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379" r:id="rId3"/>
    <p:sldId id="380" r:id="rId4"/>
    <p:sldId id="318" r:id="rId5"/>
    <p:sldId id="349" r:id="rId6"/>
    <p:sldId id="343" r:id="rId7"/>
    <p:sldId id="371" r:id="rId8"/>
    <p:sldId id="372" r:id="rId9"/>
    <p:sldId id="383" r:id="rId10"/>
    <p:sldId id="382" r:id="rId11"/>
    <p:sldId id="373" r:id="rId12"/>
    <p:sldId id="407" r:id="rId13"/>
    <p:sldId id="374" r:id="rId14"/>
    <p:sldId id="375" r:id="rId15"/>
    <p:sldId id="394" r:id="rId16"/>
    <p:sldId id="376" r:id="rId17"/>
    <p:sldId id="396" r:id="rId18"/>
    <p:sldId id="399" r:id="rId19"/>
    <p:sldId id="344" r:id="rId20"/>
    <p:sldId id="384" r:id="rId21"/>
    <p:sldId id="402" r:id="rId22"/>
    <p:sldId id="321" r:id="rId23"/>
    <p:sldId id="322" r:id="rId24"/>
    <p:sldId id="403" r:id="rId25"/>
    <p:sldId id="323" r:id="rId26"/>
    <p:sldId id="351" r:id="rId27"/>
    <p:sldId id="352" r:id="rId28"/>
    <p:sldId id="385" r:id="rId29"/>
    <p:sldId id="353" r:id="rId30"/>
    <p:sldId id="354" r:id="rId31"/>
    <p:sldId id="355" r:id="rId32"/>
    <p:sldId id="356" r:id="rId33"/>
    <p:sldId id="357" r:id="rId34"/>
    <p:sldId id="359" r:id="rId35"/>
    <p:sldId id="398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9" r:id="rId45"/>
    <p:sldId id="368" r:id="rId46"/>
    <p:sldId id="370" r:id="rId47"/>
    <p:sldId id="324" r:id="rId48"/>
    <p:sldId id="257" r:id="rId49"/>
    <p:sldId id="258" r:id="rId50"/>
    <p:sldId id="259" r:id="rId51"/>
    <p:sldId id="326" r:id="rId52"/>
    <p:sldId id="386" r:id="rId53"/>
    <p:sldId id="292" r:id="rId54"/>
    <p:sldId id="387" r:id="rId55"/>
    <p:sldId id="388" r:id="rId56"/>
    <p:sldId id="389" r:id="rId57"/>
    <p:sldId id="390" r:id="rId58"/>
    <p:sldId id="294" r:id="rId59"/>
    <p:sldId id="260" r:id="rId60"/>
    <p:sldId id="406" r:id="rId61"/>
    <p:sldId id="261" r:id="rId62"/>
    <p:sldId id="391" r:id="rId63"/>
    <p:sldId id="262" r:id="rId64"/>
    <p:sldId id="263" r:id="rId65"/>
    <p:sldId id="269" r:id="rId66"/>
    <p:sldId id="265" r:id="rId67"/>
    <p:sldId id="296" r:id="rId68"/>
    <p:sldId id="378" r:id="rId69"/>
    <p:sldId id="271" r:id="rId70"/>
    <p:sldId id="266" r:id="rId71"/>
    <p:sldId id="392" r:id="rId72"/>
    <p:sldId id="327" r:id="rId73"/>
    <p:sldId id="328" r:id="rId74"/>
    <p:sldId id="330" r:id="rId75"/>
    <p:sldId id="329" r:id="rId76"/>
    <p:sldId id="268" r:id="rId77"/>
    <p:sldId id="377" r:id="rId78"/>
    <p:sldId id="317" r:id="rId79"/>
    <p:sldId id="331" r:id="rId80"/>
    <p:sldId id="332" r:id="rId81"/>
    <p:sldId id="333" r:id="rId82"/>
    <p:sldId id="348" r:id="rId83"/>
    <p:sldId id="342" r:id="rId84"/>
    <p:sldId id="393" r:id="rId85"/>
    <p:sldId id="315" r:id="rId86"/>
    <p:sldId id="350" r:id="rId87"/>
    <p:sldId id="283" r:id="rId88"/>
  </p:sldIdLst>
  <p:sldSz cx="9144000" cy="6858000" type="screen4x3"/>
  <p:notesSz cx="6858000" cy="9710738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0000"/>
    <a:srgbClr val="660066"/>
    <a:srgbClr val="FF33CC"/>
    <a:srgbClr val="FFFFCC"/>
    <a:srgbClr val="FFFF99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660"/>
  </p:normalViewPr>
  <p:slideViewPr>
    <p:cSldViewPr>
      <p:cViewPr varScale="1">
        <p:scale>
          <a:sx n="59" d="100"/>
          <a:sy n="59" d="100"/>
        </p:scale>
        <p:origin x="154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FB67FA05-639B-4E63-B972-B0357C5FEC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2194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1713" y="728663"/>
            <a:ext cx="4854575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3275"/>
            <a:ext cx="54864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Mintaszöveg szerkesztése</a:t>
            </a:r>
          </a:p>
          <a:p>
            <a:pPr lvl="1"/>
            <a:r>
              <a:rPr lang="en-US" noProof="0"/>
              <a:t>Második szint</a:t>
            </a:r>
          </a:p>
          <a:p>
            <a:pPr lvl="2"/>
            <a:r>
              <a:rPr lang="en-US" noProof="0"/>
              <a:t>Harmadik szint</a:t>
            </a:r>
          </a:p>
          <a:p>
            <a:pPr lvl="3"/>
            <a:r>
              <a:rPr lang="en-US" noProof="0"/>
              <a:t>Negyedik szint</a:t>
            </a:r>
          </a:p>
          <a:p>
            <a:pPr lvl="4"/>
            <a:r>
              <a:rPr lang="en-US" noProof="0"/>
              <a:t>Ötödik szint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33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78C9F217-E364-4509-87B4-A5711EDAB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91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szív, keringési rendszer, nyirokerek, szívfejlődés,</a:t>
            </a:r>
            <a:r>
              <a:rPr lang="hu-HU" baseline="0" dirty="0"/>
              <a:t> </a:t>
            </a:r>
            <a:r>
              <a:rPr lang="hu-HU" baseline="0"/>
              <a:t>erek szövettana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9F217-E364-4509-87B4-A5711EDAB3F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13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00733-683A-4D7F-B231-568F2C844290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00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6757CC-B724-494C-8CED-8E1431C320CC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32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C1DCC-154A-4607-821B-8EDC5FD99C80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6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58FECE-BE30-4B4B-8E52-FEE6AC18501D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E8A2D-5F14-407C-8BBD-E1289414671A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3275"/>
            <a:ext cx="5029200" cy="4368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3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C3E02F-BFDF-4ECD-A9DF-FE765AA04D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7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3422B2-A985-45DB-A03E-BE207F363FB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8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84613" y="9223516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CACE442-E446-40EB-BA90-870E1801C45F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2601"/>
            <a:ext cx="5029200" cy="4369832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313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 txBox="1">
            <a:spLocks noGrp="1" noChangeArrowheads="1"/>
          </p:cNvSpPr>
          <p:nvPr/>
        </p:nvSpPr>
        <p:spPr bwMode="auto">
          <a:xfrm>
            <a:off x="3884613" y="9223516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4EE5A5D-BFC5-497F-9DA9-C4F670D107FF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2601"/>
            <a:ext cx="5029200" cy="4369832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239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 txBox="1">
            <a:spLocks noGrp="1" noChangeArrowheads="1"/>
          </p:cNvSpPr>
          <p:nvPr/>
        </p:nvSpPr>
        <p:spPr bwMode="auto">
          <a:xfrm>
            <a:off x="3884613" y="9223516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483DBC-5F45-487C-BFD9-55227A599D4C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2601"/>
            <a:ext cx="5029200" cy="4369832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726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3884613" y="9223516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B93DE1-9E7B-4439-8BF7-6CCB771A53CC}" type="slidenum">
              <a:rPr lang="en-US" sz="1200"/>
              <a:pPr algn="r"/>
              <a:t>57</a:t>
            </a:fld>
            <a:endParaRPr lang="en-US" sz="12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2601"/>
            <a:ext cx="5029200" cy="4369832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071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 txBox="1">
            <a:spLocks noGrp="1" noChangeArrowheads="1"/>
          </p:cNvSpPr>
          <p:nvPr/>
        </p:nvSpPr>
        <p:spPr bwMode="auto">
          <a:xfrm>
            <a:off x="3884613" y="9223516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063E7A-64BE-4351-BC2C-70167F298476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12601"/>
            <a:ext cx="5029200" cy="4369832"/>
          </a:xfrm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237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 txBox="1">
            <a:spLocks noGrp="1" noChangeArrowheads="1"/>
          </p:cNvSpPr>
          <p:nvPr/>
        </p:nvSpPr>
        <p:spPr bwMode="auto">
          <a:xfrm>
            <a:off x="3884613" y="9223516"/>
            <a:ext cx="2971800" cy="4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C4E4511-2D0C-4886-A93D-2679BA8750DC}" type="slidenum">
              <a:rPr lang="en-US" sz="1200"/>
              <a:pPr algn="r"/>
              <a:t>71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265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52DBD-2EDB-4A75-9DFC-9ADBD35AAD1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6FBA4-EB36-44A4-8A8D-D23DB95252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B67C4-782A-44E1-AB81-BE0F32BD0AE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B5DDB-7818-4BCA-A86B-3D63E1105D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2694D-2522-4376-8D89-F396B7FC39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8F3E5-64C1-4E4A-86F5-33E3ACEBA19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591B-4B36-438E-8B4F-A71219AC61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4BA5D-D5C8-4E70-B1E2-AB9A7355C6F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56FE5-EC6C-4D81-881F-A06C34751C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0C525-DF46-47E1-94D4-3E55AED5A1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DF3DB-7FA7-40FB-9807-35EA76B7BA2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77DC5-29F3-4D51-BB83-0A8F0313C69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B7296-687E-4324-9AB3-FD414E8D727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A489567-0F17-4C7F-B9A5-E7F0BEC9F72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php.med.unsw.edu.au/embryology/images/1/1f/Basic_Heart_Development_Timelin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hp.med.unsw.edu.au/embryology/index.php?title=File:Basic_Heart_Development_Timeline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ews.bbc.co.uk/2/hi/health/6121868.stm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ytimes.com/imagepages/2007/08/01/health/adam/19841Typesofmuscletissue.html" TargetMode="External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ab.anhb.uwa.edu.au/mb140/CorePages/Muscle/Muscle.htm" TargetMode="External"/><Relationship Id="rId5" Type="http://schemas.openxmlformats.org/officeDocument/2006/relationships/hyperlink" Target="http://www.lab.anhb.uwa.edu.au/.../Muscle/Muscle.htm" TargetMode="External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b.anhb.uwa.edu.au/mb140/CorePages/Muscle/Muscle.ht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5326063"/>
            <a:ext cx="8208963" cy="1198562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hu-HU" sz="1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Dr. </a:t>
            </a:r>
            <a:r>
              <a:rPr lang="hu-HU" sz="1600" dirty="0" err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H.-Minkó</a:t>
            </a:r>
            <a:r>
              <a:rPr lang="hu-HU" sz="1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Krisztina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hu-HU" sz="1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Humánmorfológiai és Fejlődésbiológiai Intézet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hu-HU" sz="1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2019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hu-HU" sz="1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EKK, Egészségügyi ügyvitelszervező szak</a:t>
            </a:r>
          </a:p>
        </p:txBody>
      </p:sp>
      <p:pic>
        <p:nvPicPr>
          <p:cNvPr id="3075" name="Picture 5" descr="Valentines Day Hands He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620713"/>
            <a:ext cx="6516688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63888" y="2519363"/>
            <a:ext cx="5254625" cy="1470025"/>
          </a:xfrm>
        </p:spPr>
        <p:txBody>
          <a:bodyPr/>
          <a:lstStyle/>
          <a:p>
            <a:pPr algn="r" eaLnBrk="1" hangingPunct="1">
              <a:defRPr/>
            </a:pPr>
            <a:r>
              <a:rPr lang="hu-HU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 </a:t>
            </a:r>
            <a:br>
              <a:rPr lang="hu-HU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hu-HU" sz="4800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szívfejlődés keringési rendszer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nko\könyvek\Gray's Anatomy for Students 2E\C9780443069529-001-f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6370662" cy="596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03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57200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200" dirty="0">
                <a:solidFill>
                  <a:srgbClr val="CC0000"/>
                </a:solidFill>
                <a:latin typeface="Calibri" pitchFamily="34" charset="0"/>
              </a:rPr>
              <a:t>Az érrendszer felépítése</a:t>
            </a:r>
            <a:endParaRPr lang="en-US" sz="3200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1026" name="Picture 2" descr="Képtalálat a következőre: „az érfal rétege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30049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az érfal rétegei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39719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az érfal rétegei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62" y="4005064"/>
            <a:ext cx="4753638" cy="24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az érfal rétege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593360" cy="466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51920" y="1988840"/>
            <a:ext cx="14401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TUNICA INTIMA: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851920" y="2708920"/>
            <a:ext cx="16526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basalis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851920" y="3067227"/>
            <a:ext cx="16526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elastica</a:t>
            </a:r>
            <a:r>
              <a:rPr lang="hu-HU" dirty="0"/>
              <a:t> </a:t>
            </a:r>
            <a:r>
              <a:rPr lang="hu-HU" dirty="0" err="1"/>
              <a:t>interna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851920" y="3809788"/>
            <a:ext cx="16526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simaizom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41962" y="4267254"/>
            <a:ext cx="16526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elastica</a:t>
            </a:r>
            <a:r>
              <a:rPr lang="hu-HU" dirty="0"/>
              <a:t> </a:t>
            </a:r>
            <a:r>
              <a:rPr lang="hu-HU" dirty="0" err="1"/>
              <a:t>externa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737387" y="5017976"/>
            <a:ext cx="18817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TUNICA ADVENTITIA:</a:t>
            </a:r>
          </a:p>
        </p:txBody>
      </p:sp>
    </p:spTree>
    <p:extLst>
      <p:ext uri="{BB962C8B-B14F-4D97-AF65-F5344CB8AC3E}">
        <p14:creationId xmlns:p14="http://schemas.microsoft.com/office/powerpoint/2010/main" val="749058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keringési rendszer szövettana</a:t>
            </a:r>
          </a:p>
        </p:txBody>
      </p:sp>
      <p:pic>
        <p:nvPicPr>
          <p:cNvPr id="10243" name="Picture 3" descr="art nyelv 10xLUKA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0363" y="1135063"/>
            <a:ext cx="4716462" cy="3517900"/>
          </a:xfrm>
          <a:noFill/>
          <a:ln w="28575">
            <a:solidFill>
              <a:schemeClr val="tx1"/>
            </a:solidFill>
          </a:ln>
        </p:spPr>
      </p:pic>
      <p:pic>
        <p:nvPicPr>
          <p:cNvPr id="10244" name="Picture 4" descr="arteriola 20xLUKAT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4424363"/>
            <a:ext cx="2951163" cy="2317750"/>
          </a:xfrm>
          <a:noFill/>
          <a:ln w="28575">
            <a:solidFill>
              <a:schemeClr val="tx1"/>
            </a:solidFill>
          </a:ln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5148263" y="1125538"/>
            <a:ext cx="3313112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Tunica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intima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endothelsejtek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buFontTx/>
              <a:buChar char="•"/>
              <a:defRPr/>
            </a:pP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Tunica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media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rugalmas rostok	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simaizomsejtek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buFontTx/>
              <a:buChar char="•"/>
              <a:defRPr/>
            </a:pP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Tunica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adventitia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laza kötőszövet</a:t>
            </a: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apró erek (vasa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vasorum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250825" y="4652963"/>
            <a:ext cx="610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arteria</a:t>
            </a: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835025" y="6538913"/>
            <a:ext cx="732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arteriola</a:t>
            </a: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8299450" y="3213100"/>
            <a:ext cx="759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kapilláris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>
            <a:off x="3492500" y="1341438"/>
            <a:ext cx="1727200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3995738" y="1844675"/>
            <a:ext cx="12239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4500563" y="2492375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52" name="Picture 12" descr="nyirokcsomo hizosejt 60x 2 kicsi"/>
          <p:cNvPicPr>
            <a:picLocks noChangeAspect="1" noChangeArrowheads="1"/>
          </p:cNvPicPr>
          <p:nvPr/>
        </p:nvPicPr>
        <p:blipFill>
          <a:blip r:embed="rId4" cstate="print">
            <a:lum bright="8000"/>
          </a:blip>
          <a:srcRect/>
          <a:stretch>
            <a:fillRect/>
          </a:stretch>
        </p:blipFill>
        <p:spPr bwMode="auto">
          <a:xfrm>
            <a:off x="4716463" y="3500438"/>
            <a:ext cx="4322762" cy="3230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apillá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425" y="106363"/>
            <a:ext cx="53276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disseté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651250"/>
            <a:ext cx="4751387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Az </a:t>
            </a:r>
            <a:r>
              <a:rPr lang="hu-HU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endothel</a:t>
            </a:r>
            <a:endParaRPr lang="hu-HU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433744" y="1754713"/>
            <a:ext cx="26844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Az erek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belfelszínét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lapos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endothelsejtek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borítják.</a:t>
            </a:r>
          </a:p>
          <a:p>
            <a:pPr>
              <a:defRPr/>
            </a:pPr>
            <a:endParaRPr lang="hu-HU" sz="1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Szövetenként a feladatnak megfelelően az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endothelsejtek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folyamatossága változhat:</a:t>
            </a:r>
          </a:p>
          <a:p>
            <a:pPr>
              <a:defRPr/>
            </a:pP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(folyamatos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endothel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fenesztrált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endothel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72000" y="2349500"/>
            <a:ext cx="1082675" cy="274638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endothelsejt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8172450" y="2565400"/>
            <a:ext cx="725488" cy="274638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bg1"/>
                </a:solidFill>
              </a:rPr>
              <a:t>pericita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771775" y="4149725"/>
            <a:ext cx="30749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fenesztrált endothellel borított májsinus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929188" y="5084763"/>
            <a:ext cx="108267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endothelsejt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057775" y="5661025"/>
            <a:ext cx="809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fenesztra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7451725" y="4749800"/>
            <a:ext cx="1177925" cy="244475"/>
          </a:xfrm>
          <a:prstGeom prst="rect">
            <a:avLst/>
          </a:prstGeom>
          <a:solidFill>
            <a:srgbClr val="FFFFFF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000" b="1"/>
              <a:t>mitokondriumok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8027988" y="6381750"/>
            <a:ext cx="708025" cy="274638"/>
          </a:xfrm>
          <a:prstGeom prst="rect">
            <a:avLst/>
          </a:prstGeom>
          <a:solidFill>
            <a:srgbClr val="FFFFFF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májsejt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4332"/>
            <a:ext cx="4536504" cy="629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116632"/>
            <a:ext cx="449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C00000"/>
                </a:solidFill>
                <a:latin typeface="Calibri" pitchFamily="34" charset="0"/>
              </a:rPr>
              <a:t>A különböző érszakaszok felépítése eltérő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1520" y="610136"/>
            <a:ext cx="41044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rgbClr val="C00000"/>
                </a:solidFill>
                <a:latin typeface="Calibri" pitchFamily="34" charset="0"/>
              </a:rPr>
              <a:t>Arteriae</a:t>
            </a:r>
            <a:r>
              <a:rPr lang="hu-HU" sz="1600" b="1" dirty="0">
                <a:solidFill>
                  <a:srgbClr val="C00000"/>
                </a:solidFill>
                <a:latin typeface="Calibri" pitchFamily="34" charset="0"/>
              </a:rPr>
              <a:t>: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Ütő-, vagy </a:t>
            </a:r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osztóerek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(pulzus)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Az oszlással az  erek űrtere nő, viszont a vérnyomás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csökken bennük.</a:t>
            </a:r>
          </a:p>
          <a:p>
            <a:endParaRPr lang="hu-HU" sz="14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600" b="1" dirty="0">
                <a:solidFill>
                  <a:srgbClr val="C00000"/>
                </a:solidFill>
                <a:latin typeface="Calibri" pitchFamily="34" charset="0"/>
              </a:rPr>
              <a:t>Vasa </a:t>
            </a:r>
            <a:r>
              <a:rPr lang="hu-HU" sz="1600" b="1" dirty="0" err="1">
                <a:solidFill>
                  <a:srgbClr val="C00000"/>
                </a:solidFill>
                <a:latin typeface="Calibri" pitchFamily="34" charset="0"/>
              </a:rPr>
              <a:t>capillaria</a:t>
            </a:r>
            <a:r>
              <a:rPr lang="hu-HU" sz="1600" b="1" dirty="0">
                <a:solidFill>
                  <a:srgbClr val="C00000"/>
                </a:solidFill>
                <a:latin typeface="Calibri" pitchFamily="34" charset="0"/>
              </a:rPr>
              <a:t>: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Csak nagyítóval látható erek, de a vérpálya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legnagyobb részét alkotják (átmérő (3-10 mikron).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Faluk vékony, de nagy önszabályozó képesség!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Az átáramlás a szöveti igény szerint szabályozott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(</a:t>
            </a:r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lsd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. kötőhártya).</a:t>
            </a:r>
          </a:p>
          <a:p>
            <a:endParaRPr lang="hu-HU" sz="14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600" b="1" dirty="0" err="1">
                <a:solidFill>
                  <a:srgbClr val="C00000"/>
                </a:solidFill>
                <a:latin typeface="Calibri" pitchFamily="34" charset="0"/>
              </a:rPr>
              <a:t>Venae</a:t>
            </a:r>
            <a:r>
              <a:rPr lang="hu-HU" sz="1600" b="1" dirty="0">
                <a:solidFill>
                  <a:srgbClr val="C00000"/>
                </a:solidFill>
                <a:latin typeface="Calibri" pitchFamily="34" charset="0"/>
              </a:rPr>
              <a:t>: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Visszavezetnek a szívhez.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Gyűjtő-, vivő- vagy visszerek.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A vénás rendszer ürege általában nagyobb, mint az artériásé, a vénák fala pedig rendszerint vékonyabb, mint a hozzá tartozó artériáé.</a:t>
            </a:r>
          </a:p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A vénák is fontosak a keringés fenntartásában, de kevesebb elasztikus és izomelem, ezért: </a:t>
            </a:r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valvulae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venosae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(billentyűk) alakulnak ki (hasüreg, fej-nyak vénáiban nincs).</a:t>
            </a:r>
          </a:p>
          <a:p>
            <a:endParaRPr lang="hu-HU" sz="1400" dirty="0">
              <a:solidFill>
                <a:srgbClr val="C00000"/>
              </a:solidFill>
              <a:latin typeface="Calibri" pitchFamily="34" charset="0"/>
            </a:endParaRPr>
          </a:p>
          <a:p>
            <a:endParaRPr lang="hu-HU" sz="14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3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Vénabillentyűk</a:t>
            </a:r>
          </a:p>
        </p:txBody>
      </p:sp>
      <p:pic>
        <p:nvPicPr>
          <p:cNvPr id="12291" name="Picture 3" descr="vénabillentyű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844675"/>
            <a:ext cx="4537075" cy="36972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292" name="Picture 4" descr="vénabillenty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224213"/>
            <a:ext cx="3024188" cy="150018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323850" y="1773238"/>
            <a:ext cx="3889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vénákban elhelyezkedő billentyűk </a:t>
            </a:r>
          </a:p>
          <a:p>
            <a:pPr>
              <a:defRPr/>
            </a:pPr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keringés egyenirányításában vesznek részt.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1563356" y="5667375"/>
            <a:ext cx="7256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Ezen a phlebográfiás képen jól látszanak a vénában elhelyezkedő billentyűk.</a:t>
            </a:r>
          </a:p>
          <a:p>
            <a:pPr algn="r"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(v. brachialis, v. axillaris és néhány mellékág)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nko\könyvek\Gray's Anatomy for Students 2E\C9780443069529-001-f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5250"/>
            <a:ext cx="47529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47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04" y="188640"/>
            <a:ext cx="4176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b="1" dirty="0" err="1">
                <a:solidFill>
                  <a:srgbClr val="C00000"/>
                </a:solidFill>
                <a:latin typeface="Calibri" pitchFamily="34" charset="0"/>
              </a:rPr>
              <a:t>Anastomosis</a:t>
            </a:r>
            <a:endParaRPr lang="hu-HU" sz="1400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Arra szolgál, hogy a vérpálya valamely szakaszának elzáródása esetén a kiesett ér területe mégis </a:t>
            </a:r>
            <a:r>
              <a:rPr lang="hu-HU" dirty="0" err="1">
                <a:solidFill>
                  <a:srgbClr val="C00000"/>
                </a:solidFill>
                <a:latin typeface="Calibri" pitchFamily="34" charset="0"/>
              </a:rPr>
              <a:t>ellátassék</a:t>
            </a:r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 vérrel, mert anélkül a szövetek elhalnak.</a:t>
            </a: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400" b="1" dirty="0">
                <a:solidFill>
                  <a:srgbClr val="C00000"/>
                </a:solidFill>
                <a:latin typeface="Calibri" pitchFamily="34" charset="0"/>
              </a:rPr>
              <a:t>Végartéria</a:t>
            </a: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Ha a kis- vagy </a:t>
            </a:r>
            <a:r>
              <a:rPr lang="hu-HU" dirty="0" err="1">
                <a:solidFill>
                  <a:srgbClr val="C00000"/>
                </a:solidFill>
                <a:latin typeface="Calibri" pitchFamily="34" charset="0"/>
              </a:rPr>
              <a:t>precapillaris</a:t>
            </a:r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C00000"/>
                </a:solidFill>
                <a:latin typeface="Calibri" pitchFamily="34" charset="0"/>
              </a:rPr>
              <a:t>arteriák</a:t>
            </a:r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 között nincsenek </a:t>
            </a:r>
            <a:r>
              <a:rPr lang="hu-HU" dirty="0" err="1">
                <a:solidFill>
                  <a:srgbClr val="C00000"/>
                </a:solidFill>
                <a:latin typeface="Calibri" pitchFamily="34" charset="0"/>
              </a:rPr>
              <a:t>anastomosisok</a:t>
            </a:r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 (agy, szív, lép, vese). Relatív, vagy funkcionális végartériák: hogyha olyan kevés az összeköttetés, hogy mégis szöveti elhalás következhet be.</a:t>
            </a: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400" b="1" dirty="0">
                <a:solidFill>
                  <a:srgbClr val="C00000"/>
                </a:solidFill>
                <a:latin typeface="Calibri" pitchFamily="34" charset="0"/>
              </a:rPr>
              <a:t>Érrece (</a:t>
            </a:r>
            <a:r>
              <a:rPr lang="hu-HU" sz="1400" b="1" dirty="0" err="1">
                <a:solidFill>
                  <a:srgbClr val="C00000"/>
                </a:solidFill>
                <a:latin typeface="Calibri" pitchFamily="34" charset="0"/>
              </a:rPr>
              <a:t>rete</a:t>
            </a:r>
            <a:r>
              <a:rPr lang="hu-HU" sz="1400" b="1" dirty="0">
                <a:solidFill>
                  <a:srgbClr val="C00000"/>
                </a:solidFill>
                <a:latin typeface="Calibri" pitchFamily="34" charset="0"/>
              </a:rPr>
              <a:t>)</a:t>
            </a: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Ha szabad szemmel még látható erek között olyan sok </a:t>
            </a:r>
            <a:r>
              <a:rPr lang="hu-HU" dirty="0" err="1">
                <a:solidFill>
                  <a:srgbClr val="C00000"/>
                </a:solidFill>
                <a:latin typeface="Calibri" pitchFamily="34" charset="0"/>
              </a:rPr>
              <a:t>anastomosis</a:t>
            </a:r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 áll fenn, hogy azok a hajszálerekhez hasonlóan hálózatot alkotnak (pl. ízületek körül).</a:t>
            </a:r>
          </a:p>
          <a:p>
            <a:endParaRPr lang="hu-HU" sz="1600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400" b="1" dirty="0" err="1">
                <a:solidFill>
                  <a:srgbClr val="C00000"/>
                </a:solidFill>
                <a:latin typeface="Calibri" pitchFamily="34" charset="0"/>
              </a:rPr>
              <a:t>Arteriovenosus</a:t>
            </a:r>
            <a:r>
              <a:rPr lang="hu-HU" sz="1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sz="1400" b="1" dirty="0" err="1">
                <a:solidFill>
                  <a:srgbClr val="C00000"/>
                </a:solidFill>
                <a:latin typeface="Calibri" pitchFamily="34" charset="0"/>
              </a:rPr>
              <a:t>anastomosisok</a:t>
            </a:r>
            <a:endParaRPr lang="hu-HU" sz="1400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Nincs hajszálér közbeiktatva. </a:t>
            </a: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Vérnyomás szabályozásában játszhatnak jelentős szerepet.</a:t>
            </a: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" name="Picture 2" descr="mikroci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05064"/>
            <a:ext cx="2376264" cy="2606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 descr="http://www.elsevierimages.com/images/vpv/000/000/035/35576-0550x0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3372247" cy="3904707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6084168" y="188640"/>
            <a:ext cx="2800767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scapula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körüli </a:t>
            </a:r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anastomosis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rendszer</a:t>
            </a:r>
          </a:p>
        </p:txBody>
      </p:sp>
      <p:sp>
        <p:nvSpPr>
          <p:cNvPr id="8" name="Téglalap 7"/>
          <p:cNvSpPr/>
          <p:nvPr/>
        </p:nvSpPr>
        <p:spPr>
          <a:xfrm>
            <a:off x="3923928" y="4088011"/>
            <a:ext cx="223224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b="1" dirty="0">
                <a:solidFill>
                  <a:srgbClr val="C00000"/>
                </a:solidFill>
                <a:latin typeface="Calibri" pitchFamily="34" charset="0"/>
              </a:rPr>
              <a:t>Vasa </a:t>
            </a:r>
            <a:r>
              <a:rPr lang="hu-HU" sz="1400" b="1" dirty="0" err="1">
                <a:solidFill>
                  <a:srgbClr val="C00000"/>
                </a:solidFill>
                <a:latin typeface="Calibri" pitchFamily="34" charset="0"/>
              </a:rPr>
              <a:t>collateralia</a:t>
            </a:r>
            <a:r>
              <a:rPr lang="hu-HU" sz="1400" b="1" dirty="0">
                <a:solidFill>
                  <a:srgbClr val="C00000"/>
                </a:solidFill>
                <a:latin typeface="Calibri" pitchFamily="34" charset="0"/>
              </a:rPr>
              <a:t> (</a:t>
            </a:r>
            <a:r>
              <a:rPr lang="hu-HU" sz="1400" b="1" dirty="0" err="1">
                <a:solidFill>
                  <a:srgbClr val="C00000"/>
                </a:solidFill>
                <a:latin typeface="Calibri" pitchFamily="34" charset="0"/>
              </a:rPr>
              <a:t>collaterális</a:t>
            </a:r>
            <a:r>
              <a:rPr lang="hu-HU" sz="1400" b="1" dirty="0">
                <a:solidFill>
                  <a:srgbClr val="C00000"/>
                </a:solidFill>
                <a:latin typeface="Calibri" pitchFamily="34" charset="0"/>
              </a:rPr>
              <a:t> összeköttetések)</a:t>
            </a: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Azok az erek, amelyek egy fő törzs </a:t>
            </a:r>
            <a:r>
              <a:rPr lang="hu-HU" dirty="0" err="1">
                <a:solidFill>
                  <a:srgbClr val="C00000"/>
                </a:solidFill>
                <a:latin typeface="Calibri" pitchFamily="34" charset="0"/>
              </a:rPr>
              <a:t>proximalis</a:t>
            </a:r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 részét annak az alsóbb szakaszával kötik össze.</a:t>
            </a: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A fő törzs </a:t>
            </a:r>
            <a:r>
              <a:rPr lang="hu-HU" dirty="0" err="1">
                <a:solidFill>
                  <a:srgbClr val="C00000"/>
                </a:solidFill>
                <a:latin typeface="Calibri" pitchFamily="34" charset="0"/>
              </a:rPr>
              <a:t>elzáródásánal</a:t>
            </a:r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 (vagy lekötésénél) biztosítják a keringés fenntartását a periferikus részekben.</a:t>
            </a:r>
          </a:p>
          <a:p>
            <a:r>
              <a:rPr lang="hu-HU" dirty="0">
                <a:solidFill>
                  <a:srgbClr val="C00000"/>
                </a:solidFill>
                <a:latin typeface="Calibri" pitchFamily="34" charset="0"/>
              </a:rPr>
              <a:t>Legnagyobb az arcon, kézen,lábon.</a:t>
            </a:r>
          </a:p>
          <a:p>
            <a:endParaRPr lang="hu-HU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30" name="Picture 6" descr="http://upload.wikimedia.org/wikipedia/commons/9/92/Gray5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149080"/>
            <a:ext cx="2448272" cy="2560893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6372200" y="3861048"/>
            <a:ext cx="2564035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Art. </a:t>
            </a:r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cubiti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körüli </a:t>
            </a:r>
            <a:r>
              <a:rPr lang="hu-HU" sz="1400" dirty="0" err="1">
                <a:solidFill>
                  <a:srgbClr val="C00000"/>
                </a:solidFill>
                <a:latin typeface="Calibri" pitchFamily="34" charset="0"/>
              </a:rPr>
              <a:t>collateralis</a:t>
            </a:r>
            <a:r>
              <a:rPr lang="hu-HU" sz="1400" dirty="0">
                <a:solidFill>
                  <a:srgbClr val="C00000"/>
                </a:solidFill>
                <a:latin typeface="Calibri" pitchFamily="34" charset="0"/>
              </a:rPr>
              <a:t> erek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Az érrendszer fejlődése</a:t>
            </a:r>
          </a:p>
        </p:txBody>
      </p:sp>
      <p:pic>
        <p:nvPicPr>
          <p:cNvPr id="13315" name="Picture 3" descr="embriokeringé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446213"/>
            <a:ext cx="6335713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20020418embri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7400" y="169863"/>
            <a:ext cx="3168650" cy="2322512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75467" y="764704"/>
            <a:ext cx="7993063" cy="586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keringési rendszer feladata a szervezetben a vér és a benne oldott anyagok szállítása (oxigén, tápanyagok, hormonok) a sejtekhez.</a:t>
            </a:r>
          </a:p>
          <a:p>
            <a:pPr>
              <a:lnSpc>
                <a:spcPct val="150000"/>
              </a:lnSpc>
              <a:defRPr/>
            </a:pPr>
            <a:r>
              <a:rPr lang="hu-H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Az emberi szervezetben ezt zárt keringési rendszer biztosítja.</a:t>
            </a:r>
          </a:p>
          <a:p>
            <a:pPr>
              <a:lnSpc>
                <a:spcPct val="150000"/>
              </a:lnSpc>
              <a:defRPr/>
            </a:pPr>
            <a:r>
              <a:rPr lang="hu-H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keringés motorja a szív, amely folyamatos ritmikus összehúzódásaival fenntartja a vér áramlását. A szállító rendszer az erek összessége.</a:t>
            </a:r>
          </a:p>
          <a:p>
            <a:pPr>
              <a:lnSpc>
                <a:spcPct val="150000"/>
              </a:lnSpc>
              <a:defRPr/>
            </a:pPr>
            <a:r>
              <a:rPr lang="hu-H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Vérerek:</a:t>
            </a:r>
          </a:p>
          <a:p>
            <a:pPr>
              <a:lnSpc>
                <a:spcPct val="150000"/>
              </a:lnSpc>
              <a:defRPr/>
            </a:pPr>
            <a:r>
              <a:rPr lang="hu-H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Artériának nevezünk minden eret, amely a szív felől szállítja el a vért.</a:t>
            </a:r>
          </a:p>
          <a:p>
            <a:pPr>
              <a:lnSpc>
                <a:spcPct val="150000"/>
              </a:lnSpc>
              <a:defRPr/>
            </a:pPr>
            <a:r>
              <a:rPr lang="hu-H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kapillárisok a legkisebb erek ahol az anyagok kicserélődése történik a vér és a szövetközti folyadék között.</a:t>
            </a:r>
          </a:p>
          <a:p>
            <a:pPr>
              <a:lnSpc>
                <a:spcPct val="150000"/>
              </a:lnSpc>
              <a:defRPr/>
            </a:pPr>
            <a:r>
              <a:rPr lang="hu-H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vénák a szív felé szállítják a vért.</a:t>
            </a:r>
          </a:p>
          <a:p>
            <a:pPr>
              <a:lnSpc>
                <a:spcPct val="150000"/>
              </a:lnSpc>
              <a:defRPr/>
            </a:pPr>
            <a:r>
              <a:rPr lang="hu-H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nyirokrendszer </a:t>
            </a:r>
            <a:r>
              <a:rPr lang="hu-H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erei szállítják a nyirkot, a szövetben maradt folyadékot, és az immunsejteket, a nyirok végül visszakerül a vénás rendszerbe.</a:t>
            </a:r>
            <a:endParaRPr lang="hu-HU" sz="1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hu-HU" sz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547813" y="115888"/>
            <a:ext cx="6048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keringési rendszer részei és feladata</a:t>
            </a:r>
          </a:p>
          <a:p>
            <a:pPr algn="ctr">
              <a:defRPr/>
            </a:pPr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72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91680" y="836712"/>
            <a:ext cx="5469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keringés motorja: a szív</a:t>
            </a:r>
          </a:p>
          <a:p>
            <a:endParaRPr lang="hu-H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AutoShape 2" descr="data:image/jpeg;base64,/9j/4AAQSkZJRgABAQAAAQABAAD/2wCEAAkGBhANDxAPDQ8QDA0PEA8PDg0QDQ4MDg0PFBAVFBQQEhIXGyYfFxojGRIUHy8hIycpLCwsFR4xNTIqNSYrMCkBCQoKDgwOGg8PGiokHyQpKSwqNSosLSktMSwqLCksKSkwKSwsLCwqMC4qLSktLCopLCkrKS4tKSksLC4sLCwsLP/AABEIAOEA4QMBIgACEQEDEQH/xAAcAAEAAQUBAQAAAAAAAAAAAAAAAQIEBQYHAwj/xAA6EAACAQMCAwUFBgYBBQAAAAAAAQIDBBEFBiExQQcSIlFhE1KBkaEyQnHB0eEjgrGywvCiJENTYnP/xAAaAQEAAgMBAAAAAAAAAAAAAAAAAwQBAgUG/8QALxEBAAIBAwAIBQQDAQAAAAAAAAECAwQRIQUSMUFRgbHwEyJxkdEyYaHhUsHxNP/aAAwDAQACEQMRAD8A7iAAAAAAAAAAAAAAAAAAAAAAAAAAAAAAAAAAAAAAAAAAAAAAAAAAAGQAAAAAAAAAAAAAAAAAAAAAAAAAAAAAAAAALe9v6dCLnVmoRXV836Jc2y31XVY28c/am/sx/N+hznXNSnWk5VJd59PKK8kuhDkyxR0dFobaid54qy+udpbhlWtJf/Srx+KgvzZo+p9oOoTb/wCqlTXlTjCmvos/Usr+tzMFdVDm3zXt3va6Xo7TYq8Ujzjf1ZGW+tRi8q9uPjWk18mZHT+13UqLXfqQuY+7Vpx/ujh/U02pI8mzFbWjvlvmwYbcWpX7Q7jt3tltbhqF3B2dR8O/n2lFv1eMx+Ka9ToFC4jUipQlGcJLMZRkpRkvNNcz5MybPs/ftzpc0oydW2b8dvKT7vq4e7L1XxyW6aiY4s8/quh6WjrYOJ8O7793p9H0iDEbe3HQ1CjGtby70XwcX9unLrCS6My6ZdiYmN4eYvS1LTW0bTAAeNzcxpxcpPC+rMsREzO0PVyxzMFq28re2ysutNfdhy+MnwMJr2vTqZSfdh7q6/j5mjand8yplz7fpd/Q9Exk5y/aGe1ftUueKoU6VFdHJSrS+baX0NYue1DU88LlR9FQoJf2mCvbjJiq0yjOW9p7Zepx9H6XHXaMdfOIn13bjbdsGp034p0qy8p0Yr6xwzadE7cKU2o3tu6Of+7SftI/GD4r4NnHZM82yWuW8d6ln0GmydtIj6cej6r0vWqF5TVW2qwr0396Lzh+Ulzi/Rl8fKuibhuNPqqra1JU5rmk8xmvdnHlJfid52L2g0dVp4eKN1BZqUc5TXv0/OP1Xybu480W4nteY1vR1sHz05r/ADH1/LcQQnkkncoAAAAAAAAPC8uVSi5P4LzZ7Nmva3d5eOiNbTtCbBj+JeIYLV7tzblJ5bNS1KvzM1qdfmarqNfmc3JZ7XRYtohib2rzMRXmXd3VMZVmV3Zm20KJSPNsSZS2SRCnawCMkmUe7YdnbrqaZXVSDcqUsKtSzwnH9V0f7n0RpGrU7mlCrSkpwnFSi11T/M+WEdI7Kd1OlUdpUl4J5lSy+U+sfil816ljBk6s9WeyXJ6V0UZsfxax81e394/r08nbalRRTb4JGqa1qLm35dF5F/f6qpJwi8tJOXpnil8ln5GparecyfLfucjQafeetLF6pec+Jql/dczIaleczW7yvk5153ez09IrC3uKuSzlIqqTPFyNYhNkuiTPNsqbPNsliFK9hsutK1WraVoV6EnCpTkpRa+qa6prg16loQbK889r6c2buqGpW0K0MRk/DUp5z7Ooucfw45XozZD527KdyO0vY0ZSxSucQazwVT7j+fh/mPoajPvRTOhiv1qvI67T/Ay7R2TzH48lYAJFIAAAAAeN1U7sW/Q0/Uq/M2LWrlQhxeMuMfjJpL6s0zU6/Mr5pdbo7HvvLCancczVb+tzMxqVfmaze1jn3l7HBXaFhc1CxnI9a8y2kzFYbZbjZTkjJGSTZVmyvJOSjJKYIlWmXFndSpTjUg8ShJSi10aeS1TKkzXZLWzsG2dXlXtJV5vx1a9WUvTHdjGK9EkkWGq3nM1/Zesd2lUt5Pj3vawXmmkpJfJP4s9NTvOZvNt4VsWGIvKw1C65mEr1T3u6+THTmRbbuhN+rCXIpcilspbN4hWtdLZTkENmyGZGyklkGUcy9KFZwlGUXiUWmmujXHJ9R7R1RXdpRq/+SnCb9G1xXzyfK+TvnYtf+0sYwbz7OdSHwyp/5ljBO1tnJ6Up1sUW8J9f+Q6OAC286AAAAGBo/abqLt7X2keca9B48+7Pv4/4muXt9GpBTg8wnFSi/OLWUZPtf42MvSrTf9y/M5bo24fZQ9jVf8Pj3Jc+5nmn6FDPO19v2er6LxRbTRaP8p/0y2pVuZrt3UMle3ClxTyvNPKMJcTKsu9XiFtUkeLK5MoZvCved0AA2RBJAAqCZTknJhtu9aVaUJKUW4yTymuhkZ6v7ReLwy6+T/QxORkbNovsuK1XJ4NkZIGzE23SQAZaBSyWQzLSUEMMhsyjmQ7J2FV/4daPRVYv5wx/icaOv9hceFZ+dSH0i/1JcX64UNd/57eXrDswALrzIAABDJAGidpdp7Wyrx6qPfX8jUv6I4A2fTW47fvQkmsppprzTR84a3YO2r1KT+7J4fnHo/lgp6ivMWek6GzfJbH4Tv8AfifSPutY1muTaKZVW+bKMkZK2ztzdU2UsAy0mQABgAAZAAAAAAABgBBDYY3GQw2UtmyOZGyGGyDZFMh3PsWsHC3UnzqTlP4cIr+1nFNPtJVqsKcFmUpJL4n0tsbTVQoRilwhGMV64XMmwxvbdzOkcm2KKeM/xH9toABacEAAAAAWOpUO9FnF+0bbzl/GgvHDPe9YfsdzqwyjUtyaT30+BresWjaU+DNbBki9e584MjJsu6NtujOU6a8PWPu/sa0zn2rNZ2l67FmrlpF6dnvgBGRkwl3SSUkg3SCCTDIAAABAEkEZBlruZIyQ2Q2Z2aTI2Q2Q2QbbIpsBIYNq2ptSVeUalWPg+7H3v2NoiZnaEN8lcdetbs98M32c7Ybkq014pfYWOS97/fU7zp1t7KnGPpxMBtTQVSipyWMckbQXK16sbPN5805rzefcAANkAAAAAAFreWymmXQwBzzce3u8nhHKtf2tKDcqax5x/Q+j7mzjNcjUNd2ypZwjS1ItHKxp9TfBbrU8/CXzvOm4vDWGUnQ9f2lnPhw/eS4mk32lTot5WV5op3xzV6TT6zHn4jifD8eKyJIBGuKgQAzuqIBGTDO6ckNjJBlrMhDYbKWzOyObDZDZDZBsimUlVKjKbSim2+GEsmS0nb1W5awu7DrJ8vh5nRttbKUMdyLcnzm1x+HkSVpNlXPqaYeLcz4fnw9Wuba2U5OM6y7z6Q6L8f0Ov7Z2sopTmsL8PoZDRNrwopOa4+RsCWOXBFqtYrHDg58981t7eXhBGKSwuCRIBsgAAAAAAAAAAAKKlNS4NFYAwOq7ejUTwjQ9c2lz8PD8DrRa3VhGouKA+b9X2s4tuCw/LozW61vKm8STTPonWtqqWcI59r2085zHz444or3wxPNXY03Sdq/Ll5jx7/79XMwZDUtInQfFZj0ZjyrMbcS7tbVvHWrO8JyQCGG26WylsNlLZlHMjZGQX+laPUupYgvD1k+SRsimdo3nsWlvbSqyUYJyk+SSybpt/ZGWpVl35e4uS/F9TZtrbKUcKEcyfObXF/ojpmkbZhRScknLyLFMXfZxtR0hM/Li4jx7/Lw9Wt6Ds3KTcVGK9MJI3ay02nQWIrj5l1GKXBcESTuUAAAAAAAAAAAAAAAAAAAAAKZQT4PiYfU9CjUTwjNADk+v7V5+HK8sHMdd29K3blFNw6/+p9NXmnRqJ8DStwbWyn4c8+hHekXhb0urvp7ccx3w+filmx7o2zK2k5xT9m3xXuv9DXGU5iYnaXpqZK5Kxek8ShkBmU0LQ5XU10gvtS/JCPBre0ViZtO0QnQtAndTXDFNPxS/Jep2Damz1iMYx7sF/uWeu0dprEUo92C9PqdGtrWNKKjFYX9S5TH1fq87qtXOado4r75n3w8rDToUIpRXHzLsAkUgAAAAAAAAAAAAAAAAAAAAAAAAAADzrUFNYkj0AGlbm2tGcZeFSi001jg0cK3Rt+VlWccP2csuDf8AR+qPqipTUlh8Uc939s5XNGcYrxcZU3jlNcvny+JFkp1o/de0Wp+Dfaf0z2/n33OE6dp8q9RQj1fF9EvM7Bsza68MYx8K+vqzB7O2nKEIucWpzxJprDiui/M7HoemKhTXDxNfQxiptG8pekNT17fDr2R/M++z7ryztI0YqMV+Pqe4BM5gAAAAAAAAAAAAAAAAAAAAAAAAAAAAAAAAeVxbqosSPUAY630aEJd7mZE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hANDxAPDQ8QDA0PEA8PDg0QDQ4MDg0PFBAVFBQQEhIXGyYfFxojGRIUHy8hIycpLCwsFR4xNTIqNSYrMCkBCQoKDgwOGg8PGiokHyQpKSwqNSosLSktMSwqLCksKSkwKSwsLCwqMC4qLSktLCopLCkrKS4tKSksLC4sLCwsLP/AABEIAOEA4QMBIgACEQEDEQH/xAAcAAEAAQUBAQAAAAAAAAAAAAAAAQIEBQYHAwj/xAA6EAACAQMCAwUFBgYBBQAAAAAAAQIDBBEFBiExQQcSIlFhE1KBkaEyQnHB0eEjgrGywvCiJENTYnP/xAAaAQEAAgMBAAAAAAAAAAAAAAAAAwQBAgUG/8QALxEBAAIBAwAIBQQDAQAAAAAAAAECAwQRIQUSMUFRgbHwEyJxkdEyYaHhUsHxNP/aAAwDAQACEQMRAD8A7iAAAAAAAAAAAAAAAAAAAAAAAAAAAAAAAAAAAAAAAAAAAAAAAAAAAGQAAAAAAAAAAAAAAAAAAAAAAAAAAAAAAAAALe9v6dCLnVmoRXV836Jc2y31XVY28c/am/sx/N+hznXNSnWk5VJd59PKK8kuhDkyxR0dFobaid54qy+udpbhlWtJf/Srx+KgvzZo+p9oOoTb/wCqlTXlTjCmvos/Usr+tzMFdVDm3zXt3va6Xo7TYq8Ujzjf1ZGW+tRi8q9uPjWk18mZHT+13UqLXfqQuY+7Vpx/ujh/U02pI8mzFbWjvlvmwYbcWpX7Q7jt3tltbhqF3B2dR8O/n2lFv1eMx+Ka9ToFC4jUipQlGcJLMZRkpRkvNNcz5MybPs/ftzpc0oydW2b8dvKT7vq4e7L1XxyW6aiY4s8/quh6WjrYOJ8O7793p9H0iDEbe3HQ1CjGtby70XwcX9unLrCS6My6ZdiYmN4eYvS1LTW0bTAAeNzcxpxcpPC+rMsREzO0PVyxzMFq28re2ysutNfdhy+MnwMJr2vTqZSfdh7q6/j5mjand8yplz7fpd/Q9Exk5y/aGe1ftUueKoU6VFdHJSrS+baX0NYue1DU88LlR9FQoJf2mCvbjJiq0yjOW9p7Zepx9H6XHXaMdfOIn13bjbdsGp034p0qy8p0Yr6xwzadE7cKU2o3tu6Of+7SftI/GD4r4NnHZM82yWuW8d6ln0GmydtIj6cej6r0vWqF5TVW2qwr0396Lzh+Ulzi/Rl8fKuibhuNPqqra1JU5rmk8xmvdnHlJfid52L2g0dVp4eKN1BZqUc5TXv0/OP1Xybu480W4nteY1vR1sHz05r/ADH1/LcQQnkkncoAAAAAAAAPC8uVSi5P4LzZ7Nmva3d5eOiNbTtCbBj+JeIYLV7tzblJ5bNS1KvzM1qdfmarqNfmc3JZ7XRYtohib2rzMRXmXd3VMZVmV3Zm20KJSPNsSZS2SRCnawCMkmUe7YdnbrqaZXVSDcqUsKtSzwnH9V0f7n0RpGrU7mlCrSkpwnFSi11T/M+WEdI7Kd1OlUdpUl4J5lSy+U+sfil816ljBk6s9WeyXJ6V0UZsfxax81e394/r08nbalRRTb4JGqa1qLm35dF5F/f6qpJwi8tJOXpnil8ln5GparecyfLfucjQafeetLF6pec+Jql/dczIaleczW7yvk5153ez09IrC3uKuSzlIqqTPFyNYhNkuiTPNsqbPNsliFK9hsutK1WraVoV6EnCpTkpRa+qa6prg16loQbK889r6c2buqGpW0K0MRk/DUp5z7Ooucfw45XozZD527KdyO0vY0ZSxSucQazwVT7j+fh/mPoajPvRTOhiv1qvI67T/Ay7R2TzH48lYAJFIAAAAAeN1U7sW/Q0/Uq/M2LWrlQhxeMuMfjJpL6s0zU6/Mr5pdbo7HvvLCancczVb+tzMxqVfmaze1jn3l7HBXaFhc1CxnI9a8y2kzFYbZbjZTkjJGSTZVmyvJOSjJKYIlWmXFndSpTjUg8ShJSi10aeS1TKkzXZLWzsG2dXlXtJV5vx1a9WUvTHdjGK9EkkWGq3nM1/Zesd2lUt5Pj3vawXmmkpJfJP4s9NTvOZvNt4VsWGIvKw1C65mEr1T3u6+THTmRbbuhN+rCXIpcilspbN4hWtdLZTkENmyGZGyklkGUcy9KFZwlGUXiUWmmujXHJ9R7R1RXdpRq/+SnCb9G1xXzyfK+TvnYtf+0sYwbz7OdSHwyp/5ljBO1tnJ6Up1sUW8J9f+Q6OAC286AAAAGBo/abqLt7X2keca9B48+7Pv4/4muXt9GpBTg8wnFSi/OLWUZPtf42MvSrTf9y/M5bo24fZQ9jVf8Pj3Jc+5nmn6FDPO19v2er6LxRbTRaP8p/0y2pVuZrt3UMle3ClxTyvNPKMJcTKsu9XiFtUkeLK5MoZvCved0AA2RBJAAqCZTknJhtu9aVaUJKUW4yTymuhkZ6v7ReLwy6+T/QxORkbNovsuK1XJ4NkZIGzE23SQAZaBSyWQzLSUEMMhsyjmQ7J2FV/4daPRVYv5wx/icaOv9hceFZ+dSH0i/1JcX64UNd/57eXrDswALrzIAABDJAGidpdp7Wyrx6qPfX8jUv6I4A2fTW47fvQkmsppprzTR84a3YO2r1KT+7J4fnHo/lgp6ivMWek6GzfJbH4Tv8AfifSPutY1muTaKZVW+bKMkZK2ztzdU2UsAy0mQABgAAZAAAAAAABgBBDYY3GQw2UtmyOZGyGGyDZFMh3PsWsHC3UnzqTlP4cIr+1nFNPtJVqsKcFmUpJL4n0tsbTVQoRilwhGMV64XMmwxvbdzOkcm2KKeM/xH9toABacEAAAAAWOpUO9FnF+0bbzl/GgvHDPe9YfsdzqwyjUtyaT30+BresWjaU+DNbBki9e584MjJsu6NtujOU6a8PWPu/sa0zn2rNZ2l67FmrlpF6dnvgBGRkwl3SSUkg3SCCTDIAAABAEkEZBlruZIyQ2Q2Z2aTI2Q2Q2QbbIpsBIYNq2ptSVeUalWPg+7H3v2NoiZnaEN8lcdetbs98M32c7Ybkq014pfYWOS97/fU7zp1t7KnGPpxMBtTQVSipyWMckbQXK16sbPN5805rzefcAANkAAAAAAFreWymmXQwBzzce3u8nhHKtf2tKDcqax5x/Q+j7mzjNcjUNd2ypZwjS1ItHKxp9TfBbrU8/CXzvOm4vDWGUnQ9f2lnPhw/eS4mk32lTot5WV5op3xzV6TT6zHn4jifD8eKyJIBGuKgQAzuqIBGTDO6ckNjJBlrMhDYbKWzOyObDZDZDZBsimUlVKjKbSim2+GEsmS0nb1W5awu7DrJ8vh5nRttbKUMdyLcnzm1x+HkSVpNlXPqaYeLcz4fnw9Wuba2U5OM6y7z6Q6L8f0Ov7Z2sopTmsL8PoZDRNrwopOa4+RsCWOXBFqtYrHDg58981t7eXhBGKSwuCRIBsgAAAAAAAAAAAKKlNS4NFYAwOq7ejUTwjQ9c2lz8PD8DrRa3VhGouKA+b9X2s4tuCw/LozW61vKm8STTPonWtqqWcI59r2085zHz444or3wxPNXY03Sdq/Ll5jx7/79XMwZDUtInQfFZj0ZjyrMbcS7tbVvHWrO8JyQCGG26WylsNlLZlHMjZGQX+laPUupYgvD1k+SRsimdo3nsWlvbSqyUYJyk+SSybpt/ZGWpVl35e4uS/F9TZtrbKUcKEcyfObXF/ojpmkbZhRScknLyLFMXfZxtR0hM/Li4jx7/Lw9Wt6Ds3KTcVGK9MJI3ay02nQWIrj5l1GKXBcESTuUAAAAAAAAAAAAAAAAAAAAAKZQT4PiYfU9CjUTwjNADk+v7V5+HK8sHMdd29K3blFNw6/+p9NXmnRqJ8DStwbWyn4c8+hHekXhb0urvp7ccx3w+filmx7o2zK2k5xT9m3xXuv9DXGU5iYnaXpqZK5Kxek8ShkBmU0LQ5XU10gvtS/JCPBre0ViZtO0QnQtAndTXDFNPxS/Jep2Damz1iMYx7sF/uWeu0dprEUo92C9PqdGtrWNKKjFYX9S5TH1fq87qtXOado4r75n3w8rDToUIpRXHzLsAkUgAAAAAAAAAAAAAAAAAAAAAAAAAADzrUFNYkj0AGlbm2tGcZeFSi001jg0cK3Rt+VlWccP2csuDf8AR+qPqipTUlh8Uc939s5XNGcYrxcZU3jlNcvny+JFkp1o/de0Wp+Dfaf0z2/n33OE6dp8q9RQj1fF9EvM7Bsza68MYx8K+vqzB7O2nKEIucWpzxJprDiui/M7HoemKhTXDxNfQxiptG8pekNT17fDr2R/M++z7ryztI0YqMV+Pqe4BM5gAAAAAAAAAAAAAAAAAAAAAAAAAAAAAAAAeVxbqosSPUAY630aEJd7mZE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02" name="Picture 6" descr="http://2.bp.blogspot.com/-rS5FLH7XpdQ/Tyvy1nD-rhI/AAAAAAABZys/CqB3QJYISiQ/s1600/Sziv+k%C3%BCldi+szivn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27584" y="5661248"/>
            <a:ext cx="5379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Emellett  persze más tényezők is szerepet játszanak  a keringés fenntartásában </a:t>
            </a:r>
          </a:p>
          <a:p>
            <a: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(erek saját összehúzódása, mellkas szívóhatása, az ereket körülvevő izmok nyomása)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62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upload.wikimedia.org/wikipedia/commons/e/e5/Abdomen_between_pages_4_and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469071" cy="5198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 sz="2400" dirty="0">
              <a:latin typeface="Calibri" pitchFamily="34" charset="0"/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762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" y="260350"/>
            <a:ext cx="8763000" cy="519113"/>
          </a:xfrm>
        </p:spPr>
        <p:txBody>
          <a:bodyPr>
            <a:spAutoFit/>
          </a:bodyPr>
          <a:lstStyle/>
          <a:p>
            <a:pPr eaLnBrk="1" hangingPunct="1"/>
            <a:r>
              <a:rPr lang="hu-HU" sz="2800" dirty="0" err="1">
                <a:solidFill>
                  <a:srgbClr val="CC0000"/>
                </a:solidFill>
                <a:latin typeface="Calibri" pitchFamily="34" charset="0"/>
              </a:rPr>
              <a:t>Situs</a:t>
            </a:r>
            <a:r>
              <a:rPr lang="hu-HU" sz="2800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hu-HU" sz="2800" dirty="0" err="1">
                <a:solidFill>
                  <a:srgbClr val="CC0000"/>
                </a:solidFill>
                <a:latin typeface="Calibri" pitchFamily="34" charset="0"/>
              </a:rPr>
              <a:t>cordis</a:t>
            </a:r>
            <a:endParaRPr lang="en-US" sz="2800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7524328" cy="490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animBg="1"/>
      <p:bldP spid="13414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323850" y="-171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szívburok (</a:t>
            </a:r>
            <a:r>
              <a:rPr lang="hu-HU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pericardium</a:t>
            </a:r>
            <a: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pic>
        <p:nvPicPr>
          <p:cNvPr id="15363" name="Picture 3" descr="pericardiumMAGYAR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142875" y="4437063"/>
            <a:ext cx="4284663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kivettszivMAGYAR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500563" y="2016125"/>
            <a:ext cx="453548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107950" y="549275"/>
            <a:ext cx="8713788" cy="375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belső szervek, amelyek erős térfogatváltozásnak és elmozdulásnak  vannak kitéve, savós üregekben helyezkednek el. Ezek minden oldalról zárt </a:t>
            </a:r>
            <a:r>
              <a:rPr lang="hu-HU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capillarisrések</a:t>
            </a:r>
            <a:r>
              <a:rPr lang="hu-HU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amelyek egy fénylő, sima, savós hártyával (</a:t>
            </a:r>
            <a:r>
              <a:rPr lang="hu-HU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serosa</a:t>
            </a:r>
            <a:r>
              <a:rPr lang="hu-HU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 fedettek és egy bizonyos mennyiségű folyadékot tartalmaznak. </a:t>
            </a:r>
          </a:p>
          <a:p>
            <a:pPr>
              <a:lnSpc>
                <a:spcPct val="150000"/>
              </a:lnSpc>
              <a:defRPr/>
            </a:pPr>
            <a:r>
              <a:rPr lang="hu-H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Visceralis</a:t>
            </a:r>
            <a:r>
              <a:rPr lang="hu-H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lemez (</a:t>
            </a:r>
            <a:r>
              <a:rPr lang="hu-H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serosa</a:t>
            </a:r>
            <a:r>
              <a:rPr lang="hu-H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visceralis</a:t>
            </a:r>
            <a:r>
              <a:rPr lang="hu-H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), </a:t>
            </a:r>
            <a:r>
              <a:rPr lang="hu-H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parietalis</a:t>
            </a:r>
            <a:r>
              <a:rPr lang="hu-H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lemez</a:t>
            </a:r>
            <a:r>
              <a:rPr lang="hu-H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</a:t>
            </a:r>
            <a:r>
              <a:rPr lang="hu-H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serosa</a:t>
            </a:r>
            <a:r>
              <a:rPr lang="hu-H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parietalis</a:t>
            </a:r>
            <a:r>
              <a:rPr lang="hu-H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),</a:t>
            </a:r>
            <a:r>
              <a:rPr lang="hu-HU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áthajlanak egymásba általában a szervek kapujánál.</a:t>
            </a:r>
          </a:p>
          <a:p>
            <a:pPr>
              <a:lnSpc>
                <a:spcPct val="150000"/>
              </a:lnSpc>
              <a:defRPr/>
            </a:pPr>
            <a:r>
              <a:rPr lang="hu-HU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Pericardium</a:t>
            </a:r>
            <a:r>
              <a:rPr lang="hu-H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lemezei:</a:t>
            </a:r>
          </a:p>
          <a:p>
            <a:pPr>
              <a:lnSpc>
                <a:spcPct val="150000"/>
              </a:lnSpc>
              <a:defRPr/>
            </a:pP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pericardium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serosum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lamina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parietalis</a:t>
            </a:r>
            <a:endParaRPr lang="hu-HU" sz="14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pericardium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fibrosum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erősíti	</a:t>
            </a:r>
          </a:p>
          <a:p>
            <a:pPr>
              <a:lnSpc>
                <a:spcPct val="150000"/>
              </a:lnSpc>
              <a:defRPr/>
            </a:pP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tracheához, rekeszhez rögzül</a:t>
            </a:r>
          </a:p>
          <a:p>
            <a:pPr>
              <a:lnSpc>
                <a:spcPct val="150000"/>
              </a:lnSpc>
              <a:defRPr/>
            </a:pP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2.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pericardium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serosum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lamina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visceralis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hu-HU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epicardium</a:t>
            </a:r>
            <a:r>
              <a:rPr lang="hu-H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hu-HU" sz="14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hu-HU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 rögzítése:</a:t>
            </a: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nagyvénák által  (vénás kereszt) </a:t>
            </a:r>
          </a:p>
          <a:p>
            <a:pPr>
              <a:lnSpc>
                <a:spcPct val="150000"/>
              </a:lnSpc>
              <a:defRPr/>
            </a:pP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       koponyaalaphoz, karokhoz, májhoz, </a:t>
            </a:r>
          </a:p>
          <a:p>
            <a:pPr>
              <a:lnSpc>
                <a:spcPct val="150000"/>
              </a:lnSpc>
              <a:defRPr/>
            </a:pPr>
            <a:r>
              <a:rPr lang="hu-HU" sz="14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       tüdőkhöz	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gf.fm.interia.pl/situs_cordi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08720"/>
            <a:ext cx="3964122" cy="544217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51520" y="836712"/>
            <a:ext cx="3732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C00000"/>
                </a:solidFill>
                <a:latin typeface="Calibri" pitchFamily="34" charset="0"/>
              </a:rPr>
              <a:t>A szív izmos falú szerv.</a:t>
            </a:r>
          </a:p>
          <a:p>
            <a:endParaRPr lang="hu-HU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600" dirty="0">
                <a:solidFill>
                  <a:srgbClr val="C00000"/>
                </a:solidFill>
                <a:latin typeface="Calibri" pitchFamily="34" charset="0"/>
              </a:rPr>
              <a:t>Felmetszés után négy üreg  válik láthatóvá.</a:t>
            </a:r>
          </a:p>
        </p:txBody>
      </p:sp>
      <p:pic>
        <p:nvPicPr>
          <p:cNvPr id="118786" name="Picture 2" descr="http://www.timmermann.hu/site/images/sziv_ke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3590278" cy="351976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323528" y="6381328"/>
            <a:ext cx="38138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/>
              <a:t>http://www.timmermann.hu/index.php?m=magzati_szivultrahang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evbio8e-fig-15-07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492125"/>
            <a:ext cx="8531225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0" y="5876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2000">
                <a:solidFill>
                  <a:schemeClr val="tx2"/>
                </a:solidFill>
                <a:ea typeface="굴림" pitchFamily="50" charset="-127"/>
              </a:rPr>
              <a:t>15.7  Cardiac looping and chamber formation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190500" y="307975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hu-H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szív szerkezetét fejlődéséből érthetjük meg a legjobban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502106" y="4454526"/>
            <a:ext cx="36418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A kamrák közti sövény a szívet jobb (tüdőkeringés)</a:t>
            </a:r>
          </a:p>
          <a:p>
            <a:r>
              <a:rPr lang="hu-HU" dirty="0"/>
              <a:t>Illetve bal (szisztémás keringés) félre osztja. </a:t>
            </a:r>
          </a:p>
          <a:p>
            <a:r>
              <a:rPr lang="hu-HU" dirty="0"/>
              <a:t>Mindkét oldalon kialakul pitvar és kamra 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szívfejlődés</a:t>
            </a:r>
          </a:p>
        </p:txBody>
      </p:sp>
      <p:pic>
        <p:nvPicPr>
          <p:cNvPr id="17411" name="Picture 3" descr="20_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2327275"/>
            <a:ext cx="3887788" cy="3117850"/>
          </a:xfrm>
          <a:noFill/>
        </p:spPr>
      </p:pic>
      <p:sp>
        <p:nvSpPr>
          <p:cNvPr id="4" name="Téglalap 3"/>
          <p:cNvSpPr/>
          <p:nvPr/>
        </p:nvSpPr>
        <p:spPr>
          <a:xfrm>
            <a:off x="1403648" y="6093296"/>
            <a:ext cx="6408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http://www.youtube.com/watch?v=OArR67aFze0&amp;list=PL4171770E4DD0898B&amp;index=14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230188" y="1254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leendő szívrégió nagyon korán meghatározódik az embrióban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716338"/>
            <a:ext cx="81407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31640" y="3443438"/>
            <a:ext cx="6336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http://www.youtube.com/watch?v=OArR67aFze0&amp;list=PL4171770E4DD0898B&amp;index=14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835696" y="2924944"/>
            <a:ext cx="2398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Szívfejlődés video</a:t>
            </a:r>
          </a:p>
        </p:txBody>
      </p:sp>
    </p:spTree>
    <p:extLst>
      <p:ext uri="{BB962C8B-B14F-4D97-AF65-F5344CB8AC3E}">
        <p14:creationId xmlns:p14="http://schemas.microsoft.com/office/powerpoint/2010/main" val="2529155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36838"/>
            <a:ext cx="8304213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230188" y="1254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szívcső korai kialakulása, az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endocardium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myocardium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és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epicardium</a:t>
            </a:r>
            <a:endParaRPr lang="hu-HU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ko\könyvek\Gray's Anatomy for Students 2E\C9780443069529-001-f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063"/>
            <a:ext cx="762000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12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t="52960"/>
          <a:stretch>
            <a:fillRect/>
          </a:stretch>
        </p:blipFill>
        <p:spPr bwMode="auto">
          <a:xfrm>
            <a:off x="250825" y="3284538"/>
            <a:ext cx="5113338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b="47023"/>
          <a:stretch>
            <a:fillRect/>
          </a:stretch>
        </p:blipFill>
        <p:spPr bwMode="auto">
          <a:xfrm>
            <a:off x="3708400" y="188913"/>
            <a:ext cx="5256213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765175"/>
            <a:ext cx="62738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6551613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230188" y="341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2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Xin transzkripciós faktor korai expressziója kijelöli a leendő myocardium sejteket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076825" y="0"/>
            <a:ext cx="4067175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107950" y="3932238"/>
            <a:ext cx="48244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Az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atrium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és </a:t>
            </a:r>
            <a:r>
              <a:rPr lang="hu-HU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ventriculus</a:t>
            </a:r>
            <a: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meghatározódása már a szív korai fejlődése során kialakul, még a hurokképződés előtt</a:t>
            </a:r>
            <a:b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br>
              <a:rPr lang="hu-H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Az </a:t>
            </a:r>
            <a:r>
              <a:rPr lang="hu-HU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atrium</a:t>
            </a: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és </a:t>
            </a:r>
            <a:r>
              <a:rPr lang="hu-HU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ventriculus</a:t>
            </a: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sejtek különböző </a:t>
            </a:r>
            <a:r>
              <a:rPr lang="hu-HU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miozin</a:t>
            </a: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b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molekulákat tartalmaznak, ezt jelöli a festés.</a:t>
            </a:r>
            <a:b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Leendő </a:t>
            </a:r>
            <a:r>
              <a:rPr lang="hu-HU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atrium</a:t>
            </a: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kék, leendő </a:t>
            </a:r>
            <a:r>
              <a:rPr lang="hu-HU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ventriculus</a:t>
            </a: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narancsszínű.</a:t>
            </a: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5435601" y="1122363"/>
            <a:ext cx="3154363" cy="4984749"/>
            <a:chOff x="3512" y="210"/>
            <a:chExt cx="1987" cy="3140"/>
          </a:xfrm>
        </p:grpSpPr>
        <p:pic>
          <p:nvPicPr>
            <p:cNvPr id="2356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96" y="210"/>
              <a:ext cx="1803" cy="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xt Box 6"/>
            <p:cNvSpPr txBox="1">
              <a:spLocks noChangeArrowheads="1"/>
            </p:cNvSpPr>
            <p:nvPr/>
          </p:nvSpPr>
          <p:spPr bwMode="auto">
            <a:xfrm>
              <a:off x="3512" y="2478"/>
              <a:ext cx="1958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>
                  <a:solidFill>
                    <a:srgbClr val="CC0000"/>
                  </a:solidFill>
                  <a:latin typeface="Calibri" pitchFamily="34" charset="0"/>
                </a:rPr>
                <a:t>Flectrin</a:t>
              </a:r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 </a:t>
              </a:r>
              <a:r>
                <a:rPr lang="hu-HU" dirty="0" err="1">
                  <a:solidFill>
                    <a:srgbClr val="CC0000"/>
                  </a:solidFill>
                  <a:latin typeface="Calibri" pitchFamily="34" charset="0"/>
                </a:rPr>
                <a:t>extracelluláris</a:t>
              </a:r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 fehérje a fejlődő szív </a:t>
              </a:r>
            </a:p>
            <a:p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szív bal oldalán </a:t>
              </a:r>
              <a:r>
                <a:rPr lang="hu-HU" dirty="0" err="1">
                  <a:solidFill>
                    <a:srgbClr val="CC0000"/>
                  </a:solidFill>
                  <a:latin typeface="Calibri" pitchFamily="34" charset="0"/>
                </a:rPr>
                <a:t>akkumlálódik</a:t>
              </a:r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 főképpen, </a:t>
              </a:r>
            </a:p>
            <a:p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meghatározva az ott fejlődő sejtek sorsát.</a:t>
              </a:r>
            </a:p>
            <a:p>
              <a:endParaRPr lang="hu-HU" dirty="0">
                <a:solidFill>
                  <a:srgbClr val="CC0000"/>
                </a:solidFill>
                <a:latin typeface="Calibri" pitchFamily="34" charset="0"/>
              </a:endParaRPr>
            </a:p>
            <a:p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Lézer </a:t>
              </a:r>
              <a:r>
                <a:rPr lang="hu-HU" dirty="0" err="1">
                  <a:solidFill>
                    <a:srgbClr val="CC0000"/>
                  </a:solidFill>
                  <a:latin typeface="Calibri" pitchFamily="34" charset="0"/>
                </a:rPr>
                <a:t>scanning</a:t>
              </a:r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 </a:t>
              </a:r>
              <a:r>
                <a:rPr lang="hu-HU" dirty="0" err="1">
                  <a:solidFill>
                    <a:srgbClr val="CC0000"/>
                  </a:solidFill>
                  <a:latin typeface="Calibri" pitchFamily="34" charset="0"/>
                </a:rPr>
                <a:t>konfokális</a:t>
              </a:r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 mikroszkóp felvétele,</a:t>
              </a:r>
            </a:p>
            <a:p>
              <a:r>
                <a:rPr lang="hu-HU" dirty="0" err="1">
                  <a:solidFill>
                    <a:srgbClr val="CC0000"/>
                  </a:solidFill>
                  <a:latin typeface="Calibri" pitchFamily="34" charset="0"/>
                </a:rPr>
                <a:t>ventrális</a:t>
              </a:r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 nézet, ezért van a jel a jobb oldalon, </a:t>
              </a:r>
            </a:p>
            <a:p>
              <a:r>
                <a:rPr lang="hu-HU" dirty="0">
                  <a:solidFill>
                    <a:srgbClr val="CC0000"/>
                  </a:solidFill>
                  <a:latin typeface="Calibri" pitchFamily="34" charset="0"/>
                </a:rPr>
                <a:t>ami az embrió bal oldalának felel meg</a:t>
              </a:r>
            </a:p>
          </p:txBody>
        </p:sp>
      </p:grpSp>
      <p:grpSp>
        <p:nvGrpSpPr>
          <p:cNvPr id="23557" name="Group 7"/>
          <p:cNvGrpSpPr>
            <a:grpSpLocks/>
          </p:cNvGrpSpPr>
          <p:nvPr/>
        </p:nvGrpSpPr>
        <p:grpSpPr bwMode="auto">
          <a:xfrm>
            <a:off x="-34925" y="0"/>
            <a:ext cx="5111750" cy="4221163"/>
            <a:chOff x="68" y="0"/>
            <a:chExt cx="3220" cy="2659"/>
          </a:xfrm>
        </p:grpSpPr>
        <p:grpSp>
          <p:nvGrpSpPr>
            <p:cNvPr id="23558" name="Group 8"/>
            <p:cNvGrpSpPr>
              <a:grpSpLocks/>
            </p:cNvGrpSpPr>
            <p:nvPr/>
          </p:nvGrpSpPr>
          <p:grpSpPr bwMode="auto">
            <a:xfrm>
              <a:off x="113" y="119"/>
              <a:ext cx="3040" cy="2540"/>
              <a:chOff x="158" y="709"/>
              <a:chExt cx="3040" cy="2540"/>
            </a:xfrm>
          </p:grpSpPr>
          <p:pic>
            <p:nvPicPr>
              <p:cNvPr id="23560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" y="709"/>
                <a:ext cx="2985" cy="2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1" name="Rectangle 10"/>
              <p:cNvSpPr>
                <a:spLocks noChangeArrowheads="1"/>
              </p:cNvSpPr>
              <p:nvPr/>
            </p:nvSpPr>
            <p:spPr bwMode="auto">
              <a:xfrm>
                <a:off x="1746" y="2432"/>
                <a:ext cx="1452" cy="81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23559" name="Rectangle 11"/>
            <p:cNvSpPr>
              <a:spLocks noChangeArrowheads="1"/>
            </p:cNvSpPr>
            <p:nvPr/>
          </p:nvSpPr>
          <p:spPr bwMode="auto">
            <a:xfrm>
              <a:off x="68" y="0"/>
              <a:ext cx="3220" cy="3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ejlődé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17613"/>
            <a:ext cx="6408737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fejlődé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60775"/>
            <a:ext cx="6408737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6804025" y="2349500"/>
            <a:ext cx="1944688" cy="3057525"/>
          </a:xfrm>
          <a:prstGeom prst="rect">
            <a:avLst/>
          </a:prstGeom>
          <a:noFill/>
          <a:ln w="762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u-HU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Kritikus pontok </a:t>
            </a:r>
          </a:p>
          <a:p>
            <a:pPr algn="ctr">
              <a:lnSpc>
                <a:spcPct val="150000"/>
              </a:lnSpc>
              <a:defRPr/>
            </a:pPr>
            <a:r>
              <a:rPr lang="hu-HU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fejlődésben:</a:t>
            </a:r>
          </a:p>
          <a:p>
            <a:pPr algn="ctr">
              <a:lnSpc>
                <a:spcPct val="150000"/>
              </a:lnSpc>
              <a:defRPr/>
            </a:pPr>
            <a:endParaRPr lang="hu-HU" sz="1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hu-HU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 üregeit elválasztó </a:t>
            </a:r>
          </a:p>
          <a:p>
            <a:pPr algn="ctr">
              <a:lnSpc>
                <a:spcPct val="150000"/>
              </a:lnSpc>
              <a:defRPr/>
            </a:pPr>
            <a:r>
              <a:rPr lang="hu-HU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sövények fejlődése</a:t>
            </a:r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title"/>
          </p:nvPr>
        </p:nvSpPr>
        <p:spPr>
          <a:xfrm>
            <a:off x="34925" y="53975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Szívfejlődés 1.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57200"/>
            <a:ext cx="280035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6475" y="431800"/>
            <a:ext cx="30575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684713"/>
            <a:ext cx="6029325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57200"/>
            <a:ext cx="3124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7284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60350"/>
            <a:ext cx="4638675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36838"/>
            <a:ext cx="8469313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443706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 üregeinek fejlődése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445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Szívfejlődés 2.</a:t>
            </a:r>
          </a:p>
        </p:txBody>
      </p:sp>
      <p:pic>
        <p:nvPicPr>
          <p:cNvPr id="28675" name="Picture 3" descr="sziv septumok fej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9850" y="258763"/>
            <a:ext cx="3743325" cy="6410325"/>
          </a:xfrm>
          <a:noFill/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12750" y="1638300"/>
            <a:ext cx="4446588" cy="3139321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szív fejlődése során 3 sövény szükséges:</a:t>
            </a:r>
          </a:p>
          <a:p>
            <a:pPr>
              <a:buFontTx/>
              <a:buAutoNum type="arabicPeriod"/>
            </a:pPr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Pitvarok közötti sövény</a:t>
            </a:r>
          </a:p>
          <a:p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2. Kamrák közötti sövény</a:t>
            </a:r>
          </a:p>
          <a:p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3. A közös </a:t>
            </a:r>
            <a:r>
              <a:rPr lang="hu-HU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arteriás</a:t>
            </a:r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törzset kettéosztó sövény</a:t>
            </a:r>
          </a:p>
          <a:p>
            <a:endParaRPr lang="hu-HU" sz="1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magzati életben a pitvarok közötti sövény nyílása a születésig megmarad </a:t>
            </a:r>
          </a:p>
          <a:p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hu-HU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foramen</a:t>
            </a:r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ovale</a:t>
            </a:r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).</a:t>
            </a:r>
          </a:p>
          <a:p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Születés után elzáródik, helye azonban látható a pitvarközti sövényen </a:t>
            </a:r>
          </a:p>
          <a:p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(fossa </a:t>
            </a:r>
            <a:r>
              <a:rPr lang="hu-HU" sz="1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ovalis</a:t>
            </a:r>
            <a:r>
              <a:rPr lang="hu-HU" sz="1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34925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Szívfejlődés 3.</a:t>
            </a:r>
          </a:p>
        </p:txBody>
      </p:sp>
      <p:pic>
        <p:nvPicPr>
          <p:cNvPr id="29699" name="Picture 3" descr="septu,aorticopulmon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73025"/>
            <a:ext cx="4681538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323850" y="1165225"/>
            <a:ext cx="367188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közös </a:t>
            </a:r>
            <a:r>
              <a:rPr lang="hu-HU" sz="1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arteriás</a:t>
            </a: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törzs szétválása:</a:t>
            </a:r>
          </a:p>
          <a:p>
            <a:pPr>
              <a:lnSpc>
                <a:spcPct val="200000"/>
              </a:lnSpc>
              <a:defRPr/>
            </a:pPr>
            <a:r>
              <a:rPr lang="hu-HU" sz="16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Septum</a:t>
            </a:r>
            <a:r>
              <a:rPr lang="hu-HU" sz="16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aorticopulmonale</a:t>
            </a:r>
            <a:endParaRPr lang="hu-HU" sz="1600" b="1" u="sng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200000"/>
              </a:lnSpc>
              <a:defRPr/>
            </a:pPr>
            <a:endParaRPr lang="hu-HU" sz="1600" b="1" u="sng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</a:t>
            </a:r>
            <a:r>
              <a:rPr lang="hu-HU" sz="1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septum</a:t>
            </a: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270 fokban csavarodva osztja ketté a közös </a:t>
            </a:r>
            <a:r>
              <a:rPr lang="hu-HU" sz="1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arteriás</a:t>
            </a: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törzset.</a:t>
            </a:r>
          </a:p>
          <a:p>
            <a:pPr>
              <a:lnSpc>
                <a:spcPct val="200000"/>
              </a:lnSpc>
              <a:defRPr/>
            </a:pP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Kialakulnak a zsebes billentyűk.</a:t>
            </a:r>
          </a:p>
          <a:p>
            <a:pPr>
              <a:lnSpc>
                <a:spcPct val="200000"/>
              </a:lnSpc>
              <a:defRPr/>
            </a:pPr>
            <a:endParaRPr lang="hu-HU" sz="16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 sövényből fejlődik a kamraközti sövény felső része</a:t>
            </a:r>
          </a:p>
          <a:p>
            <a:pPr>
              <a:lnSpc>
                <a:spcPct val="200000"/>
              </a:lnSpc>
              <a:defRPr/>
            </a:pP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hu-HU" sz="1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pars</a:t>
            </a: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membranacea</a:t>
            </a:r>
            <a:r>
              <a:rPr lang="hu-HU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3217" y="116632"/>
            <a:ext cx="5271071" cy="651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501173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2352675"/>
            <a:ext cx="39814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54895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787900" y="47625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Acardia</a:t>
            </a:r>
            <a:endParaRPr lang="hu-HU" sz="2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219075"/>
            <a:ext cx="41814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72000" y="404813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Dextrocardia</a:t>
            </a:r>
            <a:endParaRPr lang="hu-HU" sz="2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99097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25" y="3130550"/>
            <a:ext cx="407352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828800" y="6096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Fallot-tetralogia</a:t>
            </a:r>
            <a:endParaRPr lang="hu-HU" sz="2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304800"/>
            <a:ext cx="60356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393825" y="573832"/>
            <a:ext cx="678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Fallot-tetralogia</a:t>
            </a:r>
            <a:endParaRPr lang="hu-HU" sz="2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84784"/>
            <a:ext cx="7261225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v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50" y="1844675"/>
            <a:ext cx="4608513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vsdRT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1844675"/>
            <a:ext cx="39147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Kamrai sövénydefektus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le:Basic Heart Development Timelin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8850313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47675" y="5970588"/>
            <a:ext cx="703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http://php.med.unsw.edu.au/embryology/index.php?title=File:Basic_Heart_Development_Timeline.jpg</a:t>
            </a: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zívelölnéz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1052513"/>
            <a:ext cx="3048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szívelölnéz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00" y="909638"/>
            <a:ext cx="320833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Szív: felszínek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348038" y="5878513"/>
            <a:ext cx="1262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Apex cordis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211638" y="1844675"/>
            <a:ext cx="1264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Basis</a:t>
            </a:r>
            <a:r>
              <a:rPr lang="hu-H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cordis</a:t>
            </a:r>
            <a:endParaRPr lang="hu-HU" sz="18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24715" y="5300663"/>
            <a:ext cx="1470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Facies</a:t>
            </a:r>
            <a:r>
              <a:rPr lang="hu-H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 algn="r">
              <a:defRPr/>
            </a:pPr>
            <a:r>
              <a:rPr lang="hu-HU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sternocostalis</a:t>
            </a:r>
            <a:endParaRPr lang="hu-HU" sz="18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6121400" y="6230938"/>
            <a:ext cx="2256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Facies diaphragmatica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167916" y="3644900"/>
            <a:ext cx="14677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Facies</a:t>
            </a:r>
          </a:p>
          <a:p>
            <a:pPr algn="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mediastinalis</a:t>
            </a: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 rot="-2998428">
            <a:off x="864394" y="3898107"/>
            <a:ext cx="1584325" cy="1366837"/>
          </a:xfrm>
          <a:prstGeom prst="notchedRightArrow">
            <a:avLst>
              <a:gd name="adj1" fmla="val 50000"/>
              <a:gd name="adj2" fmla="val 28978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 rot="-18759069">
            <a:off x="5401469" y="2961482"/>
            <a:ext cx="1584325" cy="1366837"/>
          </a:xfrm>
          <a:prstGeom prst="notchedRightArrow">
            <a:avLst>
              <a:gd name="adj1" fmla="val 50000"/>
              <a:gd name="adj2" fmla="val 28978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 rot="16200000">
            <a:off x="6912769" y="5122069"/>
            <a:ext cx="720725" cy="1366837"/>
          </a:xfrm>
          <a:prstGeom prst="notchedRightArrow">
            <a:avLst>
              <a:gd name="adj1" fmla="val 50000"/>
              <a:gd name="adj2" fmla="val 25000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39949" name="Line 22"/>
          <p:cNvSpPr>
            <a:spLocks noChangeShapeType="1"/>
          </p:cNvSpPr>
          <p:nvPr/>
        </p:nvSpPr>
        <p:spPr bwMode="auto">
          <a:xfrm>
            <a:off x="3635375" y="5302250"/>
            <a:ext cx="431800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arrow" w="med" len="med"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39950" name="Line 23"/>
          <p:cNvSpPr>
            <a:spLocks noChangeShapeType="1"/>
          </p:cNvSpPr>
          <p:nvPr/>
        </p:nvSpPr>
        <p:spPr bwMode="auto">
          <a:xfrm flipV="1">
            <a:off x="4643438" y="5373688"/>
            <a:ext cx="1081087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39951" name="Line 25"/>
          <p:cNvSpPr>
            <a:spLocks noChangeShapeType="1"/>
          </p:cNvSpPr>
          <p:nvPr/>
        </p:nvSpPr>
        <p:spPr bwMode="auto">
          <a:xfrm flipH="1">
            <a:off x="2700338" y="2205038"/>
            <a:ext cx="1584325" cy="6477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39952" name="Line 26"/>
          <p:cNvSpPr>
            <a:spLocks noChangeShapeType="1"/>
          </p:cNvSpPr>
          <p:nvPr/>
        </p:nvSpPr>
        <p:spPr bwMode="auto">
          <a:xfrm>
            <a:off x="5435600" y="2205038"/>
            <a:ext cx="1512888" cy="6477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446088" y="-17463"/>
            <a:ext cx="8229600" cy="1143001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Szív: külső felszín (</a:t>
            </a:r>
            <a:r>
              <a:rPr lang="hu-HU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facies</a:t>
            </a: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sternocostalis</a:t>
            </a: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</a:t>
            </a:r>
          </a:p>
        </p:txBody>
      </p:sp>
      <p:pic>
        <p:nvPicPr>
          <p:cNvPr id="40963" name="Picture 5" descr="szívelölnéz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488" y="908050"/>
            <a:ext cx="3868737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845175" y="6399213"/>
            <a:ext cx="126297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Apex cordis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995988" y="987425"/>
            <a:ext cx="730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Aorta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921375" y="1624013"/>
            <a:ext cx="199939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Truncus pulmonalis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68313" y="1703388"/>
            <a:ext cx="195617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Vena cava superior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30238" y="2738438"/>
            <a:ext cx="1925637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fülcse</a:t>
            </a:r>
          </a:p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(auricula dextra)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6414631" y="3136900"/>
            <a:ext cx="179478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Bal fülcse</a:t>
            </a:r>
          </a:p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(auricula sinistra)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23850" y="4156075"/>
            <a:ext cx="22320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pitvar</a:t>
            </a:r>
          </a:p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(atrium dextrum)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1185492" y="6008688"/>
            <a:ext cx="201369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kamra</a:t>
            </a:r>
          </a:p>
          <a:p>
            <a:pPr algn="ctr"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(ventriculus dexter)</a:t>
            </a:r>
          </a:p>
        </p:txBody>
      </p:sp>
      <p:sp>
        <p:nvSpPr>
          <p:cNvPr id="40972" name="Text Box 19"/>
          <p:cNvSpPr txBox="1">
            <a:spLocks noChangeArrowheads="1"/>
          </p:cNvSpPr>
          <p:nvPr/>
        </p:nvSpPr>
        <p:spPr bwMode="auto">
          <a:xfrm>
            <a:off x="6300788" y="4302125"/>
            <a:ext cx="244792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800" dirty="0">
                <a:latin typeface="Calibri" pitchFamily="34" charset="0"/>
              </a:rPr>
              <a:t>Bal kamra</a:t>
            </a:r>
          </a:p>
          <a:p>
            <a:pPr algn="ctr"/>
            <a:r>
              <a:rPr lang="hu-HU" sz="1800" dirty="0">
                <a:latin typeface="Calibri" pitchFamily="34" charset="0"/>
              </a:rPr>
              <a:t>(</a:t>
            </a:r>
            <a:r>
              <a:rPr lang="hu-HU" sz="1800" dirty="0" err="1">
                <a:latin typeface="Calibri" pitchFamily="34" charset="0"/>
              </a:rPr>
              <a:t>venrticulus</a:t>
            </a:r>
            <a:r>
              <a:rPr lang="hu-HU" sz="1800" dirty="0">
                <a:latin typeface="Calibri" pitchFamily="34" charset="0"/>
              </a:rPr>
              <a:t> </a:t>
            </a:r>
            <a:r>
              <a:rPr lang="hu-HU" sz="1800" dirty="0" err="1">
                <a:latin typeface="Calibri" pitchFamily="34" charset="0"/>
              </a:rPr>
              <a:t>sinister</a:t>
            </a:r>
            <a:r>
              <a:rPr lang="hu-HU" sz="1800" dirty="0">
                <a:latin typeface="Calibri" pitchFamily="34" charset="0"/>
              </a:rPr>
              <a:t>)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468313" y="4965700"/>
            <a:ext cx="2087562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Sulcus coronarius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300788" y="5203825"/>
            <a:ext cx="247811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Sulcus interventricularis </a:t>
            </a:r>
          </a:p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anterior</a:t>
            </a:r>
          </a:p>
        </p:txBody>
      </p:sp>
      <p:sp>
        <p:nvSpPr>
          <p:cNvPr id="40975" name="Line 23"/>
          <p:cNvSpPr>
            <a:spLocks noChangeShapeType="1"/>
          </p:cNvSpPr>
          <p:nvPr/>
        </p:nvSpPr>
        <p:spPr bwMode="auto">
          <a:xfrm flipV="1">
            <a:off x="2987675" y="5300663"/>
            <a:ext cx="1152525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76" name="Line 24"/>
          <p:cNvSpPr>
            <a:spLocks noChangeShapeType="1"/>
          </p:cNvSpPr>
          <p:nvPr/>
        </p:nvSpPr>
        <p:spPr bwMode="auto">
          <a:xfrm flipV="1">
            <a:off x="2484438" y="4941888"/>
            <a:ext cx="50323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77" name="Line 26"/>
          <p:cNvSpPr>
            <a:spLocks noChangeShapeType="1"/>
          </p:cNvSpPr>
          <p:nvPr/>
        </p:nvSpPr>
        <p:spPr bwMode="auto">
          <a:xfrm>
            <a:off x="2124075" y="4365625"/>
            <a:ext cx="503238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78" name="Line 27"/>
          <p:cNvSpPr>
            <a:spLocks noChangeShapeType="1"/>
          </p:cNvSpPr>
          <p:nvPr/>
        </p:nvSpPr>
        <p:spPr bwMode="auto">
          <a:xfrm>
            <a:off x="2339975" y="2997200"/>
            <a:ext cx="9366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79" name="Line 28"/>
          <p:cNvSpPr>
            <a:spLocks noChangeShapeType="1"/>
          </p:cNvSpPr>
          <p:nvPr/>
        </p:nvSpPr>
        <p:spPr bwMode="auto">
          <a:xfrm>
            <a:off x="2555875" y="1916113"/>
            <a:ext cx="647700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80" name="Line 29"/>
          <p:cNvSpPr>
            <a:spLocks noChangeShapeType="1"/>
          </p:cNvSpPr>
          <p:nvPr/>
        </p:nvSpPr>
        <p:spPr bwMode="auto">
          <a:xfrm flipH="1">
            <a:off x="4427538" y="1196975"/>
            <a:ext cx="1584325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81" name="Line 30"/>
          <p:cNvSpPr>
            <a:spLocks noChangeShapeType="1"/>
          </p:cNvSpPr>
          <p:nvPr/>
        </p:nvSpPr>
        <p:spPr bwMode="auto">
          <a:xfrm flipH="1">
            <a:off x="4427538" y="1844675"/>
            <a:ext cx="1584325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82" name="Line 33"/>
          <p:cNvSpPr>
            <a:spLocks noChangeShapeType="1"/>
          </p:cNvSpPr>
          <p:nvPr/>
        </p:nvSpPr>
        <p:spPr bwMode="auto">
          <a:xfrm flipV="1">
            <a:off x="5364163" y="3357563"/>
            <a:ext cx="1223962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83" name="Line 35"/>
          <p:cNvSpPr>
            <a:spLocks noChangeShapeType="1"/>
          </p:cNvSpPr>
          <p:nvPr/>
        </p:nvSpPr>
        <p:spPr bwMode="auto">
          <a:xfrm flipV="1">
            <a:off x="6011863" y="4508500"/>
            <a:ext cx="865187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0984" name="Line 36"/>
          <p:cNvSpPr>
            <a:spLocks noChangeShapeType="1"/>
          </p:cNvSpPr>
          <p:nvPr/>
        </p:nvSpPr>
        <p:spPr bwMode="auto">
          <a:xfrm flipH="1" flipV="1">
            <a:off x="5580063" y="5013325"/>
            <a:ext cx="792162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445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kis és a nagyvérkör</a:t>
            </a:r>
          </a:p>
        </p:txBody>
      </p:sp>
      <p:pic>
        <p:nvPicPr>
          <p:cNvPr id="5123" name="Picture 3" descr="keringé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73025"/>
            <a:ext cx="3921125" cy="6669088"/>
          </a:xfrm>
          <a:noFill/>
          <a:ln>
            <a:solidFill>
              <a:schemeClr val="tx1"/>
            </a:solidFill>
          </a:ln>
        </p:spPr>
      </p:pic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407759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Kisvérkör: </a:t>
            </a:r>
          </a:p>
          <a:p>
            <a:pPr>
              <a:defRPr/>
            </a:pP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kamra – </a:t>
            </a:r>
            <a:r>
              <a:rPr lang="hu-H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pulmonális</a:t>
            </a: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arteriák</a:t>
            </a: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– </a:t>
            </a:r>
          </a:p>
          <a:p>
            <a:pPr>
              <a:defRPr/>
            </a:pPr>
            <a:r>
              <a:rPr lang="hu-H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tüdőkapillárisok</a:t>
            </a: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–</a:t>
            </a:r>
          </a:p>
          <a:p>
            <a:pPr>
              <a:defRPr/>
            </a:pPr>
            <a:r>
              <a:rPr lang="hu-H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pulmonális</a:t>
            </a: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vénák – bal pitvar</a:t>
            </a:r>
          </a:p>
          <a:p>
            <a:pPr>
              <a:defRPr/>
            </a:pPr>
            <a:endParaRPr lang="hu-HU" sz="1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Nagyvérkör:</a:t>
            </a:r>
          </a:p>
          <a:p>
            <a:pPr>
              <a:defRPr/>
            </a:pP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bal kamra – aorta – verőerek – </a:t>
            </a:r>
          </a:p>
          <a:p>
            <a:pPr>
              <a:defRPr/>
            </a:pP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kapillárisok a test szöveteiben – </a:t>
            </a:r>
          </a:p>
          <a:p>
            <a:pPr>
              <a:defRPr/>
            </a:pP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visszerek – jobb pitvar</a:t>
            </a:r>
          </a:p>
          <a:p>
            <a:pPr>
              <a:defRPr/>
            </a:pPr>
            <a:endParaRPr lang="hu-HU" sz="1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Fennmaradó szövetközti nedv elszállítása:</a:t>
            </a:r>
          </a:p>
          <a:p>
            <a:pPr>
              <a:defRPr/>
            </a:pPr>
            <a:r>
              <a:rPr lang="hu-H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nyirokkeringés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323850" y="5805488"/>
            <a:ext cx="26811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(Verőér/arteria: a szívtől el</a:t>
            </a:r>
          </a:p>
          <a:p>
            <a:pPr>
              <a:defRPr/>
            </a:pPr>
            <a:r>
              <a:rPr lang="hu-HU" sz="18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Visszér/vena: a szív felé)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46088" y="-17463"/>
            <a:ext cx="8229600" cy="1143001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Szív: belső felszín (</a:t>
            </a:r>
            <a:r>
              <a:rPr lang="hu-HU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facies</a:t>
            </a: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mediastinalis</a:t>
            </a: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</a:t>
            </a:r>
          </a:p>
        </p:txBody>
      </p:sp>
      <p:grpSp>
        <p:nvGrpSpPr>
          <p:cNvPr id="41987" name="Group 32"/>
          <p:cNvGrpSpPr>
            <a:grpSpLocks/>
          </p:cNvGrpSpPr>
          <p:nvPr/>
        </p:nvGrpSpPr>
        <p:grpSpPr bwMode="auto">
          <a:xfrm>
            <a:off x="169863" y="981075"/>
            <a:ext cx="8675687" cy="5616575"/>
            <a:chOff x="107" y="618"/>
            <a:chExt cx="5465" cy="3538"/>
          </a:xfrm>
        </p:grpSpPr>
        <p:pic>
          <p:nvPicPr>
            <p:cNvPr id="41988" name="Picture 5" descr="szívelölnéz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89" y="618"/>
              <a:ext cx="2377" cy="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4030" y="981"/>
              <a:ext cx="1232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Vena cava superior</a:t>
              </a: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3985" y="3703"/>
              <a:ext cx="1172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Vena cava inferior</a:t>
              </a:r>
            </a:p>
          </p:txBody>
        </p:sp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4166" y="3068"/>
              <a:ext cx="1179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Jobb pitvar</a:t>
              </a:r>
            </a:p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(atrium dextrum)</a:t>
              </a: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946" y="3839"/>
              <a:ext cx="796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Apex cordis</a:t>
              </a: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583" y="1979"/>
              <a:ext cx="1259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Truncus pulmonalis</a:t>
              </a:r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1412" y="1117"/>
              <a:ext cx="543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Aortaív</a:t>
              </a:r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107" y="3117"/>
              <a:ext cx="1701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Bal kamra</a:t>
              </a:r>
            </a:p>
            <a:p>
              <a:pPr algn="r"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(venrticulus sinister)</a:t>
              </a:r>
            </a:p>
          </p:txBody>
        </p:sp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186" y="2618"/>
              <a:ext cx="1758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Sulcus interventricularis </a:t>
              </a:r>
            </a:p>
            <a:p>
              <a:pPr algn="r"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posterior</a:t>
              </a:r>
            </a:p>
          </p:txBody>
        </p:sp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4166" y="2527"/>
              <a:ext cx="1179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Bal pitvar</a:t>
              </a:r>
            </a:p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(atrium sinistrum)</a:t>
              </a:r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4166" y="1888"/>
              <a:ext cx="1406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Venae pulmonales</a:t>
              </a:r>
            </a:p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(tüdővénák)</a:t>
              </a:r>
            </a:p>
          </p:txBody>
        </p:sp>
        <p:sp>
          <p:nvSpPr>
            <p:cNvPr id="41999" name="Line 17"/>
            <p:cNvSpPr>
              <a:spLocks noChangeShapeType="1"/>
            </p:cNvSpPr>
            <p:nvPr/>
          </p:nvSpPr>
          <p:spPr bwMode="auto">
            <a:xfrm>
              <a:off x="1973" y="1253"/>
              <a:ext cx="105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0" name="Line 18"/>
            <p:cNvSpPr>
              <a:spLocks noChangeShapeType="1"/>
            </p:cNvSpPr>
            <p:nvPr/>
          </p:nvSpPr>
          <p:spPr bwMode="auto">
            <a:xfrm flipV="1">
              <a:off x="1944" y="1979"/>
              <a:ext cx="998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1" name="Line 19"/>
            <p:cNvSpPr>
              <a:spLocks noChangeShapeType="1"/>
            </p:cNvSpPr>
            <p:nvPr/>
          </p:nvSpPr>
          <p:spPr bwMode="auto">
            <a:xfrm>
              <a:off x="1898" y="2841"/>
              <a:ext cx="998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2" name="Line 20"/>
            <p:cNvSpPr>
              <a:spLocks noChangeShapeType="1"/>
            </p:cNvSpPr>
            <p:nvPr/>
          </p:nvSpPr>
          <p:spPr bwMode="auto">
            <a:xfrm>
              <a:off x="1762" y="3340"/>
              <a:ext cx="635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3" name="Line 21"/>
            <p:cNvSpPr>
              <a:spLocks noChangeShapeType="1"/>
            </p:cNvSpPr>
            <p:nvPr/>
          </p:nvSpPr>
          <p:spPr bwMode="auto">
            <a:xfrm>
              <a:off x="3486" y="3567"/>
              <a:ext cx="635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4" name="Line 22"/>
            <p:cNvSpPr>
              <a:spLocks noChangeShapeType="1"/>
            </p:cNvSpPr>
            <p:nvPr/>
          </p:nvSpPr>
          <p:spPr bwMode="auto">
            <a:xfrm>
              <a:off x="4030" y="3204"/>
              <a:ext cx="182" cy="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5" name="Line 23"/>
            <p:cNvSpPr>
              <a:spLocks noChangeShapeType="1"/>
            </p:cNvSpPr>
            <p:nvPr/>
          </p:nvSpPr>
          <p:spPr bwMode="auto">
            <a:xfrm>
              <a:off x="3214" y="2705"/>
              <a:ext cx="998" cy="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6" name="Line 24"/>
            <p:cNvSpPr>
              <a:spLocks noChangeShapeType="1"/>
            </p:cNvSpPr>
            <p:nvPr/>
          </p:nvSpPr>
          <p:spPr bwMode="auto">
            <a:xfrm flipV="1">
              <a:off x="2942" y="2025"/>
              <a:ext cx="1224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7" name="Line 25"/>
            <p:cNvSpPr>
              <a:spLocks noChangeShapeType="1"/>
            </p:cNvSpPr>
            <p:nvPr/>
          </p:nvSpPr>
          <p:spPr bwMode="auto">
            <a:xfrm flipV="1">
              <a:off x="2942" y="2024"/>
              <a:ext cx="1224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8" name="Line 26"/>
            <p:cNvSpPr>
              <a:spLocks noChangeShapeType="1"/>
            </p:cNvSpPr>
            <p:nvPr/>
          </p:nvSpPr>
          <p:spPr bwMode="auto">
            <a:xfrm flipV="1">
              <a:off x="3803" y="2115"/>
              <a:ext cx="36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09" name="Line 27"/>
            <p:cNvSpPr>
              <a:spLocks noChangeShapeType="1"/>
            </p:cNvSpPr>
            <p:nvPr/>
          </p:nvSpPr>
          <p:spPr bwMode="auto">
            <a:xfrm flipV="1">
              <a:off x="3667" y="2115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42010" name="Line 28"/>
            <p:cNvSpPr>
              <a:spLocks noChangeShapeType="1"/>
            </p:cNvSpPr>
            <p:nvPr/>
          </p:nvSpPr>
          <p:spPr bwMode="auto">
            <a:xfrm flipV="1">
              <a:off x="3803" y="1162"/>
              <a:ext cx="273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  <p:sp>
          <p:nvSpPr>
            <p:cNvPr id="14365" name="Rectangle 29"/>
            <p:cNvSpPr>
              <a:spLocks noChangeArrowheads="1"/>
            </p:cNvSpPr>
            <p:nvPr/>
          </p:nvSpPr>
          <p:spPr bwMode="auto">
            <a:xfrm>
              <a:off x="583" y="2342"/>
              <a:ext cx="1147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Sulcus coronarius</a:t>
              </a:r>
            </a:p>
          </p:txBody>
        </p:sp>
        <p:sp>
          <p:nvSpPr>
            <p:cNvPr id="42012" name="Line 30"/>
            <p:cNvSpPr>
              <a:spLocks noChangeShapeType="1"/>
            </p:cNvSpPr>
            <p:nvPr/>
          </p:nvSpPr>
          <p:spPr bwMode="auto">
            <a:xfrm>
              <a:off x="1808" y="2478"/>
              <a:ext cx="952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ellkasaprt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1054100"/>
            <a:ext cx="5688012" cy="56880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1042988" y="6021388"/>
            <a:ext cx="19731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gyomorléghólyag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971550" y="5553075"/>
            <a:ext cx="2078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tüdőerek rajzolata</a:t>
            </a:r>
          </a:p>
        </p:txBody>
      </p:sp>
      <p:sp>
        <p:nvSpPr>
          <p:cNvPr id="142341" name="Line 5"/>
          <p:cNvSpPr>
            <a:spLocks noChangeShapeType="1"/>
          </p:cNvSpPr>
          <p:nvPr/>
        </p:nvSpPr>
        <p:spPr bwMode="auto">
          <a:xfrm flipV="1">
            <a:off x="3132138" y="5734050"/>
            <a:ext cx="4392612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42342" name="Line 6"/>
          <p:cNvSpPr>
            <a:spLocks noChangeShapeType="1"/>
          </p:cNvSpPr>
          <p:nvPr/>
        </p:nvSpPr>
        <p:spPr bwMode="auto">
          <a:xfrm flipV="1">
            <a:off x="3132138" y="4868863"/>
            <a:ext cx="1655762" cy="8651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mellkas röntgenképe. A szív vetülete</a:t>
            </a:r>
            <a:br>
              <a:rPr lang="hu-HU" sz="28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hu-HU" sz="28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016" name="Picture 8" descr="kontú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2492375"/>
            <a:ext cx="3097212" cy="2944813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Dátum hely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C00EA3D-607A-45A4-8FE4-7C0EFE98C3EF}" type="datetime1">
              <a:rPr lang="hu-HU" smtClean="0"/>
              <a:pPr/>
              <a:t>2019. 02. 25.</a:t>
            </a:fld>
            <a:endParaRPr lang="hu-HU"/>
          </a:p>
        </p:txBody>
      </p:sp>
      <p:sp>
        <p:nvSpPr>
          <p:cNvPr id="87042" name="Élőláb hely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hu-HU"/>
              <a:t>Shina Alagia</a:t>
            </a:r>
          </a:p>
        </p:txBody>
      </p:sp>
      <p:sp>
        <p:nvSpPr>
          <p:cNvPr id="87043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16DD16-A731-4F33-9CD0-28D53C099510}" type="slidenum">
              <a:rPr lang="hu-HU" smtClean="0"/>
              <a:pPr/>
              <a:t>52</a:t>
            </a:fld>
            <a:endParaRPr lang="hu-HU"/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-171450"/>
            <a:ext cx="82296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hu-HU" sz="3600" b="1" dirty="0">
                <a:solidFill>
                  <a:srgbClr val="C00000"/>
                </a:solidFill>
                <a:latin typeface="Calibri" pitchFamily="34" charset="0"/>
                <a:ea typeface="Segoe UI" pitchFamily="34" charset="0"/>
                <a:cs typeface="Segoe UI" pitchFamily="34" charset="0"/>
              </a:rPr>
              <a:t>A szív üregei, a vér áramlási iránya</a:t>
            </a:r>
          </a:p>
        </p:txBody>
      </p:sp>
      <p:grpSp>
        <p:nvGrpSpPr>
          <p:cNvPr id="87045" name="Group 3"/>
          <p:cNvGrpSpPr>
            <a:grpSpLocks/>
          </p:cNvGrpSpPr>
          <p:nvPr/>
        </p:nvGrpSpPr>
        <p:grpSpPr bwMode="auto">
          <a:xfrm>
            <a:off x="133350" y="1054100"/>
            <a:ext cx="8812213" cy="5688013"/>
            <a:chOff x="84" y="618"/>
            <a:chExt cx="5551" cy="3583"/>
          </a:xfrm>
        </p:grpSpPr>
        <p:pic>
          <p:nvPicPr>
            <p:cNvPr id="87046" name="Picture 4" descr="szívürege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38" y="618"/>
              <a:ext cx="2536" cy="3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6293" name="Rectangle 5"/>
            <p:cNvSpPr>
              <a:spLocks noChangeArrowheads="1"/>
            </p:cNvSpPr>
            <p:nvPr/>
          </p:nvSpPr>
          <p:spPr bwMode="auto">
            <a:xfrm>
              <a:off x="567" y="2296"/>
              <a:ext cx="1191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Jobb pitvar</a:t>
              </a:r>
            </a:p>
            <a:p>
              <a:pPr algn="r"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(atrium dextrum)</a:t>
              </a:r>
            </a:p>
          </p:txBody>
        </p:sp>
        <p:sp>
          <p:nvSpPr>
            <p:cNvPr id="396294" name="Rectangle 6"/>
            <p:cNvSpPr>
              <a:spLocks noChangeArrowheads="1"/>
            </p:cNvSpPr>
            <p:nvPr/>
          </p:nvSpPr>
          <p:spPr bwMode="auto">
            <a:xfrm>
              <a:off x="4150" y="3748"/>
              <a:ext cx="1485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Bal kamra</a:t>
              </a:r>
            </a:p>
            <a:p>
              <a:pPr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(venrticulus sinister)</a:t>
              </a:r>
            </a:p>
          </p:txBody>
        </p:sp>
        <p:sp>
          <p:nvSpPr>
            <p:cNvPr id="396295" name="Rectangle 7"/>
            <p:cNvSpPr>
              <a:spLocks noChangeArrowheads="1"/>
            </p:cNvSpPr>
            <p:nvPr/>
          </p:nvSpPr>
          <p:spPr bwMode="auto">
            <a:xfrm>
              <a:off x="340" y="3752"/>
              <a:ext cx="1440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Jobb kamra</a:t>
              </a:r>
            </a:p>
            <a:p>
              <a:pPr algn="r"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(ventriculus dexter)</a:t>
              </a:r>
            </a:p>
          </p:txBody>
        </p:sp>
        <p:sp>
          <p:nvSpPr>
            <p:cNvPr id="87050" name="Rectangle 8"/>
            <p:cNvSpPr>
              <a:spLocks noChangeArrowheads="1"/>
            </p:cNvSpPr>
            <p:nvPr/>
          </p:nvSpPr>
          <p:spPr bwMode="auto">
            <a:xfrm>
              <a:off x="4105" y="2205"/>
              <a:ext cx="1270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/>
                <a:t>Bal pitvar</a:t>
              </a:r>
            </a:p>
            <a:p>
              <a:r>
                <a:rPr lang="hu-HU"/>
                <a:t>(atrium sinistrum)</a:t>
              </a:r>
            </a:p>
          </p:txBody>
        </p:sp>
        <p:sp>
          <p:nvSpPr>
            <p:cNvPr id="396297" name="Rectangle 9"/>
            <p:cNvSpPr>
              <a:spLocks noChangeArrowheads="1"/>
            </p:cNvSpPr>
            <p:nvPr/>
          </p:nvSpPr>
          <p:spPr bwMode="auto">
            <a:xfrm>
              <a:off x="4150" y="981"/>
              <a:ext cx="57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Aortaív</a:t>
              </a:r>
            </a:p>
          </p:txBody>
        </p:sp>
        <p:sp>
          <p:nvSpPr>
            <p:cNvPr id="396298" name="Rectangle 10"/>
            <p:cNvSpPr>
              <a:spLocks noChangeArrowheads="1"/>
            </p:cNvSpPr>
            <p:nvPr/>
          </p:nvSpPr>
          <p:spPr bwMode="auto">
            <a:xfrm>
              <a:off x="4150" y="1339"/>
              <a:ext cx="136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Truncus pulmonalis</a:t>
              </a:r>
            </a:p>
          </p:txBody>
        </p:sp>
        <p:sp>
          <p:nvSpPr>
            <p:cNvPr id="396299" name="Text Box 11"/>
            <p:cNvSpPr txBox="1">
              <a:spLocks noChangeArrowheads="1"/>
            </p:cNvSpPr>
            <p:nvPr/>
          </p:nvSpPr>
          <p:spPr bwMode="auto">
            <a:xfrm>
              <a:off x="612" y="3385"/>
              <a:ext cx="122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hu-HU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96300" name="Text Box 12"/>
            <p:cNvSpPr txBox="1">
              <a:spLocks noChangeArrowheads="1"/>
            </p:cNvSpPr>
            <p:nvPr/>
          </p:nvSpPr>
          <p:spPr bwMode="auto">
            <a:xfrm>
              <a:off x="84" y="3022"/>
              <a:ext cx="1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hu-HU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96301" name="Text Box 13"/>
            <p:cNvSpPr txBox="1">
              <a:spLocks noChangeArrowheads="1"/>
            </p:cNvSpPr>
            <p:nvPr/>
          </p:nvSpPr>
          <p:spPr bwMode="auto">
            <a:xfrm>
              <a:off x="4059" y="1797"/>
              <a:ext cx="1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hu-HU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96302" name="Text Box 14"/>
            <p:cNvSpPr txBox="1">
              <a:spLocks noChangeArrowheads="1"/>
            </p:cNvSpPr>
            <p:nvPr/>
          </p:nvSpPr>
          <p:spPr bwMode="auto">
            <a:xfrm>
              <a:off x="4105" y="2795"/>
              <a:ext cx="1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hu-HU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87057" name="Line 15"/>
            <p:cNvSpPr>
              <a:spLocks noChangeShapeType="1"/>
            </p:cNvSpPr>
            <p:nvPr/>
          </p:nvSpPr>
          <p:spPr bwMode="auto">
            <a:xfrm>
              <a:off x="1701" y="2478"/>
              <a:ext cx="68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58" name="Line 16"/>
            <p:cNvSpPr>
              <a:spLocks noChangeShapeType="1"/>
            </p:cNvSpPr>
            <p:nvPr/>
          </p:nvSpPr>
          <p:spPr bwMode="auto">
            <a:xfrm flipV="1">
              <a:off x="2018" y="2659"/>
              <a:ext cx="1043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59" name="Line 17"/>
            <p:cNvSpPr>
              <a:spLocks noChangeShapeType="1"/>
            </p:cNvSpPr>
            <p:nvPr/>
          </p:nvSpPr>
          <p:spPr bwMode="auto">
            <a:xfrm flipV="1">
              <a:off x="2109" y="3430"/>
              <a:ext cx="59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60" name="Line 18"/>
            <p:cNvSpPr>
              <a:spLocks noChangeShapeType="1"/>
            </p:cNvSpPr>
            <p:nvPr/>
          </p:nvSpPr>
          <p:spPr bwMode="auto">
            <a:xfrm flipV="1">
              <a:off x="1746" y="3612"/>
              <a:ext cx="1452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61" name="Line 19"/>
            <p:cNvSpPr>
              <a:spLocks noChangeShapeType="1"/>
            </p:cNvSpPr>
            <p:nvPr/>
          </p:nvSpPr>
          <p:spPr bwMode="auto">
            <a:xfrm flipH="1" flipV="1">
              <a:off x="3787" y="3430"/>
              <a:ext cx="363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62" name="Line 20"/>
            <p:cNvSpPr>
              <a:spLocks noChangeShapeType="1"/>
            </p:cNvSpPr>
            <p:nvPr/>
          </p:nvSpPr>
          <p:spPr bwMode="auto">
            <a:xfrm flipH="1" flipV="1">
              <a:off x="3606" y="2750"/>
              <a:ext cx="544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63" name="Line 21"/>
            <p:cNvSpPr>
              <a:spLocks noChangeShapeType="1"/>
            </p:cNvSpPr>
            <p:nvPr/>
          </p:nvSpPr>
          <p:spPr bwMode="auto">
            <a:xfrm flipH="1">
              <a:off x="3651" y="2341"/>
              <a:ext cx="499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64" name="Line 22"/>
            <p:cNvSpPr>
              <a:spLocks noChangeShapeType="1"/>
            </p:cNvSpPr>
            <p:nvPr/>
          </p:nvSpPr>
          <p:spPr bwMode="auto">
            <a:xfrm flipH="1">
              <a:off x="3379" y="2024"/>
              <a:ext cx="771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65" name="Line 23"/>
            <p:cNvSpPr>
              <a:spLocks noChangeShapeType="1"/>
            </p:cNvSpPr>
            <p:nvPr/>
          </p:nvSpPr>
          <p:spPr bwMode="auto">
            <a:xfrm flipH="1">
              <a:off x="3334" y="1480"/>
              <a:ext cx="861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7066" name="Line 24"/>
            <p:cNvSpPr>
              <a:spLocks noChangeShapeType="1"/>
            </p:cNvSpPr>
            <p:nvPr/>
          </p:nvSpPr>
          <p:spPr bwMode="auto">
            <a:xfrm flipH="1">
              <a:off x="3061" y="1071"/>
              <a:ext cx="1134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852993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 üregei: jobb pitvar</a:t>
            </a:r>
          </a:p>
        </p:txBody>
      </p:sp>
      <p:pic>
        <p:nvPicPr>
          <p:cNvPr id="44035" name="Picture 3" descr="papillaris1MAGYA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>
          <a:xfrm>
            <a:off x="876300" y="1028700"/>
            <a:ext cx="7512050" cy="5713413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átum helye 1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fld id="{1981296C-3B77-4A85-8202-4207DDC44014}" type="datetime1">
              <a:rPr lang="fr-FR" sz="1400">
                <a:latin typeface="+mn-lt"/>
              </a:rPr>
              <a:pPr eaLnBrk="0" hangingPunct="0">
                <a:defRPr/>
              </a:pPr>
              <a:t>25/02/2019</a:t>
            </a:fld>
            <a:endParaRPr lang="fr-FR" sz="1400">
              <a:latin typeface="+mn-lt"/>
            </a:endParaRPr>
          </a:p>
        </p:txBody>
      </p:sp>
      <p:sp>
        <p:nvSpPr>
          <p:cNvPr id="18" name="Élőláb helye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1400">
                <a:latin typeface="+mn-lt"/>
              </a:rPr>
              <a:t>Shina Alagia</a:t>
            </a:r>
          </a:p>
        </p:txBody>
      </p:sp>
      <p:sp>
        <p:nvSpPr>
          <p:cNvPr id="19" name="Dia számának hely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E8986FDC-589F-4D36-A24E-E493C404B86A}" type="slidenum">
              <a:rPr lang="fr-FR" sz="1400">
                <a:latin typeface="+mn-lt"/>
              </a:rPr>
              <a:pPr algn="r" eaLnBrk="0" hangingPunct="0">
                <a:defRPr/>
              </a:pPr>
              <a:t>54</a:t>
            </a:fld>
            <a:endParaRPr lang="fr-FR" sz="1400">
              <a:latin typeface="+mn-lt"/>
            </a:endParaRPr>
          </a:p>
        </p:txBody>
      </p:sp>
      <p:sp>
        <p:nvSpPr>
          <p:cNvPr id="10854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1085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 rot="-1750741">
            <a:off x="3089275" y="2374900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 rot="-8324040">
            <a:off x="2941638" y="3144838"/>
            <a:ext cx="407987" cy="919162"/>
          </a:xfrm>
          <a:prstGeom prst="downArrow">
            <a:avLst>
              <a:gd name="adj1" fmla="val 50000"/>
              <a:gd name="adj2" fmla="val 56323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8554" name="AutoShape 10"/>
          <p:cNvSpPr>
            <a:spLocks noChangeArrowheads="1"/>
          </p:cNvSpPr>
          <p:nvPr/>
        </p:nvSpPr>
        <p:spPr bwMode="auto">
          <a:xfrm rot="-8324040">
            <a:off x="3908425" y="3673475"/>
            <a:ext cx="144463" cy="220663"/>
          </a:xfrm>
          <a:prstGeom prst="downArrow">
            <a:avLst>
              <a:gd name="adj1" fmla="val 50000"/>
              <a:gd name="adj2" fmla="val 38187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8555" name="AutoShape 11"/>
          <p:cNvSpPr>
            <a:spLocks/>
          </p:cNvSpPr>
          <p:nvPr/>
        </p:nvSpPr>
        <p:spPr bwMode="auto">
          <a:xfrm>
            <a:off x="422275" y="4678363"/>
            <a:ext cx="1984375" cy="609600"/>
          </a:xfrm>
          <a:prstGeom prst="callout1">
            <a:avLst>
              <a:gd name="adj1" fmla="val 18750"/>
              <a:gd name="adj2" fmla="val 103838"/>
              <a:gd name="adj3" fmla="val -131509"/>
              <a:gd name="adj4" fmla="val 12439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vena cava inferior</a:t>
            </a:r>
          </a:p>
        </p:txBody>
      </p:sp>
      <p:sp>
        <p:nvSpPr>
          <p:cNvPr id="108556" name="AutoShape 12"/>
          <p:cNvSpPr>
            <a:spLocks/>
          </p:cNvSpPr>
          <p:nvPr/>
        </p:nvSpPr>
        <p:spPr bwMode="auto">
          <a:xfrm>
            <a:off x="696913" y="1428750"/>
            <a:ext cx="1984375" cy="609600"/>
          </a:xfrm>
          <a:prstGeom prst="callout1">
            <a:avLst>
              <a:gd name="adj1" fmla="val 18750"/>
              <a:gd name="adj2" fmla="val 103838"/>
              <a:gd name="adj3" fmla="val 176565"/>
              <a:gd name="adj4" fmla="val 12231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vena cava superior</a:t>
            </a:r>
          </a:p>
        </p:txBody>
      </p:sp>
      <p:sp>
        <p:nvSpPr>
          <p:cNvPr id="108557" name="AutoShape 13"/>
          <p:cNvSpPr>
            <a:spLocks/>
          </p:cNvSpPr>
          <p:nvPr/>
        </p:nvSpPr>
        <p:spPr bwMode="auto">
          <a:xfrm>
            <a:off x="6835775" y="3465513"/>
            <a:ext cx="1984375" cy="609600"/>
          </a:xfrm>
          <a:prstGeom prst="callout1">
            <a:avLst>
              <a:gd name="adj1" fmla="val 18750"/>
              <a:gd name="adj2" fmla="val -3838"/>
              <a:gd name="adj3" fmla="val 58593"/>
              <a:gd name="adj4" fmla="val -14583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Sinus coronarius beömlése</a:t>
            </a:r>
          </a:p>
        </p:txBody>
      </p:sp>
      <p:sp>
        <p:nvSpPr>
          <p:cNvPr id="108558" name="Text Box 14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Posterior</a:t>
            </a: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Anterior</a:t>
            </a:r>
          </a:p>
        </p:txBody>
      </p:sp>
    </p:spTree>
    <p:extLst>
      <p:ext uri="{BB962C8B-B14F-4D97-AF65-F5344CB8AC3E}">
        <p14:creationId xmlns:p14="http://schemas.microsoft.com/office/powerpoint/2010/main" val="1959765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átum helye 1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fld id="{FAD1BA38-CEEB-48AE-A521-F3D149A82D03}" type="datetime1">
              <a:rPr lang="fr-FR" sz="1400">
                <a:latin typeface="+mn-lt"/>
              </a:rPr>
              <a:pPr eaLnBrk="0" hangingPunct="0">
                <a:defRPr/>
              </a:pPr>
              <a:t>25/02/2019</a:t>
            </a:fld>
            <a:endParaRPr lang="fr-FR" sz="1400">
              <a:latin typeface="+mn-lt"/>
            </a:endParaRPr>
          </a:p>
        </p:txBody>
      </p:sp>
      <p:sp>
        <p:nvSpPr>
          <p:cNvPr id="15" name="Élőláb helye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1400">
                <a:latin typeface="+mn-lt"/>
              </a:rPr>
              <a:t>Shina Alagia</a:t>
            </a:r>
          </a:p>
        </p:txBody>
      </p:sp>
      <p:sp>
        <p:nvSpPr>
          <p:cNvPr id="16" name="Dia számának hely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C1183EE6-C4EA-4217-8D75-C0C8FF4EF0A0}" type="slidenum">
              <a:rPr lang="fr-FR" sz="1400">
                <a:latin typeface="+mn-lt"/>
              </a:rPr>
              <a:pPr algn="r" eaLnBrk="0" hangingPunct="0">
                <a:defRPr/>
              </a:pPr>
              <a:t>55</a:t>
            </a:fld>
            <a:endParaRPr lang="fr-FR" sz="1400">
              <a:latin typeface="+mn-lt"/>
            </a:endParaRPr>
          </a:p>
        </p:txBody>
      </p:sp>
      <p:sp>
        <p:nvSpPr>
          <p:cNvPr id="11059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11059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hu-HU" sz="2800" b="1">
              <a:solidFill>
                <a:schemeClr val="bg1"/>
              </a:solidFill>
            </a:endParaRPr>
          </a:p>
        </p:txBody>
      </p:sp>
      <p:sp>
        <p:nvSpPr>
          <p:cNvPr id="11059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1060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10601" name="AutoShape 7"/>
          <p:cNvSpPr>
            <a:spLocks/>
          </p:cNvSpPr>
          <p:nvPr/>
        </p:nvSpPr>
        <p:spPr bwMode="auto">
          <a:xfrm>
            <a:off x="6392863" y="2438400"/>
            <a:ext cx="1984375" cy="609600"/>
          </a:xfrm>
          <a:prstGeom prst="callout1">
            <a:avLst>
              <a:gd name="adj1" fmla="val 18750"/>
              <a:gd name="adj2" fmla="val -3838"/>
              <a:gd name="adj3" fmla="val 149741"/>
              <a:gd name="adj4" fmla="val -4392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Cuspis anterior</a:t>
            </a:r>
          </a:p>
        </p:txBody>
      </p:sp>
      <p:sp>
        <p:nvSpPr>
          <p:cNvPr id="110602" name="AutoShape 8"/>
          <p:cNvSpPr>
            <a:spLocks/>
          </p:cNvSpPr>
          <p:nvPr/>
        </p:nvSpPr>
        <p:spPr bwMode="auto">
          <a:xfrm>
            <a:off x="488950" y="4851400"/>
            <a:ext cx="1984375" cy="609600"/>
          </a:xfrm>
          <a:prstGeom prst="callout1">
            <a:avLst>
              <a:gd name="adj1" fmla="val 18750"/>
              <a:gd name="adj2" fmla="val 103838"/>
              <a:gd name="adj3" fmla="val -139843"/>
              <a:gd name="adj4" fmla="val 210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Cuspis septalis</a:t>
            </a:r>
          </a:p>
        </p:txBody>
      </p:sp>
      <p:sp>
        <p:nvSpPr>
          <p:cNvPr id="110603" name="AutoShape 9"/>
          <p:cNvSpPr>
            <a:spLocks/>
          </p:cNvSpPr>
          <p:nvPr/>
        </p:nvSpPr>
        <p:spPr bwMode="auto">
          <a:xfrm>
            <a:off x="1216025" y="5419725"/>
            <a:ext cx="1984375" cy="609600"/>
          </a:xfrm>
          <a:prstGeom prst="callout1">
            <a:avLst>
              <a:gd name="adj1" fmla="val 18750"/>
              <a:gd name="adj2" fmla="val 103838"/>
              <a:gd name="adj3" fmla="val -126301"/>
              <a:gd name="adj4" fmla="val 148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Cuspis posterior</a:t>
            </a:r>
          </a:p>
        </p:txBody>
      </p:sp>
      <p:sp>
        <p:nvSpPr>
          <p:cNvPr id="110604" name="AutoShape 10"/>
          <p:cNvSpPr>
            <a:spLocks/>
          </p:cNvSpPr>
          <p:nvPr/>
        </p:nvSpPr>
        <p:spPr bwMode="auto">
          <a:xfrm>
            <a:off x="6894513" y="3438525"/>
            <a:ext cx="1466850" cy="609600"/>
          </a:xfrm>
          <a:prstGeom prst="callout1">
            <a:avLst>
              <a:gd name="adj1" fmla="val 18750"/>
              <a:gd name="adj2" fmla="val -5194"/>
              <a:gd name="adj3" fmla="val 56250"/>
              <a:gd name="adj4" fmla="val -7196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Chordae tendineae</a:t>
            </a:r>
          </a:p>
        </p:txBody>
      </p:sp>
      <p:sp>
        <p:nvSpPr>
          <p:cNvPr id="110605" name="AutoShape 11"/>
          <p:cNvSpPr>
            <a:spLocks/>
          </p:cNvSpPr>
          <p:nvPr/>
        </p:nvSpPr>
        <p:spPr bwMode="auto">
          <a:xfrm>
            <a:off x="2144713" y="6091238"/>
            <a:ext cx="2270125" cy="609600"/>
          </a:xfrm>
          <a:prstGeom prst="callout1">
            <a:avLst>
              <a:gd name="adj1" fmla="val 18750"/>
              <a:gd name="adj2" fmla="val 103356"/>
              <a:gd name="adj3" fmla="val -295051"/>
              <a:gd name="adj4" fmla="val 17258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Musculus papillaris</a:t>
            </a:r>
          </a:p>
        </p:txBody>
      </p:sp>
      <p:sp>
        <p:nvSpPr>
          <p:cNvPr id="110606" name="Text Box 12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Posterior</a:t>
            </a:r>
          </a:p>
        </p:txBody>
      </p:sp>
      <p:sp>
        <p:nvSpPr>
          <p:cNvPr id="110607" name="Text Box 13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Anterior</a:t>
            </a:r>
          </a:p>
        </p:txBody>
      </p:sp>
    </p:spTree>
    <p:extLst>
      <p:ext uri="{BB962C8B-B14F-4D97-AF65-F5344CB8AC3E}">
        <p14:creationId xmlns:p14="http://schemas.microsoft.com/office/powerpoint/2010/main" val="27536289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átum helye 1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fld id="{0312A3E3-91BE-4994-9DB7-CAAEDB916B9C}" type="datetime1">
              <a:rPr lang="fr-FR" sz="1400">
                <a:latin typeface="+mn-lt"/>
              </a:rPr>
              <a:pPr eaLnBrk="0" hangingPunct="0">
                <a:defRPr/>
              </a:pPr>
              <a:t>25/02/2019</a:t>
            </a:fld>
            <a:endParaRPr lang="fr-FR" sz="1400">
              <a:latin typeface="+mn-lt"/>
            </a:endParaRPr>
          </a:p>
        </p:txBody>
      </p:sp>
      <p:sp>
        <p:nvSpPr>
          <p:cNvPr id="18" name="Élőláb helye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1400">
                <a:latin typeface="+mn-lt"/>
              </a:rPr>
              <a:t>Shina Alagia</a:t>
            </a:r>
          </a:p>
        </p:txBody>
      </p:sp>
      <p:sp>
        <p:nvSpPr>
          <p:cNvPr id="19" name="Dia számának hely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B8F45E98-EDCA-421A-809A-547DA5D9F53D}" type="slidenum">
              <a:rPr lang="fr-FR" sz="1400">
                <a:latin typeface="+mn-lt"/>
              </a:rPr>
              <a:pPr algn="r" eaLnBrk="0" hangingPunct="0">
                <a:defRPr/>
              </a:pPr>
              <a:t>56</a:t>
            </a:fld>
            <a:endParaRPr lang="fr-FR" sz="1400">
              <a:latin typeface="+mn-lt"/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1146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14695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14696" name="AutoShape 7"/>
          <p:cNvSpPr>
            <a:spLocks/>
          </p:cNvSpPr>
          <p:nvPr/>
        </p:nvSpPr>
        <p:spPr bwMode="auto">
          <a:xfrm>
            <a:off x="6505575" y="1054100"/>
            <a:ext cx="2105025" cy="609600"/>
          </a:xfrm>
          <a:prstGeom prst="callout1">
            <a:avLst>
              <a:gd name="adj1" fmla="val 18750"/>
              <a:gd name="adj2" fmla="val -3620"/>
              <a:gd name="adj3" fmla="val 60676"/>
              <a:gd name="adj4" fmla="val -10694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Venae pulmonales</a:t>
            </a:r>
          </a:p>
        </p:txBody>
      </p:sp>
      <p:sp>
        <p:nvSpPr>
          <p:cNvPr id="114697" name="AutoShape 8"/>
          <p:cNvSpPr>
            <a:spLocks/>
          </p:cNvSpPr>
          <p:nvPr/>
        </p:nvSpPr>
        <p:spPr bwMode="auto">
          <a:xfrm>
            <a:off x="6496050" y="1081088"/>
            <a:ext cx="2843213" cy="609600"/>
          </a:xfrm>
          <a:prstGeom prst="callout1">
            <a:avLst>
              <a:gd name="adj1" fmla="val 18750"/>
              <a:gd name="adj2" fmla="val -2681"/>
              <a:gd name="adj3" fmla="val 173958"/>
              <a:gd name="adj4" fmla="val -4075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hu-HU"/>
          </a:p>
        </p:txBody>
      </p:sp>
      <p:sp>
        <p:nvSpPr>
          <p:cNvPr id="114698" name="AutoShape 9"/>
          <p:cNvSpPr>
            <a:spLocks/>
          </p:cNvSpPr>
          <p:nvPr/>
        </p:nvSpPr>
        <p:spPr bwMode="auto">
          <a:xfrm>
            <a:off x="6494463" y="1116013"/>
            <a:ext cx="2843212" cy="609600"/>
          </a:xfrm>
          <a:prstGeom prst="callout1">
            <a:avLst>
              <a:gd name="adj1" fmla="val 18750"/>
              <a:gd name="adj2" fmla="val -2681"/>
              <a:gd name="adj3" fmla="val 227083"/>
              <a:gd name="adj4" fmla="val -1875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hu-HU"/>
          </a:p>
        </p:txBody>
      </p:sp>
      <p:sp>
        <p:nvSpPr>
          <p:cNvPr id="114699" name="AutoShape 10"/>
          <p:cNvSpPr>
            <a:spLocks/>
          </p:cNvSpPr>
          <p:nvPr/>
        </p:nvSpPr>
        <p:spPr bwMode="auto">
          <a:xfrm>
            <a:off x="3521075" y="1138238"/>
            <a:ext cx="2843213" cy="609600"/>
          </a:xfrm>
          <a:prstGeom prst="callout1">
            <a:avLst>
              <a:gd name="adj1" fmla="val 18750"/>
              <a:gd name="adj2" fmla="val 102681"/>
              <a:gd name="adj3" fmla="val 319009"/>
              <a:gd name="adj4" fmla="val 10737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hu-HU"/>
          </a:p>
        </p:txBody>
      </p:sp>
      <p:sp>
        <p:nvSpPr>
          <p:cNvPr id="114700" name="AutoShape 11"/>
          <p:cNvSpPr>
            <a:spLocks noChangeArrowheads="1"/>
          </p:cNvSpPr>
          <p:nvPr/>
        </p:nvSpPr>
        <p:spPr bwMode="auto">
          <a:xfrm rot="-1113245">
            <a:off x="4187825" y="1350963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4701" name="AutoShape 12"/>
          <p:cNvSpPr>
            <a:spLocks noChangeArrowheads="1"/>
          </p:cNvSpPr>
          <p:nvPr/>
        </p:nvSpPr>
        <p:spPr bwMode="auto">
          <a:xfrm rot="1538029">
            <a:off x="5124450" y="2046288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4702" name="AutoShape 13"/>
          <p:cNvSpPr>
            <a:spLocks noChangeArrowheads="1"/>
          </p:cNvSpPr>
          <p:nvPr/>
        </p:nvSpPr>
        <p:spPr bwMode="auto">
          <a:xfrm rot="1918868">
            <a:off x="5756275" y="2373313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4703" name="AutoShape 14"/>
          <p:cNvSpPr>
            <a:spLocks noChangeArrowheads="1"/>
          </p:cNvSpPr>
          <p:nvPr/>
        </p:nvSpPr>
        <p:spPr bwMode="auto">
          <a:xfrm rot="5400000">
            <a:off x="6303170" y="2837656"/>
            <a:ext cx="252412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4704" name="Text Box 15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Anterior</a:t>
            </a:r>
          </a:p>
        </p:txBody>
      </p:sp>
      <p:sp>
        <p:nvSpPr>
          <p:cNvPr id="114705" name="Text Box 16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2213735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átum helye 1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fld id="{3AA6101B-B22A-4E01-8802-C0903BD885A6}" type="datetime1">
              <a:rPr lang="fr-FR" sz="1400">
                <a:latin typeface="+mn-lt"/>
              </a:rPr>
              <a:pPr eaLnBrk="0" hangingPunct="0">
                <a:defRPr/>
              </a:pPr>
              <a:t>25/02/2019</a:t>
            </a:fld>
            <a:endParaRPr lang="fr-FR" sz="1400">
              <a:latin typeface="+mn-lt"/>
            </a:endParaRPr>
          </a:p>
        </p:txBody>
      </p:sp>
      <p:sp>
        <p:nvSpPr>
          <p:cNvPr id="15" name="Élőláb helye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FR" sz="1400">
                <a:latin typeface="+mn-lt"/>
              </a:rPr>
              <a:t>Shina Alagia</a:t>
            </a:r>
          </a:p>
        </p:txBody>
      </p:sp>
      <p:sp>
        <p:nvSpPr>
          <p:cNvPr id="16" name="Dia számának hely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AEDC8527-14A6-44F1-855A-65CC67E0BFEA}" type="slidenum">
              <a:rPr lang="fr-FR" sz="1400">
                <a:latin typeface="+mn-lt"/>
              </a:rPr>
              <a:pPr algn="r" eaLnBrk="0" hangingPunct="0">
                <a:defRPr/>
              </a:pPr>
              <a:t>57</a:t>
            </a:fld>
            <a:endParaRPr lang="fr-FR" sz="1400">
              <a:latin typeface="+mn-lt"/>
            </a:endParaRPr>
          </a:p>
        </p:txBody>
      </p:sp>
      <p:sp>
        <p:nvSpPr>
          <p:cNvPr id="11674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/>
              <a:t>Mitral valve</a:t>
            </a:r>
          </a:p>
        </p:txBody>
      </p:sp>
      <p:pic>
        <p:nvPicPr>
          <p:cNvPr id="1167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0"/>
            <a:ext cx="5113338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16743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16744" name="AutoShape 7"/>
          <p:cNvSpPr>
            <a:spLocks/>
          </p:cNvSpPr>
          <p:nvPr/>
        </p:nvSpPr>
        <p:spPr bwMode="auto">
          <a:xfrm>
            <a:off x="6457950" y="4740275"/>
            <a:ext cx="2132013" cy="609600"/>
          </a:xfrm>
          <a:prstGeom prst="callout1">
            <a:avLst>
              <a:gd name="adj1" fmla="val 18750"/>
              <a:gd name="adj2" fmla="val -3574"/>
              <a:gd name="adj3" fmla="val -193750"/>
              <a:gd name="adj4" fmla="val -8920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Valva tricuspidalis</a:t>
            </a:r>
          </a:p>
        </p:txBody>
      </p:sp>
      <p:sp>
        <p:nvSpPr>
          <p:cNvPr id="116745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Anterior</a:t>
            </a:r>
          </a:p>
        </p:txBody>
      </p:sp>
      <p:sp>
        <p:nvSpPr>
          <p:cNvPr id="116746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Posterior</a:t>
            </a:r>
          </a:p>
        </p:txBody>
      </p:sp>
      <p:sp>
        <p:nvSpPr>
          <p:cNvPr id="116747" name="AutoShape 11"/>
          <p:cNvSpPr>
            <a:spLocks noChangeArrowheads="1"/>
          </p:cNvSpPr>
          <p:nvPr/>
        </p:nvSpPr>
        <p:spPr bwMode="auto">
          <a:xfrm rot="1755333">
            <a:off x="4076700" y="3282950"/>
            <a:ext cx="563563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6748" name="Text Box 13"/>
          <p:cNvSpPr txBox="1">
            <a:spLocks noChangeArrowheads="1"/>
          </p:cNvSpPr>
          <p:nvPr/>
        </p:nvSpPr>
        <p:spPr bwMode="auto">
          <a:xfrm>
            <a:off x="762000" y="23622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Valva mitralis</a:t>
            </a:r>
          </a:p>
        </p:txBody>
      </p:sp>
      <p:sp>
        <p:nvSpPr>
          <p:cNvPr id="116749" name="Line 14"/>
          <p:cNvSpPr>
            <a:spLocks noChangeShapeType="1"/>
          </p:cNvSpPr>
          <p:nvPr/>
        </p:nvSpPr>
        <p:spPr bwMode="auto">
          <a:xfrm flipH="1" flipV="1">
            <a:off x="2057400" y="26670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71894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 üregei: bal kamra</a:t>
            </a:r>
          </a:p>
        </p:txBody>
      </p:sp>
      <p:pic>
        <p:nvPicPr>
          <p:cNvPr id="45059" name="Picture 3" descr="papillaris3MAGYA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>
          <a:xfrm>
            <a:off x="250825" y="908050"/>
            <a:ext cx="5976938" cy="4848225"/>
          </a:xfrm>
          <a:noFill/>
        </p:spPr>
      </p:pic>
      <p:pic>
        <p:nvPicPr>
          <p:cNvPr id="45060" name="Picture 4" descr="szívkeresztmetszet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7188" y="4365625"/>
            <a:ext cx="3455987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 rostos váza: </a:t>
            </a:r>
            <a:r>
              <a:rPr lang="hu-HU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anuli</a:t>
            </a: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fibrosi</a:t>
            </a:r>
            <a:b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hu-HU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083" name="Picture 34" descr="anulusfibrosusO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557338"/>
            <a:ext cx="4157662" cy="4959350"/>
          </a:xfrm>
          <a:noFill/>
        </p:spPr>
      </p:pic>
      <p:sp>
        <p:nvSpPr>
          <p:cNvPr id="17443" name="Text Box 35"/>
          <p:cNvSpPr txBox="1">
            <a:spLocks noChangeArrowheads="1"/>
          </p:cNvSpPr>
          <p:nvPr/>
        </p:nvSpPr>
        <p:spPr bwMode="auto">
          <a:xfrm>
            <a:off x="1044575" y="1633538"/>
            <a:ext cx="1631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v. cava superior</a:t>
            </a:r>
          </a:p>
        </p:txBody>
      </p:sp>
      <p:sp>
        <p:nvSpPr>
          <p:cNvPr id="17444" name="Rectangle 36"/>
          <p:cNvSpPr>
            <a:spLocks noChangeArrowheads="1"/>
          </p:cNvSpPr>
          <p:nvPr/>
        </p:nvSpPr>
        <p:spPr bwMode="auto">
          <a:xfrm>
            <a:off x="1331913" y="4370388"/>
            <a:ext cx="1536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v. cava inferior</a:t>
            </a: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1331913" y="2714625"/>
            <a:ext cx="1200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pitvar</a:t>
            </a: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4645025" y="1562100"/>
            <a:ext cx="1066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bal pitvar</a:t>
            </a: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2989263" y="6099175"/>
            <a:ext cx="1238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kamra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6516688" y="5233988"/>
            <a:ext cx="1104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bal kamra</a:t>
            </a:r>
          </a:p>
        </p:txBody>
      </p:sp>
      <p:sp>
        <p:nvSpPr>
          <p:cNvPr id="46090" name="Text Box 41"/>
          <p:cNvSpPr txBox="1">
            <a:spLocks noChangeArrowheads="1"/>
          </p:cNvSpPr>
          <p:nvPr/>
        </p:nvSpPr>
        <p:spPr bwMode="auto">
          <a:xfrm>
            <a:off x="1044575" y="5608638"/>
            <a:ext cx="2405017" cy="338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nyílás a His-köteg számára</a:t>
            </a:r>
          </a:p>
        </p:txBody>
      </p:sp>
      <p:sp>
        <p:nvSpPr>
          <p:cNvPr id="46091" name="Rectangle 42"/>
          <p:cNvSpPr>
            <a:spLocks noChangeArrowheads="1"/>
          </p:cNvSpPr>
          <p:nvPr/>
        </p:nvSpPr>
        <p:spPr bwMode="auto">
          <a:xfrm>
            <a:off x="900113" y="4873625"/>
            <a:ext cx="2006960" cy="584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jobb vénás szájadék:</a:t>
            </a:r>
          </a:p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tricuspidalis billentyű</a:t>
            </a:r>
          </a:p>
        </p:txBody>
      </p:sp>
      <p:sp>
        <p:nvSpPr>
          <p:cNvPr id="46092" name="Rectangle 43"/>
          <p:cNvSpPr>
            <a:spLocks noChangeArrowheads="1"/>
          </p:cNvSpPr>
          <p:nvPr/>
        </p:nvSpPr>
        <p:spPr bwMode="auto">
          <a:xfrm>
            <a:off x="5292725" y="2205038"/>
            <a:ext cx="24479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pulmonalis szájadék:</a:t>
            </a:r>
          </a:p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semilunaris billentyű</a:t>
            </a:r>
          </a:p>
        </p:txBody>
      </p:sp>
      <p:sp>
        <p:nvSpPr>
          <p:cNvPr id="46093" name="Rectangle 44"/>
          <p:cNvSpPr>
            <a:spLocks noChangeArrowheads="1"/>
          </p:cNvSpPr>
          <p:nvPr/>
        </p:nvSpPr>
        <p:spPr bwMode="auto">
          <a:xfrm>
            <a:off x="5795963" y="2997200"/>
            <a:ext cx="22320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aorta-szájadék:</a:t>
            </a:r>
          </a:p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semilunaris billentyű</a:t>
            </a:r>
          </a:p>
        </p:txBody>
      </p:sp>
      <p:sp>
        <p:nvSpPr>
          <p:cNvPr id="46094" name="Rectangle 45"/>
          <p:cNvSpPr>
            <a:spLocks noChangeArrowheads="1"/>
          </p:cNvSpPr>
          <p:nvPr/>
        </p:nvSpPr>
        <p:spPr bwMode="auto">
          <a:xfrm>
            <a:off x="6156325" y="3702050"/>
            <a:ext cx="2376488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bal vénás szájadék:</a:t>
            </a:r>
          </a:p>
          <a:p>
            <a:r>
              <a:rPr lang="hu-HU" sz="1600" b="1">
                <a:solidFill>
                  <a:srgbClr val="4D4D4D"/>
                </a:solidFill>
                <a:latin typeface="Calibri" pitchFamily="34" charset="0"/>
              </a:rPr>
              <a:t>bicuspidalis billentyű</a:t>
            </a:r>
          </a:p>
        </p:txBody>
      </p:sp>
      <p:sp>
        <p:nvSpPr>
          <p:cNvPr id="46095" name="Line 46"/>
          <p:cNvSpPr>
            <a:spLocks noChangeShapeType="1"/>
          </p:cNvSpPr>
          <p:nvPr/>
        </p:nvSpPr>
        <p:spPr bwMode="auto">
          <a:xfrm flipV="1">
            <a:off x="3708400" y="4076700"/>
            <a:ext cx="431800" cy="15128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6096" name="Line 47"/>
          <p:cNvSpPr>
            <a:spLocks noChangeShapeType="1"/>
          </p:cNvSpPr>
          <p:nvPr/>
        </p:nvSpPr>
        <p:spPr bwMode="auto">
          <a:xfrm flipV="1">
            <a:off x="3205163" y="4078288"/>
            <a:ext cx="576262" cy="10080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6097" name="Line 48"/>
          <p:cNvSpPr>
            <a:spLocks noChangeShapeType="1"/>
          </p:cNvSpPr>
          <p:nvPr/>
        </p:nvSpPr>
        <p:spPr bwMode="auto">
          <a:xfrm flipV="1">
            <a:off x="4932363" y="2781300"/>
            <a:ext cx="433387" cy="5048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6098" name="Line 49"/>
          <p:cNvSpPr>
            <a:spLocks noChangeShapeType="1"/>
          </p:cNvSpPr>
          <p:nvPr/>
        </p:nvSpPr>
        <p:spPr bwMode="auto">
          <a:xfrm flipV="1">
            <a:off x="4500563" y="3284538"/>
            <a:ext cx="1223962" cy="2889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6099" name="Line 50"/>
          <p:cNvSpPr>
            <a:spLocks noChangeShapeType="1"/>
          </p:cNvSpPr>
          <p:nvPr/>
        </p:nvSpPr>
        <p:spPr bwMode="auto">
          <a:xfrm flipV="1">
            <a:off x="4932363" y="3862388"/>
            <a:ext cx="11525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nyirokkeringé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227009"/>
            <a:ext cx="5329237" cy="424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Mikrocirkuláció</a:t>
            </a:r>
            <a:endParaRPr lang="hu-HU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13539" y="1659285"/>
            <a:ext cx="29523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C00000"/>
                </a:solidFill>
                <a:latin typeface="Calibri" pitchFamily="34" charset="0"/>
              </a:rPr>
              <a:t>A hajszálerek fala átbocsájtja a vár savóját (</a:t>
            </a:r>
            <a:r>
              <a:rPr lang="hu-HU" sz="1600" dirty="0" err="1">
                <a:solidFill>
                  <a:srgbClr val="C00000"/>
                </a:solidFill>
                <a:latin typeface="Calibri" pitchFamily="34" charset="0"/>
              </a:rPr>
              <a:t>plasma</a:t>
            </a:r>
            <a:r>
              <a:rPr lang="hu-HU" sz="1600" dirty="0">
                <a:solidFill>
                  <a:srgbClr val="C00000"/>
                </a:solidFill>
                <a:latin typeface="Calibri" pitchFamily="34" charset="0"/>
              </a:rPr>
              <a:t>) és bizonyos számú fehérvérsejtet. A vérsavó elárasztja a hajszálerek közötti területeket (szövetnedv). Ez érintkezik a sejtekkel, ebben „fürdenek”. A </a:t>
            </a:r>
            <a:r>
              <a:rPr lang="hu-HU" sz="1600" dirty="0" err="1">
                <a:solidFill>
                  <a:srgbClr val="C00000"/>
                </a:solidFill>
                <a:latin typeface="Calibri" pitchFamily="34" charset="0"/>
              </a:rPr>
              <a:t>plasma</a:t>
            </a:r>
            <a:r>
              <a:rPr lang="hu-HU" sz="1600" dirty="0">
                <a:solidFill>
                  <a:srgbClr val="C00000"/>
                </a:solidFill>
                <a:latin typeface="Calibri" pitchFamily="34" charset="0"/>
              </a:rPr>
              <a:t> nem kerül vissza mind az érpályába, hanem saját érrendszeren (vakon kezdődő nyirokerek) áramlik vissza a szív felé. </a:t>
            </a:r>
          </a:p>
          <a:p>
            <a:endParaRPr lang="hu-HU" sz="1600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600" dirty="0">
                <a:solidFill>
                  <a:srgbClr val="C00000"/>
                </a:solidFill>
                <a:latin typeface="Calibri" pitchFamily="34" charset="0"/>
              </a:rPr>
              <a:t>Nyirokérrendszer, nyirok (</a:t>
            </a:r>
            <a:r>
              <a:rPr lang="hu-HU" sz="1600" dirty="0" err="1">
                <a:solidFill>
                  <a:srgbClr val="C00000"/>
                </a:solidFill>
                <a:latin typeface="Calibri" pitchFamily="34" charset="0"/>
              </a:rPr>
              <a:t>lympha</a:t>
            </a:r>
            <a:r>
              <a:rPr lang="hu-HU" sz="1600" dirty="0">
                <a:solidFill>
                  <a:srgbClr val="C00000"/>
                </a:solidFill>
                <a:latin typeface="Calibri" pitchFamily="34" charset="0"/>
              </a:rPr>
              <a:t>).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76672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C00000"/>
                </a:solidFill>
                <a:latin typeface="Calibri" pitchFamily="34" charset="0"/>
              </a:rPr>
              <a:t>Az </a:t>
            </a:r>
            <a:r>
              <a:rPr lang="hu-HU" sz="1800" b="1" dirty="0" err="1">
                <a:solidFill>
                  <a:srgbClr val="C00000"/>
                </a:solidFill>
                <a:latin typeface="Calibri" pitchFamily="34" charset="0"/>
              </a:rPr>
              <a:t>anuli</a:t>
            </a:r>
            <a:r>
              <a:rPr lang="hu-HU" sz="18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sz="1800" b="1" dirty="0" err="1">
                <a:solidFill>
                  <a:srgbClr val="C00000"/>
                </a:solidFill>
                <a:latin typeface="Calibri" pitchFamily="34" charset="0"/>
              </a:rPr>
              <a:t>fibrosi</a:t>
            </a:r>
            <a:r>
              <a:rPr lang="hu-HU" sz="1800" b="1" dirty="0">
                <a:solidFill>
                  <a:srgbClr val="C00000"/>
                </a:solidFill>
                <a:latin typeface="Calibri" pitchFamily="34" charset="0"/>
              </a:rPr>
              <a:t>  tökéletesen elválasztja egymástól a pitvarok és kamrák izomzatát. </a:t>
            </a:r>
          </a:p>
          <a:p>
            <a:endParaRPr lang="hu-HU" sz="1800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800" b="1" dirty="0">
                <a:solidFill>
                  <a:srgbClr val="C00000"/>
                </a:solidFill>
                <a:latin typeface="Calibri" pitchFamily="34" charset="0"/>
              </a:rPr>
              <a:t>Lehetővé teszi, hogy a pitvarok és kamrák izomzata egymástól függetlenül tudjon összehúzódni, mely a szív működésének alapfeltétele.</a:t>
            </a:r>
          </a:p>
          <a:p>
            <a:endParaRPr lang="hu-HU" sz="1800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sz="1800" b="1" dirty="0">
                <a:solidFill>
                  <a:srgbClr val="C00000"/>
                </a:solidFill>
                <a:latin typeface="Calibri" pitchFamily="34" charset="0"/>
              </a:rPr>
              <a:t>A pitvarok és kamrák </a:t>
            </a:r>
            <a:r>
              <a:rPr lang="hu-HU" sz="1800" b="1" dirty="0" err="1">
                <a:solidFill>
                  <a:srgbClr val="C00000"/>
                </a:solidFill>
                <a:latin typeface="Calibri" pitchFamily="34" charset="0"/>
              </a:rPr>
              <a:t>hosszanati</a:t>
            </a:r>
            <a:r>
              <a:rPr lang="hu-HU" sz="1800" b="1" dirty="0">
                <a:solidFill>
                  <a:srgbClr val="C00000"/>
                </a:solidFill>
                <a:latin typeface="Calibri" pitchFamily="34" charset="0"/>
              </a:rPr>
              <a:t> izmai ezektől az </a:t>
            </a:r>
            <a:r>
              <a:rPr lang="hu-HU" sz="1800" b="1" dirty="0" err="1">
                <a:solidFill>
                  <a:srgbClr val="C00000"/>
                </a:solidFill>
                <a:latin typeface="Calibri" pitchFamily="34" charset="0"/>
              </a:rPr>
              <a:t>anulusoktól</a:t>
            </a:r>
            <a:r>
              <a:rPr lang="hu-HU" sz="1800" b="1" dirty="0">
                <a:solidFill>
                  <a:srgbClr val="C00000"/>
                </a:solidFill>
                <a:latin typeface="Calibri" pitchFamily="34" charset="0"/>
              </a:rPr>
              <a:t> indulnak ki és oda térnek vissza. </a:t>
            </a:r>
          </a:p>
          <a:p>
            <a:endParaRPr lang="hu-HU" sz="1800" b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hu-HU" sz="1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" name="Picture 34" descr="anulusfibrosus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91680" y="2564904"/>
            <a:ext cx="3192235" cy="3807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anulus fibrosus valvu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630363"/>
            <a:ext cx="36004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>
          <a:xfrm>
            <a:off x="446088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szívbillentyűk</a:t>
            </a:r>
          </a:p>
        </p:txBody>
      </p:sp>
      <p:pic>
        <p:nvPicPr>
          <p:cNvPr id="47108" name="Picture 8" descr="cuspiso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3502025"/>
            <a:ext cx="1928812" cy="2306638"/>
          </a:xfrm>
          <a:noFill/>
        </p:spPr>
      </p:pic>
      <p:pic>
        <p:nvPicPr>
          <p:cNvPr id="47109" name="Picture 10" descr="zsebesbil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37313" y="549275"/>
            <a:ext cx="2238375" cy="2176463"/>
          </a:xfrm>
          <a:noFill/>
        </p:spPr>
      </p:pic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6467198" y="3011488"/>
            <a:ext cx="238815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zsebes (semilunaris) </a:t>
            </a:r>
          </a:p>
          <a:p>
            <a:pPr algn="ctr">
              <a:defRPr/>
            </a:pPr>
            <a:r>
              <a:rPr lang="hu-H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billentyű</a:t>
            </a:r>
          </a:p>
          <a:p>
            <a:pPr algn="ctr">
              <a:defRPr/>
            </a:pPr>
            <a:endParaRPr lang="hu-HU" sz="20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buFontTx/>
              <a:buChar char="•"/>
              <a:defRPr/>
            </a:pPr>
            <a:r>
              <a:rPr lang="hu-H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Aorta</a:t>
            </a:r>
          </a:p>
          <a:p>
            <a:pPr algn="ctr">
              <a:buFontTx/>
              <a:buChar char="•"/>
              <a:defRPr/>
            </a:pPr>
            <a:r>
              <a:rPr lang="hu-H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truncus pulmonalis</a:t>
            </a:r>
          </a:p>
          <a:p>
            <a:pPr algn="ctr">
              <a:defRPr/>
            </a:pPr>
            <a:r>
              <a:rPr lang="hu-H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(arteriás szájadékok)</a:t>
            </a:r>
          </a:p>
          <a:p>
            <a:pPr algn="ctr">
              <a:defRPr/>
            </a:pPr>
            <a:endParaRPr lang="hu-HU" sz="2000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45161" y="1628775"/>
            <a:ext cx="28482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vitorlás, csúcsos (</a:t>
            </a:r>
            <a:r>
              <a:rPr lang="hu-H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cuspidalis</a:t>
            </a: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  <a:p>
            <a:pPr algn="ctr">
              <a:defRPr/>
            </a:pP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billentyű</a:t>
            </a:r>
          </a:p>
          <a:p>
            <a:pPr algn="ctr">
              <a:defRPr/>
            </a:pPr>
            <a:endParaRPr lang="hu-HU" sz="1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és bal vénás</a:t>
            </a:r>
          </a:p>
          <a:p>
            <a:pPr algn="ctr">
              <a:defRPr/>
            </a:pPr>
            <a:r>
              <a:rPr lang="hu-H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szájadékok</a:t>
            </a:r>
            <a:endParaRPr lang="hu-HU" sz="1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787900" y="1611313"/>
            <a:ext cx="16225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aortaszájadék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4076700" y="771525"/>
            <a:ext cx="1381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pulmonalis</a:t>
            </a:r>
          </a:p>
          <a:p>
            <a:pPr algn="ctr">
              <a:defRPr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szájadék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4859338" y="5199063"/>
            <a:ext cx="12186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jobb oldal</a:t>
            </a:r>
            <a:endParaRPr lang="hu-HU" sz="16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2339975" y="4851400"/>
            <a:ext cx="10711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bal oldal</a:t>
            </a:r>
          </a:p>
        </p:txBody>
      </p:sp>
      <p:sp>
        <p:nvSpPr>
          <p:cNvPr id="47116" name="Line 18"/>
          <p:cNvSpPr>
            <a:spLocks noChangeShapeType="1"/>
          </p:cNvSpPr>
          <p:nvPr/>
        </p:nvSpPr>
        <p:spPr bwMode="auto">
          <a:xfrm flipV="1">
            <a:off x="2987675" y="3933825"/>
            <a:ext cx="504825" cy="8636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7117" name="Line 19"/>
          <p:cNvSpPr>
            <a:spLocks noChangeShapeType="1"/>
          </p:cNvSpPr>
          <p:nvPr/>
        </p:nvSpPr>
        <p:spPr bwMode="auto">
          <a:xfrm>
            <a:off x="5076825" y="4005263"/>
            <a:ext cx="431800" cy="122555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7118" name="Line 20"/>
          <p:cNvSpPr>
            <a:spLocks noChangeShapeType="1"/>
          </p:cNvSpPr>
          <p:nvPr/>
        </p:nvSpPr>
        <p:spPr bwMode="auto">
          <a:xfrm flipH="1">
            <a:off x="3779838" y="1270000"/>
            <a:ext cx="360362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7119" name="Line 21"/>
          <p:cNvSpPr>
            <a:spLocks noChangeShapeType="1"/>
          </p:cNvSpPr>
          <p:nvPr/>
        </p:nvSpPr>
        <p:spPr bwMode="auto">
          <a:xfrm flipH="1">
            <a:off x="4356100" y="1989138"/>
            <a:ext cx="863600" cy="8651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7120" name="Text Box 22"/>
          <p:cNvSpPr txBox="1">
            <a:spLocks noChangeArrowheads="1"/>
          </p:cNvSpPr>
          <p:nvPr/>
        </p:nvSpPr>
        <p:spPr bwMode="auto">
          <a:xfrm>
            <a:off x="395288" y="6021388"/>
            <a:ext cx="7571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rgbClr val="660033"/>
                </a:solidFill>
                <a:latin typeface="Calibri" pitchFamily="34" charset="0"/>
              </a:rPr>
              <a:t>Szívciklus:	megtelődött kamra összehúzódással kiürül (nyitás-sytole) </a:t>
            </a:r>
          </a:p>
          <a:p>
            <a:r>
              <a:rPr lang="hu-HU" sz="1600" b="1">
                <a:solidFill>
                  <a:srgbClr val="660033"/>
                </a:solidFill>
                <a:latin typeface="Calibri" pitchFamily="34" charset="0"/>
              </a:rPr>
              <a:t>		kiürített kamra újratelődése elernyedt állapotban (zárás-diastole)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Dátum helye 1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F38FD436-5A8E-43F0-A9A4-7D554E9AC6CF}" type="datetime1">
              <a:rPr lang="en-US" sz="1400"/>
              <a:pPr/>
              <a:t>2/25/2019</a:t>
            </a:fld>
            <a:endParaRPr lang="en-US" sz="1400"/>
          </a:p>
        </p:txBody>
      </p:sp>
      <p:sp>
        <p:nvSpPr>
          <p:cNvPr id="104450" name="Élőláb helye 2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Shina Alagia</a:t>
            </a:r>
          </a:p>
        </p:txBody>
      </p:sp>
      <p:sp>
        <p:nvSpPr>
          <p:cNvPr id="104451" name="Dia számának helye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42F952E-92C9-46D9-90FA-6312B223ED0D}" type="slidenum">
              <a:rPr lang="en-US" sz="1400"/>
              <a:pPr algn="r"/>
              <a:t>62</a:t>
            </a:fld>
            <a:endParaRPr lang="en-US" sz="1400"/>
          </a:p>
        </p:txBody>
      </p:sp>
      <p:sp>
        <p:nvSpPr>
          <p:cNvPr id="104452" name="Rectangle 2"/>
          <p:cNvSpPr>
            <a:spLocks noChangeArrowheads="1"/>
          </p:cNvSpPr>
          <p:nvPr/>
        </p:nvSpPr>
        <p:spPr bwMode="auto">
          <a:xfrm>
            <a:off x="533400" y="10541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/>
              <a:t> </a:t>
            </a:r>
            <a:br>
              <a:rPr lang="hu-HU"/>
            </a:br>
            <a:endParaRPr lang="hu-HU"/>
          </a:p>
        </p:txBody>
      </p:sp>
      <p:pic>
        <p:nvPicPr>
          <p:cNvPr id="1044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0563" y="1776413"/>
            <a:ext cx="518160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hu-H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Billentyűk</a:t>
            </a:r>
          </a:p>
          <a:p>
            <a:pPr algn="ctr" eaLnBrk="0" hangingPunct="0">
              <a:defRPr/>
            </a:pPr>
            <a:r>
              <a:rPr lang="hu-HU" sz="2400" b="1" dirty="0">
                <a:solidFill>
                  <a:srgbClr val="C00000"/>
                </a:solidFill>
                <a:latin typeface="Calibri" pitchFamily="34" charset="0"/>
              </a:rPr>
              <a:t>felülnézet</a:t>
            </a:r>
          </a:p>
        </p:txBody>
      </p:sp>
      <p:sp>
        <p:nvSpPr>
          <p:cNvPr id="10445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000">
              <a:solidFill>
                <a:srgbClr val="FFFF00"/>
              </a:solidFill>
            </a:endParaRPr>
          </a:p>
          <a:p>
            <a:pPr eaLnBrk="0" hangingPunct="0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0445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04457" name="AutoShape 7"/>
          <p:cNvSpPr>
            <a:spLocks/>
          </p:cNvSpPr>
          <p:nvPr/>
        </p:nvSpPr>
        <p:spPr bwMode="auto">
          <a:xfrm>
            <a:off x="733425" y="5824538"/>
            <a:ext cx="1552575" cy="609600"/>
          </a:xfrm>
          <a:prstGeom prst="callout1">
            <a:avLst>
              <a:gd name="adj1" fmla="val 18750"/>
              <a:gd name="adj2" fmla="val 104907"/>
              <a:gd name="adj3" fmla="val -127083"/>
              <a:gd name="adj4" fmla="val 15787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Valva bicuspidalis</a:t>
            </a:r>
          </a:p>
        </p:txBody>
      </p:sp>
      <p:sp>
        <p:nvSpPr>
          <p:cNvPr id="104458" name="AutoShape 8"/>
          <p:cNvSpPr>
            <a:spLocks/>
          </p:cNvSpPr>
          <p:nvPr/>
        </p:nvSpPr>
        <p:spPr bwMode="auto">
          <a:xfrm>
            <a:off x="6815138" y="5892800"/>
            <a:ext cx="1743075" cy="609600"/>
          </a:xfrm>
          <a:prstGeom prst="callout1">
            <a:avLst>
              <a:gd name="adj1" fmla="val 18750"/>
              <a:gd name="adj2" fmla="val -4370"/>
              <a:gd name="adj3" fmla="val -116667"/>
              <a:gd name="adj4" fmla="val -4280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Valva tricuspidalis</a:t>
            </a:r>
          </a:p>
        </p:txBody>
      </p:sp>
      <p:sp>
        <p:nvSpPr>
          <p:cNvPr id="104459" name="AutoShape 9"/>
          <p:cNvSpPr>
            <a:spLocks/>
          </p:cNvSpPr>
          <p:nvPr/>
        </p:nvSpPr>
        <p:spPr bwMode="auto">
          <a:xfrm>
            <a:off x="762000" y="1652588"/>
            <a:ext cx="1984375" cy="609600"/>
          </a:xfrm>
          <a:prstGeom prst="callout1">
            <a:avLst>
              <a:gd name="adj1" fmla="val 18750"/>
              <a:gd name="adj2" fmla="val 103838"/>
              <a:gd name="adj3" fmla="val 101824"/>
              <a:gd name="adj4" fmla="val 13663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hu-HU"/>
              <a:t>Valva pulmonalis</a:t>
            </a:r>
          </a:p>
        </p:txBody>
      </p:sp>
      <p:sp>
        <p:nvSpPr>
          <p:cNvPr id="104460" name="AutoShape 10"/>
          <p:cNvSpPr>
            <a:spLocks/>
          </p:cNvSpPr>
          <p:nvPr/>
        </p:nvSpPr>
        <p:spPr bwMode="auto">
          <a:xfrm>
            <a:off x="5840413" y="2163763"/>
            <a:ext cx="1724025" cy="609600"/>
          </a:xfrm>
          <a:prstGeom prst="callout1">
            <a:avLst>
              <a:gd name="adj1" fmla="val 18750"/>
              <a:gd name="adj2" fmla="val -4421"/>
              <a:gd name="adj3" fmla="val 150259"/>
              <a:gd name="adj4" fmla="val -6105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hu-HU"/>
              <a:t>Valva aortae</a:t>
            </a:r>
          </a:p>
        </p:txBody>
      </p:sp>
      <p:sp>
        <p:nvSpPr>
          <p:cNvPr id="104461" name="Text Box 11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Left</a:t>
            </a:r>
          </a:p>
        </p:txBody>
      </p:sp>
      <p:sp>
        <p:nvSpPr>
          <p:cNvPr id="104462" name="Text Box 12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hu-HU" sz="1400">
                <a:solidFill>
                  <a:srgbClr val="990000"/>
                </a:solidFill>
              </a:rPr>
              <a:t>Right</a:t>
            </a:r>
          </a:p>
        </p:txBody>
      </p:sp>
      <p:pic>
        <p:nvPicPr>
          <p:cNvPr id="121871" name="Picture 16" descr="pic05_374"/>
          <p:cNvPicPr>
            <a:picLocks noChangeAspect="1" noChangeArrowheads="1"/>
          </p:cNvPicPr>
          <p:nvPr/>
        </p:nvPicPr>
        <p:blipFill>
          <a:blip r:embed="rId4" cstate="print"/>
          <a:srcRect l="37144" r="20000" b="31429"/>
          <a:stretch>
            <a:fillRect/>
          </a:stretch>
        </p:blipFill>
        <p:spPr bwMode="auto">
          <a:xfrm>
            <a:off x="228600" y="30480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2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303213" y="44450"/>
            <a:ext cx="858996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Szívbillentyűk 1.</a:t>
            </a:r>
            <a:br>
              <a:rPr 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vitorlás (cuspidalis) billentyű, vénás szájadékok</a:t>
            </a:r>
          </a:p>
        </p:txBody>
      </p:sp>
      <p:pic>
        <p:nvPicPr>
          <p:cNvPr id="48131" name="Picture 10" descr="bil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2133600"/>
            <a:ext cx="4038600" cy="4221163"/>
          </a:xfrm>
          <a:noFill/>
          <a:ln w="57150">
            <a:solidFill>
              <a:schemeClr val="bg1"/>
            </a:solidFill>
          </a:ln>
        </p:spPr>
      </p:pic>
      <p:sp>
        <p:nvSpPr>
          <p:cNvPr id="48132" name="Line 15"/>
          <p:cNvSpPr>
            <a:spLocks noChangeShapeType="1"/>
          </p:cNvSpPr>
          <p:nvPr/>
        </p:nvSpPr>
        <p:spPr bwMode="auto">
          <a:xfrm>
            <a:off x="2268538" y="4868863"/>
            <a:ext cx="0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8133" name="Line 16"/>
          <p:cNvSpPr>
            <a:spLocks noChangeShapeType="1"/>
          </p:cNvSpPr>
          <p:nvPr/>
        </p:nvSpPr>
        <p:spPr bwMode="auto">
          <a:xfrm>
            <a:off x="2268538" y="6597650"/>
            <a:ext cx="324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8134" name="Line 17"/>
          <p:cNvSpPr>
            <a:spLocks noChangeShapeType="1"/>
          </p:cNvSpPr>
          <p:nvPr/>
        </p:nvSpPr>
        <p:spPr bwMode="auto">
          <a:xfrm flipV="1">
            <a:off x="2627313" y="1700213"/>
            <a:ext cx="0" cy="2376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8135" name="Line 18"/>
          <p:cNvSpPr>
            <a:spLocks noChangeShapeType="1"/>
          </p:cNvSpPr>
          <p:nvPr/>
        </p:nvSpPr>
        <p:spPr bwMode="auto">
          <a:xfrm flipV="1">
            <a:off x="2268538" y="1700213"/>
            <a:ext cx="0" cy="2016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8136" name="Line 19"/>
          <p:cNvSpPr>
            <a:spLocks noChangeShapeType="1"/>
          </p:cNvSpPr>
          <p:nvPr/>
        </p:nvSpPr>
        <p:spPr bwMode="auto">
          <a:xfrm>
            <a:off x="2268538" y="1700213"/>
            <a:ext cx="201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8137" name="Picture 21" descr="cuspiso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89638" y="1196975"/>
            <a:ext cx="2830512" cy="3384550"/>
          </a:xfrm>
          <a:noFill/>
          <a:ln w="28575">
            <a:solidFill>
              <a:schemeClr val="tx1"/>
            </a:solidFill>
          </a:ln>
        </p:spPr>
      </p:pic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5430838" y="4367213"/>
            <a:ext cx="2851037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6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papilláris izom (mm. papillares)</a:t>
            </a:r>
          </a:p>
        </p:txBody>
      </p:sp>
      <p:sp>
        <p:nvSpPr>
          <p:cNvPr id="48139" name="Line 25"/>
          <p:cNvSpPr>
            <a:spLocks noChangeShapeType="1"/>
          </p:cNvSpPr>
          <p:nvPr/>
        </p:nvSpPr>
        <p:spPr bwMode="auto">
          <a:xfrm flipV="1">
            <a:off x="5508625" y="4797425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4859338" y="3649663"/>
            <a:ext cx="2129557" cy="52322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4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ínhúr (chordae tendineae)</a:t>
            </a:r>
          </a:p>
          <a:p>
            <a:pPr>
              <a:defRPr/>
            </a:pPr>
            <a:r>
              <a:rPr lang="hu-HU" sz="14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pitvari visszacsapás ellen</a:t>
            </a:r>
          </a:p>
        </p:txBody>
      </p:sp>
      <p:sp>
        <p:nvSpPr>
          <p:cNvPr id="48141" name="Line 28"/>
          <p:cNvSpPr>
            <a:spLocks noChangeShapeType="1"/>
          </p:cNvSpPr>
          <p:nvPr/>
        </p:nvSpPr>
        <p:spPr bwMode="auto">
          <a:xfrm>
            <a:off x="4284663" y="1700213"/>
            <a:ext cx="194310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5364163" y="2205038"/>
            <a:ext cx="181613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4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vitorla (cuspis)</a:t>
            </a:r>
          </a:p>
          <a:p>
            <a:pPr>
              <a:defRPr/>
            </a:pPr>
            <a:r>
              <a:rPr lang="hu-HU" sz="14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endocardium kettőzet</a:t>
            </a: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6990926" y="4724400"/>
            <a:ext cx="20070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16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jobb oldal:</a:t>
            </a:r>
          </a:p>
          <a:p>
            <a:pPr algn="r">
              <a:defRPr/>
            </a:pPr>
            <a:r>
              <a:rPr lang="hu-HU" sz="16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tricuspidalis billentyű</a:t>
            </a:r>
          </a:p>
          <a:p>
            <a:pPr algn="r">
              <a:defRPr/>
            </a:pPr>
            <a:endParaRPr lang="hu-HU" sz="1600" b="1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r">
              <a:defRPr/>
            </a:pPr>
            <a:r>
              <a:rPr lang="hu-HU" sz="16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bal oldal:</a:t>
            </a:r>
          </a:p>
          <a:p>
            <a:pPr algn="r">
              <a:defRPr/>
            </a:pPr>
            <a:r>
              <a:rPr lang="hu-HU" sz="16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bicuspidalis</a:t>
            </a:r>
          </a:p>
          <a:p>
            <a:pPr algn="r">
              <a:defRPr/>
            </a:pPr>
            <a:r>
              <a:rPr lang="hu-HU" sz="16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(mitralis) billentyű</a:t>
            </a:r>
          </a:p>
        </p:txBody>
      </p:sp>
      <p:sp>
        <p:nvSpPr>
          <p:cNvPr id="48144" name="Text Box 32"/>
          <p:cNvSpPr txBox="1">
            <a:spLocks noChangeArrowheads="1"/>
          </p:cNvSpPr>
          <p:nvPr/>
        </p:nvSpPr>
        <p:spPr bwMode="auto">
          <a:xfrm>
            <a:off x="107950" y="1171575"/>
            <a:ext cx="575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Stenosis:	gyulladás utáni hegesedés szűkületet okoz</a:t>
            </a:r>
          </a:p>
          <a:p>
            <a:r>
              <a:rPr lang="hu-HU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Insufficientia:billentyűszélek hegesedés miatt megrövidülnek, nem jól zárnak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53975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Szívbillentyűk 2.</a:t>
            </a:r>
            <a:b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zsebes (</a:t>
            </a:r>
            <a:r>
              <a:rPr lang="hu-HU" sz="28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semilunaris</a:t>
            </a:r>
            <a:r>
              <a:rPr 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 billentyű</a:t>
            </a:r>
          </a:p>
        </p:txBody>
      </p:sp>
      <p:pic>
        <p:nvPicPr>
          <p:cNvPr id="49155" name="Picture 5" descr="bil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4005263"/>
            <a:ext cx="4535487" cy="2703512"/>
          </a:xfrm>
          <a:noFill/>
          <a:ln w="38100">
            <a:solidFill>
              <a:schemeClr val="bg1"/>
            </a:solidFill>
          </a:ln>
        </p:spPr>
      </p:pic>
      <p:pic>
        <p:nvPicPr>
          <p:cNvPr id="49156" name="Picture 7" descr="zsebesbi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97338" y="1341438"/>
            <a:ext cx="5046662" cy="2559050"/>
          </a:xfrm>
          <a:noFill/>
          <a:ln w="28575">
            <a:solidFill>
              <a:schemeClr val="tx1"/>
            </a:solidFill>
          </a:ln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79388" y="4005263"/>
            <a:ext cx="95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nyitott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751138" y="3968750"/>
            <a:ext cx="63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zárt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4067175" y="1308100"/>
            <a:ext cx="95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nyitott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6732588" y="1333500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zárt</a:t>
            </a: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07950" y="1628775"/>
            <a:ext cx="41052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Aortaszájadék</a:t>
            </a: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(</a:t>
            </a: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valva</a:t>
            </a: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aortae</a:t>
            </a: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és </a:t>
            </a: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pulmonális</a:t>
            </a: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szájadék</a:t>
            </a:r>
            <a:endParaRPr lang="hu-HU" sz="2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valva</a:t>
            </a: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trunci</a:t>
            </a: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pulmonales</a:t>
            </a: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hu-HU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Mindkettő 3 tasakos.</a:t>
            </a: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5076825" y="4149725"/>
            <a:ext cx="388778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Valvulae</a:t>
            </a: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semilunares</a:t>
            </a: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szintén </a:t>
            </a:r>
            <a:r>
              <a:rPr lang="hu-HU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endocardium</a:t>
            </a: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kettőzet.</a:t>
            </a:r>
          </a:p>
          <a:p>
            <a:pPr>
              <a:lnSpc>
                <a:spcPct val="150000"/>
              </a:lnSpc>
              <a:defRPr/>
            </a:pP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Jobb és bal aortatasakból ered a jobb és bal szívkoszorúér.</a:t>
            </a:r>
          </a:p>
          <a:p>
            <a:pPr>
              <a:lnSpc>
                <a:spcPct val="150000"/>
              </a:lnSpc>
              <a:defRPr/>
            </a:pP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kamrai </a:t>
            </a:r>
            <a:r>
              <a:rPr lang="hu-HU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systoléban</a:t>
            </a: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 billentyűszélek eltávolodnak egymástól, de nem fekszenek szorosan az érfalhoz a tasakokban keletkezett örvénylés miatt.</a:t>
            </a:r>
          </a:p>
          <a:p>
            <a:pPr>
              <a:lnSpc>
                <a:spcPct val="150000"/>
              </a:lnSpc>
              <a:defRPr/>
            </a:pPr>
            <a:endParaRPr lang="hu-HU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Stenosis</a:t>
            </a: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hu-HU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insufficientia</a:t>
            </a:r>
            <a:r>
              <a:rPr lang="hu-H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itt is felléphet.</a:t>
            </a:r>
          </a:p>
          <a:p>
            <a:pPr>
              <a:lnSpc>
                <a:spcPct val="150000"/>
              </a:lnSpc>
              <a:defRPr/>
            </a:pPr>
            <a:endParaRPr lang="hu-HU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1" descr="vetül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557338"/>
            <a:ext cx="3733800" cy="505142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95288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hu-HU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A szív vetülete</a:t>
            </a:r>
            <a:br>
              <a:rPr lang="hu-HU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</a:br>
            <a:r>
              <a:rPr lang="hu-HU" sz="28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Hallgatózási pontok a mellkason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06413" y="2176463"/>
            <a:ext cx="3566682" cy="4031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1.: v.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cava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superior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(jobb 3. bordaporc 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szegycsonti végénél)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aortabillentyű, jobb 2. bordaköz</a:t>
            </a:r>
          </a:p>
          <a:p>
            <a:pPr marL="342900" indent="-342900">
              <a:defRPr/>
            </a:pPr>
            <a:endParaRPr lang="hu-HU" sz="16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2.: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sulcus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coronarius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jobb vetülete (jobb 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6. borda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sternalis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rögzülése)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tricuspidalis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billentyű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3.: szívcsúcs (bal 5. bordaköz, 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medioclavicularis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vonalon belül)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mitralis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billentyű</a:t>
            </a:r>
          </a:p>
          <a:p>
            <a:pPr marL="342900" indent="-342900">
              <a:defRPr/>
            </a:pPr>
            <a:endParaRPr lang="hu-HU" sz="16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4.: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sulcus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coronarius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bal vetülete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pulmonalis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billentyű</a:t>
            </a:r>
          </a:p>
          <a:p>
            <a:pPr marL="342900" indent="-342900">
              <a:defRPr/>
            </a:pP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(bal 2. bordaköz,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parasternalisan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ingervezetőköt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988" y="149225"/>
            <a:ext cx="5202237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663575" y="630238"/>
            <a:ext cx="82296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Ingerkeltő </a:t>
            </a:r>
            <a:b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és </a:t>
            </a:r>
            <a:b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ingervezető </a:t>
            </a:r>
            <a:b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rostok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4842" y="3429000"/>
            <a:ext cx="13717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2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sinoatriális </a:t>
            </a:r>
          </a:p>
          <a:p>
            <a:pPr algn="r">
              <a:defRPr/>
            </a:pPr>
            <a:r>
              <a:rPr lang="hu-HU" sz="2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csomó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34950" y="4724400"/>
            <a:ext cx="2033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2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atrioventricularis</a:t>
            </a:r>
          </a:p>
          <a:p>
            <a:pPr algn="r">
              <a:defRPr/>
            </a:pPr>
            <a:r>
              <a:rPr lang="hu-HU" sz="2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csomó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084888" y="3860800"/>
            <a:ext cx="115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His-köteg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6300788" y="4508500"/>
            <a:ext cx="16450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Tawara-szárak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372225" y="5229225"/>
            <a:ext cx="17749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Purkinje-rostok</a:t>
            </a:r>
          </a:p>
        </p:txBody>
      </p:sp>
      <p:sp>
        <p:nvSpPr>
          <p:cNvPr id="51209" name="Line 12"/>
          <p:cNvSpPr>
            <a:spLocks noChangeShapeType="1"/>
          </p:cNvSpPr>
          <p:nvPr/>
        </p:nvSpPr>
        <p:spPr bwMode="auto">
          <a:xfrm flipV="1">
            <a:off x="1619250" y="3644900"/>
            <a:ext cx="1223963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210" name="Line 13"/>
          <p:cNvSpPr>
            <a:spLocks noChangeShapeType="1"/>
          </p:cNvSpPr>
          <p:nvPr/>
        </p:nvSpPr>
        <p:spPr bwMode="auto">
          <a:xfrm flipV="1">
            <a:off x="2124075" y="4508500"/>
            <a:ext cx="129540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211" name="Line 14"/>
          <p:cNvSpPr>
            <a:spLocks noChangeShapeType="1"/>
          </p:cNvSpPr>
          <p:nvPr/>
        </p:nvSpPr>
        <p:spPr bwMode="auto">
          <a:xfrm flipH="1">
            <a:off x="4140200" y="4076700"/>
            <a:ext cx="1944688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212" name="Line 15"/>
          <p:cNvSpPr>
            <a:spLocks noChangeShapeType="1"/>
          </p:cNvSpPr>
          <p:nvPr/>
        </p:nvSpPr>
        <p:spPr bwMode="auto">
          <a:xfrm flipH="1">
            <a:off x="4716463" y="4724400"/>
            <a:ext cx="1655762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213" name="Line 16"/>
          <p:cNvSpPr>
            <a:spLocks noChangeShapeType="1"/>
          </p:cNvSpPr>
          <p:nvPr/>
        </p:nvSpPr>
        <p:spPr bwMode="auto">
          <a:xfrm flipH="1">
            <a:off x="5795963" y="5445125"/>
            <a:ext cx="64770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5724525" y="6381750"/>
            <a:ext cx="32575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800"/>
              <a:t>http://myweb.lsbu.ac.uk/dirt/museum/margaret/66--732-1160120.jpg</a:t>
            </a:r>
          </a:p>
        </p:txBody>
      </p:sp>
      <p:pic>
        <p:nvPicPr>
          <p:cNvPr id="52227" name="Picture 5" descr="pacemak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708275"/>
            <a:ext cx="4608513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pacem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422400"/>
            <a:ext cx="41036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3924300" y="549275"/>
            <a:ext cx="1915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pacemaker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Beidegzés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187624" y="908720"/>
            <a:ext cx="62845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Paraszimpatikus rostok:	n. </a:t>
            </a:r>
            <a:r>
              <a:rPr lang="hu-HU" sz="16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vagus</a:t>
            </a:r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(X.)		lassít</a:t>
            </a:r>
          </a:p>
          <a:p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Szimpatikus rostok:		nyaki szimpatikus dúcok	gyorsít</a:t>
            </a:r>
          </a:p>
          <a:p>
            <a:endParaRPr lang="hu-HU" sz="16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hu-HU" sz="1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Keringést szabályozó központ az agytörzsben helyezkedik el.	</a:t>
            </a:r>
          </a:p>
        </p:txBody>
      </p:sp>
      <p:pic>
        <p:nvPicPr>
          <p:cNvPr id="1026" name="Picture 2" descr="P:\könyvek\Gray's Anatomy for Students 2E\C9780443069529-001-f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4510779" cy="3456384"/>
          </a:xfrm>
          <a:prstGeom prst="rect">
            <a:avLst/>
          </a:prstGeom>
          <a:noFill/>
        </p:spPr>
      </p:pic>
      <p:pic>
        <p:nvPicPr>
          <p:cNvPr id="1027" name="Picture 3" descr="P:\könyvek\Gray's Anatomy for Students 2E\C9780443069529-001-f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76872"/>
            <a:ext cx="3690373" cy="4269854"/>
          </a:xfrm>
          <a:prstGeom prst="rect">
            <a:avLst/>
          </a:prstGeom>
          <a:noFill/>
        </p:spPr>
      </p:pic>
      <p:sp>
        <p:nvSpPr>
          <p:cNvPr id="6" name="Ellipszis 5"/>
          <p:cNvSpPr/>
          <p:nvPr/>
        </p:nvSpPr>
        <p:spPr>
          <a:xfrm>
            <a:off x="6444208" y="3501008"/>
            <a:ext cx="1800200" cy="1080120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8619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ron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773238"/>
            <a:ext cx="27463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 descr="anulus fibrosus valv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4078288"/>
            <a:ext cx="29527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6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 szív vérellátása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0" y="4868863"/>
            <a:ext cx="25699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arteria coronaria dextra</a:t>
            </a:r>
          </a:p>
          <a:p>
            <a:pPr>
              <a:defRPr/>
            </a:pPr>
            <a:r>
              <a:rPr lang="hu-HU" sz="1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(jobb koszorúér)</a:t>
            </a:r>
          </a:p>
          <a:p>
            <a:pPr>
              <a:defRPr/>
            </a:pPr>
            <a:endParaRPr lang="hu-HU">
              <a:solidFill>
                <a:srgbClr val="CC0000"/>
              </a:solidFill>
            </a:endParaRPr>
          </a:p>
          <a:p>
            <a:pPr>
              <a:defRPr/>
            </a:pPr>
            <a:endParaRPr lang="hu-HU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4500563" y="2062163"/>
            <a:ext cx="2635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arteria coronaria sinistra</a:t>
            </a:r>
          </a:p>
          <a:p>
            <a:pPr>
              <a:defRPr/>
            </a:pPr>
            <a:r>
              <a:rPr lang="hu-HU" sz="1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(bal koszorúér)</a:t>
            </a:r>
          </a:p>
          <a:p>
            <a:pPr>
              <a:defRPr/>
            </a:pPr>
            <a:r>
              <a:rPr lang="hu-HU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Szívinfartus!</a:t>
            </a:r>
          </a:p>
        </p:txBody>
      </p:sp>
      <p:sp>
        <p:nvSpPr>
          <p:cNvPr id="53255" name="Line 10"/>
          <p:cNvSpPr>
            <a:spLocks noChangeShapeType="1"/>
          </p:cNvSpPr>
          <p:nvPr/>
        </p:nvSpPr>
        <p:spPr bwMode="auto">
          <a:xfrm>
            <a:off x="3563938" y="22780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hu-HU">
              <a:solidFill>
                <a:srgbClr val="CC0000"/>
              </a:solidFill>
            </a:endParaRPr>
          </a:p>
        </p:txBody>
      </p:sp>
      <p:sp>
        <p:nvSpPr>
          <p:cNvPr id="53256" name="Line 11"/>
          <p:cNvSpPr>
            <a:spLocks noChangeShapeType="1"/>
          </p:cNvSpPr>
          <p:nvPr/>
        </p:nvSpPr>
        <p:spPr bwMode="auto">
          <a:xfrm flipV="1">
            <a:off x="900113" y="3430588"/>
            <a:ext cx="935037" cy="1366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6659563" y="3213100"/>
            <a:ext cx="23415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aortabillentyű</a:t>
            </a:r>
          </a:p>
          <a:p>
            <a:pPr>
              <a:defRPr/>
            </a:pPr>
            <a:r>
              <a:rPr lang="hu-HU" sz="1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(valvula semilunaris dextra)</a:t>
            </a:r>
          </a:p>
        </p:txBody>
      </p:sp>
      <p:sp>
        <p:nvSpPr>
          <p:cNvPr id="53258" name="Line 13"/>
          <p:cNvSpPr>
            <a:spLocks noChangeShapeType="1"/>
          </p:cNvSpPr>
          <p:nvPr/>
        </p:nvSpPr>
        <p:spPr bwMode="auto">
          <a:xfrm flipH="1">
            <a:off x="6804025" y="3862388"/>
            <a:ext cx="431800" cy="1150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</a:endParaRP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576638" y="5518150"/>
            <a:ext cx="1746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bal koszorúér</a:t>
            </a:r>
          </a:p>
          <a:p>
            <a:pPr algn="r"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szájadéka</a:t>
            </a:r>
          </a:p>
          <a:p>
            <a:pPr algn="r">
              <a:defRPr/>
            </a:pPr>
            <a:r>
              <a:rPr lang="hu-HU" sz="18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és ágai</a:t>
            </a:r>
          </a:p>
        </p:txBody>
      </p:sp>
      <p:sp>
        <p:nvSpPr>
          <p:cNvPr id="53260" name="Line 15"/>
          <p:cNvSpPr>
            <a:spLocks noChangeShapeType="1"/>
          </p:cNvSpPr>
          <p:nvPr/>
        </p:nvSpPr>
        <p:spPr bwMode="auto">
          <a:xfrm flipV="1">
            <a:off x="5219700" y="5086350"/>
            <a:ext cx="1008063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hu-HU">
              <a:solidFill>
                <a:srgbClr val="CC0000"/>
              </a:solidFill>
            </a:endParaRPr>
          </a:p>
        </p:txBody>
      </p:sp>
      <p:sp>
        <p:nvSpPr>
          <p:cNvPr id="53261" name="Text Box 16"/>
          <p:cNvSpPr txBox="1">
            <a:spLocks noChangeArrowheads="1"/>
          </p:cNvSpPr>
          <p:nvPr/>
        </p:nvSpPr>
        <p:spPr bwMode="auto">
          <a:xfrm>
            <a:off x="3708400" y="836613"/>
            <a:ext cx="46069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percvolumen kb. 5-10 %-a a szívizom táplálására szolgál.</a:t>
            </a:r>
          </a:p>
          <a:p>
            <a:r>
              <a:rPr lang="hu-H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koszorúerek a nagyvérkör részei („vasa </a:t>
            </a:r>
            <a:r>
              <a:rPr lang="hu-HU" sz="1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privata</a:t>
            </a:r>
            <a:r>
              <a:rPr lang="hu-H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et </a:t>
            </a:r>
            <a:r>
              <a:rPr lang="hu-HU" sz="1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publica</a:t>
            </a:r>
            <a:r>
              <a:rPr lang="hu-HU" sz="1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”).</a:t>
            </a: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179388" y="5521325"/>
            <a:ext cx="328878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400" b="1" dirty="0">
                <a:solidFill>
                  <a:srgbClr val="CC0000"/>
                </a:solidFill>
                <a:latin typeface="Calibri" pitchFamily="34" charset="0"/>
              </a:rPr>
              <a:t>Az </a:t>
            </a:r>
            <a:r>
              <a:rPr lang="hu-HU" sz="1400" b="1" dirty="0" err="1">
                <a:solidFill>
                  <a:srgbClr val="CC0000"/>
                </a:solidFill>
                <a:latin typeface="Calibri" pitchFamily="34" charset="0"/>
              </a:rPr>
              <a:t>anasztomózisok</a:t>
            </a:r>
            <a:r>
              <a:rPr lang="hu-HU" sz="1400" b="1" dirty="0">
                <a:solidFill>
                  <a:srgbClr val="CC0000"/>
                </a:solidFill>
                <a:latin typeface="Calibri" pitchFamily="34" charset="0"/>
              </a:rPr>
              <a:t> az artériák között</a:t>
            </a:r>
          </a:p>
          <a:p>
            <a:pPr>
              <a:defRPr/>
            </a:pPr>
            <a:r>
              <a:rPr lang="hu-HU" sz="1400" b="1" dirty="0">
                <a:solidFill>
                  <a:srgbClr val="CC0000"/>
                </a:solidFill>
                <a:latin typeface="Calibri" pitchFamily="34" charset="0"/>
              </a:rPr>
              <a:t>egy elzáródásnál nem elégségesek </a:t>
            </a:r>
          </a:p>
          <a:p>
            <a:pPr>
              <a:defRPr/>
            </a:pPr>
            <a:r>
              <a:rPr lang="hu-HU" sz="1400" b="1" dirty="0" err="1">
                <a:solidFill>
                  <a:srgbClr val="CC0000"/>
                </a:solidFill>
                <a:latin typeface="Calibri" pitchFamily="34" charset="0"/>
              </a:rPr>
              <a:t>collateralis</a:t>
            </a:r>
            <a:r>
              <a:rPr lang="hu-HU" sz="1400" b="1" dirty="0">
                <a:solidFill>
                  <a:srgbClr val="CC0000"/>
                </a:solidFill>
                <a:latin typeface="Calibri" pitchFamily="34" charset="0"/>
              </a:rPr>
              <a:t> keringés kialakítására, </a:t>
            </a:r>
          </a:p>
          <a:p>
            <a:pPr>
              <a:defRPr/>
            </a:pPr>
            <a:r>
              <a:rPr lang="hu-HU" sz="1400" b="1" dirty="0">
                <a:solidFill>
                  <a:srgbClr val="CC0000"/>
                </a:solidFill>
                <a:latin typeface="Calibri" pitchFamily="34" charset="0"/>
              </a:rPr>
              <a:t>ezért az érelzáródás </a:t>
            </a:r>
            <a:r>
              <a:rPr lang="hu-HU" sz="1400" b="1" dirty="0" err="1">
                <a:solidFill>
                  <a:srgbClr val="CC0000"/>
                </a:solidFill>
                <a:latin typeface="Calibri" pitchFamily="34" charset="0"/>
              </a:rPr>
              <a:t>szívinfartushoz</a:t>
            </a:r>
            <a:r>
              <a:rPr lang="hu-HU" sz="1400" b="1" dirty="0">
                <a:solidFill>
                  <a:srgbClr val="CC0000"/>
                </a:solidFill>
                <a:latin typeface="Calibri" pitchFamily="34" charset="0"/>
              </a:rPr>
              <a:t> vezet.</a:t>
            </a:r>
          </a:p>
          <a:p>
            <a:pPr>
              <a:defRPr/>
            </a:pPr>
            <a:r>
              <a:rPr lang="hu-HU" sz="1400" b="1" dirty="0" err="1">
                <a:solidFill>
                  <a:srgbClr val="CC0000"/>
                </a:solidFill>
                <a:latin typeface="Calibri" pitchFamily="34" charset="0"/>
              </a:rPr>
              <a:t>Stenocardia</a:t>
            </a:r>
            <a:r>
              <a:rPr lang="hu-HU" sz="1400" b="1" dirty="0">
                <a:solidFill>
                  <a:srgbClr val="CC0000"/>
                </a:solidFill>
                <a:latin typeface="Calibri" pitchFamily="34" charset="0"/>
              </a:rPr>
              <a:t>: szívinfarktus, </a:t>
            </a:r>
            <a:r>
              <a:rPr lang="hu-HU" sz="1400" b="1" dirty="0" err="1">
                <a:solidFill>
                  <a:srgbClr val="CC0000"/>
                </a:solidFill>
                <a:latin typeface="Calibri" pitchFamily="34" charset="0"/>
              </a:rPr>
              <a:t>szívembolia</a:t>
            </a:r>
            <a:endParaRPr lang="hu-HU" sz="1400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trendsz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4450"/>
            <a:ext cx="3541713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5102225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/>
              <a:t>a.</a:t>
            </a:r>
            <a:r>
              <a:rPr lang="hu-HU" sz="1600"/>
              <a:t> Belső fejverőér / </a:t>
            </a:r>
            <a:r>
              <a:rPr lang="hu-HU" sz="1600" b="1"/>
              <a:t>a. carotis interna</a:t>
            </a:r>
          </a:p>
          <a:p>
            <a:r>
              <a:rPr lang="hu-HU" sz="1600" b="1"/>
              <a:t>b.</a:t>
            </a:r>
            <a:r>
              <a:rPr lang="hu-HU" sz="1600"/>
              <a:t> Jobb közös fejverőér / </a:t>
            </a:r>
            <a:r>
              <a:rPr lang="hu-HU" sz="1600" b="1"/>
              <a:t>a. carotis communis dextra</a:t>
            </a:r>
          </a:p>
          <a:p>
            <a:r>
              <a:rPr lang="hu-HU" sz="1600" b="1"/>
              <a:t>c.</a:t>
            </a:r>
            <a:r>
              <a:rPr lang="hu-HU" sz="1600"/>
              <a:t> Kulcscsont alatti ér / </a:t>
            </a:r>
            <a:r>
              <a:rPr lang="hu-HU" sz="1600" b="1"/>
              <a:t>a. subclavia</a:t>
            </a:r>
          </a:p>
          <a:p>
            <a:r>
              <a:rPr lang="hu-HU" sz="1600" b="1"/>
              <a:t>d.</a:t>
            </a:r>
            <a:r>
              <a:rPr lang="hu-HU" sz="1600"/>
              <a:t> Hónalji verőér / </a:t>
            </a:r>
            <a:r>
              <a:rPr lang="hu-HU" sz="1600" b="1"/>
              <a:t>a. axillaris</a:t>
            </a:r>
          </a:p>
          <a:p>
            <a:r>
              <a:rPr lang="hu-HU" sz="1600" b="1"/>
              <a:t>e.</a:t>
            </a:r>
            <a:r>
              <a:rPr lang="hu-HU" sz="1600"/>
              <a:t> Felszálló aorta / </a:t>
            </a:r>
            <a:r>
              <a:rPr lang="hu-HU" sz="1600" b="1"/>
              <a:t>aorta ascendens</a:t>
            </a:r>
          </a:p>
          <a:p>
            <a:r>
              <a:rPr lang="hu-HU" sz="1600" b="1"/>
              <a:t>f.</a:t>
            </a:r>
            <a:r>
              <a:rPr lang="hu-HU" sz="1600"/>
              <a:t> Hasi aorta / </a:t>
            </a:r>
            <a:r>
              <a:rPr lang="hu-HU" sz="1600" b="1"/>
              <a:t>aorta abdominalis</a:t>
            </a:r>
          </a:p>
          <a:p>
            <a:r>
              <a:rPr lang="hu-HU" sz="1600" b="1"/>
              <a:t>g.</a:t>
            </a:r>
            <a:r>
              <a:rPr lang="hu-HU" sz="1600"/>
              <a:t> Jobb veseverőér / </a:t>
            </a:r>
            <a:r>
              <a:rPr lang="hu-HU" sz="1600" b="1"/>
              <a:t>a. renalis dextra</a:t>
            </a:r>
          </a:p>
          <a:p>
            <a:r>
              <a:rPr lang="hu-HU" sz="1600" b="1"/>
              <a:t>h.</a:t>
            </a:r>
            <a:r>
              <a:rPr lang="hu-HU" sz="1600"/>
              <a:t> Alsó bélfodri ér / </a:t>
            </a:r>
            <a:r>
              <a:rPr lang="hu-HU" sz="1600" b="1"/>
              <a:t>a. mesenterica inferior</a:t>
            </a:r>
          </a:p>
          <a:p>
            <a:r>
              <a:rPr lang="hu-HU" sz="1600" b="1"/>
              <a:t>i.</a:t>
            </a:r>
            <a:r>
              <a:rPr lang="hu-HU" sz="1600"/>
              <a:t> Közös csípőverőér / </a:t>
            </a:r>
            <a:r>
              <a:rPr lang="hu-HU" sz="1600" b="1"/>
              <a:t>a. iliaca communis</a:t>
            </a:r>
          </a:p>
          <a:p>
            <a:r>
              <a:rPr lang="hu-HU" sz="1600" b="1"/>
              <a:t>j.</a:t>
            </a:r>
            <a:r>
              <a:rPr lang="hu-HU" sz="1600"/>
              <a:t> Combverőér / </a:t>
            </a:r>
            <a:r>
              <a:rPr lang="hu-HU" sz="1600" b="1"/>
              <a:t>a. femoralis</a:t>
            </a:r>
          </a:p>
          <a:p>
            <a:r>
              <a:rPr lang="hu-HU" sz="1600" b="1"/>
              <a:t>k.</a:t>
            </a:r>
            <a:r>
              <a:rPr lang="hu-HU" sz="1600"/>
              <a:t> Szárkapcsi arteria / </a:t>
            </a:r>
            <a:r>
              <a:rPr lang="hu-HU" sz="1600" b="1"/>
              <a:t>a. fibularis</a:t>
            </a:r>
            <a:r>
              <a:rPr lang="hu-HU" sz="1600"/>
              <a:t> </a:t>
            </a:r>
          </a:p>
          <a:p>
            <a:r>
              <a:rPr lang="hu-HU" sz="1600" b="1"/>
              <a:t>l.</a:t>
            </a:r>
            <a:r>
              <a:rPr lang="hu-HU" sz="1600"/>
              <a:t> Lábháti verőér / </a:t>
            </a:r>
            <a:r>
              <a:rPr lang="hu-HU" sz="1600" b="1"/>
              <a:t>a. dorsalis pedis</a:t>
            </a:r>
          </a:p>
          <a:p>
            <a:r>
              <a:rPr lang="hu-HU" sz="1600" b="1"/>
              <a:t>m.</a:t>
            </a:r>
            <a:r>
              <a:rPr lang="hu-HU" sz="1600"/>
              <a:t> Külső fejverőér / </a:t>
            </a:r>
            <a:r>
              <a:rPr lang="hu-HU" sz="1600" b="1"/>
              <a:t>a. carotis externa</a:t>
            </a:r>
          </a:p>
          <a:p>
            <a:r>
              <a:rPr lang="hu-HU" sz="1600" b="1"/>
              <a:t>n.</a:t>
            </a:r>
            <a:r>
              <a:rPr lang="hu-HU" sz="1600"/>
              <a:t> Bal közös fejverőér / </a:t>
            </a:r>
            <a:r>
              <a:rPr lang="hu-HU" sz="1600" b="1"/>
              <a:t>a. carotis communis sinistra</a:t>
            </a:r>
          </a:p>
          <a:p>
            <a:r>
              <a:rPr lang="hu-HU" sz="1600" b="1"/>
              <a:t>o.</a:t>
            </a:r>
            <a:r>
              <a:rPr lang="hu-HU" sz="1600"/>
              <a:t> </a:t>
            </a:r>
            <a:r>
              <a:rPr lang="hu-HU" sz="1600" b="1"/>
              <a:t>a. brachiocephalica</a:t>
            </a:r>
          </a:p>
          <a:p>
            <a:r>
              <a:rPr lang="hu-HU" sz="1600" b="1"/>
              <a:t>p.</a:t>
            </a:r>
            <a:r>
              <a:rPr lang="hu-HU" sz="1600"/>
              <a:t> Aortaív / </a:t>
            </a:r>
            <a:r>
              <a:rPr lang="hu-HU" sz="1600" b="1"/>
              <a:t>arcus aortae</a:t>
            </a:r>
          </a:p>
          <a:p>
            <a:r>
              <a:rPr lang="hu-HU" sz="1600" b="1"/>
              <a:t>q.</a:t>
            </a:r>
            <a:r>
              <a:rPr lang="hu-HU" sz="1600"/>
              <a:t> A kar verőere / </a:t>
            </a:r>
            <a:r>
              <a:rPr lang="hu-HU" sz="1600" b="1"/>
              <a:t>a. brachialis</a:t>
            </a:r>
          </a:p>
          <a:p>
            <a:r>
              <a:rPr lang="hu-HU" sz="1600" b="1"/>
              <a:t>r.</a:t>
            </a:r>
            <a:r>
              <a:rPr lang="hu-HU" sz="1600"/>
              <a:t> </a:t>
            </a:r>
            <a:r>
              <a:rPr lang="hu-HU" sz="1600" b="1"/>
              <a:t>Truncus celiacus</a:t>
            </a:r>
          </a:p>
          <a:p>
            <a:r>
              <a:rPr lang="hu-HU" sz="1600" b="1"/>
              <a:t>s.</a:t>
            </a:r>
            <a:r>
              <a:rPr lang="hu-HU" sz="1600"/>
              <a:t> Mellékvese verőere / </a:t>
            </a:r>
            <a:r>
              <a:rPr lang="hu-HU" sz="1600" b="1"/>
              <a:t>a. suprarenalis</a:t>
            </a:r>
          </a:p>
          <a:p>
            <a:r>
              <a:rPr lang="hu-HU" sz="1600" b="1"/>
              <a:t>t.</a:t>
            </a:r>
            <a:r>
              <a:rPr lang="hu-HU" sz="1600"/>
              <a:t> Felső bélfodri ér / </a:t>
            </a:r>
            <a:r>
              <a:rPr lang="hu-HU" sz="1600" b="1"/>
              <a:t>a. mesenterica superior</a:t>
            </a:r>
          </a:p>
          <a:p>
            <a:r>
              <a:rPr lang="hu-HU" sz="1600" b="1"/>
              <a:t>u.</a:t>
            </a:r>
            <a:r>
              <a:rPr lang="hu-HU" sz="1600"/>
              <a:t> Bal veseverőér / </a:t>
            </a:r>
            <a:r>
              <a:rPr lang="hu-HU" sz="1600" b="1"/>
              <a:t>a. renalis sinistra</a:t>
            </a:r>
          </a:p>
          <a:p>
            <a:r>
              <a:rPr lang="hu-HU" sz="1600" b="1"/>
              <a:t>v.</a:t>
            </a:r>
            <a:r>
              <a:rPr lang="hu-HU" sz="1600"/>
              <a:t> Gonádot ellátó verőér / </a:t>
            </a:r>
            <a:r>
              <a:rPr lang="hu-HU" sz="1600" b="1"/>
              <a:t>a. testicularis/ovarica</a:t>
            </a:r>
            <a:endParaRPr lang="hu-HU" sz="1600"/>
          </a:p>
          <a:p>
            <a:r>
              <a:rPr lang="hu-HU" sz="1600" b="1"/>
              <a:t>w.</a:t>
            </a:r>
            <a:r>
              <a:rPr lang="hu-HU" sz="1600"/>
              <a:t> Hasi aorta / </a:t>
            </a:r>
            <a:r>
              <a:rPr lang="hu-HU" sz="1600" b="1"/>
              <a:t>aorta abdominalis</a:t>
            </a:r>
            <a:endParaRPr lang="hu-HU" sz="1600"/>
          </a:p>
          <a:p>
            <a:r>
              <a:rPr lang="hu-HU" sz="1600" b="1"/>
              <a:t>x.</a:t>
            </a:r>
            <a:r>
              <a:rPr lang="hu-HU" sz="1600"/>
              <a:t> Singcsonti ér / </a:t>
            </a:r>
            <a:r>
              <a:rPr lang="hu-HU" sz="1600" b="1"/>
              <a:t>a. ulnaris</a:t>
            </a:r>
          </a:p>
          <a:p>
            <a:r>
              <a:rPr lang="hu-HU" sz="1600" b="1"/>
              <a:t>y.</a:t>
            </a:r>
            <a:r>
              <a:rPr lang="hu-HU" sz="1600"/>
              <a:t> Orsócsonti verőér / </a:t>
            </a:r>
            <a:r>
              <a:rPr lang="hu-HU" sz="1600" b="1"/>
              <a:t>a. radialis</a:t>
            </a:r>
          </a:p>
          <a:p>
            <a:r>
              <a:rPr lang="hu-HU" sz="1600" b="1"/>
              <a:t>z.</a:t>
            </a:r>
            <a:r>
              <a:rPr lang="hu-HU" sz="1600"/>
              <a:t> Elülső sípcsonti ér / </a:t>
            </a:r>
            <a:r>
              <a:rPr lang="hu-HU" sz="1600" b="1"/>
              <a:t>a. tibialis anterior</a:t>
            </a:r>
          </a:p>
          <a:p>
            <a:r>
              <a:rPr lang="hu-HU" sz="1600" b="1"/>
              <a:t>zs</a:t>
            </a:r>
            <a:r>
              <a:rPr lang="hu-HU" sz="1600"/>
              <a:t>. Hátulsó sípcsonti ér / </a:t>
            </a:r>
            <a:r>
              <a:rPr lang="hu-HU" sz="1600" b="1"/>
              <a:t>a. tibialis posterior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angioJOBBcoron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221163"/>
            <a:ext cx="28797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angioBALcoronari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988" y="1557338"/>
            <a:ext cx="28797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 descr="angioBALcoronari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988" y="4292600"/>
            <a:ext cx="28797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7"/>
          <p:cNvSpPr>
            <a:spLocks noGrp="1" noChangeArrowheads="1"/>
          </p:cNvSpPr>
          <p:nvPr>
            <p:ph type="title"/>
          </p:nvPr>
        </p:nvSpPr>
        <p:spPr>
          <a:xfrm>
            <a:off x="303213" y="341313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Coronarográfia</a:t>
            </a:r>
          </a:p>
        </p:txBody>
      </p:sp>
      <p:pic>
        <p:nvPicPr>
          <p:cNvPr id="54278" name="Picture 8" descr="coronaria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525838" y="3141663"/>
            <a:ext cx="2125662" cy="2173287"/>
          </a:xfrm>
          <a:noFill/>
        </p:spPr>
      </p:pic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39750" y="1458913"/>
            <a:ext cx="376090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 koszorúserek kontrasztanyaggal </a:t>
            </a:r>
          </a:p>
          <a:p>
            <a:pPr>
              <a:defRPr/>
            </a:pPr>
            <a:r>
              <a:rPr lang="hu-H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szelektíven feltölthetők.</a:t>
            </a:r>
          </a:p>
          <a:p>
            <a:pPr>
              <a:defRPr/>
            </a:pPr>
            <a:r>
              <a:rPr lang="hu-H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Az így készült röntgenképen</a:t>
            </a:r>
          </a:p>
          <a:p>
            <a:pPr>
              <a:defRPr/>
            </a:pPr>
            <a:r>
              <a:rPr lang="hu-H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tanulmányozható az erek állapota.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520825" y="3783013"/>
            <a:ext cx="1569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jobb koszorúér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5795963" y="1125538"/>
            <a:ext cx="2876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bal koszorúér jobb irányból…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5868988" y="3925888"/>
            <a:ext cx="1453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…és bal felől</a:t>
            </a:r>
            <a:r>
              <a:rPr lang="hu-HU" sz="1800">
                <a:solidFill>
                  <a:srgbClr val="C00000"/>
                </a:solidFill>
                <a:latin typeface="Calibri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8"/>
          <p:cNvSpPr>
            <a:spLocks noChangeArrowheads="1"/>
          </p:cNvSpPr>
          <p:nvPr/>
        </p:nvSpPr>
        <p:spPr bwMode="auto">
          <a:xfrm>
            <a:off x="1828800" y="38862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0834" name="Rectangle 9"/>
          <p:cNvSpPr>
            <a:spLocks noChangeArrowheads="1"/>
          </p:cNvSpPr>
          <p:nvPr/>
        </p:nvSpPr>
        <p:spPr bwMode="auto">
          <a:xfrm>
            <a:off x="685800" y="2514600"/>
            <a:ext cx="6096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20835" name="Group 20"/>
          <p:cNvGrpSpPr>
            <a:grpSpLocks/>
          </p:cNvGrpSpPr>
          <p:nvPr/>
        </p:nvGrpSpPr>
        <p:grpSpPr bwMode="auto">
          <a:xfrm>
            <a:off x="685800" y="990600"/>
            <a:ext cx="7543800" cy="5867400"/>
            <a:chOff x="432" y="427"/>
            <a:chExt cx="4752" cy="3446"/>
          </a:xfrm>
        </p:grpSpPr>
        <p:grpSp>
          <p:nvGrpSpPr>
            <p:cNvPr id="120838" name="Group 15"/>
            <p:cNvGrpSpPr>
              <a:grpSpLocks/>
            </p:cNvGrpSpPr>
            <p:nvPr/>
          </p:nvGrpSpPr>
          <p:grpSpPr bwMode="auto">
            <a:xfrm>
              <a:off x="432" y="427"/>
              <a:ext cx="4752" cy="3446"/>
              <a:chOff x="432" y="427"/>
              <a:chExt cx="4752" cy="3446"/>
            </a:xfrm>
          </p:grpSpPr>
          <p:pic>
            <p:nvPicPr>
              <p:cNvPr id="120842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427"/>
                <a:ext cx="4752" cy="3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0843" name="Rectangle 10"/>
              <p:cNvSpPr>
                <a:spLocks noChangeArrowheads="1"/>
              </p:cNvSpPr>
              <p:nvPr/>
            </p:nvSpPr>
            <p:spPr bwMode="auto">
              <a:xfrm>
                <a:off x="4176" y="3456"/>
                <a:ext cx="384" cy="2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20844" name="Rectangle 11"/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624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20845" name="Rectangle 12"/>
              <p:cNvSpPr>
                <a:spLocks noChangeArrowheads="1"/>
              </p:cNvSpPr>
              <p:nvPr/>
            </p:nvSpPr>
            <p:spPr bwMode="auto">
              <a:xfrm>
                <a:off x="2640" y="2208"/>
                <a:ext cx="624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20846" name="Rectangle 13"/>
              <p:cNvSpPr>
                <a:spLocks noChangeArrowheads="1"/>
              </p:cNvSpPr>
              <p:nvPr/>
            </p:nvSpPr>
            <p:spPr bwMode="auto">
              <a:xfrm>
                <a:off x="4560" y="3312"/>
                <a:ext cx="480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20847" name="Rectangle 14"/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576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</p:grpSp>
        <p:sp>
          <p:nvSpPr>
            <p:cNvPr id="120839" name="Rectangle 17"/>
            <p:cNvSpPr>
              <a:spLocks noChangeArrowheads="1"/>
            </p:cNvSpPr>
            <p:nvPr/>
          </p:nvSpPr>
          <p:spPr bwMode="auto">
            <a:xfrm>
              <a:off x="480" y="1632"/>
              <a:ext cx="336" cy="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20840" name="Rectangle 18"/>
            <p:cNvSpPr>
              <a:spLocks noChangeArrowheads="1"/>
            </p:cNvSpPr>
            <p:nvPr/>
          </p:nvSpPr>
          <p:spPr bwMode="auto">
            <a:xfrm>
              <a:off x="672" y="2400"/>
              <a:ext cx="81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20841" name="Rectangle 19"/>
            <p:cNvSpPr>
              <a:spLocks noChangeArrowheads="1"/>
            </p:cNvSpPr>
            <p:nvPr/>
          </p:nvSpPr>
          <p:spPr bwMode="auto">
            <a:xfrm>
              <a:off x="576" y="768"/>
              <a:ext cx="480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120836" name="Text Box 17"/>
          <p:cNvSpPr txBox="1">
            <a:spLocks noChangeArrowheads="1"/>
          </p:cNvSpPr>
          <p:nvPr/>
        </p:nvSpPr>
        <p:spPr bwMode="auto">
          <a:xfrm>
            <a:off x="822325" y="177800"/>
            <a:ext cx="21575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szív vénái</a:t>
            </a:r>
          </a:p>
        </p:txBody>
      </p:sp>
      <p:sp>
        <p:nvSpPr>
          <p:cNvPr id="120837" name="Text Box 18"/>
          <p:cNvSpPr txBox="1">
            <a:spLocks noChangeArrowheads="1"/>
          </p:cNvSpPr>
          <p:nvPr/>
        </p:nvSpPr>
        <p:spPr bwMode="auto">
          <a:xfrm>
            <a:off x="374356" y="5105202"/>
            <a:ext cx="29784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Vena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cordis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magna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Vena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cordis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media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Vena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cordis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parva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Sinus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coronariusba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ömlenek, ami </a:t>
            </a:r>
          </a:p>
          <a:p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jobb pitvarba nyílik</a:t>
            </a:r>
          </a:p>
        </p:txBody>
      </p:sp>
    </p:spTree>
    <p:extLst>
      <p:ext uri="{BB962C8B-B14F-4D97-AF65-F5344CB8AC3E}">
        <p14:creationId xmlns:p14="http://schemas.microsoft.com/office/powerpoint/2010/main" val="35042561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4664"/>
            <a:ext cx="6012160" cy="46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25760" y="4941168"/>
            <a:ext cx="9144000" cy="1474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Cholesterol is a type of lipid</a:t>
            </a:r>
          </a:p>
          <a:p>
            <a:r>
              <a:rPr lang="en-US" sz="1800" dirty="0">
                <a:latin typeface="Calibri" panose="020F0502020204030204" pitchFamily="34" charset="0"/>
              </a:rPr>
              <a:t>Transported by transport proteins</a:t>
            </a:r>
          </a:p>
          <a:p>
            <a:r>
              <a:rPr lang="en-US" sz="1800" dirty="0">
                <a:latin typeface="Calibri" panose="020F0502020204030204" pitchFamily="34" charset="0"/>
              </a:rPr>
              <a:t>Too much cholesterol leads to its deposition in blood vessels</a:t>
            </a:r>
          </a:p>
          <a:p>
            <a:r>
              <a:rPr lang="en-US" sz="1800" dirty="0">
                <a:latin typeface="Calibri" panose="020F0502020204030204" pitchFamily="34" charset="0"/>
              </a:rPr>
              <a:t>Reduces blood flow and causes tissue hypoxia</a:t>
            </a:r>
          </a:p>
          <a:p>
            <a:r>
              <a:rPr lang="en-US" sz="1800" dirty="0">
                <a:latin typeface="Calibri" panose="020F0502020204030204" pitchFamily="34" charset="0"/>
              </a:rPr>
              <a:t>Often a clot will also form due to cholesterol deposition</a:t>
            </a:r>
            <a:endParaRPr lang="hu-HU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450" y="0"/>
            <a:ext cx="686435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791200" y="1295400"/>
            <a:ext cx="3216275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Atherosclerosis is thickening of blood vessel wall due to cholesterol deposition</a:t>
            </a:r>
          </a:p>
          <a:p>
            <a:r>
              <a:rPr lang="en-US" sz="1400"/>
              <a:t>Can reduce blood supply to vital heart muscle tissue</a:t>
            </a:r>
            <a:r>
              <a:rPr lang="hu-HU" sz="1400"/>
              <a:t> </a:t>
            </a:r>
            <a:r>
              <a:rPr lang="en-US" sz="1400"/>
              <a:t>(Ischemia)</a:t>
            </a:r>
          </a:p>
          <a:p>
            <a:r>
              <a:rPr lang="en-US" sz="1400"/>
              <a:t>Ischemia leads to hypoxia. As hypoxia progresses, part of the tissue will die due to lack of oxygen, causing myocardial infarction.</a:t>
            </a:r>
            <a:endParaRPr lang="hu-HU" sz="1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179388" y="3141663"/>
          <a:ext cx="3055937" cy="3097213"/>
        </p:xfrm>
        <a:graphic>
          <a:graphicData uri="http://schemas.openxmlformats.org/drawingml/2006/table">
            <a:tbl>
              <a:tblPr/>
              <a:tblGrid>
                <a:gridCol w="305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STEM-CELL INJECTION</a:t>
                      </a:r>
                      <a:r>
                        <a:rPr kumimoji="0" lang="hu-H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         </a:t>
                      </a:r>
                      <a:endParaRPr kumimoji="0" lang="hu-H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 Catheter inserted into blood vessel</a:t>
                      </a:r>
                      <a:b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hu-H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 Device inflated to widen blocked coronary artery</a:t>
                      </a:r>
                      <a:b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hu-H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 Sample of bone marrow taken and stem cells isolated</a:t>
                      </a:r>
                      <a:b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hu-H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 Cells are injected into the heart through the catheter</a:t>
                      </a:r>
                      <a:b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hu-H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hu-H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 The stem cells develop into new heart muscle cells</a:t>
                      </a:r>
                      <a:endParaRPr kumimoji="0" lang="hu-H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49" name="Rectangle 9"/>
          <p:cNvSpPr>
            <a:spLocks noChangeArrowheads="1"/>
          </p:cNvSpPr>
          <p:nvPr/>
        </p:nvSpPr>
        <p:spPr bwMode="auto">
          <a:xfrm>
            <a:off x="0" y="5227638"/>
            <a:ext cx="1841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hu-HU" sz="600"/>
            </a:br>
            <a:endParaRPr lang="hu-HU" sz="1800"/>
          </a:p>
        </p:txBody>
      </p:sp>
      <p:pic>
        <p:nvPicPr>
          <p:cNvPr id="57350" name="Picture 10" descr="Graphic showing how stem cells are injected into heart pati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08050"/>
            <a:ext cx="47529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11"/>
          <p:cNvSpPr>
            <a:spLocks noChangeArrowheads="1"/>
          </p:cNvSpPr>
          <p:nvPr/>
        </p:nvSpPr>
        <p:spPr bwMode="auto">
          <a:xfrm>
            <a:off x="0" y="-44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sp>
        <p:nvSpPr>
          <p:cNvPr id="57352" name="Rectangle 12"/>
          <p:cNvSpPr>
            <a:spLocks noChangeArrowheads="1"/>
          </p:cNvSpPr>
          <p:nvPr/>
        </p:nvSpPr>
        <p:spPr bwMode="auto">
          <a:xfrm>
            <a:off x="0" y="-449263"/>
            <a:ext cx="34242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pic>
        <p:nvPicPr>
          <p:cNvPr id="57353" name="Picture 13" descr="Stem cell l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133600"/>
            <a:ext cx="2970212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9518" name="Group 14"/>
          <p:cNvGraphicFramePr>
            <a:graphicFrameLocks noGrp="1"/>
          </p:cNvGraphicFramePr>
          <p:nvPr/>
        </p:nvGraphicFramePr>
        <p:xfrm>
          <a:off x="323850" y="260350"/>
          <a:ext cx="6048375" cy="1471930"/>
        </p:xfrm>
        <a:graphic>
          <a:graphicData uri="http://schemas.openxmlformats.org/drawingml/2006/table">
            <a:tbl>
              <a:tblPr/>
              <a:tblGrid>
                <a:gridCol w="195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Stem cell jabs for heart patients</a:t>
                      </a:r>
                      <a:endParaRPr kumimoji="0" lang="hu-H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9527" name="Group 23"/>
          <p:cNvGraphicFramePr>
            <a:graphicFrameLocks noGrp="1"/>
          </p:cNvGraphicFramePr>
          <p:nvPr/>
        </p:nvGraphicFramePr>
        <p:xfrm>
          <a:off x="3708400" y="4365625"/>
          <a:ext cx="5284788" cy="2174875"/>
        </p:xfrm>
        <a:graphic>
          <a:graphicData uri="http://schemas.openxmlformats.org/drawingml/2006/table">
            <a:tbl>
              <a:tblPr/>
              <a:tblGrid>
                <a:gridCol w="528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7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Doctors are launching a trial to see if patients can be treated using injections of their own stem cells within five hours of a heart attack.</a:t>
                      </a:r>
                      <a:endParaRPr kumimoji="0" lang="hu-H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Early evidence has suggested bone marrow stem cells can be used to repair the damage to the heart muscle that is inflicted during a heart attack.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And that could help prevent subsequent heart failure, which is more of a threat than the initial attack itself.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The trial, run by Barts Hospital in London, will involve up to 100 people.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The project is the first to be funded by the UK Stem Cell Foundation.</a:t>
                      </a:r>
                      <a:endParaRPr kumimoji="0" lang="hu-H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361" name="Text Box 29"/>
          <p:cNvSpPr txBox="1">
            <a:spLocks noChangeArrowheads="1"/>
          </p:cNvSpPr>
          <p:nvPr/>
        </p:nvSpPr>
        <p:spPr bwMode="auto">
          <a:xfrm>
            <a:off x="303213" y="6257925"/>
            <a:ext cx="2938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hlinkClick r:id="rId4"/>
              </a:rPr>
              <a:t>news.bbc.co.uk/2/hi/health/6121868.stm </a:t>
            </a:r>
            <a:endParaRPr lang="hu-HU"/>
          </a:p>
          <a:p>
            <a:endParaRPr lang="hu-HU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20_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914400"/>
            <a:ext cx="7848600" cy="5886450"/>
          </a:xfrm>
          <a:noFill/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579437"/>
          </a:xfrm>
        </p:spPr>
        <p:txBody>
          <a:bodyPr>
            <a:spAutoFit/>
          </a:bodyPr>
          <a:lstStyle/>
          <a:p>
            <a:pPr eaLnBrk="1" hangingPunct="1"/>
            <a:r>
              <a:rPr lang="hu-HU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szívfal rétegei</a:t>
            </a:r>
            <a:endParaRPr lang="en-US" sz="32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533400" y="6172200"/>
            <a:ext cx="685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ingervezeto 2`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268413"/>
            <a:ext cx="7416800" cy="5535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9" name="Rectangle 7"/>
          <p:cNvSpPr>
            <a:spLocks noGrp="1" noChangeArrowheads="1"/>
          </p:cNvSpPr>
          <p:nvPr>
            <p:ph type="title"/>
          </p:nvPr>
        </p:nvSpPr>
        <p:spPr>
          <a:xfrm>
            <a:off x="684213" y="1254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szívizom és a </a:t>
            </a:r>
            <a:r>
              <a:rPr lang="hu-H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Purkinje-sejtek</a:t>
            </a:r>
            <a:r>
              <a:rPr lang="hu-H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br>
              <a:rPr lang="hu-H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hu-H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mikroszkópos képe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258888" y="4724400"/>
            <a:ext cx="985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szívizom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187450" y="1412875"/>
            <a:ext cx="28602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Purkinje</a:t>
            </a: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sejtek</a:t>
            </a:r>
          </a:p>
          <a:p>
            <a:pPr>
              <a:defRPr/>
            </a:pPr>
            <a:r>
              <a:rPr lang="hu-H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(a szív ingervezető nyalábja)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36096" y="908720"/>
            <a:ext cx="2131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Vortex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cordis</a:t>
            </a:r>
            <a:endParaRPr lang="hu-H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Kép 2" descr="12-13.jpg"/>
          <p:cNvPicPr>
            <a:picLocks noChangeAspect="1"/>
          </p:cNvPicPr>
          <p:nvPr/>
        </p:nvPicPr>
        <p:blipFill>
          <a:blip r:embed="rId2" cstate="print"/>
          <a:srcRect l="14563" r="46063" b="9655"/>
          <a:stretch>
            <a:fillRect/>
          </a:stretch>
        </p:blipFill>
        <p:spPr>
          <a:xfrm>
            <a:off x="467544" y="260648"/>
            <a:ext cx="3600400" cy="61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82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0" y="-717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sp>
        <p:nvSpPr>
          <p:cNvPr id="60419" name="Rectangle 19"/>
          <p:cNvSpPr>
            <a:spLocks noChangeArrowheads="1"/>
          </p:cNvSpPr>
          <p:nvPr/>
        </p:nvSpPr>
        <p:spPr bwMode="auto">
          <a:xfrm>
            <a:off x="0" y="-717550"/>
            <a:ext cx="9144000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60420" name="Picture 6" descr="Types of Muscle Tiss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5888"/>
            <a:ext cx="4313237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10" descr="spa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" y="4129088"/>
            <a:ext cx="1905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13" descr="spa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3413" y="3992563"/>
            <a:ext cx="1905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15" descr="spa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" y="5318125"/>
            <a:ext cx="1905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18" descr="spa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3413" y="5181600"/>
            <a:ext cx="1905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23" descr="spa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" y="6881813"/>
            <a:ext cx="9525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67" descr="cardiach040he.jpg (400×50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765175"/>
            <a:ext cx="42640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Rectangle 68"/>
          <p:cNvSpPr>
            <a:spLocks noChangeArrowheads="1"/>
          </p:cNvSpPr>
          <p:nvPr/>
        </p:nvSpPr>
        <p:spPr bwMode="auto">
          <a:xfrm>
            <a:off x="0" y="3135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graphicFrame>
        <p:nvGraphicFramePr>
          <p:cNvPr id="130146" name="Group 98"/>
          <p:cNvGraphicFramePr>
            <a:graphicFrameLocks noGrp="1"/>
          </p:cNvGraphicFramePr>
          <p:nvPr/>
        </p:nvGraphicFramePr>
        <p:xfrm>
          <a:off x="179388" y="6021388"/>
          <a:ext cx="5580062" cy="502920"/>
        </p:xfrm>
        <a:graphic>
          <a:graphicData uri="http://schemas.openxmlformats.org/drawingml/2006/table">
            <a:tbl>
              <a:tblPr/>
              <a:tblGrid>
                <a:gridCol w="2792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hu-H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  <a:hlinkClick r:id="rId5"/>
                        </a:rPr>
                        <a:t>www.lab.anhb.uwa.edu.au/.../Muscle/Muscle.htm</a:t>
                      </a:r>
                      <a:endParaRPr kumimoji="0" lang="hu-H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sng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cs typeface="Arial" charset="0"/>
                        <a:hlinkClick r:id="rId6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900" b="0" i="0" u="sng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cs typeface="Arial" charset="0"/>
                        <a:hlinkClick r:id="rId6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  <a:hlinkClick r:id="rId6"/>
                        </a:rPr>
                        <a:t>   </a:t>
                      </a:r>
                      <a:r>
                        <a:rPr kumimoji="0" lang="hu-H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431" name="Rectangle 81"/>
          <p:cNvSpPr>
            <a:spLocks noChangeArrowheads="1"/>
          </p:cNvSpPr>
          <p:nvPr/>
        </p:nvSpPr>
        <p:spPr bwMode="auto">
          <a:xfrm>
            <a:off x="0" y="3382963"/>
            <a:ext cx="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65067" rIns="0" bIns="0" anchor="ctr">
            <a:spAutoFit/>
          </a:bodyPr>
          <a:lstStyle/>
          <a:p>
            <a:br>
              <a:rPr lang="hu-HU">
                <a:solidFill>
                  <a:srgbClr val="000000"/>
                </a:solidFill>
                <a:cs typeface="Arial" charset="0"/>
              </a:rPr>
            </a:br>
            <a:endParaRPr lang="hu-HU" sz="1800"/>
          </a:p>
        </p:txBody>
      </p:sp>
      <p:pic>
        <p:nvPicPr>
          <p:cNvPr id="60432" name="Picture 71" descr="isr_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93175" y="320040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3" name="Text Box 99"/>
          <p:cNvSpPr txBox="1">
            <a:spLocks noChangeArrowheads="1"/>
          </p:cNvSpPr>
          <p:nvPr/>
        </p:nvSpPr>
        <p:spPr bwMode="auto">
          <a:xfrm>
            <a:off x="4572000" y="3863975"/>
            <a:ext cx="4572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The 3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types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of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muscle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tissue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are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cardiac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smooth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, </a:t>
            </a:r>
          </a:p>
          <a:p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and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skeletal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. </a:t>
            </a:r>
          </a:p>
          <a:p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Cardiac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muscle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cells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are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located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in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the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walls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of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the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heart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appear</a:t>
            </a:r>
            <a:endParaRPr lang="hu-HU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spindle-shaped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, and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are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under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involuntary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control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. </a:t>
            </a:r>
          </a:p>
          <a:p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Smooth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muscle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fibers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are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located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in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walls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of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hollow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visceral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organs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, </a:t>
            </a:r>
          </a:p>
          <a:p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except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the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heart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appear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striated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, and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are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also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under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involuntary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control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. </a:t>
            </a:r>
          </a:p>
          <a:p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Skeletal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muscle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fibers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occur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in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muscles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which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are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attached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to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the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s</a:t>
            </a:r>
          </a:p>
          <a:p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keleton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.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They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appear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striated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in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appearance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and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are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under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voluntary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Calibri" pitchFamily="34" charset="0"/>
              </a:rPr>
              <a:t>control</a:t>
            </a:r>
            <a:r>
              <a:rPr lang="hu-HU" b="1" dirty="0">
                <a:solidFill>
                  <a:srgbClr val="C00000"/>
                </a:solidFill>
                <a:latin typeface="Calibri" pitchFamily="34" charset="0"/>
              </a:rPr>
              <a:t>.</a:t>
            </a:r>
          </a:p>
          <a:p>
            <a:endParaRPr lang="hu-HU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0434" name="Text Box 100"/>
          <p:cNvSpPr txBox="1">
            <a:spLocks noChangeArrowheads="1"/>
          </p:cNvSpPr>
          <p:nvPr/>
        </p:nvSpPr>
        <p:spPr bwMode="auto">
          <a:xfrm>
            <a:off x="4932363" y="6021388"/>
            <a:ext cx="379253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hlinkClick r:id="rId8"/>
              </a:rPr>
              <a:t>www.nytimes.com/imagepages/2007/08/01/health/...  </a:t>
            </a:r>
            <a:endParaRPr lang="hu-HU"/>
          </a:p>
          <a:p>
            <a:br>
              <a:rPr lang="hu-HU"/>
            </a:br>
            <a:endParaRPr lang="hu-HU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762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34938"/>
            <a:ext cx="8458200" cy="519112"/>
          </a:xfrm>
        </p:spPr>
        <p:txBody>
          <a:bodyPr>
            <a:spAutoFit/>
          </a:bodyPr>
          <a:lstStyle/>
          <a:p>
            <a:pPr eaLnBrk="1" hangingPunct="1"/>
            <a:r>
              <a:rPr lang="hu-H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szívizom szerkezete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7388"/>
            <a:ext cx="76962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animBg="1"/>
      <p:bldP spid="15053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enrendsz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44450"/>
            <a:ext cx="3887788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0825" y="665163"/>
            <a:ext cx="489743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a.</a:t>
            </a:r>
            <a:r>
              <a:rPr lang="hu-HU" sz="1600"/>
              <a:t> Belső torkolati visszér / </a:t>
            </a:r>
            <a:r>
              <a:rPr lang="hu-HU" sz="1600" b="1"/>
              <a:t>v. jugularis interna</a:t>
            </a:r>
          </a:p>
          <a:p>
            <a:r>
              <a:rPr lang="hu-HU" sz="1600" b="1"/>
              <a:t>b.</a:t>
            </a:r>
            <a:r>
              <a:rPr lang="hu-HU" sz="1600"/>
              <a:t> Külső torkolati visszér / </a:t>
            </a:r>
            <a:r>
              <a:rPr lang="hu-HU" sz="1600" b="1"/>
              <a:t>v. jugularis externa</a:t>
            </a:r>
          </a:p>
          <a:p>
            <a:r>
              <a:rPr lang="hu-HU" sz="1600" b="1"/>
              <a:t>c.</a:t>
            </a:r>
            <a:r>
              <a:rPr lang="hu-HU" sz="1600"/>
              <a:t> Kulcscsont alatti visszér / </a:t>
            </a:r>
            <a:r>
              <a:rPr lang="hu-HU" sz="1600" b="1"/>
              <a:t>v. subclavia</a:t>
            </a:r>
          </a:p>
          <a:p>
            <a:r>
              <a:rPr lang="hu-HU" sz="1600" b="1"/>
              <a:t>d.</a:t>
            </a:r>
            <a:r>
              <a:rPr lang="hu-HU" sz="1600"/>
              <a:t> Felső üres visszér / </a:t>
            </a:r>
            <a:r>
              <a:rPr lang="hu-HU" sz="1600" b="1"/>
              <a:t>v. cava superior</a:t>
            </a:r>
          </a:p>
          <a:p>
            <a:r>
              <a:rPr lang="hu-HU" sz="1600" b="1"/>
              <a:t>e.</a:t>
            </a:r>
            <a:r>
              <a:rPr lang="hu-HU" sz="1600"/>
              <a:t> „Fejvéna” / </a:t>
            </a:r>
            <a:r>
              <a:rPr lang="hu-HU" sz="1600" b="1"/>
              <a:t>v. cephalica</a:t>
            </a:r>
          </a:p>
          <a:p>
            <a:r>
              <a:rPr lang="hu-HU" sz="1600" b="1"/>
              <a:t>f.</a:t>
            </a:r>
            <a:r>
              <a:rPr lang="hu-HU" sz="1600"/>
              <a:t> „Királyvéna” / </a:t>
            </a:r>
            <a:r>
              <a:rPr lang="hu-HU" sz="1600" b="1"/>
              <a:t>v. basilica</a:t>
            </a:r>
          </a:p>
          <a:p>
            <a:r>
              <a:rPr lang="hu-HU" sz="1600" b="1"/>
              <a:t>g.</a:t>
            </a:r>
            <a:r>
              <a:rPr lang="hu-HU" sz="1600"/>
              <a:t> Portális véna / </a:t>
            </a:r>
            <a:r>
              <a:rPr lang="hu-HU" sz="1600" b="1"/>
              <a:t>v. portae</a:t>
            </a:r>
          </a:p>
          <a:p>
            <a:r>
              <a:rPr lang="hu-HU" sz="1600" b="1"/>
              <a:t>h.</a:t>
            </a:r>
            <a:r>
              <a:rPr lang="hu-HU" sz="1600"/>
              <a:t> Alsó üres visszér / </a:t>
            </a:r>
            <a:r>
              <a:rPr lang="hu-HU" sz="1600" b="1"/>
              <a:t>v. cava inferior</a:t>
            </a:r>
          </a:p>
          <a:p>
            <a:r>
              <a:rPr lang="hu-HU" sz="1600" b="1"/>
              <a:t>i.</a:t>
            </a:r>
            <a:r>
              <a:rPr lang="hu-HU" sz="1600"/>
              <a:t> Közös csípővisszér / </a:t>
            </a:r>
            <a:r>
              <a:rPr lang="hu-HU" sz="1600" b="1"/>
              <a:t>v. iliaca communis</a:t>
            </a:r>
          </a:p>
          <a:p>
            <a:r>
              <a:rPr lang="hu-HU" sz="1600" b="1"/>
              <a:t>j.</a:t>
            </a:r>
            <a:r>
              <a:rPr lang="hu-HU" sz="1600"/>
              <a:t> </a:t>
            </a:r>
            <a:r>
              <a:rPr lang="hu-HU" sz="1600" b="1"/>
              <a:t>v. saphena magna</a:t>
            </a:r>
          </a:p>
          <a:p>
            <a:r>
              <a:rPr lang="hu-HU" sz="1600" b="1"/>
              <a:t>k.</a:t>
            </a:r>
            <a:r>
              <a:rPr lang="hu-HU" sz="1600"/>
              <a:t> Belső torkolati visszér / </a:t>
            </a:r>
            <a:r>
              <a:rPr lang="hu-HU" sz="1600" b="1"/>
              <a:t>v. jugularis interna</a:t>
            </a:r>
          </a:p>
          <a:p>
            <a:r>
              <a:rPr lang="hu-HU" sz="1600" b="1"/>
              <a:t>l.</a:t>
            </a:r>
            <a:r>
              <a:rPr lang="hu-HU" sz="1600"/>
              <a:t> Külső torkolati visszér / </a:t>
            </a:r>
            <a:r>
              <a:rPr lang="hu-HU" sz="1600" b="1"/>
              <a:t>v. jugularis externa </a:t>
            </a:r>
          </a:p>
          <a:p>
            <a:r>
              <a:rPr lang="hu-HU" sz="1600" b="1"/>
              <a:t>m.</a:t>
            </a:r>
            <a:r>
              <a:rPr lang="hu-HU" sz="1600"/>
              <a:t> Hónalji visszér / </a:t>
            </a:r>
            <a:r>
              <a:rPr lang="hu-HU" sz="1600" b="1"/>
              <a:t>v. axillaris</a:t>
            </a:r>
          </a:p>
          <a:p>
            <a:r>
              <a:rPr lang="hu-HU" sz="1600" b="1"/>
              <a:t>n.</a:t>
            </a:r>
            <a:r>
              <a:rPr lang="hu-HU" sz="1600"/>
              <a:t> A felkar visszere / </a:t>
            </a:r>
            <a:r>
              <a:rPr lang="hu-HU" sz="1600" b="1"/>
              <a:t>v. brachialis</a:t>
            </a:r>
          </a:p>
          <a:p>
            <a:r>
              <a:rPr lang="hu-HU" sz="1600" b="1"/>
              <a:t>o.</a:t>
            </a:r>
            <a:r>
              <a:rPr lang="hu-HU" sz="1600"/>
              <a:t> Májvéna / </a:t>
            </a:r>
            <a:r>
              <a:rPr lang="hu-HU" sz="1600" b="1"/>
              <a:t>v. hepatica</a:t>
            </a:r>
          </a:p>
          <a:p>
            <a:r>
              <a:rPr lang="hu-HU" sz="1600" b="1"/>
              <a:t>p.</a:t>
            </a:r>
            <a:r>
              <a:rPr lang="hu-HU" sz="1600"/>
              <a:t> Felső bélfodri visszér / </a:t>
            </a:r>
            <a:r>
              <a:rPr lang="hu-HU" sz="1600" b="1"/>
              <a:t>v. mesenterica superior</a:t>
            </a:r>
          </a:p>
          <a:p>
            <a:r>
              <a:rPr lang="hu-HU" sz="1600" b="1"/>
              <a:t>q.</a:t>
            </a:r>
            <a:r>
              <a:rPr lang="hu-HU" sz="1600"/>
              <a:t> Vesevisszér / </a:t>
            </a:r>
            <a:r>
              <a:rPr lang="hu-HU" sz="1600" b="1"/>
              <a:t>v. renalis</a:t>
            </a:r>
          </a:p>
          <a:p>
            <a:r>
              <a:rPr lang="hu-HU" sz="1600" b="1"/>
              <a:t>r.</a:t>
            </a:r>
            <a:r>
              <a:rPr lang="hu-HU" sz="1600"/>
              <a:t> Combvéna / </a:t>
            </a:r>
            <a:r>
              <a:rPr lang="hu-HU" sz="1600" b="1"/>
              <a:t>v. femoralis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igure 15-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205038"/>
            <a:ext cx="25336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figure 19-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5229225"/>
            <a:ext cx="217487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figure 19-3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221163"/>
            <a:ext cx="29527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figure 19-34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0563" y="5229225"/>
            <a:ext cx="268128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figure 19-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060575"/>
            <a:ext cx="359886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3303588" y="404813"/>
            <a:ext cx="31346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Gap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junction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=nexus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98450" y="919163"/>
            <a:ext cx="81613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Elektromos szinapszis.</a:t>
            </a:r>
          </a:p>
          <a:p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Molekuláris pórusok a sejtek között.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3"/>
          <p:cNvGrpSpPr>
            <a:grpSpLocks/>
          </p:cNvGrpSpPr>
          <p:nvPr/>
        </p:nvGrpSpPr>
        <p:grpSpPr bwMode="auto">
          <a:xfrm>
            <a:off x="228600" y="838200"/>
            <a:ext cx="2133600" cy="2667000"/>
            <a:chOff x="1505" y="93"/>
            <a:chExt cx="931" cy="1154"/>
          </a:xfrm>
        </p:grpSpPr>
        <p:sp>
          <p:nvSpPr>
            <p:cNvPr id="63920" name="Freeform 4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107 w 99"/>
                <a:gd name="T1" fmla="*/ 101 h 87"/>
                <a:gd name="T2" fmla="*/ 44 w 99"/>
                <a:gd name="T3" fmla="*/ 34 h 87"/>
                <a:gd name="T4" fmla="*/ 2 w 99"/>
                <a:gd name="T5" fmla="*/ 0 h 87"/>
                <a:gd name="T6" fmla="*/ 0 w 99"/>
                <a:gd name="T7" fmla="*/ 13 h 87"/>
                <a:gd name="T8" fmla="*/ 55 w 99"/>
                <a:gd name="T9" fmla="*/ 56 h 87"/>
                <a:gd name="T10" fmla="*/ 29 w 99"/>
                <a:gd name="T11" fmla="*/ 52 h 87"/>
                <a:gd name="T12" fmla="*/ 58 w 99"/>
                <a:gd name="T13" fmla="*/ 68 h 87"/>
                <a:gd name="T14" fmla="*/ 107 w 99"/>
                <a:gd name="T15" fmla="*/ 101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31" y="51"/>
                    <a:pt x="27" y="45"/>
                  </a:cubicBezTo>
                  <a:cubicBezTo>
                    <a:pt x="35" y="58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1" name="Freeform 5"/>
            <p:cNvSpPr>
              <a:spLocks/>
            </p:cNvSpPr>
            <p:nvPr/>
          </p:nvSpPr>
          <p:spPr bwMode="auto">
            <a:xfrm>
              <a:off x="1814" y="480"/>
              <a:ext cx="16" cy="23"/>
            </a:xfrm>
            <a:custGeom>
              <a:avLst/>
              <a:gdLst>
                <a:gd name="T0" fmla="*/ 7 w 15"/>
                <a:gd name="T1" fmla="*/ 3 h 20"/>
                <a:gd name="T2" fmla="*/ 4 w 15"/>
                <a:gd name="T3" fmla="*/ 17 h 20"/>
                <a:gd name="T4" fmla="*/ 14 w 15"/>
                <a:gd name="T5" fmla="*/ 9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7" y="3"/>
                  </a:moveTo>
                  <a:cubicBezTo>
                    <a:pt x="0" y="0"/>
                    <a:pt x="1" y="12"/>
                    <a:pt x="4" y="15"/>
                  </a:cubicBezTo>
                  <a:cubicBezTo>
                    <a:pt x="9" y="20"/>
                    <a:pt x="15" y="14"/>
                    <a:pt x="13" y="8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2" name="Freeform 6"/>
            <p:cNvSpPr>
              <a:spLocks/>
            </p:cNvSpPr>
            <p:nvPr/>
          </p:nvSpPr>
          <p:spPr bwMode="auto">
            <a:xfrm>
              <a:off x="1680" y="938"/>
              <a:ext cx="141" cy="233"/>
            </a:xfrm>
            <a:custGeom>
              <a:avLst/>
              <a:gdLst>
                <a:gd name="T0" fmla="*/ 62 w 130"/>
                <a:gd name="T1" fmla="*/ 58 h 201"/>
                <a:gd name="T2" fmla="*/ 61 w 130"/>
                <a:gd name="T3" fmla="*/ 58 h 201"/>
                <a:gd name="T4" fmla="*/ 0 w 130"/>
                <a:gd name="T5" fmla="*/ 0 h 201"/>
                <a:gd name="T6" fmla="*/ 8 w 130"/>
                <a:gd name="T7" fmla="*/ 70 h 201"/>
                <a:gd name="T8" fmla="*/ 10 w 130"/>
                <a:gd name="T9" fmla="*/ 216 h 201"/>
                <a:gd name="T10" fmla="*/ 10 w 130"/>
                <a:gd name="T11" fmla="*/ 216 h 201"/>
                <a:gd name="T12" fmla="*/ 10 w 130"/>
                <a:gd name="T13" fmla="*/ 217 h 201"/>
                <a:gd name="T14" fmla="*/ 76 w 130"/>
                <a:gd name="T15" fmla="*/ 233 h 201"/>
                <a:gd name="T16" fmla="*/ 141 w 130"/>
                <a:gd name="T17" fmla="*/ 217 h 201"/>
                <a:gd name="T18" fmla="*/ 141 w 130"/>
                <a:gd name="T19" fmla="*/ 216 h 201"/>
                <a:gd name="T20" fmla="*/ 141 w 130"/>
                <a:gd name="T21" fmla="*/ 216 h 201"/>
                <a:gd name="T22" fmla="*/ 141 w 130"/>
                <a:gd name="T23" fmla="*/ 117 h 201"/>
                <a:gd name="T24" fmla="*/ 129 w 130"/>
                <a:gd name="T25" fmla="*/ 112 h 201"/>
                <a:gd name="T26" fmla="*/ 62 w 130"/>
                <a:gd name="T27" fmla="*/ 58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6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3" name="Freeform 7"/>
            <p:cNvSpPr>
              <a:spLocks/>
            </p:cNvSpPr>
            <p:nvPr/>
          </p:nvSpPr>
          <p:spPr bwMode="auto">
            <a:xfrm>
              <a:off x="1687" y="950"/>
              <a:ext cx="135" cy="219"/>
            </a:xfrm>
            <a:custGeom>
              <a:avLst/>
              <a:gdLst>
                <a:gd name="T0" fmla="*/ 131 w 124"/>
                <a:gd name="T1" fmla="*/ 107 h 190"/>
                <a:gd name="T2" fmla="*/ 127 w 124"/>
                <a:gd name="T3" fmla="*/ 203 h 190"/>
                <a:gd name="T4" fmla="*/ 45 w 124"/>
                <a:gd name="T5" fmla="*/ 209 h 190"/>
                <a:gd name="T6" fmla="*/ 109 w 124"/>
                <a:gd name="T7" fmla="*/ 174 h 190"/>
                <a:gd name="T8" fmla="*/ 94 w 124"/>
                <a:gd name="T9" fmla="*/ 113 h 190"/>
                <a:gd name="T10" fmla="*/ 0 w 124"/>
                <a:gd name="T11" fmla="*/ 0 h 190"/>
                <a:gd name="T12" fmla="*/ 74 w 124"/>
                <a:gd name="T13" fmla="*/ 67 h 190"/>
                <a:gd name="T14" fmla="*/ 131 w 124"/>
                <a:gd name="T15" fmla="*/ 107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8" y="112"/>
                    <a:pt x="124" y="165"/>
                    <a:pt x="117" y="176"/>
                  </a:cubicBezTo>
                  <a:cubicBezTo>
                    <a:pt x="107" y="190"/>
                    <a:pt x="55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0" y="132"/>
                    <a:pt x="99" y="113"/>
                    <a:pt x="86" y="98"/>
                  </a:cubicBezTo>
                  <a:cubicBezTo>
                    <a:pt x="65" y="74"/>
                    <a:pt x="6" y="36"/>
                    <a:pt x="0" y="0"/>
                  </a:cubicBezTo>
                  <a:cubicBezTo>
                    <a:pt x="12" y="17"/>
                    <a:pt x="52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4" name="Freeform 8"/>
            <p:cNvSpPr>
              <a:spLocks noEditPoints="1"/>
            </p:cNvSpPr>
            <p:nvPr/>
          </p:nvSpPr>
          <p:spPr bwMode="auto">
            <a:xfrm>
              <a:off x="2235" y="435"/>
              <a:ext cx="103" cy="153"/>
            </a:xfrm>
            <a:custGeom>
              <a:avLst/>
              <a:gdLst>
                <a:gd name="T0" fmla="*/ 79 w 95"/>
                <a:gd name="T1" fmla="*/ 56 h 132"/>
                <a:gd name="T2" fmla="*/ 42 w 95"/>
                <a:gd name="T3" fmla="*/ 65 h 132"/>
                <a:gd name="T4" fmla="*/ 54 w 95"/>
                <a:gd name="T5" fmla="*/ 96 h 132"/>
                <a:gd name="T6" fmla="*/ 67 w 95"/>
                <a:gd name="T7" fmla="*/ 153 h 132"/>
                <a:gd name="T8" fmla="*/ 67 w 95"/>
                <a:gd name="T9" fmla="*/ 153 h 132"/>
                <a:gd name="T10" fmla="*/ 90 w 95"/>
                <a:gd name="T11" fmla="*/ 95 h 132"/>
                <a:gd name="T12" fmla="*/ 79 w 95"/>
                <a:gd name="T13" fmla="*/ 56 h 132"/>
                <a:gd name="T14" fmla="*/ 61 w 95"/>
                <a:gd name="T15" fmla="*/ 0 h 132"/>
                <a:gd name="T16" fmla="*/ 0 w 95"/>
                <a:gd name="T17" fmla="*/ 16 h 132"/>
                <a:gd name="T18" fmla="*/ 38 w 95"/>
                <a:gd name="T19" fmla="*/ 58 h 132"/>
                <a:gd name="T20" fmla="*/ 69 w 95"/>
                <a:gd name="T21" fmla="*/ 37 h 132"/>
                <a:gd name="T22" fmla="*/ 61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4" y="64"/>
                    <a:pt x="48" y="73"/>
                    <a:pt x="50" y="83"/>
                  </a:cubicBezTo>
                  <a:cubicBezTo>
                    <a:pt x="57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2" y="89"/>
                    <a:pt x="83" y="82"/>
                  </a:cubicBezTo>
                  <a:cubicBezTo>
                    <a:pt x="95" y="75"/>
                    <a:pt x="85" y="49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1" y="1"/>
                    <a:pt x="0" y="14"/>
                  </a:cubicBezTo>
                  <a:cubicBezTo>
                    <a:pt x="10" y="21"/>
                    <a:pt x="24" y="33"/>
                    <a:pt x="35" y="50"/>
                  </a:cubicBezTo>
                  <a:cubicBezTo>
                    <a:pt x="39" y="45"/>
                    <a:pt x="49" y="40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5" name="Freeform 9"/>
            <p:cNvSpPr>
              <a:spLocks/>
            </p:cNvSpPr>
            <p:nvPr/>
          </p:nvSpPr>
          <p:spPr bwMode="auto">
            <a:xfrm>
              <a:off x="1927" y="281"/>
              <a:ext cx="353" cy="374"/>
            </a:xfrm>
            <a:custGeom>
              <a:avLst/>
              <a:gdLst>
                <a:gd name="T0" fmla="*/ 127 w 326"/>
                <a:gd name="T1" fmla="*/ 270 h 323"/>
                <a:gd name="T2" fmla="*/ 144 w 326"/>
                <a:gd name="T3" fmla="*/ 210 h 323"/>
                <a:gd name="T4" fmla="*/ 334 w 326"/>
                <a:gd name="T5" fmla="*/ 110 h 323"/>
                <a:gd name="T6" fmla="*/ 338 w 326"/>
                <a:gd name="T7" fmla="*/ 66 h 323"/>
                <a:gd name="T8" fmla="*/ 282 w 326"/>
                <a:gd name="T9" fmla="*/ 61 h 323"/>
                <a:gd name="T10" fmla="*/ 338 w 326"/>
                <a:gd name="T11" fmla="*/ 54 h 323"/>
                <a:gd name="T12" fmla="*/ 339 w 326"/>
                <a:gd name="T13" fmla="*/ 6 h 323"/>
                <a:gd name="T14" fmla="*/ 148 w 326"/>
                <a:gd name="T15" fmla="*/ 5 h 323"/>
                <a:gd name="T16" fmla="*/ 101 w 326"/>
                <a:gd name="T17" fmla="*/ 7 h 323"/>
                <a:gd name="T18" fmla="*/ 101 w 326"/>
                <a:gd name="T19" fmla="*/ 7 h 323"/>
                <a:gd name="T20" fmla="*/ 101 w 326"/>
                <a:gd name="T21" fmla="*/ 7 h 323"/>
                <a:gd name="T22" fmla="*/ 64 w 326"/>
                <a:gd name="T23" fmla="*/ 1 h 323"/>
                <a:gd name="T24" fmla="*/ 63 w 326"/>
                <a:gd name="T25" fmla="*/ 0 h 323"/>
                <a:gd name="T26" fmla="*/ 36 w 326"/>
                <a:gd name="T27" fmla="*/ 115 h 323"/>
                <a:gd name="T28" fmla="*/ 38 w 326"/>
                <a:gd name="T29" fmla="*/ 116 h 323"/>
                <a:gd name="T30" fmla="*/ 42 w 326"/>
                <a:gd name="T31" fmla="*/ 142 h 323"/>
                <a:gd name="T32" fmla="*/ 42 w 326"/>
                <a:gd name="T33" fmla="*/ 142 h 323"/>
                <a:gd name="T34" fmla="*/ 42 w 326"/>
                <a:gd name="T35" fmla="*/ 142 h 323"/>
                <a:gd name="T36" fmla="*/ 27 w 326"/>
                <a:gd name="T37" fmla="*/ 186 h 323"/>
                <a:gd name="T38" fmla="*/ 2 w 326"/>
                <a:gd name="T39" fmla="*/ 330 h 323"/>
                <a:gd name="T40" fmla="*/ 0 w 326"/>
                <a:gd name="T41" fmla="*/ 374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6" y="98"/>
                    <a:pt x="308" y="95"/>
                  </a:cubicBezTo>
                  <a:cubicBezTo>
                    <a:pt x="321" y="92"/>
                    <a:pt x="323" y="60"/>
                    <a:pt x="312" y="57"/>
                  </a:cubicBezTo>
                  <a:cubicBezTo>
                    <a:pt x="312" y="57"/>
                    <a:pt x="301" y="55"/>
                    <a:pt x="260" y="53"/>
                  </a:cubicBezTo>
                  <a:cubicBezTo>
                    <a:pt x="260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3" y="5"/>
                  </a:cubicBezTo>
                  <a:cubicBezTo>
                    <a:pt x="264" y="5"/>
                    <a:pt x="189" y="0"/>
                    <a:pt x="137" y="4"/>
                  </a:cubicBezTo>
                  <a:cubicBezTo>
                    <a:pt x="120" y="5"/>
                    <a:pt x="105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40" y="103"/>
                    <a:pt x="43" y="109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3" y="144"/>
                    <a:pt x="25" y="161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6" name="Freeform 10"/>
            <p:cNvSpPr>
              <a:spLocks/>
            </p:cNvSpPr>
            <p:nvPr/>
          </p:nvSpPr>
          <p:spPr bwMode="auto">
            <a:xfrm>
              <a:off x="1928" y="435"/>
              <a:ext cx="162" cy="198"/>
            </a:xfrm>
            <a:custGeom>
              <a:avLst/>
              <a:gdLst>
                <a:gd name="T0" fmla="*/ 45 w 150"/>
                <a:gd name="T1" fmla="*/ 80 h 171"/>
                <a:gd name="T2" fmla="*/ 93 w 150"/>
                <a:gd name="T3" fmla="*/ 85 h 171"/>
                <a:gd name="T4" fmla="*/ 111 w 150"/>
                <a:gd name="T5" fmla="*/ 97 h 171"/>
                <a:gd name="T6" fmla="*/ 124 w 150"/>
                <a:gd name="T7" fmla="*/ 104 h 171"/>
                <a:gd name="T8" fmla="*/ 130 w 150"/>
                <a:gd name="T9" fmla="*/ 80 h 171"/>
                <a:gd name="T10" fmla="*/ 140 w 150"/>
                <a:gd name="T11" fmla="*/ 53 h 171"/>
                <a:gd name="T12" fmla="*/ 162 w 150"/>
                <a:gd name="T13" fmla="*/ 0 h 171"/>
                <a:gd name="T14" fmla="*/ 104 w 150"/>
                <a:gd name="T15" fmla="*/ 58 h 171"/>
                <a:gd name="T16" fmla="*/ 28 w 150"/>
                <a:gd name="T17" fmla="*/ 76 h 171"/>
                <a:gd name="T18" fmla="*/ 6 w 150"/>
                <a:gd name="T19" fmla="*/ 123 h 171"/>
                <a:gd name="T20" fmla="*/ 5 w 150"/>
                <a:gd name="T21" fmla="*/ 159 h 171"/>
                <a:gd name="T22" fmla="*/ 5 w 150"/>
                <a:gd name="T23" fmla="*/ 198 h 171"/>
                <a:gd name="T24" fmla="*/ 12 w 150"/>
                <a:gd name="T25" fmla="*/ 159 h 171"/>
                <a:gd name="T26" fmla="*/ 16 w 150"/>
                <a:gd name="T27" fmla="*/ 137 h 171"/>
                <a:gd name="T28" fmla="*/ 18 w 150"/>
                <a:gd name="T29" fmla="*/ 107 h 1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1"/>
                <a:gd name="T47" fmla="*/ 150 w 150"/>
                <a:gd name="T48" fmla="*/ 171 h 1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1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3" y="76"/>
                    <a:pt x="98" y="79"/>
                    <a:pt x="103" y="84"/>
                  </a:cubicBezTo>
                  <a:cubicBezTo>
                    <a:pt x="107" y="88"/>
                    <a:pt x="111" y="96"/>
                    <a:pt x="115" y="90"/>
                  </a:cubicBezTo>
                  <a:cubicBezTo>
                    <a:pt x="118" y="87"/>
                    <a:pt x="119" y="74"/>
                    <a:pt x="120" y="69"/>
                  </a:cubicBezTo>
                  <a:cubicBezTo>
                    <a:pt x="123" y="61"/>
                    <a:pt x="127" y="54"/>
                    <a:pt x="130" y="46"/>
                  </a:cubicBezTo>
                  <a:cubicBezTo>
                    <a:pt x="136" y="31"/>
                    <a:pt x="147" y="16"/>
                    <a:pt x="150" y="0"/>
                  </a:cubicBezTo>
                  <a:cubicBezTo>
                    <a:pt x="132" y="21"/>
                    <a:pt x="128" y="45"/>
                    <a:pt x="96" y="50"/>
                  </a:cubicBezTo>
                  <a:cubicBezTo>
                    <a:pt x="73" y="54"/>
                    <a:pt x="46" y="51"/>
                    <a:pt x="26" y="66"/>
                  </a:cubicBezTo>
                  <a:cubicBezTo>
                    <a:pt x="15" y="75"/>
                    <a:pt x="9" y="91"/>
                    <a:pt x="6" y="106"/>
                  </a:cubicBezTo>
                  <a:cubicBezTo>
                    <a:pt x="5" y="116"/>
                    <a:pt x="6" y="126"/>
                    <a:pt x="5" y="137"/>
                  </a:cubicBezTo>
                  <a:cubicBezTo>
                    <a:pt x="4" y="146"/>
                    <a:pt x="0" y="162"/>
                    <a:pt x="5" y="171"/>
                  </a:cubicBezTo>
                  <a:cubicBezTo>
                    <a:pt x="10" y="159"/>
                    <a:pt x="10" y="149"/>
                    <a:pt x="11" y="137"/>
                  </a:cubicBezTo>
                  <a:cubicBezTo>
                    <a:pt x="12" y="131"/>
                    <a:pt x="14" y="125"/>
                    <a:pt x="15" y="118"/>
                  </a:cubicBezTo>
                  <a:cubicBezTo>
                    <a:pt x="17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7" name="Freeform 11"/>
            <p:cNvSpPr>
              <a:spLocks/>
            </p:cNvSpPr>
            <p:nvPr/>
          </p:nvSpPr>
          <p:spPr bwMode="auto">
            <a:xfrm>
              <a:off x="1659" y="223"/>
              <a:ext cx="164" cy="301"/>
            </a:xfrm>
            <a:custGeom>
              <a:avLst/>
              <a:gdLst>
                <a:gd name="T0" fmla="*/ 0 w 151"/>
                <a:gd name="T1" fmla="*/ 301 h 260"/>
                <a:gd name="T2" fmla="*/ 29 w 151"/>
                <a:gd name="T3" fmla="*/ 260 h 260"/>
                <a:gd name="T4" fmla="*/ 68 w 151"/>
                <a:gd name="T5" fmla="*/ 240 h 260"/>
                <a:gd name="T6" fmla="*/ 111 w 151"/>
                <a:gd name="T7" fmla="*/ 237 h 260"/>
                <a:gd name="T8" fmla="*/ 142 w 151"/>
                <a:gd name="T9" fmla="*/ 247 h 260"/>
                <a:gd name="T10" fmla="*/ 147 w 151"/>
                <a:gd name="T11" fmla="*/ 251 h 260"/>
                <a:gd name="T12" fmla="*/ 149 w 151"/>
                <a:gd name="T13" fmla="*/ 252 h 260"/>
                <a:gd name="T14" fmla="*/ 152 w 151"/>
                <a:gd name="T15" fmla="*/ 255 h 260"/>
                <a:gd name="T16" fmla="*/ 153 w 151"/>
                <a:gd name="T17" fmla="*/ 257 h 260"/>
                <a:gd name="T18" fmla="*/ 156 w 151"/>
                <a:gd name="T19" fmla="*/ 260 h 260"/>
                <a:gd name="T20" fmla="*/ 157 w 151"/>
                <a:gd name="T21" fmla="*/ 262 h 260"/>
                <a:gd name="T22" fmla="*/ 162 w 151"/>
                <a:gd name="T23" fmla="*/ 266 h 260"/>
                <a:gd name="T24" fmla="*/ 164 w 151"/>
                <a:gd name="T25" fmla="*/ 262 h 260"/>
                <a:gd name="T26" fmla="*/ 153 w 151"/>
                <a:gd name="T27" fmla="*/ 39 h 260"/>
                <a:gd name="T28" fmla="*/ 152 w 151"/>
                <a:gd name="T29" fmla="*/ 2 h 260"/>
                <a:gd name="T30" fmla="*/ 90 w 151"/>
                <a:gd name="T31" fmla="*/ 16 h 260"/>
                <a:gd name="T32" fmla="*/ 28 w 151"/>
                <a:gd name="T33" fmla="*/ 0 h 260"/>
                <a:gd name="T34" fmla="*/ 27 w 151"/>
                <a:gd name="T35" fmla="*/ 3 h 260"/>
                <a:gd name="T36" fmla="*/ 25 w 151"/>
                <a:gd name="T37" fmla="*/ 36 h 260"/>
                <a:gd name="T38" fmla="*/ 26 w 151"/>
                <a:gd name="T39" fmla="*/ 182 h 260"/>
                <a:gd name="T40" fmla="*/ 0 w 151"/>
                <a:gd name="T41" fmla="*/ 301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19" y="233"/>
                    <a:pt x="27" y="225"/>
                  </a:cubicBezTo>
                  <a:cubicBezTo>
                    <a:pt x="36" y="215"/>
                    <a:pt x="50" y="207"/>
                    <a:pt x="63" y="207"/>
                  </a:cubicBezTo>
                  <a:cubicBezTo>
                    <a:pt x="75" y="206"/>
                    <a:pt x="93" y="203"/>
                    <a:pt x="102" y="205"/>
                  </a:cubicBezTo>
                  <a:cubicBezTo>
                    <a:pt x="110" y="207"/>
                    <a:pt x="123" y="208"/>
                    <a:pt x="131" y="213"/>
                  </a:cubicBezTo>
                  <a:cubicBezTo>
                    <a:pt x="132" y="214"/>
                    <a:pt x="134" y="215"/>
                    <a:pt x="135" y="217"/>
                  </a:cubicBezTo>
                  <a:cubicBezTo>
                    <a:pt x="136" y="217"/>
                    <a:pt x="136" y="217"/>
                    <a:pt x="137" y="218"/>
                  </a:cubicBezTo>
                  <a:cubicBezTo>
                    <a:pt x="138" y="219"/>
                    <a:pt x="139" y="219"/>
                    <a:pt x="140" y="220"/>
                  </a:cubicBezTo>
                  <a:cubicBezTo>
                    <a:pt x="140" y="221"/>
                    <a:pt x="141" y="221"/>
                    <a:pt x="141" y="222"/>
                  </a:cubicBezTo>
                  <a:cubicBezTo>
                    <a:pt x="142" y="223"/>
                    <a:pt x="143" y="224"/>
                    <a:pt x="144" y="225"/>
                  </a:cubicBezTo>
                  <a:cubicBezTo>
                    <a:pt x="144" y="225"/>
                    <a:pt x="145" y="225"/>
                    <a:pt x="145" y="226"/>
                  </a:cubicBezTo>
                  <a:cubicBezTo>
                    <a:pt x="146" y="227"/>
                    <a:pt x="147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5" y="210"/>
                    <a:pt x="142" y="100"/>
                    <a:pt x="141" y="34"/>
                  </a:cubicBezTo>
                  <a:cubicBezTo>
                    <a:pt x="140" y="14"/>
                    <a:pt x="140" y="10"/>
                    <a:pt x="140" y="2"/>
                  </a:cubicBezTo>
                  <a:cubicBezTo>
                    <a:pt x="136" y="9"/>
                    <a:pt x="112" y="14"/>
                    <a:pt x="83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5" y="3"/>
                  </a:cubicBezTo>
                  <a:cubicBezTo>
                    <a:pt x="24" y="13"/>
                    <a:pt x="24" y="15"/>
                    <a:pt x="23" y="31"/>
                  </a:cubicBezTo>
                  <a:cubicBezTo>
                    <a:pt x="22" y="68"/>
                    <a:pt x="23" y="117"/>
                    <a:pt x="24" y="157"/>
                  </a:cubicBezTo>
                  <a:cubicBezTo>
                    <a:pt x="25" y="186"/>
                    <a:pt x="17" y="222"/>
                    <a:pt x="0" y="26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8" name="Freeform 12"/>
            <p:cNvSpPr>
              <a:spLocks/>
            </p:cNvSpPr>
            <p:nvPr/>
          </p:nvSpPr>
          <p:spPr bwMode="auto">
            <a:xfrm>
              <a:off x="2052" y="1130"/>
              <a:ext cx="136" cy="53"/>
            </a:xfrm>
            <a:custGeom>
              <a:avLst/>
              <a:gdLst>
                <a:gd name="T0" fmla="*/ 44 w 125"/>
                <a:gd name="T1" fmla="*/ 10 h 46"/>
                <a:gd name="T2" fmla="*/ 0 w 125"/>
                <a:gd name="T3" fmla="*/ 0 h 46"/>
                <a:gd name="T4" fmla="*/ 0 w 125"/>
                <a:gd name="T5" fmla="*/ 35 h 46"/>
                <a:gd name="T6" fmla="*/ 0 w 125"/>
                <a:gd name="T7" fmla="*/ 40 h 46"/>
                <a:gd name="T8" fmla="*/ 67 w 125"/>
                <a:gd name="T9" fmla="*/ 53 h 46"/>
                <a:gd name="T10" fmla="*/ 134 w 125"/>
                <a:gd name="T11" fmla="*/ 41 h 46"/>
                <a:gd name="T12" fmla="*/ 136 w 125"/>
                <a:gd name="T13" fmla="*/ 38 h 46"/>
                <a:gd name="T14" fmla="*/ 136 w 125"/>
                <a:gd name="T15" fmla="*/ 24 h 46"/>
                <a:gd name="T16" fmla="*/ 44 w 125"/>
                <a:gd name="T17" fmla="*/ 1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6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29" name="Freeform 13"/>
            <p:cNvSpPr>
              <a:spLocks/>
            </p:cNvSpPr>
            <p:nvPr/>
          </p:nvSpPr>
          <p:spPr bwMode="auto">
            <a:xfrm>
              <a:off x="1594" y="484"/>
              <a:ext cx="79" cy="47"/>
            </a:xfrm>
            <a:custGeom>
              <a:avLst/>
              <a:gdLst>
                <a:gd name="T0" fmla="*/ 12 w 73"/>
                <a:gd name="T1" fmla="*/ 1 h 41"/>
                <a:gd name="T2" fmla="*/ 15 w 73"/>
                <a:gd name="T3" fmla="*/ 45 h 41"/>
                <a:gd name="T4" fmla="*/ 62 w 73"/>
                <a:gd name="T5" fmla="*/ 47 h 41"/>
                <a:gd name="T6" fmla="*/ 65 w 73"/>
                <a:gd name="T7" fmla="*/ 40 h 41"/>
                <a:gd name="T8" fmla="*/ 65 w 73"/>
                <a:gd name="T9" fmla="*/ 40 h 41"/>
                <a:gd name="T10" fmla="*/ 79 w 73"/>
                <a:gd name="T11" fmla="*/ 0 h 41"/>
                <a:gd name="T12" fmla="*/ 12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69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0" name="Freeform 14"/>
            <p:cNvSpPr>
              <a:spLocks/>
            </p:cNvSpPr>
            <p:nvPr/>
          </p:nvSpPr>
          <p:spPr bwMode="auto">
            <a:xfrm>
              <a:off x="1735" y="234"/>
              <a:ext cx="33" cy="1"/>
            </a:xfrm>
            <a:custGeom>
              <a:avLst/>
              <a:gdLst>
                <a:gd name="T0" fmla="*/ 0 w 31"/>
                <a:gd name="T1" fmla="*/ 1 h 1"/>
                <a:gd name="T2" fmla="*/ 33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1"/>
                  </a:moveTo>
                  <a:cubicBezTo>
                    <a:pt x="5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1" name="Freeform 15"/>
            <p:cNvSpPr>
              <a:spLocks/>
            </p:cNvSpPr>
            <p:nvPr/>
          </p:nvSpPr>
          <p:spPr bwMode="auto">
            <a:xfrm>
              <a:off x="1694" y="530"/>
              <a:ext cx="453" cy="506"/>
            </a:xfrm>
            <a:custGeom>
              <a:avLst/>
              <a:gdLst>
                <a:gd name="T0" fmla="*/ 338 w 418"/>
                <a:gd name="T1" fmla="*/ 178 h 438"/>
                <a:gd name="T2" fmla="*/ 355 w 418"/>
                <a:gd name="T3" fmla="*/ 288 h 438"/>
                <a:gd name="T4" fmla="*/ 393 w 418"/>
                <a:gd name="T5" fmla="*/ 380 h 438"/>
                <a:gd name="T6" fmla="*/ 423 w 418"/>
                <a:gd name="T7" fmla="*/ 437 h 438"/>
                <a:gd name="T8" fmla="*/ 448 w 418"/>
                <a:gd name="T9" fmla="*/ 474 h 438"/>
                <a:gd name="T10" fmla="*/ 432 w 418"/>
                <a:gd name="T11" fmla="*/ 497 h 438"/>
                <a:gd name="T12" fmla="*/ 384 w 418"/>
                <a:gd name="T13" fmla="*/ 477 h 438"/>
                <a:gd name="T14" fmla="*/ 365 w 418"/>
                <a:gd name="T15" fmla="*/ 459 h 438"/>
                <a:gd name="T16" fmla="*/ 336 w 418"/>
                <a:gd name="T17" fmla="*/ 467 h 438"/>
                <a:gd name="T18" fmla="*/ 318 w 418"/>
                <a:gd name="T19" fmla="*/ 446 h 438"/>
                <a:gd name="T20" fmla="*/ 284 w 418"/>
                <a:gd name="T21" fmla="*/ 432 h 438"/>
                <a:gd name="T22" fmla="*/ 264 w 418"/>
                <a:gd name="T23" fmla="*/ 394 h 438"/>
                <a:gd name="T24" fmla="*/ 235 w 418"/>
                <a:gd name="T25" fmla="*/ 379 h 438"/>
                <a:gd name="T26" fmla="*/ 213 w 418"/>
                <a:gd name="T27" fmla="*/ 371 h 438"/>
                <a:gd name="T28" fmla="*/ 185 w 418"/>
                <a:gd name="T29" fmla="*/ 345 h 438"/>
                <a:gd name="T30" fmla="*/ 169 w 418"/>
                <a:gd name="T31" fmla="*/ 329 h 438"/>
                <a:gd name="T32" fmla="*/ 151 w 418"/>
                <a:gd name="T33" fmla="*/ 295 h 438"/>
                <a:gd name="T34" fmla="*/ 135 w 418"/>
                <a:gd name="T35" fmla="*/ 265 h 438"/>
                <a:gd name="T36" fmla="*/ 122 w 418"/>
                <a:gd name="T37" fmla="*/ 219 h 438"/>
                <a:gd name="T38" fmla="*/ 147 w 418"/>
                <a:gd name="T39" fmla="*/ 226 h 438"/>
                <a:gd name="T40" fmla="*/ 66 w 418"/>
                <a:gd name="T41" fmla="*/ 235 h 438"/>
                <a:gd name="T42" fmla="*/ 40 w 418"/>
                <a:gd name="T43" fmla="*/ 209 h 438"/>
                <a:gd name="T44" fmla="*/ 21 w 418"/>
                <a:gd name="T45" fmla="*/ 170 h 438"/>
                <a:gd name="T46" fmla="*/ 8 w 418"/>
                <a:gd name="T47" fmla="*/ 141 h 438"/>
                <a:gd name="T48" fmla="*/ 3 w 418"/>
                <a:gd name="T49" fmla="*/ 107 h 438"/>
                <a:gd name="T50" fmla="*/ 25 w 418"/>
                <a:gd name="T51" fmla="*/ 60 h 438"/>
                <a:gd name="T52" fmla="*/ 86 w 418"/>
                <a:gd name="T53" fmla="*/ 44 h 438"/>
                <a:gd name="T54" fmla="*/ 126 w 418"/>
                <a:gd name="T55" fmla="*/ 52 h 438"/>
                <a:gd name="T56" fmla="*/ 174 w 418"/>
                <a:gd name="T57" fmla="*/ 116 h 438"/>
                <a:gd name="T58" fmla="*/ 206 w 418"/>
                <a:gd name="T59" fmla="*/ 149 h 438"/>
                <a:gd name="T60" fmla="*/ 234 w 418"/>
                <a:gd name="T61" fmla="*/ 150 h 438"/>
                <a:gd name="T62" fmla="*/ 235 w 418"/>
                <a:gd name="T63" fmla="*/ 137 h 438"/>
                <a:gd name="T64" fmla="*/ 256 w 418"/>
                <a:gd name="T65" fmla="*/ 104 h 438"/>
                <a:gd name="T66" fmla="*/ 292 w 418"/>
                <a:gd name="T67" fmla="*/ 82 h 438"/>
                <a:gd name="T68" fmla="*/ 263 w 418"/>
                <a:gd name="T69" fmla="*/ 70 h 438"/>
                <a:gd name="T70" fmla="*/ 263 w 418"/>
                <a:gd name="T71" fmla="*/ 47 h 438"/>
                <a:gd name="T72" fmla="*/ 310 w 418"/>
                <a:gd name="T73" fmla="*/ 3 h 438"/>
                <a:gd name="T74" fmla="*/ 339 w 418"/>
                <a:gd name="T75" fmla="*/ 50 h 438"/>
                <a:gd name="T76" fmla="*/ 340 w 418"/>
                <a:gd name="T77" fmla="*/ 80 h 438"/>
                <a:gd name="T78" fmla="*/ 299 w 418"/>
                <a:gd name="T79" fmla="*/ 80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18"/>
                <a:gd name="T121" fmla="*/ 0 h 438"/>
                <a:gd name="T122" fmla="*/ 418 w 418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18" h="438">
                  <a:moveTo>
                    <a:pt x="311" y="88"/>
                  </a:moveTo>
                  <a:cubicBezTo>
                    <a:pt x="312" y="104"/>
                    <a:pt x="306" y="140"/>
                    <a:pt x="312" y="154"/>
                  </a:cubicBezTo>
                  <a:cubicBezTo>
                    <a:pt x="319" y="169"/>
                    <a:pt x="319" y="178"/>
                    <a:pt x="322" y="190"/>
                  </a:cubicBezTo>
                  <a:cubicBezTo>
                    <a:pt x="325" y="202"/>
                    <a:pt x="322" y="235"/>
                    <a:pt x="328" y="249"/>
                  </a:cubicBezTo>
                  <a:cubicBezTo>
                    <a:pt x="334" y="264"/>
                    <a:pt x="336" y="271"/>
                    <a:pt x="341" y="279"/>
                  </a:cubicBezTo>
                  <a:cubicBezTo>
                    <a:pt x="345" y="287"/>
                    <a:pt x="353" y="317"/>
                    <a:pt x="363" y="329"/>
                  </a:cubicBezTo>
                  <a:cubicBezTo>
                    <a:pt x="374" y="342"/>
                    <a:pt x="374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6" y="384"/>
                    <a:pt x="399" y="385"/>
                    <a:pt x="403" y="389"/>
                  </a:cubicBezTo>
                  <a:cubicBezTo>
                    <a:pt x="407" y="394"/>
                    <a:pt x="416" y="403"/>
                    <a:pt x="413" y="410"/>
                  </a:cubicBezTo>
                  <a:cubicBezTo>
                    <a:pt x="410" y="417"/>
                    <a:pt x="418" y="434"/>
                    <a:pt x="413" y="436"/>
                  </a:cubicBezTo>
                  <a:cubicBezTo>
                    <a:pt x="408" y="438"/>
                    <a:pt x="409" y="433"/>
                    <a:pt x="399" y="430"/>
                  </a:cubicBezTo>
                  <a:cubicBezTo>
                    <a:pt x="388" y="427"/>
                    <a:pt x="378" y="421"/>
                    <a:pt x="373" y="423"/>
                  </a:cubicBezTo>
                  <a:cubicBezTo>
                    <a:pt x="368" y="425"/>
                    <a:pt x="353" y="419"/>
                    <a:pt x="354" y="413"/>
                  </a:cubicBezTo>
                  <a:cubicBezTo>
                    <a:pt x="355" y="406"/>
                    <a:pt x="350" y="403"/>
                    <a:pt x="350" y="403"/>
                  </a:cubicBezTo>
                  <a:cubicBezTo>
                    <a:pt x="350" y="403"/>
                    <a:pt x="341" y="397"/>
                    <a:pt x="337" y="397"/>
                  </a:cubicBezTo>
                  <a:cubicBezTo>
                    <a:pt x="334" y="397"/>
                    <a:pt x="330" y="394"/>
                    <a:pt x="324" y="396"/>
                  </a:cubicBezTo>
                  <a:cubicBezTo>
                    <a:pt x="318" y="398"/>
                    <a:pt x="314" y="405"/>
                    <a:pt x="310" y="404"/>
                  </a:cubicBezTo>
                  <a:cubicBezTo>
                    <a:pt x="307" y="403"/>
                    <a:pt x="303" y="402"/>
                    <a:pt x="300" y="398"/>
                  </a:cubicBezTo>
                  <a:cubicBezTo>
                    <a:pt x="297" y="394"/>
                    <a:pt x="300" y="390"/>
                    <a:pt x="293" y="386"/>
                  </a:cubicBezTo>
                  <a:cubicBezTo>
                    <a:pt x="285" y="381"/>
                    <a:pt x="293" y="373"/>
                    <a:pt x="281" y="375"/>
                  </a:cubicBezTo>
                  <a:cubicBezTo>
                    <a:pt x="270" y="377"/>
                    <a:pt x="271" y="384"/>
                    <a:pt x="262" y="374"/>
                  </a:cubicBezTo>
                  <a:cubicBezTo>
                    <a:pt x="252" y="364"/>
                    <a:pt x="252" y="358"/>
                    <a:pt x="249" y="355"/>
                  </a:cubicBezTo>
                  <a:cubicBezTo>
                    <a:pt x="246" y="352"/>
                    <a:pt x="249" y="345"/>
                    <a:pt x="244" y="341"/>
                  </a:cubicBezTo>
                  <a:cubicBezTo>
                    <a:pt x="239" y="337"/>
                    <a:pt x="239" y="329"/>
                    <a:pt x="233" y="329"/>
                  </a:cubicBezTo>
                  <a:cubicBezTo>
                    <a:pt x="226" y="329"/>
                    <a:pt x="217" y="328"/>
                    <a:pt x="217" y="328"/>
                  </a:cubicBezTo>
                  <a:cubicBezTo>
                    <a:pt x="217" y="328"/>
                    <a:pt x="218" y="328"/>
                    <a:pt x="208" y="325"/>
                  </a:cubicBezTo>
                  <a:cubicBezTo>
                    <a:pt x="197" y="321"/>
                    <a:pt x="202" y="332"/>
                    <a:pt x="197" y="321"/>
                  </a:cubicBezTo>
                  <a:cubicBezTo>
                    <a:pt x="192" y="309"/>
                    <a:pt x="195" y="298"/>
                    <a:pt x="187" y="298"/>
                  </a:cubicBezTo>
                  <a:cubicBezTo>
                    <a:pt x="179" y="298"/>
                    <a:pt x="171" y="299"/>
                    <a:pt x="171" y="299"/>
                  </a:cubicBezTo>
                  <a:cubicBezTo>
                    <a:pt x="160" y="295"/>
                    <a:pt x="160" y="295"/>
                    <a:pt x="160" y="295"/>
                  </a:cubicBezTo>
                  <a:cubicBezTo>
                    <a:pt x="160" y="295"/>
                    <a:pt x="159" y="290"/>
                    <a:pt x="156" y="285"/>
                  </a:cubicBezTo>
                  <a:cubicBezTo>
                    <a:pt x="153" y="280"/>
                    <a:pt x="157" y="278"/>
                    <a:pt x="152" y="270"/>
                  </a:cubicBezTo>
                  <a:cubicBezTo>
                    <a:pt x="146" y="263"/>
                    <a:pt x="146" y="260"/>
                    <a:pt x="139" y="255"/>
                  </a:cubicBezTo>
                  <a:cubicBezTo>
                    <a:pt x="132" y="250"/>
                    <a:pt x="133" y="243"/>
                    <a:pt x="130" y="240"/>
                  </a:cubicBezTo>
                  <a:cubicBezTo>
                    <a:pt x="127" y="237"/>
                    <a:pt x="128" y="234"/>
                    <a:pt x="125" y="229"/>
                  </a:cubicBezTo>
                  <a:cubicBezTo>
                    <a:pt x="123" y="226"/>
                    <a:pt x="111" y="217"/>
                    <a:pt x="108" y="210"/>
                  </a:cubicBezTo>
                  <a:cubicBezTo>
                    <a:pt x="106" y="205"/>
                    <a:pt x="106" y="189"/>
                    <a:pt x="113" y="190"/>
                  </a:cubicBezTo>
                  <a:cubicBezTo>
                    <a:pt x="136" y="191"/>
                    <a:pt x="121" y="175"/>
                    <a:pt x="140" y="184"/>
                  </a:cubicBezTo>
                  <a:cubicBezTo>
                    <a:pt x="140" y="184"/>
                    <a:pt x="167" y="213"/>
                    <a:pt x="136" y="196"/>
                  </a:cubicBezTo>
                  <a:cubicBezTo>
                    <a:pt x="101" y="177"/>
                    <a:pt x="86" y="206"/>
                    <a:pt x="76" y="205"/>
                  </a:cubicBezTo>
                  <a:cubicBezTo>
                    <a:pt x="68" y="206"/>
                    <a:pt x="67" y="204"/>
                    <a:pt x="61" y="203"/>
                  </a:cubicBezTo>
                  <a:cubicBezTo>
                    <a:pt x="55" y="202"/>
                    <a:pt x="55" y="195"/>
                    <a:pt x="50" y="193"/>
                  </a:cubicBezTo>
                  <a:cubicBezTo>
                    <a:pt x="45" y="191"/>
                    <a:pt x="44" y="189"/>
                    <a:pt x="37" y="181"/>
                  </a:cubicBezTo>
                  <a:cubicBezTo>
                    <a:pt x="31" y="174"/>
                    <a:pt x="26" y="165"/>
                    <a:pt x="22" y="158"/>
                  </a:cubicBezTo>
                  <a:cubicBezTo>
                    <a:pt x="18" y="151"/>
                    <a:pt x="21" y="153"/>
                    <a:pt x="19" y="147"/>
                  </a:cubicBezTo>
                  <a:cubicBezTo>
                    <a:pt x="17" y="142"/>
                    <a:pt x="18" y="142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5" y="67"/>
                    <a:pt x="13" y="58"/>
                    <a:pt x="23" y="52"/>
                  </a:cubicBezTo>
                  <a:cubicBezTo>
                    <a:pt x="29" y="49"/>
                    <a:pt x="46" y="46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4" y="38"/>
                    <a:pt x="88" y="41"/>
                    <a:pt x="95" y="42"/>
                  </a:cubicBezTo>
                  <a:cubicBezTo>
                    <a:pt x="103" y="43"/>
                    <a:pt x="112" y="43"/>
                    <a:pt x="116" y="45"/>
                  </a:cubicBezTo>
                  <a:cubicBezTo>
                    <a:pt x="136" y="52"/>
                    <a:pt x="138" y="77"/>
                    <a:pt x="151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8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93" y="140"/>
                    <a:pt x="186" y="157"/>
                    <a:pt x="198" y="141"/>
                  </a:cubicBezTo>
                  <a:cubicBezTo>
                    <a:pt x="209" y="126"/>
                    <a:pt x="212" y="139"/>
                    <a:pt x="216" y="130"/>
                  </a:cubicBezTo>
                  <a:cubicBezTo>
                    <a:pt x="215" y="132"/>
                    <a:pt x="215" y="132"/>
                    <a:pt x="215" y="132"/>
                  </a:cubicBez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6" y="116"/>
                    <a:pt x="228" y="112"/>
                  </a:cubicBezTo>
                  <a:cubicBezTo>
                    <a:pt x="233" y="104"/>
                    <a:pt x="228" y="97"/>
                    <a:pt x="236" y="90"/>
                  </a:cubicBezTo>
                  <a:cubicBezTo>
                    <a:pt x="235" y="91"/>
                    <a:pt x="235" y="91"/>
                    <a:pt x="235" y="91"/>
                  </a:cubicBezTo>
                  <a:cubicBezTo>
                    <a:pt x="247" y="85"/>
                    <a:pt x="269" y="81"/>
                    <a:pt x="269" y="71"/>
                  </a:cubicBezTo>
                  <a:cubicBezTo>
                    <a:pt x="262" y="86"/>
                    <a:pt x="247" y="73"/>
                    <a:pt x="242" y="68"/>
                  </a:cubicBezTo>
                  <a:cubicBezTo>
                    <a:pt x="239" y="67"/>
                    <a:pt x="243" y="61"/>
                    <a:pt x="243" y="61"/>
                  </a:cubicBezTo>
                  <a:cubicBezTo>
                    <a:pt x="241" y="58"/>
                    <a:pt x="246" y="55"/>
                    <a:pt x="245" y="53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6" y="3"/>
                  </a:cubicBezTo>
                  <a:cubicBezTo>
                    <a:pt x="299" y="5"/>
                    <a:pt x="309" y="11"/>
                    <a:pt x="316" y="19"/>
                  </a:cubicBezTo>
                  <a:cubicBezTo>
                    <a:pt x="315" y="25"/>
                    <a:pt x="314" y="33"/>
                    <a:pt x="313" y="43"/>
                  </a:cubicBezTo>
                  <a:cubicBezTo>
                    <a:pt x="311" y="45"/>
                    <a:pt x="316" y="51"/>
                    <a:pt x="314" y="55"/>
                  </a:cubicBezTo>
                  <a:cubicBezTo>
                    <a:pt x="311" y="60"/>
                    <a:pt x="315" y="60"/>
                    <a:pt x="314" y="69"/>
                  </a:cubicBezTo>
                  <a:cubicBezTo>
                    <a:pt x="312" y="78"/>
                    <a:pt x="316" y="77"/>
                    <a:pt x="310" y="76"/>
                  </a:cubicBezTo>
                  <a:cubicBezTo>
                    <a:pt x="300" y="76"/>
                    <a:pt x="280" y="83"/>
                    <a:pt x="276" y="69"/>
                  </a:cubicBezTo>
                  <a:cubicBezTo>
                    <a:pt x="275" y="83"/>
                    <a:pt x="295" y="84"/>
                    <a:pt x="311" y="88"/>
                  </a:cubicBezTo>
                  <a:close/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2" name="Freeform 16"/>
            <p:cNvSpPr>
              <a:spLocks/>
            </p:cNvSpPr>
            <p:nvPr/>
          </p:nvSpPr>
          <p:spPr bwMode="auto">
            <a:xfrm>
              <a:off x="1757" y="598"/>
              <a:ext cx="342" cy="376"/>
            </a:xfrm>
            <a:custGeom>
              <a:avLst/>
              <a:gdLst>
                <a:gd name="T0" fmla="*/ 41 w 316"/>
                <a:gd name="T1" fmla="*/ 146 h 325"/>
                <a:gd name="T2" fmla="*/ 12 w 316"/>
                <a:gd name="T3" fmla="*/ 93 h 325"/>
                <a:gd name="T4" fmla="*/ 8 w 316"/>
                <a:gd name="T5" fmla="*/ 49 h 325"/>
                <a:gd name="T6" fmla="*/ 76 w 316"/>
                <a:gd name="T7" fmla="*/ 42 h 325"/>
                <a:gd name="T8" fmla="*/ 86 w 316"/>
                <a:gd name="T9" fmla="*/ 60 h 325"/>
                <a:gd name="T10" fmla="*/ 107 w 316"/>
                <a:gd name="T11" fmla="*/ 74 h 325"/>
                <a:gd name="T12" fmla="*/ 130 w 316"/>
                <a:gd name="T13" fmla="*/ 111 h 325"/>
                <a:gd name="T14" fmla="*/ 174 w 316"/>
                <a:gd name="T15" fmla="*/ 97 h 325"/>
                <a:gd name="T16" fmla="*/ 214 w 316"/>
                <a:gd name="T17" fmla="*/ 34 h 325"/>
                <a:gd name="T18" fmla="*/ 221 w 316"/>
                <a:gd name="T19" fmla="*/ 7 h 325"/>
                <a:gd name="T20" fmla="*/ 248 w 316"/>
                <a:gd name="T21" fmla="*/ 7 h 325"/>
                <a:gd name="T22" fmla="*/ 255 w 316"/>
                <a:gd name="T23" fmla="*/ 22 h 325"/>
                <a:gd name="T24" fmla="*/ 268 w 316"/>
                <a:gd name="T25" fmla="*/ 28 h 325"/>
                <a:gd name="T26" fmla="*/ 280 w 316"/>
                <a:gd name="T27" fmla="*/ 50 h 325"/>
                <a:gd name="T28" fmla="*/ 263 w 316"/>
                <a:gd name="T29" fmla="*/ 27 h 325"/>
                <a:gd name="T30" fmla="*/ 255 w 316"/>
                <a:gd name="T31" fmla="*/ 79 h 325"/>
                <a:gd name="T32" fmla="*/ 271 w 316"/>
                <a:gd name="T33" fmla="*/ 161 h 325"/>
                <a:gd name="T34" fmla="*/ 274 w 316"/>
                <a:gd name="T35" fmla="*/ 234 h 325"/>
                <a:gd name="T36" fmla="*/ 307 w 316"/>
                <a:gd name="T37" fmla="*/ 316 h 325"/>
                <a:gd name="T38" fmla="*/ 329 w 316"/>
                <a:gd name="T39" fmla="*/ 348 h 325"/>
                <a:gd name="T40" fmla="*/ 328 w 316"/>
                <a:gd name="T41" fmla="*/ 370 h 325"/>
                <a:gd name="T42" fmla="*/ 278 w 316"/>
                <a:gd name="T43" fmla="*/ 352 h 325"/>
                <a:gd name="T44" fmla="*/ 224 w 316"/>
                <a:gd name="T45" fmla="*/ 320 h 325"/>
                <a:gd name="T46" fmla="*/ 202 w 316"/>
                <a:gd name="T47" fmla="*/ 290 h 325"/>
                <a:gd name="T48" fmla="*/ 173 w 316"/>
                <a:gd name="T49" fmla="*/ 275 h 325"/>
                <a:gd name="T50" fmla="*/ 167 w 316"/>
                <a:gd name="T51" fmla="*/ 261 h 325"/>
                <a:gd name="T52" fmla="*/ 149 w 316"/>
                <a:gd name="T53" fmla="*/ 252 h 325"/>
                <a:gd name="T54" fmla="*/ 131 w 316"/>
                <a:gd name="T55" fmla="*/ 242 h 325"/>
                <a:gd name="T56" fmla="*/ 113 w 316"/>
                <a:gd name="T57" fmla="*/ 235 h 325"/>
                <a:gd name="T58" fmla="*/ 90 w 316"/>
                <a:gd name="T59" fmla="*/ 194 h 325"/>
                <a:gd name="T60" fmla="*/ 56 w 316"/>
                <a:gd name="T61" fmla="*/ 156 h 3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16"/>
                <a:gd name="T94" fmla="*/ 0 h 325"/>
                <a:gd name="T95" fmla="*/ 316 w 316"/>
                <a:gd name="T96" fmla="*/ 325 h 32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16" h="325">
                  <a:moveTo>
                    <a:pt x="38" y="126"/>
                  </a:moveTo>
                  <a:cubicBezTo>
                    <a:pt x="22" y="119"/>
                    <a:pt x="17" y="94"/>
                    <a:pt x="11" y="80"/>
                  </a:cubicBezTo>
                  <a:cubicBezTo>
                    <a:pt x="7" y="67"/>
                    <a:pt x="0" y="55"/>
                    <a:pt x="7" y="42"/>
                  </a:cubicBezTo>
                  <a:cubicBezTo>
                    <a:pt x="18" y="25"/>
                    <a:pt x="57" y="21"/>
                    <a:pt x="70" y="36"/>
                  </a:cubicBezTo>
                  <a:cubicBezTo>
                    <a:pt x="74" y="41"/>
                    <a:pt x="75" y="48"/>
                    <a:pt x="79" y="52"/>
                  </a:cubicBezTo>
                  <a:cubicBezTo>
                    <a:pt x="84" y="57"/>
                    <a:pt x="93" y="59"/>
                    <a:pt x="99" y="64"/>
                  </a:cubicBezTo>
                  <a:cubicBezTo>
                    <a:pt x="109" y="72"/>
                    <a:pt x="116" y="84"/>
                    <a:pt x="120" y="96"/>
                  </a:cubicBezTo>
                  <a:cubicBezTo>
                    <a:pt x="127" y="116"/>
                    <a:pt x="148" y="96"/>
                    <a:pt x="161" y="84"/>
                  </a:cubicBezTo>
                  <a:cubicBezTo>
                    <a:pt x="177" y="69"/>
                    <a:pt x="192" y="51"/>
                    <a:pt x="198" y="29"/>
                  </a:cubicBezTo>
                  <a:cubicBezTo>
                    <a:pt x="199" y="21"/>
                    <a:pt x="197" y="12"/>
                    <a:pt x="204" y="6"/>
                  </a:cubicBezTo>
                  <a:cubicBezTo>
                    <a:pt x="210" y="0"/>
                    <a:pt x="223" y="0"/>
                    <a:pt x="229" y="6"/>
                  </a:cubicBezTo>
                  <a:cubicBezTo>
                    <a:pt x="232" y="10"/>
                    <a:pt x="231" y="15"/>
                    <a:pt x="236" y="19"/>
                  </a:cubicBezTo>
                  <a:cubicBezTo>
                    <a:pt x="239" y="21"/>
                    <a:pt x="245" y="22"/>
                    <a:pt x="248" y="24"/>
                  </a:cubicBezTo>
                  <a:cubicBezTo>
                    <a:pt x="259" y="28"/>
                    <a:pt x="260" y="32"/>
                    <a:pt x="259" y="43"/>
                  </a:cubicBezTo>
                  <a:cubicBezTo>
                    <a:pt x="257" y="30"/>
                    <a:pt x="251" y="30"/>
                    <a:pt x="243" y="23"/>
                  </a:cubicBezTo>
                  <a:cubicBezTo>
                    <a:pt x="248" y="38"/>
                    <a:pt x="238" y="53"/>
                    <a:pt x="236" y="68"/>
                  </a:cubicBezTo>
                  <a:cubicBezTo>
                    <a:pt x="234" y="92"/>
                    <a:pt x="246" y="116"/>
                    <a:pt x="250" y="139"/>
                  </a:cubicBezTo>
                  <a:cubicBezTo>
                    <a:pt x="253" y="161"/>
                    <a:pt x="248" y="181"/>
                    <a:pt x="253" y="202"/>
                  </a:cubicBezTo>
                  <a:cubicBezTo>
                    <a:pt x="260" y="226"/>
                    <a:pt x="270" y="252"/>
                    <a:pt x="284" y="273"/>
                  </a:cubicBezTo>
                  <a:cubicBezTo>
                    <a:pt x="290" y="282"/>
                    <a:pt x="298" y="291"/>
                    <a:pt x="304" y="301"/>
                  </a:cubicBezTo>
                  <a:cubicBezTo>
                    <a:pt x="309" y="309"/>
                    <a:pt x="316" y="317"/>
                    <a:pt x="303" y="320"/>
                  </a:cubicBezTo>
                  <a:cubicBezTo>
                    <a:pt x="284" y="325"/>
                    <a:pt x="276" y="306"/>
                    <a:pt x="257" y="304"/>
                  </a:cubicBezTo>
                  <a:cubicBezTo>
                    <a:pt x="237" y="302"/>
                    <a:pt x="217" y="295"/>
                    <a:pt x="207" y="277"/>
                  </a:cubicBezTo>
                  <a:cubicBezTo>
                    <a:pt x="201" y="266"/>
                    <a:pt x="198" y="257"/>
                    <a:pt x="187" y="251"/>
                  </a:cubicBezTo>
                  <a:cubicBezTo>
                    <a:pt x="177" y="246"/>
                    <a:pt x="166" y="246"/>
                    <a:pt x="160" y="238"/>
                  </a:cubicBezTo>
                  <a:cubicBezTo>
                    <a:pt x="158" y="234"/>
                    <a:pt x="158" y="230"/>
                    <a:pt x="154" y="226"/>
                  </a:cubicBezTo>
                  <a:cubicBezTo>
                    <a:pt x="149" y="222"/>
                    <a:pt x="144" y="221"/>
                    <a:pt x="138" y="218"/>
                  </a:cubicBezTo>
                  <a:cubicBezTo>
                    <a:pt x="133" y="215"/>
                    <a:pt x="127" y="212"/>
                    <a:pt x="121" y="209"/>
                  </a:cubicBezTo>
                  <a:cubicBezTo>
                    <a:pt x="116" y="207"/>
                    <a:pt x="109" y="207"/>
                    <a:pt x="104" y="203"/>
                  </a:cubicBezTo>
                  <a:cubicBezTo>
                    <a:pt x="102" y="201"/>
                    <a:pt x="92" y="186"/>
                    <a:pt x="83" y="168"/>
                  </a:cubicBezTo>
                  <a:cubicBezTo>
                    <a:pt x="74" y="152"/>
                    <a:pt x="67" y="133"/>
                    <a:pt x="52" y="135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3" name="Freeform 17"/>
            <p:cNvSpPr>
              <a:spLocks/>
            </p:cNvSpPr>
            <p:nvPr/>
          </p:nvSpPr>
          <p:spPr bwMode="auto">
            <a:xfrm>
              <a:off x="1817" y="703"/>
              <a:ext cx="93" cy="77"/>
            </a:xfrm>
            <a:custGeom>
              <a:avLst/>
              <a:gdLst>
                <a:gd name="T0" fmla="*/ 22 w 86"/>
                <a:gd name="T1" fmla="*/ 77 h 66"/>
                <a:gd name="T2" fmla="*/ 28 w 86"/>
                <a:gd name="T3" fmla="*/ 48 h 66"/>
                <a:gd name="T4" fmla="*/ 51 w 86"/>
                <a:gd name="T5" fmla="*/ 39 h 66"/>
                <a:gd name="T6" fmla="*/ 74 w 86"/>
                <a:gd name="T7" fmla="*/ 21 h 66"/>
                <a:gd name="T8" fmla="*/ 90 w 86"/>
                <a:gd name="T9" fmla="*/ 1 h 66"/>
                <a:gd name="T10" fmla="*/ 63 w 86"/>
                <a:gd name="T11" fmla="*/ 14 h 66"/>
                <a:gd name="T12" fmla="*/ 44 w 86"/>
                <a:gd name="T13" fmla="*/ 28 h 66"/>
                <a:gd name="T14" fmla="*/ 21 w 86"/>
                <a:gd name="T15" fmla="*/ 35 h 66"/>
                <a:gd name="T16" fmla="*/ 0 w 86"/>
                <a:gd name="T17" fmla="*/ 59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"/>
                <a:gd name="T28" fmla="*/ 0 h 66"/>
                <a:gd name="T29" fmla="*/ 86 w 86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" h="66">
                  <a:moveTo>
                    <a:pt x="20" y="66"/>
                  </a:moveTo>
                  <a:cubicBezTo>
                    <a:pt x="17" y="58"/>
                    <a:pt x="18" y="46"/>
                    <a:pt x="26" y="41"/>
                  </a:cubicBezTo>
                  <a:cubicBezTo>
                    <a:pt x="31" y="36"/>
                    <a:pt x="40" y="36"/>
                    <a:pt x="47" y="33"/>
                  </a:cubicBezTo>
                  <a:cubicBezTo>
                    <a:pt x="55" y="29"/>
                    <a:pt x="60" y="23"/>
                    <a:pt x="68" y="18"/>
                  </a:cubicBezTo>
                  <a:cubicBezTo>
                    <a:pt x="72" y="14"/>
                    <a:pt x="86" y="9"/>
                    <a:pt x="83" y="1"/>
                  </a:cubicBezTo>
                  <a:cubicBezTo>
                    <a:pt x="77" y="0"/>
                    <a:pt x="64" y="8"/>
                    <a:pt x="58" y="12"/>
                  </a:cubicBezTo>
                  <a:cubicBezTo>
                    <a:pt x="53" y="15"/>
                    <a:pt x="47" y="22"/>
                    <a:pt x="41" y="24"/>
                  </a:cubicBezTo>
                  <a:cubicBezTo>
                    <a:pt x="35" y="27"/>
                    <a:pt x="26" y="27"/>
                    <a:pt x="19" y="30"/>
                  </a:cubicBezTo>
                  <a:cubicBezTo>
                    <a:pt x="8" y="34"/>
                    <a:pt x="3" y="41"/>
                    <a:pt x="0" y="51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4" name="Freeform 18"/>
            <p:cNvSpPr>
              <a:spLocks/>
            </p:cNvSpPr>
            <p:nvPr/>
          </p:nvSpPr>
          <p:spPr bwMode="auto">
            <a:xfrm>
              <a:off x="2048" y="475"/>
              <a:ext cx="221" cy="495"/>
            </a:xfrm>
            <a:custGeom>
              <a:avLst/>
              <a:gdLst>
                <a:gd name="T0" fmla="*/ 25 w 204"/>
                <a:gd name="T1" fmla="*/ 8 h 428"/>
                <a:gd name="T2" fmla="*/ 46 w 204"/>
                <a:gd name="T3" fmla="*/ 5 h 428"/>
                <a:gd name="T4" fmla="*/ 67 w 204"/>
                <a:gd name="T5" fmla="*/ 1 h 428"/>
                <a:gd name="T6" fmla="*/ 88 w 204"/>
                <a:gd name="T7" fmla="*/ 2 h 428"/>
                <a:gd name="T8" fmla="*/ 100 w 204"/>
                <a:gd name="T9" fmla="*/ 6 h 428"/>
                <a:gd name="T10" fmla="*/ 114 w 204"/>
                <a:gd name="T11" fmla="*/ 10 h 428"/>
                <a:gd name="T12" fmla="*/ 136 w 204"/>
                <a:gd name="T13" fmla="*/ 13 h 428"/>
                <a:gd name="T14" fmla="*/ 154 w 204"/>
                <a:gd name="T15" fmla="*/ 19 h 428"/>
                <a:gd name="T16" fmla="*/ 170 w 204"/>
                <a:gd name="T17" fmla="*/ 29 h 428"/>
                <a:gd name="T18" fmla="*/ 182 w 204"/>
                <a:gd name="T19" fmla="*/ 44 h 428"/>
                <a:gd name="T20" fmla="*/ 199 w 204"/>
                <a:gd name="T21" fmla="*/ 84 h 428"/>
                <a:gd name="T22" fmla="*/ 202 w 204"/>
                <a:gd name="T23" fmla="*/ 103 h 428"/>
                <a:gd name="T24" fmla="*/ 176 w 204"/>
                <a:gd name="T25" fmla="*/ 149 h 428"/>
                <a:gd name="T26" fmla="*/ 190 w 204"/>
                <a:gd name="T27" fmla="*/ 167 h 428"/>
                <a:gd name="T28" fmla="*/ 199 w 204"/>
                <a:gd name="T29" fmla="*/ 172 h 428"/>
                <a:gd name="T30" fmla="*/ 204 w 204"/>
                <a:gd name="T31" fmla="*/ 187 h 428"/>
                <a:gd name="T32" fmla="*/ 204 w 204"/>
                <a:gd name="T33" fmla="*/ 229 h 428"/>
                <a:gd name="T34" fmla="*/ 206 w 204"/>
                <a:gd name="T35" fmla="*/ 251 h 428"/>
                <a:gd name="T36" fmla="*/ 207 w 204"/>
                <a:gd name="T37" fmla="*/ 265 h 428"/>
                <a:gd name="T38" fmla="*/ 209 w 204"/>
                <a:gd name="T39" fmla="*/ 281 h 428"/>
                <a:gd name="T40" fmla="*/ 212 w 204"/>
                <a:gd name="T41" fmla="*/ 306 h 428"/>
                <a:gd name="T42" fmla="*/ 213 w 204"/>
                <a:gd name="T43" fmla="*/ 326 h 428"/>
                <a:gd name="T44" fmla="*/ 210 w 204"/>
                <a:gd name="T45" fmla="*/ 335 h 428"/>
                <a:gd name="T46" fmla="*/ 197 w 204"/>
                <a:gd name="T47" fmla="*/ 333 h 428"/>
                <a:gd name="T48" fmla="*/ 189 w 204"/>
                <a:gd name="T49" fmla="*/ 347 h 428"/>
                <a:gd name="T50" fmla="*/ 204 w 204"/>
                <a:gd name="T51" fmla="*/ 363 h 428"/>
                <a:gd name="T52" fmla="*/ 210 w 204"/>
                <a:gd name="T53" fmla="*/ 379 h 428"/>
                <a:gd name="T54" fmla="*/ 216 w 204"/>
                <a:gd name="T55" fmla="*/ 399 h 428"/>
                <a:gd name="T56" fmla="*/ 212 w 204"/>
                <a:gd name="T57" fmla="*/ 412 h 428"/>
                <a:gd name="T58" fmla="*/ 205 w 204"/>
                <a:gd name="T59" fmla="*/ 411 h 428"/>
                <a:gd name="T60" fmla="*/ 197 w 204"/>
                <a:gd name="T61" fmla="*/ 392 h 428"/>
                <a:gd name="T62" fmla="*/ 189 w 204"/>
                <a:gd name="T63" fmla="*/ 404 h 428"/>
                <a:gd name="T64" fmla="*/ 197 w 204"/>
                <a:gd name="T65" fmla="*/ 434 h 428"/>
                <a:gd name="T66" fmla="*/ 199 w 204"/>
                <a:gd name="T67" fmla="*/ 459 h 428"/>
                <a:gd name="T68" fmla="*/ 193 w 204"/>
                <a:gd name="T69" fmla="*/ 481 h 428"/>
                <a:gd name="T70" fmla="*/ 174 w 204"/>
                <a:gd name="T71" fmla="*/ 494 h 428"/>
                <a:gd name="T72" fmla="*/ 143 w 204"/>
                <a:gd name="T73" fmla="*/ 479 h 428"/>
                <a:gd name="T74" fmla="*/ 130 w 204"/>
                <a:gd name="T75" fmla="*/ 461 h 428"/>
                <a:gd name="T76" fmla="*/ 115 w 204"/>
                <a:gd name="T77" fmla="*/ 436 h 428"/>
                <a:gd name="T78" fmla="*/ 98 w 204"/>
                <a:gd name="T79" fmla="*/ 393 h 428"/>
                <a:gd name="T80" fmla="*/ 87 w 204"/>
                <a:gd name="T81" fmla="*/ 368 h 428"/>
                <a:gd name="T82" fmla="*/ 74 w 204"/>
                <a:gd name="T83" fmla="*/ 333 h 428"/>
                <a:gd name="T84" fmla="*/ 64 w 204"/>
                <a:gd name="T85" fmla="*/ 302 h 428"/>
                <a:gd name="T86" fmla="*/ 38 w 204"/>
                <a:gd name="T87" fmla="*/ 246 h 428"/>
                <a:gd name="T88" fmla="*/ 26 w 204"/>
                <a:gd name="T89" fmla="*/ 215 h 428"/>
                <a:gd name="T90" fmla="*/ 2 w 204"/>
                <a:gd name="T91" fmla="*/ 155 h 428"/>
                <a:gd name="T92" fmla="*/ 26 w 204"/>
                <a:gd name="T93" fmla="*/ 118 h 428"/>
                <a:gd name="T94" fmla="*/ 2 w 204"/>
                <a:gd name="T95" fmla="*/ 141 h 428"/>
                <a:gd name="T96" fmla="*/ 2 w 204"/>
                <a:gd name="T97" fmla="*/ 140 h 428"/>
                <a:gd name="T98" fmla="*/ 5 w 204"/>
                <a:gd name="T99" fmla="*/ 75 h 428"/>
                <a:gd name="T100" fmla="*/ 3 w 204"/>
                <a:gd name="T101" fmla="*/ 69 h 4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4"/>
                <a:gd name="T154" fmla="*/ 0 h 428"/>
                <a:gd name="T155" fmla="*/ 204 w 204"/>
                <a:gd name="T156" fmla="*/ 428 h 4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4" h="428">
                  <a:moveTo>
                    <a:pt x="23" y="7"/>
                  </a:moveTo>
                  <a:cubicBezTo>
                    <a:pt x="30" y="5"/>
                    <a:pt x="39" y="4"/>
                    <a:pt x="42" y="4"/>
                  </a:cubicBezTo>
                  <a:cubicBezTo>
                    <a:pt x="47" y="4"/>
                    <a:pt x="57" y="2"/>
                    <a:pt x="62" y="1"/>
                  </a:cubicBezTo>
                  <a:cubicBezTo>
                    <a:pt x="68" y="0"/>
                    <a:pt x="75" y="2"/>
                    <a:pt x="81" y="2"/>
                  </a:cubicBezTo>
                  <a:cubicBezTo>
                    <a:pt x="87" y="2"/>
                    <a:pt x="89" y="5"/>
                    <a:pt x="92" y="5"/>
                  </a:cubicBezTo>
                  <a:cubicBezTo>
                    <a:pt x="96" y="5"/>
                    <a:pt x="102" y="8"/>
                    <a:pt x="105" y="9"/>
                  </a:cubicBezTo>
                  <a:cubicBezTo>
                    <a:pt x="108" y="9"/>
                    <a:pt x="119" y="9"/>
                    <a:pt x="126" y="11"/>
                  </a:cubicBezTo>
                  <a:cubicBezTo>
                    <a:pt x="132" y="13"/>
                    <a:pt x="136" y="16"/>
                    <a:pt x="142" y="16"/>
                  </a:cubicBezTo>
                  <a:cubicBezTo>
                    <a:pt x="148" y="16"/>
                    <a:pt x="150" y="21"/>
                    <a:pt x="157" y="25"/>
                  </a:cubicBezTo>
                  <a:cubicBezTo>
                    <a:pt x="164" y="29"/>
                    <a:pt x="164" y="35"/>
                    <a:pt x="168" y="38"/>
                  </a:cubicBezTo>
                  <a:cubicBezTo>
                    <a:pt x="172" y="40"/>
                    <a:pt x="184" y="66"/>
                    <a:pt x="184" y="73"/>
                  </a:cubicBezTo>
                  <a:cubicBezTo>
                    <a:pt x="184" y="81"/>
                    <a:pt x="187" y="82"/>
                    <a:pt x="186" y="89"/>
                  </a:cubicBezTo>
                  <a:cubicBezTo>
                    <a:pt x="185" y="96"/>
                    <a:pt x="186" y="111"/>
                    <a:pt x="162" y="129"/>
                  </a:cubicBezTo>
                  <a:cubicBezTo>
                    <a:pt x="146" y="139"/>
                    <a:pt x="172" y="144"/>
                    <a:pt x="175" y="144"/>
                  </a:cubicBezTo>
                  <a:cubicBezTo>
                    <a:pt x="179" y="144"/>
                    <a:pt x="184" y="149"/>
                    <a:pt x="184" y="149"/>
                  </a:cubicBezTo>
                  <a:cubicBezTo>
                    <a:pt x="184" y="149"/>
                    <a:pt x="186" y="157"/>
                    <a:pt x="188" y="162"/>
                  </a:cubicBezTo>
                  <a:cubicBezTo>
                    <a:pt x="190" y="168"/>
                    <a:pt x="187" y="192"/>
                    <a:pt x="188" y="198"/>
                  </a:cubicBezTo>
                  <a:cubicBezTo>
                    <a:pt x="189" y="204"/>
                    <a:pt x="185" y="211"/>
                    <a:pt x="190" y="217"/>
                  </a:cubicBezTo>
                  <a:cubicBezTo>
                    <a:pt x="195" y="222"/>
                    <a:pt x="189" y="225"/>
                    <a:pt x="191" y="229"/>
                  </a:cubicBezTo>
                  <a:cubicBezTo>
                    <a:pt x="193" y="233"/>
                    <a:pt x="193" y="238"/>
                    <a:pt x="193" y="243"/>
                  </a:cubicBezTo>
                  <a:cubicBezTo>
                    <a:pt x="193" y="248"/>
                    <a:pt x="189" y="254"/>
                    <a:pt x="196" y="265"/>
                  </a:cubicBezTo>
                  <a:cubicBezTo>
                    <a:pt x="204" y="276"/>
                    <a:pt x="195" y="274"/>
                    <a:pt x="197" y="282"/>
                  </a:cubicBezTo>
                  <a:cubicBezTo>
                    <a:pt x="199" y="289"/>
                    <a:pt x="194" y="290"/>
                    <a:pt x="194" y="290"/>
                  </a:cubicBezTo>
                  <a:cubicBezTo>
                    <a:pt x="194" y="290"/>
                    <a:pt x="187" y="294"/>
                    <a:pt x="182" y="288"/>
                  </a:cubicBezTo>
                  <a:cubicBezTo>
                    <a:pt x="177" y="283"/>
                    <a:pt x="175" y="295"/>
                    <a:pt x="174" y="300"/>
                  </a:cubicBezTo>
                  <a:cubicBezTo>
                    <a:pt x="173" y="305"/>
                    <a:pt x="178" y="305"/>
                    <a:pt x="188" y="314"/>
                  </a:cubicBezTo>
                  <a:cubicBezTo>
                    <a:pt x="198" y="322"/>
                    <a:pt x="190" y="318"/>
                    <a:pt x="194" y="328"/>
                  </a:cubicBezTo>
                  <a:cubicBezTo>
                    <a:pt x="198" y="338"/>
                    <a:pt x="198" y="337"/>
                    <a:pt x="199" y="345"/>
                  </a:cubicBezTo>
                  <a:cubicBezTo>
                    <a:pt x="200" y="354"/>
                    <a:pt x="198" y="353"/>
                    <a:pt x="196" y="356"/>
                  </a:cubicBezTo>
                  <a:cubicBezTo>
                    <a:pt x="194" y="359"/>
                    <a:pt x="193" y="360"/>
                    <a:pt x="189" y="355"/>
                  </a:cubicBezTo>
                  <a:cubicBezTo>
                    <a:pt x="185" y="350"/>
                    <a:pt x="188" y="345"/>
                    <a:pt x="182" y="339"/>
                  </a:cubicBezTo>
                  <a:cubicBezTo>
                    <a:pt x="175" y="332"/>
                    <a:pt x="178" y="343"/>
                    <a:pt x="174" y="349"/>
                  </a:cubicBezTo>
                  <a:cubicBezTo>
                    <a:pt x="171" y="356"/>
                    <a:pt x="178" y="362"/>
                    <a:pt x="182" y="375"/>
                  </a:cubicBezTo>
                  <a:cubicBezTo>
                    <a:pt x="186" y="387"/>
                    <a:pt x="183" y="387"/>
                    <a:pt x="184" y="397"/>
                  </a:cubicBezTo>
                  <a:cubicBezTo>
                    <a:pt x="185" y="406"/>
                    <a:pt x="181" y="409"/>
                    <a:pt x="178" y="416"/>
                  </a:cubicBezTo>
                  <a:cubicBezTo>
                    <a:pt x="174" y="423"/>
                    <a:pt x="170" y="425"/>
                    <a:pt x="161" y="427"/>
                  </a:cubicBezTo>
                  <a:cubicBezTo>
                    <a:pt x="151" y="428"/>
                    <a:pt x="135" y="423"/>
                    <a:pt x="132" y="414"/>
                  </a:cubicBezTo>
                  <a:cubicBezTo>
                    <a:pt x="129" y="405"/>
                    <a:pt x="129" y="412"/>
                    <a:pt x="120" y="399"/>
                  </a:cubicBezTo>
                  <a:cubicBezTo>
                    <a:pt x="112" y="385"/>
                    <a:pt x="110" y="390"/>
                    <a:pt x="106" y="377"/>
                  </a:cubicBezTo>
                  <a:cubicBezTo>
                    <a:pt x="102" y="365"/>
                    <a:pt x="99" y="350"/>
                    <a:pt x="90" y="340"/>
                  </a:cubicBezTo>
                  <a:cubicBezTo>
                    <a:pt x="82" y="329"/>
                    <a:pt x="83" y="328"/>
                    <a:pt x="80" y="318"/>
                  </a:cubicBezTo>
                  <a:cubicBezTo>
                    <a:pt x="77" y="309"/>
                    <a:pt x="76" y="304"/>
                    <a:pt x="68" y="288"/>
                  </a:cubicBezTo>
                  <a:cubicBezTo>
                    <a:pt x="59" y="273"/>
                    <a:pt x="62" y="274"/>
                    <a:pt x="59" y="261"/>
                  </a:cubicBezTo>
                  <a:cubicBezTo>
                    <a:pt x="56" y="249"/>
                    <a:pt x="36" y="226"/>
                    <a:pt x="35" y="213"/>
                  </a:cubicBezTo>
                  <a:cubicBezTo>
                    <a:pt x="34" y="199"/>
                    <a:pt x="28" y="204"/>
                    <a:pt x="24" y="186"/>
                  </a:cubicBezTo>
                  <a:cubicBezTo>
                    <a:pt x="20" y="167"/>
                    <a:pt x="0" y="156"/>
                    <a:pt x="2" y="134"/>
                  </a:cubicBezTo>
                  <a:cubicBezTo>
                    <a:pt x="16" y="129"/>
                    <a:pt x="24" y="119"/>
                    <a:pt x="24" y="102"/>
                  </a:cubicBezTo>
                  <a:cubicBezTo>
                    <a:pt x="22" y="117"/>
                    <a:pt x="14" y="121"/>
                    <a:pt x="2" y="122"/>
                  </a:cubicBezTo>
                  <a:cubicBezTo>
                    <a:pt x="2" y="121"/>
                    <a:pt x="2" y="121"/>
                    <a:pt x="2" y="121"/>
                  </a:cubicBezTo>
                  <a:cubicBezTo>
                    <a:pt x="1" y="100"/>
                    <a:pt x="3" y="75"/>
                    <a:pt x="5" y="65"/>
                  </a:cubicBezTo>
                  <a:cubicBezTo>
                    <a:pt x="5" y="63"/>
                    <a:pt x="5" y="61"/>
                    <a:pt x="3" y="60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5" name="Freeform 19"/>
            <p:cNvSpPr>
              <a:spLocks/>
            </p:cNvSpPr>
            <p:nvPr/>
          </p:nvSpPr>
          <p:spPr bwMode="auto">
            <a:xfrm>
              <a:off x="1578" y="539"/>
              <a:ext cx="74" cy="52"/>
            </a:xfrm>
            <a:custGeom>
              <a:avLst/>
              <a:gdLst>
                <a:gd name="T0" fmla="*/ 64 w 69"/>
                <a:gd name="T1" fmla="*/ 52 h 45"/>
                <a:gd name="T2" fmla="*/ 74 w 69"/>
                <a:gd name="T3" fmla="*/ 1 h 45"/>
                <a:gd name="T4" fmla="*/ 16 w 69"/>
                <a:gd name="T5" fmla="*/ 2 h 45"/>
                <a:gd name="T6" fmla="*/ 20 w 69"/>
                <a:gd name="T7" fmla="*/ 50 h 45"/>
                <a:gd name="T8" fmla="*/ 64 w 69"/>
                <a:gd name="T9" fmla="*/ 52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6" name="Freeform 20"/>
            <p:cNvSpPr>
              <a:spLocks/>
            </p:cNvSpPr>
            <p:nvPr/>
          </p:nvSpPr>
          <p:spPr bwMode="auto">
            <a:xfrm>
              <a:off x="1610" y="316"/>
              <a:ext cx="52" cy="26"/>
            </a:xfrm>
            <a:custGeom>
              <a:avLst/>
              <a:gdLst>
                <a:gd name="T0" fmla="*/ 52 w 48"/>
                <a:gd name="T1" fmla="*/ 0 h 23"/>
                <a:gd name="T2" fmla="*/ 11 w 48"/>
                <a:gd name="T3" fmla="*/ 5 h 23"/>
                <a:gd name="T4" fmla="*/ 0 w 48"/>
                <a:gd name="T5" fmla="*/ 26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4" y="0"/>
                    <a:pt x="17" y="4"/>
                    <a:pt x="10" y="4"/>
                  </a:cubicBezTo>
                  <a:cubicBezTo>
                    <a:pt x="4" y="6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7" name="Freeform 21"/>
            <p:cNvSpPr>
              <a:spLocks/>
            </p:cNvSpPr>
            <p:nvPr/>
          </p:nvSpPr>
          <p:spPr bwMode="auto">
            <a:xfrm>
              <a:off x="1618" y="266"/>
              <a:ext cx="66" cy="24"/>
            </a:xfrm>
            <a:custGeom>
              <a:avLst/>
              <a:gdLst>
                <a:gd name="T0" fmla="*/ 66 w 61"/>
                <a:gd name="T1" fmla="*/ 13 h 21"/>
                <a:gd name="T2" fmla="*/ 17 w 61"/>
                <a:gd name="T3" fmla="*/ 0 h 21"/>
                <a:gd name="T4" fmla="*/ 0 w 61"/>
                <a:gd name="T5" fmla="*/ 24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0" y="7"/>
                    <a:pt x="23" y="3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8" name="Freeform 22"/>
            <p:cNvSpPr>
              <a:spLocks/>
            </p:cNvSpPr>
            <p:nvPr/>
          </p:nvSpPr>
          <p:spPr bwMode="auto">
            <a:xfrm>
              <a:off x="1605" y="261"/>
              <a:ext cx="79" cy="101"/>
            </a:xfrm>
            <a:custGeom>
              <a:avLst/>
              <a:gdLst>
                <a:gd name="T0" fmla="*/ 79 w 73"/>
                <a:gd name="T1" fmla="*/ 13 h 87"/>
                <a:gd name="T2" fmla="*/ 30 w 73"/>
                <a:gd name="T3" fmla="*/ 0 h 87"/>
                <a:gd name="T4" fmla="*/ 18 w 73"/>
                <a:gd name="T5" fmla="*/ 42 h 87"/>
                <a:gd name="T6" fmla="*/ 57 w 73"/>
                <a:gd name="T7" fmla="*/ 52 h 87"/>
                <a:gd name="T8" fmla="*/ 15 w 73"/>
                <a:gd name="T9" fmla="*/ 53 h 87"/>
                <a:gd name="T10" fmla="*/ 19 w 73"/>
                <a:gd name="T11" fmla="*/ 99 h 87"/>
                <a:gd name="T12" fmla="*/ 79 w 73"/>
                <a:gd name="T13" fmla="*/ 101 h 87"/>
                <a:gd name="T14" fmla="*/ 79 w 73"/>
                <a:gd name="T15" fmla="*/ 13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5" y="2"/>
                    <a:pt x="28" y="0"/>
                  </a:cubicBezTo>
                  <a:cubicBezTo>
                    <a:pt x="13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4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39" name="Freeform 23"/>
            <p:cNvSpPr>
              <a:spLocks/>
            </p:cNvSpPr>
            <p:nvPr/>
          </p:nvSpPr>
          <p:spPr bwMode="auto">
            <a:xfrm>
              <a:off x="1811" y="93"/>
              <a:ext cx="354" cy="561"/>
            </a:xfrm>
            <a:custGeom>
              <a:avLst/>
              <a:gdLst>
                <a:gd name="T0" fmla="*/ 279 w 327"/>
                <a:gd name="T1" fmla="*/ 81 h 485"/>
                <a:gd name="T2" fmla="*/ 260 w 327"/>
                <a:gd name="T3" fmla="*/ 65 h 485"/>
                <a:gd name="T4" fmla="*/ 262 w 327"/>
                <a:gd name="T5" fmla="*/ 40 h 485"/>
                <a:gd name="T6" fmla="*/ 226 w 327"/>
                <a:gd name="T7" fmla="*/ 23 h 485"/>
                <a:gd name="T8" fmla="*/ 212 w 327"/>
                <a:gd name="T9" fmla="*/ 44 h 485"/>
                <a:gd name="T10" fmla="*/ 210 w 327"/>
                <a:gd name="T11" fmla="*/ 14 h 485"/>
                <a:gd name="T12" fmla="*/ 174 w 327"/>
                <a:gd name="T13" fmla="*/ 12 h 485"/>
                <a:gd name="T14" fmla="*/ 146 w 327"/>
                <a:gd name="T15" fmla="*/ 57 h 485"/>
                <a:gd name="T16" fmla="*/ 134 w 327"/>
                <a:gd name="T17" fmla="*/ 29 h 485"/>
                <a:gd name="T18" fmla="*/ 95 w 327"/>
                <a:gd name="T19" fmla="*/ 39 h 485"/>
                <a:gd name="T20" fmla="*/ 89 w 327"/>
                <a:gd name="T21" fmla="*/ 76 h 485"/>
                <a:gd name="T22" fmla="*/ 82 w 327"/>
                <a:gd name="T23" fmla="*/ 88 h 485"/>
                <a:gd name="T24" fmla="*/ 3 w 327"/>
                <a:gd name="T25" fmla="*/ 261 h 485"/>
                <a:gd name="T26" fmla="*/ 13 w 327"/>
                <a:gd name="T27" fmla="*/ 403 h 485"/>
                <a:gd name="T28" fmla="*/ 13 w 327"/>
                <a:gd name="T29" fmla="*/ 404 h 485"/>
                <a:gd name="T30" fmla="*/ 43 w 327"/>
                <a:gd name="T31" fmla="*/ 453 h 485"/>
                <a:gd name="T32" fmla="*/ 48 w 327"/>
                <a:gd name="T33" fmla="*/ 509 h 485"/>
                <a:gd name="T34" fmla="*/ 44 w 327"/>
                <a:gd name="T35" fmla="*/ 505 h 485"/>
                <a:gd name="T36" fmla="*/ 116 w 327"/>
                <a:gd name="T37" fmla="*/ 554 h 485"/>
                <a:gd name="T38" fmla="*/ 118 w 327"/>
                <a:gd name="T39" fmla="*/ 553 h 485"/>
                <a:gd name="T40" fmla="*/ 118 w 327"/>
                <a:gd name="T41" fmla="*/ 501 h 485"/>
                <a:gd name="T42" fmla="*/ 143 w 327"/>
                <a:gd name="T43" fmla="*/ 375 h 485"/>
                <a:gd name="T44" fmla="*/ 158 w 327"/>
                <a:gd name="T45" fmla="*/ 331 h 485"/>
                <a:gd name="T46" fmla="*/ 158 w 327"/>
                <a:gd name="T47" fmla="*/ 331 h 485"/>
                <a:gd name="T48" fmla="*/ 158 w 327"/>
                <a:gd name="T49" fmla="*/ 331 h 485"/>
                <a:gd name="T50" fmla="*/ 154 w 327"/>
                <a:gd name="T51" fmla="*/ 304 h 485"/>
                <a:gd name="T52" fmla="*/ 152 w 327"/>
                <a:gd name="T53" fmla="*/ 303 h 485"/>
                <a:gd name="T54" fmla="*/ 179 w 327"/>
                <a:gd name="T55" fmla="*/ 189 h 485"/>
                <a:gd name="T56" fmla="*/ 180 w 327"/>
                <a:gd name="T57" fmla="*/ 190 h 485"/>
                <a:gd name="T58" fmla="*/ 217 w 327"/>
                <a:gd name="T59" fmla="*/ 195 h 485"/>
                <a:gd name="T60" fmla="*/ 217 w 327"/>
                <a:gd name="T61" fmla="*/ 195 h 485"/>
                <a:gd name="T62" fmla="*/ 217 w 327"/>
                <a:gd name="T63" fmla="*/ 195 h 485"/>
                <a:gd name="T64" fmla="*/ 264 w 327"/>
                <a:gd name="T65" fmla="*/ 193 h 485"/>
                <a:gd name="T66" fmla="*/ 354 w 327"/>
                <a:gd name="T67" fmla="*/ 192 h 485"/>
                <a:gd name="T68" fmla="*/ 279 w 327"/>
                <a:gd name="T69" fmla="*/ 81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09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12" y="169"/>
                    <a:pt x="227" y="168"/>
                    <a:pt x="244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3" y="92"/>
                    <a:pt x="258" y="7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0" name="Freeform 24"/>
            <p:cNvSpPr>
              <a:spLocks/>
            </p:cNvSpPr>
            <p:nvPr/>
          </p:nvSpPr>
          <p:spPr bwMode="auto">
            <a:xfrm>
              <a:off x="2113" y="389"/>
              <a:ext cx="63" cy="34"/>
            </a:xfrm>
            <a:custGeom>
              <a:avLst/>
              <a:gdLst>
                <a:gd name="T0" fmla="*/ 4 w 58"/>
                <a:gd name="T1" fmla="*/ 26 h 30"/>
                <a:gd name="T2" fmla="*/ 60 w 58"/>
                <a:gd name="T3" fmla="*/ 34 h 30"/>
                <a:gd name="T4" fmla="*/ 63 w 58"/>
                <a:gd name="T5" fmla="*/ 0 h 30"/>
                <a:gd name="T6" fmla="*/ 0 w 58"/>
                <a:gd name="T7" fmla="*/ 26 h 30"/>
                <a:gd name="T8" fmla="*/ 4 w 58"/>
                <a:gd name="T9" fmla="*/ 2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4" y="23"/>
                  </a:moveTo>
                  <a:cubicBezTo>
                    <a:pt x="20" y="24"/>
                    <a:pt x="37" y="26"/>
                    <a:pt x="55" y="30"/>
                  </a:cubicBezTo>
                  <a:cubicBezTo>
                    <a:pt x="56" y="20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lnTo>
                    <a:pt x="4" y="23"/>
                  </a:ln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1" name="Freeform 25"/>
            <p:cNvSpPr>
              <a:spLocks noEditPoints="1"/>
            </p:cNvSpPr>
            <p:nvPr/>
          </p:nvSpPr>
          <p:spPr bwMode="auto">
            <a:xfrm>
              <a:off x="1676" y="443"/>
              <a:ext cx="707" cy="664"/>
            </a:xfrm>
            <a:custGeom>
              <a:avLst/>
              <a:gdLst>
                <a:gd name="T0" fmla="*/ 603 w 652"/>
                <a:gd name="T1" fmla="*/ 172 h 574"/>
                <a:gd name="T2" fmla="*/ 413 w 652"/>
                <a:gd name="T3" fmla="*/ 3 h 574"/>
                <a:gd name="T4" fmla="*/ 397 w 652"/>
                <a:gd name="T5" fmla="*/ 40 h 574"/>
                <a:gd name="T6" fmla="*/ 460 w 652"/>
                <a:gd name="T7" fmla="*/ 35 h 574"/>
                <a:gd name="T8" fmla="*/ 509 w 652"/>
                <a:gd name="T9" fmla="*/ 45 h 574"/>
                <a:gd name="T10" fmla="*/ 554 w 652"/>
                <a:gd name="T11" fmla="*/ 76 h 574"/>
                <a:gd name="T12" fmla="*/ 548 w 652"/>
                <a:gd name="T13" fmla="*/ 182 h 574"/>
                <a:gd name="T14" fmla="*/ 562 w 652"/>
                <a:gd name="T15" fmla="*/ 199 h 574"/>
                <a:gd name="T16" fmla="*/ 576 w 652"/>
                <a:gd name="T17" fmla="*/ 261 h 574"/>
                <a:gd name="T18" fmla="*/ 581 w 652"/>
                <a:gd name="T19" fmla="*/ 313 h 574"/>
                <a:gd name="T20" fmla="*/ 582 w 652"/>
                <a:gd name="T21" fmla="*/ 368 h 574"/>
                <a:gd name="T22" fmla="*/ 576 w 652"/>
                <a:gd name="T23" fmla="*/ 396 h 574"/>
                <a:gd name="T24" fmla="*/ 584 w 652"/>
                <a:gd name="T25" fmla="*/ 444 h 574"/>
                <a:gd name="T26" fmla="*/ 561 w 652"/>
                <a:gd name="T27" fmla="*/ 436 h 574"/>
                <a:gd name="T28" fmla="*/ 565 w 652"/>
                <a:gd name="T29" fmla="*/ 514 h 574"/>
                <a:gd name="T30" fmla="*/ 502 w 652"/>
                <a:gd name="T31" fmla="*/ 494 h 574"/>
                <a:gd name="T32" fmla="*/ 459 w 652"/>
                <a:gd name="T33" fmla="*/ 400 h 574"/>
                <a:gd name="T34" fmla="*/ 410 w 652"/>
                <a:gd name="T35" fmla="*/ 279 h 574"/>
                <a:gd name="T36" fmla="*/ 398 w 652"/>
                <a:gd name="T37" fmla="*/ 150 h 574"/>
                <a:gd name="T38" fmla="*/ 377 w 652"/>
                <a:gd name="T39" fmla="*/ 108 h 574"/>
                <a:gd name="T40" fmla="*/ 277 w 652"/>
                <a:gd name="T41" fmla="*/ 82 h 574"/>
                <a:gd name="T42" fmla="*/ 250 w 652"/>
                <a:gd name="T43" fmla="*/ 204 h 574"/>
                <a:gd name="T44" fmla="*/ 68 w 652"/>
                <a:gd name="T45" fmla="*/ 119 h 574"/>
                <a:gd name="T46" fmla="*/ 75 w 652"/>
                <a:gd name="T47" fmla="*/ 354 h 574"/>
                <a:gd name="T48" fmla="*/ 616 w 652"/>
                <a:gd name="T49" fmla="*/ 600 h 574"/>
                <a:gd name="T50" fmla="*/ 672 w 652"/>
                <a:gd name="T51" fmla="*/ 361 h 574"/>
                <a:gd name="T52" fmla="*/ 265 w 652"/>
                <a:gd name="T53" fmla="*/ 216 h 574"/>
                <a:gd name="T54" fmla="*/ 280 w 652"/>
                <a:gd name="T55" fmla="*/ 165 h 574"/>
                <a:gd name="T56" fmla="*/ 281 w 652"/>
                <a:gd name="T57" fmla="*/ 134 h 574"/>
                <a:gd name="T58" fmla="*/ 360 w 652"/>
                <a:gd name="T59" fmla="*/ 109 h 574"/>
                <a:gd name="T60" fmla="*/ 358 w 652"/>
                <a:gd name="T61" fmla="*/ 167 h 574"/>
                <a:gd name="T62" fmla="*/ 349 w 652"/>
                <a:gd name="T63" fmla="*/ 187 h 574"/>
                <a:gd name="T64" fmla="*/ 367 w 652"/>
                <a:gd name="T65" fmla="*/ 307 h 574"/>
                <a:gd name="T66" fmla="*/ 411 w 652"/>
                <a:gd name="T67" fmla="*/ 467 h 574"/>
                <a:gd name="T68" fmla="*/ 454 w 652"/>
                <a:gd name="T69" fmla="*/ 537 h 574"/>
                <a:gd name="T70" fmla="*/ 450 w 652"/>
                <a:gd name="T71" fmla="*/ 584 h 574"/>
                <a:gd name="T72" fmla="*/ 397 w 652"/>
                <a:gd name="T73" fmla="*/ 553 h 574"/>
                <a:gd name="T74" fmla="*/ 354 w 652"/>
                <a:gd name="T75" fmla="*/ 554 h 574"/>
                <a:gd name="T76" fmla="*/ 322 w 652"/>
                <a:gd name="T77" fmla="*/ 521 h 574"/>
                <a:gd name="T78" fmla="*/ 282 w 652"/>
                <a:gd name="T79" fmla="*/ 481 h 574"/>
                <a:gd name="T80" fmla="*/ 243 w 652"/>
                <a:gd name="T81" fmla="*/ 463 h 574"/>
                <a:gd name="T82" fmla="*/ 203 w 652"/>
                <a:gd name="T83" fmla="*/ 433 h 574"/>
                <a:gd name="T84" fmla="*/ 182 w 652"/>
                <a:gd name="T85" fmla="*/ 399 h 574"/>
                <a:gd name="T86" fmla="*/ 153 w 652"/>
                <a:gd name="T87" fmla="*/ 352 h 574"/>
                <a:gd name="T88" fmla="*/ 155 w 652"/>
                <a:gd name="T89" fmla="*/ 297 h 574"/>
                <a:gd name="T90" fmla="*/ 72 w 652"/>
                <a:gd name="T91" fmla="*/ 310 h 574"/>
                <a:gd name="T92" fmla="*/ 38 w 652"/>
                <a:gd name="T93" fmla="*/ 257 h 574"/>
                <a:gd name="T94" fmla="*/ 23 w 652"/>
                <a:gd name="T95" fmla="*/ 214 h 574"/>
                <a:gd name="T96" fmla="*/ 42 w 652"/>
                <a:gd name="T97" fmla="*/ 147 h 574"/>
                <a:gd name="T98" fmla="*/ 120 w 652"/>
                <a:gd name="T99" fmla="*/ 135 h 574"/>
                <a:gd name="T100" fmla="*/ 192 w 652"/>
                <a:gd name="T101" fmla="*/ 202 h 5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52"/>
                <a:gd name="T154" fmla="*/ 0 h 574"/>
                <a:gd name="T155" fmla="*/ 652 w 652"/>
                <a:gd name="T156" fmla="*/ 574 h 5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52" h="574">
                  <a:moveTo>
                    <a:pt x="620" y="312"/>
                  </a:moveTo>
                  <a:cubicBezTo>
                    <a:pt x="603" y="265"/>
                    <a:pt x="591" y="228"/>
                    <a:pt x="577" y="199"/>
                  </a:cubicBezTo>
                  <a:cubicBezTo>
                    <a:pt x="566" y="177"/>
                    <a:pt x="555" y="154"/>
                    <a:pt x="556" y="149"/>
                  </a:cubicBezTo>
                  <a:cubicBezTo>
                    <a:pt x="557" y="147"/>
                    <a:pt x="557" y="147"/>
                    <a:pt x="557" y="147"/>
                  </a:cubicBezTo>
                  <a:cubicBezTo>
                    <a:pt x="569" y="87"/>
                    <a:pt x="547" y="44"/>
                    <a:pt x="491" y="19"/>
                  </a:cubicBezTo>
                  <a:cubicBezTo>
                    <a:pt x="451" y="2"/>
                    <a:pt x="411" y="0"/>
                    <a:pt x="381" y="3"/>
                  </a:cubicBezTo>
                  <a:cubicBezTo>
                    <a:pt x="381" y="3"/>
                    <a:pt x="381" y="3"/>
                    <a:pt x="381" y="3"/>
                  </a:cubicBezTo>
                  <a:cubicBezTo>
                    <a:pt x="380" y="4"/>
                    <a:pt x="380" y="5"/>
                    <a:pt x="379" y="5"/>
                  </a:cubicBezTo>
                  <a:cubicBezTo>
                    <a:pt x="374" y="14"/>
                    <a:pt x="370" y="24"/>
                    <a:pt x="366" y="35"/>
                  </a:cubicBezTo>
                  <a:cubicBezTo>
                    <a:pt x="373" y="33"/>
                    <a:pt x="382" y="32"/>
                    <a:pt x="385" y="32"/>
                  </a:cubicBezTo>
                  <a:cubicBezTo>
                    <a:pt x="390" y="32"/>
                    <a:pt x="400" y="30"/>
                    <a:pt x="405" y="29"/>
                  </a:cubicBezTo>
                  <a:cubicBezTo>
                    <a:pt x="411" y="28"/>
                    <a:pt x="418" y="30"/>
                    <a:pt x="424" y="30"/>
                  </a:cubicBezTo>
                  <a:cubicBezTo>
                    <a:pt x="430" y="30"/>
                    <a:pt x="432" y="33"/>
                    <a:pt x="435" y="33"/>
                  </a:cubicBezTo>
                  <a:cubicBezTo>
                    <a:pt x="439" y="33"/>
                    <a:pt x="445" y="36"/>
                    <a:pt x="448" y="37"/>
                  </a:cubicBezTo>
                  <a:cubicBezTo>
                    <a:pt x="451" y="37"/>
                    <a:pt x="462" y="37"/>
                    <a:pt x="469" y="39"/>
                  </a:cubicBezTo>
                  <a:cubicBezTo>
                    <a:pt x="475" y="41"/>
                    <a:pt x="479" y="44"/>
                    <a:pt x="485" y="44"/>
                  </a:cubicBezTo>
                  <a:cubicBezTo>
                    <a:pt x="491" y="44"/>
                    <a:pt x="493" y="49"/>
                    <a:pt x="500" y="53"/>
                  </a:cubicBezTo>
                  <a:cubicBezTo>
                    <a:pt x="507" y="57"/>
                    <a:pt x="507" y="63"/>
                    <a:pt x="511" y="66"/>
                  </a:cubicBezTo>
                  <a:cubicBezTo>
                    <a:pt x="515" y="68"/>
                    <a:pt x="527" y="94"/>
                    <a:pt x="527" y="101"/>
                  </a:cubicBezTo>
                  <a:cubicBezTo>
                    <a:pt x="527" y="109"/>
                    <a:pt x="530" y="110"/>
                    <a:pt x="529" y="117"/>
                  </a:cubicBezTo>
                  <a:cubicBezTo>
                    <a:pt x="528" y="124"/>
                    <a:pt x="529" y="139"/>
                    <a:pt x="505" y="157"/>
                  </a:cubicBezTo>
                  <a:cubicBezTo>
                    <a:pt x="487" y="169"/>
                    <a:pt x="498" y="164"/>
                    <a:pt x="505" y="165"/>
                  </a:cubicBezTo>
                  <a:cubicBezTo>
                    <a:pt x="508" y="166"/>
                    <a:pt x="510" y="166"/>
                    <a:pt x="511" y="165"/>
                  </a:cubicBezTo>
                  <a:cubicBezTo>
                    <a:pt x="514" y="164"/>
                    <a:pt x="515" y="172"/>
                    <a:pt x="518" y="172"/>
                  </a:cubicBezTo>
                  <a:cubicBezTo>
                    <a:pt x="522" y="172"/>
                    <a:pt x="527" y="177"/>
                    <a:pt x="527" y="177"/>
                  </a:cubicBezTo>
                  <a:cubicBezTo>
                    <a:pt x="527" y="177"/>
                    <a:pt x="529" y="185"/>
                    <a:pt x="531" y="190"/>
                  </a:cubicBezTo>
                  <a:cubicBezTo>
                    <a:pt x="533" y="196"/>
                    <a:pt x="530" y="220"/>
                    <a:pt x="531" y="226"/>
                  </a:cubicBezTo>
                  <a:cubicBezTo>
                    <a:pt x="532" y="232"/>
                    <a:pt x="528" y="239"/>
                    <a:pt x="533" y="245"/>
                  </a:cubicBezTo>
                  <a:cubicBezTo>
                    <a:pt x="538" y="250"/>
                    <a:pt x="532" y="253"/>
                    <a:pt x="534" y="257"/>
                  </a:cubicBezTo>
                  <a:cubicBezTo>
                    <a:pt x="536" y="261"/>
                    <a:pt x="536" y="266"/>
                    <a:pt x="536" y="271"/>
                  </a:cubicBezTo>
                  <a:cubicBezTo>
                    <a:pt x="536" y="276"/>
                    <a:pt x="532" y="282"/>
                    <a:pt x="539" y="293"/>
                  </a:cubicBezTo>
                  <a:cubicBezTo>
                    <a:pt x="547" y="304"/>
                    <a:pt x="538" y="302"/>
                    <a:pt x="540" y="310"/>
                  </a:cubicBezTo>
                  <a:cubicBezTo>
                    <a:pt x="542" y="317"/>
                    <a:pt x="537" y="318"/>
                    <a:pt x="537" y="318"/>
                  </a:cubicBezTo>
                  <a:cubicBezTo>
                    <a:pt x="537" y="318"/>
                    <a:pt x="530" y="322"/>
                    <a:pt x="525" y="316"/>
                  </a:cubicBezTo>
                  <a:cubicBezTo>
                    <a:pt x="520" y="311"/>
                    <a:pt x="518" y="323"/>
                    <a:pt x="517" y="328"/>
                  </a:cubicBezTo>
                  <a:cubicBezTo>
                    <a:pt x="516" y="333"/>
                    <a:pt x="521" y="333"/>
                    <a:pt x="531" y="342"/>
                  </a:cubicBezTo>
                  <a:cubicBezTo>
                    <a:pt x="541" y="350"/>
                    <a:pt x="533" y="346"/>
                    <a:pt x="537" y="356"/>
                  </a:cubicBezTo>
                  <a:cubicBezTo>
                    <a:pt x="541" y="366"/>
                    <a:pt x="541" y="365"/>
                    <a:pt x="542" y="373"/>
                  </a:cubicBezTo>
                  <a:cubicBezTo>
                    <a:pt x="543" y="382"/>
                    <a:pt x="541" y="381"/>
                    <a:pt x="539" y="384"/>
                  </a:cubicBezTo>
                  <a:cubicBezTo>
                    <a:pt x="537" y="387"/>
                    <a:pt x="536" y="388"/>
                    <a:pt x="532" y="383"/>
                  </a:cubicBezTo>
                  <a:cubicBezTo>
                    <a:pt x="528" y="378"/>
                    <a:pt x="531" y="373"/>
                    <a:pt x="525" y="367"/>
                  </a:cubicBezTo>
                  <a:cubicBezTo>
                    <a:pt x="518" y="360"/>
                    <a:pt x="521" y="371"/>
                    <a:pt x="517" y="377"/>
                  </a:cubicBezTo>
                  <a:cubicBezTo>
                    <a:pt x="514" y="384"/>
                    <a:pt x="521" y="390"/>
                    <a:pt x="525" y="403"/>
                  </a:cubicBezTo>
                  <a:cubicBezTo>
                    <a:pt x="529" y="415"/>
                    <a:pt x="526" y="415"/>
                    <a:pt x="527" y="425"/>
                  </a:cubicBezTo>
                  <a:cubicBezTo>
                    <a:pt x="528" y="434"/>
                    <a:pt x="524" y="437"/>
                    <a:pt x="521" y="444"/>
                  </a:cubicBezTo>
                  <a:cubicBezTo>
                    <a:pt x="517" y="451"/>
                    <a:pt x="513" y="453"/>
                    <a:pt x="504" y="455"/>
                  </a:cubicBezTo>
                  <a:cubicBezTo>
                    <a:pt x="494" y="456"/>
                    <a:pt x="478" y="451"/>
                    <a:pt x="475" y="442"/>
                  </a:cubicBezTo>
                  <a:cubicBezTo>
                    <a:pt x="472" y="433"/>
                    <a:pt x="472" y="440"/>
                    <a:pt x="463" y="427"/>
                  </a:cubicBezTo>
                  <a:cubicBezTo>
                    <a:pt x="455" y="413"/>
                    <a:pt x="453" y="418"/>
                    <a:pt x="449" y="405"/>
                  </a:cubicBezTo>
                  <a:cubicBezTo>
                    <a:pt x="445" y="393"/>
                    <a:pt x="442" y="378"/>
                    <a:pt x="433" y="368"/>
                  </a:cubicBezTo>
                  <a:cubicBezTo>
                    <a:pt x="425" y="357"/>
                    <a:pt x="426" y="356"/>
                    <a:pt x="423" y="346"/>
                  </a:cubicBezTo>
                  <a:cubicBezTo>
                    <a:pt x="420" y="337"/>
                    <a:pt x="419" y="332"/>
                    <a:pt x="411" y="316"/>
                  </a:cubicBezTo>
                  <a:cubicBezTo>
                    <a:pt x="402" y="301"/>
                    <a:pt x="405" y="302"/>
                    <a:pt x="402" y="289"/>
                  </a:cubicBezTo>
                  <a:cubicBezTo>
                    <a:pt x="399" y="277"/>
                    <a:pt x="379" y="254"/>
                    <a:pt x="378" y="241"/>
                  </a:cubicBezTo>
                  <a:cubicBezTo>
                    <a:pt x="377" y="227"/>
                    <a:pt x="371" y="232"/>
                    <a:pt x="367" y="214"/>
                  </a:cubicBezTo>
                  <a:cubicBezTo>
                    <a:pt x="363" y="195"/>
                    <a:pt x="343" y="184"/>
                    <a:pt x="345" y="162"/>
                  </a:cubicBezTo>
                  <a:cubicBezTo>
                    <a:pt x="359" y="157"/>
                    <a:pt x="367" y="147"/>
                    <a:pt x="367" y="130"/>
                  </a:cubicBezTo>
                  <a:cubicBezTo>
                    <a:pt x="365" y="145"/>
                    <a:pt x="357" y="149"/>
                    <a:pt x="345" y="150"/>
                  </a:cubicBezTo>
                  <a:cubicBezTo>
                    <a:pt x="345" y="149"/>
                    <a:pt x="345" y="149"/>
                    <a:pt x="345" y="149"/>
                  </a:cubicBezTo>
                  <a:cubicBezTo>
                    <a:pt x="344" y="128"/>
                    <a:pt x="346" y="103"/>
                    <a:pt x="348" y="93"/>
                  </a:cubicBezTo>
                  <a:cubicBezTo>
                    <a:pt x="348" y="91"/>
                    <a:pt x="348" y="89"/>
                    <a:pt x="346" y="88"/>
                  </a:cubicBezTo>
                  <a:cubicBezTo>
                    <a:pt x="338" y="76"/>
                    <a:pt x="323" y="67"/>
                    <a:pt x="305" y="64"/>
                  </a:cubicBezTo>
                  <a:cubicBezTo>
                    <a:pt x="286" y="60"/>
                    <a:pt x="267" y="63"/>
                    <a:pt x="255" y="71"/>
                  </a:cubicBezTo>
                  <a:cubicBezTo>
                    <a:pt x="254" y="72"/>
                    <a:pt x="253" y="73"/>
                    <a:pt x="252" y="74"/>
                  </a:cubicBezTo>
                  <a:cubicBezTo>
                    <a:pt x="249" y="79"/>
                    <a:pt x="249" y="94"/>
                    <a:pt x="246" y="118"/>
                  </a:cubicBezTo>
                  <a:cubicBezTo>
                    <a:pt x="244" y="137"/>
                    <a:pt x="245" y="168"/>
                    <a:pt x="231" y="176"/>
                  </a:cubicBezTo>
                  <a:cubicBezTo>
                    <a:pt x="217" y="183"/>
                    <a:pt x="176" y="151"/>
                    <a:pt x="157" y="122"/>
                  </a:cubicBezTo>
                  <a:cubicBezTo>
                    <a:pt x="156" y="121"/>
                    <a:pt x="156" y="121"/>
                    <a:pt x="156" y="121"/>
                  </a:cubicBezTo>
                  <a:cubicBezTo>
                    <a:pt x="131" y="96"/>
                    <a:pt x="92" y="95"/>
                    <a:pt x="63" y="103"/>
                  </a:cubicBezTo>
                  <a:cubicBezTo>
                    <a:pt x="31" y="111"/>
                    <a:pt x="7" y="130"/>
                    <a:pt x="2" y="151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0" y="192"/>
                    <a:pt x="32" y="283"/>
                    <a:pt x="69" y="306"/>
                  </a:cubicBezTo>
                  <a:cubicBezTo>
                    <a:pt x="102" y="326"/>
                    <a:pt x="104" y="330"/>
                    <a:pt x="119" y="358"/>
                  </a:cubicBezTo>
                  <a:cubicBezTo>
                    <a:pt x="137" y="394"/>
                    <a:pt x="222" y="502"/>
                    <a:pt x="368" y="538"/>
                  </a:cubicBezTo>
                  <a:cubicBezTo>
                    <a:pt x="515" y="574"/>
                    <a:pt x="543" y="532"/>
                    <a:pt x="568" y="519"/>
                  </a:cubicBezTo>
                  <a:cubicBezTo>
                    <a:pt x="569" y="519"/>
                    <a:pt x="569" y="519"/>
                    <a:pt x="569" y="519"/>
                  </a:cubicBezTo>
                  <a:cubicBezTo>
                    <a:pt x="569" y="519"/>
                    <a:pt x="569" y="519"/>
                    <a:pt x="569" y="518"/>
                  </a:cubicBezTo>
                  <a:cubicBezTo>
                    <a:pt x="628" y="473"/>
                    <a:pt x="652" y="403"/>
                    <a:pt x="620" y="312"/>
                  </a:cubicBezTo>
                  <a:close/>
                  <a:moveTo>
                    <a:pt x="232" y="200"/>
                  </a:moveTo>
                  <a:cubicBezTo>
                    <a:pt x="232" y="198"/>
                    <a:pt x="232" y="196"/>
                    <a:pt x="233" y="194"/>
                  </a:cubicBezTo>
                  <a:cubicBezTo>
                    <a:pt x="236" y="190"/>
                    <a:pt x="242" y="191"/>
                    <a:pt x="244" y="187"/>
                  </a:cubicBezTo>
                  <a:cubicBezTo>
                    <a:pt x="249" y="180"/>
                    <a:pt x="245" y="172"/>
                    <a:pt x="251" y="166"/>
                  </a:cubicBezTo>
                  <a:cubicBezTo>
                    <a:pt x="263" y="160"/>
                    <a:pt x="290" y="159"/>
                    <a:pt x="290" y="143"/>
                  </a:cubicBezTo>
                  <a:cubicBezTo>
                    <a:pt x="282" y="152"/>
                    <a:pt x="263" y="148"/>
                    <a:pt x="258" y="143"/>
                  </a:cubicBezTo>
                  <a:cubicBezTo>
                    <a:pt x="255" y="142"/>
                    <a:pt x="259" y="136"/>
                    <a:pt x="259" y="136"/>
                  </a:cubicBezTo>
                  <a:cubicBezTo>
                    <a:pt x="257" y="133"/>
                    <a:pt x="262" y="130"/>
                    <a:pt x="261" y="128"/>
                  </a:cubicBezTo>
                  <a:cubicBezTo>
                    <a:pt x="260" y="125"/>
                    <a:pt x="260" y="121"/>
                    <a:pt x="259" y="116"/>
                  </a:cubicBezTo>
                  <a:cubicBezTo>
                    <a:pt x="261" y="103"/>
                    <a:pt x="263" y="88"/>
                    <a:pt x="265" y="82"/>
                  </a:cubicBezTo>
                  <a:cubicBezTo>
                    <a:pt x="274" y="77"/>
                    <a:pt x="288" y="75"/>
                    <a:pt x="302" y="78"/>
                  </a:cubicBezTo>
                  <a:cubicBezTo>
                    <a:pt x="315" y="80"/>
                    <a:pt x="325" y="86"/>
                    <a:pt x="332" y="94"/>
                  </a:cubicBezTo>
                  <a:cubicBezTo>
                    <a:pt x="331" y="100"/>
                    <a:pt x="330" y="108"/>
                    <a:pt x="329" y="118"/>
                  </a:cubicBezTo>
                  <a:cubicBezTo>
                    <a:pt x="327" y="120"/>
                    <a:pt x="332" y="126"/>
                    <a:pt x="330" y="130"/>
                  </a:cubicBezTo>
                  <a:cubicBezTo>
                    <a:pt x="327" y="135"/>
                    <a:pt x="331" y="135"/>
                    <a:pt x="330" y="144"/>
                  </a:cubicBezTo>
                  <a:cubicBezTo>
                    <a:pt x="328" y="153"/>
                    <a:pt x="328" y="151"/>
                    <a:pt x="326" y="151"/>
                  </a:cubicBezTo>
                  <a:cubicBezTo>
                    <a:pt x="316" y="151"/>
                    <a:pt x="294" y="152"/>
                    <a:pt x="292" y="144"/>
                  </a:cubicBezTo>
                  <a:cubicBezTo>
                    <a:pt x="291" y="157"/>
                    <a:pt x="306" y="159"/>
                    <a:pt x="322" y="162"/>
                  </a:cubicBezTo>
                  <a:cubicBezTo>
                    <a:pt x="323" y="162"/>
                    <a:pt x="327" y="169"/>
                    <a:pt x="327" y="170"/>
                  </a:cubicBezTo>
                  <a:cubicBezTo>
                    <a:pt x="327" y="188"/>
                    <a:pt x="323" y="216"/>
                    <a:pt x="328" y="229"/>
                  </a:cubicBezTo>
                  <a:cubicBezTo>
                    <a:pt x="335" y="244"/>
                    <a:pt x="335" y="253"/>
                    <a:pt x="338" y="265"/>
                  </a:cubicBezTo>
                  <a:cubicBezTo>
                    <a:pt x="341" y="277"/>
                    <a:pt x="338" y="310"/>
                    <a:pt x="344" y="324"/>
                  </a:cubicBezTo>
                  <a:cubicBezTo>
                    <a:pt x="350" y="339"/>
                    <a:pt x="352" y="346"/>
                    <a:pt x="357" y="354"/>
                  </a:cubicBezTo>
                  <a:cubicBezTo>
                    <a:pt x="361" y="362"/>
                    <a:pt x="369" y="392"/>
                    <a:pt x="379" y="404"/>
                  </a:cubicBezTo>
                  <a:cubicBezTo>
                    <a:pt x="390" y="417"/>
                    <a:pt x="390" y="427"/>
                    <a:pt x="397" y="433"/>
                  </a:cubicBezTo>
                  <a:cubicBezTo>
                    <a:pt x="404" y="440"/>
                    <a:pt x="401" y="447"/>
                    <a:pt x="406" y="453"/>
                  </a:cubicBezTo>
                  <a:cubicBezTo>
                    <a:pt x="412" y="459"/>
                    <a:pt x="415" y="460"/>
                    <a:pt x="419" y="464"/>
                  </a:cubicBezTo>
                  <a:cubicBezTo>
                    <a:pt x="423" y="469"/>
                    <a:pt x="432" y="478"/>
                    <a:pt x="429" y="485"/>
                  </a:cubicBezTo>
                  <a:cubicBezTo>
                    <a:pt x="426" y="492"/>
                    <a:pt x="434" y="509"/>
                    <a:pt x="429" y="511"/>
                  </a:cubicBezTo>
                  <a:cubicBezTo>
                    <a:pt x="424" y="513"/>
                    <a:pt x="425" y="508"/>
                    <a:pt x="415" y="505"/>
                  </a:cubicBezTo>
                  <a:cubicBezTo>
                    <a:pt x="404" y="502"/>
                    <a:pt x="394" y="496"/>
                    <a:pt x="389" y="498"/>
                  </a:cubicBezTo>
                  <a:cubicBezTo>
                    <a:pt x="384" y="500"/>
                    <a:pt x="369" y="494"/>
                    <a:pt x="370" y="488"/>
                  </a:cubicBezTo>
                  <a:cubicBezTo>
                    <a:pt x="371" y="481"/>
                    <a:pt x="366" y="478"/>
                    <a:pt x="366" y="478"/>
                  </a:cubicBezTo>
                  <a:cubicBezTo>
                    <a:pt x="366" y="478"/>
                    <a:pt x="357" y="472"/>
                    <a:pt x="353" y="472"/>
                  </a:cubicBezTo>
                  <a:cubicBezTo>
                    <a:pt x="350" y="472"/>
                    <a:pt x="346" y="469"/>
                    <a:pt x="340" y="471"/>
                  </a:cubicBezTo>
                  <a:cubicBezTo>
                    <a:pt x="334" y="473"/>
                    <a:pt x="330" y="480"/>
                    <a:pt x="326" y="479"/>
                  </a:cubicBezTo>
                  <a:cubicBezTo>
                    <a:pt x="323" y="478"/>
                    <a:pt x="319" y="477"/>
                    <a:pt x="316" y="473"/>
                  </a:cubicBezTo>
                  <a:cubicBezTo>
                    <a:pt x="313" y="469"/>
                    <a:pt x="316" y="465"/>
                    <a:pt x="309" y="461"/>
                  </a:cubicBezTo>
                  <a:cubicBezTo>
                    <a:pt x="301" y="456"/>
                    <a:pt x="309" y="448"/>
                    <a:pt x="297" y="450"/>
                  </a:cubicBezTo>
                  <a:cubicBezTo>
                    <a:pt x="286" y="452"/>
                    <a:pt x="287" y="459"/>
                    <a:pt x="278" y="449"/>
                  </a:cubicBezTo>
                  <a:cubicBezTo>
                    <a:pt x="268" y="439"/>
                    <a:pt x="268" y="433"/>
                    <a:pt x="265" y="430"/>
                  </a:cubicBezTo>
                  <a:cubicBezTo>
                    <a:pt x="262" y="427"/>
                    <a:pt x="265" y="420"/>
                    <a:pt x="260" y="416"/>
                  </a:cubicBezTo>
                  <a:cubicBezTo>
                    <a:pt x="255" y="412"/>
                    <a:pt x="255" y="404"/>
                    <a:pt x="249" y="404"/>
                  </a:cubicBezTo>
                  <a:cubicBezTo>
                    <a:pt x="242" y="404"/>
                    <a:pt x="233" y="403"/>
                    <a:pt x="233" y="403"/>
                  </a:cubicBezTo>
                  <a:cubicBezTo>
                    <a:pt x="233" y="403"/>
                    <a:pt x="234" y="403"/>
                    <a:pt x="224" y="400"/>
                  </a:cubicBezTo>
                  <a:cubicBezTo>
                    <a:pt x="213" y="396"/>
                    <a:pt x="218" y="407"/>
                    <a:pt x="213" y="396"/>
                  </a:cubicBezTo>
                  <a:cubicBezTo>
                    <a:pt x="208" y="384"/>
                    <a:pt x="211" y="373"/>
                    <a:pt x="203" y="373"/>
                  </a:cubicBezTo>
                  <a:cubicBezTo>
                    <a:pt x="195" y="373"/>
                    <a:pt x="187" y="374"/>
                    <a:pt x="187" y="374"/>
                  </a:cubicBezTo>
                  <a:cubicBezTo>
                    <a:pt x="176" y="370"/>
                    <a:pt x="176" y="370"/>
                    <a:pt x="176" y="370"/>
                  </a:cubicBezTo>
                  <a:cubicBezTo>
                    <a:pt x="176" y="370"/>
                    <a:pt x="175" y="365"/>
                    <a:pt x="172" y="360"/>
                  </a:cubicBezTo>
                  <a:cubicBezTo>
                    <a:pt x="169" y="355"/>
                    <a:pt x="173" y="353"/>
                    <a:pt x="168" y="345"/>
                  </a:cubicBezTo>
                  <a:cubicBezTo>
                    <a:pt x="162" y="338"/>
                    <a:pt x="162" y="335"/>
                    <a:pt x="155" y="330"/>
                  </a:cubicBezTo>
                  <a:cubicBezTo>
                    <a:pt x="148" y="325"/>
                    <a:pt x="149" y="318"/>
                    <a:pt x="146" y="315"/>
                  </a:cubicBezTo>
                  <a:cubicBezTo>
                    <a:pt x="143" y="312"/>
                    <a:pt x="144" y="309"/>
                    <a:pt x="141" y="304"/>
                  </a:cubicBezTo>
                  <a:cubicBezTo>
                    <a:pt x="139" y="301"/>
                    <a:pt x="127" y="292"/>
                    <a:pt x="124" y="285"/>
                  </a:cubicBezTo>
                  <a:cubicBezTo>
                    <a:pt x="122" y="280"/>
                    <a:pt x="127" y="267"/>
                    <a:pt x="134" y="269"/>
                  </a:cubicBezTo>
                  <a:cubicBezTo>
                    <a:pt x="140" y="264"/>
                    <a:pt x="144" y="257"/>
                    <a:pt x="143" y="257"/>
                  </a:cubicBezTo>
                  <a:cubicBezTo>
                    <a:pt x="110" y="243"/>
                    <a:pt x="102" y="281"/>
                    <a:pt x="92" y="280"/>
                  </a:cubicBezTo>
                  <a:cubicBezTo>
                    <a:pt x="84" y="281"/>
                    <a:pt x="83" y="279"/>
                    <a:pt x="77" y="278"/>
                  </a:cubicBezTo>
                  <a:cubicBezTo>
                    <a:pt x="71" y="277"/>
                    <a:pt x="71" y="270"/>
                    <a:pt x="66" y="268"/>
                  </a:cubicBezTo>
                  <a:cubicBezTo>
                    <a:pt x="61" y="266"/>
                    <a:pt x="60" y="264"/>
                    <a:pt x="53" y="256"/>
                  </a:cubicBezTo>
                  <a:cubicBezTo>
                    <a:pt x="47" y="249"/>
                    <a:pt x="42" y="240"/>
                    <a:pt x="38" y="233"/>
                  </a:cubicBezTo>
                  <a:cubicBezTo>
                    <a:pt x="34" y="226"/>
                    <a:pt x="37" y="228"/>
                    <a:pt x="35" y="222"/>
                  </a:cubicBezTo>
                  <a:cubicBezTo>
                    <a:pt x="33" y="217"/>
                    <a:pt x="34" y="217"/>
                    <a:pt x="29" y="211"/>
                  </a:cubicBezTo>
                  <a:cubicBezTo>
                    <a:pt x="25" y="205"/>
                    <a:pt x="23" y="205"/>
                    <a:pt x="23" y="197"/>
                  </a:cubicBezTo>
                  <a:cubicBezTo>
                    <a:pt x="23" y="189"/>
                    <a:pt x="26" y="191"/>
                    <a:pt x="21" y="185"/>
                  </a:cubicBezTo>
                  <a:cubicBezTo>
                    <a:pt x="16" y="178"/>
                    <a:pt x="19" y="174"/>
                    <a:pt x="19" y="168"/>
                  </a:cubicBezTo>
                  <a:cubicBezTo>
                    <a:pt x="19" y="162"/>
                    <a:pt x="17" y="159"/>
                    <a:pt x="17" y="152"/>
                  </a:cubicBezTo>
                  <a:cubicBezTo>
                    <a:pt x="21" y="142"/>
                    <a:pt x="29" y="133"/>
                    <a:pt x="39" y="127"/>
                  </a:cubicBezTo>
                  <a:cubicBezTo>
                    <a:pt x="45" y="124"/>
                    <a:pt x="62" y="121"/>
                    <a:pt x="70" y="119"/>
                  </a:cubicBezTo>
                  <a:cubicBezTo>
                    <a:pt x="79" y="117"/>
                    <a:pt x="85" y="113"/>
                    <a:pt x="95" y="113"/>
                  </a:cubicBezTo>
                  <a:cubicBezTo>
                    <a:pt x="100" y="113"/>
                    <a:pt x="104" y="116"/>
                    <a:pt x="111" y="117"/>
                  </a:cubicBezTo>
                  <a:cubicBezTo>
                    <a:pt x="119" y="118"/>
                    <a:pt x="128" y="118"/>
                    <a:pt x="132" y="120"/>
                  </a:cubicBezTo>
                  <a:cubicBezTo>
                    <a:pt x="152" y="127"/>
                    <a:pt x="154" y="152"/>
                    <a:pt x="167" y="165"/>
                  </a:cubicBezTo>
                  <a:cubicBezTo>
                    <a:pt x="170" y="169"/>
                    <a:pt x="174" y="170"/>
                    <a:pt x="177" y="175"/>
                  </a:cubicBezTo>
                  <a:cubicBezTo>
                    <a:pt x="180" y="179"/>
                    <a:pt x="180" y="184"/>
                    <a:pt x="184" y="188"/>
                  </a:cubicBezTo>
                  <a:cubicBezTo>
                    <a:pt x="189" y="194"/>
                    <a:pt x="208" y="194"/>
                    <a:pt x="206" y="204"/>
                  </a:cubicBezTo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2" name="Freeform 26"/>
            <p:cNvSpPr>
              <a:spLocks/>
            </p:cNvSpPr>
            <p:nvPr/>
          </p:nvSpPr>
          <p:spPr bwMode="auto">
            <a:xfrm>
              <a:off x="1680" y="617"/>
              <a:ext cx="610" cy="487"/>
            </a:xfrm>
            <a:custGeom>
              <a:avLst/>
              <a:gdLst>
                <a:gd name="T0" fmla="*/ 2 w 563"/>
                <a:gd name="T1" fmla="*/ 0 h 421"/>
                <a:gd name="T2" fmla="*/ 2 w 563"/>
                <a:gd name="T3" fmla="*/ 0 h 421"/>
                <a:gd name="T4" fmla="*/ 2 w 563"/>
                <a:gd name="T5" fmla="*/ 1 h 421"/>
                <a:gd name="T6" fmla="*/ 75 w 563"/>
                <a:gd name="T7" fmla="*/ 179 h 421"/>
                <a:gd name="T8" fmla="*/ 129 w 563"/>
                <a:gd name="T9" fmla="*/ 239 h 421"/>
                <a:gd name="T10" fmla="*/ 399 w 563"/>
                <a:gd name="T11" fmla="*/ 448 h 421"/>
                <a:gd name="T12" fmla="*/ 610 w 563"/>
                <a:gd name="T13" fmla="*/ 428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3"/>
                <a:gd name="T22" fmla="*/ 0 h 421"/>
                <a:gd name="T23" fmla="*/ 563 w 563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3" h="42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1" y="175"/>
                    <a:pt x="104" y="178"/>
                    <a:pt x="119" y="207"/>
                  </a:cubicBezTo>
                  <a:cubicBezTo>
                    <a:pt x="137" y="242"/>
                    <a:pt x="222" y="351"/>
                    <a:pt x="368" y="387"/>
                  </a:cubicBezTo>
                  <a:cubicBezTo>
                    <a:pt x="506" y="421"/>
                    <a:pt x="537" y="383"/>
                    <a:pt x="563" y="370"/>
                  </a:cubicBezTo>
                </a:path>
              </a:pathLst>
            </a:custGeom>
            <a:noFill/>
            <a:ln w="6350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3" name="Freeform 27"/>
            <p:cNvSpPr>
              <a:spLocks/>
            </p:cNvSpPr>
            <p:nvPr/>
          </p:nvSpPr>
          <p:spPr bwMode="auto">
            <a:xfrm>
              <a:off x="1678" y="517"/>
              <a:ext cx="373" cy="141"/>
            </a:xfrm>
            <a:custGeom>
              <a:avLst/>
              <a:gdLst>
                <a:gd name="T0" fmla="*/ 373 w 344"/>
                <a:gd name="T1" fmla="*/ 28 h 122"/>
                <a:gd name="T2" fmla="*/ 327 w 344"/>
                <a:gd name="T3" fmla="*/ 3 h 122"/>
                <a:gd name="T4" fmla="*/ 273 w 344"/>
                <a:gd name="T5" fmla="*/ 13 h 122"/>
                <a:gd name="T6" fmla="*/ 271 w 344"/>
                <a:gd name="T7" fmla="*/ 15 h 122"/>
                <a:gd name="T8" fmla="*/ 267 w 344"/>
                <a:gd name="T9" fmla="*/ 65 h 122"/>
                <a:gd name="T10" fmla="*/ 248 w 344"/>
                <a:gd name="T11" fmla="*/ 134 h 122"/>
                <a:gd name="T12" fmla="*/ 167 w 344"/>
                <a:gd name="T13" fmla="*/ 71 h 122"/>
                <a:gd name="T14" fmla="*/ 166 w 344"/>
                <a:gd name="T15" fmla="*/ 69 h 122"/>
                <a:gd name="T16" fmla="*/ 66 w 344"/>
                <a:gd name="T17" fmla="*/ 49 h 122"/>
                <a:gd name="T18" fmla="*/ 0 w 344"/>
                <a:gd name="T19" fmla="*/ 105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4"/>
                <a:gd name="T31" fmla="*/ 0 h 122"/>
                <a:gd name="T32" fmla="*/ 344 w 344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4" h="122">
                  <a:moveTo>
                    <a:pt x="344" y="24"/>
                  </a:moveTo>
                  <a:cubicBezTo>
                    <a:pt x="336" y="12"/>
                    <a:pt x="320" y="7"/>
                    <a:pt x="302" y="3"/>
                  </a:cubicBezTo>
                  <a:cubicBezTo>
                    <a:pt x="284" y="0"/>
                    <a:pt x="265" y="3"/>
                    <a:pt x="252" y="11"/>
                  </a:cubicBezTo>
                  <a:cubicBezTo>
                    <a:pt x="251" y="11"/>
                    <a:pt x="250" y="12"/>
                    <a:pt x="250" y="13"/>
                  </a:cubicBezTo>
                  <a:cubicBezTo>
                    <a:pt x="246" y="19"/>
                    <a:pt x="249" y="33"/>
                    <a:pt x="246" y="56"/>
                  </a:cubicBezTo>
                  <a:cubicBezTo>
                    <a:pt x="244" y="76"/>
                    <a:pt x="248" y="105"/>
                    <a:pt x="229" y="116"/>
                  </a:cubicBezTo>
                  <a:cubicBezTo>
                    <a:pt x="215" y="122"/>
                    <a:pt x="174" y="91"/>
                    <a:pt x="154" y="61"/>
                  </a:cubicBezTo>
                  <a:cubicBezTo>
                    <a:pt x="154" y="61"/>
                    <a:pt x="154" y="61"/>
                    <a:pt x="153" y="60"/>
                  </a:cubicBezTo>
                  <a:cubicBezTo>
                    <a:pt x="129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6350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4" name="Freeform 28"/>
            <p:cNvSpPr>
              <a:spLocks/>
            </p:cNvSpPr>
            <p:nvPr/>
          </p:nvSpPr>
          <p:spPr bwMode="auto">
            <a:xfrm>
              <a:off x="2045" y="636"/>
              <a:ext cx="174" cy="338"/>
            </a:xfrm>
            <a:custGeom>
              <a:avLst/>
              <a:gdLst>
                <a:gd name="T0" fmla="*/ 8 w 161"/>
                <a:gd name="T1" fmla="*/ 39 h 292"/>
                <a:gd name="T2" fmla="*/ 13 w 161"/>
                <a:gd name="T3" fmla="*/ 57 h 292"/>
                <a:gd name="T4" fmla="*/ 21 w 161"/>
                <a:gd name="T5" fmla="*/ 76 h 292"/>
                <a:gd name="T6" fmla="*/ 25 w 161"/>
                <a:gd name="T7" fmla="*/ 88 h 292"/>
                <a:gd name="T8" fmla="*/ 40 w 161"/>
                <a:gd name="T9" fmla="*/ 122 h 292"/>
                <a:gd name="T10" fmla="*/ 51 w 161"/>
                <a:gd name="T11" fmla="*/ 145 h 292"/>
                <a:gd name="T12" fmla="*/ 53 w 161"/>
                <a:gd name="T13" fmla="*/ 155 h 292"/>
                <a:gd name="T14" fmla="*/ 61 w 161"/>
                <a:gd name="T15" fmla="*/ 177 h 292"/>
                <a:gd name="T16" fmla="*/ 72 w 161"/>
                <a:gd name="T17" fmla="*/ 207 h 292"/>
                <a:gd name="T18" fmla="*/ 73 w 161"/>
                <a:gd name="T19" fmla="*/ 211 h 292"/>
                <a:gd name="T20" fmla="*/ 75 w 161"/>
                <a:gd name="T21" fmla="*/ 216 h 292"/>
                <a:gd name="T22" fmla="*/ 85 w 161"/>
                <a:gd name="T23" fmla="*/ 236 h 292"/>
                <a:gd name="T24" fmla="*/ 98 w 161"/>
                <a:gd name="T25" fmla="*/ 270 h 292"/>
                <a:gd name="T26" fmla="*/ 102 w 161"/>
                <a:gd name="T27" fmla="*/ 279 h 292"/>
                <a:gd name="T28" fmla="*/ 109 w 161"/>
                <a:gd name="T29" fmla="*/ 293 h 292"/>
                <a:gd name="T30" fmla="*/ 118 w 161"/>
                <a:gd name="T31" fmla="*/ 304 h 292"/>
                <a:gd name="T32" fmla="*/ 126 w 161"/>
                <a:gd name="T33" fmla="*/ 316 h 292"/>
                <a:gd name="T34" fmla="*/ 130 w 161"/>
                <a:gd name="T35" fmla="*/ 322 h 292"/>
                <a:gd name="T36" fmla="*/ 174 w 161"/>
                <a:gd name="T37" fmla="*/ 337 h 292"/>
                <a:gd name="T38" fmla="*/ 174 w 161"/>
                <a:gd name="T39" fmla="*/ 337 h 292"/>
                <a:gd name="T40" fmla="*/ 135 w 161"/>
                <a:gd name="T41" fmla="*/ 319 h 292"/>
                <a:gd name="T42" fmla="*/ 130 w 161"/>
                <a:gd name="T43" fmla="*/ 311 h 292"/>
                <a:gd name="T44" fmla="*/ 122 w 161"/>
                <a:gd name="T45" fmla="*/ 301 h 292"/>
                <a:gd name="T46" fmla="*/ 113 w 161"/>
                <a:gd name="T47" fmla="*/ 289 h 292"/>
                <a:gd name="T48" fmla="*/ 107 w 161"/>
                <a:gd name="T49" fmla="*/ 278 h 292"/>
                <a:gd name="T50" fmla="*/ 104 w 161"/>
                <a:gd name="T51" fmla="*/ 269 h 292"/>
                <a:gd name="T52" fmla="*/ 90 w 161"/>
                <a:gd name="T53" fmla="*/ 233 h 292"/>
                <a:gd name="T54" fmla="*/ 80 w 161"/>
                <a:gd name="T55" fmla="*/ 215 h 292"/>
                <a:gd name="T56" fmla="*/ 79 w 161"/>
                <a:gd name="T57" fmla="*/ 210 h 292"/>
                <a:gd name="T58" fmla="*/ 78 w 161"/>
                <a:gd name="T59" fmla="*/ 205 h 292"/>
                <a:gd name="T60" fmla="*/ 65 w 161"/>
                <a:gd name="T61" fmla="*/ 174 h 292"/>
                <a:gd name="T62" fmla="*/ 58 w 161"/>
                <a:gd name="T63" fmla="*/ 154 h 292"/>
                <a:gd name="T64" fmla="*/ 56 w 161"/>
                <a:gd name="T65" fmla="*/ 144 h 292"/>
                <a:gd name="T66" fmla="*/ 44 w 161"/>
                <a:gd name="T67" fmla="*/ 118 h 292"/>
                <a:gd name="T68" fmla="*/ 30 w 161"/>
                <a:gd name="T69" fmla="*/ 88 h 292"/>
                <a:gd name="T70" fmla="*/ 25 w 161"/>
                <a:gd name="T71" fmla="*/ 73 h 292"/>
                <a:gd name="T72" fmla="*/ 18 w 161"/>
                <a:gd name="T73" fmla="*/ 56 h 292"/>
                <a:gd name="T74" fmla="*/ 13 w 161"/>
                <a:gd name="T75" fmla="*/ 37 h 292"/>
                <a:gd name="T76" fmla="*/ 2 w 161"/>
                <a:gd name="T77" fmla="*/ 0 h 292"/>
                <a:gd name="T78" fmla="*/ 2 w 161"/>
                <a:gd name="T79" fmla="*/ 0 h 292"/>
                <a:gd name="T80" fmla="*/ 8 w 161"/>
                <a:gd name="T81" fmla="*/ 39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2"/>
                <a:gd name="T125" fmla="*/ 161 w 161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2">
                  <a:moveTo>
                    <a:pt x="7" y="34"/>
                  </a:moveTo>
                  <a:cubicBezTo>
                    <a:pt x="9" y="38"/>
                    <a:pt x="11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1" y="68"/>
                    <a:pt x="23" y="70"/>
                    <a:pt x="23" y="76"/>
                  </a:cubicBezTo>
                  <a:cubicBezTo>
                    <a:pt x="24" y="84"/>
                    <a:pt x="30" y="95"/>
                    <a:pt x="37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8"/>
                    <a:pt x="50" y="142"/>
                    <a:pt x="56" y="153"/>
                  </a:cubicBezTo>
                  <a:cubicBezTo>
                    <a:pt x="63" y="166"/>
                    <a:pt x="65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1" y="193"/>
                    <a:pt x="72" y="195"/>
                    <a:pt x="79" y="204"/>
                  </a:cubicBezTo>
                  <a:cubicBezTo>
                    <a:pt x="85" y="212"/>
                    <a:pt x="88" y="223"/>
                    <a:pt x="91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98" y="250"/>
                    <a:pt x="101" y="253"/>
                  </a:cubicBezTo>
                  <a:cubicBezTo>
                    <a:pt x="103" y="255"/>
                    <a:pt x="105" y="257"/>
                    <a:pt x="109" y="263"/>
                  </a:cubicBezTo>
                  <a:cubicBezTo>
                    <a:pt x="113" y="270"/>
                    <a:pt x="116" y="272"/>
                    <a:pt x="117" y="273"/>
                  </a:cubicBezTo>
                  <a:cubicBezTo>
                    <a:pt x="118" y="274"/>
                    <a:pt x="119" y="275"/>
                    <a:pt x="120" y="278"/>
                  </a:cubicBezTo>
                  <a:cubicBezTo>
                    <a:pt x="124" y="289"/>
                    <a:pt x="152" y="292"/>
                    <a:pt x="161" y="291"/>
                  </a:cubicBezTo>
                  <a:cubicBezTo>
                    <a:pt x="161" y="291"/>
                    <a:pt x="161" y="291"/>
                    <a:pt x="161" y="291"/>
                  </a:cubicBezTo>
                  <a:cubicBezTo>
                    <a:pt x="150" y="292"/>
                    <a:pt x="127" y="283"/>
                    <a:pt x="125" y="276"/>
                  </a:cubicBezTo>
                  <a:cubicBezTo>
                    <a:pt x="123" y="272"/>
                    <a:pt x="122" y="271"/>
                    <a:pt x="120" y="269"/>
                  </a:cubicBezTo>
                  <a:cubicBezTo>
                    <a:pt x="119" y="268"/>
                    <a:pt x="117" y="267"/>
                    <a:pt x="113" y="260"/>
                  </a:cubicBezTo>
                  <a:cubicBezTo>
                    <a:pt x="109" y="254"/>
                    <a:pt x="107" y="252"/>
                    <a:pt x="105" y="250"/>
                  </a:cubicBezTo>
                  <a:cubicBezTo>
                    <a:pt x="102" y="247"/>
                    <a:pt x="101" y="246"/>
                    <a:pt x="99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90" y="210"/>
                    <a:pt x="83" y="201"/>
                  </a:cubicBezTo>
                  <a:cubicBezTo>
                    <a:pt x="76" y="193"/>
                    <a:pt x="76" y="191"/>
                    <a:pt x="74" y="186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72" y="177"/>
                    <a:pt x="72" y="177"/>
                    <a:pt x="72" y="177"/>
                  </a:cubicBezTo>
                  <a:cubicBezTo>
                    <a:pt x="69" y="170"/>
                    <a:pt x="68" y="164"/>
                    <a:pt x="60" y="150"/>
                  </a:cubicBezTo>
                  <a:cubicBezTo>
                    <a:pt x="55" y="140"/>
                    <a:pt x="54" y="137"/>
                    <a:pt x="54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1" y="118"/>
                    <a:pt x="46" y="110"/>
                    <a:pt x="41" y="102"/>
                  </a:cubicBezTo>
                  <a:cubicBezTo>
                    <a:pt x="35" y="92"/>
                    <a:pt x="29" y="83"/>
                    <a:pt x="28" y="76"/>
                  </a:cubicBezTo>
                  <a:cubicBezTo>
                    <a:pt x="28" y="68"/>
                    <a:pt x="26" y="66"/>
                    <a:pt x="23" y="63"/>
                  </a:cubicBezTo>
                  <a:cubicBezTo>
                    <a:pt x="21" y="60"/>
                    <a:pt x="19" y="57"/>
                    <a:pt x="17" y="48"/>
                  </a:cubicBezTo>
                  <a:cubicBezTo>
                    <a:pt x="15" y="42"/>
                    <a:pt x="14" y="37"/>
                    <a:pt x="12" y="32"/>
                  </a:cubicBezTo>
                  <a:cubicBezTo>
                    <a:pt x="8" y="23"/>
                    <a:pt x="0" y="14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5"/>
                    <a:pt x="4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5" name="Freeform 29"/>
            <p:cNvSpPr>
              <a:spLocks/>
            </p:cNvSpPr>
            <p:nvPr/>
          </p:nvSpPr>
          <p:spPr bwMode="auto">
            <a:xfrm>
              <a:off x="2045" y="633"/>
              <a:ext cx="174" cy="341"/>
            </a:xfrm>
            <a:custGeom>
              <a:avLst/>
              <a:gdLst>
                <a:gd name="T0" fmla="*/ 11 w 161"/>
                <a:gd name="T1" fmla="*/ 37 h 295"/>
                <a:gd name="T2" fmla="*/ 19 w 161"/>
                <a:gd name="T3" fmla="*/ 58 h 295"/>
                <a:gd name="T4" fmla="*/ 27 w 161"/>
                <a:gd name="T5" fmla="*/ 76 h 295"/>
                <a:gd name="T6" fmla="*/ 31 w 161"/>
                <a:gd name="T7" fmla="*/ 89 h 295"/>
                <a:gd name="T8" fmla="*/ 46 w 161"/>
                <a:gd name="T9" fmla="*/ 121 h 295"/>
                <a:gd name="T10" fmla="*/ 57 w 161"/>
                <a:gd name="T11" fmla="*/ 144 h 295"/>
                <a:gd name="T12" fmla="*/ 59 w 161"/>
                <a:gd name="T13" fmla="*/ 155 h 295"/>
                <a:gd name="T14" fmla="*/ 67 w 161"/>
                <a:gd name="T15" fmla="*/ 177 h 295"/>
                <a:gd name="T16" fmla="*/ 79 w 161"/>
                <a:gd name="T17" fmla="*/ 207 h 295"/>
                <a:gd name="T18" fmla="*/ 80 w 161"/>
                <a:gd name="T19" fmla="*/ 212 h 295"/>
                <a:gd name="T20" fmla="*/ 82 w 161"/>
                <a:gd name="T21" fmla="*/ 217 h 295"/>
                <a:gd name="T22" fmla="*/ 92 w 161"/>
                <a:gd name="T23" fmla="*/ 237 h 295"/>
                <a:gd name="T24" fmla="*/ 106 w 161"/>
                <a:gd name="T25" fmla="*/ 270 h 295"/>
                <a:gd name="T26" fmla="*/ 108 w 161"/>
                <a:gd name="T27" fmla="*/ 280 h 295"/>
                <a:gd name="T28" fmla="*/ 116 w 161"/>
                <a:gd name="T29" fmla="*/ 294 h 295"/>
                <a:gd name="T30" fmla="*/ 124 w 161"/>
                <a:gd name="T31" fmla="*/ 305 h 295"/>
                <a:gd name="T32" fmla="*/ 133 w 161"/>
                <a:gd name="T33" fmla="*/ 317 h 295"/>
                <a:gd name="T34" fmla="*/ 136 w 161"/>
                <a:gd name="T35" fmla="*/ 323 h 295"/>
                <a:gd name="T36" fmla="*/ 174 w 161"/>
                <a:gd name="T37" fmla="*/ 340 h 295"/>
                <a:gd name="T38" fmla="*/ 174 w 161"/>
                <a:gd name="T39" fmla="*/ 340 h 295"/>
                <a:gd name="T40" fmla="*/ 142 w 161"/>
                <a:gd name="T41" fmla="*/ 320 h 295"/>
                <a:gd name="T42" fmla="*/ 136 w 161"/>
                <a:gd name="T43" fmla="*/ 312 h 295"/>
                <a:gd name="T44" fmla="*/ 129 w 161"/>
                <a:gd name="T45" fmla="*/ 302 h 295"/>
                <a:gd name="T46" fmla="*/ 120 w 161"/>
                <a:gd name="T47" fmla="*/ 289 h 295"/>
                <a:gd name="T48" fmla="*/ 113 w 161"/>
                <a:gd name="T49" fmla="*/ 277 h 295"/>
                <a:gd name="T50" fmla="*/ 110 w 161"/>
                <a:gd name="T51" fmla="*/ 268 h 295"/>
                <a:gd name="T52" fmla="*/ 96 w 161"/>
                <a:gd name="T53" fmla="*/ 233 h 295"/>
                <a:gd name="T54" fmla="*/ 86 w 161"/>
                <a:gd name="T55" fmla="*/ 215 h 295"/>
                <a:gd name="T56" fmla="*/ 85 w 161"/>
                <a:gd name="T57" fmla="*/ 209 h 295"/>
                <a:gd name="T58" fmla="*/ 84 w 161"/>
                <a:gd name="T59" fmla="*/ 206 h 295"/>
                <a:gd name="T60" fmla="*/ 71 w 161"/>
                <a:gd name="T61" fmla="*/ 175 h 295"/>
                <a:gd name="T62" fmla="*/ 65 w 161"/>
                <a:gd name="T63" fmla="*/ 154 h 295"/>
                <a:gd name="T64" fmla="*/ 63 w 161"/>
                <a:gd name="T65" fmla="*/ 143 h 295"/>
                <a:gd name="T66" fmla="*/ 51 w 161"/>
                <a:gd name="T67" fmla="*/ 119 h 295"/>
                <a:gd name="T68" fmla="*/ 37 w 161"/>
                <a:gd name="T69" fmla="*/ 88 h 295"/>
                <a:gd name="T70" fmla="*/ 31 w 161"/>
                <a:gd name="T71" fmla="*/ 73 h 295"/>
                <a:gd name="T72" fmla="*/ 25 w 161"/>
                <a:gd name="T73" fmla="*/ 57 h 295"/>
                <a:gd name="T74" fmla="*/ 16 w 161"/>
                <a:gd name="T75" fmla="*/ 35 h 295"/>
                <a:gd name="T76" fmla="*/ 2 w 161"/>
                <a:gd name="T77" fmla="*/ 0 h 295"/>
                <a:gd name="T78" fmla="*/ 2 w 161"/>
                <a:gd name="T79" fmla="*/ 0 h 295"/>
                <a:gd name="T80" fmla="*/ 11 w 161"/>
                <a:gd name="T81" fmla="*/ 37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10" y="32"/>
                  </a:moveTo>
                  <a:cubicBezTo>
                    <a:pt x="13" y="37"/>
                    <a:pt x="16" y="43"/>
                    <a:pt x="18" y="50"/>
                  </a:cubicBezTo>
                  <a:cubicBezTo>
                    <a:pt x="20" y="60"/>
                    <a:pt x="23" y="63"/>
                    <a:pt x="25" y="66"/>
                  </a:cubicBezTo>
                  <a:cubicBezTo>
                    <a:pt x="28" y="69"/>
                    <a:pt x="29" y="71"/>
                    <a:pt x="29" y="77"/>
                  </a:cubicBezTo>
                  <a:cubicBezTo>
                    <a:pt x="30" y="85"/>
                    <a:pt x="36" y="95"/>
                    <a:pt x="43" y="105"/>
                  </a:cubicBezTo>
                  <a:cubicBezTo>
                    <a:pt x="47" y="113"/>
                    <a:pt x="52" y="120"/>
                    <a:pt x="53" y="125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6" y="139"/>
                    <a:pt x="56" y="142"/>
                    <a:pt x="62" y="153"/>
                  </a:cubicBezTo>
                  <a:cubicBezTo>
                    <a:pt x="69" y="166"/>
                    <a:pt x="71" y="172"/>
                    <a:pt x="73" y="179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6" y="188"/>
                    <a:pt x="76" y="188"/>
                    <a:pt x="76" y="188"/>
                  </a:cubicBezTo>
                  <a:cubicBezTo>
                    <a:pt x="77" y="193"/>
                    <a:pt x="78" y="196"/>
                    <a:pt x="85" y="205"/>
                  </a:cubicBezTo>
                  <a:cubicBezTo>
                    <a:pt x="91" y="213"/>
                    <a:pt x="94" y="224"/>
                    <a:pt x="98" y="234"/>
                  </a:cubicBezTo>
                  <a:cubicBezTo>
                    <a:pt x="100" y="242"/>
                    <a:pt x="100" y="242"/>
                    <a:pt x="100" y="242"/>
                  </a:cubicBezTo>
                  <a:cubicBezTo>
                    <a:pt x="102" y="249"/>
                    <a:pt x="104" y="251"/>
                    <a:pt x="107" y="254"/>
                  </a:cubicBezTo>
                  <a:cubicBezTo>
                    <a:pt x="109" y="256"/>
                    <a:pt x="111" y="258"/>
                    <a:pt x="115" y="264"/>
                  </a:cubicBezTo>
                  <a:cubicBezTo>
                    <a:pt x="119" y="271"/>
                    <a:pt x="122" y="273"/>
                    <a:pt x="123" y="274"/>
                  </a:cubicBezTo>
                  <a:cubicBezTo>
                    <a:pt x="124" y="275"/>
                    <a:pt x="125" y="275"/>
                    <a:pt x="126" y="279"/>
                  </a:cubicBezTo>
                  <a:cubicBezTo>
                    <a:pt x="130" y="289"/>
                    <a:pt x="150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1" y="295"/>
                    <a:pt x="133" y="284"/>
                    <a:pt x="131" y="277"/>
                  </a:cubicBezTo>
                  <a:cubicBezTo>
                    <a:pt x="129" y="273"/>
                    <a:pt x="128" y="271"/>
                    <a:pt x="126" y="270"/>
                  </a:cubicBezTo>
                  <a:cubicBezTo>
                    <a:pt x="125" y="269"/>
                    <a:pt x="123" y="268"/>
                    <a:pt x="119" y="261"/>
                  </a:cubicBezTo>
                  <a:cubicBezTo>
                    <a:pt x="115" y="255"/>
                    <a:pt x="113" y="252"/>
                    <a:pt x="111" y="250"/>
                  </a:cubicBezTo>
                  <a:cubicBezTo>
                    <a:pt x="108" y="248"/>
                    <a:pt x="107" y="247"/>
                    <a:pt x="105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9" y="222"/>
                    <a:pt x="96" y="211"/>
                    <a:pt x="89" y="202"/>
                  </a:cubicBezTo>
                  <a:cubicBezTo>
                    <a:pt x="82" y="194"/>
                    <a:pt x="82" y="192"/>
                    <a:pt x="80" y="186"/>
                  </a:cubicBezTo>
                  <a:cubicBezTo>
                    <a:pt x="79" y="181"/>
                    <a:pt x="79" y="181"/>
                    <a:pt x="79" y="181"/>
                  </a:cubicBezTo>
                  <a:cubicBezTo>
                    <a:pt x="78" y="178"/>
                    <a:pt x="78" y="178"/>
                    <a:pt x="78" y="178"/>
                  </a:cubicBezTo>
                  <a:cubicBezTo>
                    <a:pt x="75" y="170"/>
                    <a:pt x="74" y="165"/>
                    <a:pt x="66" y="151"/>
                  </a:cubicBezTo>
                  <a:cubicBezTo>
                    <a:pt x="61" y="141"/>
                    <a:pt x="60" y="138"/>
                    <a:pt x="60" y="133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7" y="118"/>
                    <a:pt x="52" y="111"/>
                    <a:pt x="47" y="103"/>
                  </a:cubicBezTo>
                  <a:cubicBezTo>
                    <a:pt x="41" y="93"/>
                    <a:pt x="35" y="83"/>
                    <a:pt x="34" y="76"/>
                  </a:cubicBezTo>
                  <a:cubicBezTo>
                    <a:pt x="34" y="69"/>
                    <a:pt x="32" y="66"/>
                    <a:pt x="29" y="63"/>
                  </a:cubicBezTo>
                  <a:cubicBezTo>
                    <a:pt x="27" y="61"/>
                    <a:pt x="25" y="58"/>
                    <a:pt x="23" y="49"/>
                  </a:cubicBezTo>
                  <a:cubicBezTo>
                    <a:pt x="21" y="41"/>
                    <a:pt x="18" y="35"/>
                    <a:pt x="15" y="30"/>
                  </a:cubicBezTo>
                  <a:cubicBezTo>
                    <a:pt x="10" y="21"/>
                    <a:pt x="1" y="1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6" name="Freeform 30"/>
            <p:cNvSpPr>
              <a:spLocks/>
            </p:cNvSpPr>
            <p:nvPr/>
          </p:nvSpPr>
          <p:spPr bwMode="auto">
            <a:xfrm>
              <a:off x="2133" y="444"/>
              <a:ext cx="235" cy="584"/>
            </a:xfrm>
            <a:custGeom>
              <a:avLst/>
              <a:gdLst>
                <a:gd name="T0" fmla="*/ 0 w 217"/>
                <a:gd name="T1" fmla="*/ 6 h 505"/>
                <a:gd name="T2" fmla="*/ 63 w 217"/>
                <a:gd name="T3" fmla="*/ 27 h 505"/>
                <a:gd name="T4" fmla="*/ 132 w 217"/>
                <a:gd name="T5" fmla="*/ 171 h 505"/>
                <a:gd name="T6" fmla="*/ 132 w 217"/>
                <a:gd name="T7" fmla="*/ 173 h 505"/>
                <a:gd name="T8" fmla="*/ 155 w 217"/>
                <a:gd name="T9" fmla="*/ 232 h 505"/>
                <a:gd name="T10" fmla="*/ 193 w 217"/>
                <a:gd name="T11" fmla="*/ 339 h 505"/>
                <a:gd name="T12" fmla="*/ 200 w 217"/>
                <a:gd name="T13" fmla="*/ 363 h 505"/>
                <a:gd name="T14" fmla="*/ 170 w 217"/>
                <a:gd name="T15" fmla="*/ 581 h 505"/>
                <a:gd name="T16" fmla="*/ 174 w 217"/>
                <a:gd name="T17" fmla="*/ 584 h 505"/>
                <a:gd name="T18" fmla="*/ 206 w 217"/>
                <a:gd name="T19" fmla="*/ 362 h 505"/>
                <a:gd name="T20" fmla="*/ 198 w 217"/>
                <a:gd name="T21" fmla="*/ 338 h 505"/>
                <a:gd name="T22" fmla="*/ 159 w 217"/>
                <a:gd name="T23" fmla="*/ 230 h 505"/>
                <a:gd name="T24" fmla="*/ 138 w 217"/>
                <a:gd name="T25" fmla="*/ 175 h 505"/>
                <a:gd name="T26" fmla="*/ 138 w 217"/>
                <a:gd name="T27" fmla="*/ 172 h 505"/>
                <a:gd name="T28" fmla="*/ 65 w 217"/>
                <a:gd name="T29" fmla="*/ 21 h 505"/>
                <a:gd name="T30" fmla="*/ 1 w 217"/>
                <a:gd name="T31" fmla="*/ 0 h 505"/>
                <a:gd name="T32" fmla="*/ 0 w 217"/>
                <a:gd name="T33" fmla="*/ 6 h 5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7"/>
                <a:gd name="T52" fmla="*/ 0 h 505"/>
                <a:gd name="T53" fmla="*/ 217 w 217"/>
                <a:gd name="T54" fmla="*/ 505 h 5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7" h="505">
                  <a:moveTo>
                    <a:pt x="0" y="5"/>
                  </a:moveTo>
                  <a:cubicBezTo>
                    <a:pt x="20" y="7"/>
                    <a:pt x="39" y="15"/>
                    <a:pt x="58" y="23"/>
                  </a:cubicBezTo>
                  <a:cubicBezTo>
                    <a:pt x="113" y="47"/>
                    <a:pt x="135" y="90"/>
                    <a:pt x="122" y="148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1" y="156"/>
                    <a:pt x="129" y="173"/>
                    <a:pt x="143" y="201"/>
                  </a:cubicBezTo>
                  <a:cubicBezTo>
                    <a:pt x="154" y="226"/>
                    <a:pt x="165" y="256"/>
                    <a:pt x="178" y="293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211" y="387"/>
                    <a:pt x="202" y="450"/>
                    <a:pt x="157" y="502"/>
                  </a:cubicBezTo>
                  <a:cubicBezTo>
                    <a:pt x="161" y="505"/>
                    <a:pt x="161" y="505"/>
                    <a:pt x="161" y="505"/>
                  </a:cubicBezTo>
                  <a:cubicBezTo>
                    <a:pt x="207" y="452"/>
                    <a:pt x="217" y="388"/>
                    <a:pt x="190" y="313"/>
                  </a:cubicBezTo>
                  <a:cubicBezTo>
                    <a:pt x="183" y="292"/>
                    <a:pt x="183" y="292"/>
                    <a:pt x="183" y="292"/>
                  </a:cubicBezTo>
                  <a:cubicBezTo>
                    <a:pt x="169" y="254"/>
                    <a:pt x="159" y="224"/>
                    <a:pt x="147" y="199"/>
                  </a:cubicBezTo>
                  <a:cubicBezTo>
                    <a:pt x="138" y="181"/>
                    <a:pt x="126" y="156"/>
                    <a:pt x="127" y="151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40" y="88"/>
                    <a:pt x="118" y="44"/>
                    <a:pt x="60" y="18"/>
                  </a:cubicBezTo>
                  <a:cubicBezTo>
                    <a:pt x="41" y="10"/>
                    <a:pt x="22" y="2"/>
                    <a:pt x="1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7" name="Freeform 31"/>
            <p:cNvSpPr>
              <a:spLocks/>
            </p:cNvSpPr>
            <p:nvPr/>
          </p:nvSpPr>
          <p:spPr bwMode="auto">
            <a:xfrm>
              <a:off x="2087" y="441"/>
              <a:ext cx="287" cy="591"/>
            </a:xfrm>
            <a:custGeom>
              <a:avLst/>
              <a:gdLst>
                <a:gd name="T0" fmla="*/ 0 w 265"/>
                <a:gd name="T1" fmla="*/ 3 h 511"/>
                <a:gd name="T2" fmla="*/ 0 w 265"/>
                <a:gd name="T3" fmla="*/ 9 h 511"/>
                <a:gd name="T4" fmla="*/ 114 w 265"/>
                <a:gd name="T5" fmla="*/ 29 h 511"/>
                <a:gd name="T6" fmla="*/ 184 w 265"/>
                <a:gd name="T7" fmla="*/ 173 h 511"/>
                <a:gd name="T8" fmla="*/ 183 w 265"/>
                <a:gd name="T9" fmla="*/ 176 h 511"/>
                <a:gd name="T10" fmla="*/ 206 w 265"/>
                <a:gd name="T11" fmla="*/ 235 h 511"/>
                <a:gd name="T12" fmla="*/ 244 w 265"/>
                <a:gd name="T13" fmla="*/ 341 h 511"/>
                <a:gd name="T14" fmla="*/ 252 w 265"/>
                <a:gd name="T15" fmla="*/ 365 h 511"/>
                <a:gd name="T16" fmla="*/ 213 w 265"/>
                <a:gd name="T17" fmla="*/ 588 h 511"/>
                <a:gd name="T18" fmla="*/ 217 w 265"/>
                <a:gd name="T19" fmla="*/ 591 h 511"/>
                <a:gd name="T20" fmla="*/ 257 w 265"/>
                <a:gd name="T21" fmla="*/ 363 h 511"/>
                <a:gd name="T22" fmla="*/ 249 w 265"/>
                <a:gd name="T23" fmla="*/ 339 h 511"/>
                <a:gd name="T24" fmla="*/ 210 w 265"/>
                <a:gd name="T25" fmla="*/ 232 h 511"/>
                <a:gd name="T26" fmla="*/ 188 w 265"/>
                <a:gd name="T27" fmla="*/ 177 h 511"/>
                <a:gd name="T28" fmla="*/ 190 w 265"/>
                <a:gd name="T29" fmla="*/ 175 h 511"/>
                <a:gd name="T30" fmla="*/ 116 w 265"/>
                <a:gd name="T31" fmla="*/ 23 h 511"/>
                <a:gd name="T32" fmla="*/ 0 w 265"/>
                <a:gd name="T33" fmla="*/ 3 h 5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5"/>
                <a:gd name="T52" fmla="*/ 0 h 511"/>
                <a:gd name="T53" fmla="*/ 265 w 265"/>
                <a:gd name="T54" fmla="*/ 511 h 5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5" h="511">
                  <a:moveTo>
                    <a:pt x="0" y="3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7" y="5"/>
                    <a:pt x="73" y="11"/>
                    <a:pt x="105" y="25"/>
                  </a:cubicBezTo>
                  <a:cubicBezTo>
                    <a:pt x="160" y="49"/>
                    <a:pt x="182" y="91"/>
                    <a:pt x="170" y="150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68" y="158"/>
                    <a:pt x="176" y="175"/>
                    <a:pt x="190" y="203"/>
                  </a:cubicBezTo>
                  <a:cubicBezTo>
                    <a:pt x="202" y="228"/>
                    <a:pt x="212" y="257"/>
                    <a:pt x="225" y="295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59" y="391"/>
                    <a:pt x="247" y="456"/>
                    <a:pt x="197" y="508"/>
                  </a:cubicBezTo>
                  <a:cubicBezTo>
                    <a:pt x="200" y="511"/>
                    <a:pt x="200" y="511"/>
                    <a:pt x="200" y="511"/>
                  </a:cubicBezTo>
                  <a:cubicBezTo>
                    <a:pt x="252" y="458"/>
                    <a:pt x="265" y="392"/>
                    <a:pt x="237" y="314"/>
                  </a:cubicBezTo>
                  <a:cubicBezTo>
                    <a:pt x="230" y="293"/>
                    <a:pt x="230" y="293"/>
                    <a:pt x="230" y="293"/>
                  </a:cubicBezTo>
                  <a:cubicBezTo>
                    <a:pt x="217" y="256"/>
                    <a:pt x="206" y="226"/>
                    <a:pt x="194" y="201"/>
                  </a:cubicBezTo>
                  <a:cubicBezTo>
                    <a:pt x="185" y="183"/>
                    <a:pt x="173" y="157"/>
                    <a:pt x="174" y="153"/>
                  </a:cubicBezTo>
                  <a:cubicBezTo>
                    <a:pt x="175" y="151"/>
                    <a:pt x="175" y="151"/>
                    <a:pt x="175" y="151"/>
                  </a:cubicBezTo>
                  <a:cubicBezTo>
                    <a:pt x="187" y="90"/>
                    <a:pt x="165" y="46"/>
                    <a:pt x="107" y="20"/>
                  </a:cubicBezTo>
                  <a:cubicBezTo>
                    <a:pt x="74" y="6"/>
                    <a:pt x="38" y="0"/>
                    <a:pt x="0" y="3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8" name="Freeform 32"/>
            <p:cNvSpPr>
              <a:spLocks/>
            </p:cNvSpPr>
            <p:nvPr/>
          </p:nvSpPr>
          <p:spPr bwMode="auto">
            <a:xfrm>
              <a:off x="2281" y="1029"/>
              <a:ext cx="22" cy="19"/>
            </a:xfrm>
            <a:custGeom>
              <a:avLst/>
              <a:gdLst>
                <a:gd name="T0" fmla="*/ 0 w 20"/>
                <a:gd name="T1" fmla="*/ 19 h 16"/>
                <a:gd name="T2" fmla="*/ 4 w 20"/>
                <a:gd name="T3" fmla="*/ 17 h 16"/>
                <a:gd name="T4" fmla="*/ 6 w 20"/>
                <a:gd name="T5" fmla="*/ 15 h 16"/>
                <a:gd name="T6" fmla="*/ 7 w 20"/>
                <a:gd name="T7" fmla="*/ 15 h 16"/>
                <a:gd name="T8" fmla="*/ 22 w 20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6"/>
                <a:gd name="T17" fmla="*/ 20 w 20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6">
                  <a:moveTo>
                    <a:pt x="0" y="16"/>
                  </a:moveTo>
                  <a:cubicBezTo>
                    <a:pt x="1" y="15"/>
                    <a:pt x="3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11" y="9"/>
                    <a:pt x="15" y="5"/>
                    <a:pt x="20" y="0"/>
                  </a:cubicBezTo>
                </a:path>
              </a:pathLst>
            </a:custGeom>
            <a:noFill/>
            <a:ln w="6350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49" name="Freeform 33"/>
            <p:cNvSpPr>
              <a:spLocks/>
            </p:cNvSpPr>
            <p:nvPr/>
          </p:nvSpPr>
          <p:spPr bwMode="auto">
            <a:xfrm>
              <a:off x="1921" y="427"/>
              <a:ext cx="45" cy="215"/>
            </a:xfrm>
            <a:custGeom>
              <a:avLst/>
              <a:gdLst>
                <a:gd name="T0" fmla="*/ 4 w 41"/>
                <a:gd name="T1" fmla="*/ 215 h 186"/>
                <a:gd name="T2" fmla="*/ 0 w 41"/>
                <a:gd name="T3" fmla="*/ 153 h 186"/>
                <a:gd name="T4" fmla="*/ 27 w 41"/>
                <a:gd name="T5" fmla="*/ 36 h 186"/>
                <a:gd name="T6" fmla="*/ 45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4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7"/>
                    <a:pt x="25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0" name="Freeform 34"/>
            <p:cNvSpPr>
              <a:spLocks/>
            </p:cNvSpPr>
            <p:nvPr/>
          </p:nvSpPr>
          <p:spPr bwMode="auto">
            <a:xfrm>
              <a:off x="1939" y="286"/>
              <a:ext cx="42" cy="106"/>
            </a:xfrm>
            <a:custGeom>
              <a:avLst/>
              <a:gdLst>
                <a:gd name="T0" fmla="*/ 18 w 39"/>
                <a:gd name="T1" fmla="*/ 106 h 92"/>
                <a:gd name="T2" fmla="*/ 42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1" name="Freeform 35"/>
            <p:cNvSpPr>
              <a:spLocks/>
            </p:cNvSpPr>
            <p:nvPr/>
          </p:nvSpPr>
          <p:spPr bwMode="auto">
            <a:xfrm>
              <a:off x="1943" y="286"/>
              <a:ext cx="40" cy="110"/>
            </a:xfrm>
            <a:custGeom>
              <a:avLst/>
              <a:gdLst>
                <a:gd name="T0" fmla="*/ 17 w 37"/>
                <a:gd name="T1" fmla="*/ 110 h 95"/>
                <a:gd name="T2" fmla="*/ 15 w 37"/>
                <a:gd name="T3" fmla="*/ 110 h 95"/>
                <a:gd name="T4" fmla="*/ 40 w 37"/>
                <a:gd name="T5" fmla="*/ 0 h 95"/>
                <a:gd name="T6" fmla="*/ 0 60000 65536"/>
                <a:gd name="T7" fmla="*/ 0 60000 65536"/>
                <a:gd name="T8" fmla="*/ 0 60000 65536"/>
                <a:gd name="T9" fmla="*/ 0 w 37"/>
                <a:gd name="T10" fmla="*/ 0 h 95"/>
                <a:gd name="T11" fmla="*/ 37 w 37"/>
                <a:gd name="T12" fmla="*/ 95 h 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5">
                  <a:moveTo>
                    <a:pt x="16" y="95"/>
                  </a:moveTo>
                  <a:cubicBezTo>
                    <a:pt x="14" y="95"/>
                    <a:pt x="14" y="95"/>
                    <a:pt x="14" y="95"/>
                  </a:cubicBezTo>
                  <a:cubicBezTo>
                    <a:pt x="0" y="33"/>
                    <a:pt x="16" y="9"/>
                    <a:pt x="37" y="0"/>
                  </a:cubicBezTo>
                </a:path>
              </a:pathLst>
            </a:custGeom>
            <a:noFill/>
            <a:ln w="6350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2" name="Freeform 36"/>
            <p:cNvSpPr>
              <a:spLocks/>
            </p:cNvSpPr>
            <p:nvPr/>
          </p:nvSpPr>
          <p:spPr bwMode="auto">
            <a:xfrm>
              <a:off x="1922" y="422"/>
              <a:ext cx="43" cy="225"/>
            </a:xfrm>
            <a:custGeom>
              <a:avLst/>
              <a:gdLst>
                <a:gd name="T0" fmla="*/ 0 w 39"/>
                <a:gd name="T1" fmla="*/ 225 h 194"/>
                <a:gd name="T2" fmla="*/ 2 w 39"/>
                <a:gd name="T3" fmla="*/ 224 h 194"/>
                <a:gd name="T4" fmla="*/ 2 w 39"/>
                <a:gd name="T5" fmla="*/ 172 h 194"/>
                <a:gd name="T6" fmla="*/ 28 w 39"/>
                <a:gd name="T7" fmla="*/ 44 h 194"/>
                <a:gd name="T8" fmla="*/ 43 w 39"/>
                <a:gd name="T9" fmla="*/ 0 h 194"/>
                <a:gd name="T10" fmla="*/ 43 w 39"/>
                <a:gd name="T11" fmla="*/ 0 h 194"/>
                <a:gd name="T12" fmla="*/ 43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1" y="194"/>
                    <a:pt x="1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13"/>
                    <a:pt x="10" y="74"/>
                    <a:pt x="25" y="38"/>
                  </a:cubicBezTo>
                  <a:cubicBezTo>
                    <a:pt x="33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6350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3" name="Freeform 37"/>
            <p:cNvSpPr>
              <a:spLocks/>
            </p:cNvSpPr>
            <p:nvPr/>
          </p:nvSpPr>
          <p:spPr bwMode="auto">
            <a:xfrm>
              <a:off x="1952" y="281"/>
              <a:ext cx="39" cy="118"/>
            </a:xfrm>
            <a:custGeom>
              <a:avLst/>
              <a:gdLst>
                <a:gd name="T0" fmla="*/ 39 w 36"/>
                <a:gd name="T1" fmla="*/ 0 h 102"/>
                <a:gd name="T2" fmla="*/ 15 w 36"/>
                <a:gd name="T3" fmla="*/ 118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6350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4" name="Freeform 38"/>
            <p:cNvSpPr>
              <a:spLocks/>
            </p:cNvSpPr>
            <p:nvPr/>
          </p:nvSpPr>
          <p:spPr bwMode="auto">
            <a:xfrm>
              <a:off x="1740" y="909"/>
              <a:ext cx="40" cy="85"/>
            </a:xfrm>
            <a:custGeom>
              <a:avLst/>
              <a:gdLst>
                <a:gd name="T0" fmla="*/ 27 w 37"/>
                <a:gd name="T1" fmla="*/ 0 h 73"/>
                <a:gd name="T2" fmla="*/ 34 w 37"/>
                <a:gd name="T3" fmla="*/ 47 h 73"/>
                <a:gd name="T4" fmla="*/ 0 w 37"/>
                <a:gd name="T5" fmla="*/ 85 h 73"/>
                <a:gd name="T6" fmla="*/ 0 60000 65536"/>
                <a:gd name="T7" fmla="*/ 0 60000 65536"/>
                <a:gd name="T8" fmla="*/ 0 60000 65536"/>
                <a:gd name="T9" fmla="*/ 0 w 37"/>
                <a:gd name="T10" fmla="*/ 0 h 73"/>
                <a:gd name="T11" fmla="*/ 37 w 37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73">
                  <a:moveTo>
                    <a:pt x="25" y="0"/>
                  </a:moveTo>
                  <a:cubicBezTo>
                    <a:pt x="32" y="6"/>
                    <a:pt x="37" y="26"/>
                    <a:pt x="31" y="40"/>
                  </a:cubicBezTo>
                  <a:cubicBezTo>
                    <a:pt x="24" y="54"/>
                    <a:pt x="19" y="68"/>
                    <a:pt x="0" y="73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5" name="Freeform 39"/>
            <p:cNvSpPr>
              <a:spLocks/>
            </p:cNvSpPr>
            <p:nvPr/>
          </p:nvSpPr>
          <p:spPr bwMode="auto">
            <a:xfrm>
              <a:off x="1740" y="913"/>
              <a:ext cx="44" cy="81"/>
            </a:xfrm>
            <a:custGeom>
              <a:avLst/>
              <a:gdLst>
                <a:gd name="T0" fmla="*/ 31 w 40"/>
                <a:gd name="T1" fmla="*/ 0 h 70"/>
                <a:gd name="T2" fmla="*/ 37 w 40"/>
                <a:gd name="T3" fmla="*/ 41 h 70"/>
                <a:gd name="T4" fmla="*/ 0 w 40"/>
                <a:gd name="T5" fmla="*/ 81 h 70"/>
                <a:gd name="T6" fmla="*/ 0 60000 65536"/>
                <a:gd name="T7" fmla="*/ 0 60000 65536"/>
                <a:gd name="T8" fmla="*/ 0 60000 65536"/>
                <a:gd name="T9" fmla="*/ 0 w 40"/>
                <a:gd name="T10" fmla="*/ 0 h 70"/>
                <a:gd name="T11" fmla="*/ 40 w 40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70">
                  <a:moveTo>
                    <a:pt x="28" y="0"/>
                  </a:moveTo>
                  <a:cubicBezTo>
                    <a:pt x="34" y="6"/>
                    <a:pt x="40" y="21"/>
                    <a:pt x="34" y="35"/>
                  </a:cubicBezTo>
                  <a:cubicBezTo>
                    <a:pt x="27" y="49"/>
                    <a:pt x="19" y="65"/>
                    <a:pt x="0" y="70"/>
                  </a:cubicBezTo>
                </a:path>
              </a:pathLst>
            </a:custGeom>
            <a:noFill/>
            <a:ln w="6350" cap="rnd">
              <a:solidFill>
                <a:srgbClr val="F6A68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6" name="Freeform 40"/>
            <p:cNvSpPr>
              <a:spLocks/>
            </p:cNvSpPr>
            <p:nvPr/>
          </p:nvSpPr>
          <p:spPr bwMode="auto">
            <a:xfrm>
              <a:off x="1673" y="885"/>
              <a:ext cx="148" cy="172"/>
            </a:xfrm>
            <a:custGeom>
              <a:avLst/>
              <a:gdLst>
                <a:gd name="T0" fmla="*/ 148 w 136"/>
                <a:gd name="T1" fmla="*/ 172 h 149"/>
                <a:gd name="T2" fmla="*/ 132 w 136"/>
                <a:gd name="T3" fmla="*/ 167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1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6350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7" name="Freeform 41"/>
            <p:cNvSpPr>
              <a:spLocks/>
            </p:cNvSpPr>
            <p:nvPr/>
          </p:nvSpPr>
          <p:spPr bwMode="auto">
            <a:xfrm>
              <a:off x="1927" y="265"/>
              <a:ext cx="101" cy="158"/>
            </a:xfrm>
            <a:custGeom>
              <a:avLst/>
              <a:gdLst>
                <a:gd name="T0" fmla="*/ 42 w 93"/>
                <a:gd name="T1" fmla="*/ 158 h 137"/>
                <a:gd name="T2" fmla="*/ 97 w 93"/>
                <a:gd name="T3" fmla="*/ 18 h 137"/>
                <a:gd name="T4" fmla="*/ 101 w 93"/>
                <a:gd name="T5" fmla="*/ 23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5" y="0"/>
                    <a:pt x="89" y="16"/>
                  </a:cubicBezTo>
                  <a:cubicBezTo>
                    <a:pt x="93" y="19"/>
                    <a:pt x="93" y="20"/>
                    <a:pt x="93" y="2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8" name="Oval 42"/>
            <p:cNvSpPr>
              <a:spLocks noChangeArrowheads="1"/>
            </p:cNvSpPr>
            <p:nvPr/>
          </p:nvSpPr>
          <p:spPr bwMode="auto">
            <a:xfrm>
              <a:off x="1687" y="208"/>
              <a:ext cx="125" cy="32"/>
            </a:xfrm>
            <a:prstGeom prst="ellipse">
              <a:avLst/>
            </a:prstGeom>
            <a:solidFill>
              <a:srgbClr val="D6E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59" name="Oval 43"/>
            <p:cNvSpPr>
              <a:spLocks noChangeArrowheads="1"/>
            </p:cNvSpPr>
            <p:nvPr/>
          </p:nvSpPr>
          <p:spPr bwMode="auto">
            <a:xfrm>
              <a:off x="1709" y="216"/>
              <a:ext cx="81" cy="15"/>
            </a:xfrm>
            <a:prstGeom prst="ellipse">
              <a:avLst/>
            </a:prstGeom>
            <a:solidFill>
              <a:srgbClr val="4783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0" name="Freeform 44"/>
            <p:cNvSpPr>
              <a:spLocks/>
            </p:cNvSpPr>
            <p:nvPr/>
          </p:nvSpPr>
          <p:spPr bwMode="auto">
            <a:xfrm>
              <a:off x="1709" y="216"/>
              <a:ext cx="81" cy="12"/>
            </a:xfrm>
            <a:custGeom>
              <a:avLst/>
              <a:gdLst>
                <a:gd name="T0" fmla="*/ 6 w 75"/>
                <a:gd name="T1" fmla="*/ 12 h 10"/>
                <a:gd name="T2" fmla="*/ 40 w 75"/>
                <a:gd name="T3" fmla="*/ 8 h 10"/>
                <a:gd name="T4" fmla="*/ 75 w 75"/>
                <a:gd name="T5" fmla="*/ 12 h 10"/>
                <a:gd name="T6" fmla="*/ 81 w 75"/>
                <a:gd name="T7" fmla="*/ 7 h 10"/>
                <a:gd name="T8" fmla="*/ 40 w 75"/>
                <a:gd name="T9" fmla="*/ 0 h 10"/>
                <a:gd name="T10" fmla="*/ 0 w 75"/>
                <a:gd name="T11" fmla="*/ 7 h 10"/>
                <a:gd name="T12" fmla="*/ 6 w 75"/>
                <a:gd name="T13" fmla="*/ 12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"/>
                <a:gd name="T23" fmla="*/ 75 w 7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">
                  <a:moveTo>
                    <a:pt x="6" y="10"/>
                  </a:moveTo>
                  <a:cubicBezTo>
                    <a:pt x="12" y="8"/>
                    <a:pt x="24" y="7"/>
                    <a:pt x="37" y="7"/>
                  </a:cubicBezTo>
                  <a:cubicBezTo>
                    <a:pt x="51" y="7"/>
                    <a:pt x="62" y="8"/>
                    <a:pt x="69" y="10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3"/>
                    <a:pt x="58" y="0"/>
                    <a:pt x="37" y="0"/>
                  </a:cubicBezTo>
                  <a:cubicBezTo>
                    <a:pt x="17" y="0"/>
                    <a:pt x="0" y="3"/>
                    <a:pt x="0" y="6"/>
                  </a:cubicBezTo>
                  <a:cubicBezTo>
                    <a:pt x="0" y="7"/>
                    <a:pt x="2" y="9"/>
                    <a:pt x="6" y="10"/>
                  </a:cubicBezTo>
                  <a:close/>
                </a:path>
              </a:pathLst>
            </a:custGeom>
            <a:solidFill>
              <a:srgbClr val="6FA9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1" name="Freeform 45"/>
            <p:cNvSpPr>
              <a:spLocks/>
            </p:cNvSpPr>
            <p:nvPr/>
          </p:nvSpPr>
          <p:spPr bwMode="auto">
            <a:xfrm>
              <a:off x="1740" y="415"/>
              <a:ext cx="696" cy="754"/>
            </a:xfrm>
            <a:custGeom>
              <a:avLst/>
              <a:gdLst>
                <a:gd name="T0" fmla="*/ 636 w 642"/>
                <a:gd name="T1" fmla="*/ 368 h 652"/>
                <a:gd name="T2" fmla="*/ 564 w 642"/>
                <a:gd name="T3" fmla="*/ 182 h 652"/>
                <a:gd name="T4" fmla="*/ 562 w 642"/>
                <a:gd name="T5" fmla="*/ 172 h 652"/>
                <a:gd name="T6" fmla="*/ 562 w 642"/>
                <a:gd name="T7" fmla="*/ 172 h 652"/>
                <a:gd name="T8" fmla="*/ 549 w 642"/>
                <a:gd name="T9" fmla="*/ 116 h 652"/>
                <a:gd name="T10" fmla="*/ 537 w 642"/>
                <a:gd name="T11" fmla="*/ 84 h 652"/>
                <a:gd name="T12" fmla="*/ 532 w 642"/>
                <a:gd name="T13" fmla="*/ 77 h 652"/>
                <a:gd name="T14" fmla="*/ 494 w 642"/>
                <a:gd name="T15" fmla="*/ 36 h 652"/>
                <a:gd name="T16" fmla="*/ 377 w 642"/>
                <a:gd name="T17" fmla="*/ 0 h 652"/>
                <a:gd name="T18" fmla="*/ 371 w 642"/>
                <a:gd name="T19" fmla="*/ 1 h 652"/>
                <a:gd name="T20" fmla="*/ 349 w 642"/>
                <a:gd name="T21" fmla="*/ 31 h 652"/>
                <a:gd name="T22" fmla="*/ 351 w 642"/>
                <a:gd name="T23" fmla="*/ 31 h 652"/>
                <a:gd name="T24" fmla="*/ 468 w 642"/>
                <a:gd name="T25" fmla="*/ 50 h 652"/>
                <a:gd name="T26" fmla="*/ 540 w 642"/>
                <a:gd name="T27" fmla="*/ 198 h 652"/>
                <a:gd name="T28" fmla="*/ 539 w 642"/>
                <a:gd name="T29" fmla="*/ 200 h 652"/>
                <a:gd name="T30" fmla="*/ 562 w 642"/>
                <a:gd name="T31" fmla="*/ 258 h 652"/>
                <a:gd name="T32" fmla="*/ 608 w 642"/>
                <a:gd name="T33" fmla="*/ 389 h 652"/>
                <a:gd name="T34" fmla="*/ 553 w 642"/>
                <a:gd name="T35" fmla="*/ 627 h 652"/>
                <a:gd name="T36" fmla="*/ 553 w 642"/>
                <a:gd name="T37" fmla="*/ 628 h 652"/>
                <a:gd name="T38" fmla="*/ 552 w 642"/>
                <a:gd name="T39" fmla="*/ 628 h 652"/>
                <a:gd name="T40" fmla="*/ 335 w 642"/>
                <a:gd name="T41" fmla="*/ 650 h 652"/>
                <a:gd name="T42" fmla="*/ 65 w 642"/>
                <a:gd name="T43" fmla="*/ 442 h 652"/>
                <a:gd name="T44" fmla="*/ 61 w 642"/>
                <a:gd name="T45" fmla="*/ 433 h 652"/>
                <a:gd name="T46" fmla="*/ 61 w 642"/>
                <a:gd name="T47" fmla="*/ 433 h 652"/>
                <a:gd name="T48" fmla="*/ 63 w 642"/>
                <a:gd name="T49" fmla="*/ 459 h 652"/>
                <a:gd name="T50" fmla="*/ 63 w 642"/>
                <a:gd name="T51" fmla="*/ 463 h 652"/>
                <a:gd name="T52" fmla="*/ 40 w 642"/>
                <a:gd name="T53" fmla="*/ 509 h 652"/>
                <a:gd name="T54" fmla="*/ 39 w 642"/>
                <a:gd name="T55" fmla="*/ 509 h 652"/>
                <a:gd name="T56" fmla="*/ 41 w 642"/>
                <a:gd name="T57" fmla="*/ 544 h 652"/>
                <a:gd name="T58" fmla="*/ 38 w 642"/>
                <a:gd name="T59" fmla="*/ 549 h 652"/>
                <a:gd name="T60" fmla="*/ 0 w 642"/>
                <a:gd name="T61" fmla="*/ 581 h 652"/>
                <a:gd name="T62" fmla="*/ 68 w 642"/>
                <a:gd name="T63" fmla="*/ 635 h 652"/>
                <a:gd name="T64" fmla="*/ 356 w 642"/>
                <a:gd name="T65" fmla="*/ 725 h 652"/>
                <a:gd name="T66" fmla="*/ 583 w 642"/>
                <a:gd name="T67" fmla="*/ 708 h 652"/>
                <a:gd name="T68" fmla="*/ 636 w 642"/>
                <a:gd name="T69" fmla="*/ 368 h 6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2"/>
                <a:gd name="T106" fmla="*/ 0 h 652"/>
                <a:gd name="T107" fmla="*/ 642 w 642"/>
                <a:gd name="T108" fmla="*/ 652 h 6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2" h="652">
                  <a:moveTo>
                    <a:pt x="587" y="318"/>
                  </a:moveTo>
                  <a:cubicBezTo>
                    <a:pt x="556" y="224"/>
                    <a:pt x="520" y="157"/>
                    <a:pt x="520" y="157"/>
                  </a:cubicBezTo>
                  <a:cubicBezTo>
                    <a:pt x="519" y="155"/>
                    <a:pt x="519" y="152"/>
                    <a:pt x="518" y="149"/>
                  </a:cubicBezTo>
                  <a:cubicBezTo>
                    <a:pt x="518" y="149"/>
                    <a:pt x="518" y="149"/>
                    <a:pt x="518" y="149"/>
                  </a:cubicBezTo>
                  <a:cubicBezTo>
                    <a:pt x="511" y="130"/>
                    <a:pt x="513" y="124"/>
                    <a:pt x="506" y="100"/>
                  </a:cubicBezTo>
                  <a:cubicBezTo>
                    <a:pt x="504" y="90"/>
                    <a:pt x="500" y="81"/>
                    <a:pt x="495" y="73"/>
                  </a:cubicBezTo>
                  <a:cubicBezTo>
                    <a:pt x="493" y="70"/>
                    <a:pt x="492" y="68"/>
                    <a:pt x="491" y="67"/>
                  </a:cubicBezTo>
                  <a:cubicBezTo>
                    <a:pt x="480" y="50"/>
                    <a:pt x="466" y="38"/>
                    <a:pt x="456" y="31"/>
                  </a:cubicBezTo>
                  <a:cubicBezTo>
                    <a:pt x="424" y="7"/>
                    <a:pt x="381" y="2"/>
                    <a:pt x="348" y="0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8"/>
                    <a:pt x="328" y="16"/>
                    <a:pt x="322" y="27"/>
                  </a:cubicBezTo>
                  <a:cubicBezTo>
                    <a:pt x="324" y="27"/>
                    <a:pt x="324" y="27"/>
                    <a:pt x="324" y="27"/>
                  </a:cubicBezTo>
                  <a:cubicBezTo>
                    <a:pt x="355" y="24"/>
                    <a:pt x="393" y="26"/>
                    <a:pt x="432" y="43"/>
                  </a:cubicBezTo>
                  <a:cubicBezTo>
                    <a:pt x="488" y="68"/>
                    <a:pt x="510" y="111"/>
                    <a:pt x="498" y="171"/>
                  </a:cubicBezTo>
                  <a:cubicBezTo>
                    <a:pt x="497" y="173"/>
                    <a:pt x="497" y="173"/>
                    <a:pt x="497" y="173"/>
                  </a:cubicBezTo>
                  <a:cubicBezTo>
                    <a:pt x="496" y="178"/>
                    <a:pt x="507" y="201"/>
                    <a:pt x="518" y="223"/>
                  </a:cubicBezTo>
                  <a:cubicBezTo>
                    <a:pt x="532" y="252"/>
                    <a:pt x="544" y="289"/>
                    <a:pt x="561" y="336"/>
                  </a:cubicBezTo>
                  <a:cubicBezTo>
                    <a:pt x="593" y="427"/>
                    <a:pt x="569" y="497"/>
                    <a:pt x="510" y="542"/>
                  </a:cubicBezTo>
                  <a:cubicBezTo>
                    <a:pt x="510" y="543"/>
                    <a:pt x="510" y="543"/>
                    <a:pt x="510" y="543"/>
                  </a:cubicBezTo>
                  <a:cubicBezTo>
                    <a:pt x="509" y="543"/>
                    <a:pt x="509" y="543"/>
                    <a:pt x="509" y="543"/>
                  </a:cubicBezTo>
                  <a:cubicBezTo>
                    <a:pt x="484" y="556"/>
                    <a:pt x="456" y="598"/>
                    <a:pt x="309" y="562"/>
                  </a:cubicBezTo>
                  <a:cubicBezTo>
                    <a:pt x="163" y="526"/>
                    <a:pt x="78" y="418"/>
                    <a:pt x="60" y="382"/>
                  </a:cubicBezTo>
                  <a:cubicBezTo>
                    <a:pt x="58" y="379"/>
                    <a:pt x="57" y="376"/>
                    <a:pt x="56" y="374"/>
                  </a:cubicBezTo>
                  <a:cubicBezTo>
                    <a:pt x="56" y="374"/>
                    <a:pt x="56" y="374"/>
                    <a:pt x="56" y="374"/>
                  </a:cubicBezTo>
                  <a:cubicBezTo>
                    <a:pt x="57" y="380"/>
                    <a:pt x="58" y="388"/>
                    <a:pt x="58" y="397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56" y="423"/>
                    <a:pt x="43" y="439"/>
                    <a:pt x="37" y="440"/>
                  </a:cubicBezTo>
                  <a:cubicBezTo>
                    <a:pt x="36" y="440"/>
                    <a:pt x="36" y="440"/>
                    <a:pt x="36" y="440"/>
                  </a:cubicBezTo>
                  <a:cubicBezTo>
                    <a:pt x="42" y="448"/>
                    <a:pt x="45" y="459"/>
                    <a:pt x="38" y="470"/>
                  </a:cubicBezTo>
                  <a:cubicBezTo>
                    <a:pt x="35" y="475"/>
                    <a:pt x="35" y="475"/>
                    <a:pt x="35" y="475"/>
                  </a:cubicBezTo>
                  <a:cubicBezTo>
                    <a:pt x="26" y="488"/>
                    <a:pt x="15" y="499"/>
                    <a:pt x="0" y="502"/>
                  </a:cubicBezTo>
                  <a:cubicBezTo>
                    <a:pt x="21" y="524"/>
                    <a:pt x="43" y="539"/>
                    <a:pt x="63" y="549"/>
                  </a:cubicBezTo>
                  <a:cubicBezTo>
                    <a:pt x="130" y="579"/>
                    <a:pt x="222" y="603"/>
                    <a:pt x="328" y="627"/>
                  </a:cubicBezTo>
                  <a:cubicBezTo>
                    <a:pt x="434" y="652"/>
                    <a:pt x="490" y="634"/>
                    <a:pt x="538" y="612"/>
                  </a:cubicBezTo>
                  <a:cubicBezTo>
                    <a:pt x="611" y="579"/>
                    <a:pt x="642" y="473"/>
                    <a:pt x="587" y="318"/>
                  </a:cubicBezTo>
                  <a:close/>
                </a:path>
              </a:pathLst>
            </a:custGeom>
            <a:solidFill>
              <a:srgbClr val="F9D8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2" name="Freeform 46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213 w 198"/>
                <a:gd name="T1" fmla="*/ 173 h 180"/>
                <a:gd name="T2" fmla="*/ 213 w 198"/>
                <a:gd name="T3" fmla="*/ 173 h 180"/>
                <a:gd name="T4" fmla="*/ 200 w 198"/>
                <a:gd name="T5" fmla="*/ 116 h 180"/>
                <a:gd name="T6" fmla="*/ 188 w 198"/>
                <a:gd name="T7" fmla="*/ 85 h 180"/>
                <a:gd name="T8" fmla="*/ 184 w 198"/>
                <a:gd name="T9" fmla="*/ 78 h 180"/>
                <a:gd name="T10" fmla="*/ 146 w 198"/>
                <a:gd name="T11" fmla="*/ 36 h 180"/>
                <a:gd name="T12" fmla="*/ 28 w 198"/>
                <a:gd name="T13" fmla="*/ 0 h 180"/>
                <a:gd name="T14" fmla="*/ 22 w 198"/>
                <a:gd name="T15" fmla="*/ 1 h 180"/>
                <a:gd name="T16" fmla="*/ 0 w 198"/>
                <a:gd name="T17" fmla="*/ 31 h 180"/>
                <a:gd name="T18" fmla="*/ 2 w 198"/>
                <a:gd name="T19" fmla="*/ 31 h 180"/>
                <a:gd name="T20" fmla="*/ 119 w 198"/>
                <a:gd name="T21" fmla="*/ 50 h 180"/>
                <a:gd name="T22" fmla="*/ 191 w 198"/>
                <a:gd name="T23" fmla="*/ 199 h 180"/>
                <a:gd name="T24" fmla="*/ 190 w 198"/>
                <a:gd name="T25" fmla="*/ 201 h 180"/>
                <a:gd name="T26" fmla="*/ 191 w 198"/>
                <a:gd name="T27" fmla="*/ 209 h 180"/>
                <a:gd name="T28" fmla="*/ 213 w 198"/>
                <a:gd name="T29" fmla="*/ 173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solidFill>
              <a:srgbClr val="C39A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3" name="Freeform 47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213 w 198"/>
                <a:gd name="T1" fmla="*/ 173 h 180"/>
                <a:gd name="T2" fmla="*/ 213 w 198"/>
                <a:gd name="T3" fmla="*/ 173 h 180"/>
                <a:gd name="T4" fmla="*/ 200 w 198"/>
                <a:gd name="T5" fmla="*/ 116 h 180"/>
                <a:gd name="T6" fmla="*/ 188 w 198"/>
                <a:gd name="T7" fmla="*/ 85 h 180"/>
                <a:gd name="T8" fmla="*/ 184 w 198"/>
                <a:gd name="T9" fmla="*/ 78 h 180"/>
                <a:gd name="T10" fmla="*/ 146 w 198"/>
                <a:gd name="T11" fmla="*/ 36 h 180"/>
                <a:gd name="T12" fmla="*/ 28 w 198"/>
                <a:gd name="T13" fmla="*/ 0 h 180"/>
                <a:gd name="T14" fmla="*/ 22 w 198"/>
                <a:gd name="T15" fmla="*/ 1 h 180"/>
                <a:gd name="T16" fmla="*/ 0 w 198"/>
                <a:gd name="T17" fmla="*/ 31 h 180"/>
                <a:gd name="T18" fmla="*/ 2 w 198"/>
                <a:gd name="T19" fmla="*/ 31 h 180"/>
                <a:gd name="T20" fmla="*/ 119 w 198"/>
                <a:gd name="T21" fmla="*/ 50 h 180"/>
                <a:gd name="T22" fmla="*/ 191 w 198"/>
                <a:gd name="T23" fmla="*/ 199 h 180"/>
                <a:gd name="T24" fmla="*/ 190 w 198"/>
                <a:gd name="T25" fmla="*/ 201 h 180"/>
                <a:gd name="T26" fmla="*/ 191 w 198"/>
                <a:gd name="T27" fmla="*/ 209 h 180"/>
                <a:gd name="T28" fmla="*/ 213 w 198"/>
                <a:gd name="T29" fmla="*/ 173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4" name="Freeform 48"/>
            <p:cNvSpPr>
              <a:spLocks/>
            </p:cNvSpPr>
            <p:nvPr/>
          </p:nvSpPr>
          <p:spPr bwMode="auto">
            <a:xfrm>
              <a:off x="1626" y="458"/>
              <a:ext cx="237" cy="545"/>
            </a:xfrm>
            <a:custGeom>
              <a:avLst/>
              <a:gdLst>
                <a:gd name="T0" fmla="*/ 154 w 218"/>
                <a:gd name="T1" fmla="*/ 466 h 471"/>
                <a:gd name="T2" fmla="*/ 177 w 218"/>
                <a:gd name="T3" fmla="*/ 420 h 471"/>
                <a:gd name="T4" fmla="*/ 177 w 218"/>
                <a:gd name="T5" fmla="*/ 417 h 471"/>
                <a:gd name="T6" fmla="*/ 175 w 218"/>
                <a:gd name="T7" fmla="*/ 390 h 471"/>
                <a:gd name="T8" fmla="*/ 175 w 218"/>
                <a:gd name="T9" fmla="*/ 390 h 471"/>
                <a:gd name="T10" fmla="*/ 125 w 218"/>
                <a:gd name="T11" fmla="*/ 339 h 471"/>
                <a:gd name="T12" fmla="*/ 52 w 218"/>
                <a:gd name="T13" fmla="*/ 161 h 471"/>
                <a:gd name="T14" fmla="*/ 52 w 218"/>
                <a:gd name="T15" fmla="*/ 160 h 471"/>
                <a:gd name="T16" fmla="*/ 119 w 218"/>
                <a:gd name="T17" fmla="*/ 104 h 471"/>
                <a:gd name="T18" fmla="*/ 220 w 218"/>
                <a:gd name="T19" fmla="*/ 125 h 471"/>
                <a:gd name="T20" fmla="*/ 221 w 218"/>
                <a:gd name="T21" fmla="*/ 126 h 471"/>
                <a:gd name="T22" fmla="*/ 233 w 218"/>
                <a:gd name="T23" fmla="*/ 143 h 471"/>
                <a:gd name="T24" fmla="*/ 228 w 218"/>
                <a:gd name="T25" fmla="*/ 88 h 471"/>
                <a:gd name="T26" fmla="*/ 175 w 218"/>
                <a:gd name="T27" fmla="*/ 12 h 471"/>
                <a:gd name="T28" fmla="*/ 144 w 218"/>
                <a:gd name="T29" fmla="*/ 2 h 471"/>
                <a:gd name="T30" fmla="*/ 101 w 218"/>
                <a:gd name="T31" fmla="*/ 5 h 471"/>
                <a:gd name="T32" fmla="*/ 62 w 218"/>
                <a:gd name="T33" fmla="*/ 25 h 471"/>
                <a:gd name="T34" fmla="*/ 15 w 218"/>
                <a:gd name="T35" fmla="*/ 139 h 471"/>
                <a:gd name="T36" fmla="*/ 0 w 218"/>
                <a:gd name="T37" fmla="*/ 257 h 471"/>
                <a:gd name="T38" fmla="*/ 52 w 218"/>
                <a:gd name="T39" fmla="*/ 478 h 471"/>
                <a:gd name="T40" fmla="*/ 114 w 218"/>
                <a:gd name="T41" fmla="*/ 538 h 471"/>
                <a:gd name="T42" fmla="*/ 152 w 218"/>
                <a:gd name="T43" fmla="*/ 507 h 471"/>
                <a:gd name="T44" fmla="*/ 155 w 218"/>
                <a:gd name="T45" fmla="*/ 501 h 471"/>
                <a:gd name="T46" fmla="*/ 140 w 218"/>
                <a:gd name="T47" fmla="*/ 451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1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1"/>
                    <a:pt x="162" y="343"/>
                    <a:pt x="161" y="337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49" y="316"/>
                    <a:pt x="144" y="311"/>
                    <a:pt x="115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9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2" y="108"/>
                  </a:cubicBezTo>
                  <a:cubicBezTo>
                    <a:pt x="202" y="108"/>
                    <a:pt x="202" y="108"/>
                    <a:pt x="203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90" y="51"/>
                    <a:pt x="184" y="26"/>
                    <a:pt x="161" y="10"/>
                  </a:cubicBezTo>
                  <a:cubicBezTo>
                    <a:pt x="153" y="5"/>
                    <a:pt x="140" y="4"/>
                    <a:pt x="132" y="2"/>
                  </a:cubicBezTo>
                  <a:cubicBezTo>
                    <a:pt x="123" y="0"/>
                    <a:pt x="105" y="3"/>
                    <a:pt x="93" y="4"/>
                  </a:cubicBezTo>
                  <a:cubicBezTo>
                    <a:pt x="80" y="4"/>
                    <a:pt x="66" y="12"/>
                    <a:pt x="57" y="22"/>
                  </a:cubicBezTo>
                  <a:cubicBezTo>
                    <a:pt x="44" y="37"/>
                    <a:pt x="22" y="49"/>
                    <a:pt x="14" y="120"/>
                  </a:cubicBezTo>
                  <a:cubicBezTo>
                    <a:pt x="11" y="144"/>
                    <a:pt x="0" y="180"/>
                    <a:pt x="0" y="222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20" y="462"/>
                    <a:pt x="131" y="451"/>
                    <a:pt x="140" y="438"/>
                  </a:cubicBezTo>
                  <a:cubicBezTo>
                    <a:pt x="143" y="433"/>
                    <a:pt x="143" y="433"/>
                    <a:pt x="143" y="433"/>
                  </a:cubicBezTo>
                  <a:cubicBezTo>
                    <a:pt x="155" y="414"/>
                    <a:pt x="138" y="397"/>
                    <a:pt x="129" y="390"/>
                  </a:cubicBezTo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5" name="Freeform 49"/>
            <p:cNvSpPr>
              <a:spLocks/>
            </p:cNvSpPr>
            <p:nvPr/>
          </p:nvSpPr>
          <p:spPr bwMode="auto">
            <a:xfrm>
              <a:off x="1716" y="574"/>
              <a:ext cx="84" cy="53"/>
            </a:xfrm>
            <a:custGeom>
              <a:avLst/>
              <a:gdLst>
                <a:gd name="T0" fmla="*/ 76 w 77"/>
                <a:gd name="T1" fmla="*/ 18 h 46"/>
                <a:gd name="T2" fmla="*/ 84 w 77"/>
                <a:gd name="T3" fmla="*/ 5 h 46"/>
                <a:gd name="T4" fmla="*/ 81 w 77"/>
                <a:gd name="T5" fmla="*/ 5 h 46"/>
                <a:gd name="T6" fmla="*/ 63 w 77"/>
                <a:gd name="T7" fmla="*/ 0 h 46"/>
                <a:gd name="T8" fmla="*/ 36 w 77"/>
                <a:gd name="T9" fmla="*/ 7 h 46"/>
                <a:gd name="T10" fmla="*/ 2 w 77"/>
                <a:gd name="T11" fmla="*/ 16 h 46"/>
                <a:gd name="T12" fmla="*/ 1 w 77"/>
                <a:gd name="T13" fmla="*/ 17 h 46"/>
                <a:gd name="T14" fmla="*/ 0 w 77"/>
                <a:gd name="T15" fmla="*/ 22 h 46"/>
                <a:gd name="T16" fmla="*/ 76 w 77"/>
                <a:gd name="T17" fmla="*/ 18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46"/>
                <a:gd name="T29" fmla="*/ 77 w 7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46">
                  <a:moveTo>
                    <a:pt x="70" y="16"/>
                  </a:moveTo>
                  <a:cubicBezTo>
                    <a:pt x="73" y="12"/>
                    <a:pt x="77" y="8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ubicBezTo>
                    <a:pt x="67" y="3"/>
                    <a:pt x="63" y="0"/>
                    <a:pt x="58" y="0"/>
                  </a:cubicBezTo>
                  <a:cubicBezTo>
                    <a:pt x="48" y="0"/>
                    <a:pt x="42" y="4"/>
                    <a:pt x="33" y="6"/>
                  </a:cubicBezTo>
                  <a:cubicBezTo>
                    <a:pt x="25" y="7"/>
                    <a:pt x="9" y="11"/>
                    <a:pt x="2" y="14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3" y="46"/>
                    <a:pt x="55" y="35"/>
                    <a:pt x="70" y="16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6" name="Freeform 50"/>
            <p:cNvSpPr>
              <a:spLocks/>
            </p:cNvSpPr>
            <p:nvPr/>
          </p:nvSpPr>
          <p:spPr bwMode="auto">
            <a:xfrm>
              <a:off x="1967" y="531"/>
              <a:ext cx="68" cy="28"/>
            </a:xfrm>
            <a:custGeom>
              <a:avLst/>
              <a:gdLst>
                <a:gd name="T0" fmla="*/ 66 w 63"/>
                <a:gd name="T1" fmla="*/ 21 h 24"/>
                <a:gd name="T2" fmla="*/ 68 w 63"/>
                <a:gd name="T3" fmla="*/ 20 h 24"/>
                <a:gd name="T4" fmla="*/ 37 w 63"/>
                <a:gd name="T5" fmla="*/ 2 h 24"/>
                <a:gd name="T6" fmla="*/ 0 w 63"/>
                <a:gd name="T7" fmla="*/ 6 h 24"/>
                <a:gd name="T8" fmla="*/ 31 w 63"/>
                <a:gd name="T9" fmla="*/ 23 h 24"/>
                <a:gd name="T10" fmla="*/ 66 w 63"/>
                <a:gd name="T11" fmla="*/ 2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2" y="18"/>
                    <a:pt x="63" y="17"/>
                  </a:cubicBezTo>
                  <a:cubicBezTo>
                    <a:pt x="57" y="10"/>
                    <a:pt x="46" y="4"/>
                    <a:pt x="34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2" y="12"/>
                    <a:pt x="23" y="18"/>
                    <a:pt x="29" y="20"/>
                  </a:cubicBezTo>
                  <a:cubicBezTo>
                    <a:pt x="39" y="23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7" name="Freeform 51"/>
            <p:cNvSpPr>
              <a:spLocks/>
            </p:cNvSpPr>
            <p:nvPr/>
          </p:nvSpPr>
          <p:spPr bwMode="auto">
            <a:xfrm>
              <a:off x="2179" y="495"/>
              <a:ext cx="30" cy="42"/>
            </a:xfrm>
            <a:custGeom>
              <a:avLst/>
              <a:gdLst>
                <a:gd name="T0" fmla="*/ 10 w 27"/>
                <a:gd name="T1" fmla="*/ 7 h 36"/>
                <a:gd name="T2" fmla="*/ 6 w 27"/>
                <a:gd name="T3" fmla="*/ 20 h 36"/>
                <a:gd name="T4" fmla="*/ 21 w 27"/>
                <a:gd name="T5" fmla="*/ 41 h 36"/>
                <a:gd name="T6" fmla="*/ 27 w 27"/>
                <a:gd name="T7" fmla="*/ 26 h 36"/>
                <a:gd name="T8" fmla="*/ 10 w 27"/>
                <a:gd name="T9" fmla="*/ 8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9" y="6"/>
                  </a:moveTo>
                  <a:cubicBezTo>
                    <a:pt x="0" y="0"/>
                    <a:pt x="3" y="12"/>
                    <a:pt x="5" y="17"/>
                  </a:cubicBezTo>
                  <a:cubicBezTo>
                    <a:pt x="7" y="22"/>
                    <a:pt x="13" y="35"/>
                    <a:pt x="19" y="35"/>
                  </a:cubicBezTo>
                  <a:cubicBezTo>
                    <a:pt x="27" y="36"/>
                    <a:pt x="26" y="27"/>
                    <a:pt x="24" y="22"/>
                  </a:cubicBezTo>
                  <a:cubicBezTo>
                    <a:pt x="22" y="15"/>
                    <a:pt x="17" y="9"/>
                    <a:pt x="9" y="7"/>
                  </a:cubicBezTo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8" name="Freeform 52"/>
            <p:cNvSpPr>
              <a:spLocks/>
            </p:cNvSpPr>
            <p:nvPr/>
          </p:nvSpPr>
          <p:spPr bwMode="auto">
            <a:xfrm>
              <a:off x="2201" y="543"/>
              <a:ext cx="35" cy="35"/>
            </a:xfrm>
            <a:custGeom>
              <a:avLst/>
              <a:gdLst>
                <a:gd name="T0" fmla="*/ 19 w 32"/>
                <a:gd name="T1" fmla="*/ 7 h 31"/>
                <a:gd name="T2" fmla="*/ 25 w 32"/>
                <a:gd name="T3" fmla="*/ 33 h 31"/>
                <a:gd name="T4" fmla="*/ 34 w 32"/>
                <a:gd name="T5" fmla="*/ 21 h 31"/>
                <a:gd name="T6" fmla="*/ 20 w 32"/>
                <a:gd name="T7" fmla="*/ 5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1"/>
                <a:gd name="T14" fmla="*/ 32 w 32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1">
                  <a:moveTo>
                    <a:pt x="17" y="6"/>
                  </a:moveTo>
                  <a:cubicBezTo>
                    <a:pt x="0" y="0"/>
                    <a:pt x="13" y="27"/>
                    <a:pt x="23" y="29"/>
                  </a:cubicBezTo>
                  <a:cubicBezTo>
                    <a:pt x="30" y="31"/>
                    <a:pt x="32" y="25"/>
                    <a:pt x="31" y="19"/>
                  </a:cubicBezTo>
                  <a:cubicBezTo>
                    <a:pt x="29" y="12"/>
                    <a:pt x="24" y="8"/>
                    <a:pt x="18" y="4"/>
                  </a:cubicBezTo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69" name="Freeform 53"/>
            <p:cNvSpPr>
              <a:spLocks/>
            </p:cNvSpPr>
            <p:nvPr/>
          </p:nvSpPr>
          <p:spPr bwMode="auto">
            <a:xfrm>
              <a:off x="2061" y="504"/>
              <a:ext cx="192" cy="421"/>
            </a:xfrm>
            <a:custGeom>
              <a:avLst/>
              <a:gdLst>
                <a:gd name="T0" fmla="*/ 15 w 177"/>
                <a:gd name="T1" fmla="*/ 32 h 364"/>
                <a:gd name="T2" fmla="*/ 66 w 177"/>
                <a:gd name="T3" fmla="*/ 3 h 364"/>
                <a:gd name="T4" fmla="*/ 98 w 177"/>
                <a:gd name="T5" fmla="*/ 7 h 364"/>
                <a:gd name="T6" fmla="*/ 133 w 177"/>
                <a:gd name="T7" fmla="*/ 47 h 364"/>
                <a:gd name="T8" fmla="*/ 138 w 177"/>
                <a:gd name="T9" fmla="*/ 138 h 364"/>
                <a:gd name="T10" fmla="*/ 169 w 177"/>
                <a:gd name="T11" fmla="*/ 190 h 364"/>
                <a:gd name="T12" fmla="*/ 178 w 177"/>
                <a:gd name="T13" fmla="*/ 215 h 364"/>
                <a:gd name="T14" fmla="*/ 183 w 177"/>
                <a:gd name="T15" fmla="*/ 245 h 364"/>
                <a:gd name="T16" fmla="*/ 185 w 177"/>
                <a:gd name="T17" fmla="*/ 279 h 364"/>
                <a:gd name="T18" fmla="*/ 168 w 177"/>
                <a:gd name="T19" fmla="*/ 285 h 364"/>
                <a:gd name="T20" fmla="*/ 164 w 177"/>
                <a:gd name="T21" fmla="*/ 306 h 364"/>
                <a:gd name="T22" fmla="*/ 162 w 177"/>
                <a:gd name="T23" fmla="*/ 326 h 364"/>
                <a:gd name="T24" fmla="*/ 163 w 177"/>
                <a:gd name="T25" fmla="*/ 344 h 364"/>
                <a:gd name="T26" fmla="*/ 155 w 177"/>
                <a:gd name="T27" fmla="*/ 362 h 364"/>
                <a:gd name="T28" fmla="*/ 159 w 177"/>
                <a:gd name="T29" fmla="*/ 383 h 364"/>
                <a:gd name="T30" fmla="*/ 155 w 177"/>
                <a:gd name="T31" fmla="*/ 405 h 364"/>
                <a:gd name="T32" fmla="*/ 139 w 177"/>
                <a:gd name="T33" fmla="*/ 420 h 364"/>
                <a:gd name="T34" fmla="*/ 125 w 177"/>
                <a:gd name="T35" fmla="*/ 385 h 364"/>
                <a:gd name="T36" fmla="*/ 94 w 177"/>
                <a:gd name="T37" fmla="*/ 332 h 364"/>
                <a:gd name="T38" fmla="*/ 89 w 177"/>
                <a:gd name="T39" fmla="*/ 294 h 364"/>
                <a:gd name="T40" fmla="*/ 72 w 177"/>
                <a:gd name="T41" fmla="*/ 256 h 364"/>
                <a:gd name="T42" fmla="*/ 53 w 177"/>
                <a:gd name="T43" fmla="*/ 207 h 364"/>
                <a:gd name="T44" fmla="*/ 38 w 177"/>
                <a:gd name="T45" fmla="*/ 184 h 364"/>
                <a:gd name="T46" fmla="*/ 33 w 177"/>
                <a:gd name="T47" fmla="*/ 165 h 364"/>
                <a:gd name="T48" fmla="*/ 11 w 177"/>
                <a:gd name="T49" fmla="*/ 134 h 364"/>
                <a:gd name="T50" fmla="*/ 18 w 177"/>
                <a:gd name="T51" fmla="*/ 106 h 364"/>
                <a:gd name="T52" fmla="*/ 20 w 177"/>
                <a:gd name="T53" fmla="*/ 93 h 364"/>
                <a:gd name="T54" fmla="*/ 29 w 177"/>
                <a:gd name="T55" fmla="*/ 99 h 364"/>
                <a:gd name="T56" fmla="*/ 46 w 177"/>
                <a:gd name="T57" fmla="*/ 97 h 364"/>
                <a:gd name="T58" fmla="*/ 40 w 177"/>
                <a:gd name="T59" fmla="*/ 79 h 364"/>
                <a:gd name="T60" fmla="*/ 14 w 177"/>
                <a:gd name="T61" fmla="*/ 50 h 364"/>
                <a:gd name="T62" fmla="*/ 15 w 177"/>
                <a:gd name="T63" fmla="*/ 29 h 3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364"/>
                <a:gd name="T98" fmla="*/ 177 w 177"/>
                <a:gd name="T99" fmla="*/ 364 h 3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364">
                  <a:moveTo>
                    <a:pt x="14" y="28"/>
                  </a:moveTo>
                  <a:cubicBezTo>
                    <a:pt x="17" y="0"/>
                    <a:pt x="40" y="5"/>
                    <a:pt x="61" y="3"/>
                  </a:cubicBezTo>
                  <a:cubicBezTo>
                    <a:pt x="72" y="2"/>
                    <a:pt x="79" y="0"/>
                    <a:pt x="90" y="6"/>
                  </a:cubicBezTo>
                  <a:cubicBezTo>
                    <a:pt x="103" y="13"/>
                    <a:pt x="117" y="27"/>
                    <a:pt x="123" y="41"/>
                  </a:cubicBezTo>
                  <a:cubicBezTo>
                    <a:pt x="131" y="66"/>
                    <a:pt x="127" y="94"/>
                    <a:pt x="127" y="119"/>
                  </a:cubicBezTo>
                  <a:cubicBezTo>
                    <a:pt x="127" y="140"/>
                    <a:pt x="149" y="118"/>
                    <a:pt x="156" y="164"/>
                  </a:cubicBezTo>
                  <a:cubicBezTo>
                    <a:pt x="158" y="172"/>
                    <a:pt x="162" y="178"/>
                    <a:pt x="164" y="186"/>
                  </a:cubicBezTo>
                  <a:cubicBezTo>
                    <a:pt x="166" y="195"/>
                    <a:pt x="166" y="204"/>
                    <a:pt x="169" y="212"/>
                  </a:cubicBezTo>
                  <a:cubicBezTo>
                    <a:pt x="171" y="221"/>
                    <a:pt x="177" y="233"/>
                    <a:pt x="171" y="241"/>
                  </a:cubicBezTo>
                  <a:cubicBezTo>
                    <a:pt x="166" y="249"/>
                    <a:pt x="161" y="240"/>
                    <a:pt x="155" y="246"/>
                  </a:cubicBezTo>
                  <a:cubicBezTo>
                    <a:pt x="150" y="251"/>
                    <a:pt x="153" y="259"/>
                    <a:pt x="151" y="265"/>
                  </a:cubicBezTo>
                  <a:cubicBezTo>
                    <a:pt x="150" y="271"/>
                    <a:pt x="147" y="276"/>
                    <a:pt x="149" y="282"/>
                  </a:cubicBezTo>
                  <a:cubicBezTo>
                    <a:pt x="151" y="289"/>
                    <a:pt x="155" y="289"/>
                    <a:pt x="150" y="297"/>
                  </a:cubicBezTo>
                  <a:cubicBezTo>
                    <a:pt x="147" y="302"/>
                    <a:pt x="143" y="306"/>
                    <a:pt x="143" y="313"/>
                  </a:cubicBezTo>
                  <a:cubicBezTo>
                    <a:pt x="144" y="319"/>
                    <a:pt x="146" y="325"/>
                    <a:pt x="147" y="331"/>
                  </a:cubicBezTo>
                  <a:cubicBezTo>
                    <a:pt x="147" y="337"/>
                    <a:pt x="145" y="344"/>
                    <a:pt x="143" y="350"/>
                  </a:cubicBezTo>
                  <a:cubicBezTo>
                    <a:pt x="142" y="355"/>
                    <a:pt x="135" y="364"/>
                    <a:pt x="128" y="363"/>
                  </a:cubicBezTo>
                  <a:cubicBezTo>
                    <a:pt x="122" y="362"/>
                    <a:pt x="119" y="339"/>
                    <a:pt x="115" y="333"/>
                  </a:cubicBezTo>
                  <a:cubicBezTo>
                    <a:pt x="106" y="317"/>
                    <a:pt x="94" y="304"/>
                    <a:pt x="87" y="287"/>
                  </a:cubicBezTo>
                  <a:cubicBezTo>
                    <a:pt x="82" y="276"/>
                    <a:pt x="84" y="265"/>
                    <a:pt x="82" y="254"/>
                  </a:cubicBezTo>
                  <a:cubicBezTo>
                    <a:pt x="79" y="242"/>
                    <a:pt x="71" y="232"/>
                    <a:pt x="66" y="221"/>
                  </a:cubicBezTo>
                  <a:cubicBezTo>
                    <a:pt x="59" y="207"/>
                    <a:pt x="57" y="192"/>
                    <a:pt x="49" y="179"/>
                  </a:cubicBezTo>
                  <a:cubicBezTo>
                    <a:pt x="44" y="172"/>
                    <a:pt x="38" y="167"/>
                    <a:pt x="35" y="159"/>
                  </a:cubicBezTo>
                  <a:cubicBezTo>
                    <a:pt x="33" y="154"/>
                    <a:pt x="32" y="148"/>
                    <a:pt x="30" y="143"/>
                  </a:cubicBezTo>
                  <a:cubicBezTo>
                    <a:pt x="25" y="133"/>
                    <a:pt x="16" y="125"/>
                    <a:pt x="10" y="116"/>
                  </a:cubicBezTo>
                  <a:cubicBezTo>
                    <a:pt x="0" y="104"/>
                    <a:pt x="11" y="104"/>
                    <a:pt x="17" y="92"/>
                  </a:cubicBezTo>
                  <a:cubicBezTo>
                    <a:pt x="18" y="89"/>
                    <a:pt x="13" y="81"/>
                    <a:pt x="18" y="80"/>
                  </a:cubicBezTo>
                  <a:cubicBezTo>
                    <a:pt x="23" y="79"/>
                    <a:pt x="23" y="83"/>
                    <a:pt x="27" y="86"/>
                  </a:cubicBezTo>
                  <a:cubicBezTo>
                    <a:pt x="31" y="88"/>
                    <a:pt x="39" y="89"/>
                    <a:pt x="42" y="84"/>
                  </a:cubicBezTo>
                  <a:cubicBezTo>
                    <a:pt x="45" y="79"/>
                    <a:pt x="40" y="71"/>
                    <a:pt x="37" y="68"/>
                  </a:cubicBezTo>
                  <a:cubicBezTo>
                    <a:pt x="31" y="59"/>
                    <a:pt x="16" y="54"/>
                    <a:pt x="13" y="43"/>
                  </a:cubicBezTo>
                  <a:cubicBezTo>
                    <a:pt x="11" y="38"/>
                    <a:pt x="13" y="30"/>
                    <a:pt x="14" y="25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0" name="Freeform 54"/>
            <p:cNvSpPr>
              <a:spLocks/>
            </p:cNvSpPr>
            <p:nvPr/>
          </p:nvSpPr>
          <p:spPr bwMode="auto">
            <a:xfrm>
              <a:off x="2062" y="561"/>
              <a:ext cx="164" cy="100"/>
            </a:xfrm>
            <a:custGeom>
              <a:avLst/>
              <a:gdLst>
                <a:gd name="T0" fmla="*/ 31 w 151"/>
                <a:gd name="T1" fmla="*/ 42 h 86"/>
                <a:gd name="T2" fmla="*/ 68 w 151"/>
                <a:gd name="T3" fmla="*/ 50 h 86"/>
                <a:gd name="T4" fmla="*/ 89 w 151"/>
                <a:gd name="T5" fmla="*/ 76 h 86"/>
                <a:gd name="T6" fmla="*/ 97 w 151"/>
                <a:gd name="T7" fmla="*/ 85 h 86"/>
                <a:gd name="T8" fmla="*/ 122 w 151"/>
                <a:gd name="T9" fmla="*/ 85 h 86"/>
                <a:gd name="T10" fmla="*/ 161 w 151"/>
                <a:gd name="T11" fmla="*/ 98 h 86"/>
                <a:gd name="T12" fmla="*/ 119 w 151"/>
                <a:gd name="T13" fmla="*/ 67 h 86"/>
                <a:gd name="T14" fmla="*/ 102 w 151"/>
                <a:gd name="T15" fmla="*/ 67 h 86"/>
                <a:gd name="T16" fmla="*/ 89 w 151"/>
                <a:gd name="T17" fmla="*/ 48 h 86"/>
                <a:gd name="T18" fmla="*/ 53 w 151"/>
                <a:gd name="T19" fmla="*/ 22 h 86"/>
                <a:gd name="T20" fmla="*/ 27 w 151"/>
                <a:gd name="T21" fmla="*/ 9 h 86"/>
                <a:gd name="T22" fmla="*/ 0 w 151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1"/>
                <a:gd name="T37" fmla="*/ 0 h 86"/>
                <a:gd name="T38" fmla="*/ 151 w 151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1" h="86">
                  <a:moveTo>
                    <a:pt x="29" y="36"/>
                  </a:moveTo>
                  <a:cubicBezTo>
                    <a:pt x="40" y="42"/>
                    <a:pt x="51" y="39"/>
                    <a:pt x="63" y="43"/>
                  </a:cubicBezTo>
                  <a:cubicBezTo>
                    <a:pt x="73" y="46"/>
                    <a:pt x="78" y="56"/>
                    <a:pt x="82" y="65"/>
                  </a:cubicBezTo>
                  <a:cubicBezTo>
                    <a:pt x="84" y="70"/>
                    <a:pt x="84" y="72"/>
                    <a:pt x="89" y="73"/>
                  </a:cubicBezTo>
                  <a:cubicBezTo>
                    <a:pt x="97" y="74"/>
                    <a:pt x="105" y="72"/>
                    <a:pt x="112" y="73"/>
                  </a:cubicBezTo>
                  <a:cubicBezTo>
                    <a:pt x="122" y="75"/>
                    <a:pt x="138" y="86"/>
                    <a:pt x="148" y="84"/>
                  </a:cubicBezTo>
                  <a:cubicBezTo>
                    <a:pt x="151" y="66"/>
                    <a:pt x="122" y="57"/>
                    <a:pt x="110" y="58"/>
                  </a:cubicBezTo>
                  <a:cubicBezTo>
                    <a:pt x="106" y="58"/>
                    <a:pt x="97" y="60"/>
                    <a:pt x="94" y="58"/>
                  </a:cubicBezTo>
                  <a:cubicBezTo>
                    <a:pt x="89" y="56"/>
                    <a:pt x="86" y="46"/>
                    <a:pt x="82" y="41"/>
                  </a:cubicBezTo>
                  <a:cubicBezTo>
                    <a:pt x="73" y="31"/>
                    <a:pt x="61" y="24"/>
                    <a:pt x="49" y="19"/>
                  </a:cubicBezTo>
                  <a:cubicBezTo>
                    <a:pt x="41" y="15"/>
                    <a:pt x="34" y="11"/>
                    <a:pt x="25" y="8"/>
                  </a:cubicBezTo>
                  <a:cubicBezTo>
                    <a:pt x="17" y="5"/>
                    <a:pt x="8" y="3"/>
                    <a:pt x="0" y="0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1" name="Freeform 55"/>
            <p:cNvSpPr>
              <a:spLocks/>
            </p:cNvSpPr>
            <p:nvPr/>
          </p:nvSpPr>
          <p:spPr bwMode="auto">
            <a:xfrm>
              <a:off x="2052" y="477"/>
              <a:ext cx="199" cy="156"/>
            </a:xfrm>
            <a:custGeom>
              <a:avLst/>
              <a:gdLst>
                <a:gd name="T0" fmla="*/ 196 w 183"/>
                <a:gd name="T1" fmla="*/ 83 h 135"/>
                <a:gd name="T2" fmla="*/ 178 w 183"/>
                <a:gd name="T3" fmla="*/ 43 h 135"/>
                <a:gd name="T4" fmla="*/ 166 w 183"/>
                <a:gd name="T5" fmla="*/ 28 h 135"/>
                <a:gd name="T6" fmla="*/ 150 w 183"/>
                <a:gd name="T7" fmla="*/ 17 h 135"/>
                <a:gd name="T8" fmla="*/ 133 w 183"/>
                <a:gd name="T9" fmla="*/ 12 h 135"/>
                <a:gd name="T10" fmla="*/ 110 w 183"/>
                <a:gd name="T11" fmla="*/ 9 h 135"/>
                <a:gd name="T12" fmla="*/ 96 w 183"/>
                <a:gd name="T13" fmla="*/ 5 h 135"/>
                <a:gd name="T14" fmla="*/ 84 w 183"/>
                <a:gd name="T15" fmla="*/ 1 h 135"/>
                <a:gd name="T16" fmla="*/ 77 w 183"/>
                <a:gd name="T17" fmla="*/ 0 h 135"/>
                <a:gd name="T18" fmla="*/ 59 w 183"/>
                <a:gd name="T19" fmla="*/ 0 h 135"/>
                <a:gd name="T20" fmla="*/ 41 w 183"/>
                <a:gd name="T21" fmla="*/ 3 h 135"/>
                <a:gd name="T22" fmla="*/ 21 w 183"/>
                <a:gd name="T23" fmla="*/ 7 h 135"/>
                <a:gd name="T24" fmla="*/ 0 w 183"/>
                <a:gd name="T25" fmla="*/ 65 h 135"/>
                <a:gd name="T26" fmla="*/ 36 w 183"/>
                <a:gd name="T27" fmla="*/ 88 h 135"/>
                <a:gd name="T28" fmla="*/ 37 w 183"/>
                <a:gd name="T29" fmla="*/ 90 h 135"/>
                <a:gd name="T30" fmla="*/ 58 w 183"/>
                <a:gd name="T31" fmla="*/ 102 h 135"/>
                <a:gd name="T32" fmla="*/ 71 w 183"/>
                <a:gd name="T33" fmla="*/ 112 h 135"/>
                <a:gd name="T34" fmla="*/ 87 w 183"/>
                <a:gd name="T35" fmla="*/ 120 h 135"/>
                <a:gd name="T36" fmla="*/ 101 w 183"/>
                <a:gd name="T37" fmla="*/ 134 h 135"/>
                <a:gd name="T38" fmla="*/ 108 w 183"/>
                <a:gd name="T39" fmla="*/ 147 h 135"/>
                <a:gd name="T40" fmla="*/ 111 w 183"/>
                <a:gd name="T41" fmla="*/ 156 h 135"/>
                <a:gd name="T42" fmla="*/ 121 w 183"/>
                <a:gd name="T43" fmla="*/ 153 h 135"/>
                <a:gd name="T44" fmla="*/ 144 w 183"/>
                <a:gd name="T45" fmla="*/ 154 h 135"/>
                <a:gd name="T46" fmla="*/ 165 w 183"/>
                <a:gd name="T47" fmla="*/ 155 h 135"/>
                <a:gd name="T48" fmla="*/ 172 w 183"/>
                <a:gd name="T49" fmla="*/ 148 h 135"/>
                <a:gd name="T50" fmla="*/ 198 w 183"/>
                <a:gd name="T51" fmla="*/ 102 h 135"/>
                <a:gd name="T52" fmla="*/ 196 w 183"/>
                <a:gd name="T53" fmla="*/ 83 h 1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3"/>
                <a:gd name="T82" fmla="*/ 0 h 135"/>
                <a:gd name="T83" fmla="*/ 183 w 183"/>
                <a:gd name="T84" fmla="*/ 135 h 1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3" h="135">
                  <a:moveTo>
                    <a:pt x="180" y="72"/>
                  </a:moveTo>
                  <a:cubicBezTo>
                    <a:pt x="180" y="65"/>
                    <a:pt x="168" y="39"/>
                    <a:pt x="164" y="37"/>
                  </a:cubicBezTo>
                  <a:cubicBezTo>
                    <a:pt x="160" y="34"/>
                    <a:pt x="160" y="28"/>
                    <a:pt x="153" y="24"/>
                  </a:cubicBezTo>
                  <a:cubicBezTo>
                    <a:pt x="146" y="20"/>
                    <a:pt x="144" y="15"/>
                    <a:pt x="138" y="15"/>
                  </a:cubicBezTo>
                  <a:cubicBezTo>
                    <a:pt x="132" y="15"/>
                    <a:pt x="128" y="12"/>
                    <a:pt x="122" y="10"/>
                  </a:cubicBezTo>
                  <a:cubicBezTo>
                    <a:pt x="115" y="8"/>
                    <a:pt x="104" y="8"/>
                    <a:pt x="101" y="8"/>
                  </a:cubicBezTo>
                  <a:cubicBezTo>
                    <a:pt x="98" y="7"/>
                    <a:pt x="92" y="4"/>
                    <a:pt x="88" y="4"/>
                  </a:cubicBezTo>
                  <a:cubicBezTo>
                    <a:pt x="85" y="4"/>
                    <a:pt x="83" y="1"/>
                    <a:pt x="77" y="1"/>
                  </a:cubicBezTo>
                  <a:cubicBezTo>
                    <a:pt x="75" y="1"/>
                    <a:pt x="73" y="1"/>
                    <a:pt x="71" y="0"/>
                  </a:cubicBezTo>
                  <a:cubicBezTo>
                    <a:pt x="65" y="0"/>
                    <a:pt x="60" y="0"/>
                    <a:pt x="54" y="0"/>
                  </a:cubicBezTo>
                  <a:cubicBezTo>
                    <a:pt x="49" y="1"/>
                    <a:pt x="42" y="3"/>
                    <a:pt x="38" y="3"/>
                  </a:cubicBezTo>
                  <a:cubicBezTo>
                    <a:pt x="35" y="3"/>
                    <a:pt x="26" y="4"/>
                    <a:pt x="19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1" y="64"/>
                    <a:pt x="24" y="68"/>
                    <a:pt x="33" y="76"/>
                  </a:cubicBezTo>
                  <a:cubicBezTo>
                    <a:pt x="33" y="77"/>
                    <a:pt x="34" y="77"/>
                    <a:pt x="34" y="78"/>
                  </a:cubicBezTo>
                  <a:cubicBezTo>
                    <a:pt x="41" y="81"/>
                    <a:pt x="52" y="88"/>
                    <a:pt x="53" y="88"/>
                  </a:cubicBezTo>
                  <a:cubicBezTo>
                    <a:pt x="55" y="88"/>
                    <a:pt x="65" y="97"/>
                    <a:pt x="65" y="97"/>
                  </a:cubicBezTo>
                  <a:cubicBezTo>
                    <a:pt x="65" y="97"/>
                    <a:pt x="79" y="103"/>
                    <a:pt x="80" y="104"/>
                  </a:cubicBezTo>
                  <a:cubicBezTo>
                    <a:pt x="82" y="104"/>
                    <a:pt x="93" y="116"/>
                    <a:pt x="93" y="116"/>
                  </a:cubicBezTo>
                  <a:cubicBezTo>
                    <a:pt x="99" y="127"/>
                    <a:pt x="99" y="127"/>
                    <a:pt x="99" y="127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11" y="132"/>
                    <a:pt x="111" y="132"/>
                    <a:pt x="111" y="132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4" y="131"/>
                    <a:pt x="156" y="129"/>
                    <a:pt x="158" y="128"/>
                  </a:cubicBezTo>
                  <a:cubicBezTo>
                    <a:pt x="182" y="110"/>
                    <a:pt x="181" y="95"/>
                    <a:pt x="182" y="88"/>
                  </a:cubicBezTo>
                  <a:cubicBezTo>
                    <a:pt x="183" y="81"/>
                    <a:pt x="180" y="80"/>
                    <a:pt x="180" y="72"/>
                  </a:cubicBezTo>
                  <a:close/>
                </a:path>
              </a:pathLst>
            </a:custGeom>
            <a:solidFill>
              <a:srgbClr val="FB67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2" name="Freeform 56"/>
            <p:cNvSpPr>
              <a:spLocks/>
            </p:cNvSpPr>
            <p:nvPr/>
          </p:nvSpPr>
          <p:spPr bwMode="auto">
            <a:xfrm>
              <a:off x="1942" y="377"/>
              <a:ext cx="45" cy="151"/>
            </a:xfrm>
            <a:custGeom>
              <a:avLst/>
              <a:gdLst>
                <a:gd name="T0" fmla="*/ 35 w 42"/>
                <a:gd name="T1" fmla="*/ 0 h 130"/>
                <a:gd name="T2" fmla="*/ 24 w 42"/>
                <a:gd name="T3" fmla="*/ 74 h 130"/>
                <a:gd name="T4" fmla="*/ 0 w 42"/>
                <a:gd name="T5" fmla="*/ 151 h 130"/>
                <a:gd name="T6" fmla="*/ 36 w 42"/>
                <a:gd name="T7" fmla="*/ 56 h 130"/>
                <a:gd name="T8" fmla="*/ 35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5"/>
                    <a:pt x="29" y="67"/>
                    <a:pt x="34" y="48"/>
                  </a:cubicBezTo>
                  <a:cubicBezTo>
                    <a:pt x="39" y="28"/>
                    <a:pt x="42" y="12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3" name="Line 57"/>
            <p:cNvSpPr>
              <a:spLocks noChangeShapeType="1"/>
            </p:cNvSpPr>
            <p:nvPr/>
          </p:nvSpPr>
          <p:spPr bwMode="auto">
            <a:xfrm>
              <a:off x="1959" y="393"/>
              <a:ext cx="6" cy="32"/>
            </a:xfrm>
            <a:prstGeom prst="line">
              <a:avLst/>
            </a:prstGeom>
            <a:noFill/>
            <a:ln w="6350">
              <a:solidFill>
                <a:srgbClr val="EC6245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4" name="Freeform 58"/>
            <p:cNvSpPr>
              <a:spLocks/>
            </p:cNvSpPr>
            <p:nvPr/>
          </p:nvSpPr>
          <p:spPr bwMode="auto">
            <a:xfrm>
              <a:off x="1991" y="274"/>
              <a:ext cx="35" cy="16"/>
            </a:xfrm>
            <a:custGeom>
              <a:avLst/>
              <a:gdLst>
                <a:gd name="T0" fmla="*/ 0 w 33"/>
                <a:gd name="T1" fmla="*/ 7 h 14"/>
                <a:gd name="T2" fmla="*/ 35 w 33"/>
                <a:gd name="T3" fmla="*/ 13 h 14"/>
                <a:gd name="T4" fmla="*/ 1 w 33"/>
                <a:gd name="T5" fmla="*/ 7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4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5" name="Freeform 59"/>
            <p:cNvSpPr>
              <a:spLocks/>
            </p:cNvSpPr>
            <p:nvPr/>
          </p:nvSpPr>
          <p:spPr bwMode="auto">
            <a:xfrm>
              <a:off x="1964" y="397"/>
              <a:ext cx="6" cy="22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8 h 19"/>
                <a:gd name="T4" fmla="*/ 3 w 6"/>
                <a:gd name="T5" fmla="*/ 13 h 19"/>
                <a:gd name="T6" fmla="*/ 5 w 6"/>
                <a:gd name="T7" fmla="*/ 22 h 19"/>
                <a:gd name="T8" fmla="*/ 6 w 6"/>
                <a:gd name="T9" fmla="*/ 16 h 19"/>
                <a:gd name="T10" fmla="*/ 6 w 6"/>
                <a:gd name="T11" fmla="*/ 9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3" y="14"/>
                    <a:pt x="3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6" name="Freeform 60"/>
            <p:cNvSpPr>
              <a:spLocks/>
            </p:cNvSpPr>
            <p:nvPr/>
          </p:nvSpPr>
          <p:spPr bwMode="auto">
            <a:xfrm>
              <a:off x="2029" y="640"/>
              <a:ext cx="122" cy="383"/>
            </a:xfrm>
            <a:custGeom>
              <a:avLst/>
              <a:gdLst>
                <a:gd name="T0" fmla="*/ 6 w 113"/>
                <a:gd name="T1" fmla="*/ 68 h 331"/>
                <a:gd name="T2" fmla="*/ 14 w 113"/>
                <a:gd name="T3" fmla="*/ 96 h 331"/>
                <a:gd name="T4" fmla="*/ 16 w 113"/>
                <a:gd name="T5" fmla="*/ 110 h 331"/>
                <a:gd name="T6" fmla="*/ 18 w 113"/>
                <a:gd name="T7" fmla="*/ 135 h 331"/>
                <a:gd name="T8" fmla="*/ 24 w 113"/>
                <a:gd name="T9" fmla="*/ 178 h 331"/>
                <a:gd name="T10" fmla="*/ 30 w 113"/>
                <a:gd name="T11" fmla="*/ 197 h 331"/>
                <a:gd name="T12" fmla="*/ 37 w 113"/>
                <a:gd name="T13" fmla="*/ 213 h 331"/>
                <a:gd name="T14" fmla="*/ 42 w 113"/>
                <a:gd name="T15" fmla="*/ 228 h 331"/>
                <a:gd name="T16" fmla="*/ 62 w 113"/>
                <a:gd name="T17" fmla="*/ 272 h 331"/>
                <a:gd name="T18" fmla="*/ 72 w 113"/>
                <a:gd name="T19" fmla="*/ 292 h 331"/>
                <a:gd name="T20" fmla="*/ 81 w 113"/>
                <a:gd name="T21" fmla="*/ 305 h 331"/>
                <a:gd name="T22" fmla="*/ 86 w 113"/>
                <a:gd name="T23" fmla="*/ 317 h 331"/>
                <a:gd name="T24" fmla="*/ 91 w 113"/>
                <a:gd name="T25" fmla="*/ 329 h 331"/>
                <a:gd name="T26" fmla="*/ 105 w 113"/>
                <a:gd name="T27" fmla="*/ 341 h 331"/>
                <a:gd name="T28" fmla="*/ 107 w 113"/>
                <a:gd name="T29" fmla="*/ 344 h 331"/>
                <a:gd name="T30" fmla="*/ 116 w 113"/>
                <a:gd name="T31" fmla="*/ 363 h 331"/>
                <a:gd name="T32" fmla="*/ 117 w 113"/>
                <a:gd name="T33" fmla="*/ 383 h 331"/>
                <a:gd name="T34" fmla="*/ 117 w 113"/>
                <a:gd name="T35" fmla="*/ 383 h 331"/>
                <a:gd name="T36" fmla="*/ 119 w 113"/>
                <a:gd name="T37" fmla="*/ 364 h 331"/>
                <a:gd name="T38" fmla="*/ 109 w 113"/>
                <a:gd name="T39" fmla="*/ 341 h 331"/>
                <a:gd name="T40" fmla="*/ 108 w 113"/>
                <a:gd name="T41" fmla="*/ 339 h 331"/>
                <a:gd name="T42" fmla="*/ 101 w 113"/>
                <a:gd name="T43" fmla="*/ 332 h 331"/>
                <a:gd name="T44" fmla="*/ 94 w 113"/>
                <a:gd name="T45" fmla="*/ 325 h 331"/>
                <a:gd name="T46" fmla="*/ 91 w 113"/>
                <a:gd name="T47" fmla="*/ 317 h 331"/>
                <a:gd name="T48" fmla="*/ 84 w 113"/>
                <a:gd name="T49" fmla="*/ 303 h 331"/>
                <a:gd name="T50" fmla="*/ 77 w 113"/>
                <a:gd name="T51" fmla="*/ 289 h 331"/>
                <a:gd name="T52" fmla="*/ 65 w 113"/>
                <a:gd name="T53" fmla="*/ 270 h 331"/>
                <a:gd name="T54" fmla="*/ 46 w 113"/>
                <a:gd name="T55" fmla="*/ 227 h 331"/>
                <a:gd name="T56" fmla="*/ 41 w 113"/>
                <a:gd name="T57" fmla="*/ 212 h 331"/>
                <a:gd name="T58" fmla="*/ 33 w 113"/>
                <a:gd name="T59" fmla="*/ 194 h 331"/>
                <a:gd name="T60" fmla="*/ 27 w 113"/>
                <a:gd name="T61" fmla="*/ 177 h 331"/>
                <a:gd name="T62" fmla="*/ 23 w 113"/>
                <a:gd name="T63" fmla="*/ 135 h 331"/>
                <a:gd name="T64" fmla="*/ 21 w 113"/>
                <a:gd name="T65" fmla="*/ 109 h 331"/>
                <a:gd name="T66" fmla="*/ 18 w 113"/>
                <a:gd name="T67" fmla="*/ 96 h 331"/>
                <a:gd name="T68" fmla="*/ 11 w 113"/>
                <a:gd name="T69" fmla="*/ 67 h 331"/>
                <a:gd name="T70" fmla="*/ 5 w 113"/>
                <a:gd name="T71" fmla="*/ 0 h 331"/>
                <a:gd name="T72" fmla="*/ 5 w 113"/>
                <a:gd name="T73" fmla="*/ 0 h 331"/>
                <a:gd name="T74" fmla="*/ 6 w 113"/>
                <a:gd name="T75" fmla="*/ 68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3"/>
                <a:gd name="T115" fmla="*/ 0 h 331"/>
                <a:gd name="T116" fmla="*/ 113 w 113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3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7" y="100"/>
                    <a:pt x="17" y="108"/>
                    <a:pt x="17" y="117"/>
                  </a:cubicBezTo>
                  <a:cubicBezTo>
                    <a:pt x="17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10"/>
                    <a:pt x="50" y="226"/>
                    <a:pt x="57" y="235"/>
                  </a:cubicBezTo>
                  <a:cubicBezTo>
                    <a:pt x="62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9" y="268"/>
                    <a:pt x="79" y="271"/>
                    <a:pt x="80" y="274"/>
                  </a:cubicBezTo>
                  <a:cubicBezTo>
                    <a:pt x="81" y="277"/>
                    <a:pt x="82" y="281"/>
                    <a:pt x="84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4"/>
                  </a:cubicBezTo>
                  <a:cubicBezTo>
                    <a:pt x="105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0" y="315"/>
                  </a:cubicBezTo>
                  <a:cubicBezTo>
                    <a:pt x="113" y="308"/>
                    <a:pt x="106" y="300"/>
                    <a:pt x="101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4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4" y="259"/>
                    <a:pt x="73" y="255"/>
                    <a:pt x="71" y="250"/>
                  </a:cubicBezTo>
                  <a:cubicBezTo>
                    <a:pt x="68" y="245"/>
                    <a:pt x="66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5"/>
                    <a:pt x="21" y="130"/>
                    <a:pt x="21" y="117"/>
                  </a:cubicBezTo>
                  <a:cubicBezTo>
                    <a:pt x="21" y="107"/>
                    <a:pt x="20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4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6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7" name="Freeform 61"/>
            <p:cNvSpPr>
              <a:spLocks/>
            </p:cNvSpPr>
            <p:nvPr/>
          </p:nvSpPr>
          <p:spPr bwMode="auto">
            <a:xfrm>
              <a:off x="1994" y="288"/>
              <a:ext cx="234" cy="14"/>
            </a:xfrm>
            <a:custGeom>
              <a:avLst/>
              <a:gdLst>
                <a:gd name="T0" fmla="*/ 12 w 216"/>
                <a:gd name="T1" fmla="*/ 7 h 12"/>
                <a:gd name="T2" fmla="*/ 112 w 216"/>
                <a:gd name="T3" fmla="*/ 4 h 12"/>
                <a:gd name="T4" fmla="*/ 234 w 216"/>
                <a:gd name="T5" fmla="*/ 7 h 12"/>
                <a:gd name="T6" fmla="*/ 103 w 216"/>
                <a:gd name="T7" fmla="*/ 12 h 12"/>
                <a:gd name="T8" fmla="*/ 12 w 216"/>
                <a:gd name="T9" fmla="*/ 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1" y="6"/>
                  </a:moveTo>
                  <a:cubicBezTo>
                    <a:pt x="0" y="3"/>
                    <a:pt x="58" y="6"/>
                    <a:pt x="103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3" y="9"/>
                    <a:pt x="123" y="8"/>
                    <a:pt x="95" y="10"/>
                  </a:cubicBezTo>
                  <a:cubicBezTo>
                    <a:pt x="66" y="12"/>
                    <a:pt x="18" y="8"/>
                    <a:pt x="1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8" name="Freeform 62"/>
            <p:cNvSpPr>
              <a:spLocks/>
            </p:cNvSpPr>
            <p:nvPr/>
          </p:nvSpPr>
          <p:spPr bwMode="auto">
            <a:xfrm>
              <a:off x="1822" y="165"/>
              <a:ext cx="97" cy="219"/>
            </a:xfrm>
            <a:custGeom>
              <a:avLst/>
              <a:gdLst>
                <a:gd name="T0" fmla="*/ 95 w 90"/>
                <a:gd name="T1" fmla="*/ 12 h 189"/>
                <a:gd name="T2" fmla="*/ 93 w 90"/>
                <a:gd name="T3" fmla="*/ 13 h 189"/>
                <a:gd name="T4" fmla="*/ 82 w 90"/>
                <a:gd name="T5" fmla="*/ 29 h 189"/>
                <a:gd name="T6" fmla="*/ 4 w 90"/>
                <a:gd name="T7" fmla="*/ 219 h 189"/>
                <a:gd name="T8" fmla="*/ 9 w 90"/>
                <a:gd name="T9" fmla="*/ 168 h 189"/>
                <a:gd name="T10" fmla="*/ 45 w 90"/>
                <a:gd name="T11" fmla="*/ 75 h 189"/>
                <a:gd name="T12" fmla="*/ 87 w 90"/>
                <a:gd name="T13" fmla="*/ 28 h 189"/>
                <a:gd name="T14" fmla="*/ 95 w 90"/>
                <a:gd name="T15" fmla="*/ 12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10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6" y="25"/>
                  </a:cubicBezTo>
                  <a:cubicBezTo>
                    <a:pt x="64" y="38"/>
                    <a:pt x="0" y="68"/>
                    <a:pt x="4" y="189"/>
                  </a:cubicBezTo>
                  <a:cubicBezTo>
                    <a:pt x="4" y="175"/>
                    <a:pt x="5" y="158"/>
                    <a:pt x="8" y="145"/>
                  </a:cubicBezTo>
                  <a:cubicBezTo>
                    <a:pt x="14" y="110"/>
                    <a:pt x="27" y="82"/>
                    <a:pt x="42" y="65"/>
                  </a:cubicBezTo>
                  <a:cubicBezTo>
                    <a:pt x="62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79" name="Freeform 63"/>
            <p:cNvSpPr>
              <a:spLocks/>
            </p:cNvSpPr>
            <p:nvPr/>
          </p:nvSpPr>
          <p:spPr bwMode="auto">
            <a:xfrm>
              <a:off x="1688" y="268"/>
              <a:ext cx="14" cy="199"/>
            </a:xfrm>
            <a:custGeom>
              <a:avLst/>
              <a:gdLst>
                <a:gd name="T0" fmla="*/ 8 w 13"/>
                <a:gd name="T1" fmla="*/ 0 h 172"/>
                <a:gd name="T2" fmla="*/ 9 w 13"/>
                <a:gd name="T3" fmla="*/ 125 h 172"/>
                <a:gd name="T4" fmla="*/ 0 w 13"/>
                <a:gd name="T5" fmla="*/ 199 h 172"/>
                <a:gd name="T6" fmla="*/ 14 w 13"/>
                <a:gd name="T7" fmla="*/ 120 h 172"/>
                <a:gd name="T8" fmla="*/ 8 w 13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2"/>
                <a:gd name="T17" fmla="*/ 13 w 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2">
                  <a:moveTo>
                    <a:pt x="7" y="0"/>
                  </a:moveTo>
                  <a:cubicBezTo>
                    <a:pt x="7" y="23"/>
                    <a:pt x="6" y="77"/>
                    <a:pt x="8" y="108"/>
                  </a:cubicBezTo>
                  <a:cubicBezTo>
                    <a:pt x="9" y="138"/>
                    <a:pt x="5" y="160"/>
                    <a:pt x="0" y="172"/>
                  </a:cubicBezTo>
                  <a:cubicBezTo>
                    <a:pt x="7" y="157"/>
                    <a:pt x="13" y="131"/>
                    <a:pt x="13" y="104"/>
                  </a:cubicBezTo>
                  <a:cubicBezTo>
                    <a:pt x="13" y="78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0" name="Freeform 64"/>
            <p:cNvSpPr>
              <a:spLocks/>
            </p:cNvSpPr>
            <p:nvPr/>
          </p:nvSpPr>
          <p:spPr bwMode="auto">
            <a:xfrm>
              <a:off x="2249" y="442"/>
              <a:ext cx="42" cy="10"/>
            </a:xfrm>
            <a:custGeom>
              <a:avLst/>
              <a:gdLst>
                <a:gd name="T0" fmla="*/ 22 w 39"/>
                <a:gd name="T1" fmla="*/ 4 h 9"/>
                <a:gd name="T2" fmla="*/ 42 w 39"/>
                <a:gd name="T3" fmla="*/ 0 h 9"/>
                <a:gd name="T4" fmla="*/ 0 w 39"/>
                <a:gd name="T5" fmla="*/ 10 h 9"/>
                <a:gd name="T6" fmla="*/ 22 w 39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9"/>
                <a:gd name="T14" fmla="*/ 39 w 3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9">
                  <a:moveTo>
                    <a:pt x="20" y="4"/>
                  </a:moveTo>
                  <a:cubicBezTo>
                    <a:pt x="29" y="2"/>
                    <a:pt x="37" y="1"/>
                    <a:pt x="39" y="0"/>
                  </a:cubicBezTo>
                  <a:cubicBezTo>
                    <a:pt x="34" y="0"/>
                    <a:pt x="7" y="4"/>
                    <a:pt x="0" y="9"/>
                  </a:cubicBezTo>
                  <a:cubicBezTo>
                    <a:pt x="4" y="8"/>
                    <a:pt x="13" y="6"/>
                    <a:pt x="20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1" name="Freeform 65"/>
            <p:cNvSpPr>
              <a:spLocks/>
            </p:cNvSpPr>
            <p:nvPr/>
          </p:nvSpPr>
          <p:spPr bwMode="auto">
            <a:xfrm>
              <a:off x="2288" y="494"/>
              <a:ext cx="32" cy="8"/>
            </a:xfrm>
            <a:custGeom>
              <a:avLst/>
              <a:gdLst>
                <a:gd name="T0" fmla="*/ 0 w 30"/>
                <a:gd name="T1" fmla="*/ 8 h 7"/>
                <a:gd name="T2" fmla="*/ 27 w 30"/>
                <a:gd name="T3" fmla="*/ 2 h 7"/>
                <a:gd name="T4" fmla="*/ 32 w 30"/>
                <a:gd name="T5" fmla="*/ 8 h 7"/>
                <a:gd name="T6" fmla="*/ 19 w 30"/>
                <a:gd name="T7" fmla="*/ 5 h 7"/>
                <a:gd name="T8" fmla="*/ 0 w 30"/>
                <a:gd name="T9" fmla="*/ 8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7"/>
                <a:gd name="T17" fmla="*/ 30 w 3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7">
                  <a:moveTo>
                    <a:pt x="0" y="7"/>
                  </a:moveTo>
                  <a:cubicBezTo>
                    <a:pt x="5" y="4"/>
                    <a:pt x="21" y="0"/>
                    <a:pt x="25" y="2"/>
                  </a:cubicBezTo>
                  <a:cubicBezTo>
                    <a:pt x="30" y="4"/>
                    <a:pt x="30" y="7"/>
                    <a:pt x="30" y="7"/>
                  </a:cubicBezTo>
                  <a:cubicBezTo>
                    <a:pt x="27" y="4"/>
                    <a:pt x="23" y="3"/>
                    <a:pt x="18" y="4"/>
                  </a:cubicBezTo>
                  <a:cubicBezTo>
                    <a:pt x="12" y="4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2" name="Freeform 66"/>
            <p:cNvSpPr>
              <a:spLocks/>
            </p:cNvSpPr>
            <p:nvPr/>
          </p:nvSpPr>
          <p:spPr bwMode="auto">
            <a:xfrm>
              <a:off x="1604" y="489"/>
              <a:ext cx="57" cy="17"/>
            </a:xfrm>
            <a:custGeom>
              <a:avLst/>
              <a:gdLst>
                <a:gd name="T0" fmla="*/ 5 w 53"/>
                <a:gd name="T1" fmla="*/ 6 h 14"/>
                <a:gd name="T2" fmla="*/ 57 w 53"/>
                <a:gd name="T3" fmla="*/ 0 h 14"/>
                <a:gd name="T4" fmla="*/ 9 w 53"/>
                <a:gd name="T5" fmla="*/ 0 h 14"/>
                <a:gd name="T6" fmla="*/ 0 w 53"/>
                <a:gd name="T7" fmla="*/ 17 h 14"/>
                <a:gd name="T8" fmla="*/ 5 w 5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3" name="Freeform 67"/>
            <p:cNvSpPr>
              <a:spLocks/>
            </p:cNvSpPr>
            <p:nvPr/>
          </p:nvSpPr>
          <p:spPr bwMode="auto">
            <a:xfrm>
              <a:off x="1626" y="266"/>
              <a:ext cx="35" cy="15"/>
            </a:xfrm>
            <a:custGeom>
              <a:avLst/>
              <a:gdLst>
                <a:gd name="T0" fmla="*/ 8 w 32"/>
                <a:gd name="T1" fmla="*/ 7 h 13"/>
                <a:gd name="T2" fmla="*/ 35 w 32"/>
                <a:gd name="T3" fmla="*/ 9 h 13"/>
                <a:gd name="T4" fmla="*/ 12 w 32"/>
                <a:gd name="T5" fmla="*/ 2 h 13"/>
                <a:gd name="T6" fmla="*/ 0 w 32"/>
                <a:gd name="T7" fmla="*/ 15 h 13"/>
                <a:gd name="T8" fmla="*/ 8 w 32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6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3" y="0"/>
                    <a:pt x="2" y="7"/>
                    <a:pt x="0" y="13"/>
                  </a:cubicBezTo>
                  <a:cubicBezTo>
                    <a:pt x="1" y="10"/>
                    <a:pt x="5" y="6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4" name="Freeform 68"/>
            <p:cNvSpPr>
              <a:spLocks/>
            </p:cNvSpPr>
            <p:nvPr/>
          </p:nvSpPr>
          <p:spPr bwMode="auto">
            <a:xfrm>
              <a:off x="1617" y="318"/>
              <a:ext cx="43" cy="16"/>
            </a:xfrm>
            <a:custGeom>
              <a:avLst/>
              <a:gdLst>
                <a:gd name="T0" fmla="*/ 5 w 40"/>
                <a:gd name="T1" fmla="*/ 6 h 14"/>
                <a:gd name="T2" fmla="*/ 43 w 40"/>
                <a:gd name="T3" fmla="*/ 1 h 14"/>
                <a:gd name="T4" fmla="*/ 9 w 40"/>
                <a:gd name="T5" fmla="*/ 1 h 14"/>
                <a:gd name="T6" fmla="*/ 0 w 40"/>
                <a:gd name="T7" fmla="*/ 16 h 14"/>
                <a:gd name="T8" fmla="*/ 5 w 40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9" y="2"/>
                    <a:pt x="33" y="2"/>
                    <a:pt x="40" y="1"/>
                  </a:cubicBezTo>
                  <a:cubicBezTo>
                    <a:pt x="40" y="1"/>
                    <a:pt x="16" y="0"/>
                    <a:pt x="8" y="1"/>
                  </a:cubicBezTo>
                  <a:cubicBezTo>
                    <a:pt x="0" y="1"/>
                    <a:pt x="0" y="8"/>
                    <a:pt x="0" y="14"/>
                  </a:cubicBezTo>
                  <a:cubicBezTo>
                    <a:pt x="1" y="11"/>
                    <a:pt x="4" y="7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5" name="Freeform 69"/>
            <p:cNvSpPr>
              <a:spLocks/>
            </p:cNvSpPr>
            <p:nvPr/>
          </p:nvSpPr>
          <p:spPr bwMode="auto">
            <a:xfrm>
              <a:off x="1590" y="545"/>
              <a:ext cx="58" cy="16"/>
            </a:xfrm>
            <a:custGeom>
              <a:avLst/>
              <a:gdLst>
                <a:gd name="T0" fmla="*/ 6 w 54"/>
                <a:gd name="T1" fmla="*/ 6 h 14"/>
                <a:gd name="T2" fmla="*/ 58 w 54"/>
                <a:gd name="T3" fmla="*/ 0 h 14"/>
                <a:gd name="T4" fmla="*/ 10 w 54"/>
                <a:gd name="T5" fmla="*/ 0 h 14"/>
                <a:gd name="T6" fmla="*/ 0 w 54"/>
                <a:gd name="T7" fmla="*/ 16 h 14"/>
                <a:gd name="T8" fmla="*/ 6 w 54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4"/>
                <a:gd name="T17" fmla="*/ 54 w 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4">
                  <a:moveTo>
                    <a:pt x="6" y="5"/>
                  </a:moveTo>
                  <a:cubicBezTo>
                    <a:pt x="9" y="2"/>
                    <a:pt x="46" y="1"/>
                    <a:pt x="54" y="0"/>
                  </a:cubicBezTo>
                  <a:cubicBezTo>
                    <a:pt x="54" y="0"/>
                    <a:pt x="17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6" name="Freeform 70"/>
            <p:cNvSpPr>
              <a:spLocks/>
            </p:cNvSpPr>
            <p:nvPr/>
          </p:nvSpPr>
          <p:spPr bwMode="auto">
            <a:xfrm>
              <a:off x="1645" y="477"/>
              <a:ext cx="74" cy="164"/>
            </a:xfrm>
            <a:custGeom>
              <a:avLst/>
              <a:gdLst>
                <a:gd name="T0" fmla="*/ 74 w 68"/>
                <a:gd name="T1" fmla="*/ 0 h 142"/>
                <a:gd name="T2" fmla="*/ 50 w 68"/>
                <a:gd name="T3" fmla="*/ 20 h 142"/>
                <a:gd name="T4" fmla="*/ 34 w 68"/>
                <a:gd name="T5" fmla="*/ 36 h 142"/>
                <a:gd name="T6" fmla="*/ 21 w 68"/>
                <a:gd name="T7" fmla="*/ 58 h 142"/>
                <a:gd name="T8" fmla="*/ 13 w 68"/>
                <a:gd name="T9" fmla="*/ 85 h 142"/>
                <a:gd name="T10" fmla="*/ 7 w 68"/>
                <a:gd name="T11" fmla="*/ 126 h 142"/>
                <a:gd name="T12" fmla="*/ 0 w 68"/>
                <a:gd name="T13" fmla="*/ 164 h 142"/>
                <a:gd name="T14" fmla="*/ 13 w 68"/>
                <a:gd name="T15" fmla="*/ 113 h 142"/>
                <a:gd name="T16" fmla="*/ 21 w 68"/>
                <a:gd name="T17" fmla="*/ 76 h 142"/>
                <a:gd name="T18" fmla="*/ 36 w 68"/>
                <a:gd name="T19" fmla="*/ 42 h 142"/>
                <a:gd name="T20" fmla="*/ 52 w 68"/>
                <a:gd name="T21" fmla="*/ 22 h 142"/>
                <a:gd name="T22" fmla="*/ 74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1" y="12"/>
                    <a:pt x="46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6" y="35"/>
                    <a:pt x="20" y="45"/>
                    <a:pt x="19" y="50"/>
                  </a:cubicBezTo>
                  <a:cubicBezTo>
                    <a:pt x="18" y="56"/>
                    <a:pt x="14" y="64"/>
                    <a:pt x="12" y="74"/>
                  </a:cubicBezTo>
                  <a:cubicBezTo>
                    <a:pt x="10" y="85"/>
                    <a:pt x="7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10" y="108"/>
                    <a:pt x="12" y="98"/>
                  </a:cubicBezTo>
                  <a:cubicBezTo>
                    <a:pt x="13" y="87"/>
                    <a:pt x="17" y="78"/>
                    <a:pt x="19" y="66"/>
                  </a:cubicBezTo>
                  <a:cubicBezTo>
                    <a:pt x="22" y="54"/>
                    <a:pt x="28" y="42"/>
                    <a:pt x="33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6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7" name="Freeform 71"/>
            <p:cNvSpPr>
              <a:spLocks/>
            </p:cNvSpPr>
            <p:nvPr/>
          </p:nvSpPr>
          <p:spPr bwMode="auto">
            <a:xfrm>
              <a:off x="1778" y="803"/>
              <a:ext cx="106" cy="139"/>
            </a:xfrm>
            <a:custGeom>
              <a:avLst/>
              <a:gdLst>
                <a:gd name="T0" fmla="*/ 0 w 98"/>
                <a:gd name="T1" fmla="*/ 0 h 120"/>
                <a:gd name="T2" fmla="*/ 35 w 98"/>
                <a:gd name="T3" fmla="*/ 44 h 120"/>
                <a:gd name="T4" fmla="*/ 106 w 98"/>
                <a:gd name="T5" fmla="*/ 139 h 120"/>
                <a:gd name="T6" fmla="*/ 40 w 98"/>
                <a:gd name="T7" fmla="*/ 44 h 120"/>
                <a:gd name="T8" fmla="*/ 0 w 98"/>
                <a:gd name="T9" fmla="*/ 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20"/>
                <a:gd name="T17" fmla="*/ 98 w 9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20">
                  <a:moveTo>
                    <a:pt x="0" y="0"/>
                  </a:moveTo>
                  <a:cubicBezTo>
                    <a:pt x="16" y="11"/>
                    <a:pt x="21" y="15"/>
                    <a:pt x="32" y="38"/>
                  </a:cubicBezTo>
                  <a:cubicBezTo>
                    <a:pt x="43" y="60"/>
                    <a:pt x="75" y="102"/>
                    <a:pt x="98" y="120"/>
                  </a:cubicBezTo>
                  <a:cubicBezTo>
                    <a:pt x="86" y="109"/>
                    <a:pt x="43" y="57"/>
                    <a:pt x="37" y="38"/>
                  </a:cubicBezTo>
                  <a:cubicBezTo>
                    <a:pt x="29" y="15"/>
                    <a:pt x="10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8" name="Freeform 72"/>
            <p:cNvSpPr>
              <a:spLocks noEditPoints="1"/>
            </p:cNvSpPr>
            <p:nvPr/>
          </p:nvSpPr>
          <p:spPr bwMode="auto">
            <a:xfrm>
              <a:off x="1696" y="242"/>
              <a:ext cx="127" cy="247"/>
            </a:xfrm>
            <a:custGeom>
              <a:avLst/>
              <a:gdLst>
                <a:gd name="T0" fmla="*/ 2 w 117"/>
                <a:gd name="T1" fmla="*/ 230 h 214"/>
                <a:gd name="T2" fmla="*/ 3 w 117"/>
                <a:gd name="T3" fmla="*/ 229 h 214"/>
                <a:gd name="T4" fmla="*/ 3 w 117"/>
                <a:gd name="T5" fmla="*/ 229 h 214"/>
                <a:gd name="T6" fmla="*/ 2 w 117"/>
                <a:gd name="T7" fmla="*/ 230 h 214"/>
                <a:gd name="T8" fmla="*/ 1 w 117"/>
                <a:gd name="T9" fmla="*/ 233 h 214"/>
                <a:gd name="T10" fmla="*/ 2 w 117"/>
                <a:gd name="T11" fmla="*/ 230 h 214"/>
                <a:gd name="T12" fmla="*/ 0 w 117"/>
                <a:gd name="T13" fmla="*/ 234 h 214"/>
                <a:gd name="T14" fmla="*/ 1 w 117"/>
                <a:gd name="T15" fmla="*/ 233 h 214"/>
                <a:gd name="T16" fmla="*/ 117 w 117"/>
                <a:gd name="T17" fmla="*/ 90 h 214"/>
                <a:gd name="T18" fmla="*/ 117 w 117"/>
                <a:gd name="T19" fmla="*/ 88 h 214"/>
                <a:gd name="T20" fmla="*/ 110 w 117"/>
                <a:gd name="T21" fmla="*/ 40 h 214"/>
                <a:gd name="T22" fmla="*/ 104 w 117"/>
                <a:gd name="T23" fmla="*/ 0 h 214"/>
                <a:gd name="T24" fmla="*/ 101 w 117"/>
                <a:gd name="T25" fmla="*/ 27 h 214"/>
                <a:gd name="T26" fmla="*/ 101 w 117"/>
                <a:gd name="T27" fmla="*/ 66 h 214"/>
                <a:gd name="T28" fmla="*/ 85 w 117"/>
                <a:gd name="T29" fmla="*/ 158 h 214"/>
                <a:gd name="T30" fmla="*/ 63 w 117"/>
                <a:gd name="T31" fmla="*/ 192 h 214"/>
                <a:gd name="T32" fmla="*/ 39 w 117"/>
                <a:gd name="T33" fmla="*/ 203 h 214"/>
                <a:gd name="T34" fmla="*/ 3 w 117"/>
                <a:gd name="T35" fmla="*/ 229 h 214"/>
                <a:gd name="T36" fmla="*/ 14 w 117"/>
                <a:gd name="T37" fmla="*/ 224 h 214"/>
                <a:gd name="T38" fmla="*/ 31 w 117"/>
                <a:gd name="T39" fmla="*/ 220 h 214"/>
                <a:gd name="T40" fmla="*/ 74 w 117"/>
                <a:gd name="T41" fmla="*/ 218 h 214"/>
                <a:gd name="T42" fmla="*/ 105 w 117"/>
                <a:gd name="T43" fmla="*/ 227 h 214"/>
                <a:gd name="T44" fmla="*/ 110 w 117"/>
                <a:gd name="T45" fmla="*/ 232 h 214"/>
                <a:gd name="T46" fmla="*/ 112 w 117"/>
                <a:gd name="T47" fmla="*/ 233 h 214"/>
                <a:gd name="T48" fmla="*/ 115 w 117"/>
                <a:gd name="T49" fmla="*/ 235 h 214"/>
                <a:gd name="T50" fmla="*/ 116 w 117"/>
                <a:gd name="T51" fmla="*/ 238 h 214"/>
                <a:gd name="T52" fmla="*/ 119 w 117"/>
                <a:gd name="T53" fmla="*/ 241 h 214"/>
                <a:gd name="T54" fmla="*/ 120 w 117"/>
                <a:gd name="T55" fmla="*/ 242 h 214"/>
                <a:gd name="T56" fmla="*/ 125 w 117"/>
                <a:gd name="T57" fmla="*/ 247 h 214"/>
                <a:gd name="T58" fmla="*/ 127 w 117"/>
                <a:gd name="T59" fmla="*/ 242 h 214"/>
                <a:gd name="T60" fmla="*/ 117 w 117"/>
                <a:gd name="T61" fmla="*/ 90 h 2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7"/>
                <a:gd name="T94" fmla="*/ 0 h 214"/>
                <a:gd name="T95" fmla="*/ 117 w 117"/>
                <a:gd name="T96" fmla="*/ 214 h 2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7" h="214">
                  <a:moveTo>
                    <a:pt x="2" y="199"/>
                  </a:moveTo>
                  <a:cubicBezTo>
                    <a:pt x="2" y="199"/>
                    <a:pt x="3" y="198"/>
                    <a:pt x="3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0" y="202"/>
                    <a:pt x="0" y="203"/>
                  </a:cubicBezTo>
                  <a:cubicBezTo>
                    <a:pt x="0" y="202"/>
                    <a:pt x="0" y="202"/>
                    <a:pt x="1" y="202"/>
                  </a:cubicBezTo>
                  <a:close/>
                  <a:moveTo>
                    <a:pt x="108" y="78"/>
                  </a:moveTo>
                  <a:cubicBezTo>
                    <a:pt x="108" y="77"/>
                    <a:pt x="108" y="77"/>
                    <a:pt x="108" y="76"/>
                  </a:cubicBezTo>
                  <a:cubicBezTo>
                    <a:pt x="104" y="62"/>
                    <a:pt x="102" y="49"/>
                    <a:pt x="101" y="35"/>
                  </a:cubicBezTo>
                  <a:cubicBezTo>
                    <a:pt x="100" y="24"/>
                    <a:pt x="99" y="10"/>
                    <a:pt x="96" y="0"/>
                  </a:cubicBezTo>
                  <a:cubicBezTo>
                    <a:pt x="92" y="6"/>
                    <a:pt x="93" y="17"/>
                    <a:pt x="93" y="23"/>
                  </a:cubicBezTo>
                  <a:cubicBezTo>
                    <a:pt x="93" y="35"/>
                    <a:pt x="93" y="46"/>
                    <a:pt x="93" y="57"/>
                  </a:cubicBezTo>
                  <a:cubicBezTo>
                    <a:pt x="93" y="85"/>
                    <a:pt x="89" y="111"/>
                    <a:pt x="78" y="137"/>
                  </a:cubicBezTo>
                  <a:cubicBezTo>
                    <a:pt x="73" y="148"/>
                    <a:pt x="68" y="159"/>
                    <a:pt x="58" y="166"/>
                  </a:cubicBezTo>
                  <a:cubicBezTo>
                    <a:pt x="51" y="170"/>
                    <a:pt x="43" y="172"/>
                    <a:pt x="36" y="176"/>
                  </a:cubicBezTo>
                  <a:cubicBezTo>
                    <a:pt x="26" y="181"/>
                    <a:pt x="12" y="188"/>
                    <a:pt x="3" y="198"/>
                  </a:cubicBezTo>
                  <a:cubicBezTo>
                    <a:pt x="6" y="196"/>
                    <a:pt x="10" y="195"/>
                    <a:pt x="13" y="194"/>
                  </a:cubicBezTo>
                  <a:cubicBezTo>
                    <a:pt x="18" y="192"/>
                    <a:pt x="23" y="191"/>
                    <a:pt x="29" y="191"/>
                  </a:cubicBezTo>
                  <a:cubicBezTo>
                    <a:pt x="41" y="190"/>
                    <a:pt x="59" y="187"/>
                    <a:pt x="68" y="189"/>
                  </a:cubicBezTo>
                  <a:cubicBezTo>
                    <a:pt x="76" y="191"/>
                    <a:pt x="89" y="192"/>
                    <a:pt x="97" y="197"/>
                  </a:cubicBezTo>
                  <a:cubicBezTo>
                    <a:pt x="98" y="198"/>
                    <a:pt x="100" y="199"/>
                    <a:pt x="101" y="201"/>
                  </a:cubicBezTo>
                  <a:cubicBezTo>
                    <a:pt x="102" y="201"/>
                    <a:pt x="102" y="201"/>
                    <a:pt x="103" y="202"/>
                  </a:cubicBezTo>
                  <a:cubicBezTo>
                    <a:pt x="104" y="203"/>
                    <a:pt x="105" y="203"/>
                    <a:pt x="106" y="204"/>
                  </a:cubicBezTo>
                  <a:cubicBezTo>
                    <a:pt x="106" y="205"/>
                    <a:pt x="107" y="205"/>
                    <a:pt x="107" y="206"/>
                  </a:cubicBezTo>
                  <a:cubicBezTo>
                    <a:pt x="108" y="207"/>
                    <a:pt x="109" y="208"/>
                    <a:pt x="110" y="209"/>
                  </a:cubicBezTo>
                  <a:cubicBezTo>
                    <a:pt x="110" y="209"/>
                    <a:pt x="111" y="209"/>
                    <a:pt x="111" y="210"/>
                  </a:cubicBezTo>
                  <a:cubicBezTo>
                    <a:pt x="112" y="211"/>
                    <a:pt x="113" y="213"/>
                    <a:pt x="115" y="214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3" y="198"/>
                    <a:pt x="110" y="137"/>
                    <a:pt x="108" y="78"/>
                  </a:cubicBezTo>
                  <a:close/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89" name="Freeform 73"/>
            <p:cNvSpPr>
              <a:spLocks/>
            </p:cNvSpPr>
            <p:nvPr/>
          </p:nvSpPr>
          <p:spPr bwMode="auto">
            <a:xfrm>
              <a:off x="1622" y="274"/>
              <a:ext cx="64" cy="94"/>
            </a:xfrm>
            <a:custGeom>
              <a:avLst/>
              <a:gdLst>
                <a:gd name="T0" fmla="*/ 49 w 59"/>
                <a:gd name="T1" fmla="*/ 0 h 81"/>
                <a:gd name="T2" fmla="*/ 42 w 59"/>
                <a:gd name="T3" fmla="*/ 53 h 81"/>
                <a:gd name="T4" fmla="*/ 0 w 59"/>
                <a:gd name="T5" fmla="*/ 81 h 81"/>
                <a:gd name="T6" fmla="*/ 62 w 59"/>
                <a:gd name="T7" fmla="*/ 80 h 81"/>
                <a:gd name="T8" fmla="*/ 61 w 59"/>
                <a:gd name="T9" fmla="*/ 32 h 81"/>
                <a:gd name="T10" fmla="*/ 57 w 59"/>
                <a:gd name="T11" fmla="*/ 3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39" y="46"/>
                  </a:cubicBezTo>
                  <a:cubicBezTo>
                    <a:pt x="31" y="60"/>
                    <a:pt x="12" y="63"/>
                    <a:pt x="0" y="70"/>
                  </a:cubicBezTo>
                  <a:cubicBezTo>
                    <a:pt x="11" y="73"/>
                    <a:pt x="53" y="81"/>
                    <a:pt x="57" y="69"/>
                  </a:cubicBezTo>
                  <a:cubicBezTo>
                    <a:pt x="59" y="61"/>
                    <a:pt x="57" y="37"/>
                    <a:pt x="56" y="28"/>
                  </a:cubicBezTo>
                  <a:cubicBezTo>
                    <a:pt x="56" y="22"/>
                    <a:pt x="57" y="7"/>
                    <a:pt x="53" y="3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0" name="Freeform 74"/>
            <p:cNvSpPr>
              <a:spLocks/>
            </p:cNvSpPr>
            <p:nvPr/>
          </p:nvSpPr>
          <p:spPr bwMode="auto">
            <a:xfrm>
              <a:off x="1675" y="463"/>
              <a:ext cx="187" cy="157"/>
            </a:xfrm>
            <a:custGeom>
              <a:avLst/>
              <a:gdLst>
                <a:gd name="T0" fmla="*/ 144 w 172"/>
                <a:gd name="T1" fmla="*/ 102 h 136"/>
                <a:gd name="T2" fmla="*/ 160 w 172"/>
                <a:gd name="T3" fmla="*/ 111 h 136"/>
                <a:gd name="T4" fmla="*/ 172 w 172"/>
                <a:gd name="T5" fmla="*/ 119 h 136"/>
                <a:gd name="T6" fmla="*/ 182 w 172"/>
                <a:gd name="T7" fmla="*/ 133 h 136"/>
                <a:gd name="T8" fmla="*/ 186 w 172"/>
                <a:gd name="T9" fmla="*/ 117 h 136"/>
                <a:gd name="T10" fmla="*/ 185 w 172"/>
                <a:gd name="T11" fmla="*/ 96 h 136"/>
                <a:gd name="T12" fmla="*/ 170 w 172"/>
                <a:gd name="T13" fmla="*/ 69 h 136"/>
                <a:gd name="T14" fmla="*/ 158 w 172"/>
                <a:gd name="T15" fmla="*/ 48 h 136"/>
                <a:gd name="T16" fmla="*/ 146 w 172"/>
                <a:gd name="T17" fmla="*/ 27 h 136"/>
                <a:gd name="T18" fmla="*/ 132 w 172"/>
                <a:gd name="T19" fmla="*/ 12 h 136"/>
                <a:gd name="T20" fmla="*/ 113 w 172"/>
                <a:gd name="T21" fmla="*/ 2 h 136"/>
                <a:gd name="T22" fmla="*/ 130 w 172"/>
                <a:gd name="T23" fmla="*/ 22 h 136"/>
                <a:gd name="T24" fmla="*/ 135 w 172"/>
                <a:gd name="T25" fmla="*/ 52 h 136"/>
                <a:gd name="T26" fmla="*/ 111 w 172"/>
                <a:gd name="T27" fmla="*/ 67 h 136"/>
                <a:gd name="T28" fmla="*/ 78 w 172"/>
                <a:gd name="T29" fmla="*/ 76 h 136"/>
                <a:gd name="T30" fmla="*/ 16 w 172"/>
                <a:gd name="T31" fmla="*/ 111 h 136"/>
                <a:gd name="T32" fmla="*/ 1 w 172"/>
                <a:gd name="T33" fmla="*/ 157 h 136"/>
                <a:gd name="T34" fmla="*/ 7 w 172"/>
                <a:gd name="T35" fmla="*/ 144 h 136"/>
                <a:gd name="T36" fmla="*/ 21 w 172"/>
                <a:gd name="T37" fmla="*/ 125 h 136"/>
                <a:gd name="T38" fmla="*/ 53 w 172"/>
                <a:gd name="T39" fmla="*/ 105 h 136"/>
                <a:gd name="T40" fmla="*/ 95 w 172"/>
                <a:gd name="T41" fmla="*/ 94 h 136"/>
                <a:gd name="T42" fmla="*/ 111 w 172"/>
                <a:gd name="T43" fmla="*/ 94 h 136"/>
                <a:gd name="T44" fmla="*/ 121 w 172"/>
                <a:gd name="T45" fmla="*/ 95 h 136"/>
                <a:gd name="T46" fmla="*/ 133 w 172"/>
                <a:gd name="T47" fmla="*/ 97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36"/>
                <a:gd name="T74" fmla="*/ 172 w 172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36">
                  <a:moveTo>
                    <a:pt x="132" y="88"/>
                  </a:moveTo>
                  <a:cubicBezTo>
                    <a:pt x="136" y="90"/>
                    <a:pt x="145" y="93"/>
                    <a:pt x="147" y="96"/>
                  </a:cubicBezTo>
                  <a:cubicBezTo>
                    <a:pt x="150" y="99"/>
                    <a:pt x="155" y="100"/>
                    <a:pt x="158" y="103"/>
                  </a:cubicBezTo>
                  <a:cubicBezTo>
                    <a:pt x="161" y="107"/>
                    <a:pt x="164" y="111"/>
                    <a:pt x="167" y="115"/>
                  </a:cubicBezTo>
                  <a:cubicBezTo>
                    <a:pt x="171" y="113"/>
                    <a:pt x="170" y="104"/>
                    <a:pt x="171" y="101"/>
                  </a:cubicBezTo>
                  <a:cubicBezTo>
                    <a:pt x="171" y="95"/>
                    <a:pt x="172" y="89"/>
                    <a:pt x="170" y="83"/>
                  </a:cubicBezTo>
                  <a:cubicBezTo>
                    <a:pt x="168" y="74"/>
                    <a:pt x="160" y="68"/>
                    <a:pt x="156" y="60"/>
                  </a:cubicBezTo>
                  <a:cubicBezTo>
                    <a:pt x="152" y="54"/>
                    <a:pt x="148" y="48"/>
                    <a:pt x="145" y="42"/>
                  </a:cubicBezTo>
                  <a:cubicBezTo>
                    <a:pt x="141" y="36"/>
                    <a:pt x="139" y="29"/>
                    <a:pt x="134" y="23"/>
                  </a:cubicBezTo>
                  <a:cubicBezTo>
                    <a:pt x="130" y="19"/>
                    <a:pt x="125" y="14"/>
                    <a:pt x="121" y="10"/>
                  </a:cubicBezTo>
                  <a:cubicBezTo>
                    <a:pt x="117" y="6"/>
                    <a:pt x="110" y="0"/>
                    <a:pt x="104" y="2"/>
                  </a:cubicBezTo>
                  <a:cubicBezTo>
                    <a:pt x="110" y="5"/>
                    <a:pt x="115" y="13"/>
                    <a:pt x="120" y="19"/>
                  </a:cubicBezTo>
                  <a:cubicBezTo>
                    <a:pt x="125" y="25"/>
                    <a:pt x="128" y="37"/>
                    <a:pt x="124" y="45"/>
                  </a:cubicBezTo>
                  <a:cubicBezTo>
                    <a:pt x="121" y="53"/>
                    <a:pt x="109" y="56"/>
                    <a:pt x="102" y="58"/>
                  </a:cubicBezTo>
                  <a:cubicBezTo>
                    <a:pt x="92" y="62"/>
                    <a:pt x="82" y="63"/>
                    <a:pt x="72" y="66"/>
                  </a:cubicBezTo>
                  <a:cubicBezTo>
                    <a:pt x="52" y="72"/>
                    <a:pt x="29" y="80"/>
                    <a:pt x="15" y="96"/>
                  </a:cubicBezTo>
                  <a:cubicBezTo>
                    <a:pt x="6" y="107"/>
                    <a:pt x="0" y="122"/>
                    <a:pt x="1" y="136"/>
                  </a:cubicBezTo>
                  <a:cubicBezTo>
                    <a:pt x="1" y="131"/>
                    <a:pt x="4" y="128"/>
                    <a:pt x="6" y="125"/>
                  </a:cubicBezTo>
                  <a:cubicBezTo>
                    <a:pt x="10" y="119"/>
                    <a:pt x="14" y="113"/>
                    <a:pt x="19" y="108"/>
                  </a:cubicBezTo>
                  <a:cubicBezTo>
                    <a:pt x="28" y="101"/>
                    <a:pt x="39" y="96"/>
                    <a:pt x="49" y="91"/>
                  </a:cubicBezTo>
                  <a:cubicBezTo>
                    <a:pt x="60" y="85"/>
                    <a:pt x="75" y="83"/>
                    <a:pt x="87" y="81"/>
                  </a:cubicBezTo>
                  <a:cubicBezTo>
                    <a:pt x="92" y="81"/>
                    <a:pt x="96" y="81"/>
                    <a:pt x="102" y="81"/>
                  </a:cubicBezTo>
                  <a:cubicBezTo>
                    <a:pt x="105" y="81"/>
                    <a:pt x="108" y="82"/>
                    <a:pt x="111" y="82"/>
                  </a:cubicBezTo>
                  <a:cubicBezTo>
                    <a:pt x="115" y="82"/>
                    <a:pt x="119" y="84"/>
                    <a:pt x="122" y="84"/>
                  </a:cubicBezTo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1" name="Freeform 75"/>
            <p:cNvSpPr>
              <a:spLocks/>
            </p:cNvSpPr>
            <p:nvPr/>
          </p:nvSpPr>
          <p:spPr bwMode="auto">
            <a:xfrm>
              <a:off x="1697" y="731"/>
              <a:ext cx="106" cy="270"/>
            </a:xfrm>
            <a:custGeom>
              <a:avLst/>
              <a:gdLst>
                <a:gd name="T0" fmla="*/ 106 w 98"/>
                <a:gd name="T1" fmla="*/ 147 h 233"/>
                <a:gd name="T2" fmla="*/ 106 w 98"/>
                <a:gd name="T3" fmla="*/ 144 h 233"/>
                <a:gd name="T4" fmla="*/ 106 w 98"/>
                <a:gd name="T5" fmla="*/ 132 h 233"/>
                <a:gd name="T6" fmla="*/ 103 w 98"/>
                <a:gd name="T7" fmla="*/ 116 h 233"/>
                <a:gd name="T8" fmla="*/ 77 w 98"/>
                <a:gd name="T9" fmla="*/ 82 h 233"/>
                <a:gd name="T10" fmla="*/ 63 w 98"/>
                <a:gd name="T11" fmla="*/ 74 h 233"/>
                <a:gd name="T12" fmla="*/ 41 w 98"/>
                <a:gd name="T13" fmla="*/ 59 h 233"/>
                <a:gd name="T14" fmla="*/ 42 w 98"/>
                <a:gd name="T15" fmla="*/ 57 h 233"/>
                <a:gd name="T16" fmla="*/ 9 w 98"/>
                <a:gd name="T17" fmla="*/ 0 h 233"/>
                <a:gd name="T18" fmla="*/ 23 w 98"/>
                <a:gd name="T19" fmla="*/ 37 h 233"/>
                <a:gd name="T20" fmla="*/ 54 w 98"/>
                <a:gd name="T21" fmla="*/ 89 h 233"/>
                <a:gd name="T22" fmla="*/ 63 w 98"/>
                <a:gd name="T23" fmla="*/ 161 h 233"/>
                <a:gd name="T24" fmla="*/ 49 w 98"/>
                <a:gd name="T25" fmla="*/ 185 h 233"/>
                <a:gd name="T26" fmla="*/ 53 w 98"/>
                <a:gd name="T27" fmla="*/ 219 h 233"/>
                <a:gd name="T28" fmla="*/ 0 w 98"/>
                <a:gd name="T29" fmla="*/ 240 h 233"/>
                <a:gd name="T30" fmla="*/ 43 w 98"/>
                <a:gd name="T31" fmla="*/ 265 h 233"/>
                <a:gd name="T32" fmla="*/ 81 w 98"/>
                <a:gd name="T33" fmla="*/ 234 h 233"/>
                <a:gd name="T34" fmla="*/ 84 w 98"/>
                <a:gd name="T35" fmla="*/ 228 h 233"/>
                <a:gd name="T36" fmla="*/ 82 w 98"/>
                <a:gd name="T37" fmla="*/ 194 h 233"/>
                <a:gd name="T38" fmla="*/ 83 w 98"/>
                <a:gd name="T39" fmla="*/ 194 h 233"/>
                <a:gd name="T40" fmla="*/ 106 w 98"/>
                <a:gd name="T41" fmla="*/ 147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8"/>
                <a:gd name="T64" fmla="*/ 0 h 233"/>
                <a:gd name="T65" fmla="*/ 98 w 98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8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7" y="109"/>
                    <a:pt x="97" y="105"/>
                    <a:pt x="95" y="100"/>
                  </a:cubicBezTo>
                  <a:cubicBezTo>
                    <a:pt x="88" y="86"/>
                    <a:pt x="83" y="79"/>
                    <a:pt x="71" y="71"/>
                  </a:cubicBezTo>
                  <a:cubicBezTo>
                    <a:pt x="67" y="68"/>
                    <a:pt x="62" y="66"/>
                    <a:pt x="58" y="64"/>
                  </a:cubicBezTo>
                  <a:cubicBezTo>
                    <a:pt x="52" y="60"/>
                    <a:pt x="42" y="57"/>
                    <a:pt x="38" y="51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28" y="37"/>
                    <a:pt x="17" y="20"/>
                    <a:pt x="8" y="0"/>
                  </a:cubicBezTo>
                  <a:cubicBezTo>
                    <a:pt x="11" y="12"/>
                    <a:pt x="15" y="22"/>
                    <a:pt x="21" y="32"/>
                  </a:cubicBezTo>
                  <a:cubicBezTo>
                    <a:pt x="29" y="48"/>
                    <a:pt x="39" y="64"/>
                    <a:pt x="50" y="77"/>
                  </a:cubicBezTo>
                  <a:cubicBezTo>
                    <a:pt x="64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5" y="205"/>
                    <a:pt x="14" y="217"/>
                    <a:pt x="0" y="207"/>
                  </a:cubicBezTo>
                  <a:cubicBezTo>
                    <a:pt x="12" y="224"/>
                    <a:pt x="25" y="233"/>
                    <a:pt x="40" y="229"/>
                  </a:cubicBezTo>
                  <a:cubicBezTo>
                    <a:pt x="55" y="226"/>
                    <a:pt x="66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6" y="167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2" name="Freeform 76"/>
            <p:cNvSpPr>
              <a:spLocks noEditPoints="1"/>
            </p:cNvSpPr>
            <p:nvPr/>
          </p:nvSpPr>
          <p:spPr bwMode="auto">
            <a:xfrm>
              <a:off x="1634" y="813"/>
              <a:ext cx="99" cy="171"/>
            </a:xfrm>
            <a:custGeom>
              <a:avLst/>
              <a:gdLst>
                <a:gd name="T0" fmla="*/ 66 w 91"/>
                <a:gd name="T1" fmla="*/ 137 h 148"/>
                <a:gd name="T2" fmla="*/ 55 w 91"/>
                <a:gd name="T3" fmla="*/ 109 h 148"/>
                <a:gd name="T4" fmla="*/ 40 w 91"/>
                <a:gd name="T5" fmla="*/ 84 h 148"/>
                <a:gd name="T6" fmla="*/ 14 w 91"/>
                <a:gd name="T7" fmla="*/ 40 h 148"/>
                <a:gd name="T8" fmla="*/ 3 w 91"/>
                <a:gd name="T9" fmla="*/ 18 h 148"/>
                <a:gd name="T10" fmla="*/ 45 w 91"/>
                <a:gd name="T11" fmla="*/ 122 h 148"/>
                <a:gd name="T12" fmla="*/ 72 w 91"/>
                <a:gd name="T13" fmla="*/ 170 h 148"/>
                <a:gd name="T14" fmla="*/ 99 w 91"/>
                <a:gd name="T15" fmla="*/ 162 h 148"/>
                <a:gd name="T16" fmla="*/ 66 w 91"/>
                <a:gd name="T17" fmla="*/ 137 h 148"/>
                <a:gd name="T18" fmla="*/ 0 w 91"/>
                <a:gd name="T19" fmla="*/ 1 h 148"/>
                <a:gd name="T20" fmla="*/ 0 w 91"/>
                <a:gd name="T21" fmla="*/ 0 h 148"/>
                <a:gd name="T22" fmla="*/ 0 w 91"/>
                <a:gd name="T23" fmla="*/ 0 h 148"/>
                <a:gd name="T24" fmla="*/ 0 w 91"/>
                <a:gd name="T25" fmla="*/ 1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148"/>
                <a:gd name="T41" fmla="*/ 91 w 91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148">
                  <a:moveTo>
                    <a:pt x="61" y="119"/>
                  </a:moveTo>
                  <a:cubicBezTo>
                    <a:pt x="56" y="112"/>
                    <a:pt x="55" y="103"/>
                    <a:pt x="51" y="94"/>
                  </a:cubicBezTo>
                  <a:cubicBezTo>
                    <a:pt x="47" y="86"/>
                    <a:pt x="42" y="80"/>
                    <a:pt x="37" y="73"/>
                  </a:cubicBezTo>
                  <a:cubicBezTo>
                    <a:pt x="28" y="61"/>
                    <a:pt x="19" y="48"/>
                    <a:pt x="13" y="35"/>
                  </a:cubicBezTo>
                  <a:cubicBezTo>
                    <a:pt x="10" y="30"/>
                    <a:pt x="6" y="23"/>
                    <a:pt x="3" y="16"/>
                  </a:cubicBezTo>
                  <a:cubicBezTo>
                    <a:pt x="13" y="54"/>
                    <a:pt x="28" y="75"/>
                    <a:pt x="41" y="106"/>
                  </a:cubicBezTo>
                  <a:cubicBezTo>
                    <a:pt x="49" y="123"/>
                    <a:pt x="57" y="137"/>
                    <a:pt x="66" y="147"/>
                  </a:cubicBezTo>
                  <a:cubicBezTo>
                    <a:pt x="76" y="148"/>
                    <a:pt x="86" y="147"/>
                    <a:pt x="91" y="140"/>
                  </a:cubicBezTo>
                  <a:cubicBezTo>
                    <a:pt x="77" y="138"/>
                    <a:pt x="69" y="131"/>
                    <a:pt x="61" y="119"/>
                  </a:cubicBezTo>
                  <a:close/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3" name="Freeform 77"/>
            <p:cNvSpPr>
              <a:spLocks/>
            </p:cNvSpPr>
            <p:nvPr/>
          </p:nvSpPr>
          <p:spPr bwMode="auto">
            <a:xfrm>
              <a:off x="2089" y="415"/>
              <a:ext cx="53" cy="32"/>
            </a:xfrm>
            <a:custGeom>
              <a:avLst/>
              <a:gdLst>
                <a:gd name="T0" fmla="*/ 53 w 49"/>
                <a:gd name="T1" fmla="*/ 2 h 27"/>
                <a:gd name="T2" fmla="*/ 28 w 49"/>
                <a:gd name="T3" fmla="*/ 0 h 27"/>
                <a:gd name="T4" fmla="*/ 22 w 49"/>
                <a:gd name="T5" fmla="*/ 1 h 27"/>
                <a:gd name="T6" fmla="*/ 0 w 49"/>
                <a:gd name="T7" fmla="*/ 32 h 27"/>
                <a:gd name="T8" fmla="*/ 2 w 49"/>
                <a:gd name="T9" fmla="*/ 32 h 27"/>
                <a:gd name="T10" fmla="*/ 9 w 49"/>
                <a:gd name="T11" fmla="*/ 31 h 27"/>
                <a:gd name="T12" fmla="*/ 14 w 49"/>
                <a:gd name="T13" fmla="*/ 20 h 27"/>
                <a:gd name="T14" fmla="*/ 45 w 49"/>
                <a:gd name="T15" fmla="*/ 2 h 27"/>
                <a:gd name="T16" fmla="*/ 53 w 49"/>
                <a:gd name="T17" fmla="*/ 2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27"/>
                <a:gd name="T29" fmla="*/ 49 w 49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27">
                  <a:moveTo>
                    <a:pt x="49" y="2"/>
                  </a:moveTo>
                  <a:cubicBezTo>
                    <a:pt x="41" y="1"/>
                    <a:pt x="34" y="0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6"/>
                    <a:pt x="6" y="26"/>
                    <a:pt x="8" y="26"/>
                  </a:cubicBezTo>
                  <a:cubicBezTo>
                    <a:pt x="10" y="23"/>
                    <a:pt x="11" y="19"/>
                    <a:pt x="13" y="17"/>
                  </a:cubicBezTo>
                  <a:cubicBezTo>
                    <a:pt x="20" y="8"/>
                    <a:pt x="31" y="4"/>
                    <a:pt x="42" y="2"/>
                  </a:cubicBezTo>
                  <a:cubicBezTo>
                    <a:pt x="44" y="2"/>
                    <a:pt x="46" y="2"/>
                    <a:pt x="49" y="2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4" name="Freeform 78"/>
            <p:cNvSpPr>
              <a:spLocks/>
            </p:cNvSpPr>
            <p:nvPr/>
          </p:nvSpPr>
          <p:spPr bwMode="auto">
            <a:xfrm>
              <a:off x="2209" y="435"/>
              <a:ext cx="95" cy="189"/>
            </a:xfrm>
            <a:custGeom>
              <a:avLst/>
              <a:gdLst>
                <a:gd name="T0" fmla="*/ 93 w 88"/>
                <a:gd name="T1" fmla="*/ 153 h 163"/>
                <a:gd name="T2" fmla="*/ 80 w 88"/>
                <a:gd name="T3" fmla="*/ 96 h 163"/>
                <a:gd name="T4" fmla="*/ 68 w 88"/>
                <a:gd name="T5" fmla="*/ 65 h 163"/>
                <a:gd name="T6" fmla="*/ 64 w 88"/>
                <a:gd name="T7" fmla="*/ 58 h 163"/>
                <a:gd name="T8" fmla="*/ 26 w 88"/>
                <a:gd name="T9" fmla="*/ 16 h 163"/>
                <a:gd name="T10" fmla="*/ 0 w 88"/>
                <a:gd name="T11" fmla="*/ 0 h 163"/>
                <a:gd name="T12" fmla="*/ 16 w 88"/>
                <a:gd name="T13" fmla="*/ 17 h 163"/>
                <a:gd name="T14" fmla="*/ 33 w 88"/>
                <a:gd name="T15" fmla="*/ 52 h 163"/>
                <a:gd name="T16" fmla="*/ 71 w 88"/>
                <a:gd name="T17" fmla="*/ 179 h 163"/>
                <a:gd name="T18" fmla="*/ 70 w 88"/>
                <a:gd name="T19" fmla="*/ 181 h 163"/>
                <a:gd name="T20" fmla="*/ 71 w 88"/>
                <a:gd name="T21" fmla="*/ 189 h 163"/>
                <a:gd name="T22" fmla="*/ 93 w 88"/>
                <a:gd name="T23" fmla="*/ 153 h 1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163"/>
                <a:gd name="T38" fmla="*/ 88 w 88"/>
                <a:gd name="T39" fmla="*/ 163 h 1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163">
                  <a:moveTo>
                    <a:pt x="86" y="132"/>
                  </a:moveTo>
                  <a:cubicBezTo>
                    <a:pt x="79" y="113"/>
                    <a:pt x="81" y="107"/>
                    <a:pt x="74" y="83"/>
                  </a:cubicBezTo>
                  <a:cubicBezTo>
                    <a:pt x="72" y="73"/>
                    <a:pt x="68" y="64"/>
                    <a:pt x="63" y="56"/>
                  </a:cubicBezTo>
                  <a:cubicBezTo>
                    <a:pt x="61" y="53"/>
                    <a:pt x="60" y="51"/>
                    <a:pt x="59" y="50"/>
                  </a:cubicBezTo>
                  <a:cubicBezTo>
                    <a:pt x="48" y="33"/>
                    <a:pt x="34" y="21"/>
                    <a:pt x="24" y="14"/>
                  </a:cubicBezTo>
                  <a:cubicBezTo>
                    <a:pt x="17" y="9"/>
                    <a:pt x="8" y="4"/>
                    <a:pt x="0" y="0"/>
                  </a:cubicBezTo>
                  <a:cubicBezTo>
                    <a:pt x="5" y="5"/>
                    <a:pt x="10" y="10"/>
                    <a:pt x="15" y="15"/>
                  </a:cubicBezTo>
                  <a:cubicBezTo>
                    <a:pt x="21" y="23"/>
                    <a:pt x="27" y="34"/>
                    <a:pt x="31" y="45"/>
                  </a:cubicBezTo>
                  <a:cubicBezTo>
                    <a:pt x="64" y="71"/>
                    <a:pt x="76" y="107"/>
                    <a:pt x="66" y="154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65" y="157"/>
                    <a:pt x="65" y="160"/>
                    <a:pt x="66" y="163"/>
                  </a:cubicBezTo>
                  <a:cubicBezTo>
                    <a:pt x="78" y="159"/>
                    <a:pt x="88" y="143"/>
                    <a:pt x="86" y="132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5" name="Freeform 79"/>
            <p:cNvSpPr>
              <a:spLocks/>
            </p:cNvSpPr>
            <p:nvPr/>
          </p:nvSpPr>
          <p:spPr bwMode="auto">
            <a:xfrm>
              <a:off x="1600" y="488"/>
              <a:ext cx="69" cy="42"/>
            </a:xfrm>
            <a:custGeom>
              <a:avLst/>
              <a:gdLst>
                <a:gd name="T0" fmla="*/ 10 w 63"/>
                <a:gd name="T1" fmla="*/ 40 h 36"/>
                <a:gd name="T2" fmla="*/ 33 w 63"/>
                <a:gd name="T3" fmla="*/ 40 h 36"/>
                <a:gd name="T4" fmla="*/ 53 w 63"/>
                <a:gd name="T5" fmla="*/ 40 h 36"/>
                <a:gd name="T6" fmla="*/ 69 w 63"/>
                <a:gd name="T7" fmla="*/ 0 h 36"/>
                <a:gd name="T8" fmla="*/ 56 w 63"/>
                <a:gd name="T9" fmla="*/ 17 h 36"/>
                <a:gd name="T10" fmla="*/ 36 w 63"/>
                <a:gd name="T11" fmla="*/ 31 h 36"/>
                <a:gd name="T12" fmla="*/ 0 w 63"/>
                <a:gd name="T13" fmla="*/ 31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9" y="34"/>
                  </a:moveTo>
                  <a:cubicBezTo>
                    <a:pt x="16" y="35"/>
                    <a:pt x="23" y="34"/>
                    <a:pt x="30" y="34"/>
                  </a:cubicBezTo>
                  <a:cubicBezTo>
                    <a:pt x="36" y="34"/>
                    <a:pt x="43" y="36"/>
                    <a:pt x="48" y="34"/>
                  </a:cubicBezTo>
                  <a:cubicBezTo>
                    <a:pt x="57" y="32"/>
                    <a:pt x="62" y="8"/>
                    <a:pt x="63" y="0"/>
                  </a:cubicBezTo>
                  <a:cubicBezTo>
                    <a:pt x="59" y="1"/>
                    <a:pt x="54" y="11"/>
                    <a:pt x="51" y="15"/>
                  </a:cubicBezTo>
                  <a:cubicBezTo>
                    <a:pt x="46" y="23"/>
                    <a:pt x="42" y="26"/>
                    <a:pt x="33" y="27"/>
                  </a:cubicBezTo>
                  <a:cubicBezTo>
                    <a:pt x="23" y="28"/>
                    <a:pt x="10" y="33"/>
                    <a:pt x="0" y="27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6" name="Freeform 80"/>
            <p:cNvSpPr>
              <a:spLocks/>
            </p:cNvSpPr>
            <p:nvPr/>
          </p:nvSpPr>
          <p:spPr bwMode="auto">
            <a:xfrm>
              <a:off x="1587" y="547"/>
              <a:ext cx="62" cy="44"/>
            </a:xfrm>
            <a:custGeom>
              <a:avLst/>
              <a:gdLst>
                <a:gd name="T0" fmla="*/ 3 w 57"/>
                <a:gd name="T1" fmla="*/ 37 h 38"/>
                <a:gd name="T2" fmla="*/ 25 w 57"/>
                <a:gd name="T3" fmla="*/ 43 h 38"/>
                <a:gd name="T4" fmla="*/ 47 w 57"/>
                <a:gd name="T5" fmla="*/ 43 h 38"/>
                <a:gd name="T6" fmla="*/ 55 w 57"/>
                <a:gd name="T7" fmla="*/ 25 h 38"/>
                <a:gd name="T8" fmla="*/ 62 w 57"/>
                <a:gd name="T9" fmla="*/ 0 h 38"/>
                <a:gd name="T10" fmla="*/ 36 w 57"/>
                <a:gd name="T11" fmla="*/ 30 h 38"/>
                <a:gd name="T12" fmla="*/ 0 w 57"/>
                <a:gd name="T13" fmla="*/ 28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3" y="32"/>
                  </a:moveTo>
                  <a:cubicBezTo>
                    <a:pt x="4" y="36"/>
                    <a:pt x="18" y="36"/>
                    <a:pt x="23" y="37"/>
                  </a:cubicBezTo>
                  <a:cubicBezTo>
                    <a:pt x="29" y="38"/>
                    <a:pt x="37" y="38"/>
                    <a:pt x="43" y="37"/>
                  </a:cubicBezTo>
                  <a:cubicBezTo>
                    <a:pt x="51" y="35"/>
                    <a:pt x="50" y="29"/>
                    <a:pt x="51" y="22"/>
                  </a:cubicBezTo>
                  <a:cubicBezTo>
                    <a:pt x="53" y="15"/>
                    <a:pt x="57" y="7"/>
                    <a:pt x="57" y="0"/>
                  </a:cubicBezTo>
                  <a:cubicBezTo>
                    <a:pt x="46" y="7"/>
                    <a:pt x="48" y="23"/>
                    <a:pt x="33" y="26"/>
                  </a:cubicBezTo>
                  <a:cubicBezTo>
                    <a:pt x="27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7" name="Freeform 81"/>
            <p:cNvSpPr>
              <a:spLocks/>
            </p:cNvSpPr>
            <p:nvPr/>
          </p:nvSpPr>
          <p:spPr bwMode="auto">
            <a:xfrm>
              <a:off x="1861" y="573"/>
              <a:ext cx="68" cy="71"/>
            </a:xfrm>
            <a:custGeom>
              <a:avLst/>
              <a:gdLst>
                <a:gd name="T0" fmla="*/ 2 w 63"/>
                <a:gd name="T1" fmla="*/ 0 h 62"/>
                <a:gd name="T2" fmla="*/ 33 w 63"/>
                <a:gd name="T3" fmla="*/ 42 h 62"/>
                <a:gd name="T4" fmla="*/ 54 w 63"/>
                <a:gd name="T5" fmla="*/ 48 h 62"/>
                <a:gd name="T6" fmla="*/ 64 w 63"/>
                <a:gd name="T7" fmla="*/ 37 h 62"/>
                <a:gd name="T8" fmla="*/ 64 w 63"/>
                <a:gd name="T9" fmla="*/ 70 h 62"/>
                <a:gd name="T10" fmla="*/ 53 w 63"/>
                <a:gd name="T11" fmla="*/ 71 h 62"/>
                <a:gd name="T12" fmla="*/ 41 w 63"/>
                <a:gd name="T13" fmla="*/ 66 h 62"/>
                <a:gd name="T14" fmla="*/ 0 w 63"/>
                <a:gd name="T15" fmla="*/ 27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2" y="0"/>
                  </a:moveTo>
                  <a:cubicBezTo>
                    <a:pt x="0" y="15"/>
                    <a:pt x="18" y="32"/>
                    <a:pt x="31" y="37"/>
                  </a:cubicBezTo>
                  <a:cubicBezTo>
                    <a:pt x="36" y="40"/>
                    <a:pt x="44" y="44"/>
                    <a:pt x="50" y="42"/>
                  </a:cubicBezTo>
                  <a:cubicBezTo>
                    <a:pt x="55" y="41"/>
                    <a:pt x="56" y="36"/>
                    <a:pt x="59" y="32"/>
                  </a:cubicBezTo>
                  <a:cubicBezTo>
                    <a:pt x="61" y="36"/>
                    <a:pt x="63" y="58"/>
                    <a:pt x="59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2" y="60"/>
                    <a:pt x="38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8" name="Freeform 82"/>
            <p:cNvSpPr>
              <a:spLocks/>
            </p:cNvSpPr>
            <p:nvPr/>
          </p:nvSpPr>
          <p:spPr bwMode="auto">
            <a:xfrm>
              <a:off x="1819" y="441"/>
              <a:ext cx="58" cy="161"/>
            </a:xfrm>
            <a:custGeom>
              <a:avLst/>
              <a:gdLst>
                <a:gd name="T0" fmla="*/ 0 w 53"/>
                <a:gd name="T1" fmla="*/ 0 h 139"/>
                <a:gd name="T2" fmla="*/ 14 w 53"/>
                <a:gd name="T3" fmla="*/ 44 h 139"/>
                <a:gd name="T4" fmla="*/ 32 w 53"/>
                <a:gd name="T5" fmla="*/ 76 h 139"/>
                <a:gd name="T6" fmla="*/ 55 w 53"/>
                <a:gd name="T7" fmla="*/ 120 h 139"/>
                <a:gd name="T8" fmla="*/ 53 w 53"/>
                <a:gd name="T9" fmla="*/ 161 h 139"/>
                <a:gd name="T10" fmla="*/ 43 w 53"/>
                <a:gd name="T11" fmla="*/ 149 h 139"/>
                <a:gd name="T12" fmla="*/ 43 w 53"/>
                <a:gd name="T13" fmla="*/ 125 h 139"/>
                <a:gd name="T14" fmla="*/ 31 w 53"/>
                <a:gd name="T15" fmla="*/ 100 h 139"/>
                <a:gd name="T16" fmla="*/ 13 w 53"/>
                <a:gd name="T17" fmla="*/ 71 h 139"/>
                <a:gd name="T18" fmla="*/ 5 w 53"/>
                <a:gd name="T19" fmla="*/ 56 h 139"/>
                <a:gd name="T20" fmla="*/ 1 w 53"/>
                <a:gd name="T21" fmla="*/ 24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39" y="77"/>
                    <a:pt x="47" y="89"/>
                    <a:pt x="50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2" y="137"/>
                    <a:pt x="41" y="136"/>
                    <a:pt x="39" y="129"/>
                  </a:cubicBezTo>
                  <a:cubicBezTo>
                    <a:pt x="38" y="122"/>
                    <a:pt x="39" y="115"/>
                    <a:pt x="39" y="108"/>
                  </a:cubicBezTo>
                  <a:cubicBezTo>
                    <a:pt x="38" y="98"/>
                    <a:pt x="35" y="93"/>
                    <a:pt x="28" y="86"/>
                  </a:cubicBezTo>
                  <a:cubicBezTo>
                    <a:pt x="22" y="78"/>
                    <a:pt x="18" y="70"/>
                    <a:pt x="12" y="61"/>
                  </a:cubicBezTo>
                  <a:cubicBezTo>
                    <a:pt x="10" y="57"/>
                    <a:pt x="7" y="53"/>
                    <a:pt x="5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99" name="Freeform 83"/>
            <p:cNvSpPr>
              <a:spLocks/>
            </p:cNvSpPr>
            <p:nvPr/>
          </p:nvSpPr>
          <p:spPr bwMode="auto">
            <a:xfrm>
              <a:off x="2118" y="386"/>
              <a:ext cx="62" cy="28"/>
            </a:xfrm>
            <a:custGeom>
              <a:avLst/>
              <a:gdLst>
                <a:gd name="T0" fmla="*/ 17 w 58"/>
                <a:gd name="T1" fmla="*/ 28 h 24"/>
                <a:gd name="T2" fmla="*/ 45 w 58"/>
                <a:gd name="T3" fmla="*/ 16 h 24"/>
                <a:gd name="T4" fmla="*/ 49 w 58"/>
                <a:gd name="T5" fmla="*/ 2 h 24"/>
                <a:gd name="T6" fmla="*/ 0 w 58"/>
                <a:gd name="T7" fmla="*/ 25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24"/>
                <a:gd name="T14" fmla="*/ 58 w 5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24">
                  <a:moveTo>
                    <a:pt x="16" y="24"/>
                  </a:moveTo>
                  <a:cubicBezTo>
                    <a:pt x="22" y="24"/>
                    <a:pt x="34" y="16"/>
                    <a:pt x="42" y="14"/>
                  </a:cubicBezTo>
                  <a:cubicBezTo>
                    <a:pt x="49" y="12"/>
                    <a:pt x="58" y="6"/>
                    <a:pt x="46" y="2"/>
                  </a:cubicBezTo>
                  <a:cubicBezTo>
                    <a:pt x="35" y="0"/>
                    <a:pt x="6" y="11"/>
                    <a:pt x="0" y="2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0" name="Freeform 84"/>
            <p:cNvSpPr>
              <a:spLocks/>
            </p:cNvSpPr>
            <p:nvPr/>
          </p:nvSpPr>
          <p:spPr bwMode="auto">
            <a:xfrm>
              <a:off x="2137" y="403"/>
              <a:ext cx="18" cy="15"/>
            </a:xfrm>
            <a:custGeom>
              <a:avLst/>
              <a:gdLst>
                <a:gd name="T0" fmla="*/ 14 w 17"/>
                <a:gd name="T1" fmla="*/ 0 h 13"/>
                <a:gd name="T2" fmla="*/ 18 w 17"/>
                <a:gd name="T3" fmla="*/ 13 h 13"/>
                <a:gd name="T4" fmla="*/ 0 w 17"/>
                <a:gd name="T5" fmla="*/ 10 h 13"/>
                <a:gd name="T6" fmla="*/ 0 60000 65536"/>
                <a:gd name="T7" fmla="*/ 0 60000 65536"/>
                <a:gd name="T8" fmla="*/ 0 60000 65536"/>
                <a:gd name="T9" fmla="*/ 0 w 17"/>
                <a:gd name="T10" fmla="*/ 0 h 13"/>
                <a:gd name="T11" fmla="*/ 17 w 1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3">
                  <a:moveTo>
                    <a:pt x="13" y="0"/>
                  </a:moveTo>
                  <a:cubicBezTo>
                    <a:pt x="9" y="6"/>
                    <a:pt x="16" y="7"/>
                    <a:pt x="17" y="11"/>
                  </a:cubicBezTo>
                  <a:cubicBezTo>
                    <a:pt x="13" y="13"/>
                    <a:pt x="5" y="9"/>
                    <a:pt x="0" y="9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1" name="Freeform 85"/>
            <p:cNvSpPr>
              <a:spLocks/>
            </p:cNvSpPr>
            <p:nvPr/>
          </p:nvSpPr>
          <p:spPr bwMode="auto">
            <a:xfrm>
              <a:off x="2247" y="448"/>
              <a:ext cx="58" cy="40"/>
            </a:xfrm>
            <a:custGeom>
              <a:avLst/>
              <a:gdLst>
                <a:gd name="T0" fmla="*/ 0 w 54"/>
                <a:gd name="T1" fmla="*/ 15 h 35"/>
                <a:gd name="T2" fmla="*/ 14 w 54"/>
                <a:gd name="T3" fmla="*/ 21 h 35"/>
                <a:gd name="T4" fmla="*/ 32 w 54"/>
                <a:gd name="T5" fmla="*/ 21 h 35"/>
                <a:gd name="T6" fmla="*/ 54 w 54"/>
                <a:gd name="T7" fmla="*/ 0 h 35"/>
                <a:gd name="T8" fmla="*/ 25 w 54"/>
                <a:gd name="T9" fmla="*/ 40 h 35"/>
                <a:gd name="T10" fmla="*/ 12 w 54"/>
                <a:gd name="T11" fmla="*/ 23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5"/>
                <a:gd name="T20" fmla="*/ 54 w 54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5">
                  <a:moveTo>
                    <a:pt x="0" y="13"/>
                  </a:moveTo>
                  <a:cubicBezTo>
                    <a:pt x="6" y="12"/>
                    <a:pt x="8" y="17"/>
                    <a:pt x="13" y="18"/>
                  </a:cubicBezTo>
                  <a:cubicBezTo>
                    <a:pt x="19" y="21"/>
                    <a:pt x="24" y="19"/>
                    <a:pt x="30" y="18"/>
                  </a:cubicBezTo>
                  <a:cubicBezTo>
                    <a:pt x="43" y="14"/>
                    <a:pt x="45" y="12"/>
                    <a:pt x="50" y="0"/>
                  </a:cubicBezTo>
                  <a:cubicBezTo>
                    <a:pt x="54" y="19"/>
                    <a:pt x="34" y="23"/>
                    <a:pt x="23" y="35"/>
                  </a:cubicBezTo>
                  <a:cubicBezTo>
                    <a:pt x="19" y="31"/>
                    <a:pt x="15" y="24"/>
                    <a:pt x="11" y="2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2" name="Freeform 86"/>
            <p:cNvSpPr>
              <a:spLocks/>
            </p:cNvSpPr>
            <p:nvPr/>
          </p:nvSpPr>
          <p:spPr bwMode="auto">
            <a:xfrm>
              <a:off x="2284" y="504"/>
              <a:ext cx="46" cy="65"/>
            </a:xfrm>
            <a:custGeom>
              <a:avLst/>
              <a:gdLst>
                <a:gd name="T0" fmla="*/ 7 w 42"/>
                <a:gd name="T1" fmla="*/ 21 h 56"/>
                <a:gd name="T2" fmla="*/ 12 w 42"/>
                <a:gd name="T3" fmla="*/ 65 h 56"/>
                <a:gd name="T4" fmla="*/ 28 w 42"/>
                <a:gd name="T5" fmla="*/ 28 h 56"/>
                <a:gd name="T6" fmla="*/ 38 w 42"/>
                <a:gd name="T7" fmla="*/ 0 h 56"/>
                <a:gd name="T8" fmla="*/ 23 w 42"/>
                <a:gd name="T9" fmla="*/ 17 h 56"/>
                <a:gd name="T10" fmla="*/ 0 w 42"/>
                <a:gd name="T11" fmla="*/ 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6"/>
                <a:gd name="T20" fmla="*/ 42 w 42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6">
                  <a:moveTo>
                    <a:pt x="6" y="18"/>
                  </a:moveTo>
                  <a:cubicBezTo>
                    <a:pt x="7" y="31"/>
                    <a:pt x="11" y="43"/>
                    <a:pt x="11" y="56"/>
                  </a:cubicBezTo>
                  <a:cubicBezTo>
                    <a:pt x="14" y="45"/>
                    <a:pt x="18" y="34"/>
                    <a:pt x="26" y="24"/>
                  </a:cubicBezTo>
                  <a:cubicBezTo>
                    <a:pt x="33" y="16"/>
                    <a:pt x="42" y="13"/>
                    <a:pt x="35" y="0"/>
                  </a:cubicBezTo>
                  <a:cubicBezTo>
                    <a:pt x="38" y="10"/>
                    <a:pt x="30" y="15"/>
                    <a:pt x="21" y="15"/>
                  </a:cubicBezTo>
                  <a:cubicBezTo>
                    <a:pt x="10" y="16"/>
                    <a:pt x="10" y="7"/>
                    <a:pt x="0" y="5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3" name="Freeform 87"/>
            <p:cNvSpPr>
              <a:spLocks/>
            </p:cNvSpPr>
            <p:nvPr/>
          </p:nvSpPr>
          <p:spPr bwMode="auto">
            <a:xfrm>
              <a:off x="1970" y="208"/>
              <a:ext cx="193" cy="82"/>
            </a:xfrm>
            <a:custGeom>
              <a:avLst/>
              <a:gdLst>
                <a:gd name="T0" fmla="*/ 36 w 178"/>
                <a:gd name="T1" fmla="*/ 66 h 71"/>
                <a:gd name="T2" fmla="*/ 57 w 178"/>
                <a:gd name="T3" fmla="*/ 74 h 71"/>
                <a:gd name="T4" fmla="*/ 88 w 178"/>
                <a:gd name="T5" fmla="*/ 76 h 71"/>
                <a:gd name="T6" fmla="*/ 150 w 178"/>
                <a:gd name="T7" fmla="*/ 75 h 71"/>
                <a:gd name="T8" fmla="*/ 180 w 178"/>
                <a:gd name="T9" fmla="*/ 75 h 71"/>
                <a:gd name="T10" fmla="*/ 186 w 178"/>
                <a:gd name="T11" fmla="*/ 55 h 71"/>
                <a:gd name="T12" fmla="*/ 154 w 178"/>
                <a:gd name="T13" fmla="*/ 0 h 71"/>
                <a:gd name="T14" fmla="*/ 156 w 178"/>
                <a:gd name="T15" fmla="*/ 53 h 71"/>
                <a:gd name="T16" fmla="*/ 98 w 178"/>
                <a:gd name="T17" fmla="*/ 52 h 71"/>
                <a:gd name="T18" fmla="*/ 37 w 178"/>
                <a:gd name="T19" fmla="*/ 49 h 71"/>
                <a:gd name="T20" fmla="*/ 0 w 178"/>
                <a:gd name="T21" fmla="*/ 82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1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4" name="Freeform 88"/>
            <p:cNvSpPr>
              <a:spLocks/>
            </p:cNvSpPr>
            <p:nvPr/>
          </p:nvSpPr>
          <p:spPr bwMode="auto">
            <a:xfrm>
              <a:off x="2032" y="112"/>
              <a:ext cx="37" cy="42"/>
            </a:xfrm>
            <a:custGeom>
              <a:avLst/>
              <a:gdLst>
                <a:gd name="T0" fmla="*/ 27 w 34"/>
                <a:gd name="T1" fmla="*/ 1 h 36"/>
                <a:gd name="T2" fmla="*/ 32 w 34"/>
                <a:gd name="T3" fmla="*/ 34 h 36"/>
                <a:gd name="T4" fmla="*/ 20 w 34"/>
                <a:gd name="T5" fmla="*/ 37 h 36"/>
                <a:gd name="T6" fmla="*/ 0 w 34"/>
                <a:gd name="T7" fmla="*/ 36 h 36"/>
                <a:gd name="T8" fmla="*/ 23 w 34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6"/>
                <a:gd name="T17" fmla="*/ 34 w 3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6">
                  <a:moveTo>
                    <a:pt x="25" y="1"/>
                  </a:moveTo>
                  <a:cubicBezTo>
                    <a:pt x="34" y="7"/>
                    <a:pt x="32" y="20"/>
                    <a:pt x="29" y="29"/>
                  </a:cubicBezTo>
                  <a:cubicBezTo>
                    <a:pt x="25" y="36"/>
                    <a:pt x="26" y="34"/>
                    <a:pt x="18" y="32"/>
                  </a:cubicBezTo>
                  <a:cubicBezTo>
                    <a:pt x="12" y="31"/>
                    <a:pt x="6" y="32"/>
                    <a:pt x="0" y="31"/>
                  </a:cubicBezTo>
                  <a:cubicBezTo>
                    <a:pt x="11" y="24"/>
                    <a:pt x="28" y="17"/>
                    <a:pt x="21" y="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5" name="Freeform 89"/>
            <p:cNvSpPr>
              <a:spLocks/>
            </p:cNvSpPr>
            <p:nvPr/>
          </p:nvSpPr>
          <p:spPr bwMode="auto">
            <a:xfrm>
              <a:off x="2002" y="101"/>
              <a:ext cx="22" cy="44"/>
            </a:xfrm>
            <a:custGeom>
              <a:avLst/>
              <a:gdLst>
                <a:gd name="T0" fmla="*/ 1 w 21"/>
                <a:gd name="T1" fmla="*/ 2 h 38"/>
                <a:gd name="T2" fmla="*/ 0 w 21"/>
                <a:gd name="T3" fmla="*/ 44 h 38"/>
                <a:gd name="T4" fmla="*/ 2 w 21"/>
                <a:gd name="T5" fmla="*/ 1 h 38"/>
                <a:gd name="T6" fmla="*/ 0 60000 65536"/>
                <a:gd name="T7" fmla="*/ 0 60000 65536"/>
                <a:gd name="T8" fmla="*/ 0 60000 65536"/>
                <a:gd name="T9" fmla="*/ 0 w 21"/>
                <a:gd name="T10" fmla="*/ 0 h 38"/>
                <a:gd name="T11" fmla="*/ 21 w 21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38">
                  <a:moveTo>
                    <a:pt x="1" y="2"/>
                  </a:moveTo>
                  <a:cubicBezTo>
                    <a:pt x="21" y="0"/>
                    <a:pt x="19" y="35"/>
                    <a:pt x="0" y="38"/>
                  </a:cubicBezTo>
                  <a:cubicBezTo>
                    <a:pt x="11" y="23"/>
                    <a:pt x="4" y="17"/>
                    <a:pt x="2" y="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6" name="Freeform 90"/>
            <p:cNvSpPr>
              <a:spLocks/>
            </p:cNvSpPr>
            <p:nvPr/>
          </p:nvSpPr>
          <p:spPr bwMode="auto">
            <a:xfrm>
              <a:off x="1922" y="117"/>
              <a:ext cx="29" cy="37"/>
            </a:xfrm>
            <a:custGeom>
              <a:avLst/>
              <a:gdLst>
                <a:gd name="T0" fmla="*/ 4 w 26"/>
                <a:gd name="T1" fmla="*/ 5 h 32"/>
                <a:gd name="T2" fmla="*/ 29 w 26"/>
                <a:gd name="T3" fmla="*/ 36 h 32"/>
                <a:gd name="T4" fmla="*/ 11 w 26"/>
                <a:gd name="T5" fmla="*/ 35 h 32"/>
                <a:gd name="T6" fmla="*/ 0 w 26"/>
                <a:gd name="T7" fmla="*/ 3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"/>
                <a:gd name="T14" fmla="*/ 26 w 26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">
                  <a:moveTo>
                    <a:pt x="4" y="4"/>
                  </a:moveTo>
                  <a:cubicBezTo>
                    <a:pt x="17" y="0"/>
                    <a:pt x="14" y="26"/>
                    <a:pt x="26" y="31"/>
                  </a:cubicBezTo>
                  <a:cubicBezTo>
                    <a:pt x="22" y="32"/>
                    <a:pt x="15" y="30"/>
                    <a:pt x="10" y="30"/>
                  </a:cubicBezTo>
                  <a:cubicBezTo>
                    <a:pt x="9" y="17"/>
                    <a:pt x="11" y="12"/>
                    <a:pt x="0" y="3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7" name="Freeform 91"/>
            <p:cNvSpPr>
              <a:spLocks/>
            </p:cNvSpPr>
            <p:nvPr/>
          </p:nvSpPr>
          <p:spPr bwMode="auto">
            <a:xfrm>
              <a:off x="2083" y="1141"/>
              <a:ext cx="105" cy="37"/>
            </a:xfrm>
            <a:custGeom>
              <a:avLst/>
              <a:gdLst>
                <a:gd name="T0" fmla="*/ 8 w 97"/>
                <a:gd name="T1" fmla="*/ 5 h 32"/>
                <a:gd name="T2" fmla="*/ 36 w 97"/>
                <a:gd name="T3" fmla="*/ 23 h 32"/>
                <a:gd name="T4" fmla="*/ 44 w 97"/>
                <a:gd name="T5" fmla="*/ 34 h 32"/>
                <a:gd name="T6" fmla="*/ 60 w 97"/>
                <a:gd name="T7" fmla="*/ 34 h 32"/>
                <a:gd name="T8" fmla="*/ 104 w 97"/>
                <a:gd name="T9" fmla="*/ 19 h 32"/>
                <a:gd name="T10" fmla="*/ 58 w 97"/>
                <a:gd name="T11" fmla="*/ 13 h 32"/>
                <a:gd name="T12" fmla="*/ 0 w 97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32"/>
                <a:gd name="T23" fmla="*/ 97 w 9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32">
                  <a:moveTo>
                    <a:pt x="7" y="4"/>
                  </a:moveTo>
                  <a:cubicBezTo>
                    <a:pt x="16" y="6"/>
                    <a:pt x="26" y="12"/>
                    <a:pt x="33" y="20"/>
                  </a:cubicBezTo>
                  <a:cubicBezTo>
                    <a:pt x="35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7" y="32"/>
                    <a:pt x="96" y="16"/>
                  </a:cubicBezTo>
                  <a:cubicBezTo>
                    <a:pt x="82" y="15"/>
                    <a:pt x="68" y="13"/>
                    <a:pt x="54" y="11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8" name="Freeform 92"/>
            <p:cNvSpPr>
              <a:spLocks/>
            </p:cNvSpPr>
            <p:nvPr/>
          </p:nvSpPr>
          <p:spPr bwMode="auto">
            <a:xfrm>
              <a:off x="2282" y="600"/>
              <a:ext cx="33" cy="95"/>
            </a:xfrm>
            <a:custGeom>
              <a:avLst/>
              <a:gdLst>
                <a:gd name="T0" fmla="*/ 15 w 30"/>
                <a:gd name="T1" fmla="*/ 12 h 82"/>
                <a:gd name="T2" fmla="*/ 10 w 30"/>
                <a:gd name="T3" fmla="*/ 50 h 82"/>
                <a:gd name="T4" fmla="*/ 32 w 30"/>
                <a:gd name="T5" fmla="*/ 95 h 82"/>
                <a:gd name="T6" fmla="*/ 22 w 30"/>
                <a:gd name="T7" fmla="*/ 35 h 82"/>
                <a:gd name="T8" fmla="*/ 19 w 3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82"/>
                <a:gd name="T17" fmla="*/ 30 w 3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82">
                  <a:moveTo>
                    <a:pt x="14" y="10"/>
                  </a:moveTo>
                  <a:cubicBezTo>
                    <a:pt x="0" y="24"/>
                    <a:pt x="0" y="26"/>
                    <a:pt x="9" y="43"/>
                  </a:cubicBezTo>
                  <a:cubicBezTo>
                    <a:pt x="16" y="54"/>
                    <a:pt x="25" y="69"/>
                    <a:pt x="29" y="82"/>
                  </a:cubicBezTo>
                  <a:cubicBezTo>
                    <a:pt x="30" y="65"/>
                    <a:pt x="20" y="48"/>
                    <a:pt x="20" y="30"/>
                  </a:cubicBezTo>
                  <a:cubicBezTo>
                    <a:pt x="21" y="19"/>
                    <a:pt x="23" y="11"/>
                    <a:pt x="17" y="0"/>
                  </a:cubicBezTo>
                </a:path>
              </a:pathLst>
            </a:custGeom>
            <a:solidFill>
              <a:srgbClr val="F5BD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09" name="Freeform 93"/>
            <p:cNvSpPr>
              <a:spLocks/>
            </p:cNvSpPr>
            <p:nvPr/>
          </p:nvSpPr>
          <p:spPr bwMode="auto">
            <a:xfrm>
              <a:off x="1754" y="868"/>
              <a:ext cx="98" cy="166"/>
            </a:xfrm>
            <a:custGeom>
              <a:avLst/>
              <a:gdLst>
                <a:gd name="T0" fmla="*/ 51 w 90"/>
                <a:gd name="T1" fmla="*/ 6 h 144"/>
                <a:gd name="T2" fmla="*/ 36 w 90"/>
                <a:gd name="T3" fmla="*/ 51 h 144"/>
                <a:gd name="T4" fmla="*/ 30 w 90"/>
                <a:gd name="T5" fmla="*/ 91 h 144"/>
                <a:gd name="T6" fmla="*/ 17 w 90"/>
                <a:gd name="T7" fmla="*/ 114 h 144"/>
                <a:gd name="T8" fmla="*/ 1 w 90"/>
                <a:gd name="T9" fmla="*/ 130 h 144"/>
                <a:gd name="T10" fmla="*/ 50 w 90"/>
                <a:gd name="T11" fmla="*/ 166 h 144"/>
                <a:gd name="T12" fmla="*/ 47 w 90"/>
                <a:gd name="T13" fmla="*/ 96 h 144"/>
                <a:gd name="T14" fmla="*/ 61 w 90"/>
                <a:gd name="T15" fmla="*/ 65 h 144"/>
                <a:gd name="T16" fmla="*/ 98 w 90"/>
                <a:gd name="T17" fmla="*/ 71 h 144"/>
                <a:gd name="T18" fmla="*/ 51 w 90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44"/>
                <a:gd name="T32" fmla="*/ 90 w 90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44">
                  <a:moveTo>
                    <a:pt x="47" y="5"/>
                  </a:moveTo>
                  <a:cubicBezTo>
                    <a:pt x="49" y="20"/>
                    <a:pt x="37" y="31"/>
                    <a:pt x="33" y="44"/>
                  </a:cubicBezTo>
                  <a:cubicBezTo>
                    <a:pt x="30" y="53"/>
                    <a:pt x="33" y="66"/>
                    <a:pt x="28" y="79"/>
                  </a:cubicBezTo>
                  <a:cubicBezTo>
                    <a:pt x="25" y="86"/>
                    <a:pt x="21" y="93"/>
                    <a:pt x="16" y="99"/>
                  </a:cubicBezTo>
                  <a:cubicBezTo>
                    <a:pt x="10" y="105"/>
                    <a:pt x="0" y="105"/>
                    <a:pt x="1" y="113"/>
                  </a:cubicBezTo>
                  <a:cubicBezTo>
                    <a:pt x="2" y="127"/>
                    <a:pt x="36" y="141"/>
                    <a:pt x="46" y="144"/>
                  </a:cubicBezTo>
                  <a:cubicBezTo>
                    <a:pt x="23" y="122"/>
                    <a:pt x="29" y="107"/>
                    <a:pt x="43" y="83"/>
                  </a:cubicBezTo>
                  <a:cubicBezTo>
                    <a:pt x="46" y="77"/>
                    <a:pt x="50" y="59"/>
                    <a:pt x="56" y="56"/>
                  </a:cubicBezTo>
                  <a:cubicBezTo>
                    <a:pt x="63" y="52"/>
                    <a:pt x="82" y="61"/>
                    <a:pt x="90" y="62"/>
                  </a:cubicBezTo>
                  <a:cubicBezTo>
                    <a:pt x="88" y="39"/>
                    <a:pt x="47" y="22"/>
                    <a:pt x="47" y="0"/>
                  </a:cubicBezTo>
                </a:path>
              </a:pathLst>
            </a:custGeom>
            <a:solidFill>
              <a:srgbClr val="F9D1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0" name="Freeform 94"/>
            <p:cNvSpPr>
              <a:spLocks/>
            </p:cNvSpPr>
            <p:nvPr/>
          </p:nvSpPr>
          <p:spPr bwMode="auto">
            <a:xfrm>
              <a:off x="2172" y="843"/>
              <a:ext cx="233" cy="310"/>
            </a:xfrm>
            <a:custGeom>
              <a:avLst/>
              <a:gdLst>
                <a:gd name="T0" fmla="*/ 102 w 215"/>
                <a:gd name="T1" fmla="*/ 296 h 268"/>
                <a:gd name="T2" fmla="*/ 171 w 215"/>
                <a:gd name="T3" fmla="*/ 258 h 268"/>
                <a:gd name="T4" fmla="*/ 216 w 215"/>
                <a:gd name="T5" fmla="*/ 186 h 268"/>
                <a:gd name="T6" fmla="*/ 210 w 215"/>
                <a:gd name="T7" fmla="*/ 0 h 268"/>
                <a:gd name="T8" fmla="*/ 218 w 215"/>
                <a:gd name="T9" fmla="*/ 111 h 268"/>
                <a:gd name="T10" fmla="*/ 189 w 215"/>
                <a:gd name="T11" fmla="*/ 199 h 268"/>
                <a:gd name="T12" fmla="*/ 99 w 215"/>
                <a:gd name="T13" fmla="*/ 286 h 268"/>
                <a:gd name="T14" fmla="*/ 41 w 215"/>
                <a:gd name="T15" fmla="*/ 297 h 268"/>
                <a:gd name="T16" fmla="*/ 0 w 215"/>
                <a:gd name="T17" fmla="*/ 304 h 268"/>
                <a:gd name="T18" fmla="*/ 82 w 215"/>
                <a:gd name="T19" fmla="*/ 298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268"/>
                <a:gd name="T32" fmla="*/ 215 w 215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268">
                  <a:moveTo>
                    <a:pt x="94" y="256"/>
                  </a:moveTo>
                  <a:cubicBezTo>
                    <a:pt x="117" y="247"/>
                    <a:pt x="139" y="240"/>
                    <a:pt x="158" y="223"/>
                  </a:cubicBezTo>
                  <a:cubicBezTo>
                    <a:pt x="176" y="207"/>
                    <a:pt x="191" y="183"/>
                    <a:pt x="199" y="161"/>
                  </a:cubicBezTo>
                  <a:cubicBezTo>
                    <a:pt x="214" y="118"/>
                    <a:pt x="215" y="51"/>
                    <a:pt x="194" y="0"/>
                  </a:cubicBezTo>
                  <a:cubicBezTo>
                    <a:pt x="200" y="24"/>
                    <a:pt x="203" y="73"/>
                    <a:pt x="201" y="96"/>
                  </a:cubicBezTo>
                  <a:cubicBezTo>
                    <a:pt x="198" y="128"/>
                    <a:pt x="187" y="143"/>
                    <a:pt x="174" y="172"/>
                  </a:cubicBezTo>
                  <a:cubicBezTo>
                    <a:pt x="158" y="206"/>
                    <a:pt x="127" y="232"/>
                    <a:pt x="91" y="247"/>
                  </a:cubicBezTo>
                  <a:cubicBezTo>
                    <a:pt x="70" y="255"/>
                    <a:pt x="59" y="257"/>
                    <a:pt x="38" y="257"/>
                  </a:cubicBezTo>
                  <a:cubicBezTo>
                    <a:pt x="29" y="257"/>
                    <a:pt x="11" y="263"/>
                    <a:pt x="0" y="263"/>
                  </a:cubicBezTo>
                  <a:cubicBezTo>
                    <a:pt x="19" y="265"/>
                    <a:pt x="60" y="268"/>
                    <a:pt x="76" y="258"/>
                  </a:cubicBezTo>
                </a:path>
              </a:pathLst>
            </a:custGeom>
            <a:solidFill>
              <a:srgbClr val="F7C8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1" name="Freeform 95"/>
            <p:cNvSpPr>
              <a:spLocks/>
            </p:cNvSpPr>
            <p:nvPr/>
          </p:nvSpPr>
          <p:spPr bwMode="auto">
            <a:xfrm>
              <a:off x="1923" y="1003"/>
              <a:ext cx="302" cy="107"/>
            </a:xfrm>
            <a:custGeom>
              <a:avLst/>
              <a:gdLst>
                <a:gd name="T0" fmla="*/ 0 w 278"/>
                <a:gd name="T1" fmla="*/ 0 h 93"/>
                <a:gd name="T2" fmla="*/ 302 w 278"/>
                <a:gd name="T3" fmla="*/ 81 h 93"/>
                <a:gd name="T4" fmla="*/ 0 w 278"/>
                <a:gd name="T5" fmla="*/ 0 h 93"/>
                <a:gd name="T6" fmla="*/ 0 60000 65536"/>
                <a:gd name="T7" fmla="*/ 0 60000 65536"/>
                <a:gd name="T8" fmla="*/ 0 60000 65536"/>
                <a:gd name="T9" fmla="*/ 0 w 278"/>
                <a:gd name="T10" fmla="*/ 0 h 93"/>
                <a:gd name="T11" fmla="*/ 278 w 278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3">
                  <a:moveTo>
                    <a:pt x="0" y="0"/>
                  </a:moveTo>
                  <a:cubicBezTo>
                    <a:pt x="30" y="21"/>
                    <a:pt x="152" y="93"/>
                    <a:pt x="278" y="70"/>
                  </a:cubicBezTo>
                  <a:cubicBezTo>
                    <a:pt x="236" y="83"/>
                    <a:pt x="105" y="9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2" name="Freeform 96"/>
            <p:cNvSpPr>
              <a:spLocks/>
            </p:cNvSpPr>
            <p:nvPr/>
          </p:nvSpPr>
          <p:spPr bwMode="auto">
            <a:xfrm>
              <a:off x="2068" y="351"/>
              <a:ext cx="189" cy="136"/>
            </a:xfrm>
            <a:custGeom>
              <a:avLst/>
              <a:gdLst>
                <a:gd name="T0" fmla="*/ 0 w 175"/>
                <a:gd name="T1" fmla="*/ 136 h 118"/>
                <a:gd name="T2" fmla="*/ 189 w 175"/>
                <a:gd name="T3" fmla="*/ 43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3" y="36"/>
                    <a:pt x="175" y="37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3" name="Freeform 97"/>
            <p:cNvSpPr>
              <a:spLocks/>
            </p:cNvSpPr>
            <p:nvPr/>
          </p:nvSpPr>
          <p:spPr bwMode="auto">
            <a:xfrm>
              <a:off x="2051" y="375"/>
              <a:ext cx="210" cy="168"/>
            </a:xfrm>
            <a:custGeom>
              <a:avLst/>
              <a:gdLst>
                <a:gd name="T0" fmla="*/ 15 w 193"/>
                <a:gd name="T1" fmla="*/ 110 h 145"/>
                <a:gd name="T2" fmla="*/ 12 w 193"/>
                <a:gd name="T3" fmla="*/ 120 h 145"/>
                <a:gd name="T4" fmla="*/ 0 w 193"/>
                <a:gd name="T5" fmla="*/ 167 h 145"/>
                <a:gd name="T6" fmla="*/ 4 w 193"/>
                <a:gd name="T7" fmla="*/ 168 h 145"/>
                <a:gd name="T8" fmla="*/ 16 w 193"/>
                <a:gd name="T9" fmla="*/ 122 h 145"/>
                <a:gd name="T10" fmla="*/ 20 w 193"/>
                <a:gd name="T11" fmla="*/ 111 h 145"/>
                <a:gd name="T12" fmla="*/ 172 w 193"/>
                <a:gd name="T13" fmla="*/ 15 h 145"/>
                <a:gd name="T14" fmla="*/ 210 w 193"/>
                <a:gd name="T15" fmla="*/ 16 h 145"/>
                <a:gd name="T16" fmla="*/ 210 w 193"/>
                <a:gd name="T17" fmla="*/ 16 h 145"/>
                <a:gd name="T18" fmla="*/ 173 w 193"/>
                <a:gd name="T19" fmla="*/ 13 h 145"/>
                <a:gd name="T20" fmla="*/ 15 w 193"/>
                <a:gd name="T21" fmla="*/ 110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3"/>
                <a:gd name="T34" fmla="*/ 0 h 145"/>
                <a:gd name="T35" fmla="*/ 193 w 193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3" h="145">
                  <a:moveTo>
                    <a:pt x="14" y="9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0" y="119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0" y="14"/>
                    <a:pt x="183" y="15"/>
                    <a:pt x="193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1"/>
                  </a:cubicBezTo>
                  <a:cubicBezTo>
                    <a:pt x="109" y="6"/>
                    <a:pt x="47" y="0"/>
                    <a:pt x="14" y="95"/>
                  </a:cubicBezTo>
                  <a:close/>
                </a:path>
              </a:pathLst>
            </a:custGeom>
            <a:solidFill>
              <a:srgbClr val="479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4" name="Freeform 98"/>
            <p:cNvSpPr>
              <a:spLocks/>
            </p:cNvSpPr>
            <p:nvPr/>
          </p:nvSpPr>
          <p:spPr bwMode="auto">
            <a:xfrm>
              <a:off x="1713" y="701"/>
              <a:ext cx="42" cy="60"/>
            </a:xfrm>
            <a:custGeom>
              <a:avLst/>
              <a:gdLst>
                <a:gd name="T0" fmla="*/ 23 w 39"/>
                <a:gd name="T1" fmla="*/ 13 h 52"/>
                <a:gd name="T2" fmla="*/ 1 w 39"/>
                <a:gd name="T3" fmla="*/ 1 h 52"/>
                <a:gd name="T4" fmla="*/ 4 w 39"/>
                <a:gd name="T5" fmla="*/ 12 h 52"/>
                <a:gd name="T6" fmla="*/ 20 w 39"/>
                <a:gd name="T7" fmla="*/ 38 h 52"/>
                <a:gd name="T8" fmla="*/ 34 w 39"/>
                <a:gd name="T9" fmla="*/ 52 h 52"/>
                <a:gd name="T10" fmla="*/ 42 w 39"/>
                <a:gd name="T11" fmla="*/ 60 h 52"/>
                <a:gd name="T12" fmla="*/ 40 w 39"/>
                <a:gd name="T13" fmla="*/ 37 h 52"/>
                <a:gd name="T14" fmla="*/ 23 w 39"/>
                <a:gd name="T15" fmla="*/ 13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52"/>
                <a:gd name="T26" fmla="*/ 39 w 39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52">
                  <a:moveTo>
                    <a:pt x="21" y="11"/>
                  </a:moveTo>
                  <a:cubicBezTo>
                    <a:pt x="17" y="9"/>
                    <a:pt x="7" y="0"/>
                    <a:pt x="1" y="1"/>
                  </a:cubicBezTo>
                  <a:cubicBezTo>
                    <a:pt x="2" y="5"/>
                    <a:pt x="0" y="4"/>
                    <a:pt x="4" y="10"/>
                  </a:cubicBezTo>
                  <a:cubicBezTo>
                    <a:pt x="8" y="17"/>
                    <a:pt x="13" y="26"/>
                    <a:pt x="19" y="33"/>
                  </a:cubicBezTo>
                  <a:cubicBezTo>
                    <a:pt x="26" y="41"/>
                    <a:pt x="27" y="43"/>
                    <a:pt x="32" y="45"/>
                  </a:cubicBezTo>
                  <a:cubicBezTo>
                    <a:pt x="35" y="46"/>
                    <a:pt x="37" y="50"/>
                    <a:pt x="39" y="52"/>
                  </a:cubicBezTo>
                  <a:cubicBezTo>
                    <a:pt x="39" y="45"/>
                    <a:pt x="38" y="36"/>
                    <a:pt x="37" y="32"/>
                  </a:cubicBezTo>
                  <a:cubicBezTo>
                    <a:pt x="34" y="21"/>
                    <a:pt x="30" y="16"/>
                    <a:pt x="21" y="11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5" name="Freeform 99"/>
            <p:cNvSpPr>
              <a:spLocks/>
            </p:cNvSpPr>
            <p:nvPr/>
          </p:nvSpPr>
          <p:spPr bwMode="auto">
            <a:xfrm>
              <a:off x="1694" y="574"/>
              <a:ext cx="208" cy="194"/>
            </a:xfrm>
            <a:custGeom>
              <a:avLst/>
              <a:gdLst>
                <a:gd name="T0" fmla="*/ 127 w 192"/>
                <a:gd name="T1" fmla="*/ 176 h 168"/>
                <a:gd name="T2" fmla="*/ 135 w 192"/>
                <a:gd name="T3" fmla="*/ 165 h 168"/>
                <a:gd name="T4" fmla="*/ 153 w 192"/>
                <a:gd name="T5" fmla="*/ 159 h 168"/>
                <a:gd name="T6" fmla="*/ 165 w 192"/>
                <a:gd name="T7" fmla="*/ 158 h 168"/>
                <a:gd name="T8" fmla="*/ 170 w 192"/>
                <a:gd name="T9" fmla="*/ 158 h 168"/>
                <a:gd name="T10" fmla="*/ 182 w 192"/>
                <a:gd name="T11" fmla="*/ 147 h 168"/>
                <a:gd name="T12" fmla="*/ 204 w 192"/>
                <a:gd name="T13" fmla="*/ 136 h 168"/>
                <a:gd name="T14" fmla="*/ 205 w 192"/>
                <a:gd name="T15" fmla="*/ 136 h 168"/>
                <a:gd name="T16" fmla="*/ 206 w 192"/>
                <a:gd name="T17" fmla="*/ 105 h 168"/>
                <a:gd name="T18" fmla="*/ 182 w 192"/>
                <a:gd name="T19" fmla="*/ 87 h 168"/>
                <a:gd name="T20" fmla="*/ 174 w 192"/>
                <a:gd name="T21" fmla="*/ 72 h 168"/>
                <a:gd name="T22" fmla="*/ 164 w 192"/>
                <a:gd name="T23" fmla="*/ 60 h 168"/>
                <a:gd name="T24" fmla="*/ 126 w 192"/>
                <a:gd name="T25" fmla="*/ 8 h 168"/>
                <a:gd name="T26" fmla="*/ 103 w 192"/>
                <a:gd name="T27" fmla="*/ 5 h 168"/>
                <a:gd name="T28" fmla="*/ 86 w 192"/>
                <a:gd name="T29" fmla="*/ 0 h 168"/>
                <a:gd name="T30" fmla="*/ 58 w 192"/>
                <a:gd name="T31" fmla="*/ 7 h 168"/>
                <a:gd name="T32" fmla="*/ 25 w 192"/>
                <a:gd name="T33" fmla="*/ 16 h 168"/>
                <a:gd name="T34" fmla="*/ 1 w 192"/>
                <a:gd name="T35" fmla="*/ 45 h 168"/>
                <a:gd name="T36" fmla="*/ 3 w 192"/>
                <a:gd name="T37" fmla="*/ 64 h 168"/>
                <a:gd name="T38" fmla="*/ 5 w 192"/>
                <a:gd name="T39" fmla="*/ 83 h 168"/>
                <a:gd name="T40" fmla="*/ 8 w 192"/>
                <a:gd name="T41" fmla="*/ 97 h 168"/>
                <a:gd name="T42" fmla="*/ 14 w 192"/>
                <a:gd name="T43" fmla="*/ 113 h 168"/>
                <a:gd name="T44" fmla="*/ 21 w 192"/>
                <a:gd name="T45" fmla="*/ 126 h 168"/>
                <a:gd name="T46" fmla="*/ 24 w 192"/>
                <a:gd name="T47" fmla="*/ 139 h 168"/>
                <a:gd name="T48" fmla="*/ 40 w 192"/>
                <a:gd name="T49" fmla="*/ 165 h 168"/>
                <a:gd name="T50" fmla="*/ 54 w 192"/>
                <a:gd name="T51" fmla="*/ 179 h 168"/>
                <a:gd name="T52" fmla="*/ 66 w 192"/>
                <a:gd name="T53" fmla="*/ 191 h 168"/>
                <a:gd name="T54" fmla="*/ 82 w 192"/>
                <a:gd name="T55" fmla="*/ 193 h 168"/>
                <a:gd name="T56" fmla="*/ 127 w 192"/>
                <a:gd name="T57" fmla="*/ 176 h 1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2"/>
                <a:gd name="T88" fmla="*/ 0 h 168"/>
                <a:gd name="T89" fmla="*/ 192 w 192"/>
                <a:gd name="T90" fmla="*/ 168 h 1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2" h="168">
                  <a:moveTo>
                    <a:pt x="117" y="152"/>
                  </a:moveTo>
                  <a:cubicBezTo>
                    <a:pt x="125" y="143"/>
                    <a:pt x="125" y="143"/>
                    <a:pt x="125" y="143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38"/>
                    <a:pt x="152" y="137"/>
                    <a:pt x="152" y="137"/>
                  </a:cubicBezTo>
                  <a:cubicBezTo>
                    <a:pt x="153" y="137"/>
                    <a:pt x="157" y="137"/>
                    <a:pt x="157" y="137"/>
                  </a:cubicBezTo>
                  <a:cubicBezTo>
                    <a:pt x="168" y="127"/>
                    <a:pt x="168" y="127"/>
                    <a:pt x="168" y="127"/>
                  </a:cubicBezTo>
                  <a:cubicBezTo>
                    <a:pt x="168" y="127"/>
                    <a:pt x="187" y="118"/>
                    <a:pt x="188" y="118"/>
                  </a:cubicBezTo>
                  <a:cubicBezTo>
                    <a:pt x="188" y="118"/>
                    <a:pt x="188" y="118"/>
                    <a:pt x="189" y="118"/>
                  </a:cubicBezTo>
                  <a:cubicBezTo>
                    <a:pt x="189" y="107"/>
                    <a:pt x="192" y="98"/>
                    <a:pt x="190" y="91"/>
                  </a:cubicBezTo>
                  <a:cubicBezTo>
                    <a:pt x="192" y="81"/>
                    <a:pt x="173" y="81"/>
                    <a:pt x="168" y="75"/>
                  </a:cubicBezTo>
                  <a:cubicBezTo>
                    <a:pt x="164" y="71"/>
                    <a:pt x="164" y="66"/>
                    <a:pt x="161" y="62"/>
                  </a:cubicBezTo>
                  <a:cubicBezTo>
                    <a:pt x="158" y="57"/>
                    <a:pt x="154" y="56"/>
                    <a:pt x="151" y="52"/>
                  </a:cubicBezTo>
                  <a:cubicBezTo>
                    <a:pt x="138" y="39"/>
                    <a:pt x="136" y="14"/>
                    <a:pt x="116" y="7"/>
                  </a:cubicBezTo>
                  <a:cubicBezTo>
                    <a:pt x="112" y="5"/>
                    <a:pt x="103" y="5"/>
                    <a:pt x="95" y="4"/>
                  </a:cubicBezTo>
                  <a:cubicBezTo>
                    <a:pt x="88" y="3"/>
                    <a:pt x="84" y="0"/>
                    <a:pt x="79" y="0"/>
                  </a:cubicBezTo>
                  <a:cubicBezTo>
                    <a:pt x="69" y="0"/>
                    <a:pt x="63" y="4"/>
                    <a:pt x="54" y="6"/>
                  </a:cubicBezTo>
                  <a:cubicBezTo>
                    <a:pt x="46" y="8"/>
                    <a:pt x="29" y="11"/>
                    <a:pt x="23" y="14"/>
                  </a:cubicBezTo>
                  <a:cubicBezTo>
                    <a:pt x="13" y="20"/>
                    <a:pt x="5" y="29"/>
                    <a:pt x="1" y="39"/>
                  </a:cubicBezTo>
                  <a:cubicBezTo>
                    <a:pt x="1" y="46"/>
                    <a:pt x="3" y="49"/>
                    <a:pt x="3" y="55"/>
                  </a:cubicBezTo>
                  <a:cubicBezTo>
                    <a:pt x="3" y="61"/>
                    <a:pt x="0" y="65"/>
                    <a:pt x="5" y="72"/>
                  </a:cubicBezTo>
                  <a:cubicBezTo>
                    <a:pt x="10" y="78"/>
                    <a:pt x="7" y="76"/>
                    <a:pt x="7" y="84"/>
                  </a:cubicBezTo>
                  <a:cubicBezTo>
                    <a:pt x="7" y="92"/>
                    <a:pt x="9" y="92"/>
                    <a:pt x="13" y="98"/>
                  </a:cubicBezTo>
                  <a:cubicBezTo>
                    <a:pt x="18" y="104"/>
                    <a:pt x="17" y="104"/>
                    <a:pt x="19" y="109"/>
                  </a:cubicBezTo>
                  <a:cubicBezTo>
                    <a:pt x="21" y="115"/>
                    <a:pt x="18" y="113"/>
                    <a:pt x="22" y="120"/>
                  </a:cubicBezTo>
                  <a:cubicBezTo>
                    <a:pt x="26" y="127"/>
                    <a:pt x="31" y="136"/>
                    <a:pt x="37" y="143"/>
                  </a:cubicBezTo>
                  <a:cubicBezTo>
                    <a:pt x="44" y="151"/>
                    <a:pt x="45" y="153"/>
                    <a:pt x="50" y="155"/>
                  </a:cubicBezTo>
                  <a:cubicBezTo>
                    <a:pt x="55" y="157"/>
                    <a:pt x="55" y="164"/>
                    <a:pt x="61" y="165"/>
                  </a:cubicBezTo>
                  <a:cubicBezTo>
                    <a:pt x="67" y="166"/>
                    <a:pt x="68" y="168"/>
                    <a:pt x="76" y="167"/>
                  </a:cubicBezTo>
                  <a:cubicBezTo>
                    <a:pt x="84" y="168"/>
                    <a:pt x="95" y="150"/>
                    <a:pt x="117" y="152"/>
                  </a:cubicBezTo>
                  <a:close/>
                </a:path>
              </a:pathLst>
            </a:custGeom>
            <a:solidFill>
              <a:srgbClr val="63A1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6" name="Freeform 100"/>
            <p:cNvSpPr>
              <a:spLocks/>
            </p:cNvSpPr>
            <p:nvPr/>
          </p:nvSpPr>
          <p:spPr bwMode="auto">
            <a:xfrm>
              <a:off x="1695" y="593"/>
              <a:ext cx="53" cy="63"/>
            </a:xfrm>
            <a:custGeom>
              <a:avLst/>
              <a:gdLst>
                <a:gd name="T0" fmla="*/ 53 w 49"/>
                <a:gd name="T1" fmla="*/ 0 h 54"/>
                <a:gd name="T2" fmla="*/ 16 w 49"/>
                <a:gd name="T3" fmla="*/ 63 h 54"/>
                <a:gd name="T4" fmla="*/ 53 w 49"/>
                <a:gd name="T5" fmla="*/ 0 h 54"/>
                <a:gd name="T6" fmla="*/ 0 60000 65536"/>
                <a:gd name="T7" fmla="*/ 0 60000 65536"/>
                <a:gd name="T8" fmla="*/ 0 60000 65536"/>
                <a:gd name="T9" fmla="*/ 0 w 49"/>
                <a:gd name="T10" fmla="*/ 0 h 54"/>
                <a:gd name="T11" fmla="*/ 49 w 49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54">
                  <a:moveTo>
                    <a:pt x="49" y="0"/>
                  </a:moveTo>
                  <a:cubicBezTo>
                    <a:pt x="32" y="4"/>
                    <a:pt x="0" y="14"/>
                    <a:pt x="15" y="54"/>
                  </a:cubicBezTo>
                  <a:cubicBezTo>
                    <a:pt x="12" y="34"/>
                    <a:pt x="20" y="9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7" name="Freeform 101"/>
            <p:cNvSpPr>
              <a:spLocks/>
            </p:cNvSpPr>
            <p:nvPr/>
          </p:nvSpPr>
          <p:spPr bwMode="auto">
            <a:xfrm>
              <a:off x="1864" y="670"/>
              <a:ext cx="65" cy="63"/>
            </a:xfrm>
            <a:custGeom>
              <a:avLst/>
              <a:gdLst>
                <a:gd name="T0" fmla="*/ 65 w 60"/>
                <a:gd name="T1" fmla="*/ 0 h 55"/>
                <a:gd name="T2" fmla="*/ 63 w 60"/>
                <a:gd name="T3" fmla="*/ 8 h 55"/>
                <a:gd name="T4" fmla="*/ 62 w 60"/>
                <a:gd name="T5" fmla="*/ 14 h 55"/>
                <a:gd name="T6" fmla="*/ 36 w 60"/>
                <a:gd name="T7" fmla="*/ 42 h 55"/>
                <a:gd name="T8" fmla="*/ 0 w 60"/>
                <a:gd name="T9" fmla="*/ 63 h 55"/>
                <a:gd name="T10" fmla="*/ 36 w 60"/>
                <a:gd name="T11" fmla="*/ 9 h 55"/>
                <a:gd name="T12" fmla="*/ 36 w 60"/>
                <a:gd name="T13" fmla="*/ 6 h 55"/>
                <a:gd name="T14" fmla="*/ 35 w 60"/>
                <a:gd name="T15" fmla="*/ 5 h 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"/>
                <a:gd name="T25" fmla="*/ 0 h 55"/>
                <a:gd name="T26" fmla="*/ 60 w 60"/>
                <a:gd name="T27" fmla="*/ 55 h 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" h="55">
                  <a:moveTo>
                    <a:pt x="60" y="0"/>
                  </a:moveTo>
                  <a:cubicBezTo>
                    <a:pt x="59" y="2"/>
                    <a:pt x="59" y="4"/>
                    <a:pt x="58" y="7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5" y="25"/>
                    <a:pt x="33" y="37"/>
                  </a:cubicBezTo>
                  <a:cubicBezTo>
                    <a:pt x="21" y="44"/>
                    <a:pt x="9" y="44"/>
                    <a:pt x="0" y="55"/>
                  </a:cubicBezTo>
                  <a:cubicBezTo>
                    <a:pt x="2" y="35"/>
                    <a:pt x="31" y="34"/>
                    <a:pt x="33" y="8"/>
                  </a:cubicBezTo>
                  <a:cubicBezTo>
                    <a:pt x="34" y="8"/>
                    <a:pt x="33" y="5"/>
                    <a:pt x="33" y="5"/>
                  </a:cubicBezTo>
                  <a:cubicBezTo>
                    <a:pt x="33" y="5"/>
                    <a:pt x="33" y="4"/>
                    <a:pt x="32" y="4"/>
                  </a:cubicBezTo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8" name="Freeform 102"/>
            <p:cNvSpPr>
              <a:spLocks/>
            </p:cNvSpPr>
            <p:nvPr/>
          </p:nvSpPr>
          <p:spPr bwMode="auto">
            <a:xfrm>
              <a:off x="1778" y="723"/>
              <a:ext cx="86" cy="66"/>
            </a:xfrm>
            <a:custGeom>
              <a:avLst/>
              <a:gdLst>
                <a:gd name="T0" fmla="*/ 0 w 79"/>
                <a:gd name="T1" fmla="*/ 43 h 57"/>
                <a:gd name="T2" fmla="*/ 86 w 79"/>
                <a:gd name="T3" fmla="*/ 10 h 57"/>
                <a:gd name="T4" fmla="*/ 45 w 79"/>
                <a:gd name="T5" fmla="*/ 39 h 57"/>
                <a:gd name="T6" fmla="*/ 39 w 79"/>
                <a:gd name="T7" fmla="*/ 59 h 57"/>
                <a:gd name="T8" fmla="*/ 46 w 79"/>
                <a:gd name="T9" fmla="*/ 66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57"/>
                <a:gd name="T17" fmla="*/ 79 w 79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57">
                  <a:moveTo>
                    <a:pt x="0" y="37"/>
                  </a:moveTo>
                  <a:cubicBezTo>
                    <a:pt x="11" y="34"/>
                    <a:pt x="49" y="0"/>
                    <a:pt x="79" y="9"/>
                  </a:cubicBezTo>
                  <a:cubicBezTo>
                    <a:pt x="56" y="3"/>
                    <a:pt x="44" y="28"/>
                    <a:pt x="41" y="34"/>
                  </a:cubicBezTo>
                  <a:cubicBezTo>
                    <a:pt x="37" y="41"/>
                    <a:pt x="32" y="48"/>
                    <a:pt x="36" y="51"/>
                  </a:cubicBezTo>
                  <a:cubicBezTo>
                    <a:pt x="38" y="53"/>
                    <a:pt x="40" y="55"/>
                    <a:pt x="42" y="57"/>
                  </a:cubicBezTo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19" name="Freeform 103"/>
            <p:cNvSpPr>
              <a:spLocks/>
            </p:cNvSpPr>
            <p:nvPr/>
          </p:nvSpPr>
          <p:spPr bwMode="auto">
            <a:xfrm>
              <a:off x="1862" y="673"/>
              <a:ext cx="81" cy="72"/>
            </a:xfrm>
            <a:custGeom>
              <a:avLst/>
              <a:gdLst>
                <a:gd name="T0" fmla="*/ 0 w 75"/>
                <a:gd name="T1" fmla="*/ 66 h 62"/>
                <a:gd name="T2" fmla="*/ 46 w 75"/>
                <a:gd name="T3" fmla="*/ 49 h 62"/>
                <a:gd name="T4" fmla="*/ 81 w 75"/>
                <a:gd name="T5" fmla="*/ 0 h 62"/>
                <a:gd name="T6" fmla="*/ 64 w 75"/>
                <a:gd name="T7" fmla="*/ 22 h 62"/>
                <a:gd name="T8" fmla="*/ 46 w 75"/>
                <a:gd name="T9" fmla="*/ 37 h 62"/>
                <a:gd name="T10" fmla="*/ 3 w 75"/>
                <a:gd name="T11" fmla="*/ 64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2"/>
                <a:gd name="T20" fmla="*/ 75 w 75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2">
                  <a:moveTo>
                    <a:pt x="0" y="57"/>
                  </a:moveTo>
                  <a:cubicBezTo>
                    <a:pt x="16" y="62"/>
                    <a:pt x="31" y="50"/>
                    <a:pt x="43" y="42"/>
                  </a:cubicBezTo>
                  <a:cubicBezTo>
                    <a:pt x="58" y="30"/>
                    <a:pt x="74" y="21"/>
                    <a:pt x="75" y="0"/>
                  </a:cubicBezTo>
                  <a:cubicBezTo>
                    <a:pt x="69" y="4"/>
                    <a:pt x="65" y="13"/>
                    <a:pt x="59" y="19"/>
                  </a:cubicBezTo>
                  <a:cubicBezTo>
                    <a:pt x="54" y="24"/>
                    <a:pt x="49" y="28"/>
                    <a:pt x="43" y="32"/>
                  </a:cubicBezTo>
                  <a:cubicBezTo>
                    <a:pt x="31" y="42"/>
                    <a:pt x="17" y="49"/>
                    <a:pt x="3" y="55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0" name="Freeform 104"/>
            <p:cNvSpPr>
              <a:spLocks/>
            </p:cNvSpPr>
            <p:nvPr/>
          </p:nvSpPr>
          <p:spPr bwMode="auto">
            <a:xfrm>
              <a:off x="1863" y="669"/>
              <a:ext cx="33" cy="54"/>
            </a:xfrm>
            <a:custGeom>
              <a:avLst/>
              <a:gdLst>
                <a:gd name="T0" fmla="*/ 18 w 31"/>
                <a:gd name="T1" fmla="*/ 0 h 47"/>
                <a:gd name="T2" fmla="*/ 27 w 31"/>
                <a:gd name="T3" fmla="*/ 23 h 47"/>
                <a:gd name="T4" fmla="*/ 0 w 31"/>
                <a:gd name="T5" fmla="*/ 54 h 47"/>
                <a:gd name="T6" fmla="*/ 17 w 31"/>
                <a:gd name="T7" fmla="*/ 30 h 47"/>
                <a:gd name="T8" fmla="*/ 18 w 31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7"/>
                <a:gd name="T17" fmla="*/ 31 w 31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7">
                  <a:moveTo>
                    <a:pt x="17" y="0"/>
                  </a:moveTo>
                  <a:cubicBezTo>
                    <a:pt x="27" y="2"/>
                    <a:pt x="31" y="12"/>
                    <a:pt x="25" y="20"/>
                  </a:cubicBezTo>
                  <a:cubicBezTo>
                    <a:pt x="20" y="28"/>
                    <a:pt x="1" y="40"/>
                    <a:pt x="0" y="47"/>
                  </a:cubicBezTo>
                  <a:cubicBezTo>
                    <a:pt x="2" y="37"/>
                    <a:pt x="8" y="32"/>
                    <a:pt x="16" y="26"/>
                  </a:cubicBezTo>
                  <a:cubicBezTo>
                    <a:pt x="23" y="19"/>
                    <a:pt x="30" y="5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1" name="Freeform 105"/>
            <p:cNvSpPr>
              <a:spLocks/>
            </p:cNvSpPr>
            <p:nvPr/>
          </p:nvSpPr>
          <p:spPr bwMode="auto">
            <a:xfrm>
              <a:off x="2163" y="578"/>
              <a:ext cx="89" cy="85"/>
            </a:xfrm>
            <a:custGeom>
              <a:avLst/>
              <a:gdLst>
                <a:gd name="T0" fmla="*/ 87 w 82"/>
                <a:gd name="T1" fmla="*/ 0 h 73"/>
                <a:gd name="T2" fmla="*/ 69 w 82"/>
                <a:gd name="T3" fmla="*/ 38 h 73"/>
                <a:gd name="T4" fmla="*/ 0 w 82"/>
                <a:gd name="T5" fmla="*/ 56 h 73"/>
                <a:gd name="T6" fmla="*/ 85 w 82"/>
                <a:gd name="T7" fmla="*/ 72 h 73"/>
                <a:gd name="T8" fmla="*/ 89 w 82"/>
                <a:gd name="T9" fmla="*/ 85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73"/>
                <a:gd name="T17" fmla="*/ 82 w 8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73">
                  <a:moveTo>
                    <a:pt x="80" y="0"/>
                  </a:moveTo>
                  <a:cubicBezTo>
                    <a:pt x="79" y="6"/>
                    <a:pt x="80" y="18"/>
                    <a:pt x="64" y="33"/>
                  </a:cubicBezTo>
                  <a:cubicBezTo>
                    <a:pt x="47" y="44"/>
                    <a:pt x="13" y="36"/>
                    <a:pt x="0" y="48"/>
                  </a:cubicBezTo>
                  <a:cubicBezTo>
                    <a:pt x="18" y="43"/>
                    <a:pt x="73" y="54"/>
                    <a:pt x="78" y="62"/>
                  </a:cubicBezTo>
                  <a:cubicBezTo>
                    <a:pt x="80" y="66"/>
                    <a:pt x="80" y="68"/>
                    <a:pt x="82" y="73"/>
                  </a:cubicBezTo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2" name="Line 106"/>
            <p:cNvSpPr>
              <a:spLocks noChangeShapeType="1"/>
            </p:cNvSpPr>
            <p:nvPr/>
          </p:nvSpPr>
          <p:spPr bwMode="auto">
            <a:xfrm>
              <a:off x="1680" y="615"/>
              <a:ext cx="15" cy="6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3" name="Line 107"/>
            <p:cNvSpPr>
              <a:spLocks noChangeShapeType="1"/>
            </p:cNvSpPr>
            <p:nvPr/>
          </p:nvSpPr>
          <p:spPr bwMode="auto">
            <a:xfrm flipV="1">
              <a:off x="1830" y="576"/>
              <a:ext cx="8" cy="14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4" name="Freeform 108"/>
            <p:cNvSpPr>
              <a:spLocks/>
            </p:cNvSpPr>
            <p:nvPr/>
          </p:nvSpPr>
          <p:spPr bwMode="auto">
            <a:xfrm>
              <a:off x="1578" y="539"/>
              <a:ext cx="74" cy="52"/>
            </a:xfrm>
            <a:custGeom>
              <a:avLst/>
              <a:gdLst>
                <a:gd name="T0" fmla="*/ 64 w 69"/>
                <a:gd name="T1" fmla="*/ 52 h 45"/>
                <a:gd name="T2" fmla="*/ 74 w 69"/>
                <a:gd name="T3" fmla="*/ 1 h 45"/>
                <a:gd name="T4" fmla="*/ 16 w 69"/>
                <a:gd name="T5" fmla="*/ 2 h 45"/>
                <a:gd name="T6" fmla="*/ 20 w 69"/>
                <a:gd name="T7" fmla="*/ 50 h 45"/>
                <a:gd name="T8" fmla="*/ 64 w 69"/>
                <a:gd name="T9" fmla="*/ 52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5" name="Freeform 109"/>
            <p:cNvSpPr>
              <a:spLocks/>
            </p:cNvSpPr>
            <p:nvPr/>
          </p:nvSpPr>
          <p:spPr bwMode="auto">
            <a:xfrm>
              <a:off x="1605" y="261"/>
              <a:ext cx="79" cy="101"/>
            </a:xfrm>
            <a:custGeom>
              <a:avLst/>
              <a:gdLst>
                <a:gd name="T0" fmla="*/ 79 w 73"/>
                <a:gd name="T1" fmla="*/ 13 h 87"/>
                <a:gd name="T2" fmla="*/ 30 w 73"/>
                <a:gd name="T3" fmla="*/ 0 h 87"/>
                <a:gd name="T4" fmla="*/ 18 w 73"/>
                <a:gd name="T5" fmla="*/ 42 h 87"/>
                <a:gd name="T6" fmla="*/ 57 w 73"/>
                <a:gd name="T7" fmla="*/ 52 h 87"/>
                <a:gd name="T8" fmla="*/ 15 w 73"/>
                <a:gd name="T9" fmla="*/ 53 h 87"/>
                <a:gd name="T10" fmla="*/ 19 w 73"/>
                <a:gd name="T11" fmla="*/ 99 h 87"/>
                <a:gd name="T12" fmla="*/ 79 w 73"/>
                <a:gd name="T13" fmla="*/ 101 h 87"/>
                <a:gd name="T14" fmla="*/ 79 w 73"/>
                <a:gd name="T15" fmla="*/ 13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5" y="2"/>
                    <a:pt x="28" y="0"/>
                  </a:cubicBezTo>
                  <a:cubicBezTo>
                    <a:pt x="13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4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6" name="Oval 110"/>
            <p:cNvSpPr>
              <a:spLocks noChangeArrowheads="1"/>
            </p:cNvSpPr>
            <p:nvPr/>
          </p:nvSpPr>
          <p:spPr bwMode="auto">
            <a:xfrm>
              <a:off x="1687" y="208"/>
              <a:ext cx="125" cy="32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7" name="Freeform 111"/>
            <p:cNvSpPr>
              <a:spLocks/>
            </p:cNvSpPr>
            <p:nvPr/>
          </p:nvSpPr>
          <p:spPr bwMode="auto">
            <a:xfrm>
              <a:off x="2013" y="137"/>
              <a:ext cx="10" cy="7"/>
            </a:xfrm>
            <a:custGeom>
              <a:avLst/>
              <a:gdLst>
                <a:gd name="T0" fmla="*/ 0 w 9"/>
                <a:gd name="T1" fmla="*/ 7 h 6"/>
                <a:gd name="T2" fmla="*/ 10 w 9"/>
                <a:gd name="T3" fmla="*/ 0 h 6"/>
                <a:gd name="T4" fmla="*/ 0 60000 65536"/>
                <a:gd name="T5" fmla="*/ 0 60000 65536"/>
                <a:gd name="T6" fmla="*/ 0 w 9"/>
                <a:gd name="T7" fmla="*/ 0 h 6"/>
                <a:gd name="T8" fmla="*/ 9 w 9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">
                  <a:moveTo>
                    <a:pt x="0" y="6"/>
                  </a:moveTo>
                  <a:cubicBezTo>
                    <a:pt x="2" y="6"/>
                    <a:pt x="6" y="3"/>
                    <a:pt x="9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8" name="Freeform 112"/>
            <p:cNvSpPr>
              <a:spLocks/>
            </p:cNvSpPr>
            <p:nvPr/>
          </p:nvSpPr>
          <p:spPr bwMode="auto">
            <a:xfrm>
              <a:off x="1927" y="281"/>
              <a:ext cx="353" cy="330"/>
            </a:xfrm>
            <a:custGeom>
              <a:avLst/>
              <a:gdLst>
                <a:gd name="T0" fmla="*/ 2 w 326"/>
                <a:gd name="T1" fmla="*/ 330 h 285"/>
                <a:gd name="T2" fmla="*/ 27 w 326"/>
                <a:gd name="T3" fmla="*/ 186 h 285"/>
                <a:gd name="T4" fmla="*/ 42 w 326"/>
                <a:gd name="T5" fmla="*/ 142 h 285"/>
                <a:gd name="T6" fmla="*/ 42 w 326"/>
                <a:gd name="T7" fmla="*/ 142 h 285"/>
                <a:gd name="T8" fmla="*/ 42 w 326"/>
                <a:gd name="T9" fmla="*/ 142 h 285"/>
                <a:gd name="T10" fmla="*/ 38 w 326"/>
                <a:gd name="T11" fmla="*/ 116 h 285"/>
                <a:gd name="T12" fmla="*/ 36 w 326"/>
                <a:gd name="T13" fmla="*/ 115 h 285"/>
                <a:gd name="T14" fmla="*/ 63 w 326"/>
                <a:gd name="T15" fmla="*/ 0 h 285"/>
                <a:gd name="T16" fmla="*/ 64 w 326"/>
                <a:gd name="T17" fmla="*/ 1 h 285"/>
                <a:gd name="T18" fmla="*/ 101 w 326"/>
                <a:gd name="T19" fmla="*/ 7 h 285"/>
                <a:gd name="T20" fmla="*/ 101 w 326"/>
                <a:gd name="T21" fmla="*/ 7 h 285"/>
                <a:gd name="T22" fmla="*/ 148 w 326"/>
                <a:gd name="T23" fmla="*/ 5 h 285"/>
                <a:gd name="T24" fmla="*/ 339 w 326"/>
                <a:gd name="T25" fmla="*/ 6 h 285"/>
                <a:gd name="T26" fmla="*/ 338 w 326"/>
                <a:gd name="T27" fmla="*/ 54 h 285"/>
                <a:gd name="T28" fmla="*/ 282 w 326"/>
                <a:gd name="T29" fmla="*/ 61 h 285"/>
                <a:gd name="T30" fmla="*/ 338 w 326"/>
                <a:gd name="T31" fmla="*/ 66 h 285"/>
                <a:gd name="T32" fmla="*/ 334 w 326"/>
                <a:gd name="T33" fmla="*/ 110 h 285"/>
                <a:gd name="T34" fmla="*/ 144 w 326"/>
                <a:gd name="T35" fmla="*/ 210 h 285"/>
                <a:gd name="T36" fmla="*/ 127 w 326"/>
                <a:gd name="T37" fmla="*/ 270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1"/>
                  </a:cubicBezTo>
                  <a:cubicBezTo>
                    <a:pt x="33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43" y="109"/>
                    <a:pt x="40" y="103"/>
                    <a:pt x="35" y="100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8" y="5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105" y="6"/>
                    <a:pt x="120" y="5"/>
                    <a:pt x="137" y="4"/>
                  </a:cubicBezTo>
                  <a:cubicBezTo>
                    <a:pt x="189" y="0"/>
                    <a:pt x="264" y="5"/>
                    <a:pt x="313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9" y="49"/>
                    <a:pt x="260" y="53"/>
                    <a:pt x="260" y="53"/>
                  </a:cubicBezTo>
                  <a:cubicBezTo>
                    <a:pt x="301" y="55"/>
                    <a:pt x="312" y="57"/>
                    <a:pt x="312" y="57"/>
                  </a:cubicBezTo>
                  <a:cubicBezTo>
                    <a:pt x="323" y="60"/>
                    <a:pt x="321" y="92"/>
                    <a:pt x="308" y="95"/>
                  </a:cubicBezTo>
                  <a:cubicBezTo>
                    <a:pt x="256" y="98"/>
                    <a:pt x="172" y="62"/>
                    <a:pt x="133" y="181"/>
                  </a:cubicBezTo>
                  <a:cubicBezTo>
                    <a:pt x="127" y="199"/>
                    <a:pt x="120" y="214"/>
                    <a:pt x="117" y="233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29" name="Freeform 113"/>
            <p:cNvSpPr>
              <a:spLocks/>
            </p:cNvSpPr>
            <p:nvPr/>
          </p:nvSpPr>
          <p:spPr bwMode="auto">
            <a:xfrm>
              <a:off x="1990" y="274"/>
              <a:ext cx="38" cy="14"/>
            </a:xfrm>
            <a:custGeom>
              <a:avLst/>
              <a:gdLst>
                <a:gd name="T0" fmla="*/ 1 w 35"/>
                <a:gd name="T1" fmla="*/ 8 h 12"/>
                <a:gd name="T2" fmla="*/ 38 w 35"/>
                <a:gd name="T3" fmla="*/ 14 h 12"/>
                <a:gd name="T4" fmla="*/ 34 w 35"/>
                <a:gd name="T5" fmla="*/ 9 h 12"/>
                <a:gd name="T6" fmla="*/ 0 w 35"/>
                <a:gd name="T7" fmla="*/ 7 h 12"/>
                <a:gd name="T8" fmla="*/ 1 w 3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2"/>
                <a:gd name="T17" fmla="*/ 35 w 3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2">
                  <a:moveTo>
                    <a:pt x="1" y="7"/>
                  </a:moveTo>
                  <a:cubicBezTo>
                    <a:pt x="9" y="10"/>
                    <a:pt x="20" y="11"/>
                    <a:pt x="35" y="12"/>
                  </a:cubicBezTo>
                  <a:cubicBezTo>
                    <a:pt x="35" y="12"/>
                    <a:pt x="34" y="11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0" name="Freeform 114"/>
            <p:cNvSpPr>
              <a:spLocks/>
            </p:cNvSpPr>
            <p:nvPr/>
          </p:nvSpPr>
          <p:spPr bwMode="auto">
            <a:xfrm>
              <a:off x="2113" y="389"/>
              <a:ext cx="63" cy="34"/>
            </a:xfrm>
            <a:custGeom>
              <a:avLst/>
              <a:gdLst>
                <a:gd name="T0" fmla="*/ 4 w 58"/>
                <a:gd name="T1" fmla="*/ 26 h 30"/>
                <a:gd name="T2" fmla="*/ 60 w 58"/>
                <a:gd name="T3" fmla="*/ 34 h 30"/>
                <a:gd name="T4" fmla="*/ 63 w 58"/>
                <a:gd name="T5" fmla="*/ 0 h 30"/>
                <a:gd name="T6" fmla="*/ 0 w 58"/>
                <a:gd name="T7" fmla="*/ 26 h 30"/>
                <a:gd name="T8" fmla="*/ 4 w 58"/>
                <a:gd name="T9" fmla="*/ 2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4" y="23"/>
                  </a:moveTo>
                  <a:cubicBezTo>
                    <a:pt x="20" y="24"/>
                    <a:pt x="37" y="26"/>
                    <a:pt x="55" y="30"/>
                  </a:cubicBezTo>
                  <a:cubicBezTo>
                    <a:pt x="56" y="20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lnTo>
                    <a:pt x="4" y="23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1" name="Freeform 115"/>
            <p:cNvSpPr>
              <a:spLocks/>
            </p:cNvSpPr>
            <p:nvPr/>
          </p:nvSpPr>
          <p:spPr bwMode="auto">
            <a:xfrm>
              <a:off x="1626" y="458"/>
              <a:ext cx="237" cy="545"/>
            </a:xfrm>
            <a:custGeom>
              <a:avLst/>
              <a:gdLst>
                <a:gd name="T0" fmla="*/ 154 w 218"/>
                <a:gd name="T1" fmla="*/ 466 h 471"/>
                <a:gd name="T2" fmla="*/ 177 w 218"/>
                <a:gd name="T3" fmla="*/ 420 h 471"/>
                <a:gd name="T4" fmla="*/ 177 w 218"/>
                <a:gd name="T5" fmla="*/ 417 h 471"/>
                <a:gd name="T6" fmla="*/ 175 w 218"/>
                <a:gd name="T7" fmla="*/ 390 h 471"/>
                <a:gd name="T8" fmla="*/ 175 w 218"/>
                <a:gd name="T9" fmla="*/ 390 h 471"/>
                <a:gd name="T10" fmla="*/ 125 w 218"/>
                <a:gd name="T11" fmla="*/ 339 h 471"/>
                <a:gd name="T12" fmla="*/ 52 w 218"/>
                <a:gd name="T13" fmla="*/ 161 h 471"/>
                <a:gd name="T14" fmla="*/ 52 w 218"/>
                <a:gd name="T15" fmla="*/ 160 h 471"/>
                <a:gd name="T16" fmla="*/ 119 w 218"/>
                <a:gd name="T17" fmla="*/ 104 h 471"/>
                <a:gd name="T18" fmla="*/ 220 w 218"/>
                <a:gd name="T19" fmla="*/ 125 h 471"/>
                <a:gd name="T20" fmla="*/ 221 w 218"/>
                <a:gd name="T21" fmla="*/ 126 h 471"/>
                <a:gd name="T22" fmla="*/ 233 w 218"/>
                <a:gd name="T23" fmla="*/ 143 h 471"/>
                <a:gd name="T24" fmla="*/ 228 w 218"/>
                <a:gd name="T25" fmla="*/ 88 h 471"/>
                <a:gd name="T26" fmla="*/ 175 w 218"/>
                <a:gd name="T27" fmla="*/ 12 h 471"/>
                <a:gd name="T28" fmla="*/ 144 w 218"/>
                <a:gd name="T29" fmla="*/ 2 h 471"/>
                <a:gd name="T30" fmla="*/ 101 w 218"/>
                <a:gd name="T31" fmla="*/ 5 h 471"/>
                <a:gd name="T32" fmla="*/ 62 w 218"/>
                <a:gd name="T33" fmla="*/ 25 h 471"/>
                <a:gd name="T34" fmla="*/ 15 w 218"/>
                <a:gd name="T35" fmla="*/ 139 h 471"/>
                <a:gd name="T36" fmla="*/ 0 w 218"/>
                <a:gd name="T37" fmla="*/ 257 h 471"/>
                <a:gd name="T38" fmla="*/ 52 w 218"/>
                <a:gd name="T39" fmla="*/ 478 h 471"/>
                <a:gd name="T40" fmla="*/ 114 w 218"/>
                <a:gd name="T41" fmla="*/ 538 h 471"/>
                <a:gd name="T42" fmla="*/ 152 w 218"/>
                <a:gd name="T43" fmla="*/ 507 h 471"/>
                <a:gd name="T44" fmla="*/ 155 w 218"/>
                <a:gd name="T45" fmla="*/ 501 h 471"/>
                <a:gd name="T46" fmla="*/ 140 w 218"/>
                <a:gd name="T47" fmla="*/ 451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1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1"/>
                    <a:pt x="162" y="343"/>
                    <a:pt x="161" y="337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49" y="316"/>
                    <a:pt x="144" y="311"/>
                    <a:pt x="115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9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2" y="108"/>
                  </a:cubicBezTo>
                  <a:cubicBezTo>
                    <a:pt x="202" y="108"/>
                    <a:pt x="202" y="108"/>
                    <a:pt x="203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90" y="51"/>
                    <a:pt x="184" y="26"/>
                    <a:pt x="161" y="10"/>
                  </a:cubicBezTo>
                  <a:cubicBezTo>
                    <a:pt x="153" y="5"/>
                    <a:pt x="140" y="4"/>
                    <a:pt x="132" y="2"/>
                  </a:cubicBezTo>
                  <a:cubicBezTo>
                    <a:pt x="123" y="0"/>
                    <a:pt x="105" y="3"/>
                    <a:pt x="93" y="4"/>
                  </a:cubicBezTo>
                  <a:cubicBezTo>
                    <a:pt x="80" y="4"/>
                    <a:pt x="66" y="12"/>
                    <a:pt x="57" y="22"/>
                  </a:cubicBezTo>
                  <a:cubicBezTo>
                    <a:pt x="44" y="37"/>
                    <a:pt x="22" y="49"/>
                    <a:pt x="14" y="120"/>
                  </a:cubicBezTo>
                  <a:cubicBezTo>
                    <a:pt x="11" y="144"/>
                    <a:pt x="0" y="180"/>
                    <a:pt x="0" y="222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20" y="462"/>
                    <a:pt x="131" y="451"/>
                    <a:pt x="140" y="438"/>
                  </a:cubicBezTo>
                  <a:cubicBezTo>
                    <a:pt x="143" y="433"/>
                    <a:pt x="143" y="433"/>
                    <a:pt x="143" y="433"/>
                  </a:cubicBezTo>
                  <a:cubicBezTo>
                    <a:pt x="155" y="414"/>
                    <a:pt x="138" y="397"/>
                    <a:pt x="129" y="39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2" name="Freeform 116"/>
            <p:cNvSpPr>
              <a:spLocks/>
            </p:cNvSpPr>
            <p:nvPr/>
          </p:nvSpPr>
          <p:spPr bwMode="auto">
            <a:xfrm>
              <a:off x="1680" y="938"/>
              <a:ext cx="141" cy="233"/>
            </a:xfrm>
            <a:custGeom>
              <a:avLst/>
              <a:gdLst>
                <a:gd name="T0" fmla="*/ 62 w 130"/>
                <a:gd name="T1" fmla="*/ 58 h 201"/>
                <a:gd name="T2" fmla="*/ 61 w 130"/>
                <a:gd name="T3" fmla="*/ 58 h 201"/>
                <a:gd name="T4" fmla="*/ 0 w 130"/>
                <a:gd name="T5" fmla="*/ 0 h 201"/>
                <a:gd name="T6" fmla="*/ 8 w 130"/>
                <a:gd name="T7" fmla="*/ 70 h 201"/>
                <a:gd name="T8" fmla="*/ 10 w 130"/>
                <a:gd name="T9" fmla="*/ 216 h 201"/>
                <a:gd name="T10" fmla="*/ 10 w 130"/>
                <a:gd name="T11" fmla="*/ 216 h 201"/>
                <a:gd name="T12" fmla="*/ 10 w 130"/>
                <a:gd name="T13" fmla="*/ 217 h 201"/>
                <a:gd name="T14" fmla="*/ 76 w 130"/>
                <a:gd name="T15" fmla="*/ 233 h 201"/>
                <a:gd name="T16" fmla="*/ 141 w 130"/>
                <a:gd name="T17" fmla="*/ 217 h 201"/>
                <a:gd name="T18" fmla="*/ 141 w 130"/>
                <a:gd name="T19" fmla="*/ 216 h 201"/>
                <a:gd name="T20" fmla="*/ 141 w 130"/>
                <a:gd name="T21" fmla="*/ 216 h 201"/>
                <a:gd name="T22" fmla="*/ 141 w 130"/>
                <a:gd name="T23" fmla="*/ 117 h 201"/>
                <a:gd name="T24" fmla="*/ 129 w 130"/>
                <a:gd name="T25" fmla="*/ 112 h 201"/>
                <a:gd name="T26" fmla="*/ 62 w 130"/>
                <a:gd name="T27" fmla="*/ 58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6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3" name="Freeform 117"/>
            <p:cNvSpPr>
              <a:spLocks/>
            </p:cNvSpPr>
            <p:nvPr/>
          </p:nvSpPr>
          <p:spPr bwMode="auto">
            <a:xfrm>
              <a:off x="1811" y="93"/>
              <a:ext cx="354" cy="561"/>
            </a:xfrm>
            <a:custGeom>
              <a:avLst/>
              <a:gdLst>
                <a:gd name="T0" fmla="*/ 279 w 327"/>
                <a:gd name="T1" fmla="*/ 81 h 485"/>
                <a:gd name="T2" fmla="*/ 260 w 327"/>
                <a:gd name="T3" fmla="*/ 65 h 485"/>
                <a:gd name="T4" fmla="*/ 262 w 327"/>
                <a:gd name="T5" fmla="*/ 40 h 485"/>
                <a:gd name="T6" fmla="*/ 226 w 327"/>
                <a:gd name="T7" fmla="*/ 23 h 485"/>
                <a:gd name="T8" fmla="*/ 212 w 327"/>
                <a:gd name="T9" fmla="*/ 44 h 485"/>
                <a:gd name="T10" fmla="*/ 210 w 327"/>
                <a:gd name="T11" fmla="*/ 14 h 485"/>
                <a:gd name="T12" fmla="*/ 174 w 327"/>
                <a:gd name="T13" fmla="*/ 12 h 485"/>
                <a:gd name="T14" fmla="*/ 146 w 327"/>
                <a:gd name="T15" fmla="*/ 57 h 485"/>
                <a:gd name="T16" fmla="*/ 134 w 327"/>
                <a:gd name="T17" fmla="*/ 29 h 485"/>
                <a:gd name="T18" fmla="*/ 95 w 327"/>
                <a:gd name="T19" fmla="*/ 39 h 485"/>
                <a:gd name="T20" fmla="*/ 89 w 327"/>
                <a:gd name="T21" fmla="*/ 76 h 485"/>
                <a:gd name="T22" fmla="*/ 82 w 327"/>
                <a:gd name="T23" fmla="*/ 88 h 485"/>
                <a:gd name="T24" fmla="*/ 3 w 327"/>
                <a:gd name="T25" fmla="*/ 261 h 485"/>
                <a:gd name="T26" fmla="*/ 13 w 327"/>
                <a:gd name="T27" fmla="*/ 403 h 485"/>
                <a:gd name="T28" fmla="*/ 13 w 327"/>
                <a:gd name="T29" fmla="*/ 404 h 485"/>
                <a:gd name="T30" fmla="*/ 43 w 327"/>
                <a:gd name="T31" fmla="*/ 453 h 485"/>
                <a:gd name="T32" fmla="*/ 48 w 327"/>
                <a:gd name="T33" fmla="*/ 509 h 485"/>
                <a:gd name="T34" fmla="*/ 44 w 327"/>
                <a:gd name="T35" fmla="*/ 505 h 485"/>
                <a:gd name="T36" fmla="*/ 116 w 327"/>
                <a:gd name="T37" fmla="*/ 554 h 485"/>
                <a:gd name="T38" fmla="*/ 118 w 327"/>
                <a:gd name="T39" fmla="*/ 553 h 485"/>
                <a:gd name="T40" fmla="*/ 118 w 327"/>
                <a:gd name="T41" fmla="*/ 501 h 485"/>
                <a:gd name="T42" fmla="*/ 143 w 327"/>
                <a:gd name="T43" fmla="*/ 375 h 485"/>
                <a:gd name="T44" fmla="*/ 158 w 327"/>
                <a:gd name="T45" fmla="*/ 331 h 485"/>
                <a:gd name="T46" fmla="*/ 158 w 327"/>
                <a:gd name="T47" fmla="*/ 331 h 485"/>
                <a:gd name="T48" fmla="*/ 158 w 327"/>
                <a:gd name="T49" fmla="*/ 331 h 485"/>
                <a:gd name="T50" fmla="*/ 154 w 327"/>
                <a:gd name="T51" fmla="*/ 304 h 485"/>
                <a:gd name="T52" fmla="*/ 152 w 327"/>
                <a:gd name="T53" fmla="*/ 303 h 485"/>
                <a:gd name="T54" fmla="*/ 179 w 327"/>
                <a:gd name="T55" fmla="*/ 189 h 485"/>
                <a:gd name="T56" fmla="*/ 180 w 327"/>
                <a:gd name="T57" fmla="*/ 190 h 485"/>
                <a:gd name="T58" fmla="*/ 217 w 327"/>
                <a:gd name="T59" fmla="*/ 195 h 485"/>
                <a:gd name="T60" fmla="*/ 217 w 327"/>
                <a:gd name="T61" fmla="*/ 195 h 485"/>
                <a:gd name="T62" fmla="*/ 264 w 327"/>
                <a:gd name="T63" fmla="*/ 193 h 485"/>
                <a:gd name="T64" fmla="*/ 354 w 327"/>
                <a:gd name="T65" fmla="*/ 192 h 485"/>
                <a:gd name="T66" fmla="*/ 279 w 327"/>
                <a:gd name="T67" fmla="*/ 81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09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12" y="169"/>
                    <a:pt x="227" y="168"/>
                    <a:pt x="244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3" y="92"/>
                    <a:pt x="258" y="7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4" name="Freeform 118"/>
            <p:cNvSpPr>
              <a:spLocks/>
            </p:cNvSpPr>
            <p:nvPr/>
          </p:nvSpPr>
          <p:spPr bwMode="auto">
            <a:xfrm>
              <a:off x="1659" y="223"/>
              <a:ext cx="164" cy="301"/>
            </a:xfrm>
            <a:custGeom>
              <a:avLst/>
              <a:gdLst>
                <a:gd name="T0" fmla="*/ 0 w 151"/>
                <a:gd name="T1" fmla="*/ 301 h 260"/>
                <a:gd name="T2" fmla="*/ 29 w 151"/>
                <a:gd name="T3" fmla="*/ 260 h 260"/>
                <a:gd name="T4" fmla="*/ 68 w 151"/>
                <a:gd name="T5" fmla="*/ 240 h 260"/>
                <a:gd name="T6" fmla="*/ 111 w 151"/>
                <a:gd name="T7" fmla="*/ 237 h 260"/>
                <a:gd name="T8" fmla="*/ 142 w 151"/>
                <a:gd name="T9" fmla="*/ 247 h 260"/>
                <a:gd name="T10" fmla="*/ 147 w 151"/>
                <a:gd name="T11" fmla="*/ 251 h 260"/>
                <a:gd name="T12" fmla="*/ 149 w 151"/>
                <a:gd name="T13" fmla="*/ 252 h 260"/>
                <a:gd name="T14" fmla="*/ 152 w 151"/>
                <a:gd name="T15" fmla="*/ 255 h 260"/>
                <a:gd name="T16" fmla="*/ 153 w 151"/>
                <a:gd name="T17" fmla="*/ 257 h 260"/>
                <a:gd name="T18" fmla="*/ 156 w 151"/>
                <a:gd name="T19" fmla="*/ 260 h 260"/>
                <a:gd name="T20" fmla="*/ 157 w 151"/>
                <a:gd name="T21" fmla="*/ 262 h 260"/>
                <a:gd name="T22" fmla="*/ 162 w 151"/>
                <a:gd name="T23" fmla="*/ 266 h 260"/>
                <a:gd name="T24" fmla="*/ 164 w 151"/>
                <a:gd name="T25" fmla="*/ 262 h 260"/>
                <a:gd name="T26" fmla="*/ 153 w 151"/>
                <a:gd name="T27" fmla="*/ 39 h 260"/>
                <a:gd name="T28" fmla="*/ 152 w 151"/>
                <a:gd name="T29" fmla="*/ 2 h 260"/>
                <a:gd name="T30" fmla="*/ 90 w 151"/>
                <a:gd name="T31" fmla="*/ 16 h 260"/>
                <a:gd name="T32" fmla="*/ 28 w 151"/>
                <a:gd name="T33" fmla="*/ 0 h 260"/>
                <a:gd name="T34" fmla="*/ 27 w 151"/>
                <a:gd name="T35" fmla="*/ 3 h 260"/>
                <a:gd name="T36" fmla="*/ 25 w 151"/>
                <a:gd name="T37" fmla="*/ 36 h 260"/>
                <a:gd name="T38" fmla="*/ 26 w 151"/>
                <a:gd name="T39" fmla="*/ 182 h 260"/>
                <a:gd name="T40" fmla="*/ 0 w 151"/>
                <a:gd name="T41" fmla="*/ 301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19" y="233"/>
                    <a:pt x="27" y="225"/>
                  </a:cubicBezTo>
                  <a:cubicBezTo>
                    <a:pt x="36" y="215"/>
                    <a:pt x="50" y="207"/>
                    <a:pt x="63" y="207"/>
                  </a:cubicBezTo>
                  <a:cubicBezTo>
                    <a:pt x="75" y="206"/>
                    <a:pt x="93" y="203"/>
                    <a:pt x="102" y="205"/>
                  </a:cubicBezTo>
                  <a:cubicBezTo>
                    <a:pt x="110" y="207"/>
                    <a:pt x="123" y="208"/>
                    <a:pt x="131" y="213"/>
                  </a:cubicBezTo>
                  <a:cubicBezTo>
                    <a:pt x="132" y="214"/>
                    <a:pt x="134" y="215"/>
                    <a:pt x="135" y="217"/>
                  </a:cubicBezTo>
                  <a:cubicBezTo>
                    <a:pt x="136" y="217"/>
                    <a:pt x="136" y="217"/>
                    <a:pt x="137" y="218"/>
                  </a:cubicBezTo>
                  <a:cubicBezTo>
                    <a:pt x="138" y="219"/>
                    <a:pt x="139" y="219"/>
                    <a:pt x="140" y="220"/>
                  </a:cubicBezTo>
                  <a:cubicBezTo>
                    <a:pt x="140" y="221"/>
                    <a:pt x="141" y="221"/>
                    <a:pt x="141" y="222"/>
                  </a:cubicBezTo>
                  <a:cubicBezTo>
                    <a:pt x="142" y="223"/>
                    <a:pt x="143" y="224"/>
                    <a:pt x="144" y="225"/>
                  </a:cubicBezTo>
                  <a:cubicBezTo>
                    <a:pt x="144" y="225"/>
                    <a:pt x="145" y="225"/>
                    <a:pt x="145" y="226"/>
                  </a:cubicBezTo>
                  <a:cubicBezTo>
                    <a:pt x="146" y="227"/>
                    <a:pt x="147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5" y="210"/>
                    <a:pt x="142" y="100"/>
                    <a:pt x="141" y="34"/>
                  </a:cubicBezTo>
                  <a:cubicBezTo>
                    <a:pt x="140" y="14"/>
                    <a:pt x="140" y="10"/>
                    <a:pt x="140" y="2"/>
                  </a:cubicBezTo>
                  <a:cubicBezTo>
                    <a:pt x="136" y="9"/>
                    <a:pt x="112" y="14"/>
                    <a:pt x="83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5" y="3"/>
                  </a:cubicBezTo>
                  <a:cubicBezTo>
                    <a:pt x="24" y="13"/>
                    <a:pt x="24" y="15"/>
                    <a:pt x="23" y="31"/>
                  </a:cubicBezTo>
                  <a:cubicBezTo>
                    <a:pt x="22" y="68"/>
                    <a:pt x="23" y="117"/>
                    <a:pt x="24" y="157"/>
                  </a:cubicBezTo>
                  <a:cubicBezTo>
                    <a:pt x="25" y="186"/>
                    <a:pt x="17" y="222"/>
                    <a:pt x="0" y="26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5" name="Freeform 119"/>
            <p:cNvSpPr>
              <a:spLocks/>
            </p:cNvSpPr>
            <p:nvPr/>
          </p:nvSpPr>
          <p:spPr bwMode="auto">
            <a:xfrm>
              <a:off x="1656" y="53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6" name="Freeform 120"/>
            <p:cNvSpPr>
              <a:spLocks/>
            </p:cNvSpPr>
            <p:nvPr/>
          </p:nvSpPr>
          <p:spPr bwMode="auto">
            <a:xfrm>
              <a:off x="2052" y="1130"/>
              <a:ext cx="136" cy="53"/>
            </a:xfrm>
            <a:custGeom>
              <a:avLst/>
              <a:gdLst>
                <a:gd name="T0" fmla="*/ 44 w 125"/>
                <a:gd name="T1" fmla="*/ 10 h 46"/>
                <a:gd name="T2" fmla="*/ 0 w 125"/>
                <a:gd name="T3" fmla="*/ 0 h 46"/>
                <a:gd name="T4" fmla="*/ 0 w 125"/>
                <a:gd name="T5" fmla="*/ 35 h 46"/>
                <a:gd name="T6" fmla="*/ 0 w 125"/>
                <a:gd name="T7" fmla="*/ 40 h 46"/>
                <a:gd name="T8" fmla="*/ 67 w 125"/>
                <a:gd name="T9" fmla="*/ 53 h 46"/>
                <a:gd name="T10" fmla="*/ 134 w 125"/>
                <a:gd name="T11" fmla="*/ 41 h 46"/>
                <a:gd name="T12" fmla="*/ 136 w 125"/>
                <a:gd name="T13" fmla="*/ 38 h 46"/>
                <a:gd name="T14" fmla="*/ 136 w 125"/>
                <a:gd name="T15" fmla="*/ 24 h 46"/>
                <a:gd name="T16" fmla="*/ 44 w 125"/>
                <a:gd name="T17" fmla="*/ 1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6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7" name="Freeform 121"/>
            <p:cNvSpPr>
              <a:spLocks/>
            </p:cNvSpPr>
            <p:nvPr/>
          </p:nvSpPr>
          <p:spPr bwMode="auto">
            <a:xfrm>
              <a:off x="1961" y="391"/>
              <a:ext cx="12" cy="32"/>
            </a:xfrm>
            <a:custGeom>
              <a:avLst/>
              <a:gdLst>
                <a:gd name="T0" fmla="*/ 8 w 11"/>
                <a:gd name="T1" fmla="*/ 32 h 28"/>
                <a:gd name="T2" fmla="*/ 8 w 11"/>
                <a:gd name="T3" fmla="*/ 32 h 28"/>
                <a:gd name="T4" fmla="*/ 3 w 11"/>
                <a:gd name="T5" fmla="*/ 6 h 28"/>
                <a:gd name="T6" fmla="*/ 1 w 11"/>
                <a:gd name="T7" fmla="*/ 5 h 28"/>
                <a:gd name="T8" fmla="*/ 8 w 11"/>
                <a:gd name="T9" fmla="*/ 3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7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11" y="14"/>
                    <a:pt x="8" y="8"/>
                    <a:pt x="3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8" name="Freeform 122"/>
            <p:cNvSpPr>
              <a:spLocks/>
            </p:cNvSpPr>
            <p:nvPr/>
          </p:nvSpPr>
          <p:spPr bwMode="auto">
            <a:xfrm>
              <a:off x="1969" y="386"/>
              <a:ext cx="4" cy="34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34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39" name="Freeform 123"/>
            <p:cNvSpPr>
              <a:spLocks/>
            </p:cNvSpPr>
            <p:nvPr/>
          </p:nvSpPr>
          <p:spPr bwMode="auto">
            <a:xfrm>
              <a:off x="2213" y="546"/>
              <a:ext cx="22" cy="28"/>
            </a:xfrm>
            <a:custGeom>
              <a:avLst/>
              <a:gdLst>
                <a:gd name="T0" fmla="*/ 0 w 20"/>
                <a:gd name="T1" fmla="*/ 2 h 24"/>
                <a:gd name="T2" fmla="*/ 0 w 20"/>
                <a:gd name="T3" fmla="*/ 2 h 24"/>
                <a:gd name="T4" fmla="*/ 20 w 20"/>
                <a:gd name="T5" fmla="*/ 20 h 24"/>
                <a:gd name="T6" fmla="*/ 21 w 20"/>
                <a:gd name="T7" fmla="*/ 28 h 24"/>
                <a:gd name="T8" fmla="*/ 21 w 20"/>
                <a:gd name="T9" fmla="*/ 28 h 24"/>
                <a:gd name="T10" fmla="*/ 21 w 20"/>
                <a:gd name="T11" fmla="*/ 16 h 24"/>
                <a:gd name="T12" fmla="*/ 0 w 20"/>
                <a:gd name="T13" fmla="*/ 2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4"/>
                <a:gd name="T23" fmla="*/ 20 w 2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6" y="0"/>
                    <a:pt x="14" y="7"/>
                    <a:pt x="18" y="17"/>
                  </a:cubicBezTo>
                  <a:cubicBezTo>
                    <a:pt x="19" y="19"/>
                    <a:pt x="19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1"/>
                    <a:pt x="20" y="19"/>
                    <a:pt x="19" y="14"/>
                  </a:cubicBezTo>
                  <a:cubicBezTo>
                    <a:pt x="15" y="3"/>
                    <a:pt x="7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0" name="Freeform 124"/>
            <p:cNvSpPr>
              <a:spLocks/>
            </p:cNvSpPr>
            <p:nvPr/>
          </p:nvSpPr>
          <p:spPr bwMode="auto">
            <a:xfrm>
              <a:off x="2188" y="502"/>
              <a:ext cx="19" cy="26"/>
            </a:xfrm>
            <a:custGeom>
              <a:avLst/>
              <a:gdLst>
                <a:gd name="T0" fmla="*/ 0 w 18"/>
                <a:gd name="T1" fmla="*/ 0 h 22"/>
                <a:gd name="T2" fmla="*/ 10 w 18"/>
                <a:gd name="T3" fmla="*/ 8 h 22"/>
                <a:gd name="T4" fmla="*/ 19 w 18"/>
                <a:gd name="T5" fmla="*/ 26 h 22"/>
                <a:gd name="T6" fmla="*/ 19 w 18"/>
                <a:gd name="T7" fmla="*/ 26 h 22"/>
                <a:gd name="T8" fmla="*/ 12 w 18"/>
                <a:gd name="T9" fmla="*/ 6 h 22"/>
                <a:gd name="T10" fmla="*/ 0 w 18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2"/>
                <a:gd name="T20" fmla="*/ 18 w 1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2">
                  <a:moveTo>
                    <a:pt x="0" y="0"/>
                  </a:moveTo>
                  <a:cubicBezTo>
                    <a:pt x="3" y="1"/>
                    <a:pt x="6" y="4"/>
                    <a:pt x="9" y="7"/>
                  </a:cubicBezTo>
                  <a:cubicBezTo>
                    <a:pt x="14" y="12"/>
                    <a:pt x="17" y="17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17"/>
                    <a:pt x="16" y="10"/>
                    <a:pt x="11" y="5"/>
                  </a:cubicBezTo>
                  <a:cubicBezTo>
                    <a:pt x="8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1" name="Freeform 125"/>
            <p:cNvSpPr>
              <a:spLocks/>
            </p:cNvSpPr>
            <p:nvPr/>
          </p:nvSpPr>
          <p:spPr bwMode="auto">
            <a:xfrm>
              <a:off x="1594" y="484"/>
              <a:ext cx="79" cy="47"/>
            </a:xfrm>
            <a:custGeom>
              <a:avLst/>
              <a:gdLst>
                <a:gd name="T0" fmla="*/ 12 w 73"/>
                <a:gd name="T1" fmla="*/ 1 h 41"/>
                <a:gd name="T2" fmla="*/ 15 w 73"/>
                <a:gd name="T3" fmla="*/ 45 h 41"/>
                <a:gd name="T4" fmla="*/ 62 w 73"/>
                <a:gd name="T5" fmla="*/ 47 h 41"/>
                <a:gd name="T6" fmla="*/ 65 w 73"/>
                <a:gd name="T7" fmla="*/ 40 h 41"/>
                <a:gd name="T8" fmla="*/ 65 w 73"/>
                <a:gd name="T9" fmla="*/ 40 h 41"/>
                <a:gd name="T10" fmla="*/ 79 w 73"/>
                <a:gd name="T11" fmla="*/ 0 h 41"/>
                <a:gd name="T12" fmla="*/ 12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69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2" name="Freeform 126"/>
            <p:cNvSpPr>
              <a:spLocks noEditPoints="1"/>
            </p:cNvSpPr>
            <p:nvPr/>
          </p:nvSpPr>
          <p:spPr bwMode="auto">
            <a:xfrm>
              <a:off x="2235" y="435"/>
              <a:ext cx="103" cy="153"/>
            </a:xfrm>
            <a:custGeom>
              <a:avLst/>
              <a:gdLst>
                <a:gd name="T0" fmla="*/ 79 w 95"/>
                <a:gd name="T1" fmla="*/ 56 h 132"/>
                <a:gd name="T2" fmla="*/ 42 w 95"/>
                <a:gd name="T3" fmla="*/ 65 h 132"/>
                <a:gd name="T4" fmla="*/ 54 w 95"/>
                <a:gd name="T5" fmla="*/ 96 h 132"/>
                <a:gd name="T6" fmla="*/ 67 w 95"/>
                <a:gd name="T7" fmla="*/ 153 h 132"/>
                <a:gd name="T8" fmla="*/ 67 w 95"/>
                <a:gd name="T9" fmla="*/ 153 h 132"/>
                <a:gd name="T10" fmla="*/ 90 w 95"/>
                <a:gd name="T11" fmla="*/ 95 h 132"/>
                <a:gd name="T12" fmla="*/ 79 w 95"/>
                <a:gd name="T13" fmla="*/ 56 h 132"/>
                <a:gd name="T14" fmla="*/ 61 w 95"/>
                <a:gd name="T15" fmla="*/ 0 h 132"/>
                <a:gd name="T16" fmla="*/ 0 w 95"/>
                <a:gd name="T17" fmla="*/ 16 h 132"/>
                <a:gd name="T18" fmla="*/ 38 w 95"/>
                <a:gd name="T19" fmla="*/ 58 h 132"/>
                <a:gd name="T20" fmla="*/ 69 w 95"/>
                <a:gd name="T21" fmla="*/ 37 h 132"/>
                <a:gd name="T22" fmla="*/ 61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4" y="64"/>
                    <a:pt x="48" y="73"/>
                    <a:pt x="50" y="83"/>
                  </a:cubicBezTo>
                  <a:cubicBezTo>
                    <a:pt x="57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2" y="89"/>
                    <a:pt x="83" y="82"/>
                  </a:cubicBezTo>
                  <a:cubicBezTo>
                    <a:pt x="95" y="75"/>
                    <a:pt x="85" y="49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1" y="1"/>
                    <a:pt x="0" y="14"/>
                  </a:cubicBezTo>
                  <a:cubicBezTo>
                    <a:pt x="10" y="21"/>
                    <a:pt x="24" y="33"/>
                    <a:pt x="35" y="50"/>
                  </a:cubicBezTo>
                  <a:cubicBezTo>
                    <a:pt x="39" y="45"/>
                    <a:pt x="49" y="40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3" name="Freeform 127"/>
            <p:cNvSpPr>
              <a:spLocks/>
            </p:cNvSpPr>
            <p:nvPr/>
          </p:nvSpPr>
          <p:spPr bwMode="auto">
            <a:xfrm>
              <a:off x="1740" y="415"/>
              <a:ext cx="696" cy="754"/>
            </a:xfrm>
            <a:custGeom>
              <a:avLst/>
              <a:gdLst>
                <a:gd name="T0" fmla="*/ 636 w 642"/>
                <a:gd name="T1" fmla="*/ 368 h 652"/>
                <a:gd name="T2" fmla="*/ 564 w 642"/>
                <a:gd name="T3" fmla="*/ 182 h 652"/>
                <a:gd name="T4" fmla="*/ 562 w 642"/>
                <a:gd name="T5" fmla="*/ 172 h 652"/>
                <a:gd name="T6" fmla="*/ 562 w 642"/>
                <a:gd name="T7" fmla="*/ 172 h 652"/>
                <a:gd name="T8" fmla="*/ 549 w 642"/>
                <a:gd name="T9" fmla="*/ 116 h 652"/>
                <a:gd name="T10" fmla="*/ 537 w 642"/>
                <a:gd name="T11" fmla="*/ 84 h 652"/>
                <a:gd name="T12" fmla="*/ 532 w 642"/>
                <a:gd name="T13" fmla="*/ 77 h 652"/>
                <a:gd name="T14" fmla="*/ 494 w 642"/>
                <a:gd name="T15" fmla="*/ 36 h 652"/>
                <a:gd name="T16" fmla="*/ 377 w 642"/>
                <a:gd name="T17" fmla="*/ 0 h 652"/>
                <a:gd name="T18" fmla="*/ 371 w 642"/>
                <a:gd name="T19" fmla="*/ 1 h 652"/>
                <a:gd name="T20" fmla="*/ 349 w 642"/>
                <a:gd name="T21" fmla="*/ 31 h 652"/>
                <a:gd name="T22" fmla="*/ 351 w 642"/>
                <a:gd name="T23" fmla="*/ 31 h 652"/>
                <a:gd name="T24" fmla="*/ 468 w 642"/>
                <a:gd name="T25" fmla="*/ 50 h 652"/>
                <a:gd name="T26" fmla="*/ 540 w 642"/>
                <a:gd name="T27" fmla="*/ 198 h 652"/>
                <a:gd name="T28" fmla="*/ 539 w 642"/>
                <a:gd name="T29" fmla="*/ 200 h 652"/>
                <a:gd name="T30" fmla="*/ 562 w 642"/>
                <a:gd name="T31" fmla="*/ 258 h 652"/>
                <a:gd name="T32" fmla="*/ 608 w 642"/>
                <a:gd name="T33" fmla="*/ 389 h 652"/>
                <a:gd name="T34" fmla="*/ 553 w 642"/>
                <a:gd name="T35" fmla="*/ 627 h 652"/>
                <a:gd name="T36" fmla="*/ 553 w 642"/>
                <a:gd name="T37" fmla="*/ 628 h 652"/>
                <a:gd name="T38" fmla="*/ 552 w 642"/>
                <a:gd name="T39" fmla="*/ 628 h 652"/>
                <a:gd name="T40" fmla="*/ 335 w 642"/>
                <a:gd name="T41" fmla="*/ 650 h 652"/>
                <a:gd name="T42" fmla="*/ 65 w 642"/>
                <a:gd name="T43" fmla="*/ 442 h 652"/>
                <a:gd name="T44" fmla="*/ 61 w 642"/>
                <a:gd name="T45" fmla="*/ 433 h 652"/>
                <a:gd name="T46" fmla="*/ 61 w 642"/>
                <a:gd name="T47" fmla="*/ 433 h 652"/>
                <a:gd name="T48" fmla="*/ 63 w 642"/>
                <a:gd name="T49" fmla="*/ 459 h 652"/>
                <a:gd name="T50" fmla="*/ 63 w 642"/>
                <a:gd name="T51" fmla="*/ 463 h 652"/>
                <a:gd name="T52" fmla="*/ 40 w 642"/>
                <a:gd name="T53" fmla="*/ 509 h 652"/>
                <a:gd name="T54" fmla="*/ 39 w 642"/>
                <a:gd name="T55" fmla="*/ 509 h 652"/>
                <a:gd name="T56" fmla="*/ 41 w 642"/>
                <a:gd name="T57" fmla="*/ 544 h 652"/>
                <a:gd name="T58" fmla="*/ 38 w 642"/>
                <a:gd name="T59" fmla="*/ 549 h 652"/>
                <a:gd name="T60" fmla="*/ 0 w 642"/>
                <a:gd name="T61" fmla="*/ 581 h 652"/>
                <a:gd name="T62" fmla="*/ 68 w 642"/>
                <a:gd name="T63" fmla="*/ 635 h 652"/>
                <a:gd name="T64" fmla="*/ 356 w 642"/>
                <a:gd name="T65" fmla="*/ 725 h 652"/>
                <a:gd name="T66" fmla="*/ 583 w 642"/>
                <a:gd name="T67" fmla="*/ 708 h 652"/>
                <a:gd name="T68" fmla="*/ 636 w 642"/>
                <a:gd name="T69" fmla="*/ 368 h 6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2"/>
                <a:gd name="T106" fmla="*/ 0 h 652"/>
                <a:gd name="T107" fmla="*/ 642 w 642"/>
                <a:gd name="T108" fmla="*/ 652 h 6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2" h="652">
                  <a:moveTo>
                    <a:pt x="587" y="318"/>
                  </a:moveTo>
                  <a:cubicBezTo>
                    <a:pt x="556" y="224"/>
                    <a:pt x="520" y="157"/>
                    <a:pt x="520" y="157"/>
                  </a:cubicBezTo>
                  <a:cubicBezTo>
                    <a:pt x="519" y="155"/>
                    <a:pt x="519" y="152"/>
                    <a:pt x="518" y="149"/>
                  </a:cubicBezTo>
                  <a:cubicBezTo>
                    <a:pt x="518" y="149"/>
                    <a:pt x="518" y="149"/>
                    <a:pt x="518" y="149"/>
                  </a:cubicBezTo>
                  <a:cubicBezTo>
                    <a:pt x="511" y="130"/>
                    <a:pt x="513" y="124"/>
                    <a:pt x="506" y="100"/>
                  </a:cubicBezTo>
                  <a:cubicBezTo>
                    <a:pt x="504" y="90"/>
                    <a:pt x="500" y="81"/>
                    <a:pt x="495" y="73"/>
                  </a:cubicBezTo>
                  <a:cubicBezTo>
                    <a:pt x="493" y="70"/>
                    <a:pt x="492" y="68"/>
                    <a:pt x="491" y="67"/>
                  </a:cubicBezTo>
                  <a:cubicBezTo>
                    <a:pt x="480" y="50"/>
                    <a:pt x="466" y="38"/>
                    <a:pt x="456" y="31"/>
                  </a:cubicBezTo>
                  <a:cubicBezTo>
                    <a:pt x="424" y="7"/>
                    <a:pt x="381" y="2"/>
                    <a:pt x="348" y="0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8"/>
                    <a:pt x="328" y="16"/>
                    <a:pt x="322" y="27"/>
                  </a:cubicBezTo>
                  <a:cubicBezTo>
                    <a:pt x="324" y="27"/>
                    <a:pt x="324" y="27"/>
                    <a:pt x="324" y="27"/>
                  </a:cubicBezTo>
                  <a:cubicBezTo>
                    <a:pt x="355" y="24"/>
                    <a:pt x="393" y="26"/>
                    <a:pt x="432" y="43"/>
                  </a:cubicBezTo>
                  <a:cubicBezTo>
                    <a:pt x="488" y="68"/>
                    <a:pt x="510" y="111"/>
                    <a:pt x="498" y="171"/>
                  </a:cubicBezTo>
                  <a:cubicBezTo>
                    <a:pt x="497" y="173"/>
                    <a:pt x="497" y="173"/>
                    <a:pt x="497" y="173"/>
                  </a:cubicBezTo>
                  <a:cubicBezTo>
                    <a:pt x="496" y="178"/>
                    <a:pt x="507" y="201"/>
                    <a:pt x="518" y="223"/>
                  </a:cubicBezTo>
                  <a:cubicBezTo>
                    <a:pt x="532" y="252"/>
                    <a:pt x="544" y="289"/>
                    <a:pt x="561" y="336"/>
                  </a:cubicBezTo>
                  <a:cubicBezTo>
                    <a:pt x="593" y="427"/>
                    <a:pt x="569" y="497"/>
                    <a:pt x="510" y="542"/>
                  </a:cubicBezTo>
                  <a:cubicBezTo>
                    <a:pt x="510" y="543"/>
                    <a:pt x="510" y="543"/>
                    <a:pt x="510" y="543"/>
                  </a:cubicBezTo>
                  <a:cubicBezTo>
                    <a:pt x="509" y="543"/>
                    <a:pt x="509" y="543"/>
                    <a:pt x="509" y="543"/>
                  </a:cubicBezTo>
                  <a:cubicBezTo>
                    <a:pt x="484" y="556"/>
                    <a:pt x="456" y="598"/>
                    <a:pt x="309" y="562"/>
                  </a:cubicBezTo>
                  <a:cubicBezTo>
                    <a:pt x="163" y="526"/>
                    <a:pt x="78" y="418"/>
                    <a:pt x="60" y="382"/>
                  </a:cubicBezTo>
                  <a:cubicBezTo>
                    <a:pt x="58" y="379"/>
                    <a:pt x="57" y="376"/>
                    <a:pt x="56" y="374"/>
                  </a:cubicBezTo>
                  <a:cubicBezTo>
                    <a:pt x="56" y="374"/>
                    <a:pt x="56" y="374"/>
                    <a:pt x="56" y="374"/>
                  </a:cubicBezTo>
                  <a:cubicBezTo>
                    <a:pt x="57" y="380"/>
                    <a:pt x="58" y="388"/>
                    <a:pt x="58" y="397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56" y="423"/>
                    <a:pt x="43" y="439"/>
                    <a:pt x="37" y="440"/>
                  </a:cubicBezTo>
                  <a:cubicBezTo>
                    <a:pt x="36" y="440"/>
                    <a:pt x="36" y="440"/>
                    <a:pt x="36" y="440"/>
                  </a:cubicBezTo>
                  <a:cubicBezTo>
                    <a:pt x="42" y="448"/>
                    <a:pt x="45" y="459"/>
                    <a:pt x="38" y="470"/>
                  </a:cubicBezTo>
                  <a:cubicBezTo>
                    <a:pt x="35" y="475"/>
                    <a:pt x="35" y="475"/>
                    <a:pt x="35" y="475"/>
                  </a:cubicBezTo>
                  <a:cubicBezTo>
                    <a:pt x="26" y="488"/>
                    <a:pt x="15" y="499"/>
                    <a:pt x="0" y="502"/>
                  </a:cubicBezTo>
                  <a:cubicBezTo>
                    <a:pt x="21" y="524"/>
                    <a:pt x="43" y="539"/>
                    <a:pt x="63" y="549"/>
                  </a:cubicBezTo>
                  <a:cubicBezTo>
                    <a:pt x="130" y="579"/>
                    <a:pt x="222" y="603"/>
                    <a:pt x="328" y="627"/>
                  </a:cubicBezTo>
                  <a:cubicBezTo>
                    <a:pt x="434" y="652"/>
                    <a:pt x="490" y="634"/>
                    <a:pt x="538" y="612"/>
                  </a:cubicBezTo>
                  <a:cubicBezTo>
                    <a:pt x="611" y="579"/>
                    <a:pt x="642" y="473"/>
                    <a:pt x="587" y="31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4" name="Freeform 128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213 w 198"/>
                <a:gd name="T1" fmla="*/ 173 h 180"/>
                <a:gd name="T2" fmla="*/ 213 w 198"/>
                <a:gd name="T3" fmla="*/ 173 h 180"/>
                <a:gd name="T4" fmla="*/ 200 w 198"/>
                <a:gd name="T5" fmla="*/ 116 h 180"/>
                <a:gd name="T6" fmla="*/ 188 w 198"/>
                <a:gd name="T7" fmla="*/ 85 h 180"/>
                <a:gd name="T8" fmla="*/ 184 w 198"/>
                <a:gd name="T9" fmla="*/ 78 h 180"/>
                <a:gd name="T10" fmla="*/ 146 w 198"/>
                <a:gd name="T11" fmla="*/ 36 h 180"/>
                <a:gd name="T12" fmla="*/ 28 w 198"/>
                <a:gd name="T13" fmla="*/ 0 h 180"/>
                <a:gd name="T14" fmla="*/ 22 w 198"/>
                <a:gd name="T15" fmla="*/ 1 h 180"/>
                <a:gd name="T16" fmla="*/ 0 w 198"/>
                <a:gd name="T17" fmla="*/ 31 h 180"/>
                <a:gd name="T18" fmla="*/ 2 w 198"/>
                <a:gd name="T19" fmla="*/ 31 h 180"/>
                <a:gd name="T20" fmla="*/ 119 w 198"/>
                <a:gd name="T21" fmla="*/ 50 h 180"/>
                <a:gd name="T22" fmla="*/ 191 w 198"/>
                <a:gd name="T23" fmla="*/ 199 h 180"/>
                <a:gd name="T24" fmla="*/ 190 w 198"/>
                <a:gd name="T25" fmla="*/ 201 h 180"/>
                <a:gd name="T26" fmla="*/ 191 w 198"/>
                <a:gd name="T27" fmla="*/ 209 h 180"/>
                <a:gd name="T28" fmla="*/ 213 w 198"/>
                <a:gd name="T29" fmla="*/ 173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5" name="Oval 129"/>
            <p:cNvSpPr>
              <a:spLocks noChangeArrowheads="1"/>
            </p:cNvSpPr>
            <p:nvPr/>
          </p:nvSpPr>
          <p:spPr bwMode="auto">
            <a:xfrm>
              <a:off x="1709" y="216"/>
              <a:ext cx="81" cy="15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6" name="Freeform 130"/>
            <p:cNvSpPr>
              <a:spLocks/>
            </p:cNvSpPr>
            <p:nvPr/>
          </p:nvSpPr>
          <p:spPr bwMode="auto">
            <a:xfrm>
              <a:off x="1976" y="545"/>
              <a:ext cx="50" cy="15"/>
            </a:xfrm>
            <a:custGeom>
              <a:avLst/>
              <a:gdLst>
                <a:gd name="T0" fmla="*/ 0 w 47"/>
                <a:gd name="T1" fmla="*/ 0 h 13"/>
                <a:gd name="T2" fmla="*/ 50 w 47"/>
                <a:gd name="T3" fmla="*/ 10 h 13"/>
                <a:gd name="T4" fmla="*/ 0 w 47"/>
                <a:gd name="T5" fmla="*/ 0 h 13"/>
                <a:gd name="T6" fmla="*/ 0 60000 65536"/>
                <a:gd name="T7" fmla="*/ 0 60000 65536"/>
                <a:gd name="T8" fmla="*/ 0 60000 65536"/>
                <a:gd name="T9" fmla="*/ 0 w 47"/>
                <a:gd name="T10" fmla="*/ 0 h 13"/>
                <a:gd name="T11" fmla="*/ 47 w 4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3">
                  <a:moveTo>
                    <a:pt x="0" y="0"/>
                  </a:moveTo>
                  <a:cubicBezTo>
                    <a:pt x="6" y="5"/>
                    <a:pt x="28" y="13"/>
                    <a:pt x="47" y="9"/>
                  </a:cubicBezTo>
                  <a:cubicBezTo>
                    <a:pt x="35" y="13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7" name="Freeform 131"/>
            <p:cNvSpPr>
              <a:spLocks/>
            </p:cNvSpPr>
            <p:nvPr/>
          </p:nvSpPr>
          <p:spPr bwMode="auto">
            <a:xfrm>
              <a:off x="1676" y="443"/>
              <a:ext cx="707" cy="664"/>
            </a:xfrm>
            <a:custGeom>
              <a:avLst/>
              <a:gdLst>
                <a:gd name="T0" fmla="*/ 576 w 652"/>
                <a:gd name="T1" fmla="*/ 220 h 574"/>
                <a:gd name="T2" fmla="*/ 578 w 652"/>
                <a:gd name="T3" fmla="*/ 283 h 574"/>
                <a:gd name="T4" fmla="*/ 581 w 652"/>
                <a:gd name="T5" fmla="*/ 313 h 574"/>
                <a:gd name="T6" fmla="*/ 586 w 652"/>
                <a:gd name="T7" fmla="*/ 359 h 574"/>
                <a:gd name="T8" fmla="*/ 569 w 652"/>
                <a:gd name="T9" fmla="*/ 366 h 574"/>
                <a:gd name="T10" fmla="*/ 576 w 652"/>
                <a:gd name="T11" fmla="*/ 396 h 574"/>
                <a:gd name="T12" fmla="*/ 588 w 652"/>
                <a:gd name="T13" fmla="*/ 431 h 574"/>
                <a:gd name="T14" fmla="*/ 577 w 652"/>
                <a:gd name="T15" fmla="*/ 443 h 574"/>
                <a:gd name="T16" fmla="*/ 561 w 652"/>
                <a:gd name="T17" fmla="*/ 436 h 574"/>
                <a:gd name="T18" fmla="*/ 571 w 652"/>
                <a:gd name="T19" fmla="*/ 492 h 574"/>
                <a:gd name="T20" fmla="*/ 547 w 652"/>
                <a:gd name="T21" fmla="*/ 526 h 574"/>
                <a:gd name="T22" fmla="*/ 502 w 652"/>
                <a:gd name="T23" fmla="*/ 494 h 574"/>
                <a:gd name="T24" fmla="*/ 470 w 652"/>
                <a:gd name="T25" fmla="*/ 426 h 574"/>
                <a:gd name="T26" fmla="*/ 446 w 652"/>
                <a:gd name="T27" fmla="*/ 366 h 574"/>
                <a:gd name="T28" fmla="*/ 410 w 652"/>
                <a:gd name="T29" fmla="*/ 279 h 574"/>
                <a:gd name="T30" fmla="*/ 374 w 652"/>
                <a:gd name="T31" fmla="*/ 187 h 574"/>
                <a:gd name="T32" fmla="*/ 374 w 652"/>
                <a:gd name="T33" fmla="*/ 174 h 574"/>
                <a:gd name="T34" fmla="*/ 377 w 652"/>
                <a:gd name="T35" fmla="*/ 108 h 574"/>
                <a:gd name="T36" fmla="*/ 331 w 652"/>
                <a:gd name="T37" fmla="*/ 74 h 574"/>
                <a:gd name="T38" fmla="*/ 273 w 652"/>
                <a:gd name="T39" fmla="*/ 86 h 574"/>
                <a:gd name="T40" fmla="*/ 250 w 652"/>
                <a:gd name="T41" fmla="*/ 204 h 574"/>
                <a:gd name="T42" fmla="*/ 169 w 652"/>
                <a:gd name="T43" fmla="*/ 140 h 574"/>
                <a:gd name="T44" fmla="*/ 2 w 652"/>
                <a:gd name="T45" fmla="*/ 175 h 574"/>
                <a:gd name="T46" fmla="*/ 75 w 652"/>
                <a:gd name="T47" fmla="*/ 354 h 574"/>
                <a:gd name="T48" fmla="*/ 399 w 652"/>
                <a:gd name="T49" fmla="*/ 622 h 574"/>
                <a:gd name="T50" fmla="*/ 617 w 652"/>
                <a:gd name="T51" fmla="*/ 600 h 574"/>
                <a:gd name="T52" fmla="*/ 672 w 652"/>
                <a:gd name="T53" fmla="*/ 361 h 574"/>
                <a:gd name="T54" fmla="*/ 603 w 652"/>
                <a:gd name="T55" fmla="*/ 172 h 574"/>
                <a:gd name="T56" fmla="*/ 532 w 652"/>
                <a:gd name="T57" fmla="*/ 22 h 574"/>
                <a:gd name="T58" fmla="*/ 413 w 652"/>
                <a:gd name="T59" fmla="*/ 3 h 574"/>
                <a:gd name="T60" fmla="*/ 417 w 652"/>
                <a:gd name="T61" fmla="*/ 37 h 574"/>
                <a:gd name="T62" fmla="*/ 460 w 652"/>
                <a:gd name="T63" fmla="*/ 35 h 574"/>
                <a:gd name="T64" fmla="*/ 486 w 652"/>
                <a:gd name="T65" fmla="*/ 43 h 574"/>
                <a:gd name="T66" fmla="*/ 526 w 652"/>
                <a:gd name="T67" fmla="*/ 51 h 574"/>
                <a:gd name="T68" fmla="*/ 554 w 652"/>
                <a:gd name="T69" fmla="*/ 76 h 574"/>
                <a:gd name="T70" fmla="*/ 574 w 652"/>
                <a:gd name="T71" fmla="*/ 135 h 574"/>
                <a:gd name="T72" fmla="*/ 487 w 652"/>
                <a:gd name="T73" fmla="*/ 191 h 5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2"/>
                <a:gd name="T112" fmla="*/ 0 h 574"/>
                <a:gd name="T113" fmla="*/ 652 w 652"/>
                <a:gd name="T114" fmla="*/ 574 h 5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2" h="574">
                  <a:moveTo>
                    <a:pt x="527" y="179"/>
                  </a:moveTo>
                  <a:cubicBezTo>
                    <a:pt x="529" y="183"/>
                    <a:pt x="529" y="185"/>
                    <a:pt x="531" y="190"/>
                  </a:cubicBezTo>
                  <a:cubicBezTo>
                    <a:pt x="533" y="196"/>
                    <a:pt x="530" y="220"/>
                    <a:pt x="531" y="226"/>
                  </a:cubicBezTo>
                  <a:cubicBezTo>
                    <a:pt x="532" y="232"/>
                    <a:pt x="528" y="239"/>
                    <a:pt x="533" y="245"/>
                  </a:cubicBezTo>
                  <a:cubicBezTo>
                    <a:pt x="538" y="250"/>
                    <a:pt x="532" y="253"/>
                    <a:pt x="534" y="257"/>
                  </a:cubicBezTo>
                  <a:cubicBezTo>
                    <a:pt x="536" y="261"/>
                    <a:pt x="536" y="266"/>
                    <a:pt x="536" y="271"/>
                  </a:cubicBezTo>
                  <a:cubicBezTo>
                    <a:pt x="536" y="276"/>
                    <a:pt x="532" y="282"/>
                    <a:pt x="539" y="293"/>
                  </a:cubicBezTo>
                  <a:cubicBezTo>
                    <a:pt x="547" y="304"/>
                    <a:pt x="538" y="302"/>
                    <a:pt x="540" y="310"/>
                  </a:cubicBezTo>
                  <a:cubicBezTo>
                    <a:pt x="542" y="317"/>
                    <a:pt x="537" y="318"/>
                    <a:pt x="537" y="318"/>
                  </a:cubicBezTo>
                  <a:cubicBezTo>
                    <a:pt x="537" y="318"/>
                    <a:pt x="530" y="322"/>
                    <a:pt x="525" y="316"/>
                  </a:cubicBezTo>
                  <a:cubicBezTo>
                    <a:pt x="520" y="311"/>
                    <a:pt x="518" y="323"/>
                    <a:pt x="517" y="328"/>
                  </a:cubicBezTo>
                  <a:cubicBezTo>
                    <a:pt x="516" y="333"/>
                    <a:pt x="521" y="333"/>
                    <a:pt x="531" y="342"/>
                  </a:cubicBezTo>
                  <a:cubicBezTo>
                    <a:pt x="541" y="350"/>
                    <a:pt x="533" y="346"/>
                    <a:pt x="537" y="356"/>
                  </a:cubicBezTo>
                  <a:cubicBezTo>
                    <a:pt x="541" y="366"/>
                    <a:pt x="541" y="365"/>
                    <a:pt x="542" y="373"/>
                  </a:cubicBezTo>
                  <a:cubicBezTo>
                    <a:pt x="543" y="382"/>
                    <a:pt x="541" y="381"/>
                    <a:pt x="539" y="384"/>
                  </a:cubicBezTo>
                  <a:cubicBezTo>
                    <a:pt x="537" y="387"/>
                    <a:pt x="536" y="388"/>
                    <a:pt x="532" y="383"/>
                  </a:cubicBezTo>
                  <a:cubicBezTo>
                    <a:pt x="528" y="378"/>
                    <a:pt x="531" y="373"/>
                    <a:pt x="525" y="367"/>
                  </a:cubicBezTo>
                  <a:cubicBezTo>
                    <a:pt x="518" y="360"/>
                    <a:pt x="521" y="371"/>
                    <a:pt x="517" y="377"/>
                  </a:cubicBezTo>
                  <a:cubicBezTo>
                    <a:pt x="514" y="384"/>
                    <a:pt x="521" y="390"/>
                    <a:pt x="525" y="403"/>
                  </a:cubicBezTo>
                  <a:cubicBezTo>
                    <a:pt x="529" y="415"/>
                    <a:pt x="526" y="415"/>
                    <a:pt x="527" y="425"/>
                  </a:cubicBezTo>
                  <a:cubicBezTo>
                    <a:pt x="528" y="434"/>
                    <a:pt x="524" y="437"/>
                    <a:pt x="521" y="444"/>
                  </a:cubicBezTo>
                  <a:cubicBezTo>
                    <a:pt x="517" y="451"/>
                    <a:pt x="513" y="453"/>
                    <a:pt x="504" y="455"/>
                  </a:cubicBezTo>
                  <a:cubicBezTo>
                    <a:pt x="494" y="456"/>
                    <a:pt x="478" y="451"/>
                    <a:pt x="475" y="442"/>
                  </a:cubicBezTo>
                  <a:cubicBezTo>
                    <a:pt x="472" y="433"/>
                    <a:pt x="472" y="440"/>
                    <a:pt x="463" y="427"/>
                  </a:cubicBezTo>
                  <a:cubicBezTo>
                    <a:pt x="455" y="413"/>
                    <a:pt x="453" y="418"/>
                    <a:pt x="449" y="405"/>
                  </a:cubicBezTo>
                  <a:cubicBezTo>
                    <a:pt x="445" y="393"/>
                    <a:pt x="442" y="378"/>
                    <a:pt x="433" y="368"/>
                  </a:cubicBezTo>
                  <a:cubicBezTo>
                    <a:pt x="425" y="357"/>
                    <a:pt x="426" y="356"/>
                    <a:pt x="423" y="346"/>
                  </a:cubicBezTo>
                  <a:cubicBezTo>
                    <a:pt x="420" y="337"/>
                    <a:pt x="419" y="332"/>
                    <a:pt x="411" y="316"/>
                  </a:cubicBezTo>
                  <a:cubicBezTo>
                    <a:pt x="402" y="301"/>
                    <a:pt x="405" y="302"/>
                    <a:pt x="402" y="289"/>
                  </a:cubicBezTo>
                  <a:cubicBezTo>
                    <a:pt x="399" y="277"/>
                    <a:pt x="379" y="254"/>
                    <a:pt x="378" y="241"/>
                  </a:cubicBezTo>
                  <a:cubicBezTo>
                    <a:pt x="377" y="227"/>
                    <a:pt x="371" y="232"/>
                    <a:pt x="367" y="214"/>
                  </a:cubicBezTo>
                  <a:cubicBezTo>
                    <a:pt x="363" y="195"/>
                    <a:pt x="343" y="184"/>
                    <a:pt x="345" y="162"/>
                  </a:cubicBezTo>
                  <a:cubicBezTo>
                    <a:pt x="359" y="157"/>
                    <a:pt x="367" y="147"/>
                    <a:pt x="367" y="130"/>
                  </a:cubicBezTo>
                  <a:cubicBezTo>
                    <a:pt x="365" y="145"/>
                    <a:pt x="357" y="149"/>
                    <a:pt x="345" y="150"/>
                  </a:cubicBezTo>
                  <a:cubicBezTo>
                    <a:pt x="345" y="149"/>
                    <a:pt x="345" y="149"/>
                    <a:pt x="345" y="149"/>
                  </a:cubicBezTo>
                  <a:cubicBezTo>
                    <a:pt x="344" y="128"/>
                    <a:pt x="346" y="103"/>
                    <a:pt x="348" y="93"/>
                  </a:cubicBezTo>
                  <a:cubicBezTo>
                    <a:pt x="348" y="91"/>
                    <a:pt x="348" y="89"/>
                    <a:pt x="346" y="88"/>
                  </a:cubicBezTo>
                  <a:cubicBezTo>
                    <a:pt x="338" y="76"/>
                    <a:pt x="323" y="67"/>
                    <a:pt x="305" y="64"/>
                  </a:cubicBezTo>
                  <a:cubicBezTo>
                    <a:pt x="286" y="60"/>
                    <a:pt x="267" y="63"/>
                    <a:pt x="255" y="71"/>
                  </a:cubicBezTo>
                  <a:cubicBezTo>
                    <a:pt x="254" y="72"/>
                    <a:pt x="253" y="73"/>
                    <a:pt x="252" y="74"/>
                  </a:cubicBezTo>
                  <a:cubicBezTo>
                    <a:pt x="249" y="79"/>
                    <a:pt x="249" y="94"/>
                    <a:pt x="246" y="118"/>
                  </a:cubicBezTo>
                  <a:cubicBezTo>
                    <a:pt x="244" y="137"/>
                    <a:pt x="245" y="168"/>
                    <a:pt x="231" y="176"/>
                  </a:cubicBezTo>
                  <a:cubicBezTo>
                    <a:pt x="217" y="183"/>
                    <a:pt x="176" y="151"/>
                    <a:pt x="157" y="122"/>
                  </a:cubicBezTo>
                  <a:cubicBezTo>
                    <a:pt x="156" y="121"/>
                    <a:pt x="156" y="121"/>
                    <a:pt x="156" y="121"/>
                  </a:cubicBezTo>
                  <a:cubicBezTo>
                    <a:pt x="131" y="96"/>
                    <a:pt x="92" y="95"/>
                    <a:pt x="63" y="103"/>
                  </a:cubicBezTo>
                  <a:cubicBezTo>
                    <a:pt x="31" y="111"/>
                    <a:pt x="7" y="130"/>
                    <a:pt x="2" y="151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0" y="192"/>
                    <a:pt x="32" y="283"/>
                    <a:pt x="69" y="306"/>
                  </a:cubicBezTo>
                  <a:cubicBezTo>
                    <a:pt x="102" y="326"/>
                    <a:pt x="104" y="330"/>
                    <a:pt x="119" y="358"/>
                  </a:cubicBezTo>
                  <a:cubicBezTo>
                    <a:pt x="137" y="394"/>
                    <a:pt x="222" y="502"/>
                    <a:pt x="368" y="538"/>
                  </a:cubicBezTo>
                  <a:cubicBezTo>
                    <a:pt x="515" y="574"/>
                    <a:pt x="543" y="532"/>
                    <a:pt x="568" y="519"/>
                  </a:cubicBezTo>
                  <a:cubicBezTo>
                    <a:pt x="569" y="519"/>
                    <a:pt x="569" y="519"/>
                    <a:pt x="569" y="519"/>
                  </a:cubicBezTo>
                  <a:cubicBezTo>
                    <a:pt x="569" y="519"/>
                    <a:pt x="569" y="519"/>
                    <a:pt x="569" y="518"/>
                  </a:cubicBezTo>
                  <a:cubicBezTo>
                    <a:pt x="628" y="473"/>
                    <a:pt x="652" y="403"/>
                    <a:pt x="620" y="312"/>
                  </a:cubicBezTo>
                  <a:cubicBezTo>
                    <a:pt x="603" y="265"/>
                    <a:pt x="591" y="228"/>
                    <a:pt x="577" y="199"/>
                  </a:cubicBezTo>
                  <a:cubicBezTo>
                    <a:pt x="566" y="177"/>
                    <a:pt x="555" y="154"/>
                    <a:pt x="556" y="149"/>
                  </a:cubicBezTo>
                  <a:cubicBezTo>
                    <a:pt x="557" y="147"/>
                    <a:pt x="557" y="147"/>
                    <a:pt x="557" y="147"/>
                  </a:cubicBezTo>
                  <a:cubicBezTo>
                    <a:pt x="569" y="87"/>
                    <a:pt x="547" y="44"/>
                    <a:pt x="491" y="19"/>
                  </a:cubicBezTo>
                  <a:cubicBezTo>
                    <a:pt x="451" y="2"/>
                    <a:pt x="411" y="0"/>
                    <a:pt x="381" y="3"/>
                  </a:cubicBezTo>
                  <a:cubicBezTo>
                    <a:pt x="381" y="3"/>
                    <a:pt x="381" y="3"/>
                    <a:pt x="381" y="3"/>
                  </a:cubicBezTo>
                  <a:cubicBezTo>
                    <a:pt x="375" y="12"/>
                    <a:pt x="370" y="23"/>
                    <a:pt x="366" y="35"/>
                  </a:cubicBezTo>
                  <a:cubicBezTo>
                    <a:pt x="373" y="33"/>
                    <a:pt x="382" y="32"/>
                    <a:pt x="385" y="32"/>
                  </a:cubicBezTo>
                  <a:cubicBezTo>
                    <a:pt x="390" y="32"/>
                    <a:pt x="400" y="30"/>
                    <a:pt x="405" y="29"/>
                  </a:cubicBezTo>
                  <a:cubicBezTo>
                    <a:pt x="411" y="28"/>
                    <a:pt x="418" y="30"/>
                    <a:pt x="424" y="30"/>
                  </a:cubicBezTo>
                  <a:cubicBezTo>
                    <a:pt x="430" y="30"/>
                    <a:pt x="432" y="33"/>
                    <a:pt x="435" y="33"/>
                  </a:cubicBezTo>
                  <a:cubicBezTo>
                    <a:pt x="439" y="33"/>
                    <a:pt x="445" y="36"/>
                    <a:pt x="448" y="37"/>
                  </a:cubicBezTo>
                  <a:cubicBezTo>
                    <a:pt x="451" y="37"/>
                    <a:pt x="462" y="37"/>
                    <a:pt x="469" y="39"/>
                  </a:cubicBezTo>
                  <a:cubicBezTo>
                    <a:pt x="475" y="41"/>
                    <a:pt x="479" y="44"/>
                    <a:pt x="485" y="44"/>
                  </a:cubicBezTo>
                  <a:cubicBezTo>
                    <a:pt x="491" y="44"/>
                    <a:pt x="493" y="49"/>
                    <a:pt x="500" y="53"/>
                  </a:cubicBezTo>
                  <a:cubicBezTo>
                    <a:pt x="507" y="57"/>
                    <a:pt x="507" y="63"/>
                    <a:pt x="511" y="66"/>
                  </a:cubicBezTo>
                  <a:cubicBezTo>
                    <a:pt x="515" y="68"/>
                    <a:pt x="527" y="94"/>
                    <a:pt x="527" y="101"/>
                  </a:cubicBezTo>
                  <a:cubicBezTo>
                    <a:pt x="527" y="109"/>
                    <a:pt x="530" y="110"/>
                    <a:pt x="529" y="117"/>
                  </a:cubicBezTo>
                  <a:cubicBezTo>
                    <a:pt x="528" y="123"/>
                    <a:pt x="529" y="135"/>
                    <a:pt x="513" y="150"/>
                  </a:cubicBezTo>
                  <a:cubicBezTo>
                    <a:pt x="496" y="161"/>
                    <a:pt x="462" y="153"/>
                    <a:pt x="449" y="165"/>
                  </a:cubicBezTo>
                  <a:cubicBezTo>
                    <a:pt x="467" y="160"/>
                    <a:pt x="522" y="171"/>
                    <a:pt x="527" y="17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8" name="Freeform 132"/>
            <p:cNvSpPr>
              <a:spLocks/>
            </p:cNvSpPr>
            <p:nvPr/>
          </p:nvSpPr>
          <p:spPr bwMode="auto">
            <a:xfrm>
              <a:off x="1927" y="512"/>
              <a:ext cx="124" cy="135"/>
            </a:xfrm>
            <a:custGeom>
              <a:avLst/>
              <a:gdLst>
                <a:gd name="T0" fmla="*/ 124 w 115"/>
                <a:gd name="T1" fmla="*/ 33 h 116"/>
                <a:gd name="T2" fmla="*/ 80 w 115"/>
                <a:gd name="T3" fmla="*/ 5 h 116"/>
                <a:gd name="T4" fmla="*/ 26 w 115"/>
                <a:gd name="T5" fmla="*/ 13 h 116"/>
                <a:gd name="T6" fmla="*/ 23 w 115"/>
                <a:gd name="T7" fmla="*/ 16 h 116"/>
                <a:gd name="T8" fmla="*/ 16 w 115"/>
                <a:gd name="T9" fmla="*/ 68 h 116"/>
                <a:gd name="T10" fmla="*/ 0 w 115"/>
                <a:gd name="T11" fmla="*/ 135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116"/>
                <a:gd name="T20" fmla="*/ 115 w 115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116">
                  <a:moveTo>
                    <a:pt x="115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6" y="3"/>
                    <a:pt x="24" y="11"/>
                  </a:cubicBezTo>
                  <a:cubicBezTo>
                    <a:pt x="23" y="12"/>
                    <a:pt x="22" y="13"/>
                    <a:pt x="21" y="14"/>
                  </a:cubicBezTo>
                  <a:cubicBezTo>
                    <a:pt x="18" y="19"/>
                    <a:pt x="18" y="34"/>
                    <a:pt x="15" y="58"/>
                  </a:cubicBezTo>
                  <a:cubicBezTo>
                    <a:pt x="13" y="77"/>
                    <a:pt x="14" y="108"/>
                    <a:pt x="0" y="116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49" name="Freeform 133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107 w 99"/>
                <a:gd name="T1" fmla="*/ 101 h 87"/>
                <a:gd name="T2" fmla="*/ 44 w 99"/>
                <a:gd name="T3" fmla="*/ 34 h 87"/>
                <a:gd name="T4" fmla="*/ 2 w 99"/>
                <a:gd name="T5" fmla="*/ 0 h 87"/>
                <a:gd name="T6" fmla="*/ 0 w 99"/>
                <a:gd name="T7" fmla="*/ 13 h 87"/>
                <a:gd name="T8" fmla="*/ 55 w 99"/>
                <a:gd name="T9" fmla="*/ 56 h 87"/>
                <a:gd name="T10" fmla="*/ 19 w 99"/>
                <a:gd name="T11" fmla="*/ 62 h 87"/>
                <a:gd name="T12" fmla="*/ 58 w 99"/>
                <a:gd name="T13" fmla="*/ 68 h 87"/>
                <a:gd name="T14" fmla="*/ 107 w 99"/>
                <a:gd name="T15" fmla="*/ 101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22" y="59"/>
                    <a:pt x="18" y="53"/>
                  </a:cubicBezTo>
                  <a:cubicBezTo>
                    <a:pt x="26" y="66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0" name="Freeform 134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107 w 99"/>
                <a:gd name="T1" fmla="*/ 101 h 87"/>
                <a:gd name="T2" fmla="*/ 44 w 99"/>
                <a:gd name="T3" fmla="*/ 34 h 87"/>
                <a:gd name="T4" fmla="*/ 2 w 99"/>
                <a:gd name="T5" fmla="*/ 0 h 87"/>
                <a:gd name="T6" fmla="*/ 0 w 99"/>
                <a:gd name="T7" fmla="*/ 13 h 87"/>
                <a:gd name="T8" fmla="*/ 55 w 99"/>
                <a:gd name="T9" fmla="*/ 56 h 87"/>
                <a:gd name="T10" fmla="*/ 19 w 99"/>
                <a:gd name="T11" fmla="*/ 62 h 87"/>
                <a:gd name="T12" fmla="*/ 58 w 99"/>
                <a:gd name="T13" fmla="*/ 68 h 87"/>
                <a:gd name="T14" fmla="*/ 107 w 99"/>
                <a:gd name="T15" fmla="*/ 101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22" y="59"/>
                    <a:pt x="18" y="53"/>
                  </a:cubicBezTo>
                  <a:cubicBezTo>
                    <a:pt x="26" y="66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1" name="Freeform 135"/>
            <p:cNvSpPr>
              <a:spLocks/>
            </p:cNvSpPr>
            <p:nvPr/>
          </p:nvSpPr>
          <p:spPr bwMode="auto">
            <a:xfrm>
              <a:off x="1764" y="905"/>
              <a:ext cx="12" cy="19"/>
            </a:xfrm>
            <a:custGeom>
              <a:avLst/>
              <a:gdLst>
                <a:gd name="T0" fmla="*/ 0 w 11"/>
                <a:gd name="T1" fmla="*/ 10 h 17"/>
                <a:gd name="T2" fmla="*/ 12 w 11"/>
                <a:gd name="T3" fmla="*/ 1 h 17"/>
                <a:gd name="T4" fmla="*/ 5 w 11"/>
                <a:gd name="T5" fmla="*/ 19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6350" cap="flat">
              <a:solidFill>
                <a:srgbClr val="F5BA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2" name="Freeform 136"/>
            <p:cNvSpPr>
              <a:spLocks/>
            </p:cNvSpPr>
            <p:nvPr/>
          </p:nvSpPr>
          <p:spPr bwMode="auto">
            <a:xfrm>
              <a:off x="1694" y="530"/>
              <a:ext cx="453" cy="506"/>
            </a:xfrm>
            <a:custGeom>
              <a:avLst/>
              <a:gdLst>
                <a:gd name="T0" fmla="*/ 170 w 418"/>
                <a:gd name="T1" fmla="*/ 203 h 438"/>
                <a:gd name="T2" fmla="*/ 124 w 418"/>
                <a:gd name="T3" fmla="*/ 252 h 438"/>
                <a:gd name="T4" fmla="*/ 141 w 418"/>
                <a:gd name="T5" fmla="*/ 277 h 438"/>
                <a:gd name="T6" fmla="*/ 165 w 418"/>
                <a:gd name="T7" fmla="*/ 312 h 438"/>
                <a:gd name="T8" fmla="*/ 173 w 418"/>
                <a:gd name="T9" fmla="*/ 341 h 438"/>
                <a:gd name="T10" fmla="*/ 203 w 418"/>
                <a:gd name="T11" fmla="*/ 344 h 438"/>
                <a:gd name="T12" fmla="*/ 225 w 418"/>
                <a:gd name="T13" fmla="*/ 375 h 438"/>
                <a:gd name="T14" fmla="*/ 253 w 418"/>
                <a:gd name="T15" fmla="*/ 380 h 438"/>
                <a:gd name="T16" fmla="*/ 270 w 418"/>
                <a:gd name="T17" fmla="*/ 410 h 438"/>
                <a:gd name="T18" fmla="*/ 305 w 418"/>
                <a:gd name="T19" fmla="*/ 433 h 438"/>
                <a:gd name="T20" fmla="*/ 325 w 418"/>
                <a:gd name="T21" fmla="*/ 460 h 438"/>
                <a:gd name="T22" fmla="*/ 351 w 418"/>
                <a:gd name="T23" fmla="*/ 457 h 438"/>
                <a:gd name="T24" fmla="*/ 379 w 418"/>
                <a:gd name="T25" fmla="*/ 466 h 438"/>
                <a:gd name="T26" fmla="*/ 404 w 418"/>
                <a:gd name="T27" fmla="*/ 489 h 438"/>
                <a:gd name="T28" fmla="*/ 448 w 418"/>
                <a:gd name="T29" fmla="*/ 504 h 438"/>
                <a:gd name="T30" fmla="*/ 437 w 418"/>
                <a:gd name="T31" fmla="*/ 449 h 438"/>
                <a:gd name="T32" fmla="*/ 413 w 418"/>
                <a:gd name="T33" fmla="*/ 414 h 438"/>
                <a:gd name="T34" fmla="*/ 370 w 418"/>
                <a:gd name="T35" fmla="*/ 322 h 438"/>
                <a:gd name="T36" fmla="*/ 349 w 418"/>
                <a:gd name="T37" fmla="*/ 219 h 438"/>
                <a:gd name="T38" fmla="*/ 337 w 418"/>
                <a:gd name="T39" fmla="*/ 112 h 438"/>
                <a:gd name="T40" fmla="*/ 299 w 418"/>
                <a:gd name="T41" fmla="*/ 80 h 438"/>
                <a:gd name="T42" fmla="*/ 340 w 418"/>
                <a:gd name="T43" fmla="*/ 80 h 438"/>
                <a:gd name="T44" fmla="*/ 339 w 418"/>
                <a:gd name="T45" fmla="*/ 50 h 438"/>
                <a:gd name="T46" fmla="*/ 310 w 418"/>
                <a:gd name="T47" fmla="*/ 3 h 438"/>
                <a:gd name="T48" fmla="*/ 263 w 418"/>
                <a:gd name="T49" fmla="*/ 47 h 438"/>
                <a:gd name="T50" fmla="*/ 263 w 418"/>
                <a:gd name="T51" fmla="*/ 70 h 438"/>
                <a:gd name="T52" fmla="*/ 297 w 418"/>
                <a:gd name="T53" fmla="*/ 79 h 438"/>
                <a:gd name="T54" fmla="*/ 256 w 418"/>
                <a:gd name="T55" fmla="*/ 104 h 438"/>
                <a:gd name="T56" fmla="*/ 235 w 418"/>
                <a:gd name="T57" fmla="*/ 137 h 438"/>
                <a:gd name="T58" fmla="*/ 232 w 418"/>
                <a:gd name="T59" fmla="*/ 154 h 438"/>
                <a:gd name="T60" fmla="*/ 170 w 418"/>
                <a:gd name="T61" fmla="*/ 203 h 438"/>
                <a:gd name="T62" fmla="*/ 206 w 418"/>
                <a:gd name="T63" fmla="*/ 146 h 438"/>
                <a:gd name="T64" fmla="*/ 174 w 418"/>
                <a:gd name="T65" fmla="*/ 116 h 438"/>
                <a:gd name="T66" fmla="*/ 126 w 418"/>
                <a:gd name="T67" fmla="*/ 52 h 438"/>
                <a:gd name="T68" fmla="*/ 86 w 418"/>
                <a:gd name="T69" fmla="*/ 44 h 438"/>
                <a:gd name="T70" fmla="*/ 25 w 418"/>
                <a:gd name="T71" fmla="*/ 60 h 438"/>
                <a:gd name="T72" fmla="*/ 3 w 418"/>
                <a:gd name="T73" fmla="*/ 107 h 438"/>
                <a:gd name="T74" fmla="*/ 8 w 418"/>
                <a:gd name="T75" fmla="*/ 141 h 438"/>
                <a:gd name="T76" fmla="*/ 21 w 418"/>
                <a:gd name="T77" fmla="*/ 170 h 438"/>
                <a:gd name="T78" fmla="*/ 40 w 418"/>
                <a:gd name="T79" fmla="*/ 209 h 438"/>
                <a:gd name="T80" fmla="*/ 66 w 418"/>
                <a:gd name="T81" fmla="*/ 235 h 438"/>
                <a:gd name="T82" fmla="*/ 96 w 418"/>
                <a:gd name="T83" fmla="*/ 229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8"/>
                <a:gd name="T127" fmla="*/ 0 h 438"/>
                <a:gd name="T128" fmla="*/ 418 w 418"/>
                <a:gd name="T129" fmla="*/ 438 h 4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8" h="438">
                  <a:moveTo>
                    <a:pt x="76" y="205"/>
                  </a:moveTo>
                  <a:cubicBezTo>
                    <a:pt x="84" y="206"/>
                    <a:pt x="125" y="166"/>
                    <a:pt x="157" y="176"/>
                  </a:cubicBezTo>
                  <a:cubicBezTo>
                    <a:pt x="134" y="170"/>
                    <a:pt x="122" y="195"/>
                    <a:pt x="119" y="201"/>
                  </a:cubicBezTo>
                  <a:cubicBezTo>
                    <a:pt x="115" y="208"/>
                    <a:pt x="110" y="215"/>
                    <a:pt x="114" y="218"/>
                  </a:cubicBezTo>
                  <a:cubicBezTo>
                    <a:pt x="118" y="223"/>
                    <a:pt x="123" y="227"/>
                    <a:pt x="125" y="229"/>
                  </a:cubicBezTo>
                  <a:cubicBezTo>
                    <a:pt x="128" y="234"/>
                    <a:pt x="127" y="237"/>
                    <a:pt x="130" y="240"/>
                  </a:cubicBezTo>
                  <a:cubicBezTo>
                    <a:pt x="133" y="243"/>
                    <a:pt x="132" y="250"/>
                    <a:pt x="139" y="255"/>
                  </a:cubicBezTo>
                  <a:cubicBezTo>
                    <a:pt x="146" y="260"/>
                    <a:pt x="146" y="263"/>
                    <a:pt x="152" y="270"/>
                  </a:cubicBezTo>
                  <a:cubicBezTo>
                    <a:pt x="157" y="278"/>
                    <a:pt x="153" y="280"/>
                    <a:pt x="156" y="285"/>
                  </a:cubicBezTo>
                  <a:cubicBezTo>
                    <a:pt x="159" y="290"/>
                    <a:pt x="160" y="295"/>
                    <a:pt x="160" y="295"/>
                  </a:cubicBezTo>
                  <a:cubicBezTo>
                    <a:pt x="171" y="299"/>
                    <a:pt x="171" y="299"/>
                    <a:pt x="171" y="299"/>
                  </a:cubicBezTo>
                  <a:cubicBezTo>
                    <a:pt x="171" y="299"/>
                    <a:pt x="179" y="298"/>
                    <a:pt x="187" y="298"/>
                  </a:cubicBezTo>
                  <a:cubicBezTo>
                    <a:pt x="195" y="298"/>
                    <a:pt x="192" y="309"/>
                    <a:pt x="197" y="321"/>
                  </a:cubicBezTo>
                  <a:cubicBezTo>
                    <a:pt x="202" y="332"/>
                    <a:pt x="197" y="321"/>
                    <a:pt x="208" y="325"/>
                  </a:cubicBezTo>
                  <a:cubicBezTo>
                    <a:pt x="218" y="328"/>
                    <a:pt x="217" y="328"/>
                    <a:pt x="217" y="328"/>
                  </a:cubicBezTo>
                  <a:cubicBezTo>
                    <a:pt x="217" y="328"/>
                    <a:pt x="226" y="329"/>
                    <a:pt x="233" y="329"/>
                  </a:cubicBezTo>
                  <a:cubicBezTo>
                    <a:pt x="239" y="329"/>
                    <a:pt x="239" y="337"/>
                    <a:pt x="244" y="341"/>
                  </a:cubicBezTo>
                  <a:cubicBezTo>
                    <a:pt x="249" y="345"/>
                    <a:pt x="246" y="352"/>
                    <a:pt x="249" y="355"/>
                  </a:cubicBezTo>
                  <a:cubicBezTo>
                    <a:pt x="252" y="358"/>
                    <a:pt x="252" y="364"/>
                    <a:pt x="262" y="374"/>
                  </a:cubicBezTo>
                  <a:cubicBezTo>
                    <a:pt x="271" y="384"/>
                    <a:pt x="270" y="377"/>
                    <a:pt x="281" y="375"/>
                  </a:cubicBezTo>
                  <a:cubicBezTo>
                    <a:pt x="293" y="373"/>
                    <a:pt x="285" y="381"/>
                    <a:pt x="293" y="386"/>
                  </a:cubicBezTo>
                  <a:cubicBezTo>
                    <a:pt x="300" y="390"/>
                    <a:pt x="297" y="394"/>
                    <a:pt x="300" y="398"/>
                  </a:cubicBezTo>
                  <a:cubicBezTo>
                    <a:pt x="303" y="402"/>
                    <a:pt x="307" y="403"/>
                    <a:pt x="310" y="404"/>
                  </a:cubicBezTo>
                  <a:cubicBezTo>
                    <a:pt x="314" y="405"/>
                    <a:pt x="318" y="398"/>
                    <a:pt x="324" y="396"/>
                  </a:cubicBezTo>
                  <a:cubicBezTo>
                    <a:pt x="330" y="394"/>
                    <a:pt x="334" y="397"/>
                    <a:pt x="337" y="397"/>
                  </a:cubicBezTo>
                  <a:cubicBezTo>
                    <a:pt x="341" y="397"/>
                    <a:pt x="350" y="403"/>
                    <a:pt x="350" y="403"/>
                  </a:cubicBezTo>
                  <a:cubicBezTo>
                    <a:pt x="350" y="403"/>
                    <a:pt x="355" y="406"/>
                    <a:pt x="354" y="413"/>
                  </a:cubicBezTo>
                  <a:cubicBezTo>
                    <a:pt x="353" y="419"/>
                    <a:pt x="368" y="425"/>
                    <a:pt x="373" y="423"/>
                  </a:cubicBezTo>
                  <a:cubicBezTo>
                    <a:pt x="378" y="421"/>
                    <a:pt x="388" y="427"/>
                    <a:pt x="399" y="430"/>
                  </a:cubicBezTo>
                  <a:cubicBezTo>
                    <a:pt x="409" y="433"/>
                    <a:pt x="408" y="438"/>
                    <a:pt x="413" y="436"/>
                  </a:cubicBezTo>
                  <a:cubicBezTo>
                    <a:pt x="418" y="434"/>
                    <a:pt x="410" y="417"/>
                    <a:pt x="413" y="410"/>
                  </a:cubicBezTo>
                  <a:cubicBezTo>
                    <a:pt x="416" y="403"/>
                    <a:pt x="407" y="394"/>
                    <a:pt x="403" y="389"/>
                  </a:cubicBezTo>
                  <a:cubicBezTo>
                    <a:pt x="399" y="385"/>
                    <a:pt x="396" y="384"/>
                    <a:pt x="390" y="378"/>
                  </a:cubicBezTo>
                  <a:cubicBezTo>
                    <a:pt x="385" y="372"/>
                    <a:pt x="388" y="365"/>
                    <a:pt x="381" y="358"/>
                  </a:cubicBezTo>
                  <a:cubicBezTo>
                    <a:pt x="374" y="352"/>
                    <a:pt x="374" y="342"/>
                    <a:pt x="363" y="329"/>
                  </a:cubicBezTo>
                  <a:cubicBezTo>
                    <a:pt x="353" y="317"/>
                    <a:pt x="345" y="287"/>
                    <a:pt x="341" y="279"/>
                  </a:cubicBezTo>
                  <a:cubicBezTo>
                    <a:pt x="336" y="271"/>
                    <a:pt x="334" y="264"/>
                    <a:pt x="328" y="249"/>
                  </a:cubicBezTo>
                  <a:cubicBezTo>
                    <a:pt x="322" y="235"/>
                    <a:pt x="325" y="202"/>
                    <a:pt x="322" y="190"/>
                  </a:cubicBezTo>
                  <a:cubicBezTo>
                    <a:pt x="319" y="178"/>
                    <a:pt x="319" y="169"/>
                    <a:pt x="312" y="154"/>
                  </a:cubicBezTo>
                  <a:cubicBezTo>
                    <a:pt x="307" y="142"/>
                    <a:pt x="311" y="115"/>
                    <a:pt x="311" y="97"/>
                  </a:cubicBezTo>
                  <a:cubicBezTo>
                    <a:pt x="311" y="94"/>
                    <a:pt x="307" y="87"/>
                    <a:pt x="305" y="87"/>
                  </a:cubicBezTo>
                  <a:cubicBezTo>
                    <a:pt x="290" y="84"/>
                    <a:pt x="275" y="81"/>
                    <a:pt x="276" y="69"/>
                  </a:cubicBezTo>
                  <a:cubicBezTo>
                    <a:pt x="279" y="77"/>
                    <a:pt x="296" y="76"/>
                    <a:pt x="307" y="76"/>
                  </a:cubicBezTo>
                  <a:cubicBezTo>
                    <a:pt x="308" y="76"/>
                    <a:pt x="312" y="78"/>
                    <a:pt x="314" y="69"/>
                  </a:cubicBezTo>
                  <a:cubicBezTo>
                    <a:pt x="315" y="60"/>
                    <a:pt x="311" y="60"/>
                    <a:pt x="314" y="55"/>
                  </a:cubicBezTo>
                  <a:cubicBezTo>
                    <a:pt x="316" y="51"/>
                    <a:pt x="311" y="45"/>
                    <a:pt x="313" y="43"/>
                  </a:cubicBezTo>
                  <a:cubicBezTo>
                    <a:pt x="314" y="33"/>
                    <a:pt x="315" y="25"/>
                    <a:pt x="316" y="19"/>
                  </a:cubicBezTo>
                  <a:cubicBezTo>
                    <a:pt x="309" y="11"/>
                    <a:pt x="299" y="5"/>
                    <a:pt x="286" y="3"/>
                  </a:cubicBezTo>
                  <a:cubicBezTo>
                    <a:pt x="272" y="0"/>
                    <a:pt x="258" y="2"/>
                    <a:pt x="249" y="7"/>
                  </a:cubicBezTo>
                  <a:cubicBezTo>
                    <a:pt x="247" y="13"/>
                    <a:pt x="245" y="28"/>
                    <a:pt x="243" y="41"/>
                  </a:cubicBezTo>
                  <a:cubicBezTo>
                    <a:pt x="244" y="46"/>
                    <a:pt x="244" y="50"/>
                    <a:pt x="245" y="53"/>
                  </a:cubicBezTo>
                  <a:cubicBezTo>
                    <a:pt x="246" y="55"/>
                    <a:pt x="241" y="58"/>
                    <a:pt x="243" y="61"/>
                  </a:cubicBezTo>
                  <a:cubicBezTo>
                    <a:pt x="243" y="61"/>
                    <a:pt x="239" y="67"/>
                    <a:pt x="242" y="68"/>
                  </a:cubicBezTo>
                  <a:cubicBezTo>
                    <a:pt x="247" y="73"/>
                    <a:pt x="264" y="77"/>
                    <a:pt x="274" y="68"/>
                  </a:cubicBezTo>
                  <a:cubicBezTo>
                    <a:pt x="274" y="84"/>
                    <a:pt x="247" y="85"/>
                    <a:pt x="235" y="91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28" y="97"/>
                    <a:pt x="233" y="104"/>
                    <a:pt x="228" y="112"/>
                  </a:cubicBezTo>
                  <a:cubicBezTo>
                    <a:pt x="226" y="116"/>
                    <a:pt x="220" y="115"/>
                    <a:pt x="217" y="119"/>
                  </a:cubicBezTo>
                  <a:cubicBezTo>
                    <a:pt x="216" y="121"/>
                    <a:pt x="216" y="125"/>
                    <a:pt x="215" y="128"/>
                  </a:cubicBezTo>
                  <a:cubicBezTo>
                    <a:pt x="214" y="133"/>
                    <a:pt x="214" y="133"/>
                    <a:pt x="214" y="133"/>
                  </a:cubicBezTo>
                  <a:cubicBezTo>
                    <a:pt x="214" y="133"/>
                    <a:pt x="212" y="146"/>
                    <a:pt x="190" y="158"/>
                  </a:cubicBezTo>
                  <a:cubicBezTo>
                    <a:pt x="178" y="165"/>
                    <a:pt x="166" y="165"/>
                    <a:pt x="157" y="176"/>
                  </a:cubicBezTo>
                  <a:cubicBezTo>
                    <a:pt x="159" y="156"/>
                    <a:pt x="188" y="155"/>
                    <a:pt x="190" y="129"/>
                  </a:cubicBezTo>
                  <a:cubicBezTo>
                    <a:pt x="191" y="129"/>
                    <a:pt x="190" y="126"/>
                    <a:pt x="190" y="126"/>
                  </a:cubicBezTo>
                  <a:cubicBezTo>
                    <a:pt x="189" y="119"/>
                    <a:pt x="173" y="119"/>
                    <a:pt x="168" y="113"/>
                  </a:cubicBezTo>
                  <a:cubicBezTo>
                    <a:pt x="164" y="109"/>
                    <a:pt x="164" y="104"/>
                    <a:pt x="161" y="100"/>
                  </a:cubicBezTo>
                  <a:cubicBezTo>
                    <a:pt x="158" y="95"/>
                    <a:pt x="154" y="94"/>
                    <a:pt x="151" y="90"/>
                  </a:cubicBezTo>
                  <a:cubicBezTo>
                    <a:pt x="138" y="77"/>
                    <a:pt x="136" y="52"/>
                    <a:pt x="116" y="45"/>
                  </a:cubicBezTo>
                  <a:cubicBezTo>
                    <a:pt x="112" y="43"/>
                    <a:pt x="103" y="43"/>
                    <a:pt x="95" y="42"/>
                  </a:cubicBezTo>
                  <a:cubicBezTo>
                    <a:pt x="88" y="41"/>
                    <a:pt x="84" y="38"/>
                    <a:pt x="79" y="38"/>
                  </a:cubicBezTo>
                  <a:cubicBezTo>
                    <a:pt x="69" y="38"/>
                    <a:pt x="63" y="42"/>
                    <a:pt x="54" y="44"/>
                  </a:cubicBezTo>
                  <a:cubicBezTo>
                    <a:pt x="46" y="46"/>
                    <a:pt x="29" y="49"/>
                    <a:pt x="23" y="52"/>
                  </a:cubicBezTo>
                  <a:cubicBezTo>
                    <a:pt x="13" y="58"/>
                    <a:pt x="5" y="67"/>
                    <a:pt x="1" y="77"/>
                  </a:cubicBezTo>
                  <a:cubicBezTo>
                    <a:pt x="1" y="84"/>
                    <a:pt x="3" y="87"/>
                    <a:pt x="3" y="93"/>
                  </a:cubicBezTo>
                  <a:cubicBezTo>
                    <a:pt x="3" y="99"/>
                    <a:pt x="0" y="103"/>
                    <a:pt x="5" y="110"/>
                  </a:cubicBezTo>
                  <a:cubicBezTo>
                    <a:pt x="10" y="116"/>
                    <a:pt x="7" y="114"/>
                    <a:pt x="7" y="122"/>
                  </a:cubicBezTo>
                  <a:cubicBezTo>
                    <a:pt x="7" y="130"/>
                    <a:pt x="9" y="130"/>
                    <a:pt x="13" y="136"/>
                  </a:cubicBezTo>
                  <a:cubicBezTo>
                    <a:pt x="18" y="142"/>
                    <a:pt x="17" y="142"/>
                    <a:pt x="19" y="147"/>
                  </a:cubicBezTo>
                  <a:cubicBezTo>
                    <a:pt x="21" y="153"/>
                    <a:pt x="18" y="151"/>
                    <a:pt x="22" y="158"/>
                  </a:cubicBezTo>
                  <a:cubicBezTo>
                    <a:pt x="26" y="165"/>
                    <a:pt x="31" y="174"/>
                    <a:pt x="37" y="181"/>
                  </a:cubicBezTo>
                  <a:cubicBezTo>
                    <a:pt x="44" y="189"/>
                    <a:pt x="45" y="191"/>
                    <a:pt x="50" y="193"/>
                  </a:cubicBezTo>
                  <a:cubicBezTo>
                    <a:pt x="55" y="195"/>
                    <a:pt x="55" y="202"/>
                    <a:pt x="61" y="203"/>
                  </a:cubicBezTo>
                  <a:cubicBezTo>
                    <a:pt x="67" y="204"/>
                    <a:pt x="68" y="206"/>
                    <a:pt x="76" y="205"/>
                  </a:cubicBezTo>
                  <a:cubicBezTo>
                    <a:pt x="79" y="205"/>
                    <a:pt x="84" y="202"/>
                    <a:pt x="89" y="198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3" name="Freeform 137"/>
            <p:cNvSpPr>
              <a:spLocks/>
            </p:cNvSpPr>
            <p:nvPr/>
          </p:nvSpPr>
          <p:spPr bwMode="auto">
            <a:xfrm>
              <a:off x="2174" y="602"/>
              <a:ext cx="65" cy="25"/>
            </a:xfrm>
            <a:custGeom>
              <a:avLst/>
              <a:gdLst>
                <a:gd name="T0" fmla="*/ 65 w 60"/>
                <a:gd name="T1" fmla="*/ 0 h 22"/>
                <a:gd name="T2" fmla="*/ 0 w 60"/>
                <a:gd name="T3" fmla="*/ 22 h 22"/>
                <a:gd name="T4" fmla="*/ 33 w 60"/>
                <a:gd name="T5" fmla="*/ 15 h 22"/>
                <a:gd name="T6" fmla="*/ 65 w 60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22"/>
                <a:gd name="T14" fmla="*/ 60 w 60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22">
                  <a:moveTo>
                    <a:pt x="60" y="0"/>
                  </a:moveTo>
                  <a:cubicBezTo>
                    <a:pt x="49" y="22"/>
                    <a:pt x="14" y="15"/>
                    <a:pt x="0" y="19"/>
                  </a:cubicBezTo>
                  <a:cubicBezTo>
                    <a:pt x="7" y="16"/>
                    <a:pt x="19" y="15"/>
                    <a:pt x="30" y="13"/>
                  </a:cubicBezTo>
                  <a:cubicBezTo>
                    <a:pt x="41" y="11"/>
                    <a:pt x="52" y="8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4" name="Freeform 138"/>
            <p:cNvSpPr>
              <a:spLocks/>
            </p:cNvSpPr>
            <p:nvPr/>
          </p:nvSpPr>
          <p:spPr bwMode="auto">
            <a:xfrm>
              <a:off x="1585" y="466"/>
              <a:ext cx="477" cy="105"/>
            </a:xfrm>
            <a:custGeom>
              <a:avLst/>
              <a:gdLst>
                <a:gd name="T0" fmla="*/ 73 w 440"/>
                <a:gd name="T1" fmla="*/ 77 h 91"/>
                <a:gd name="T2" fmla="*/ 0 w 440"/>
                <a:gd name="T3" fmla="*/ 88 h 91"/>
                <a:gd name="T4" fmla="*/ 1 w 440"/>
                <a:gd name="T5" fmla="*/ 105 h 91"/>
                <a:gd name="T6" fmla="*/ 77 w 440"/>
                <a:gd name="T7" fmla="*/ 93 h 91"/>
                <a:gd name="T8" fmla="*/ 473 w 440"/>
                <a:gd name="T9" fmla="*/ 68 h 91"/>
                <a:gd name="T10" fmla="*/ 477 w 440"/>
                <a:gd name="T11" fmla="*/ 52 h 91"/>
                <a:gd name="T12" fmla="*/ 73 w 440"/>
                <a:gd name="T13" fmla="*/ 77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0"/>
                <a:gd name="T22" fmla="*/ 0 h 91"/>
                <a:gd name="T23" fmla="*/ 440 w 440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0" h="91">
                  <a:moveTo>
                    <a:pt x="67" y="67"/>
                  </a:moveTo>
                  <a:cubicBezTo>
                    <a:pt x="43" y="74"/>
                    <a:pt x="14" y="75"/>
                    <a:pt x="0" y="76"/>
                  </a:cubicBezTo>
                  <a:cubicBezTo>
                    <a:pt x="0" y="81"/>
                    <a:pt x="0" y="86"/>
                    <a:pt x="1" y="91"/>
                  </a:cubicBezTo>
                  <a:cubicBezTo>
                    <a:pt x="15" y="90"/>
                    <a:pt x="46" y="89"/>
                    <a:pt x="71" y="81"/>
                  </a:cubicBezTo>
                  <a:cubicBezTo>
                    <a:pt x="150" y="57"/>
                    <a:pt x="299" y="15"/>
                    <a:pt x="436" y="59"/>
                  </a:cubicBezTo>
                  <a:cubicBezTo>
                    <a:pt x="437" y="54"/>
                    <a:pt x="439" y="50"/>
                    <a:pt x="440" y="45"/>
                  </a:cubicBezTo>
                  <a:cubicBezTo>
                    <a:pt x="299" y="0"/>
                    <a:pt x="148" y="43"/>
                    <a:pt x="67" y="67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5" name="Freeform 139"/>
            <p:cNvSpPr>
              <a:spLocks/>
            </p:cNvSpPr>
            <p:nvPr/>
          </p:nvSpPr>
          <p:spPr bwMode="auto">
            <a:xfrm>
              <a:off x="1597" y="453"/>
              <a:ext cx="474" cy="56"/>
            </a:xfrm>
            <a:custGeom>
              <a:avLst/>
              <a:gdLst>
                <a:gd name="T0" fmla="*/ 474 w 437"/>
                <a:gd name="T1" fmla="*/ 40 h 48"/>
                <a:gd name="T2" fmla="*/ 69 w 437"/>
                <a:gd name="T3" fmla="*/ 39 h 48"/>
                <a:gd name="T4" fmla="*/ 2 w 437"/>
                <a:gd name="T5" fmla="*/ 39 h 48"/>
                <a:gd name="T6" fmla="*/ 0 w 437"/>
                <a:gd name="T7" fmla="*/ 56 h 48"/>
                <a:gd name="T8" fmla="*/ 57 w 437"/>
                <a:gd name="T9" fmla="*/ 56 h 48"/>
                <a:gd name="T10" fmla="*/ 60 w 437"/>
                <a:gd name="T11" fmla="*/ 56 h 48"/>
                <a:gd name="T12" fmla="*/ 469 w 437"/>
                <a:gd name="T13" fmla="*/ 55 h 48"/>
                <a:gd name="T14" fmla="*/ 469 w 437"/>
                <a:gd name="T15" fmla="*/ 55 h 48"/>
                <a:gd name="T16" fmla="*/ 474 w 437"/>
                <a:gd name="T17" fmla="*/ 4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7"/>
                <a:gd name="T28" fmla="*/ 0 h 48"/>
                <a:gd name="T29" fmla="*/ 437 w 437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7" h="48">
                  <a:moveTo>
                    <a:pt x="437" y="34"/>
                  </a:moveTo>
                  <a:cubicBezTo>
                    <a:pt x="204" y="0"/>
                    <a:pt x="76" y="30"/>
                    <a:pt x="64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8"/>
                    <a:pt x="0" y="43"/>
                    <a:pt x="0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7"/>
                    <a:pt x="193" y="10"/>
                    <a:pt x="432" y="47"/>
                  </a:cubicBezTo>
                  <a:cubicBezTo>
                    <a:pt x="432" y="47"/>
                    <a:pt x="432" y="47"/>
                    <a:pt x="432" y="47"/>
                  </a:cubicBezTo>
                  <a:cubicBezTo>
                    <a:pt x="433" y="43"/>
                    <a:pt x="435" y="38"/>
                    <a:pt x="437" y="34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6" name="Freeform 140"/>
            <p:cNvSpPr>
              <a:spLocks/>
            </p:cNvSpPr>
            <p:nvPr/>
          </p:nvSpPr>
          <p:spPr bwMode="auto">
            <a:xfrm>
              <a:off x="1711" y="718"/>
              <a:ext cx="54" cy="450"/>
            </a:xfrm>
            <a:custGeom>
              <a:avLst/>
              <a:gdLst>
                <a:gd name="T0" fmla="*/ 54 w 50"/>
                <a:gd name="T1" fmla="*/ 450 h 389"/>
                <a:gd name="T2" fmla="*/ 54 w 50"/>
                <a:gd name="T3" fmla="*/ 305 h 389"/>
                <a:gd name="T4" fmla="*/ 42 w 50"/>
                <a:gd name="T5" fmla="*/ 241 h 389"/>
                <a:gd name="T6" fmla="*/ 16 w 50"/>
                <a:gd name="T7" fmla="*/ 66 h 389"/>
                <a:gd name="T8" fmla="*/ 19 w 50"/>
                <a:gd name="T9" fmla="*/ 17 h 389"/>
                <a:gd name="T10" fmla="*/ 19 w 50"/>
                <a:gd name="T11" fmla="*/ 17 h 389"/>
                <a:gd name="T12" fmla="*/ 9 w 50"/>
                <a:gd name="T13" fmla="*/ 0 h 389"/>
                <a:gd name="T14" fmla="*/ 1 w 50"/>
                <a:gd name="T15" fmla="*/ 66 h 389"/>
                <a:gd name="T16" fmla="*/ 27 w 50"/>
                <a:gd name="T17" fmla="*/ 244 h 389"/>
                <a:gd name="T18" fmla="*/ 39 w 50"/>
                <a:gd name="T19" fmla="*/ 305 h 389"/>
                <a:gd name="T20" fmla="*/ 39 w 50"/>
                <a:gd name="T21" fmla="*/ 450 h 3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389"/>
                <a:gd name="T35" fmla="*/ 50 w 50"/>
                <a:gd name="T36" fmla="*/ 389 h 3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389">
                  <a:moveTo>
                    <a:pt x="50" y="389"/>
                  </a:moveTo>
                  <a:cubicBezTo>
                    <a:pt x="50" y="264"/>
                    <a:pt x="50" y="264"/>
                    <a:pt x="50" y="264"/>
                  </a:cubicBezTo>
                  <a:cubicBezTo>
                    <a:pt x="50" y="251"/>
                    <a:pt x="45" y="232"/>
                    <a:pt x="39" y="208"/>
                  </a:cubicBezTo>
                  <a:cubicBezTo>
                    <a:pt x="29" y="168"/>
                    <a:pt x="15" y="114"/>
                    <a:pt x="15" y="57"/>
                  </a:cubicBezTo>
                  <a:cubicBezTo>
                    <a:pt x="15" y="35"/>
                    <a:pt x="13" y="30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4" y="10"/>
                    <a:pt x="11" y="4"/>
                    <a:pt x="8" y="0"/>
                  </a:cubicBezTo>
                  <a:cubicBezTo>
                    <a:pt x="0" y="17"/>
                    <a:pt x="1" y="28"/>
                    <a:pt x="1" y="57"/>
                  </a:cubicBezTo>
                  <a:cubicBezTo>
                    <a:pt x="1" y="116"/>
                    <a:pt x="15" y="171"/>
                    <a:pt x="25" y="211"/>
                  </a:cubicBezTo>
                  <a:cubicBezTo>
                    <a:pt x="31" y="235"/>
                    <a:pt x="36" y="253"/>
                    <a:pt x="36" y="264"/>
                  </a:cubicBezTo>
                  <a:cubicBezTo>
                    <a:pt x="36" y="389"/>
                    <a:pt x="36" y="389"/>
                    <a:pt x="36" y="389"/>
                  </a:cubicBezTo>
                </a:path>
              </a:pathLst>
            </a:custGeom>
            <a:noFill/>
            <a:ln w="3175" cap="flat">
              <a:solidFill>
                <a:srgbClr val="0B4D9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7" name="Freeform 141"/>
            <p:cNvSpPr>
              <a:spLocks/>
            </p:cNvSpPr>
            <p:nvPr/>
          </p:nvSpPr>
          <p:spPr bwMode="auto">
            <a:xfrm>
              <a:off x="2197" y="442"/>
              <a:ext cx="111" cy="81"/>
            </a:xfrm>
            <a:custGeom>
              <a:avLst/>
              <a:gdLst>
                <a:gd name="T0" fmla="*/ 10 w 103"/>
                <a:gd name="T1" fmla="*/ 81 h 70"/>
                <a:gd name="T2" fmla="*/ 30 w 103"/>
                <a:gd name="T3" fmla="*/ 64 h 70"/>
                <a:gd name="T4" fmla="*/ 111 w 103"/>
                <a:gd name="T5" fmla="*/ 16 h 70"/>
                <a:gd name="T6" fmla="*/ 108 w 103"/>
                <a:gd name="T7" fmla="*/ 0 h 70"/>
                <a:gd name="T8" fmla="*/ 17 w 103"/>
                <a:gd name="T9" fmla="*/ 53 h 70"/>
                <a:gd name="T10" fmla="*/ 0 w 103"/>
                <a:gd name="T11" fmla="*/ 67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70"/>
                <a:gd name="T20" fmla="*/ 103 w 103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70">
                  <a:moveTo>
                    <a:pt x="9" y="70"/>
                  </a:moveTo>
                  <a:cubicBezTo>
                    <a:pt x="13" y="66"/>
                    <a:pt x="23" y="59"/>
                    <a:pt x="28" y="55"/>
                  </a:cubicBezTo>
                  <a:cubicBezTo>
                    <a:pt x="46" y="41"/>
                    <a:pt x="72" y="24"/>
                    <a:pt x="103" y="14"/>
                  </a:cubicBezTo>
                  <a:cubicBezTo>
                    <a:pt x="103" y="10"/>
                    <a:pt x="102" y="4"/>
                    <a:pt x="100" y="0"/>
                  </a:cubicBezTo>
                  <a:cubicBezTo>
                    <a:pt x="64" y="11"/>
                    <a:pt x="36" y="30"/>
                    <a:pt x="16" y="46"/>
                  </a:cubicBezTo>
                  <a:cubicBezTo>
                    <a:pt x="12" y="49"/>
                    <a:pt x="3" y="56"/>
                    <a:pt x="0" y="58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8" name="Freeform 142"/>
            <p:cNvSpPr>
              <a:spLocks/>
            </p:cNvSpPr>
            <p:nvPr/>
          </p:nvSpPr>
          <p:spPr bwMode="auto">
            <a:xfrm>
              <a:off x="2224" y="496"/>
              <a:ext cx="106" cy="72"/>
            </a:xfrm>
            <a:custGeom>
              <a:avLst/>
              <a:gdLst>
                <a:gd name="T0" fmla="*/ 8 w 98"/>
                <a:gd name="T1" fmla="*/ 72 h 62"/>
                <a:gd name="T2" fmla="*/ 19 w 98"/>
                <a:gd name="T3" fmla="*/ 62 h 62"/>
                <a:gd name="T4" fmla="*/ 19 w 98"/>
                <a:gd name="T5" fmla="*/ 62 h 62"/>
                <a:gd name="T6" fmla="*/ 106 w 98"/>
                <a:gd name="T7" fmla="*/ 15 h 62"/>
                <a:gd name="T8" fmla="*/ 98 w 98"/>
                <a:gd name="T9" fmla="*/ 0 h 62"/>
                <a:gd name="T10" fmla="*/ 14 w 98"/>
                <a:gd name="T11" fmla="*/ 44 h 62"/>
                <a:gd name="T12" fmla="*/ 14 w 98"/>
                <a:gd name="T13" fmla="*/ 44 h 62"/>
                <a:gd name="T14" fmla="*/ 0 w 98"/>
                <a:gd name="T15" fmla="*/ 57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62"/>
                <a:gd name="T26" fmla="*/ 98 w 98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62">
                  <a:moveTo>
                    <a:pt x="7" y="62"/>
                  </a:moveTo>
                  <a:cubicBezTo>
                    <a:pt x="11" y="59"/>
                    <a:pt x="15" y="56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7" y="38"/>
                    <a:pt x="66" y="22"/>
                    <a:pt x="98" y="13"/>
                  </a:cubicBezTo>
                  <a:cubicBezTo>
                    <a:pt x="97" y="8"/>
                    <a:pt x="94" y="3"/>
                    <a:pt x="91" y="0"/>
                  </a:cubicBezTo>
                  <a:cubicBezTo>
                    <a:pt x="61" y="9"/>
                    <a:pt x="32" y="24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9" y="42"/>
                    <a:pt x="4" y="46"/>
                    <a:pt x="0" y="49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59" name="Freeform 143"/>
            <p:cNvSpPr>
              <a:spLocks/>
            </p:cNvSpPr>
            <p:nvPr/>
          </p:nvSpPr>
          <p:spPr bwMode="auto">
            <a:xfrm>
              <a:off x="1735" y="229"/>
              <a:ext cx="32" cy="354"/>
            </a:xfrm>
            <a:custGeom>
              <a:avLst/>
              <a:gdLst>
                <a:gd name="T0" fmla="*/ 15 w 30"/>
                <a:gd name="T1" fmla="*/ 235 h 306"/>
                <a:gd name="T2" fmla="*/ 15 w 30"/>
                <a:gd name="T3" fmla="*/ 0 h 306"/>
                <a:gd name="T4" fmla="*/ 6 w 30"/>
                <a:gd name="T5" fmla="*/ 0 h 306"/>
                <a:gd name="T6" fmla="*/ 0 w 30"/>
                <a:gd name="T7" fmla="*/ 0 h 306"/>
                <a:gd name="T8" fmla="*/ 0 w 30"/>
                <a:gd name="T9" fmla="*/ 235 h 306"/>
                <a:gd name="T10" fmla="*/ 17 w 30"/>
                <a:gd name="T11" fmla="*/ 354 h 306"/>
                <a:gd name="T12" fmla="*/ 32 w 30"/>
                <a:gd name="T13" fmla="*/ 349 h 306"/>
                <a:gd name="T14" fmla="*/ 15 w 30"/>
                <a:gd name="T15" fmla="*/ 235 h 3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306"/>
                <a:gd name="T26" fmla="*/ 30 w 30"/>
                <a:gd name="T27" fmla="*/ 306 h 3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306">
                  <a:moveTo>
                    <a:pt x="14" y="20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9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9"/>
                    <a:pt x="5" y="273"/>
                    <a:pt x="16" y="306"/>
                  </a:cubicBezTo>
                  <a:cubicBezTo>
                    <a:pt x="21" y="304"/>
                    <a:pt x="25" y="303"/>
                    <a:pt x="30" y="302"/>
                  </a:cubicBezTo>
                  <a:cubicBezTo>
                    <a:pt x="20" y="271"/>
                    <a:pt x="14" y="238"/>
                    <a:pt x="14" y="203"/>
                  </a:cubicBezTo>
                  <a:close/>
                </a:path>
              </a:pathLst>
            </a:custGeom>
            <a:noFill/>
            <a:ln w="3175" cap="flat">
              <a:solidFill>
                <a:srgbClr val="0B4D9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0" name="Freeform 144"/>
            <p:cNvSpPr>
              <a:spLocks/>
            </p:cNvSpPr>
            <p:nvPr/>
          </p:nvSpPr>
          <p:spPr bwMode="auto">
            <a:xfrm>
              <a:off x="1750" y="1171"/>
              <a:ext cx="15" cy="76"/>
            </a:xfrm>
            <a:custGeom>
              <a:avLst/>
              <a:gdLst>
                <a:gd name="T0" fmla="*/ 9 w 14"/>
                <a:gd name="T1" fmla="*/ 0 h 66"/>
                <a:gd name="T2" fmla="*/ 0 w 14"/>
                <a:gd name="T3" fmla="*/ 0 h 66"/>
                <a:gd name="T4" fmla="*/ 0 w 14"/>
                <a:gd name="T5" fmla="*/ 76 h 66"/>
                <a:gd name="T6" fmla="*/ 15 w 14"/>
                <a:gd name="T7" fmla="*/ 76 h 66"/>
                <a:gd name="T8" fmla="*/ 15 w 14"/>
                <a:gd name="T9" fmla="*/ 0 h 66"/>
                <a:gd name="T10" fmla="*/ 9 w 14"/>
                <a:gd name="T11" fmla="*/ 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66"/>
                <a:gd name="T20" fmla="*/ 14 w 14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66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1" name="Freeform 145"/>
            <p:cNvSpPr>
              <a:spLocks noEditPoints="1"/>
            </p:cNvSpPr>
            <p:nvPr/>
          </p:nvSpPr>
          <p:spPr bwMode="auto">
            <a:xfrm>
              <a:off x="1512" y="484"/>
              <a:ext cx="621" cy="41"/>
            </a:xfrm>
            <a:custGeom>
              <a:avLst/>
              <a:gdLst>
                <a:gd name="T0" fmla="*/ 0 w 573"/>
                <a:gd name="T1" fmla="*/ 8 h 36"/>
                <a:gd name="T2" fmla="*/ 0 w 573"/>
                <a:gd name="T3" fmla="*/ 25 h 36"/>
                <a:gd name="T4" fmla="*/ 86 w 573"/>
                <a:gd name="T5" fmla="*/ 25 h 36"/>
                <a:gd name="T6" fmla="*/ 88 w 573"/>
                <a:gd name="T7" fmla="*/ 8 h 36"/>
                <a:gd name="T8" fmla="*/ 0 w 573"/>
                <a:gd name="T9" fmla="*/ 8 h 36"/>
                <a:gd name="T10" fmla="*/ 621 w 573"/>
                <a:gd name="T11" fmla="*/ 27 h 36"/>
                <a:gd name="T12" fmla="*/ 591 w 573"/>
                <a:gd name="T13" fmla="*/ 0 h 36"/>
                <a:gd name="T14" fmla="*/ 588 w 573"/>
                <a:gd name="T15" fmla="*/ 14 h 36"/>
                <a:gd name="T16" fmla="*/ 559 w 573"/>
                <a:gd name="T17" fmla="*/ 9 h 36"/>
                <a:gd name="T18" fmla="*/ 554 w 573"/>
                <a:gd name="T19" fmla="*/ 24 h 36"/>
                <a:gd name="T20" fmla="*/ 585 w 573"/>
                <a:gd name="T21" fmla="*/ 30 h 36"/>
                <a:gd name="T22" fmla="*/ 584 w 573"/>
                <a:gd name="T23" fmla="*/ 41 h 36"/>
                <a:gd name="T24" fmla="*/ 621 w 573"/>
                <a:gd name="T25" fmla="*/ 27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3"/>
                <a:gd name="T40" fmla="*/ 0 h 36"/>
                <a:gd name="T41" fmla="*/ 573 w 573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3" h="36">
                  <a:moveTo>
                    <a:pt x="0" y="7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17"/>
                    <a:pt x="79" y="12"/>
                    <a:pt x="81" y="7"/>
                  </a:cubicBezTo>
                  <a:cubicBezTo>
                    <a:pt x="42" y="7"/>
                    <a:pt x="0" y="7"/>
                    <a:pt x="0" y="7"/>
                  </a:cubicBezTo>
                  <a:close/>
                  <a:moveTo>
                    <a:pt x="573" y="24"/>
                  </a:moveTo>
                  <a:cubicBezTo>
                    <a:pt x="545" y="0"/>
                    <a:pt x="545" y="0"/>
                    <a:pt x="545" y="0"/>
                  </a:cubicBezTo>
                  <a:cubicBezTo>
                    <a:pt x="543" y="12"/>
                    <a:pt x="543" y="12"/>
                    <a:pt x="543" y="12"/>
                  </a:cubicBezTo>
                  <a:cubicBezTo>
                    <a:pt x="534" y="10"/>
                    <a:pt x="524" y="9"/>
                    <a:pt x="516" y="8"/>
                  </a:cubicBezTo>
                  <a:cubicBezTo>
                    <a:pt x="514" y="12"/>
                    <a:pt x="512" y="17"/>
                    <a:pt x="511" y="21"/>
                  </a:cubicBezTo>
                  <a:cubicBezTo>
                    <a:pt x="521" y="23"/>
                    <a:pt x="530" y="24"/>
                    <a:pt x="540" y="26"/>
                  </a:cubicBezTo>
                  <a:cubicBezTo>
                    <a:pt x="539" y="36"/>
                    <a:pt x="539" y="36"/>
                    <a:pt x="539" y="36"/>
                  </a:cubicBezTo>
                  <a:lnTo>
                    <a:pt x="573" y="24"/>
                  </a:ln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2" name="Freeform 146"/>
            <p:cNvSpPr>
              <a:spLocks noEditPoints="1"/>
            </p:cNvSpPr>
            <p:nvPr/>
          </p:nvSpPr>
          <p:spPr bwMode="auto">
            <a:xfrm>
              <a:off x="1505" y="518"/>
              <a:ext cx="629" cy="53"/>
            </a:xfrm>
            <a:custGeom>
              <a:avLst/>
              <a:gdLst>
                <a:gd name="T0" fmla="*/ 80 w 580"/>
                <a:gd name="T1" fmla="*/ 36 h 46"/>
                <a:gd name="T2" fmla="*/ 78 w 580"/>
                <a:gd name="T3" fmla="*/ 36 h 46"/>
                <a:gd name="T4" fmla="*/ 0 w 580"/>
                <a:gd name="T5" fmla="*/ 36 h 46"/>
                <a:gd name="T6" fmla="*/ 0 w 580"/>
                <a:gd name="T7" fmla="*/ 53 h 46"/>
                <a:gd name="T8" fmla="*/ 79 w 580"/>
                <a:gd name="T9" fmla="*/ 53 h 46"/>
                <a:gd name="T10" fmla="*/ 79 w 580"/>
                <a:gd name="T11" fmla="*/ 53 h 46"/>
                <a:gd name="T12" fmla="*/ 81 w 580"/>
                <a:gd name="T13" fmla="*/ 53 h 46"/>
                <a:gd name="T14" fmla="*/ 80 w 580"/>
                <a:gd name="T15" fmla="*/ 36 h 46"/>
                <a:gd name="T16" fmla="*/ 629 w 580"/>
                <a:gd name="T17" fmla="*/ 40 h 46"/>
                <a:gd name="T18" fmla="*/ 606 w 580"/>
                <a:gd name="T19" fmla="*/ 7 h 46"/>
                <a:gd name="T20" fmla="*/ 602 w 580"/>
                <a:gd name="T21" fmla="*/ 17 h 46"/>
                <a:gd name="T22" fmla="*/ 557 w 580"/>
                <a:gd name="T23" fmla="*/ 0 h 46"/>
                <a:gd name="T24" fmla="*/ 553 w 580"/>
                <a:gd name="T25" fmla="*/ 16 h 46"/>
                <a:gd name="T26" fmla="*/ 595 w 580"/>
                <a:gd name="T27" fmla="*/ 33 h 46"/>
                <a:gd name="T28" fmla="*/ 590 w 580"/>
                <a:gd name="T29" fmla="*/ 45 h 46"/>
                <a:gd name="T30" fmla="*/ 629 w 580"/>
                <a:gd name="T31" fmla="*/ 40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0"/>
                <a:gd name="T49" fmla="*/ 0 h 46"/>
                <a:gd name="T50" fmla="*/ 580 w 580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0" h="46">
                  <a:moveTo>
                    <a:pt x="74" y="31"/>
                  </a:moveTo>
                  <a:cubicBezTo>
                    <a:pt x="74" y="31"/>
                    <a:pt x="73" y="31"/>
                    <a:pt x="72" y="31"/>
                  </a:cubicBezTo>
                  <a:cubicBezTo>
                    <a:pt x="72" y="31"/>
                    <a:pt x="0" y="31"/>
                    <a:pt x="0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4" y="46"/>
                    <a:pt x="74" y="46"/>
                    <a:pt x="75" y="46"/>
                  </a:cubicBezTo>
                  <a:cubicBezTo>
                    <a:pt x="74" y="41"/>
                    <a:pt x="74" y="36"/>
                    <a:pt x="74" y="31"/>
                  </a:cubicBezTo>
                  <a:close/>
                  <a:moveTo>
                    <a:pt x="580" y="35"/>
                  </a:moveTo>
                  <a:cubicBezTo>
                    <a:pt x="559" y="6"/>
                    <a:pt x="559" y="6"/>
                    <a:pt x="559" y="6"/>
                  </a:cubicBezTo>
                  <a:cubicBezTo>
                    <a:pt x="555" y="15"/>
                    <a:pt x="555" y="15"/>
                    <a:pt x="555" y="15"/>
                  </a:cubicBezTo>
                  <a:cubicBezTo>
                    <a:pt x="541" y="9"/>
                    <a:pt x="528" y="4"/>
                    <a:pt x="514" y="0"/>
                  </a:cubicBezTo>
                  <a:cubicBezTo>
                    <a:pt x="513" y="5"/>
                    <a:pt x="511" y="9"/>
                    <a:pt x="510" y="14"/>
                  </a:cubicBezTo>
                  <a:cubicBezTo>
                    <a:pt x="523" y="18"/>
                    <a:pt x="536" y="23"/>
                    <a:pt x="549" y="29"/>
                  </a:cubicBezTo>
                  <a:cubicBezTo>
                    <a:pt x="544" y="39"/>
                    <a:pt x="544" y="39"/>
                    <a:pt x="544" y="39"/>
                  </a:cubicBezTo>
                  <a:lnTo>
                    <a:pt x="580" y="35"/>
                  </a:ln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3" name="Freeform 147"/>
            <p:cNvSpPr>
              <a:spLocks/>
            </p:cNvSpPr>
            <p:nvPr/>
          </p:nvSpPr>
          <p:spPr bwMode="auto">
            <a:xfrm>
              <a:off x="2305" y="432"/>
              <a:ext cx="55" cy="26"/>
            </a:xfrm>
            <a:custGeom>
              <a:avLst/>
              <a:gdLst>
                <a:gd name="T0" fmla="*/ 55 w 51"/>
                <a:gd name="T1" fmla="*/ 16 h 23"/>
                <a:gd name="T2" fmla="*/ 55 w 51"/>
                <a:gd name="T3" fmla="*/ 0 h 23"/>
                <a:gd name="T4" fmla="*/ 0 w 51"/>
                <a:gd name="T5" fmla="*/ 10 h 23"/>
                <a:gd name="T6" fmla="*/ 3 w 51"/>
                <a:gd name="T7" fmla="*/ 26 h 23"/>
                <a:gd name="T8" fmla="*/ 3 w 51"/>
                <a:gd name="T9" fmla="*/ 26 h 23"/>
                <a:gd name="T10" fmla="*/ 55 w 51"/>
                <a:gd name="T11" fmla="*/ 16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23"/>
                <a:gd name="T20" fmla="*/ 51 w 5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23">
                  <a:moveTo>
                    <a:pt x="51" y="14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2" y="1"/>
                    <a:pt x="15" y="4"/>
                    <a:pt x="0" y="9"/>
                  </a:cubicBezTo>
                  <a:cubicBezTo>
                    <a:pt x="2" y="13"/>
                    <a:pt x="3" y="19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8" y="19"/>
                    <a:pt x="34" y="15"/>
                    <a:pt x="51" y="14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4" name="Freeform 148"/>
            <p:cNvSpPr>
              <a:spLocks/>
            </p:cNvSpPr>
            <p:nvPr/>
          </p:nvSpPr>
          <p:spPr bwMode="auto">
            <a:xfrm>
              <a:off x="2322" y="486"/>
              <a:ext cx="70" cy="25"/>
            </a:xfrm>
            <a:custGeom>
              <a:avLst/>
              <a:gdLst>
                <a:gd name="T0" fmla="*/ 70 w 64"/>
                <a:gd name="T1" fmla="*/ 0 h 22"/>
                <a:gd name="T2" fmla="*/ 0 w 64"/>
                <a:gd name="T3" fmla="*/ 10 h 22"/>
                <a:gd name="T4" fmla="*/ 8 w 64"/>
                <a:gd name="T5" fmla="*/ 25 h 22"/>
                <a:gd name="T6" fmla="*/ 70 w 64"/>
                <a:gd name="T7" fmla="*/ 17 h 22"/>
                <a:gd name="T8" fmla="*/ 70 w 64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2"/>
                <a:gd name="T17" fmla="*/ 64 w 64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2">
                  <a:moveTo>
                    <a:pt x="64" y="0"/>
                  </a:moveTo>
                  <a:cubicBezTo>
                    <a:pt x="39" y="0"/>
                    <a:pt x="18" y="4"/>
                    <a:pt x="0" y="9"/>
                  </a:cubicBezTo>
                  <a:cubicBezTo>
                    <a:pt x="3" y="12"/>
                    <a:pt x="6" y="17"/>
                    <a:pt x="7" y="22"/>
                  </a:cubicBezTo>
                  <a:cubicBezTo>
                    <a:pt x="23" y="18"/>
                    <a:pt x="42" y="15"/>
                    <a:pt x="64" y="15"/>
                  </a:cubicBezTo>
                  <a:cubicBezTo>
                    <a:pt x="64" y="15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5" name="Freeform 149"/>
            <p:cNvSpPr>
              <a:spLocks/>
            </p:cNvSpPr>
            <p:nvPr/>
          </p:nvSpPr>
          <p:spPr bwMode="auto">
            <a:xfrm>
              <a:off x="2151" y="507"/>
              <a:ext cx="51" cy="48"/>
            </a:xfrm>
            <a:custGeom>
              <a:avLst/>
              <a:gdLst>
                <a:gd name="T0" fmla="*/ 51 w 47"/>
                <a:gd name="T1" fmla="*/ 17 h 42"/>
                <a:gd name="T2" fmla="*/ 51 w 47"/>
                <a:gd name="T3" fmla="*/ 17 h 42"/>
                <a:gd name="T4" fmla="*/ 44 w 47"/>
                <a:gd name="T5" fmla="*/ 7 h 42"/>
                <a:gd name="T6" fmla="*/ 41 w 47"/>
                <a:gd name="T7" fmla="*/ 5 h 42"/>
                <a:gd name="T8" fmla="*/ 39 w 47"/>
                <a:gd name="T9" fmla="*/ 6 h 42"/>
                <a:gd name="T10" fmla="*/ 30 w 47"/>
                <a:gd name="T11" fmla="*/ 15 h 42"/>
                <a:gd name="T12" fmla="*/ 21 w 47"/>
                <a:gd name="T13" fmla="*/ 0 h 42"/>
                <a:gd name="T14" fmla="*/ 0 w 47"/>
                <a:gd name="T15" fmla="*/ 48 h 42"/>
                <a:gd name="T16" fmla="*/ 51 w 47"/>
                <a:gd name="T17" fmla="*/ 42 h 42"/>
                <a:gd name="T18" fmla="*/ 40 w 47"/>
                <a:gd name="T19" fmla="*/ 27 h 42"/>
                <a:gd name="T20" fmla="*/ 50 w 47"/>
                <a:gd name="T21" fmla="*/ 18 h 42"/>
                <a:gd name="T22" fmla="*/ 51 w 47"/>
                <a:gd name="T23" fmla="*/ 17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42"/>
                <a:gd name="T38" fmla="*/ 47 w 47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42">
                  <a:moveTo>
                    <a:pt x="47" y="15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46" y="12"/>
                    <a:pt x="44" y="9"/>
                    <a:pt x="41" y="6"/>
                  </a:cubicBezTo>
                  <a:cubicBezTo>
                    <a:pt x="40" y="5"/>
                    <a:pt x="39" y="5"/>
                    <a:pt x="38" y="4"/>
                  </a:cubicBezTo>
                  <a:cubicBezTo>
                    <a:pt x="38" y="4"/>
                    <a:pt x="37" y="5"/>
                    <a:pt x="36" y="5"/>
                  </a:cubicBezTo>
                  <a:cubicBezTo>
                    <a:pt x="33" y="8"/>
                    <a:pt x="31" y="10"/>
                    <a:pt x="28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0" y="22"/>
                    <a:pt x="43" y="19"/>
                    <a:pt x="46" y="16"/>
                  </a:cubicBezTo>
                  <a:cubicBezTo>
                    <a:pt x="46" y="16"/>
                    <a:pt x="47" y="15"/>
                    <a:pt x="47" y="15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6" name="Freeform 150"/>
            <p:cNvSpPr>
              <a:spLocks/>
            </p:cNvSpPr>
            <p:nvPr/>
          </p:nvSpPr>
          <p:spPr bwMode="auto">
            <a:xfrm>
              <a:off x="2176" y="552"/>
              <a:ext cx="55" cy="51"/>
            </a:xfrm>
            <a:custGeom>
              <a:avLst/>
              <a:gdLst>
                <a:gd name="T0" fmla="*/ 55 w 51"/>
                <a:gd name="T1" fmla="*/ 15 h 44"/>
                <a:gd name="T2" fmla="*/ 55 w 51"/>
                <a:gd name="T3" fmla="*/ 15 h 44"/>
                <a:gd name="T4" fmla="*/ 54 w 51"/>
                <a:gd name="T5" fmla="*/ 13 h 44"/>
                <a:gd name="T6" fmla="*/ 47 w 51"/>
                <a:gd name="T7" fmla="*/ 0 h 44"/>
                <a:gd name="T8" fmla="*/ 39 w 51"/>
                <a:gd name="T9" fmla="*/ 7 h 44"/>
                <a:gd name="T10" fmla="*/ 29 w 51"/>
                <a:gd name="T11" fmla="*/ 15 h 44"/>
                <a:gd name="T12" fmla="*/ 19 w 51"/>
                <a:gd name="T13" fmla="*/ 1 h 44"/>
                <a:gd name="T14" fmla="*/ 0 w 51"/>
                <a:gd name="T15" fmla="*/ 51 h 44"/>
                <a:gd name="T16" fmla="*/ 50 w 51"/>
                <a:gd name="T17" fmla="*/ 43 h 44"/>
                <a:gd name="T18" fmla="*/ 40 w 51"/>
                <a:gd name="T19" fmla="*/ 29 h 44"/>
                <a:gd name="T20" fmla="*/ 49 w 51"/>
                <a:gd name="T21" fmla="*/ 21 h 44"/>
                <a:gd name="T22" fmla="*/ 55 w 51"/>
                <a:gd name="T23" fmla="*/ 15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44"/>
                <a:gd name="T38" fmla="*/ 51 w 51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44"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0" y="12"/>
                    <a:pt x="50" y="12"/>
                    <a:pt x="50" y="11"/>
                  </a:cubicBezTo>
                  <a:cubicBezTo>
                    <a:pt x="49" y="7"/>
                    <a:pt x="46" y="3"/>
                    <a:pt x="44" y="0"/>
                  </a:cubicBezTo>
                  <a:cubicBezTo>
                    <a:pt x="41" y="2"/>
                    <a:pt x="38" y="4"/>
                    <a:pt x="36" y="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6"/>
                    <a:pt x="49" y="15"/>
                    <a:pt x="51" y="13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7" name="Freeform 151"/>
            <p:cNvSpPr>
              <a:spLocks/>
            </p:cNvSpPr>
            <p:nvPr/>
          </p:nvSpPr>
          <p:spPr bwMode="auto">
            <a:xfrm>
              <a:off x="1751" y="576"/>
              <a:ext cx="46" cy="83"/>
            </a:xfrm>
            <a:custGeom>
              <a:avLst/>
              <a:gdLst>
                <a:gd name="T0" fmla="*/ 43 w 42"/>
                <a:gd name="T1" fmla="*/ 83 h 72"/>
                <a:gd name="T2" fmla="*/ 46 w 42"/>
                <a:gd name="T3" fmla="*/ 29 h 72"/>
                <a:gd name="T4" fmla="*/ 31 w 42"/>
                <a:gd name="T5" fmla="*/ 37 h 72"/>
                <a:gd name="T6" fmla="*/ 16 w 42"/>
                <a:gd name="T7" fmla="*/ 0 h 72"/>
                <a:gd name="T8" fmla="*/ 1 w 42"/>
                <a:gd name="T9" fmla="*/ 5 h 72"/>
                <a:gd name="T10" fmla="*/ 16 w 42"/>
                <a:gd name="T11" fmla="*/ 44 h 72"/>
                <a:gd name="T12" fmla="*/ 0 w 42"/>
                <a:gd name="T13" fmla="*/ 52 h 72"/>
                <a:gd name="T14" fmla="*/ 43 w 42"/>
                <a:gd name="T15" fmla="*/ 83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72"/>
                <a:gd name="T26" fmla="*/ 42 w 42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72">
                  <a:moveTo>
                    <a:pt x="39" y="72"/>
                  </a:moveTo>
                  <a:cubicBezTo>
                    <a:pt x="42" y="25"/>
                    <a:pt x="42" y="25"/>
                    <a:pt x="42" y="25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3" y="22"/>
                    <a:pt x="19" y="11"/>
                    <a:pt x="15" y="0"/>
                  </a:cubicBezTo>
                  <a:cubicBezTo>
                    <a:pt x="10" y="1"/>
                    <a:pt x="6" y="2"/>
                    <a:pt x="1" y="4"/>
                  </a:cubicBezTo>
                  <a:cubicBezTo>
                    <a:pt x="5" y="15"/>
                    <a:pt x="9" y="27"/>
                    <a:pt x="15" y="38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39" y="72"/>
                  </a:ln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068" name="Freeform 152"/>
            <p:cNvSpPr>
              <a:spLocks/>
            </p:cNvSpPr>
            <p:nvPr/>
          </p:nvSpPr>
          <p:spPr bwMode="auto">
            <a:xfrm>
              <a:off x="1720" y="667"/>
              <a:ext cx="122" cy="69"/>
            </a:xfrm>
            <a:custGeom>
              <a:avLst/>
              <a:gdLst>
                <a:gd name="T0" fmla="*/ 122 w 113"/>
                <a:gd name="T1" fmla="*/ 47 h 59"/>
                <a:gd name="T2" fmla="*/ 95 w 113"/>
                <a:gd name="T3" fmla="*/ 0 h 59"/>
                <a:gd name="T4" fmla="*/ 87 w 113"/>
                <a:gd name="T5" fmla="*/ 16 h 59"/>
                <a:gd name="T6" fmla="*/ 29 w 113"/>
                <a:gd name="T7" fmla="*/ 18 h 59"/>
                <a:gd name="T8" fmla="*/ 0 w 113"/>
                <a:gd name="T9" fmla="*/ 51 h 59"/>
                <a:gd name="T10" fmla="*/ 11 w 113"/>
                <a:gd name="T11" fmla="*/ 69 h 59"/>
                <a:gd name="T12" fmla="*/ 36 w 113"/>
                <a:gd name="T13" fmla="*/ 33 h 59"/>
                <a:gd name="T14" fmla="*/ 80 w 113"/>
                <a:gd name="T15" fmla="*/ 32 h 59"/>
                <a:gd name="T16" fmla="*/ 71 w 113"/>
                <a:gd name="T17" fmla="*/ 48 h 59"/>
                <a:gd name="T18" fmla="*/ 122 w 113"/>
                <a:gd name="T19" fmla="*/ 47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"/>
                <a:gd name="T31" fmla="*/ 0 h 59"/>
                <a:gd name="T32" fmla="*/ 113 w 113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" h="59">
                  <a:moveTo>
                    <a:pt x="113" y="4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59" y="5"/>
                    <a:pt x="43" y="7"/>
                    <a:pt x="27" y="15"/>
                  </a:cubicBezTo>
                  <a:cubicBezTo>
                    <a:pt x="16" y="20"/>
                    <a:pt x="7" y="30"/>
                    <a:pt x="0" y="44"/>
                  </a:cubicBezTo>
                  <a:cubicBezTo>
                    <a:pt x="3" y="48"/>
                    <a:pt x="6" y="54"/>
                    <a:pt x="10" y="59"/>
                  </a:cubicBezTo>
                  <a:cubicBezTo>
                    <a:pt x="15" y="44"/>
                    <a:pt x="23" y="33"/>
                    <a:pt x="33" y="28"/>
                  </a:cubicBezTo>
                  <a:cubicBezTo>
                    <a:pt x="44" y="23"/>
                    <a:pt x="58" y="20"/>
                    <a:pt x="74" y="27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113" y="40"/>
                  </a:ln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3491" name="Group 153"/>
          <p:cNvGrpSpPr>
            <a:grpSpLocks/>
          </p:cNvGrpSpPr>
          <p:nvPr/>
        </p:nvGrpSpPr>
        <p:grpSpPr bwMode="auto">
          <a:xfrm>
            <a:off x="2590800" y="838200"/>
            <a:ext cx="2133600" cy="2514600"/>
            <a:chOff x="2807" y="-3"/>
            <a:chExt cx="953" cy="1250"/>
          </a:xfrm>
        </p:grpSpPr>
        <p:sp>
          <p:nvSpPr>
            <p:cNvPr id="63783" name="Freeform 154"/>
            <p:cNvSpPr>
              <a:spLocks noEditPoints="1"/>
            </p:cNvSpPr>
            <p:nvPr/>
          </p:nvSpPr>
          <p:spPr bwMode="auto">
            <a:xfrm>
              <a:off x="3473" y="383"/>
              <a:ext cx="124" cy="180"/>
            </a:xfrm>
            <a:custGeom>
              <a:avLst/>
              <a:gdLst>
                <a:gd name="T0" fmla="*/ 93 w 100"/>
                <a:gd name="T1" fmla="*/ 61 h 136"/>
                <a:gd name="T2" fmla="*/ 52 w 100"/>
                <a:gd name="T3" fmla="*/ 75 h 136"/>
                <a:gd name="T4" fmla="*/ 69 w 100"/>
                <a:gd name="T5" fmla="*/ 110 h 136"/>
                <a:gd name="T6" fmla="*/ 83 w 100"/>
                <a:gd name="T7" fmla="*/ 180 h 136"/>
                <a:gd name="T8" fmla="*/ 83 w 100"/>
                <a:gd name="T9" fmla="*/ 180 h 136"/>
                <a:gd name="T10" fmla="*/ 109 w 100"/>
                <a:gd name="T11" fmla="*/ 105 h 136"/>
                <a:gd name="T12" fmla="*/ 93 w 100"/>
                <a:gd name="T13" fmla="*/ 61 h 136"/>
                <a:gd name="T14" fmla="*/ 68 w 100"/>
                <a:gd name="T15" fmla="*/ 0 h 136"/>
                <a:gd name="T16" fmla="*/ 0 w 100"/>
                <a:gd name="T17" fmla="*/ 25 h 136"/>
                <a:gd name="T18" fmla="*/ 47 w 100"/>
                <a:gd name="T19" fmla="*/ 67 h 136"/>
                <a:gd name="T20" fmla="*/ 81 w 100"/>
                <a:gd name="T21" fmla="*/ 41 h 136"/>
                <a:gd name="T22" fmla="*/ 68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5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4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8" y="79"/>
                  </a:cubicBezTo>
                  <a:cubicBezTo>
                    <a:pt x="100" y="71"/>
                    <a:pt x="87" y="46"/>
                    <a:pt x="75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5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5"/>
                    <a:pt x="69" y="4"/>
                    <a:pt x="55" y="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4" name="Freeform 155"/>
            <p:cNvSpPr>
              <a:spLocks/>
            </p:cNvSpPr>
            <p:nvPr/>
          </p:nvSpPr>
          <p:spPr bwMode="auto">
            <a:xfrm>
              <a:off x="3488" y="391"/>
              <a:ext cx="48" cy="17"/>
            </a:xfrm>
            <a:custGeom>
              <a:avLst/>
              <a:gdLst>
                <a:gd name="T0" fmla="*/ 26 w 39"/>
                <a:gd name="T1" fmla="*/ 8 h 13"/>
                <a:gd name="T2" fmla="*/ 48 w 39"/>
                <a:gd name="T3" fmla="*/ 0 h 13"/>
                <a:gd name="T4" fmla="*/ 0 w 39"/>
                <a:gd name="T5" fmla="*/ 17 h 13"/>
                <a:gd name="T6" fmla="*/ 26 w 39"/>
                <a:gd name="T7" fmla="*/ 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13"/>
                <a:gd name="T14" fmla="*/ 39 w 39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13">
                  <a:moveTo>
                    <a:pt x="21" y="6"/>
                  </a:moveTo>
                  <a:cubicBezTo>
                    <a:pt x="29" y="3"/>
                    <a:pt x="37" y="1"/>
                    <a:pt x="39" y="0"/>
                  </a:cubicBezTo>
                  <a:cubicBezTo>
                    <a:pt x="34" y="1"/>
                    <a:pt x="8" y="8"/>
                    <a:pt x="0" y="13"/>
                  </a:cubicBezTo>
                  <a:cubicBezTo>
                    <a:pt x="5" y="12"/>
                    <a:pt x="13" y="9"/>
                    <a:pt x="2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5" name="Freeform 156"/>
            <p:cNvSpPr>
              <a:spLocks/>
            </p:cNvSpPr>
            <p:nvPr/>
          </p:nvSpPr>
          <p:spPr bwMode="auto">
            <a:xfrm>
              <a:off x="3538" y="449"/>
              <a:ext cx="37" cy="11"/>
            </a:xfrm>
            <a:custGeom>
              <a:avLst/>
              <a:gdLst>
                <a:gd name="T0" fmla="*/ 0 w 30"/>
                <a:gd name="T1" fmla="*/ 11 h 8"/>
                <a:gd name="T2" fmla="*/ 31 w 30"/>
                <a:gd name="T3" fmla="*/ 1 h 8"/>
                <a:gd name="T4" fmla="*/ 37 w 30"/>
                <a:gd name="T5" fmla="*/ 7 h 8"/>
                <a:gd name="T6" fmla="*/ 22 w 30"/>
                <a:gd name="T7" fmla="*/ 6 h 8"/>
                <a:gd name="T8" fmla="*/ 0 w 30"/>
                <a:gd name="T9" fmla="*/ 1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8"/>
                <a:gd name="T17" fmla="*/ 30 w 3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8">
                  <a:moveTo>
                    <a:pt x="0" y="8"/>
                  </a:moveTo>
                  <a:cubicBezTo>
                    <a:pt x="5" y="5"/>
                    <a:pt x="20" y="0"/>
                    <a:pt x="25" y="1"/>
                  </a:cubicBezTo>
                  <a:cubicBezTo>
                    <a:pt x="30" y="3"/>
                    <a:pt x="30" y="5"/>
                    <a:pt x="30" y="5"/>
                  </a:cubicBezTo>
                  <a:cubicBezTo>
                    <a:pt x="27" y="3"/>
                    <a:pt x="23" y="3"/>
                    <a:pt x="18" y="4"/>
                  </a:cubicBezTo>
                  <a:cubicBezTo>
                    <a:pt x="12" y="5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6" name="Freeform 157"/>
            <p:cNvSpPr>
              <a:spLocks/>
            </p:cNvSpPr>
            <p:nvPr/>
          </p:nvSpPr>
          <p:spPr bwMode="auto">
            <a:xfrm>
              <a:off x="3488" y="398"/>
              <a:ext cx="67" cy="47"/>
            </a:xfrm>
            <a:custGeom>
              <a:avLst/>
              <a:gdLst>
                <a:gd name="T0" fmla="*/ 0 w 54"/>
                <a:gd name="T1" fmla="*/ 22 h 36"/>
                <a:gd name="T2" fmla="*/ 16 w 54"/>
                <a:gd name="T3" fmla="*/ 27 h 36"/>
                <a:gd name="T4" fmla="*/ 37 w 54"/>
                <a:gd name="T5" fmla="*/ 25 h 36"/>
                <a:gd name="T6" fmla="*/ 60 w 54"/>
                <a:gd name="T7" fmla="*/ 0 h 36"/>
                <a:gd name="T8" fmla="*/ 30 w 54"/>
                <a:gd name="T9" fmla="*/ 47 h 36"/>
                <a:gd name="T10" fmla="*/ 14 w 54"/>
                <a:gd name="T11" fmla="*/ 3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6"/>
                <a:gd name="T20" fmla="*/ 54 w 5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6">
                  <a:moveTo>
                    <a:pt x="0" y="17"/>
                  </a:moveTo>
                  <a:cubicBezTo>
                    <a:pt x="5" y="16"/>
                    <a:pt x="8" y="20"/>
                    <a:pt x="13" y="21"/>
                  </a:cubicBezTo>
                  <a:cubicBezTo>
                    <a:pt x="19" y="23"/>
                    <a:pt x="24" y="21"/>
                    <a:pt x="30" y="19"/>
                  </a:cubicBezTo>
                  <a:cubicBezTo>
                    <a:pt x="42" y="14"/>
                    <a:pt x="44" y="12"/>
                    <a:pt x="48" y="0"/>
                  </a:cubicBezTo>
                  <a:cubicBezTo>
                    <a:pt x="54" y="18"/>
                    <a:pt x="34" y="24"/>
                    <a:pt x="24" y="36"/>
                  </a:cubicBezTo>
                  <a:cubicBezTo>
                    <a:pt x="20" y="33"/>
                    <a:pt x="15" y="27"/>
                    <a:pt x="11" y="23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7" name="Freeform 158"/>
            <p:cNvSpPr>
              <a:spLocks/>
            </p:cNvSpPr>
            <p:nvPr/>
          </p:nvSpPr>
          <p:spPr bwMode="auto">
            <a:xfrm>
              <a:off x="3535" y="460"/>
              <a:ext cx="52" cy="77"/>
            </a:xfrm>
            <a:custGeom>
              <a:avLst/>
              <a:gdLst>
                <a:gd name="T0" fmla="*/ 9 w 42"/>
                <a:gd name="T1" fmla="*/ 27 h 58"/>
                <a:gd name="T2" fmla="*/ 20 w 42"/>
                <a:gd name="T3" fmla="*/ 77 h 58"/>
                <a:gd name="T4" fmla="*/ 35 w 42"/>
                <a:gd name="T5" fmla="*/ 32 h 58"/>
                <a:gd name="T6" fmla="*/ 43 w 42"/>
                <a:gd name="T7" fmla="*/ 0 h 58"/>
                <a:gd name="T8" fmla="*/ 27 w 42"/>
                <a:gd name="T9" fmla="*/ 21 h 58"/>
                <a:gd name="T10" fmla="*/ 0 w 42"/>
                <a:gd name="T11" fmla="*/ 1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8"/>
                <a:gd name="T20" fmla="*/ 42 w 4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8">
                  <a:moveTo>
                    <a:pt x="7" y="20"/>
                  </a:moveTo>
                  <a:cubicBezTo>
                    <a:pt x="9" y="33"/>
                    <a:pt x="14" y="45"/>
                    <a:pt x="16" y="58"/>
                  </a:cubicBezTo>
                  <a:cubicBezTo>
                    <a:pt x="18" y="46"/>
                    <a:pt x="21" y="35"/>
                    <a:pt x="28" y="24"/>
                  </a:cubicBezTo>
                  <a:cubicBezTo>
                    <a:pt x="34" y="16"/>
                    <a:pt x="42" y="11"/>
                    <a:pt x="35" y="0"/>
                  </a:cubicBezTo>
                  <a:cubicBezTo>
                    <a:pt x="38" y="9"/>
                    <a:pt x="31" y="14"/>
                    <a:pt x="22" y="16"/>
                  </a:cubicBezTo>
                  <a:cubicBezTo>
                    <a:pt x="11" y="18"/>
                    <a:pt x="10" y="9"/>
                    <a:pt x="0" y="8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8" name="Freeform 159"/>
            <p:cNvSpPr>
              <a:spLocks noEditPoints="1"/>
            </p:cNvSpPr>
            <p:nvPr/>
          </p:nvSpPr>
          <p:spPr bwMode="auto">
            <a:xfrm>
              <a:off x="3473" y="383"/>
              <a:ext cx="124" cy="180"/>
            </a:xfrm>
            <a:custGeom>
              <a:avLst/>
              <a:gdLst>
                <a:gd name="T0" fmla="*/ 93 w 100"/>
                <a:gd name="T1" fmla="*/ 61 h 136"/>
                <a:gd name="T2" fmla="*/ 52 w 100"/>
                <a:gd name="T3" fmla="*/ 75 h 136"/>
                <a:gd name="T4" fmla="*/ 69 w 100"/>
                <a:gd name="T5" fmla="*/ 110 h 136"/>
                <a:gd name="T6" fmla="*/ 83 w 100"/>
                <a:gd name="T7" fmla="*/ 180 h 136"/>
                <a:gd name="T8" fmla="*/ 83 w 100"/>
                <a:gd name="T9" fmla="*/ 180 h 136"/>
                <a:gd name="T10" fmla="*/ 109 w 100"/>
                <a:gd name="T11" fmla="*/ 105 h 136"/>
                <a:gd name="T12" fmla="*/ 93 w 100"/>
                <a:gd name="T13" fmla="*/ 61 h 136"/>
                <a:gd name="T14" fmla="*/ 68 w 100"/>
                <a:gd name="T15" fmla="*/ 0 h 136"/>
                <a:gd name="T16" fmla="*/ 0 w 100"/>
                <a:gd name="T17" fmla="*/ 25 h 136"/>
                <a:gd name="T18" fmla="*/ 47 w 100"/>
                <a:gd name="T19" fmla="*/ 67 h 136"/>
                <a:gd name="T20" fmla="*/ 81 w 100"/>
                <a:gd name="T21" fmla="*/ 41 h 136"/>
                <a:gd name="T22" fmla="*/ 68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5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4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8" y="79"/>
                  </a:cubicBezTo>
                  <a:cubicBezTo>
                    <a:pt x="100" y="71"/>
                    <a:pt x="87" y="46"/>
                    <a:pt x="75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5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5"/>
                    <a:pt x="69" y="4"/>
                    <a:pt x="55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9" name="Freeform 160"/>
            <p:cNvSpPr>
              <a:spLocks/>
            </p:cNvSpPr>
            <p:nvPr/>
          </p:nvSpPr>
          <p:spPr bwMode="auto">
            <a:xfrm>
              <a:off x="2964" y="368"/>
              <a:ext cx="796" cy="863"/>
            </a:xfrm>
            <a:custGeom>
              <a:avLst/>
              <a:gdLst>
                <a:gd name="T0" fmla="*/ 728 w 641"/>
                <a:gd name="T1" fmla="*/ 420 h 651"/>
                <a:gd name="T2" fmla="*/ 626 w 641"/>
                <a:gd name="T3" fmla="*/ 212 h 651"/>
                <a:gd name="T4" fmla="*/ 622 w 641"/>
                <a:gd name="T5" fmla="*/ 201 h 651"/>
                <a:gd name="T6" fmla="*/ 622 w 641"/>
                <a:gd name="T7" fmla="*/ 201 h 651"/>
                <a:gd name="T8" fmla="*/ 533 w 641"/>
                <a:gd name="T9" fmla="*/ 56 h 651"/>
                <a:gd name="T10" fmla="*/ 423 w 641"/>
                <a:gd name="T11" fmla="*/ 0 h 651"/>
                <a:gd name="T12" fmla="*/ 423 w 641"/>
                <a:gd name="T13" fmla="*/ 0 h 651"/>
                <a:gd name="T14" fmla="*/ 386 w 641"/>
                <a:gd name="T15" fmla="*/ 61 h 651"/>
                <a:gd name="T16" fmla="*/ 387 w 641"/>
                <a:gd name="T17" fmla="*/ 61 h 651"/>
                <a:gd name="T18" fmla="*/ 524 w 641"/>
                <a:gd name="T19" fmla="*/ 105 h 651"/>
                <a:gd name="T20" fmla="*/ 594 w 641"/>
                <a:gd name="T21" fmla="*/ 225 h 651"/>
                <a:gd name="T22" fmla="*/ 594 w 641"/>
                <a:gd name="T23" fmla="*/ 232 h 651"/>
                <a:gd name="T24" fmla="*/ 635 w 641"/>
                <a:gd name="T25" fmla="*/ 300 h 651"/>
                <a:gd name="T26" fmla="*/ 695 w 641"/>
                <a:gd name="T27" fmla="*/ 444 h 651"/>
                <a:gd name="T28" fmla="*/ 633 w 641"/>
                <a:gd name="T29" fmla="*/ 717 h 651"/>
                <a:gd name="T30" fmla="*/ 632 w 641"/>
                <a:gd name="T31" fmla="*/ 719 h 651"/>
                <a:gd name="T32" fmla="*/ 631 w 641"/>
                <a:gd name="T33" fmla="*/ 719 h 651"/>
                <a:gd name="T34" fmla="*/ 382 w 641"/>
                <a:gd name="T35" fmla="*/ 744 h 651"/>
                <a:gd name="T36" fmla="*/ 73 w 641"/>
                <a:gd name="T37" fmla="*/ 505 h 651"/>
                <a:gd name="T38" fmla="*/ 68 w 641"/>
                <a:gd name="T39" fmla="*/ 494 h 651"/>
                <a:gd name="T40" fmla="*/ 68 w 641"/>
                <a:gd name="T41" fmla="*/ 494 h 651"/>
                <a:gd name="T42" fmla="*/ 71 w 641"/>
                <a:gd name="T43" fmla="*/ 525 h 651"/>
                <a:gd name="T44" fmla="*/ 71 w 641"/>
                <a:gd name="T45" fmla="*/ 529 h 651"/>
                <a:gd name="T46" fmla="*/ 45 w 641"/>
                <a:gd name="T47" fmla="*/ 582 h 651"/>
                <a:gd name="T48" fmla="*/ 43 w 641"/>
                <a:gd name="T49" fmla="*/ 582 h 651"/>
                <a:gd name="T50" fmla="*/ 46 w 641"/>
                <a:gd name="T51" fmla="*/ 622 h 651"/>
                <a:gd name="T52" fmla="*/ 42 w 641"/>
                <a:gd name="T53" fmla="*/ 628 h 651"/>
                <a:gd name="T54" fmla="*/ 0 w 641"/>
                <a:gd name="T55" fmla="*/ 664 h 651"/>
                <a:gd name="T56" fmla="*/ 77 w 641"/>
                <a:gd name="T57" fmla="*/ 726 h 651"/>
                <a:gd name="T58" fmla="*/ 406 w 641"/>
                <a:gd name="T59" fmla="*/ 830 h 651"/>
                <a:gd name="T60" fmla="*/ 667 w 641"/>
                <a:gd name="T61" fmla="*/ 810 h 651"/>
                <a:gd name="T62" fmla="*/ 728 w 641"/>
                <a:gd name="T63" fmla="*/ 420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6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2" y="158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4" y="133"/>
                    <a:pt x="480" y="79"/>
                    <a:pt x="429" y="42"/>
                  </a:cubicBezTo>
                  <a:cubicBezTo>
                    <a:pt x="378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19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2" y="79"/>
                  </a:cubicBezTo>
                  <a:cubicBezTo>
                    <a:pt x="461" y="108"/>
                    <a:pt x="484" y="141"/>
                    <a:pt x="478" y="170"/>
                  </a:cubicBezTo>
                  <a:cubicBezTo>
                    <a:pt x="478" y="175"/>
                    <a:pt x="478" y="175"/>
                    <a:pt x="478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8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3" y="555"/>
                    <a:pt x="455" y="597"/>
                    <a:pt x="308" y="561"/>
                  </a:cubicBezTo>
                  <a:cubicBezTo>
                    <a:pt x="163" y="525"/>
                    <a:pt x="77" y="417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9"/>
                    <a:pt x="57" y="387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5" y="439"/>
                    <a:pt x="35" y="439"/>
                    <a:pt x="35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5" y="487"/>
                    <a:pt x="14" y="498"/>
                    <a:pt x="0" y="501"/>
                  </a:cubicBezTo>
                  <a:cubicBezTo>
                    <a:pt x="20" y="523"/>
                    <a:pt x="42" y="538"/>
                    <a:pt x="62" y="548"/>
                  </a:cubicBezTo>
                  <a:cubicBezTo>
                    <a:pt x="129" y="578"/>
                    <a:pt x="221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6" y="317"/>
                  </a:cubicBezTo>
                  <a:close/>
                </a:path>
              </a:pathLst>
            </a:custGeom>
            <a:solidFill>
              <a:srgbClr val="F9D8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0" name="Freeform 161"/>
            <p:cNvSpPr>
              <a:spLocks/>
            </p:cNvSpPr>
            <p:nvPr/>
          </p:nvSpPr>
          <p:spPr bwMode="auto">
            <a:xfrm>
              <a:off x="3315" y="469"/>
              <a:ext cx="254" cy="534"/>
            </a:xfrm>
            <a:custGeom>
              <a:avLst/>
              <a:gdLst>
                <a:gd name="T0" fmla="*/ 19 w 204"/>
                <a:gd name="T1" fmla="*/ 7 h 403"/>
                <a:gd name="T2" fmla="*/ 26 w 204"/>
                <a:gd name="T3" fmla="*/ 4 h 403"/>
                <a:gd name="T4" fmla="*/ 34 w 204"/>
                <a:gd name="T5" fmla="*/ 1 h 403"/>
                <a:gd name="T6" fmla="*/ 42 w 204"/>
                <a:gd name="T7" fmla="*/ 3 h 403"/>
                <a:gd name="T8" fmla="*/ 56 w 204"/>
                <a:gd name="T9" fmla="*/ 7 h 403"/>
                <a:gd name="T10" fmla="*/ 66 w 204"/>
                <a:gd name="T11" fmla="*/ 7 h 403"/>
                <a:gd name="T12" fmla="*/ 81 w 204"/>
                <a:gd name="T13" fmla="*/ 15 h 403"/>
                <a:gd name="T14" fmla="*/ 98 w 204"/>
                <a:gd name="T15" fmla="*/ 17 h 403"/>
                <a:gd name="T16" fmla="*/ 116 w 204"/>
                <a:gd name="T17" fmla="*/ 19 h 403"/>
                <a:gd name="T18" fmla="*/ 128 w 204"/>
                <a:gd name="T19" fmla="*/ 24 h 403"/>
                <a:gd name="T20" fmla="*/ 146 w 204"/>
                <a:gd name="T21" fmla="*/ 28 h 403"/>
                <a:gd name="T22" fmla="*/ 167 w 204"/>
                <a:gd name="T23" fmla="*/ 41 h 403"/>
                <a:gd name="T24" fmla="*/ 177 w 204"/>
                <a:gd name="T25" fmla="*/ 45 h 403"/>
                <a:gd name="T26" fmla="*/ 184 w 204"/>
                <a:gd name="T27" fmla="*/ 56 h 403"/>
                <a:gd name="T28" fmla="*/ 193 w 204"/>
                <a:gd name="T29" fmla="*/ 70 h 403"/>
                <a:gd name="T30" fmla="*/ 204 w 204"/>
                <a:gd name="T31" fmla="*/ 91 h 403"/>
                <a:gd name="T32" fmla="*/ 205 w 204"/>
                <a:gd name="T33" fmla="*/ 135 h 403"/>
                <a:gd name="T34" fmla="*/ 202 w 204"/>
                <a:gd name="T35" fmla="*/ 138 h 403"/>
                <a:gd name="T36" fmla="*/ 197 w 204"/>
                <a:gd name="T37" fmla="*/ 241 h 403"/>
                <a:gd name="T38" fmla="*/ 205 w 204"/>
                <a:gd name="T39" fmla="*/ 163 h 403"/>
                <a:gd name="T40" fmla="*/ 219 w 204"/>
                <a:gd name="T41" fmla="*/ 158 h 403"/>
                <a:gd name="T42" fmla="*/ 229 w 204"/>
                <a:gd name="T43" fmla="*/ 164 h 403"/>
                <a:gd name="T44" fmla="*/ 234 w 204"/>
                <a:gd name="T45" fmla="*/ 182 h 403"/>
                <a:gd name="T46" fmla="*/ 234 w 204"/>
                <a:gd name="T47" fmla="*/ 229 h 403"/>
                <a:gd name="T48" fmla="*/ 237 w 204"/>
                <a:gd name="T49" fmla="*/ 254 h 403"/>
                <a:gd name="T50" fmla="*/ 238 w 204"/>
                <a:gd name="T51" fmla="*/ 270 h 403"/>
                <a:gd name="T52" fmla="*/ 240 w 204"/>
                <a:gd name="T53" fmla="*/ 289 h 403"/>
                <a:gd name="T54" fmla="*/ 244 w 204"/>
                <a:gd name="T55" fmla="*/ 318 h 403"/>
                <a:gd name="T56" fmla="*/ 245 w 204"/>
                <a:gd name="T57" fmla="*/ 341 h 403"/>
                <a:gd name="T58" fmla="*/ 242 w 204"/>
                <a:gd name="T59" fmla="*/ 351 h 403"/>
                <a:gd name="T60" fmla="*/ 227 w 204"/>
                <a:gd name="T61" fmla="*/ 348 h 403"/>
                <a:gd name="T62" fmla="*/ 218 w 204"/>
                <a:gd name="T63" fmla="*/ 364 h 403"/>
                <a:gd name="T64" fmla="*/ 234 w 204"/>
                <a:gd name="T65" fmla="*/ 383 h 403"/>
                <a:gd name="T66" fmla="*/ 242 w 204"/>
                <a:gd name="T67" fmla="*/ 401 h 403"/>
                <a:gd name="T68" fmla="*/ 248 w 204"/>
                <a:gd name="T69" fmla="*/ 424 h 403"/>
                <a:gd name="T70" fmla="*/ 244 w 204"/>
                <a:gd name="T71" fmla="*/ 439 h 403"/>
                <a:gd name="T72" fmla="*/ 235 w 204"/>
                <a:gd name="T73" fmla="*/ 437 h 403"/>
                <a:gd name="T74" fmla="*/ 227 w 204"/>
                <a:gd name="T75" fmla="*/ 416 h 403"/>
                <a:gd name="T76" fmla="*/ 218 w 204"/>
                <a:gd name="T77" fmla="*/ 429 h 403"/>
                <a:gd name="T78" fmla="*/ 227 w 204"/>
                <a:gd name="T79" fmla="*/ 464 h 403"/>
                <a:gd name="T80" fmla="*/ 229 w 204"/>
                <a:gd name="T81" fmla="*/ 493 h 403"/>
                <a:gd name="T82" fmla="*/ 222 w 204"/>
                <a:gd name="T83" fmla="*/ 518 h 403"/>
                <a:gd name="T84" fmla="*/ 200 w 204"/>
                <a:gd name="T85" fmla="*/ 533 h 403"/>
                <a:gd name="T86" fmla="*/ 164 w 204"/>
                <a:gd name="T87" fmla="*/ 515 h 403"/>
                <a:gd name="T88" fmla="*/ 151 w 204"/>
                <a:gd name="T89" fmla="*/ 496 h 403"/>
                <a:gd name="T90" fmla="*/ 132 w 204"/>
                <a:gd name="T91" fmla="*/ 466 h 403"/>
                <a:gd name="T92" fmla="*/ 112 w 204"/>
                <a:gd name="T93" fmla="*/ 417 h 403"/>
                <a:gd name="T94" fmla="*/ 100 w 204"/>
                <a:gd name="T95" fmla="*/ 388 h 403"/>
                <a:gd name="T96" fmla="*/ 85 w 204"/>
                <a:gd name="T97" fmla="*/ 348 h 403"/>
                <a:gd name="T98" fmla="*/ 73 w 204"/>
                <a:gd name="T99" fmla="*/ 313 h 403"/>
                <a:gd name="T100" fmla="*/ 44 w 204"/>
                <a:gd name="T101" fmla="*/ 249 h 403"/>
                <a:gd name="T102" fmla="*/ 30 w 204"/>
                <a:gd name="T103" fmla="*/ 213 h 403"/>
                <a:gd name="T104" fmla="*/ 2 w 204"/>
                <a:gd name="T105" fmla="*/ 144 h 403"/>
                <a:gd name="T106" fmla="*/ 30 w 204"/>
                <a:gd name="T107" fmla="*/ 102 h 403"/>
                <a:gd name="T108" fmla="*/ 2 w 204"/>
                <a:gd name="T109" fmla="*/ 129 h 403"/>
                <a:gd name="T110" fmla="*/ 2 w 204"/>
                <a:gd name="T111" fmla="*/ 127 h 403"/>
                <a:gd name="T112" fmla="*/ 6 w 204"/>
                <a:gd name="T113" fmla="*/ 53 h 4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403"/>
                <a:gd name="T173" fmla="*/ 204 w 204"/>
                <a:gd name="T174" fmla="*/ 403 h 4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403">
                  <a:moveTo>
                    <a:pt x="15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5" y="3"/>
                    <a:pt x="27" y="1"/>
                  </a:cubicBezTo>
                  <a:cubicBezTo>
                    <a:pt x="29" y="0"/>
                    <a:pt x="32" y="3"/>
                    <a:pt x="34" y="2"/>
                  </a:cubicBezTo>
                  <a:cubicBezTo>
                    <a:pt x="36" y="1"/>
                    <a:pt x="41" y="6"/>
                    <a:pt x="45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5" y="3"/>
                    <a:pt x="65" y="11"/>
                    <a:pt x="65" y="11"/>
                  </a:cubicBezTo>
                  <a:cubicBezTo>
                    <a:pt x="65" y="11"/>
                    <a:pt x="77" y="14"/>
                    <a:pt x="79" y="13"/>
                  </a:cubicBezTo>
                  <a:cubicBezTo>
                    <a:pt x="81" y="11"/>
                    <a:pt x="91" y="15"/>
                    <a:pt x="93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1" y="20"/>
                    <a:pt x="131" y="31"/>
                    <a:pt x="134" y="31"/>
                  </a:cubicBezTo>
                  <a:cubicBezTo>
                    <a:pt x="137" y="31"/>
                    <a:pt x="139" y="35"/>
                    <a:pt x="142" y="34"/>
                  </a:cubicBezTo>
                  <a:cubicBezTo>
                    <a:pt x="145" y="33"/>
                    <a:pt x="144" y="39"/>
                    <a:pt x="148" y="42"/>
                  </a:cubicBezTo>
                  <a:cubicBezTo>
                    <a:pt x="152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2"/>
                  </a:cubicBezTo>
                  <a:cubicBezTo>
                    <a:pt x="164" y="102"/>
                    <a:pt x="163" y="103"/>
                    <a:pt x="162" y="104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3" y="145"/>
                    <a:pt x="162" y="124"/>
                    <a:pt x="165" y="123"/>
                  </a:cubicBezTo>
                  <a:cubicBezTo>
                    <a:pt x="168" y="122"/>
                    <a:pt x="172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5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6" y="240"/>
                  </a:cubicBezTo>
                  <a:cubicBezTo>
                    <a:pt x="204" y="251"/>
                    <a:pt x="195" y="249"/>
                    <a:pt x="197" y="257"/>
                  </a:cubicBezTo>
                  <a:cubicBezTo>
                    <a:pt x="199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8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9"/>
                  </a:cubicBezTo>
                  <a:cubicBezTo>
                    <a:pt x="198" y="297"/>
                    <a:pt x="190" y="293"/>
                    <a:pt x="194" y="303"/>
                  </a:cubicBezTo>
                  <a:cubicBezTo>
                    <a:pt x="198" y="313"/>
                    <a:pt x="198" y="312"/>
                    <a:pt x="199" y="320"/>
                  </a:cubicBezTo>
                  <a:cubicBezTo>
                    <a:pt x="201" y="329"/>
                    <a:pt x="198" y="328"/>
                    <a:pt x="196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8"/>
                    <a:pt x="175" y="324"/>
                  </a:cubicBezTo>
                  <a:cubicBezTo>
                    <a:pt x="171" y="331"/>
                    <a:pt x="178" y="337"/>
                    <a:pt x="182" y="350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0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0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59" y="248"/>
                    <a:pt x="62" y="249"/>
                    <a:pt x="59" y="236"/>
                  </a:cubicBezTo>
                  <a:cubicBezTo>
                    <a:pt x="56" y="224"/>
                    <a:pt x="36" y="201"/>
                    <a:pt x="35" y="188"/>
                  </a:cubicBezTo>
                  <a:cubicBezTo>
                    <a:pt x="34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" y="75"/>
                    <a:pt x="3" y="50"/>
                    <a:pt x="5" y="40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1" name="Freeform 162"/>
            <p:cNvSpPr>
              <a:spLocks/>
            </p:cNvSpPr>
            <p:nvPr/>
          </p:nvSpPr>
          <p:spPr bwMode="auto">
            <a:xfrm>
              <a:off x="3350" y="368"/>
              <a:ext cx="234" cy="234"/>
            </a:xfrm>
            <a:custGeom>
              <a:avLst/>
              <a:gdLst>
                <a:gd name="T0" fmla="*/ 138 w 188"/>
                <a:gd name="T1" fmla="*/ 105 h 176"/>
                <a:gd name="T2" fmla="*/ 208 w 188"/>
                <a:gd name="T3" fmla="*/ 226 h 176"/>
                <a:gd name="T4" fmla="*/ 208 w 188"/>
                <a:gd name="T5" fmla="*/ 233 h 176"/>
                <a:gd name="T6" fmla="*/ 208 w 188"/>
                <a:gd name="T7" fmla="*/ 234 h 176"/>
                <a:gd name="T8" fmla="*/ 234 w 188"/>
                <a:gd name="T9" fmla="*/ 195 h 176"/>
                <a:gd name="T10" fmla="*/ 147 w 188"/>
                <a:gd name="T11" fmla="*/ 56 h 176"/>
                <a:gd name="T12" fmla="*/ 37 w 188"/>
                <a:gd name="T13" fmla="*/ 0 h 176"/>
                <a:gd name="T14" fmla="*/ 37 w 188"/>
                <a:gd name="T15" fmla="*/ 0 h 176"/>
                <a:gd name="T16" fmla="*/ 0 w 188"/>
                <a:gd name="T17" fmla="*/ 61 h 176"/>
                <a:gd name="T18" fmla="*/ 1 w 188"/>
                <a:gd name="T19" fmla="*/ 61 h 176"/>
                <a:gd name="T20" fmla="*/ 138 w 188"/>
                <a:gd name="T21" fmla="*/ 10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1" y="79"/>
                  </a:moveTo>
                  <a:cubicBezTo>
                    <a:pt x="150" y="108"/>
                    <a:pt x="173" y="141"/>
                    <a:pt x="167" y="170"/>
                  </a:cubicBezTo>
                  <a:cubicBezTo>
                    <a:pt x="167" y="175"/>
                    <a:pt x="167" y="175"/>
                    <a:pt x="167" y="175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78" y="171"/>
                    <a:pt x="183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7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1" y="79"/>
                  </a:cubicBezTo>
                  <a:close/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2" name="Freeform 163"/>
            <p:cNvSpPr>
              <a:spLocks/>
            </p:cNvSpPr>
            <p:nvPr/>
          </p:nvSpPr>
          <p:spPr bwMode="auto">
            <a:xfrm>
              <a:off x="2829" y="445"/>
              <a:ext cx="91" cy="55"/>
            </a:xfrm>
            <a:custGeom>
              <a:avLst/>
              <a:gdLst>
                <a:gd name="T0" fmla="*/ 14 w 73"/>
                <a:gd name="T1" fmla="*/ 1 h 41"/>
                <a:gd name="T2" fmla="*/ 17 w 73"/>
                <a:gd name="T3" fmla="*/ 52 h 41"/>
                <a:gd name="T4" fmla="*/ 71 w 73"/>
                <a:gd name="T5" fmla="*/ 55 h 41"/>
                <a:gd name="T6" fmla="*/ 75 w 73"/>
                <a:gd name="T7" fmla="*/ 47 h 41"/>
                <a:gd name="T8" fmla="*/ 75 w 73"/>
                <a:gd name="T9" fmla="*/ 47 h 41"/>
                <a:gd name="T10" fmla="*/ 91 w 73"/>
                <a:gd name="T11" fmla="*/ 0 h 41"/>
                <a:gd name="T12" fmla="*/ 14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3" name="Freeform 164"/>
            <p:cNvSpPr>
              <a:spLocks/>
            </p:cNvSpPr>
            <p:nvPr/>
          </p:nvSpPr>
          <p:spPr bwMode="auto">
            <a:xfrm>
              <a:off x="2811" y="509"/>
              <a:ext cx="85" cy="59"/>
            </a:xfrm>
            <a:custGeom>
              <a:avLst/>
              <a:gdLst>
                <a:gd name="T0" fmla="*/ 74 w 69"/>
                <a:gd name="T1" fmla="*/ 59 h 45"/>
                <a:gd name="T2" fmla="*/ 85 w 69"/>
                <a:gd name="T3" fmla="*/ 1 h 45"/>
                <a:gd name="T4" fmla="*/ 18 w 69"/>
                <a:gd name="T5" fmla="*/ 3 h 45"/>
                <a:gd name="T6" fmla="*/ 23 w 69"/>
                <a:gd name="T7" fmla="*/ 56 h 45"/>
                <a:gd name="T8" fmla="*/ 74 w 69"/>
                <a:gd name="T9" fmla="*/ 59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6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4" name="Freeform 165"/>
            <p:cNvSpPr>
              <a:spLocks/>
            </p:cNvSpPr>
            <p:nvPr/>
          </p:nvSpPr>
          <p:spPr bwMode="auto">
            <a:xfrm>
              <a:off x="2841" y="452"/>
              <a:ext cx="65" cy="18"/>
            </a:xfrm>
            <a:custGeom>
              <a:avLst/>
              <a:gdLst>
                <a:gd name="T0" fmla="*/ 6 w 53"/>
                <a:gd name="T1" fmla="*/ 6 h 14"/>
                <a:gd name="T2" fmla="*/ 65 w 53"/>
                <a:gd name="T3" fmla="*/ 0 h 14"/>
                <a:gd name="T4" fmla="*/ 10 w 53"/>
                <a:gd name="T5" fmla="*/ 0 h 14"/>
                <a:gd name="T6" fmla="*/ 0 w 53"/>
                <a:gd name="T7" fmla="*/ 18 h 14"/>
                <a:gd name="T8" fmla="*/ 6 w 5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5" name="Freeform 166"/>
            <p:cNvSpPr>
              <a:spLocks/>
            </p:cNvSpPr>
            <p:nvPr/>
          </p:nvSpPr>
          <p:spPr bwMode="auto">
            <a:xfrm>
              <a:off x="2824" y="515"/>
              <a:ext cx="68" cy="19"/>
            </a:xfrm>
            <a:custGeom>
              <a:avLst/>
              <a:gdLst>
                <a:gd name="T0" fmla="*/ 8 w 54"/>
                <a:gd name="T1" fmla="*/ 7 h 14"/>
                <a:gd name="T2" fmla="*/ 68 w 54"/>
                <a:gd name="T3" fmla="*/ 0 h 14"/>
                <a:gd name="T4" fmla="*/ 11 w 54"/>
                <a:gd name="T5" fmla="*/ 0 h 14"/>
                <a:gd name="T6" fmla="*/ 0 w 54"/>
                <a:gd name="T7" fmla="*/ 19 h 14"/>
                <a:gd name="T8" fmla="*/ 8 w 54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4"/>
                <a:gd name="T17" fmla="*/ 54 w 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4">
                  <a:moveTo>
                    <a:pt x="6" y="5"/>
                  </a:moveTo>
                  <a:cubicBezTo>
                    <a:pt x="9" y="2"/>
                    <a:pt x="46" y="1"/>
                    <a:pt x="54" y="0"/>
                  </a:cubicBezTo>
                  <a:cubicBezTo>
                    <a:pt x="54" y="0"/>
                    <a:pt x="17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6" name="Freeform 167"/>
            <p:cNvSpPr>
              <a:spLocks/>
            </p:cNvSpPr>
            <p:nvPr/>
          </p:nvSpPr>
          <p:spPr bwMode="auto">
            <a:xfrm>
              <a:off x="2838" y="450"/>
              <a:ext cx="77" cy="48"/>
            </a:xfrm>
            <a:custGeom>
              <a:avLst/>
              <a:gdLst>
                <a:gd name="T0" fmla="*/ 10 w 62"/>
                <a:gd name="T1" fmla="*/ 45 h 36"/>
                <a:gd name="T2" fmla="*/ 36 w 62"/>
                <a:gd name="T3" fmla="*/ 45 h 36"/>
                <a:gd name="T4" fmla="*/ 58 w 62"/>
                <a:gd name="T5" fmla="*/ 45 h 36"/>
                <a:gd name="T6" fmla="*/ 77 w 62"/>
                <a:gd name="T7" fmla="*/ 0 h 36"/>
                <a:gd name="T8" fmla="*/ 63 w 62"/>
                <a:gd name="T9" fmla="*/ 20 h 36"/>
                <a:gd name="T10" fmla="*/ 40 w 62"/>
                <a:gd name="T11" fmla="*/ 36 h 36"/>
                <a:gd name="T12" fmla="*/ 0 w 62"/>
                <a:gd name="T13" fmla="*/ 3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36"/>
                <a:gd name="T23" fmla="*/ 62 w 6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36">
                  <a:moveTo>
                    <a:pt x="8" y="34"/>
                  </a:moveTo>
                  <a:cubicBezTo>
                    <a:pt x="15" y="35"/>
                    <a:pt x="22" y="34"/>
                    <a:pt x="29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1" y="8"/>
                    <a:pt x="62" y="0"/>
                  </a:cubicBezTo>
                  <a:cubicBezTo>
                    <a:pt x="58" y="1"/>
                    <a:pt x="53" y="11"/>
                    <a:pt x="51" y="15"/>
                  </a:cubicBezTo>
                  <a:cubicBezTo>
                    <a:pt x="45" y="23"/>
                    <a:pt x="41" y="26"/>
                    <a:pt x="32" y="27"/>
                  </a:cubicBezTo>
                  <a:cubicBezTo>
                    <a:pt x="22" y="28"/>
                    <a:pt x="9" y="33"/>
                    <a:pt x="0" y="27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7" name="Freeform 168"/>
            <p:cNvSpPr>
              <a:spLocks/>
            </p:cNvSpPr>
            <p:nvPr/>
          </p:nvSpPr>
          <p:spPr bwMode="auto">
            <a:xfrm>
              <a:off x="2823" y="518"/>
              <a:ext cx="71" cy="50"/>
            </a:xfrm>
            <a:custGeom>
              <a:avLst/>
              <a:gdLst>
                <a:gd name="T0" fmla="*/ 2 w 57"/>
                <a:gd name="T1" fmla="*/ 42 h 38"/>
                <a:gd name="T2" fmla="*/ 27 w 57"/>
                <a:gd name="T3" fmla="*/ 49 h 38"/>
                <a:gd name="T4" fmla="*/ 54 w 57"/>
                <a:gd name="T5" fmla="*/ 49 h 38"/>
                <a:gd name="T6" fmla="*/ 64 w 57"/>
                <a:gd name="T7" fmla="*/ 29 h 38"/>
                <a:gd name="T8" fmla="*/ 70 w 57"/>
                <a:gd name="T9" fmla="*/ 0 h 38"/>
                <a:gd name="T10" fmla="*/ 40 w 57"/>
                <a:gd name="T11" fmla="*/ 34 h 38"/>
                <a:gd name="T12" fmla="*/ 0 w 57"/>
                <a:gd name="T13" fmla="*/ 32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3" y="36"/>
                    <a:pt x="17" y="36"/>
                    <a:pt x="22" y="37"/>
                  </a:cubicBezTo>
                  <a:cubicBezTo>
                    <a:pt x="28" y="38"/>
                    <a:pt x="36" y="38"/>
                    <a:pt x="43" y="37"/>
                  </a:cubicBezTo>
                  <a:cubicBezTo>
                    <a:pt x="50" y="35"/>
                    <a:pt x="49" y="29"/>
                    <a:pt x="51" y="22"/>
                  </a:cubicBezTo>
                  <a:cubicBezTo>
                    <a:pt x="52" y="15"/>
                    <a:pt x="57" y="7"/>
                    <a:pt x="56" y="0"/>
                  </a:cubicBezTo>
                  <a:cubicBezTo>
                    <a:pt x="45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8" name="Freeform 169"/>
            <p:cNvSpPr>
              <a:spLocks/>
            </p:cNvSpPr>
            <p:nvPr/>
          </p:nvSpPr>
          <p:spPr bwMode="auto">
            <a:xfrm>
              <a:off x="2811" y="509"/>
              <a:ext cx="85" cy="59"/>
            </a:xfrm>
            <a:custGeom>
              <a:avLst/>
              <a:gdLst>
                <a:gd name="T0" fmla="*/ 74 w 69"/>
                <a:gd name="T1" fmla="*/ 59 h 45"/>
                <a:gd name="T2" fmla="*/ 85 w 69"/>
                <a:gd name="T3" fmla="*/ 1 h 45"/>
                <a:gd name="T4" fmla="*/ 18 w 69"/>
                <a:gd name="T5" fmla="*/ 3 h 45"/>
                <a:gd name="T6" fmla="*/ 23 w 69"/>
                <a:gd name="T7" fmla="*/ 56 h 45"/>
                <a:gd name="T8" fmla="*/ 74 w 69"/>
                <a:gd name="T9" fmla="*/ 59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6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99" name="Freeform 170"/>
            <p:cNvSpPr>
              <a:spLocks/>
            </p:cNvSpPr>
            <p:nvPr/>
          </p:nvSpPr>
          <p:spPr bwMode="auto">
            <a:xfrm>
              <a:off x="2829" y="445"/>
              <a:ext cx="91" cy="55"/>
            </a:xfrm>
            <a:custGeom>
              <a:avLst/>
              <a:gdLst>
                <a:gd name="T0" fmla="*/ 14 w 73"/>
                <a:gd name="T1" fmla="*/ 1 h 41"/>
                <a:gd name="T2" fmla="*/ 17 w 73"/>
                <a:gd name="T3" fmla="*/ 52 h 41"/>
                <a:gd name="T4" fmla="*/ 71 w 73"/>
                <a:gd name="T5" fmla="*/ 55 h 41"/>
                <a:gd name="T6" fmla="*/ 75 w 73"/>
                <a:gd name="T7" fmla="*/ 47 h 41"/>
                <a:gd name="T8" fmla="*/ 75 w 73"/>
                <a:gd name="T9" fmla="*/ 47 h 41"/>
                <a:gd name="T10" fmla="*/ 91 w 73"/>
                <a:gd name="T11" fmla="*/ 0 h 41"/>
                <a:gd name="T12" fmla="*/ 14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0" name="Freeform 171"/>
            <p:cNvSpPr>
              <a:spLocks/>
            </p:cNvSpPr>
            <p:nvPr/>
          </p:nvSpPr>
          <p:spPr bwMode="auto">
            <a:xfrm>
              <a:off x="3390" y="337"/>
              <a:ext cx="72" cy="59"/>
            </a:xfrm>
            <a:custGeom>
              <a:avLst/>
              <a:gdLst>
                <a:gd name="T0" fmla="*/ 66 w 58"/>
                <a:gd name="T1" fmla="*/ 59 h 45"/>
                <a:gd name="T2" fmla="*/ 66 w 58"/>
                <a:gd name="T3" fmla="*/ 59 h 45"/>
                <a:gd name="T4" fmla="*/ 72 w 58"/>
                <a:gd name="T5" fmla="*/ 0 h 45"/>
                <a:gd name="T6" fmla="*/ 0 w 58"/>
                <a:gd name="T7" fmla="*/ 30 h 45"/>
                <a:gd name="T8" fmla="*/ 0 w 58"/>
                <a:gd name="T9" fmla="*/ 31 h 45"/>
                <a:gd name="T10" fmla="*/ 66 w 58"/>
                <a:gd name="T11" fmla="*/ 59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1" name="Freeform 172"/>
            <p:cNvSpPr>
              <a:spLocks/>
            </p:cNvSpPr>
            <p:nvPr/>
          </p:nvSpPr>
          <p:spPr bwMode="auto">
            <a:xfrm>
              <a:off x="3048" y="441"/>
              <a:ext cx="17" cy="27"/>
            </a:xfrm>
            <a:custGeom>
              <a:avLst/>
              <a:gdLst>
                <a:gd name="T0" fmla="*/ 7 w 14"/>
                <a:gd name="T1" fmla="*/ 4 h 20"/>
                <a:gd name="T2" fmla="*/ 4 w 14"/>
                <a:gd name="T3" fmla="*/ 20 h 20"/>
                <a:gd name="T4" fmla="*/ 15 w 14"/>
                <a:gd name="T5" fmla="*/ 11 h 20"/>
                <a:gd name="T6" fmla="*/ 0 60000 65536"/>
                <a:gd name="T7" fmla="*/ 0 60000 65536"/>
                <a:gd name="T8" fmla="*/ 0 60000 65536"/>
                <a:gd name="T9" fmla="*/ 0 w 14"/>
                <a:gd name="T10" fmla="*/ 0 h 20"/>
                <a:gd name="T11" fmla="*/ 14 w 1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0">
                  <a:moveTo>
                    <a:pt x="6" y="3"/>
                  </a:moveTo>
                  <a:cubicBezTo>
                    <a:pt x="0" y="0"/>
                    <a:pt x="0" y="12"/>
                    <a:pt x="3" y="15"/>
                  </a:cubicBezTo>
                  <a:cubicBezTo>
                    <a:pt x="8" y="20"/>
                    <a:pt x="14" y="14"/>
                    <a:pt x="12" y="8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2" name="Freeform 173"/>
            <p:cNvSpPr>
              <a:spLocks/>
            </p:cNvSpPr>
            <p:nvPr/>
          </p:nvSpPr>
          <p:spPr bwMode="auto">
            <a:xfrm>
              <a:off x="2893" y="966"/>
              <a:ext cx="161" cy="266"/>
            </a:xfrm>
            <a:custGeom>
              <a:avLst/>
              <a:gdLst>
                <a:gd name="T0" fmla="*/ 71 w 130"/>
                <a:gd name="T1" fmla="*/ 66 h 201"/>
                <a:gd name="T2" fmla="*/ 71 w 130"/>
                <a:gd name="T3" fmla="*/ 66 h 201"/>
                <a:gd name="T4" fmla="*/ 0 w 130"/>
                <a:gd name="T5" fmla="*/ 0 h 201"/>
                <a:gd name="T6" fmla="*/ 9 w 130"/>
                <a:gd name="T7" fmla="*/ 79 h 201"/>
                <a:gd name="T8" fmla="*/ 11 w 130"/>
                <a:gd name="T9" fmla="*/ 246 h 201"/>
                <a:gd name="T10" fmla="*/ 11 w 130"/>
                <a:gd name="T11" fmla="*/ 246 h 201"/>
                <a:gd name="T12" fmla="*/ 11 w 130"/>
                <a:gd name="T13" fmla="*/ 247 h 201"/>
                <a:gd name="T14" fmla="*/ 87 w 130"/>
                <a:gd name="T15" fmla="*/ 266 h 201"/>
                <a:gd name="T16" fmla="*/ 161 w 130"/>
                <a:gd name="T17" fmla="*/ 247 h 201"/>
                <a:gd name="T18" fmla="*/ 161 w 130"/>
                <a:gd name="T19" fmla="*/ 246 h 201"/>
                <a:gd name="T20" fmla="*/ 161 w 130"/>
                <a:gd name="T21" fmla="*/ 246 h 201"/>
                <a:gd name="T22" fmla="*/ 161 w 130"/>
                <a:gd name="T23" fmla="*/ 134 h 201"/>
                <a:gd name="T24" fmla="*/ 147 w 130"/>
                <a:gd name="T25" fmla="*/ 128 h 201"/>
                <a:gd name="T26" fmla="*/ 71 w 130"/>
                <a:gd name="T27" fmla="*/ 66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3" name="Freeform 174"/>
            <p:cNvSpPr>
              <a:spLocks/>
            </p:cNvSpPr>
            <p:nvPr/>
          </p:nvSpPr>
          <p:spPr bwMode="auto">
            <a:xfrm>
              <a:off x="2901" y="979"/>
              <a:ext cx="155" cy="252"/>
            </a:xfrm>
            <a:custGeom>
              <a:avLst/>
              <a:gdLst>
                <a:gd name="T0" fmla="*/ 150 w 124"/>
                <a:gd name="T1" fmla="*/ 123 h 190"/>
                <a:gd name="T2" fmla="*/ 146 w 124"/>
                <a:gd name="T3" fmla="*/ 233 h 190"/>
                <a:gd name="T4" fmla="*/ 51 w 124"/>
                <a:gd name="T5" fmla="*/ 240 h 190"/>
                <a:gd name="T6" fmla="*/ 125 w 124"/>
                <a:gd name="T7" fmla="*/ 200 h 190"/>
                <a:gd name="T8" fmla="*/ 109 w 124"/>
                <a:gd name="T9" fmla="*/ 130 h 190"/>
                <a:gd name="T10" fmla="*/ 0 w 124"/>
                <a:gd name="T11" fmla="*/ 0 h 190"/>
                <a:gd name="T12" fmla="*/ 85 w 124"/>
                <a:gd name="T13" fmla="*/ 77 h 190"/>
                <a:gd name="T14" fmla="*/ 150 w 124"/>
                <a:gd name="T15" fmla="*/ 123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9" y="112"/>
                    <a:pt x="124" y="165"/>
                    <a:pt x="117" y="176"/>
                  </a:cubicBezTo>
                  <a:cubicBezTo>
                    <a:pt x="107" y="190"/>
                    <a:pt x="55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1" y="132"/>
                    <a:pt x="99" y="113"/>
                    <a:pt x="87" y="98"/>
                  </a:cubicBezTo>
                  <a:cubicBezTo>
                    <a:pt x="66" y="74"/>
                    <a:pt x="6" y="36"/>
                    <a:pt x="0" y="0"/>
                  </a:cubicBezTo>
                  <a:cubicBezTo>
                    <a:pt x="12" y="17"/>
                    <a:pt x="53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4" name="Freeform 175"/>
            <p:cNvSpPr>
              <a:spLocks/>
            </p:cNvSpPr>
            <p:nvPr/>
          </p:nvSpPr>
          <p:spPr bwMode="auto">
            <a:xfrm>
              <a:off x="3176" y="213"/>
              <a:ext cx="405" cy="428"/>
            </a:xfrm>
            <a:custGeom>
              <a:avLst/>
              <a:gdLst>
                <a:gd name="T0" fmla="*/ 145 w 326"/>
                <a:gd name="T1" fmla="*/ 309 h 323"/>
                <a:gd name="T2" fmla="*/ 165 w 326"/>
                <a:gd name="T3" fmla="*/ 240 h 323"/>
                <a:gd name="T4" fmla="*/ 383 w 326"/>
                <a:gd name="T5" fmla="*/ 126 h 323"/>
                <a:gd name="T6" fmla="*/ 389 w 326"/>
                <a:gd name="T7" fmla="*/ 76 h 323"/>
                <a:gd name="T8" fmla="*/ 324 w 326"/>
                <a:gd name="T9" fmla="*/ 70 h 323"/>
                <a:gd name="T10" fmla="*/ 388 w 326"/>
                <a:gd name="T11" fmla="*/ 62 h 323"/>
                <a:gd name="T12" fmla="*/ 390 w 326"/>
                <a:gd name="T13" fmla="*/ 7 h 323"/>
                <a:gd name="T14" fmla="*/ 171 w 326"/>
                <a:gd name="T15" fmla="*/ 5 h 323"/>
                <a:gd name="T16" fmla="*/ 117 w 326"/>
                <a:gd name="T17" fmla="*/ 8 h 323"/>
                <a:gd name="T18" fmla="*/ 116 w 326"/>
                <a:gd name="T19" fmla="*/ 8 h 323"/>
                <a:gd name="T20" fmla="*/ 116 w 326"/>
                <a:gd name="T21" fmla="*/ 8 h 323"/>
                <a:gd name="T22" fmla="*/ 73 w 326"/>
                <a:gd name="T23" fmla="*/ 1 h 323"/>
                <a:gd name="T24" fmla="*/ 72 w 326"/>
                <a:gd name="T25" fmla="*/ 0 h 323"/>
                <a:gd name="T26" fmla="*/ 41 w 326"/>
                <a:gd name="T27" fmla="*/ 131 h 323"/>
                <a:gd name="T28" fmla="*/ 43 w 326"/>
                <a:gd name="T29" fmla="*/ 133 h 323"/>
                <a:gd name="T30" fmla="*/ 48 w 326"/>
                <a:gd name="T31" fmla="*/ 163 h 323"/>
                <a:gd name="T32" fmla="*/ 48 w 326"/>
                <a:gd name="T33" fmla="*/ 163 h 323"/>
                <a:gd name="T34" fmla="*/ 48 w 326"/>
                <a:gd name="T35" fmla="*/ 163 h 323"/>
                <a:gd name="T36" fmla="*/ 31 w 326"/>
                <a:gd name="T37" fmla="*/ 213 h 323"/>
                <a:gd name="T38" fmla="*/ 2 w 326"/>
                <a:gd name="T39" fmla="*/ 378 h 323"/>
                <a:gd name="T40" fmla="*/ 0 w 326"/>
                <a:gd name="T41" fmla="*/ 428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6" y="98"/>
                    <a:pt x="308" y="95"/>
                  </a:cubicBezTo>
                  <a:cubicBezTo>
                    <a:pt x="321" y="92"/>
                    <a:pt x="323" y="60"/>
                    <a:pt x="313" y="57"/>
                  </a:cubicBezTo>
                  <a:cubicBezTo>
                    <a:pt x="313" y="57"/>
                    <a:pt x="301" y="55"/>
                    <a:pt x="261" y="53"/>
                  </a:cubicBezTo>
                  <a:cubicBezTo>
                    <a:pt x="261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4" y="5"/>
                  </a:cubicBezTo>
                  <a:cubicBezTo>
                    <a:pt x="264" y="5"/>
                    <a:pt x="189" y="0"/>
                    <a:pt x="138" y="4"/>
                  </a:cubicBezTo>
                  <a:cubicBezTo>
                    <a:pt x="120" y="5"/>
                    <a:pt x="105" y="6"/>
                    <a:pt x="94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40" y="103"/>
                    <a:pt x="43" y="109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3" y="144"/>
                    <a:pt x="25" y="161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5" name="Freeform 176"/>
            <p:cNvSpPr>
              <a:spLocks/>
            </p:cNvSpPr>
            <p:nvPr/>
          </p:nvSpPr>
          <p:spPr bwMode="auto">
            <a:xfrm>
              <a:off x="3177" y="390"/>
              <a:ext cx="187" cy="226"/>
            </a:xfrm>
            <a:custGeom>
              <a:avLst/>
              <a:gdLst>
                <a:gd name="T0" fmla="*/ 52 w 150"/>
                <a:gd name="T1" fmla="*/ 91 h 171"/>
                <a:gd name="T2" fmla="*/ 107 w 150"/>
                <a:gd name="T3" fmla="*/ 96 h 171"/>
                <a:gd name="T4" fmla="*/ 128 w 150"/>
                <a:gd name="T5" fmla="*/ 111 h 171"/>
                <a:gd name="T6" fmla="*/ 143 w 150"/>
                <a:gd name="T7" fmla="*/ 119 h 171"/>
                <a:gd name="T8" fmla="*/ 150 w 150"/>
                <a:gd name="T9" fmla="*/ 91 h 171"/>
                <a:gd name="T10" fmla="*/ 162 w 150"/>
                <a:gd name="T11" fmla="*/ 61 h 171"/>
                <a:gd name="T12" fmla="*/ 187 w 150"/>
                <a:gd name="T13" fmla="*/ 0 h 171"/>
                <a:gd name="T14" fmla="*/ 120 w 150"/>
                <a:gd name="T15" fmla="*/ 66 h 171"/>
                <a:gd name="T16" fmla="*/ 34 w 150"/>
                <a:gd name="T17" fmla="*/ 87 h 171"/>
                <a:gd name="T18" fmla="*/ 9 w 150"/>
                <a:gd name="T19" fmla="*/ 140 h 171"/>
                <a:gd name="T20" fmla="*/ 6 w 150"/>
                <a:gd name="T21" fmla="*/ 181 h 171"/>
                <a:gd name="T22" fmla="*/ 6 w 150"/>
                <a:gd name="T23" fmla="*/ 226 h 171"/>
                <a:gd name="T24" fmla="*/ 15 w 150"/>
                <a:gd name="T25" fmla="*/ 181 h 171"/>
                <a:gd name="T26" fmla="*/ 19 w 150"/>
                <a:gd name="T27" fmla="*/ 156 h 171"/>
                <a:gd name="T28" fmla="*/ 21 w 150"/>
                <a:gd name="T29" fmla="*/ 122 h 1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1"/>
                <a:gd name="T47" fmla="*/ 150 w 150"/>
                <a:gd name="T48" fmla="*/ 171 h 1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1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3" y="76"/>
                    <a:pt x="98" y="79"/>
                    <a:pt x="103" y="84"/>
                  </a:cubicBezTo>
                  <a:cubicBezTo>
                    <a:pt x="107" y="88"/>
                    <a:pt x="111" y="96"/>
                    <a:pt x="115" y="90"/>
                  </a:cubicBezTo>
                  <a:cubicBezTo>
                    <a:pt x="118" y="87"/>
                    <a:pt x="119" y="74"/>
                    <a:pt x="120" y="69"/>
                  </a:cubicBezTo>
                  <a:cubicBezTo>
                    <a:pt x="123" y="61"/>
                    <a:pt x="127" y="54"/>
                    <a:pt x="130" y="46"/>
                  </a:cubicBezTo>
                  <a:cubicBezTo>
                    <a:pt x="136" y="31"/>
                    <a:pt x="147" y="16"/>
                    <a:pt x="150" y="0"/>
                  </a:cubicBezTo>
                  <a:cubicBezTo>
                    <a:pt x="132" y="21"/>
                    <a:pt x="128" y="45"/>
                    <a:pt x="96" y="50"/>
                  </a:cubicBezTo>
                  <a:cubicBezTo>
                    <a:pt x="73" y="54"/>
                    <a:pt x="46" y="51"/>
                    <a:pt x="27" y="66"/>
                  </a:cubicBezTo>
                  <a:cubicBezTo>
                    <a:pt x="15" y="75"/>
                    <a:pt x="9" y="91"/>
                    <a:pt x="7" y="106"/>
                  </a:cubicBezTo>
                  <a:cubicBezTo>
                    <a:pt x="5" y="116"/>
                    <a:pt x="6" y="126"/>
                    <a:pt x="5" y="137"/>
                  </a:cubicBezTo>
                  <a:cubicBezTo>
                    <a:pt x="4" y="146"/>
                    <a:pt x="0" y="162"/>
                    <a:pt x="5" y="171"/>
                  </a:cubicBezTo>
                  <a:cubicBezTo>
                    <a:pt x="10" y="159"/>
                    <a:pt x="10" y="149"/>
                    <a:pt x="12" y="137"/>
                  </a:cubicBezTo>
                  <a:cubicBezTo>
                    <a:pt x="12" y="131"/>
                    <a:pt x="14" y="125"/>
                    <a:pt x="15" y="118"/>
                  </a:cubicBezTo>
                  <a:cubicBezTo>
                    <a:pt x="17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6" name="Freeform 177"/>
            <p:cNvSpPr>
              <a:spLocks/>
            </p:cNvSpPr>
            <p:nvPr/>
          </p:nvSpPr>
          <p:spPr bwMode="auto">
            <a:xfrm>
              <a:off x="2931" y="427"/>
              <a:ext cx="768" cy="732"/>
            </a:xfrm>
            <a:custGeom>
              <a:avLst/>
              <a:gdLst>
                <a:gd name="T0" fmla="*/ 728 w 618"/>
                <a:gd name="T1" fmla="*/ 385 h 553"/>
                <a:gd name="T2" fmla="*/ 667 w 618"/>
                <a:gd name="T3" fmla="*/ 241 h 553"/>
                <a:gd name="T4" fmla="*/ 639 w 618"/>
                <a:gd name="T5" fmla="*/ 173 h 553"/>
                <a:gd name="T6" fmla="*/ 636 w 618"/>
                <a:gd name="T7" fmla="*/ 167 h 553"/>
                <a:gd name="T8" fmla="*/ 626 w 618"/>
                <a:gd name="T9" fmla="*/ 175 h 553"/>
                <a:gd name="T10" fmla="*/ 626 w 618"/>
                <a:gd name="T11" fmla="*/ 173 h 553"/>
                <a:gd name="T12" fmla="*/ 626 w 618"/>
                <a:gd name="T13" fmla="*/ 167 h 553"/>
                <a:gd name="T14" fmla="*/ 557 w 618"/>
                <a:gd name="T15" fmla="*/ 46 h 553"/>
                <a:gd name="T16" fmla="*/ 420 w 618"/>
                <a:gd name="T17" fmla="*/ 3 h 553"/>
                <a:gd name="T18" fmla="*/ 419 w 618"/>
                <a:gd name="T19" fmla="*/ 3 h 553"/>
                <a:gd name="T20" fmla="*/ 390 w 618"/>
                <a:gd name="T21" fmla="*/ 91 h 553"/>
                <a:gd name="T22" fmla="*/ 389 w 618"/>
                <a:gd name="T23" fmla="*/ 89 h 553"/>
                <a:gd name="T24" fmla="*/ 337 w 618"/>
                <a:gd name="T25" fmla="*/ 57 h 553"/>
                <a:gd name="T26" fmla="*/ 275 w 618"/>
                <a:gd name="T27" fmla="*/ 66 h 553"/>
                <a:gd name="T28" fmla="*/ 271 w 618"/>
                <a:gd name="T29" fmla="*/ 70 h 553"/>
                <a:gd name="T30" fmla="*/ 265 w 618"/>
                <a:gd name="T31" fmla="*/ 128 h 553"/>
                <a:gd name="T32" fmla="*/ 245 w 618"/>
                <a:gd name="T33" fmla="*/ 205 h 553"/>
                <a:gd name="T34" fmla="*/ 153 w 618"/>
                <a:gd name="T35" fmla="*/ 134 h 553"/>
                <a:gd name="T36" fmla="*/ 152 w 618"/>
                <a:gd name="T37" fmla="*/ 132 h 553"/>
                <a:gd name="T38" fmla="*/ 91 w 618"/>
                <a:gd name="T39" fmla="*/ 103 h 553"/>
                <a:gd name="T40" fmla="*/ 72 w 618"/>
                <a:gd name="T41" fmla="*/ 109 h 553"/>
                <a:gd name="T42" fmla="*/ 2 w 618"/>
                <a:gd name="T43" fmla="*/ 167 h 553"/>
                <a:gd name="T44" fmla="*/ 2 w 618"/>
                <a:gd name="T45" fmla="*/ 168 h 553"/>
                <a:gd name="T46" fmla="*/ 86 w 618"/>
                <a:gd name="T47" fmla="*/ 372 h 553"/>
                <a:gd name="T48" fmla="*/ 106 w 618"/>
                <a:gd name="T49" fmla="*/ 446 h 553"/>
                <a:gd name="T50" fmla="*/ 415 w 618"/>
                <a:gd name="T51" fmla="*/ 684 h 553"/>
                <a:gd name="T52" fmla="*/ 664 w 618"/>
                <a:gd name="T53" fmla="*/ 659 h 553"/>
                <a:gd name="T54" fmla="*/ 665 w 618"/>
                <a:gd name="T55" fmla="*/ 659 h 553"/>
                <a:gd name="T56" fmla="*/ 666 w 618"/>
                <a:gd name="T57" fmla="*/ 658 h 553"/>
                <a:gd name="T58" fmla="*/ 728 w 618"/>
                <a:gd name="T59" fmla="*/ 385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8"/>
                <a:gd name="T91" fmla="*/ 0 h 553"/>
                <a:gd name="T92" fmla="*/ 618 w 618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8" h="553">
                  <a:moveTo>
                    <a:pt x="586" y="291"/>
                  </a:moveTo>
                  <a:cubicBezTo>
                    <a:pt x="569" y="244"/>
                    <a:pt x="551" y="211"/>
                    <a:pt x="537" y="182"/>
                  </a:cubicBezTo>
                  <a:cubicBezTo>
                    <a:pt x="514" y="131"/>
                    <a:pt x="514" y="131"/>
                    <a:pt x="514" y="131"/>
                  </a:cubicBezTo>
                  <a:cubicBezTo>
                    <a:pt x="512" y="126"/>
                    <a:pt x="512" y="126"/>
                    <a:pt x="512" y="126"/>
                  </a:cubicBezTo>
                  <a:cubicBezTo>
                    <a:pt x="510" y="128"/>
                    <a:pt x="507" y="130"/>
                    <a:pt x="504" y="132"/>
                  </a:cubicBezTo>
                  <a:cubicBezTo>
                    <a:pt x="504" y="132"/>
                    <a:pt x="504" y="132"/>
                    <a:pt x="504" y="131"/>
                  </a:cubicBezTo>
                  <a:cubicBezTo>
                    <a:pt x="504" y="126"/>
                    <a:pt x="504" y="126"/>
                    <a:pt x="504" y="126"/>
                  </a:cubicBezTo>
                  <a:cubicBezTo>
                    <a:pt x="510" y="97"/>
                    <a:pt x="487" y="64"/>
                    <a:pt x="448" y="35"/>
                  </a:cubicBezTo>
                  <a:cubicBezTo>
                    <a:pt x="400" y="1"/>
                    <a:pt x="353" y="0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27" y="20"/>
                    <a:pt x="314" y="69"/>
                    <a:pt x="314" y="69"/>
                  </a:cubicBezTo>
                  <a:cubicBezTo>
                    <a:pt x="313" y="68"/>
                    <a:pt x="313" y="68"/>
                    <a:pt x="313" y="67"/>
                  </a:cubicBezTo>
                  <a:cubicBezTo>
                    <a:pt x="304" y="55"/>
                    <a:pt x="289" y="46"/>
                    <a:pt x="271" y="43"/>
                  </a:cubicBezTo>
                  <a:cubicBezTo>
                    <a:pt x="252" y="39"/>
                    <a:pt x="233" y="42"/>
                    <a:pt x="221" y="50"/>
                  </a:cubicBezTo>
                  <a:cubicBezTo>
                    <a:pt x="220" y="51"/>
                    <a:pt x="219" y="52"/>
                    <a:pt x="218" y="53"/>
                  </a:cubicBezTo>
                  <a:cubicBezTo>
                    <a:pt x="215" y="58"/>
                    <a:pt x="216" y="73"/>
                    <a:pt x="213" y="97"/>
                  </a:cubicBezTo>
                  <a:cubicBezTo>
                    <a:pt x="210" y="116"/>
                    <a:pt x="212" y="147"/>
                    <a:pt x="197" y="155"/>
                  </a:cubicBezTo>
                  <a:cubicBezTo>
                    <a:pt x="183" y="162"/>
                    <a:pt x="142" y="130"/>
                    <a:pt x="123" y="101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02" y="80"/>
                    <a:pt x="91" y="76"/>
                    <a:pt x="73" y="78"/>
                  </a:cubicBezTo>
                  <a:cubicBezTo>
                    <a:pt x="68" y="79"/>
                    <a:pt x="63" y="80"/>
                    <a:pt x="58" y="82"/>
                  </a:cubicBezTo>
                  <a:cubicBezTo>
                    <a:pt x="25" y="90"/>
                    <a:pt x="7" y="105"/>
                    <a:pt x="2" y="126"/>
                  </a:cubicBezTo>
                  <a:cubicBezTo>
                    <a:pt x="2" y="127"/>
                    <a:pt x="2" y="127"/>
                    <a:pt x="2" y="127"/>
                  </a:cubicBezTo>
                  <a:cubicBezTo>
                    <a:pt x="0" y="167"/>
                    <a:pt x="32" y="258"/>
                    <a:pt x="69" y="281"/>
                  </a:cubicBezTo>
                  <a:cubicBezTo>
                    <a:pt x="102" y="301"/>
                    <a:pt x="70" y="309"/>
                    <a:pt x="85" y="337"/>
                  </a:cubicBezTo>
                  <a:cubicBezTo>
                    <a:pt x="103" y="373"/>
                    <a:pt x="189" y="481"/>
                    <a:pt x="334" y="517"/>
                  </a:cubicBezTo>
                  <a:cubicBezTo>
                    <a:pt x="481" y="553"/>
                    <a:pt x="509" y="511"/>
                    <a:pt x="534" y="498"/>
                  </a:cubicBezTo>
                  <a:cubicBezTo>
                    <a:pt x="535" y="498"/>
                    <a:pt x="535" y="498"/>
                    <a:pt x="535" y="498"/>
                  </a:cubicBezTo>
                  <a:cubicBezTo>
                    <a:pt x="535" y="498"/>
                    <a:pt x="535" y="498"/>
                    <a:pt x="536" y="497"/>
                  </a:cubicBezTo>
                  <a:cubicBezTo>
                    <a:pt x="594" y="452"/>
                    <a:pt x="618" y="382"/>
                    <a:pt x="586" y="291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7" name="Freeform 178"/>
            <p:cNvSpPr>
              <a:spLocks/>
            </p:cNvSpPr>
            <p:nvPr/>
          </p:nvSpPr>
          <p:spPr bwMode="auto">
            <a:xfrm>
              <a:off x="3587" y="666"/>
              <a:ext cx="101" cy="409"/>
            </a:xfrm>
            <a:custGeom>
              <a:avLst/>
              <a:gdLst>
                <a:gd name="T0" fmla="*/ 0 w 81"/>
                <a:gd name="T1" fmla="*/ 5 h 308"/>
                <a:gd name="T2" fmla="*/ 52 w 81"/>
                <a:gd name="T3" fmla="*/ 122 h 308"/>
                <a:gd name="T4" fmla="*/ 62 w 81"/>
                <a:gd name="T5" fmla="*/ 150 h 308"/>
                <a:gd name="T6" fmla="*/ 17 w 81"/>
                <a:gd name="T7" fmla="*/ 405 h 308"/>
                <a:gd name="T8" fmla="*/ 21 w 81"/>
                <a:gd name="T9" fmla="*/ 409 h 308"/>
                <a:gd name="T10" fmla="*/ 67 w 81"/>
                <a:gd name="T11" fmla="*/ 147 h 308"/>
                <a:gd name="T12" fmla="*/ 59 w 81"/>
                <a:gd name="T13" fmla="*/ 120 h 308"/>
                <a:gd name="T14" fmla="*/ 5 w 81"/>
                <a:gd name="T15" fmla="*/ 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308"/>
                <a:gd name="T26" fmla="*/ 81 w 81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308">
                  <a:moveTo>
                    <a:pt x="0" y="4"/>
                  </a:moveTo>
                  <a:cubicBezTo>
                    <a:pt x="12" y="28"/>
                    <a:pt x="29" y="55"/>
                    <a:pt x="42" y="92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76" y="188"/>
                    <a:pt x="64" y="253"/>
                    <a:pt x="14" y="305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69" y="255"/>
                    <a:pt x="81" y="189"/>
                    <a:pt x="54" y="111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34" y="53"/>
                    <a:pt x="16" y="25"/>
                    <a:pt x="4" y="0"/>
                  </a:cubicBezTo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8" name="Freeform 179"/>
            <p:cNvSpPr>
              <a:spLocks/>
            </p:cNvSpPr>
            <p:nvPr/>
          </p:nvSpPr>
          <p:spPr bwMode="auto">
            <a:xfrm>
              <a:off x="2896" y="147"/>
              <a:ext cx="161" cy="345"/>
            </a:xfrm>
            <a:custGeom>
              <a:avLst/>
              <a:gdLst>
                <a:gd name="T0" fmla="*/ 7 w 129"/>
                <a:gd name="T1" fmla="*/ 345 h 260"/>
                <a:gd name="T2" fmla="*/ 41 w 129"/>
                <a:gd name="T3" fmla="*/ 299 h 260"/>
                <a:gd name="T4" fmla="*/ 86 w 129"/>
                <a:gd name="T5" fmla="*/ 275 h 260"/>
                <a:gd name="T6" fmla="*/ 100 w 129"/>
                <a:gd name="T7" fmla="*/ 272 h 260"/>
                <a:gd name="T8" fmla="*/ 136 w 129"/>
                <a:gd name="T9" fmla="*/ 283 h 260"/>
                <a:gd name="T10" fmla="*/ 142 w 129"/>
                <a:gd name="T11" fmla="*/ 288 h 260"/>
                <a:gd name="T12" fmla="*/ 144 w 129"/>
                <a:gd name="T13" fmla="*/ 289 h 260"/>
                <a:gd name="T14" fmla="*/ 147 w 129"/>
                <a:gd name="T15" fmla="*/ 292 h 260"/>
                <a:gd name="T16" fmla="*/ 149 w 129"/>
                <a:gd name="T17" fmla="*/ 295 h 260"/>
                <a:gd name="T18" fmla="*/ 152 w 129"/>
                <a:gd name="T19" fmla="*/ 299 h 260"/>
                <a:gd name="T20" fmla="*/ 154 w 129"/>
                <a:gd name="T21" fmla="*/ 300 h 260"/>
                <a:gd name="T22" fmla="*/ 159 w 129"/>
                <a:gd name="T23" fmla="*/ 305 h 260"/>
                <a:gd name="T24" fmla="*/ 161 w 129"/>
                <a:gd name="T25" fmla="*/ 300 h 260"/>
                <a:gd name="T26" fmla="*/ 149 w 129"/>
                <a:gd name="T27" fmla="*/ 45 h 260"/>
                <a:gd name="T28" fmla="*/ 147 w 129"/>
                <a:gd name="T29" fmla="*/ 3 h 260"/>
                <a:gd name="T30" fmla="*/ 76 w 129"/>
                <a:gd name="T31" fmla="*/ 19 h 260"/>
                <a:gd name="T32" fmla="*/ 5 w 129"/>
                <a:gd name="T33" fmla="*/ 0 h 260"/>
                <a:gd name="T34" fmla="*/ 4 w 129"/>
                <a:gd name="T35" fmla="*/ 4 h 260"/>
                <a:gd name="T36" fmla="*/ 1 w 129"/>
                <a:gd name="T37" fmla="*/ 41 h 260"/>
                <a:gd name="T38" fmla="*/ 2 w 129"/>
                <a:gd name="T39" fmla="*/ 208 h 260"/>
                <a:gd name="T40" fmla="*/ 7 w 129"/>
                <a:gd name="T41" fmla="*/ 345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260"/>
                <a:gd name="T65" fmla="*/ 129 w 129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260">
                  <a:moveTo>
                    <a:pt x="6" y="260"/>
                  </a:moveTo>
                  <a:cubicBezTo>
                    <a:pt x="15" y="241"/>
                    <a:pt x="25" y="233"/>
                    <a:pt x="33" y="225"/>
                  </a:cubicBezTo>
                  <a:cubicBezTo>
                    <a:pt x="43" y="215"/>
                    <a:pt x="56" y="207"/>
                    <a:pt x="69" y="207"/>
                  </a:cubicBezTo>
                  <a:cubicBezTo>
                    <a:pt x="81" y="206"/>
                    <a:pt x="72" y="203"/>
                    <a:pt x="80" y="205"/>
                  </a:cubicBezTo>
                  <a:cubicBezTo>
                    <a:pt x="88" y="207"/>
                    <a:pt x="101" y="208"/>
                    <a:pt x="109" y="213"/>
                  </a:cubicBezTo>
                  <a:cubicBezTo>
                    <a:pt x="110" y="214"/>
                    <a:pt x="112" y="215"/>
                    <a:pt x="114" y="217"/>
                  </a:cubicBezTo>
                  <a:cubicBezTo>
                    <a:pt x="114" y="217"/>
                    <a:pt x="114" y="217"/>
                    <a:pt x="115" y="218"/>
                  </a:cubicBezTo>
                  <a:cubicBezTo>
                    <a:pt x="116" y="219"/>
                    <a:pt x="117" y="219"/>
                    <a:pt x="118" y="220"/>
                  </a:cubicBezTo>
                  <a:cubicBezTo>
                    <a:pt x="118" y="221"/>
                    <a:pt x="119" y="221"/>
                    <a:pt x="119" y="222"/>
                  </a:cubicBezTo>
                  <a:cubicBezTo>
                    <a:pt x="120" y="223"/>
                    <a:pt x="121" y="224"/>
                    <a:pt x="122" y="225"/>
                  </a:cubicBezTo>
                  <a:cubicBezTo>
                    <a:pt x="122" y="225"/>
                    <a:pt x="123" y="225"/>
                    <a:pt x="123" y="226"/>
                  </a:cubicBezTo>
                  <a:cubicBezTo>
                    <a:pt x="124" y="227"/>
                    <a:pt x="126" y="229"/>
                    <a:pt x="127" y="230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3" y="210"/>
                    <a:pt x="120" y="100"/>
                    <a:pt x="119" y="34"/>
                  </a:cubicBezTo>
                  <a:cubicBezTo>
                    <a:pt x="118" y="14"/>
                    <a:pt x="118" y="10"/>
                    <a:pt x="118" y="2"/>
                  </a:cubicBezTo>
                  <a:cubicBezTo>
                    <a:pt x="114" y="9"/>
                    <a:pt x="90" y="14"/>
                    <a:pt x="61" y="14"/>
                  </a:cubicBezTo>
                  <a:cubicBezTo>
                    <a:pt x="30" y="14"/>
                    <a:pt x="4" y="8"/>
                    <a:pt x="4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13"/>
                    <a:pt x="2" y="15"/>
                    <a:pt x="1" y="31"/>
                  </a:cubicBezTo>
                  <a:cubicBezTo>
                    <a:pt x="0" y="68"/>
                    <a:pt x="1" y="117"/>
                    <a:pt x="2" y="157"/>
                  </a:cubicBezTo>
                  <a:cubicBezTo>
                    <a:pt x="3" y="186"/>
                    <a:pt x="5" y="230"/>
                    <a:pt x="6" y="26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09" name="Freeform 180"/>
            <p:cNvSpPr>
              <a:spLocks/>
            </p:cNvSpPr>
            <p:nvPr/>
          </p:nvSpPr>
          <p:spPr bwMode="auto">
            <a:xfrm>
              <a:off x="3320" y="1186"/>
              <a:ext cx="155" cy="61"/>
            </a:xfrm>
            <a:custGeom>
              <a:avLst/>
              <a:gdLst>
                <a:gd name="T0" fmla="*/ 50 w 125"/>
                <a:gd name="T1" fmla="*/ 12 h 46"/>
                <a:gd name="T2" fmla="*/ 0 w 125"/>
                <a:gd name="T3" fmla="*/ 0 h 46"/>
                <a:gd name="T4" fmla="*/ 0 w 125"/>
                <a:gd name="T5" fmla="*/ 40 h 46"/>
                <a:gd name="T6" fmla="*/ 0 w 125"/>
                <a:gd name="T7" fmla="*/ 46 h 46"/>
                <a:gd name="T8" fmla="*/ 77 w 125"/>
                <a:gd name="T9" fmla="*/ 61 h 46"/>
                <a:gd name="T10" fmla="*/ 153 w 125"/>
                <a:gd name="T11" fmla="*/ 48 h 46"/>
                <a:gd name="T12" fmla="*/ 155 w 125"/>
                <a:gd name="T13" fmla="*/ 44 h 46"/>
                <a:gd name="T14" fmla="*/ 155 w 125"/>
                <a:gd name="T15" fmla="*/ 28 h 46"/>
                <a:gd name="T16" fmla="*/ 50 w 125"/>
                <a:gd name="T17" fmla="*/ 1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0" name="Freeform 181"/>
            <p:cNvSpPr>
              <a:spLocks/>
            </p:cNvSpPr>
            <p:nvPr/>
          </p:nvSpPr>
          <p:spPr bwMode="auto">
            <a:xfrm>
              <a:off x="2956" y="159"/>
              <a:ext cx="39" cy="1"/>
            </a:xfrm>
            <a:custGeom>
              <a:avLst/>
              <a:gdLst>
                <a:gd name="T0" fmla="*/ 0 w 31"/>
                <a:gd name="T1" fmla="*/ 1 h 1"/>
                <a:gd name="T2" fmla="*/ 39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1"/>
                  </a:moveTo>
                  <a:cubicBezTo>
                    <a:pt x="5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1" name="Freeform 182"/>
            <p:cNvSpPr>
              <a:spLocks/>
            </p:cNvSpPr>
            <p:nvPr/>
          </p:nvSpPr>
          <p:spPr bwMode="auto">
            <a:xfrm>
              <a:off x="2951" y="498"/>
              <a:ext cx="477" cy="581"/>
            </a:xfrm>
            <a:custGeom>
              <a:avLst/>
              <a:gdLst>
                <a:gd name="T0" fmla="*/ 347 w 384"/>
                <a:gd name="T1" fmla="*/ 204 h 438"/>
                <a:gd name="T2" fmla="*/ 365 w 384"/>
                <a:gd name="T3" fmla="*/ 330 h 438"/>
                <a:gd name="T4" fmla="*/ 409 w 384"/>
                <a:gd name="T5" fmla="*/ 436 h 438"/>
                <a:gd name="T6" fmla="*/ 442 w 384"/>
                <a:gd name="T7" fmla="*/ 501 h 438"/>
                <a:gd name="T8" fmla="*/ 471 w 384"/>
                <a:gd name="T9" fmla="*/ 544 h 438"/>
                <a:gd name="T10" fmla="*/ 453 w 384"/>
                <a:gd name="T11" fmla="*/ 570 h 438"/>
                <a:gd name="T12" fmla="*/ 398 w 384"/>
                <a:gd name="T13" fmla="*/ 548 h 438"/>
                <a:gd name="T14" fmla="*/ 376 w 384"/>
                <a:gd name="T15" fmla="*/ 527 h 438"/>
                <a:gd name="T16" fmla="*/ 344 w 384"/>
                <a:gd name="T17" fmla="*/ 536 h 438"/>
                <a:gd name="T18" fmla="*/ 322 w 384"/>
                <a:gd name="T19" fmla="*/ 512 h 438"/>
                <a:gd name="T20" fmla="*/ 283 w 384"/>
                <a:gd name="T21" fmla="*/ 496 h 438"/>
                <a:gd name="T22" fmla="*/ 261 w 384"/>
                <a:gd name="T23" fmla="*/ 452 h 438"/>
                <a:gd name="T24" fmla="*/ 227 w 384"/>
                <a:gd name="T25" fmla="*/ 435 h 438"/>
                <a:gd name="T26" fmla="*/ 202 w 384"/>
                <a:gd name="T27" fmla="*/ 426 h 438"/>
                <a:gd name="T28" fmla="*/ 170 w 384"/>
                <a:gd name="T29" fmla="*/ 397 h 438"/>
                <a:gd name="T30" fmla="*/ 152 w 384"/>
                <a:gd name="T31" fmla="*/ 378 h 438"/>
                <a:gd name="T32" fmla="*/ 130 w 384"/>
                <a:gd name="T33" fmla="*/ 338 h 438"/>
                <a:gd name="T34" fmla="*/ 113 w 384"/>
                <a:gd name="T35" fmla="*/ 304 h 438"/>
                <a:gd name="T36" fmla="*/ 106 w 384"/>
                <a:gd name="T37" fmla="*/ 267 h 438"/>
                <a:gd name="T38" fmla="*/ 127 w 384"/>
                <a:gd name="T39" fmla="*/ 260 h 438"/>
                <a:gd name="T40" fmla="*/ 46 w 384"/>
                <a:gd name="T41" fmla="*/ 235 h 438"/>
                <a:gd name="T42" fmla="*/ 24 w 384"/>
                <a:gd name="T43" fmla="*/ 190 h 438"/>
                <a:gd name="T44" fmla="*/ 9 w 384"/>
                <a:gd name="T45" fmla="*/ 157 h 438"/>
                <a:gd name="T46" fmla="*/ 4 w 384"/>
                <a:gd name="T47" fmla="*/ 118 h 438"/>
                <a:gd name="T48" fmla="*/ 21 w 384"/>
                <a:gd name="T49" fmla="*/ 69 h 438"/>
                <a:gd name="T50" fmla="*/ 77 w 384"/>
                <a:gd name="T51" fmla="*/ 56 h 438"/>
                <a:gd name="T52" fmla="*/ 145 w 384"/>
                <a:gd name="T53" fmla="*/ 119 h 438"/>
                <a:gd name="T54" fmla="*/ 166 w 384"/>
                <a:gd name="T55" fmla="*/ 150 h 438"/>
                <a:gd name="T56" fmla="*/ 198 w 384"/>
                <a:gd name="T57" fmla="*/ 233 h 438"/>
                <a:gd name="T58" fmla="*/ 212 w 384"/>
                <a:gd name="T59" fmla="*/ 202 h 438"/>
                <a:gd name="T60" fmla="*/ 225 w 384"/>
                <a:gd name="T61" fmla="*/ 175 h 438"/>
                <a:gd name="T62" fmla="*/ 242 w 384"/>
                <a:gd name="T63" fmla="*/ 149 h 438"/>
                <a:gd name="T64" fmla="*/ 250 w 384"/>
                <a:gd name="T65" fmla="*/ 121 h 438"/>
                <a:gd name="T66" fmla="*/ 258 w 384"/>
                <a:gd name="T67" fmla="*/ 90 h 438"/>
                <a:gd name="T68" fmla="*/ 262 w 384"/>
                <a:gd name="T69" fmla="*/ 70 h 438"/>
                <a:gd name="T70" fmla="*/ 267 w 384"/>
                <a:gd name="T71" fmla="*/ 9 h 438"/>
                <a:gd name="T72" fmla="*/ 350 w 384"/>
                <a:gd name="T73" fmla="*/ 25 h 438"/>
                <a:gd name="T74" fmla="*/ 348 w 384"/>
                <a:gd name="T75" fmla="*/ 73 h 438"/>
                <a:gd name="T76" fmla="*/ 344 w 384"/>
                <a:gd name="T77" fmla="*/ 101 h 438"/>
                <a:gd name="T78" fmla="*/ 344 w 384"/>
                <a:gd name="T79" fmla="*/ 117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4"/>
                <a:gd name="T121" fmla="*/ 0 h 438"/>
                <a:gd name="T122" fmla="*/ 384 w 384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4" h="438">
                  <a:moveTo>
                    <a:pt x="277" y="88"/>
                  </a:moveTo>
                  <a:cubicBezTo>
                    <a:pt x="278" y="104"/>
                    <a:pt x="272" y="140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5"/>
                    <a:pt x="294" y="249"/>
                  </a:cubicBezTo>
                  <a:cubicBezTo>
                    <a:pt x="300" y="264"/>
                    <a:pt x="302" y="271"/>
                    <a:pt x="307" y="279"/>
                  </a:cubicBezTo>
                  <a:cubicBezTo>
                    <a:pt x="311" y="287"/>
                    <a:pt x="319" y="317"/>
                    <a:pt x="329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4" y="365"/>
                    <a:pt x="351" y="372"/>
                    <a:pt x="356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2" y="403"/>
                    <a:pt x="379" y="410"/>
                  </a:cubicBezTo>
                  <a:cubicBezTo>
                    <a:pt x="376" y="417"/>
                    <a:pt x="384" y="434"/>
                    <a:pt x="379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4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3" y="397"/>
                  </a:cubicBezTo>
                  <a:cubicBezTo>
                    <a:pt x="300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3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6"/>
                  </a:cubicBezTo>
                  <a:cubicBezTo>
                    <a:pt x="252" y="381"/>
                    <a:pt x="259" y="373"/>
                    <a:pt x="247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8" y="364"/>
                    <a:pt x="218" y="358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2" y="329"/>
                    <a:pt x="183" y="328"/>
                    <a:pt x="183" y="328"/>
                  </a:cubicBezTo>
                  <a:cubicBezTo>
                    <a:pt x="183" y="328"/>
                    <a:pt x="184" y="328"/>
                    <a:pt x="174" y="325"/>
                  </a:cubicBezTo>
                  <a:cubicBezTo>
                    <a:pt x="163" y="321"/>
                    <a:pt x="169" y="332"/>
                    <a:pt x="163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7" y="299"/>
                    <a:pt x="137" y="299"/>
                  </a:cubicBezTo>
                  <a:cubicBezTo>
                    <a:pt x="126" y="295"/>
                    <a:pt x="126" y="295"/>
                    <a:pt x="126" y="295"/>
                  </a:cubicBezTo>
                  <a:cubicBezTo>
                    <a:pt x="126" y="295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2" y="263"/>
                    <a:pt x="112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4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5"/>
                    <a:pt x="78" y="200"/>
                    <a:pt x="85" y="201"/>
                  </a:cubicBezTo>
                  <a:cubicBezTo>
                    <a:pt x="108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7" y="177"/>
                  </a:cubicBezTo>
                  <a:cubicBezTo>
                    <a:pt x="31" y="170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8"/>
                    <a:pt x="18" y="138"/>
                    <a:pt x="14" y="132"/>
                  </a:cubicBezTo>
                  <a:cubicBezTo>
                    <a:pt x="9" y="126"/>
                    <a:pt x="7" y="126"/>
                    <a:pt x="7" y="118"/>
                  </a:cubicBezTo>
                  <a:cubicBezTo>
                    <a:pt x="7" y="110"/>
                    <a:pt x="10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7" y="58"/>
                    <a:pt x="17" y="52"/>
                  </a:cubicBezTo>
                  <a:cubicBezTo>
                    <a:pt x="24" y="49"/>
                    <a:pt x="40" y="46"/>
                    <a:pt x="48" y="44"/>
                  </a:cubicBezTo>
                  <a:cubicBezTo>
                    <a:pt x="58" y="42"/>
                    <a:pt x="55" y="41"/>
                    <a:pt x="62" y="42"/>
                  </a:cubicBezTo>
                  <a:cubicBezTo>
                    <a:pt x="69" y="43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0" y="94"/>
                    <a:pt x="124" y="95"/>
                    <a:pt x="127" y="100"/>
                  </a:cubicBezTo>
                  <a:cubicBezTo>
                    <a:pt x="130" y="104"/>
                    <a:pt x="130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7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78" y="139"/>
                    <a:pt x="182" y="130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29"/>
                    <a:pt x="182" y="122"/>
                    <a:pt x="183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4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0" y="71"/>
                    <a:pt x="240" y="61"/>
                  </a:cubicBezTo>
                  <a:cubicBezTo>
                    <a:pt x="233" y="76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3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5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7" y="45"/>
                    <a:pt x="282" y="51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82" y="77"/>
                    <a:pt x="277" y="76"/>
                  </a:cubicBezTo>
                  <a:cubicBezTo>
                    <a:pt x="266" y="76"/>
                    <a:pt x="246" y="75"/>
                    <a:pt x="242" y="61"/>
                  </a:cubicBezTo>
                  <a:cubicBezTo>
                    <a:pt x="241" y="75"/>
                    <a:pt x="261" y="84"/>
                    <a:pt x="277" y="88"/>
                  </a:cubicBezTo>
                  <a:close/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2" name="Freeform 183"/>
            <p:cNvSpPr>
              <a:spLocks/>
            </p:cNvSpPr>
            <p:nvPr/>
          </p:nvSpPr>
          <p:spPr bwMode="auto">
            <a:xfrm>
              <a:off x="2978" y="598"/>
              <a:ext cx="393" cy="409"/>
            </a:xfrm>
            <a:custGeom>
              <a:avLst/>
              <a:gdLst>
                <a:gd name="T0" fmla="*/ 49 w 316"/>
                <a:gd name="T1" fmla="*/ 146 h 309"/>
                <a:gd name="T2" fmla="*/ 15 w 316"/>
                <a:gd name="T3" fmla="*/ 85 h 309"/>
                <a:gd name="T4" fmla="*/ 10 w 316"/>
                <a:gd name="T5" fmla="*/ 34 h 309"/>
                <a:gd name="T6" fmla="*/ 88 w 316"/>
                <a:gd name="T7" fmla="*/ 26 h 309"/>
                <a:gd name="T8" fmla="*/ 99 w 316"/>
                <a:gd name="T9" fmla="*/ 48 h 309"/>
                <a:gd name="T10" fmla="*/ 124 w 316"/>
                <a:gd name="T11" fmla="*/ 64 h 309"/>
                <a:gd name="T12" fmla="*/ 150 w 316"/>
                <a:gd name="T13" fmla="*/ 106 h 309"/>
                <a:gd name="T14" fmla="*/ 197 w 316"/>
                <a:gd name="T15" fmla="*/ 172 h 309"/>
                <a:gd name="T16" fmla="*/ 208 w 316"/>
                <a:gd name="T17" fmla="*/ 94 h 309"/>
                <a:gd name="T18" fmla="*/ 235 w 316"/>
                <a:gd name="T19" fmla="*/ 41 h 309"/>
                <a:gd name="T20" fmla="*/ 262 w 316"/>
                <a:gd name="T21" fmla="*/ 9 h 309"/>
                <a:gd name="T22" fmla="*/ 277 w 316"/>
                <a:gd name="T23" fmla="*/ 9 h 309"/>
                <a:gd name="T24" fmla="*/ 290 w 316"/>
                <a:gd name="T25" fmla="*/ 32 h 309"/>
                <a:gd name="T26" fmla="*/ 295 w 316"/>
                <a:gd name="T27" fmla="*/ 69 h 309"/>
                <a:gd name="T28" fmla="*/ 312 w 316"/>
                <a:gd name="T29" fmla="*/ 163 h 309"/>
                <a:gd name="T30" fmla="*/ 316 w 316"/>
                <a:gd name="T31" fmla="*/ 246 h 309"/>
                <a:gd name="T32" fmla="*/ 353 w 316"/>
                <a:gd name="T33" fmla="*/ 340 h 309"/>
                <a:gd name="T34" fmla="*/ 378 w 316"/>
                <a:gd name="T35" fmla="*/ 377 h 309"/>
                <a:gd name="T36" fmla="*/ 378 w 316"/>
                <a:gd name="T37" fmla="*/ 402 h 309"/>
                <a:gd name="T38" fmla="*/ 321 w 316"/>
                <a:gd name="T39" fmla="*/ 381 h 309"/>
                <a:gd name="T40" fmla="*/ 257 w 316"/>
                <a:gd name="T41" fmla="*/ 345 h 309"/>
                <a:gd name="T42" fmla="*/ 234 w 316"/>
                <a:gd name="T43" fmla="*/ 311 h 309"/>
                <a:gd name="T44" fmla="*/ 200 w 316"/>
                <a:gd name="T45" fmla="*/ 294 h 309"/>
                <a:gd name="T46" fmla="*/ 192 w 316"/>
                <a:gd name="T47" fmla="*/ 278 h 309"/>
                <a:gd name="T48" fmla="*/ 173 w 316"/>
                <a:gd name="T49" fmla="*/ 267 h 309"/>
                <a:gd name="T50" fmla="*/ 152 w 316"/>
                <a:gd name="T51" fmla="*/ 255 h 309"/>
                <a:gd name="T52" fmla="*/ 131 w 316"/>
                <a:gd name="T53" fmla="*/ 248 h 309"/>
                <a:gd name="T54" fmla="*/ 123 w 316"/>
                <a:gd name="T55" fmla="*/ 216 h 309"/>
                <a:gd name="T56" fmla="*/ 169 w 316"/>
                <a:gd name="T57" fmla="*/ 206 h 309"/>
                <a:gd name="T58" fmla="*/ 67 w 316"/>
                <a:gd name="T59" fmla="*/ 128 h 3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6"/>
                <a:gd name="T91" fmla="*/ 0 h 309"/>
                <a:gd name="T92" fmla="*/ 316 w 316"/>
                <a:gd name="T93" fmla="*/ 309 h 30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6" h="309">
                  <a:moveTo>
                    <a:pt x="39" y="110"/>
                  </a:moveTo>
                  <a:cubicBezTo>
                    <a:pt x="23" y="103"/>
                    <a:pt x="18" y="78"/>
                    <a:pt x="12" y="64"/>
                  </a:cubicBezTo>
                  <a:cubicBezTo>
                    <a:pt x="7" y="51"/>
                    <a:pt x="0" y="39"/>
                    <a:pt x="8" y="26"/>
                  </a:cubicBezTo>
                  <a:cubicBezTo>
                    <a:pt x="19" y="9"/>
                    <a:pt x="58" y="5"/>
                    <a:pt x="71" y="20"/>
                  </a:cubicBezTo>
                  <a:cubicBezTo>
                    <a:pt x="75" y="25"/>
                    <a:pt x="76" y="32"/>
                    <a:pt x="80" y="36"/>
                  </a:cubicBezTo>
                  <a:cubicBezTo>
                    <a:pt x="85" y="41"/>
                    <a:pt x="94" y="43"/>
                    <a:pt x="100" y="48"/>
                  </a:cubicBezTo>
                  <a:cubicBezTo>
                    <a:pt x="110" y="56"/>
                    <a:pt x="117" y="68"/>
                    <a:pt x="121" y="80"/>
                  </a:cubicBezTo>
                  <a:cubicBezTo>
                    <a:pt x="127" y="100"/>
                    <a:pt x="140" y="120"/>
                    <a:pt x="158" y="130"/>
                  </a:cubicBezTo>
                  <a:cubicBezTo>
                    <a:pt x="150" y="114"/>
                    <a:pt x="154" y="84"/>
                    <a:pt x="167" y="71"/>
                  </a:cubicBezTo>
                  <a:cubicBezTo>
                    <a:pt x="183" y="56"/>
                    <a:pt x="183" y="53"/>
                    <a:pt x="189" y="31"/>
                  </a:cubicBezTo>
                  <a:cubicBezTo>
                    <a:pt x="191" y="23"/>
                    <a:pt x="204" y="13"/>
                    <a:pt x="211" y="7"/>
                  </a:cubicBezTo>
                  <a:cubicBezTo>
                    <a:pt x="217" y="2"/>
                    <a:pt x="218" y="0"/>
                    <a:pt x="223" y="7"/>
                  </a:cubicBezTo>
                  <a:cubicBezTo>
                    <a:pt x="227" y="11"/>
                    <a:pt x="231" y="19"/>
                    <a:pt x="233" y="24"/>
                  </a:cubicBezTo>
                  <a:cubicBezTo>
                    <a:pt x="238" y="39"/>
                    <a:pt x="238" y="37"/>
                    <a:pt x="237" y="52"/>
                  </a:cubicBezTo>
                  <a:cubicBezTo>
                    <a:pt x="235" y="76"/>
                    <a:pt x="247" y="100"/>
                    <a:pt x="251" y="123"/>
                  </a:cubicBezTo>
                  <a:cubicBezTo>
                    <a:pt x="254" y="145"/>
                    <a:pt x="248" y="165"/>
                    <a:pt x="254" y="186"/>
                  </a:cubicBezTo>
                  <a:cubicBezTo>
                    <a:pt x="261" y="210"/>
                    <a:pt x="271" y="236"/>
                    <a:pt x="284" y="257"/>
                  </a:cubicBezTo>
                  <a:cubicBezTo>
                    <a:pt x="291" y="266"/>
                    <a:pt x="298" y="275"/>
                    <a:pt x="304" y="285"/>
                  </a:cubicBezTo>
                  <a:cubicBezTo>
                    <a:pt x="309" y="293"/>
                    <a:pt x="316" y="301"/>
                    <a:pt x="304" y="304"/>
                  </a:cubicBezTo>
                  <a:cubicBezTo>
                    <a:pt x="285" y="309"/>
                    <a:pt x="276" y="290"/>
                    <a:pt x="258" y="288"/>
                  </a:cubicBezTo>
                  <a:cubicBezTo>
                    <a:pt x="238" y="286"/>
                    <a:pt x="218" y="279"/>
                    <a:pt x="207" y="261"/>
                  </a:cubicBezTo>
                  <a:cubicBezTo>
                    <a:pt x="201" y="250"/>
                    <a:pt x="199" y="241"/>
                    <a:pt x="188" y="235"/>
                  </a:cubicBezTo>
                  <a:cubicBezTo>
                    <a:pt x="178" y="230"/>
                    <a:pt x="166" y="230"/>
                    <a:pt x="161" y="222"/>
                  </a:cubicBezTo>
                  <a:cubicBezTo>
                    <a:pt x="159" y="218"/>
                    <a:pt x="158" y="214"/>
                    <a:pt x="154" y="210"/>
                  </a:cubicBezTo>
                  <a:cubicBezTo>
                    <a:pt x="150" y="206"/>
                    <a:pt x="144" y="205"/>
                    <a:pt x="139" y="202"/>
                  </a:cubicBezTo>
                  <a:cubicBezTo>
                    <a:pt x="133" y="199"/>
                    <a:pt x="128" y="196"/>
                    <a:pt x="122" y="193"/>
                  </a:cubicBezTo>
                  <a:cubicBezTo>
                    <a:pt x="117" y="191"/>
                    <a:pt x="110" y="191"/>
                    <a:pt x="105" y="187"/>
                  </a:cubicBezTo>
                  <a:cubicBezTo>
                    <a:pt x="100" y="183"/>
                    <a:pt x="95" y="169"/>
                    <a:pt x="99" y="163"/>
                  </a:cubicBezTo>
                  <a:cubicBezTo>
                    <a:pt x="103" y="158"/>
                    <a:pt x="131" y="162"/>
                    <a:pt x="136" y="156"/>
                  </a:cubicBezTo>
                  <a:cubicBezTo>
                    <a:pt x="115" y="141"/>
                    <a:pt x="84" y="93"/>
                    <a:pt x="54" y="97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3" name="Freeform 184"/>
            <p:cNvSpPr>
              <a:spLocks/>
            </p:cNvSpPr>
            <p:nvPr/>
          </p:nvSpPr>
          <p:spPr bwMode="auto">
            <a:xfrm>
              <a:off x="3157" y="702"/>
              <a:ext cx="147" cy="161"/>
            </a:xfrm>
            <a:custGeom>
              <a:avLst/>
              <a:gdLst>
                <a:gd name="T0" fmla="*/ 12 w 118"/>
                <a:gd name="T1" fmla="*/ 0 h 121"/>
                <a:gd name="T2" fmla="*/ 55 w 118"/>
                <a:gd name="T3" fmla="*/ 77 h 121"/>
                <a:gd name="T4" fmla="*/ 93 w 118"/>
                <a:gd name="T5" fmla="*/ 92 h 121"/>
                <a:gd name="T6" fmla="*/ 138 w 118"/>
                <a:gd name="T7" fmla="*/ 96 h 121"/>
                <a:gd name="T8" fmla="*/ 135 w 118"/>
                <a:gd name="T9" fmla="*/ 145 h 121"/>
                <a:gd name="T10" fmla="*/ 52 w 118"/>
                <a:gd name="T11" fmla="*/ 130 h 121"/>
                <a:gd name="T12" fmla="*/ 14 w 118"/>
                <a:gd name="T13" fmla="*/ 85 h 121"/>
                <a:gd name="T14" fmla="*/ 17 w 118"/>
                <a:gd name="T15" fmla="*/ 67 h 121"/>
                <a:gd name="T16" fmla="*/ 0 w 118"/>
                <a:gd name="T17" fmla="*/ 16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21"/>
                <a:gd name="T29" fmla="*/ 118 w 118"/>
                <a:gd name="T30" fmla="*/ 121 h 1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21">
                  <a:moveTo>
                    <a:pt x="10" y="0"/>
                  </a:moveTo>
                  <a:cubicBezTo>
                    <a:pt x="0" y="13"/>
                    <a:pt x="34" y="51"/>
                    <a:pt x="44" y="58"/>
                  </a:cubicBezTo>
                  <a:cubicBezTo>
                    <a:pt x="53" y="65"/>
                    <a:pt x="65" y="68"/>
                    <a:pt x="75" y="69"/>
                  </a:cubicBezTo>
                  <a:cubicBezTo>
                    <a:pt x="82" y="70"/>
                    <a:pt x="105" y="68"/>
                    <a:pt x="111" y="72"/>
                  </a:cubicBezTo>
                  <a:cubicBezTo>
                    <a:pt x="118" y="77"/>
                    <a:pt x="114" y="102"/>
                    <a:pt x="108" y="109"/>
                  </a:cubicBezTo>
                  <a:cubicBezTo>
                    <a:pt x="96" y="121"/>
                    <a:pt x="54" y="105"/>
                    <a:pt x="42" y="98"/>
                  </a:cubicBezTo>
                  <a:cubicBezTo>
                    <a:pt x="27" y="89"/>
                    <a:pt x="21" y="77"/>
                    <a:pt x="11" y="64"/>
                  </a:cubicBezTo>
                  <a:cubicBezTo>
                    <a:pt x="5" y="58"/>
                    <a:pt x="16" y="60"/>
                    <a:pt x="14" y="50"/>
                  </a:cubicBezTo>
                  <a:cubicBezTo>
                    <a:pt x="13" y="43"/>
                    <a:pt x="3" y="20"/>
                    <a:pt x="0" y="12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4" name="Freeform 185"/>
            <p:cNvSpPr>
              <a:spLocks/>
            </p:cNvSpPr>
            <p:nvPr/>
          </p:nvSpPr>
          <p:spPr bwMode="auto">
            <a:xfrm>
              <a:off x="2813" y="253"/>
              <a:ext cx="60" cy="31"/>
            </a:xfrm>
            <a:custGeom>
              <a:avLst/>
              <a:gdLst>
                <a:gd name="T0" fmla="*/ 60 w 48"/>
                <a:gd name="T1" fmla="*/ 0 h 23"/>
                <a:gd name="T2" fmla="*/ 13 w 48"/>
                <a:gd name="T3" fmla="*/ 5 h 23"/>
                <a:gd name="T4" fmla="*/ 0 w 48"/>
                <a:gd name="T5" fmla="*/ 31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4" y="0"/>
                    <a:pt x="17" y="4"/>
                    <a:pt x="10" y="4"/>
                  </a:cubicBezTo>
                  <a:cubicBezTo>
                    <a:pt x="4" y="6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5" name="Freeform 186"/>
            <p:cNvSpPr>
              <a:spLocks/>
            </p:cNvSpPr>
            <p:nvPr/>
          </p:nvSpPr>
          <p:spPr bwMode="auto">
            <a:xfrm>
              <a:off x="2822" y="196"/>
              <a:ext cx="76" cy="28"/>
            </a:xfrm>
            <a:custGeom>
              <a:avLst/>
              <a:gdLst>
                <a:gd name="T0" fmla="*/ 76 w 61"/>
                <a:gd name="T1" fmla="*/ 15 h 21"/>
                <a:gd name="T2" fmla="*/ 20 w 61"/>
                <a:gd name="T3" fmla="*/ 0 h 21"/>
                <a:gd name="T4" fmla="*/ 0 w 61"/>
                <a:gd name="T5" fmla="*/ 28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1" y="7"/>
                    <a:pt x="23" y="3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6" name="Freeform 187"/>
            <p:cNvSpPr>
              <a:spLocks/>
            </p:cNvSpPr>
            <p:nvPr/>
          </p:nvSpPr>
          <p:spPr bwMode="auto">
            <a:xfrm>
              <a:off x="2807" y="191"/>
              <a:ext cx="91" cy="115"/>
            </a:xfrm>
            <a:custGeom>
              <a:avLst/>
              <a:gdLst>
                <a:gd name="T0" fmla="*/ 91 w 73"/>
                <a:gd name="T1" fmla="*/ 15 h 87"/>
                <a:gd name="T2" fmla="*/ 35 w 73"/>
                <a:gd name="T3" fmla="*/ 0 h 87"/>
                <a:gd name="T4" fmla="*/ 21 w 73"/>
                <a:gd name="T5" fmla="*/ 48 h 87"/>
                <a:gd name="T6" fmla="*/ 66 w 73"/>
                <a:gd name="T7" fmla="*/ 59 h 87"/>
                <a:gd name="T8" fmla="*/ 19 w 73"/>
                <a:gd name="T9" fmla="*/ 61 h 87"/>
                <a:gd name="T10" fmla="*/ 22 w 73"/>
                <a:gd name="T11" fmla="*/ 112 h 87"/>
                <a:gd name="T12" fmla="*/ 91 w 73"/>
                <a:gd name="T13" fmla="*/ 115 h 87"/>
                <a:gd name="T14" fmla="*/ 91 w 73"/>
                <a:gd name="T15" fmla="*/ 15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7" name="Freeform 188"/>
            <p:cNvSpPr>
              <a:spLocks/>
            </p:cNvSpPr>
            <p:nvPr/>
          </p:nvSpPr>
          <p:spPr bwMode="auto">
            <a:xfrm>
              <a:off x="3043" y="-3"/>
              <a:ext cx="406" cy="643"/>
            </a:xfrm>
            <a:custGeom>
              <a:avLst/>
              <a:gdLst>
                <a:gd name="T0" fmla="*/ 320 w 327"/>
                <a:gd name="T1" fmla="*/ 93 h 485"/>
                <a:gd name="T2" fmla="*/ 298 w 327"/>
                <a:gd name="T3" fmla="*/ 74 h 485"/>
                <a:gd name="T4" fmla="*/ 300 w 327"/>
                <a:gd name="T5" fmla="*/ 46 h 485"/>
                <a:gd name="T6" fmla="*/ 259 w 327"/>
                <a:gd name="T7" fmla="*/ 27 h 485"/>
                <a:gd name="T8" fmla="*/ 243 w 327"/>
                <a:gd name="T9" fmla="*/ 50 h 485"/>
                <a:gd name="T10" fmla="*/ 241 w 327"/>
                <a:gd name="T11" fmla="*/ 16 h 485"/>
                <a:gd name="T12" fmla="*/ 200 w 327"/>
                <a:gd name="T13" fmla="*/ 13 h 485"/>
                <a:gd name="T14" fmla="*/ 168 w 327"/>
                <a:gd name="T15" fmla="*/ 65 h 485"/>
                <a:gd name="T16" fmla="*/ 154 w 327"/>
                <a:gd name="T17" fmla="*/ 33 h 485"/>
                <a:gd name="T18" fmla="*/ 109 w 327"/>
                <a:gd name="T19" fmla="*/ 45 h 485"/>
                <a:gd name="T20" fmla="*/ 102 w 327"/>
                <a:gd name="T21" fmla="*/ 88 h 485"/>
                <a:gd name="T22" fmla="*/ 94 w 327"/>
                <a:gd name="T23" fmla="*/ 101 h 485"/>
                <a:gd name="T24" fmla="*/ 4 w 327"/>
                <a:gd name="T25" fmla="*/ 300 h 485"/>
                <a:gd name="T26" fmla="*/ 15 w 327"/>
                <a:gd name="T27" fmla="*/ 461 h 485"/>
                <a:gd name="T28" fmla="*/ 16 w 327"/>
                <a:gd name="T29" fmla="*/ 463 h 485"/>
                <a:gd name="T30" fmla="*/ 51 w 327"/>
                <a:gd name="T31" fmla="*/ 520 h 485"/>
                <a:gd name="T32" fmla="*/ 55 w 327"/>
                <a:gd name="T33" fmla="*/ 583 h 485"/>
                <a:gd name="T34" fmla="*/ 51 w 327"/>
                <a:gd name="T35" fmla="*/ 579 h 485"/>
                <a:gd name="T36" fmla="*/ 133 w 327"/>
                <a:gd name="T37" fmla="*/ 635 h 485"/>
                <a:gd name="T38" fmla="*/ 135 w 327"/>
                <a:gd name="T39" fmla="*/ 634 h 485"/>
                <a:gd name="T40" fmla="*/ 135 w 327"/>
                <a:gd name="T41" fmla="*/ 574 h 485"/>
                <a:gd name="T42" fmla="*/ 164 w 327"/>
                <a:gd name="T43" fmla="*/ 430 h 485"/>
                <a:gd name="T44" fmla="*/ 181 w 327"/>
                <a:gd name="T45" fmla="*/ 379 h 485"/>
                <a:gd name="T46" fmla="*/ 181 w 327"/>
                <a:gd name="T47" fmla="*/ 379 h 485"/>
                <a:gd name="T48" fmla="*/ 181 w 327"/>
                <a:gd name="T49" fmla="*/ 379 h 485"/>
                <a:gd name="T50" fmla="*/ 176 w 327"/>
                <a:gd name="T51" fmla="*/ 349 h 485"/>
                <a:gd name="T52" fmla="*/ 174 w 327"/>
                <a:gd name="T53" fmla="*/ 347 h 485"/>
                <a:gd name="T54" fmla="*/ 205 w 327"/>
                <a:gd name="T55" fmla="*/ 216 h 485"/>
                <a:gd name="T56" fmla="*/ 206 w 327"/>
                <a:gd name="T57" fmla="*/ 217 h 485"/>
                <a:gd name="T58" fmla="*/ 248 w 327"/>
                <a:gd name="T59" fmla="*/ 224 h 485"/>
                <a:gd name="T60" fmla="*/ 248 w 327"/>
                <a:gd name="T61" fmla="*/ 224 h 485"/>
                <a:gd name="T62" fmla="*/ 250 w 327"/>
                <a:gd name="T63" fmla="*/ 224 h 485"/>
                <a:gd name="T64" fmla="*/ 304 w 327"/>
                <a:gd name="T65" fmla="*/ 221 h 485"/>
                <a:gd name="T66" fmla="*/ 406 w 327"/>
                <a:gd name="T67" fmla="*/ 220 h 485"/>
                <a:gd name="T68" fmla="*/ 320 w 327"/>
                <a:gd name="T69" fmla="*/ 93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3" y="349"/>
                    <a:pt x="13" y="349"/>
                    <a:pt x="13" y="349"/>
                  </a:cubicBezTo>
                  <a:cubicBezTo>
                    <a:pt x="21" y="362"/>
                    <a:pt x="28" y="377"/>
                    <a:pt x="41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10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12" y="169"/>
                    <a:pt x="227" y="168"/>
                    <a:pt x="245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4" y="92"/>
                    <a:pt x="258" y="7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8" name="Freeform 189"/>
            <p:cNvSpPr>
              <a:spLocks/>
            </p:cNvSpPr>
            <p:nvPr/>
          </p:nvSpPr>
          <p:spPr bwMode="auto">
            <a:xfrm>
              <a:off x="2935" y="592"/>
              <a:ext cx="657" cy="563"/>
            </a:xfrm>
            <a:custGeom>
              <a:avLst/>
              <a:gdLst>
                <a:gd name="T0" fmla="*/ 2 w 529"/>
                <a:gd name="T1" fmla="*/ 0 h 425"/>
                <a:gd name="T2" fmla="*/ 2 w 529"/>
                <a:gd name="T3" fmla="*/ 0 h 425"/>
                <a:gd name="T4" fmla="*/ 2 w 529"/>
                <a:gd name="T5" fmla="*/ 1 h 425"/>
                <a:gd name="T6" fmla="*/ 86 w 529"/>
                <a:gd name="T7" fmla="*/ 205 h 425"/>
                <a:gd name="T8" fmla="*/ 106 w 529"/>
                <a:gd name="T9" fmla="*/ 280 h 425"/>
                <a:gd name="T10" fmla="*/ 415 w 529"/>
                <a:gd name="T11" fmla="*/ 518 h 425"/>
                <a:gd name="T12" fmla="*/ 657 w 529"/>
                <a:gd name="T13" fmla="*/ 495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9"/>
                <a:gd name="T22" fmla="*/ 0 h 425"/>
                <a:gd name="T23" fmla="*/ 529 w 529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9" h="42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2" y="175"/>
                    <a:pt x="70" y="182"/>
                    <a:pt x="85" y="211"/>
                  </a:cubicBezTo>
                  <a:cubicBezTo>
                    <a:pt x="103" y="246"/>
                    <a:pt x="188" y="355"/>
                    <a:pt x="334" y="391"/>
                  </a:cubicBezTo>
                  <a:cubicBezTo>
                    <a:pt x="472" y="425"/>
                    <a:pt x="503" y="387"/>
                    <a:pt x="529" y="374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19" name="Freeform 190"/>
            <p:cNvSpPr>
              <a:spLocks/>
            </p:cNvSpPr>
            <p:nvPr/>
          </p:nvSpPr>
          <p:spPr bwMode="auto">
            <a:xfrm>
              <a:off x="2926" y="484"/>
              <a:ext cx="394" cy="161"/>
            </a:xfrm>
            <a:custGeom>
              <a:avLst/>
              <a:gdLst>
                <a:gd name="T0" fmla="*/ 394 w 317"/>
                <a:gd name="T1" fmla="*/ 32 h 122"/>
                <a:gd name="T2" fmla="*/ 341 w 317"/>
                <a:gd name="T3" fmla="*/ 4 h 122"/>
                <a:gd name="T4" fmla="*/ 278 w 317"/>
                <a:gd name="T5" fmla="*/ 15 h 122"/>
                <a:gd name="T6" fmla="*/ 276 w 317"/>
                <a:gd name="T7" fmla="*/ 17 h 122"/>
                <a:gd name="T8" fmla="*/ 271 w 317"/>
                <a:gd name="T9" fmla="*/ 74 h 122"/>
                <a:gd name="T10" fmla="*/ 250 w 317"/>
                <a:gd name="T11" fmla="*/ 153 h 122"/>
                <a:gd name="T12" fmla="*/ 157 w 317"/>
                <a:gd name="T13" fmla="*/ 81 h 122"/>
                <a:gd name="T14" fmla="*/ 155 w 317"/>
                <a:gd name="T15" fmla="*/ 79 h 122"/>
                <a:gd name="T16" fmla="*/ 76 w 317"/>
                <a:gd name="T17" fmla="*/ 55 h 122"/>
                <a:gd name="T18" fmla="*/ 0 w 317"/>
                <a:gd name="T19" fmla="*/ 120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7"/>
                <a:gd name="T31" fmla="*/ 0 h 122"/>
                <a:gd name="T32" fmla="*/ 317 w 317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7" h="122">
                  <a:moveTo>
                    <a:pt x="317" y="24"/>
                  </a:moveTo>
                  <a:cubicBezTo>
                    <a:pt x="308" y="12"/>
                    <a:pt x="293" y="7"/>
                    <a:pt x="274" y="3"/>
                  </a:cubicBezTo>
                  <a:cubicBezTo>
                    <a:pt x="256" y="0"/>
                    <a:pt x="237" y="3"/>
                    <a:pt x="224" y="11"/>
                  </a:cubicBezTo>
                  <a:cubicBezTo>
                    <a:pt x="223" y="11"/>
                    <a:pt x="222" y="12"/>
                    <a:pt x="222" y="13"/>
                  </a:cubicBezTo>
                  <a:cubicBezTo>
                    <a:pt x="218" y="19"/>
                    <a:pt x="221" y="33"/>
                    <a:pt x="218" y="56"/>
                  </a:cubicBezTo>
                  <a:cubicBezTo>
                    <a:pt x="216" y="76"/>
                    <a:pt x="220" y="105"/>
                    <a:pt x="201" y="116"/>
                  </a:cubicBezTo>
                  <a:cubicBezTo>
                    <a:pt x="187" y="122"/>
                    <a:pt x="146" y="91"/>
                    <a:pt x="126" y="61"/>
                  </a:cubicBezTo>
                  <a:cubicBezTo>
                    <a:pt x="126" y="61"/>
                    <a:pt x="126" y="61"/>
                    <a:pt x="125" y="60"/>
                  </a:cubicBezTo>
                  <a:cubicBezTo>
                    <a:pt x="101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0" name="Freeform 191"/>
            <p:cNvSpPr>
              <a:spLocks/>
            </p:cNvSpPr>
            <p:nvPr/>
          </p:nvSpPr>
          <p:spPr bwMode="auto">
            <a:xfrm>
              <a:off x="3311" y="620"/>
              <a:ext cx="202" cy="387"/>
            </a:xfrm>
            <a:custGeom>
              <a:avLst/>
              <a:gdLst>
                <a:gd name="T0" fmla="*/ 9 w 162"/>
                <a:gd name="T1" fmla="*/ 45 h 292"/>
                <a:gd name="T2" fmla="*/ 15 w 162"/>
                <a:gd name="T3" fmla="*/ 65 h 292"/>
                <a:gd name="T4" fmla="*/ 24 w 162"/>
                <a:gd name="T5" fmla="*/ 87 h 292"/>
                <a:gd name="T6" fmla="*/ 29 w 162"/>
                <a:gd name="T7" fmla="*/ 101 h 292"/>
                <a:gd name="T8" fmla="*/ 46 w 162"/>
                <a:gd name="T9" fmla="*/ 139 h 292"/>
                <a:gd name="T10" fmla="*/ 59 w 162"/>
                <a:gd name="T11" fmla="*/ 166 h 292"/>
                <a:gd name="T12" fmla="*/ 61 w 162"/>
                <a:gd name="T13" fmla="*/ 178 h 292"/>
                <a:gd name="T14" fmla="*/ 70 w 162"/>
                <a:gd name="T15" fmla="*/ 203 h 292"/>
                <a:gd name="T16" fmla="*/ 84 w 162"/>
                <a:gd name="T17" fmla="*/ 237 h 292"/>
                <a:gd name="T18" fmla="*/ 85 w 162"/>
                <a:gd name="T19" fmla="*/ 241 h 292"/>
                <a:gd name="T20" fmla="*/ 87 w 162"/>
                <a:gd name="T21" fmla="*/ 248 h 292"/>
                <a:gd name="T22" fmla="*/ 99 w 162"/>
                <a:gd name="T23" fmla="*/ 270 h 292"/>
                <a:gd name="T24" fmla="*/ 115 w 162"/>
                <a:gd name="T25" fmla="*/ 309 h 292"/>
                <a:gd name="T26" fmla="*/ 117 w 162"/>
                <a:gd name="T27" fmla="*/ 319 h 292"/>
                <a:gd name="T28" fmla="*/ 126 w 162"/>
                <a:gd name="T29" fmla="*/ 335 h 292"/>
                <a:gd name="T30" fmla="*/ 136 w 162"/>
                <a:gd name="T31" fmla="*/ 349 h 292"/>
                <a:gd name="T32" fmla="*/ 146 w 162"/>
                <a:gd name="T33" fmla="*/ 362 h 292"/>
                <a:gd name="T34" fmla="*/ 150 w 162"/>
                <a:gd name="T35" fmla="*/ 368 h 292"/>
                <a:gd name="T36" fmla="*/ 202 w 162"/>
                <a:gd name="T37" fmla="*/ 386 h 292"/>
                <a:gd name="T38" fmla="*/ 202 w 162"/>
                <a:gd name="T39" fmla="*/ 386 h 292"/>
                <a:gd name="T40" fmla="*/ 156 w 162"/>
                <a:gd name="T41" fmla="*/ 366 h 292"/>
                <a:gd name="T42" fmla="*/ 150 w 162"/>
                <a:gd name="T43" fmla="*/ 357 h 292"/>
                <a:gd name="T44" fmla="*/ 141 w 162"/>
                <a:gd name="T45" fmla="*/ 345 h 292"/>
                <a:gd name="T46" fmla="*/ 131 w 162"/>
                <a:gd name="T47" fmla="*/ 331 h 292"/>
                <a:gd name="T48" fmla="*/ 123 w 162"/>
                <a:gd name="T49" fmla="*/ 318 h 292"/>
                <a:gd name="T50" fmla="*/ 120 w 162"/>
                <a:gd name="T51" fmla="*/ 307 h 292"/>
                <a:gd name="T52" fmla="*/ 103 w 162"/>
                <a:gd name="T53" fmla="*/ 266 h 292"/>
                <a:gd name="T54" fmla="*/ 92 w 162"/>
                <a:gd name="T55" fmla="*/ 247 h 292"/>
                <a:gd name="T56" fmla="*/ 91 w 162"/>
                <a:gd name="T57" fmla="*/ 240 h 292"/>
                <a:gd name="T58" fmla="*/ 90 w 162"/>
                <a:gd name="T59" fmla="*/ 235 h 292"/>
                <a:gd name="T60" fmla="*/ 75 w 162"/>
                <a:gd name="T61" fmla="*/ 199 h 292"/>
                <a:gd name="T62" fmla="*/ 67 w 162"/>
                <a:gd name="T63" fmla="*/ 176 h 292"/>
                <a:gd name="T64" fmla="*/ 65 w 162"/>
                <a:gd name="T65" fmla="*/ 164 h 292"/>
                <a:gd name="T66" fmla="*/ 51 w 162"/>
                <a:gd name="T67" fmla="*/ 135 h 292"/>
                <a:gd name="T68" fmla="*/ 35 w 162"/>
                <a:gd name="T69" fmla="*/ 101 h 292"/>
                <a:gd name="T70" fmla="*/ 29 w 162"/>
                <a:gd name="T71" fmla="*/ 83 h 292"/>
                <a:gd name="T72" fmla="*/ 21 w 162"/>
                <a:gd name="T73" fmla="*/ 64 h 292"/>
                <a:gd name="T74" fmla="*/ 15 w 162"/>
                <a:gd name="T75" fmla="*/ 42 h 292"/>
                <a:gd name="T76" fmla="*/ 2 w 162"/>
                <a:gd name="T77" fmla="*/ 0 h 292"/>
                <a:gd name="T78" fmla="*/ 2 w 162"/>
                <a:gd name="T79" fmla="*/ 0 h 292"/>
                <a:gd name="T80" fmla="*/ 9 w 162"/>
                <a:gd name="T81" fmla="*/ 45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2"/>
                <a:gd name="T124" fmla="*/ 0 h 292"/>
                <a:gd name="T125" fmla="*/ 162 w 162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2" h="292">
                  <a:moveTo>
                    <a:pt x="7" y="34"/>
                  </a:moveTo>
                  <a:cubicBezTo>
                    <a:pt x="9" y="38"/>
                    <a:pt x="11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2" y="68"/>
                    <a:pt x="23" y="70"/>
                    <a:pt x="23" y="76"/>
                  </a:cubicBezTo>
                  <a:cubicBezTo>
                    <a:pt x="24" y="84"/>
                    <a:pt x="30" y="95"/>
                    <a:pt x="37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50" y="138"/>
                    <a:pt x="50" y="142"/>
                    <a:pt x="56" y="153"/>
                  </a:cubicBezTo>
                  <a:cubicBezTo>
                    <a:pt x="63" y="166"/>
                    <a:pt x="65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1" y="193"/>
                    <a:pt x="72" y="195"/>
                    <a:pt x="79" y="204"/>
                  </a:cubicBezTo>
                  <a:cubicBezTo>
                    <a:pt x="85" y="212"/>
                    <a:pt x="88" y="223"/>
                    <a:pt x="92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98" y="250"/>
                    <a:pt x="101" y="253"/>
                  </a:cubicBezTo>
                  <a:cubicBezTo>
                    <a:pt x="103" y="255"/>
                    <a:pt x="105" y="257"/>
                    <a:pt x="109" y="263"/>
                  </a:cubicBezTo>
                  <a:cubicBezTo>
                    <a:pt x="113" y="270"/>
                    <a:pt x="116" y="272"/>
                    <a:pt x="117" y="273"/>
                  </a:cubicBezTo>
                  <a:cubicBezTo>
                    <a:pt x="118" y="274"/>
                    <a:pt x="119" y="275"/>
                    <a:pt x="120" y="278"/>
                  </a:cubicBezTo>
                  <a:cubicBezTo>
                    <a:pt x="124" y="289"/>
                    <a:pt x="152" y="292"/>
                    <a:pt x="162" y="291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50" y="292"/>
                    <a:pt x="127" y="283"/>
                    <a:pt x="125" y="276"/>
                  </a:cubicBezTo>
                  <a:cubicBezTo>
                    <a:pt x="123" y="272"/>
                    <a:pt x="122" y="271"/>
                    <a:pt x="120" y="269"/>
                  </a:cubicBezTo>
                  <a:cubicBezTo>
                    <a:pt x="119" y="268"/>
                    <a:pt x="117" y="267"/>
                    <a:pt x="113" y="260"/>
                  </a:cubicBezTo>
                  <a:cubicBezTo>
                    <a:pt x="109" y="254"/>
                    <a:pt x="107" y="252"/>
                    <a:pt x="105" y="250"/>
                  </a:cubicBezTo>
                  <a:cubicBezTo>
                    <a:pt x="102" y="247"/>
                    <a:pt x="101" y="246"/>
                    <a:pt x="99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90" y="210"/>
                    <a:pt x="83" y="201"/>
                  </a:cubicBezTo>
                  <a:cubicBezTo>
                    <a:pt x="76" y="193"/>
                    <a:pt x="76" y="191"/>
                    <a:pt x="74" y="186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72" y="177"/>
                    <a:pt x="72" y="177"/>
                    <a:pt x="72" y="177"/>
                  </a:cubicBezTo>
                  <a:cubicBezTo>
                    <a:pt x="69" y="170"/>
                    <a:pt x="68" y="164"/>
                    <a:pt x="60" y="150"/>
                  </a:cubicBezTo>
                  <a:cubicBezTo>
                    <a:pt x="55" y="140"/>
                    <a:pt x="54" y="137"/>
                    <a:pt x="54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1" y="118"/>
                    <a:pt x="46" y="110"/>
                    <a:pt x="41" y="102"/>
                  </a:cubicBezTo>
                  <a:cubicBezTo>
                    <a:pt x="35" y="92"/>
                    <a:pt x="29" y="83"/>
                    <a:pt x="28" y="76"/>
                  </a:cubicBezTo>
                  <a:cubicBezTo>
                    <a:pt x="28" y="68"/>
                    <a:pt x="26" y="66"/>
                    <a:pt x="23" y="63"/>
                  </a:cubicBezTo>
                  <a:cubicBezTo>
                    <a:pt x="21" y="60"/>
                    <a:pt x="19" y="57"/>
                    <a:pt x="17" y="48"/>
                  </a:cubicBezTo>
                  <a:cubicBezTo>
                    <a:pt x="15" y="42"/>
                    <a:pt x="14" y="37"/>
                    <a:pt x="12" y="32"/>
                  </a:cubicBezTo>
                  <a:cubicBezTo>
                    <a:pt x="8" y="23"/>
                    <a:pt x="1" y="14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5"/>
                    <a:pt x="4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1" name="Freeform 192"/>
            <p:cNvSpPr>
              <a:spLocks/>
            </p:cNvSpPr>
            <p:nvPr/>
          </p:nvSpPr>
          <p:spPr bwMode="auto">
            <a:xfrm>
              <a:off x="3313" y="616"/>
              <a:ext cx="200" cy="391"/>
            </a:xfrm>
            <a:custGeom>
              <a:avLst/>
              <a:gdLst>
                <a:gd name="T0" fmla="*/ 11 w 161"/>
                <a:gd name="T1" fmla="*/ 42 h 295"/>
                <a:gd name="T2" fmla="*/ 21 w 161"/>
                <a:gd name="T3" fmla="*/ 66 h 295"/>
                <a:gd name="T4" fmla="*/ 31 w 161"/>
                <a:gd name="T5" fmla="*/ 87 h 295"/>
                <a:gd name="T6" fmla="*/ 35 w 161"/>
                <a:gd name="T7" fmla="*/ 102 h 295"/>
                <a:gd name="T8" fmla="*/ 52 w 161"/>
                <a:gd name="T9" fmla="*/ 139 h 295"/>
                <a:gd name="T10" fmla="*/ 65 w 161"/>
                <a:gd name="T11" fmla="*/ 166 h 295"/>
                <a:gd name="T12" fmla="*/ 67 w 161"/>
                <a:gd name="T13" fmla="*/ 178 h 295"/>
                <a:gd name="T14" fmla="*/ 76 w 161"/>
                <a:gd name="T15" fmla="*/ 203 h 295"/>
                <a:gd name="T16" fmla="*/ 89 w 161"/>
                <a:gd name="T17" fmla="*/ 237 h 295"/>
                <a:gd name="T18" fmla="*/ 91 w 161"/>
                <a:gd name="T19" fmla="*/ 243 h 295"/>
                <a:gd name="T20" fmla="*/ 93 w 161"/>
                <a:gd name="T21" fmla="*/ 249 h 295"/>
                <a:gd name="T22" fmla="*/ 104 w 161"/>
                <a:gd name="T23" fmla="*/ 272 h 295"/>
                <a:gd name="T24" fmla="*/ 120 w 161"/>
                <a:gd name="T25" fmla="*/ 310 h 295"/>
                <a:gd name="T26" fmla="*/ 123 w 161"/>
                <a:gd name="T27" fmla="*/ 321 h 295"/>
                <a:gd name="T28" fmla="*/ 132 w 161"/>
                <a:gd name="T29" fmla="*/ 337 h 295"/>
                <a:gd name="T30" fmla="*/ 142 w 161"/>
                <a:gd name="T31" fmla="*/ 350 h 295"/>
                <a:gd name="T32" fmla="*/ 152 w 161"/>
                <a:gd name="T33" fmla="*/ 363 h 295"/>
                <a:gd name="T34" fmla="*/ 155 w 161"/>
                <a:gd name="T35" fmla="*/ 370 h 295"/>
                <a:gd name="T36" fmla="*/ 200 w 161"/>
                <a:gd name="T37" fmla="*/ 390 h 295"/>
                <a:gd name="T38" fmla="*/ 200 w 161"/>
                <a:gd name="T39" fmla="*/ 390 h 295"/>
                <a:gd name="T40" fmla="*/ 161 w 161"/>
                <a:gd name="T41" fmla="*/ 367 h 295"/>
                <a:gd name="T42" fmla="*/ 155 w 161"/>
                <a:gd name="T43" fmla="*/ 358 h 295"/>
                <a:gd name="T44" fmla="*/ 147 w 161"/>
                <a:gd name="T45" fmla="*/ 346 h 295"/>
                <a:gd name="T46" fmla="*/ 137 w 161"/>
                <a:gd name="T47" fmla="*/ 331 h 295"/>
                <a:gd name="T48" fmla="*/ 129 w 161"/>
                <a:gd name="T49" fmla="*/ 318 h 295"/>
                <a:gd name="T50" fmla="*/ 125 w 161"/>
                <a:gd name="T51" fmla="*/ 307 h 295"/>
                <a:gd name="T52" fmla="*/ 109 w 161"/>
                <a:gd name="T53" fmla="*/ 268 h 295"/>
                <a:gd name="T54" fmla="*/ 98 w 161"/>
                <a:gd name="T55" fmla="*/ 247 h 295"/>
                <a:gd name="T56" fmla="*/ 97 w 161"/>
                <a:gd name="T57" fmla="*/ 240 h 295"/>
                <a:gd name="T58" fmla="*/ 96 w 161"/>
                <a:gd name="T59" fmla="*/ 236 h 295"/>
                <a:gd name="T60" fmla="*/ 81 w 161"/>
                <a:gd name="T61" fmla="*/ 200 h 295"/>
                <a:gd name="T62" fmla="*/ 73 w 161"/>
                <a:gd name="T63" fmla="*/ 176 h 295"/>
                <a:gd name="T64" fmla="*/ 71 w 161"/>
                <a:gd name="T65" fmla="*/ 164 h 295"/>
                <a:gd name="T66" fmla="*/ 57 w 161"/>
                <a:gd name="T67" fmla="*/ 137 h 295"/>
                <a:gd name="T68" fmla="*/ 41 w 161"/>
                <a:gd name="T69" fmla="*/ 101 h 295"/>
                <a:gd name="T70" fmla="*/ 35 w 161"/>
                <a:gd name="T71" fmla="*/ 84 h 295"/>
                <a:gd name="T72" fmla="*/ 27 w 161"/>
                <a:gd name="T73" fmla="*/ 65 h 295"/>
                <a:gd name="T74" fmla="*/ 17 w 161"/>
                <a:gd name="T75" fmla="*/ 40 h 295"/>
                <a:gd name="T76" fmla="*/ 1 w 161"/>
                <a:gd name="T77" fmla="*/ 0 h 295"/>
                <a:gd name="T78" fmla="*/ 1 w 161"/>
                <a:gd name="T79" fmla="*/ 0 h 295"/>
                <a:gd name="T80" fmla="*/ 11 w 161"/>
                <a:gd name="T81" fmla="*/ 42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9" y="32"/>
                  </a:moveTo>
                  <a:cubicBezTo>
                    <a:pt x="12" y="37"/>
                    <a:pt x="16" y="43"/>
                    <a:pt x="17" y="50"/>
                  </a:cubicBezTo>
                  <a:cubicBezTo>
                    <a:pt x="19" y="60"/>
                    <a:pt x="22" y="63"/>
                    <a:pt x="25" y="66"/>
                  </a:cubicBezTo>
                  <a:cubicBezTo>
                    <a:pt x="27" y="69"/>
                    <a:pt x="28" y="71"/>
                    <a:pt x="28" y="77"/>
                  </a:cubicBezTo>
                  <a:cubicBezTo>
                    <a:pt x="29" y="85"/>
                    <a:pt x="36" y="95"/>
                    <a:pt x="42" y="105"/>
                  </a:cubicBezTo>
                  <a:cubicBezTo>
                    <a:pt x="47" y="113"/>
                    <a:pt x="51" y="120"/>
                    <a:pt x="52" y="12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5" y="139"/>
                    <a:pt x="55" y="142"/>
                    <a:pt x="61" y="153"/>
                  </a:cubicBezTo>
                  <a:cubicBezTo>
                    <a:pt x="68" y="166"/>
                    <a:pt x="70" y="172"/>
                    <a:pt x="72" y="179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6" y="193"/>
                    <a:pt x="77" y="196"/>
                    <a:pt x="84" y="205"/>
                  </a:cubicBezTo>
                  <a:cubicBezTo>
                    <a:pt x="90" y="213"/>
                    <a:pt x="94" y="224"/>
                    <a:pt x="97" y="234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102" y="249"/>
                    <a:pt x="103" y="251"/>
                    <a:pt x="106" y="254"/>
                  </a:cubicBezTo>
                  <a:cubicBezTo>
                    <a:pt x="108" y="256"/>
                    <a:pt x="110" y="258"/>
                    <a:pt x="114" y="264"/>
                  </a:cubicBezTo>
                  <a:cubicBezTo>
                    <a:pt x="118" y="271"/>
                    <a:pt x="121" y="273"/>
                    <a:pt x="122" y="274"/>
                  </a:cubicBezTo>
                  <a:cubicBezTo>
                    <a:pt x="123" y="275"/>
                    <a:pt x="124" y="275"/>
                    <a:pt x="125" y="279"/>
                  </a:cubicBezTo>
                  <a:cubicBezTo>
                    <a:pt x="129" y="289"/>
                    <a:pt x="149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0" y="295"/>
                    <a:pt x="132" y="284"/>
                    <a:pt x="130" y="277"/>
                  </a:cubicBezTo>
                  <a:cubicBezTo>
                    <a:pt x="128" y="273"/>
                    <a:pt x="127" y="271"/>
                    <a:pt x="125" y="270"/>
                  </a:cubicBezTo>
                  <a:cubicBezTo>
                    <a:pt x="124" y="269"/>
                    <a:pt x="122" y="268"/>
                    <a:pt x="118" y="261"/>
                  </a:cubicBezTo>
                  <a:cubicBezTo>
                    <a:pt x="114" y="255"/>
                    <a:pt x="112" y="252"/>
                    <a:pt x="110" y="250"/>
                  </a:cubicBezTo>
                  <a:cubicBezTo>
                    <a:pt x="107" y="248"/>
                    <a:pt x="106" y="247"/>
                    <a:pt x="104" y="24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98" y="222"/>
                    <a:pt x="95" y="211"/>
                    <a:pt x="88" y="202"/>
                  </a:cubicBezTo>
                  <a:cubicBezTo>
                    <a:pt x="82" y="194"/>
                    <a:pt x="81" y="192"/>
                    <a:pt x="79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4" y="170"/>
                    <a:pt x="73" y="165"/>
                    <a:pt x="65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18"/>
                    <a:pt x="51" y="111"/>
                    <a:pt x="46" y="103"/>
                  </a:cubicBezTo>
                  <a:cubicBezTo>
                    <a:pt x="40" y="93"/>
                    <a:pt x="34" y="83"/>
                    <a:pt x="33" y="76"/>
                  </a:cubicBezTo>
                  <a:cubicBezTo>
                    <a:pt x="33" y="69"/>
                    <a:pt x="31" y="66"/>
                    <a:pt x="28" y="63"/>
                  </a:cubicBezTo>
                  <a:cubicBezTo>
                    <a:pt x="26" y="61"/>
                    <a:pt x="24" y="58"/>
                    <a:pt x="22" y="49"/>
                  </a:cubicBezTo>
                  <a:cubicBezTo>
                    <a:pt x="20" y="41"/>
                    <a:pt x="17" y="35"/>
                    <a:pt x="14" y="30"/>
                  </a:cubicBezTo>
                  <a:cubicBezTo>
                    <a:pt x="9" y="21"/>
                    <a:pt x="0" y="1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9" y="32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2" name="Freeform 193"/>
            <p:cNvSpPr>
              <a:spLocks/>
            </p:cNvSpPr>
            <p:nvPr/>
          </p:nvSpPr>
          <p:spPr bwMode="auto">
            <a:xfrm>
              <a:off x="3587" y="1072"/>
              <a:ext cx="20" cy="17"/>
            </a:xfrm>
            <a:custGeom>
              <a:avLst/>
              <a:gdLst>
                <a:gd name="T0" fmla="*/ 0 w 16"/>
                <a:gd name="T1" fmla="*/ 17 h 13"/>
                <a:gd name="T2" fmla="*/ 1 w 16"/>
                <a:gd name="T3" fmla="*/ 17 h 13"/>
                <a:gd name="T4" fmla="*/ 3 w 16"/>
                <a:gd name="T5" fmla="*/ 16 h 13"/>
                <a:gd name="T6" fmla="*/ 20 w 1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3"/>
                <a:gd name="T14" fmla="*/ 16 w 16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3">
                  <a:moveTo>
                    <a:pt x="0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7" y="8"/>
                    <a:pt x="12" y="4"/>
                    <a:pt x="16" y="0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3" name="Freeform 194"/>
            <p:cNvSpPr>
              <a:spLocks/>
            </p:cNvSpPr>
            <p:nvPr/>
          </p:nvSpPr>
          <p:spPr bwMode="auto">
            <a:xfrm>
              <a:off x="3170" y="380"/>
              <a:ext cx="51" cy="247"/>
            </a:xfrm>
            <a:custGeom>
              <a:avLst/>
              <a:gdLst>
                <a:gd name="T0" fmla="*/ 5 w 41"/>
                <a:gd name="T1" fmla="*/ 247 h 186"/>
                <a:gd name="T2" fmla="*/ 0 w 41"/>
                <a:gd name="T3" fmla="*/ 175 h 186"/>
                <a:gd name="T4" fmla="*/ 31 w 41"/>
                <a:gd name="T5" fmla="*/ 41 h 186"/>
                <a:gd name="T6" fmla="*/ 51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4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7"/>
                    <a:pt x="25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4" name="Freeform 195"/>
            <p:cNvSpPr>
              <a:spLocks/>
            </p:cNvSpPr>
            <p:nvPr/>
          </p:nvSpPr>
          <p:spPr bwMode="auto">
            <a:xfrm>
              <a:off x="3190" y="219"/>
              <a:ext cx="48" cy="122"/>
            </a:xfrm>
            <a:custGeom>
              <a:avLst/>
              <a:gdLst>
                <a:gd name="T0" fmla="*/ 21 w 39"/>
                <a:gd name="T1" fmla="*/ 122 h 92"/>
                <a:gd name="T2" fmla="*/ 48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5" name="Freeform 196"/>
            <p:cNvSpPr>
              <a:spLocks/>
            </p:cNvSpPr>
            <p:nvPr/>
          </p:nvSpPr>
          <p:spPr bwMode="auto">
            <a:xfrm>
              <a:off x="3195" y="219"/>
              <a:ext cx="46" cy="126"/>
            </a:xfrm>
            <a:custGeom>
              <a:avLst/>
              <a:gdLst>
                <a:gd name="T0" fmla="*/ 20 w 37"/>
                <a:gd name="T1" fmla="*/ 126 h 95"/>
                <a:gd name="T2" fmla="*/ 17 w 37"/>
                <a:gd name="T3" fmla="*/ 126 h 95"/>
                <a:gd name="T4" fmla="*/ 46 w 37"/>
                <a:gd name="T5" fmla="*/ 0 h 95"/>
                <a:gd name="T6" fmla="*/ 0 60000 65536"/>
                <a:gd name="T7" fmla="*/ 0 60000 65536"/>
                <a:gd name="T8" fmla="*/ 0 60000 65536"/>
                <a:gd name="T9" fmla="*/ 0 w 37"/>
                <a:gd name="T10" fmla="*/ 0 h 95"/>
                <a:gd name="T11" fmla="*/ 37 w 37"/>
                <a:gd name="T12" fmla="*/ 95 h 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5">
                  <a:moveTo>
                    <a:pt x="16" y="95"/>
                  </a:moveTo>
                  <a:cubicBezTo>
                    <a:pt x="14" y="95"/>
                    <a:pt x="14" y="95"/>
                    <a:pt x="14" y="95"/>
                  </a:cubicBezTo>
                  <a:cubicBezTo>
                    <a:pt x="0" y="33"/>
                    <a:pt x="17" y="9"/>
                    <a:pt x="37" y="0"/>
                  </a:cubicBezTo>
                </a:path>
              </a:pathLst>
            </a:custGeom>
            <a:noFill/>
            <a:ln w="7938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6" name="Freeform 197"/>
            <p:cNvSpPr>
              <a:spLocks/>
            </p:cNvSpPr>
            <p:nvPr/>
          </p:nvSpPr>
          <p:spPr bwMode="auto">
            <a:xfrm>
              <a:off x="3171" y="375"/>
              <a:ext cx="49" cy="257"/>
            </a:xfrm>
            <a:custGeom>
              <a:avLst/>
              <a:gdLst>
                <a:gd name="T0" fmla="*/ 0 w 39"/>
                <a:gd name="T1" fmla="*/ 257 h 194"/>
                <a:gd name="T2" fmla="*/ 3 w 39"/>
                <a:gd name="T3" fmla="*/ 256 h 194"/>
                <a:gd name="T4" fmla="*/ 3 w 39"/>
                <a:gd name="T5" fmla="*/ 196 h 194"/>
                <a:gd name="T6" fmla="*/ 31 w 39"/>
                <a:gd name="T7" fmla="*/ 50 h 194"/>
                <a:gd name="T8" fmla="*/ 49 w 39"/>
                <a:gd name="T9" fmla="*/ 0 h 194"/>
                <a:gd name="T10" fmla="*/ 49 w 39"/>
                <a:gd name="T11" fmla="*/ 0 h 194"/>
                <a:gd name="T12" fmla="*/ 49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1" y="194"/>
                    <a:pt x="1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3" y="113"/>
                    <a:pt x="10" y="74"/>
                    <a:pt x="25" y="38"/>
                  </a:cubicBezTo>
                  <a:cubicBezTo>
                    <a:pt x="33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7938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7" name="Freeform 198"/>
            <p:cNvSpPr>
              <a:spLocks/>
            </p:cNvSpPr>
            <p:nvPr/>
          </p:nvSpPr>
          <p:spPr bwMode="auto">
            <a:xfrm>
              <a:off x="3205" y="213"/>
              <a:ext cx="44" cy="135"/>
            </a:xfrm>
            <a:custGeom>
              <a:avLst/>
              <a:gdLst>
                <a:gd name="T0" fmla="*/ 44 w 36"/>
                <a:gd name="T1" fmla="*/ 0 h 102"/>
                <a:gd name="T2" fmla="*/ 17 w 36"/>
                <a:gd name="T3" fmla="*/ 135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7938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8" name="Freeform 199"/>
            <p:cNvSpPr>
              <a:spLocks/>
            </p:cNvSpPr>
            <p:nvPr/>
          </p:nvSpPr>
          <p:spPr bwMode="auto">
            <a:xfrm>
              <a:off x="2962" y="933"/>
              <a:ext cx="48" cy="96"/>
            </a:xfrm>
            <a:custGeom>
              <a:avLst/>
              <a:gdLst>
                <a:gd name="T0" fmla="*/ 32 w 38"/>
                <a:gd name="T1" fmla="*/ 0 h 73"/>
                <a:gd name="T2" fmla="*/ 39 w 38"/>
                <a:gd name="T3" fmla="*/ 53 h 73"/>
                <a:gd name="T4" fmla="*/ 0 w 38"/>
                <a:gd name="T5" fmla="*/ 96 h 73"/>
                <a:gd name="T6" fmla="*/ 0 60000 65536"/>
                <a:gd name="T7" fmla="*/ 0 60000 65536"/>
                <a:gd name="T8" fmla="*/ 0 60000 65536"/>
                <a:gd name="T9" fmla="*/ 0 w 38"/>
                <a:gd name="T10" fmla="*/ 0 h 73"/>
                <a:gd name="T11" fmla="*/ 38 w 38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3">
                  <a:moveTo>
                    <a:pt x="25" y="0"/>
                  </a:moveTo>
                  <a:cubicBezTo>
                    <a:pt x="32" y="6"/>
                    <a:pt x="38" y="26"/>
                    <a:pt x="31" y="40"/>
                  </a:cubicBezTo>
                  <a:cubicBezTo>
                    <a:pt x="25" y="54"/>
                    <a:pt x="19" y="68"/>
                    <a:pt x="0" y="7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29" name="Freeform 200"/>
            <p:cNvSpPr>
              <a:spLocks/>
            </p:cNvSpPr>
            <p:nvPr/>
          </p:nvSpPr>
          <p:spPr bwMode="auto">
            <a:xfrm>
              <a:off x="2962" y="937"/>
              <a:ext cx="50" cy="92"/>
            </a:xfrm>
            <a:custGeom>
              <a:avLst/>
              <a:gdLst>
                <a:gd name="T0" fmla="*/ 35 w 40"/>
                <a:gd name="T1" fmla="*/ 0 h 70"/>
                <a:gd name="T2" fmla="*/ 43 w 40"/>
                <a:gd name="T3" fmla="*/ 46 h 70"/>
                <a:gd name="T4" fmla="*/ 0 w 40"/>
                <a:gd name="T5" fmla="*/ 92 h 70"/>
                <a:gd name="T6" fmla="*/ 0 60000 65536"/>
                <a:gd name="T7" fmla="*/ 0 60000 65536"/>
                <a:gd name="T8" fmla="*/ 0 60000 65536"/>
                <a:gd name="T9" fmla="*/ 0 w 40"/>
                <a:gd name="T10" fmla="*/ 0 h 70"/>
                <a:gd name="T11" fmla="*/ 40 w 40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70">
                  <a:moveTo>
                    <a:pt x="28" y="0"/>
                  </a:moveTo>
                  <a:cubicBezTo>
                    <a:pt x="34" y="6"/>
                    <a:pt x="40" y="21"/>
                    <a:pt x="34" y="35"/>
                  </a:cubicBezTo>
                  <a:cubicBezTo>
                    <a:pt x="27" y="49"/>
                    <a:pt x="19" y="65"/>
                    <a:pt x="0" y="70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0" name="Freeform 201"/>
            <p:cNvSpPr>
              <a:spLocks/>
            </p:cNvSpPr>
            <p:nvPr/>
          </p:nvSpPr>
          <p:spPr bwMode="auto">
            <a:xfrm>
              <a:off x="2885" y="905"/>
              <a:ext cx="169" cy="197"/>
            </a:xfrm>
            <a:custGeom>
              <a:avLst/>
              <a:gdLst>
                <a:gd name="T0" fmla="*/ 169 w 136"/>
                <a:gd name="T1" fmla="*/ 197 h 149"/>
                <a:gd name="T2" fmla="*/ 152 w 136"/>
                <a:gd name="T3" fmla="*/ 192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2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1" name="Freeform 202"/>
            <p:cNvSpPr>
              <a:spLocks/>
            </p:cNvSpPr>
            <p:nvPr/>
          </p:nvSpPr>
          <p:spPr bwMode="auto">
            <a:xfrm>
              <a:off x="3176" y="195"/>
              <a:ext cx="116" cy="181"/>
            </a:xfrm>
            <a:custGeom>
              <a:avLst/>
              <a:gdLst>
                <a:gd name="T0" fmla="*/ 49 w 93"/>
                <a:gd name="T1" fmla="*/ 181 h 137"/>
                <a:gd name="T2" fmla="*/ 111 w 93"/>
                <a:gd name="T3" fmla="*/ 21 h 137"/>
                <a:gd name="T4" fmla="*/ 116 w 93"/>
                <a:gd name="T5" fmla="*/ 26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5" y="0"/>
                    <a:pt x="89" y="16"/>
                  </a:cubicBezTo>
                  <a:cubicBezTo>
                    <a:pt x="93" y="19"/>
                    <a:pt x="93" y="20"/>
                    <a:pt x="93" y="2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2" name="Oval 203"/>
            <p:cNvSpPr>
              <a:spLocks noChangeArrowheads="1"/>
            </p:cNvSpPr>
            <p:nvPr/>
          </p:nvSpPr>
          <p:spPr bwMode="auto">
            <a:xfrm>
              <a:off x="2901" y="130"/>
              <a:ext cx="143" cy="36"/>
            </a:xfrm>
            <a:prstGeom prst="ellipse">
              <a:avLst/>
            </a:prstGeom>
            <a:solidFill>
              <a:srgbClr val="D6E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3" name="Oval 204"/>
            <p:cNvSpPr>
              <a:spLocks noChangeArrowheads="1"/>
            </p:cNvSpPr>
            <p:nvPr/>
          </p:nvSpPr>
          <p:spPr bwMode="auto">
            <a:xfrm>
              <a:off x="2926" y="139"/>
              <a:ext cx="94" cy="17"/>
            </a:xfrm>
            <a:prstGeom prst="ellipse">
              <a:avLst/>
            </a:prstGeom>
            <a:solidFill>
              <a:srgbClr val="4783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4" name="Freeform 205"/>
            <p:cNvSpPr>
              <a:spLocks/>
            </p:cNvSpPr>
            <p:nvPr/>
          </p:nvSpPr>
          <p:spPr bwMode="auto">
            <a:xfrm>
              <a:off x="2926" y="139"/>
              <a:ext cx="94" cy="13"/>
            </a:xfrm>
            <a:custGeom>
              <a:avLst/>
              <a:gdLst>
                <a:gd name="T0" fmla="*/ 8 w 75"/>
                <a:gd name="T1" fmla="*/ 13 h 10"/>
                <a:gd name="T2" fmla="*/ 46 w 75"/>
                <a:gd name="T3" fmla="*/ 9 h 10"/>
                <a:gd name="T4" fmla="*/ 86 w 75"/>
                <a:gd name="T5" fmla="*/ 13 h 10"/>
                <a:gd name="T6" fmla="*/ 94 w 75"/>
                <a:gd name="T7" fmla="*/ 8 h 10"/>
                <a:gd name="T8" fmla="*/ 46 w 75"/>
                <a:gd name="T9" fmla="*/ 0 h 10"/>
                <a:gd name="T10" fmla="*/ 0 w 75"/>
                <a:gd name="T11" fmla="*/ 8 h 10"/>
                <a:gd name="T12" fmla="*/ 8 w 75"/>
                <a:gd name="T13" fmla="*/ 13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"/>
                <a:gd name="T23" fmla="*/ 75 w 7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">
                  <a:moveTo>
                    <a:pt x="6" y="10"/>
                  </a:moveTo>
                  <a:cubicBezTo>
                    <a:pt x="12" y="8"/>
                    <a:pt x="24" y="7"/>
                    <a:pt x="37" y="7"/>
                  </a:cubicBezTo>
                  <a:cubicBezTo>
                    <a:pt x="51" y="7"/>
                    <a:pt x="62" y="8"/>
                    <a:pt x="69" y="10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3"/>
                    <a:pt x="58" y="0"/>
                    <a:pt x="37" y="0"/>
                  </a:cubicBezTo>
                  <a:cubicBezTo>
                    <a:pt x="17" y="0"/>
                    <a:pt x="0" y="3"/>
                    <a:pt x="0" y="6"/>
                  </a:cubicBezTo>
                  <a:cubicBezTo>
                    <a:pt x="0" y="7"/>
                    <a:pt x="2" y="9"/>
                    <a:pt x="6" y="10"/>
                  </a:cubicBezTo>
                  <a:close/>
                </a:path>
              </a:pathLst>
            </a:custGeom>
            <a:solidFill>
              <a:srgbClr val="6FA9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5" name="Freeform 206"/>
            <p:cNvSpPr>
              <a:spLocks/>
            </p:cNvSpPr>
            <p:nvPr/>
          </p:nvSpPr>
          <p:spPr bwMode="auto">
            <a:xfrm>
              <a:off x="2864" y="416"/>
              <a:ext cx="239" cy="624"/>
            </a:xfrm>
            <a:custGeom>
              <a:avLst/>
              <a:gdLst>
                <a:gd name="T0" fmla="*/ 144 w 192"/>
                <a:gd name="T1" fmla="*/ 534 h 471"/>
                <a:gd name="T2" fmla="*/ 171 w 192"/>
                <a:gd name="T3" fmla="*/ 481 h 471"/>
                <a:gd name="T4" fmla="*/ 171 w 192"/>
                <a:gd name="T5" fmla="*/ 477 h 471"/>
                <a:gd name="T6" fmla="*/ 168 w 192"/>
                <a:gd name="T7" fmla="*/ 446 h 471"/>
                <a:gd name="T8" fmla="*/ 168 w 192"/>
                <a:gd name="T9" fmla="*/ 446 h 471"/>
                <a:gd name="T10" fmla="*/ 153 w 192"/>
                <a:gd name="T11" fmla="*/ 383 h 471"/>
                <a:gd name="T12" fmla="*/ 70 w 192"/>
                <a:gd name="T13" fmla="*/ 179 h 471"/>
                <a:gd name="T14" fmla="*/ 70 w 192"/>
                <a:gd name="T15" fmla="*/ 178 h 471"/>
                <a:gd name="T16" fmla="*/ 139 w 192"/>
                <a:gd name="T17" fmla="*/ 119 h 471"/>
                <a:gd name="T18" fmla="*/ 219 w 192"/>
                <a:gd name="T19" fmla="*/ 143 h 471"/>
                <a:gd name="T20" fmla="*/ 220 w 192"/>
                <a:gd name="T21" fmla="*/ 144 h 471"/>
                <a:gd name="T22" fmla="*/ 234 w 192"/>
                <a:gd name="T23" fmla="*/ 164 h 471"/>
                <a:gd name="T24" fmla="*/ 230 w 192"/>
                <a:gd name="T25" fmla="*/ 101 h 471"/>
                <a:gd name="T26" fmla="*/ 168 w 192"/>
                <a:gd name="T27" fmla="*/ 13 h 471"/>
                <a:gd name="T28" fmla="*/ 132 w 192"/>
                <a:gd name="T29" fmla="*/ 3 h 471"/>
                <a:gd name="T30" fmla="*/ 118 w 192"/>
                <a:gd name="T31" fmla="*/ 5 h 471"/>
                <a:gd name="T32" fmla="*/ 73 w 192"/>
                <a:gd name="T33" fmla="*/ 29 h 471"/>
                <a:gd name="T34" fmla="*/ 20 w 192"/>
                <a:gd name="T35" fmla="*/ 159 h 471"/>
                <a:gd name="T36" fmla="*/ 15 w 192"/>
                <a:gd name="T37" fmla="*/ 299 h 471"/>
                <a:gd name="T38" fmla="*/ 27 w 192"/>
                <a:gd name="T39" fmla="*/ 547 h 471"/>
                <a:gd name="T40" fmla="*/ 100 w 192"/>
                <a:gd name="T41" fmla="*/ 616 h 471"/>
                <a:gd name="T42" fmla="*/ 142 w 192"/>
                <a:gd name="T43" fmla="*/ 580 h 471"/>
                <a:gd name="T44" fmla="*/ 146 w 192"/>
                <a:gd name="T45" fmla="*/ 574 h 471"/>
                <a:gd name="T46" fmla="*/ 128 w 192"/>
                <a:gd name="T47" fmla="*/ 517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2"/>
                <a:gd name="T73" fmla="*/ 0 h 471"/>
                <a:gd name="T74" fmla="*/ 192 w 192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2" h="471">
                  <a:moveTo>
                    <a:pt x="116" y="403"/>
                  </a:moveTo>
                  <a:cubicBezTo>
                    <a:pt x="122" y="402"/>
                    <a:pt x="135" y="386"/>
                    <a:pt x="137" y="363"/>
                  </a:cubicBezTo>
                  <a:cubicBezTo>
                    <a:pt x="137" y="360"/>
                    <a:pt x="137" y="360"/>
                    <a:pt x="137" y="360"/>
                  </a:cubicBezTo>
                  <a:cubicBezTo>
                    <a:pt x="137" y="351"/>
                    <a:pt x="137" y="343"/>
                    <a:pt x="135" y="337"/>
                  </a:cubicBezTo>
                  <a:cubicBezTo>
                    <a:pt x="135" y="337"/>
                    <a:pt x="135" y="337"/>
                    <a:pt x="135" y="337"/>
                  </a:cubicBezTo>
                  <a:cubicBezTo>
                    <a:pt x="128" y="319"/>
                    <a:pt x="152" y="307"/>
                    <a:pt x="123" y="289"/>
                  </a:cubicBezTo>
                  <a:cubicBezTo>
                    <a:pt x="86" y="266"/>
                    <a:pt x="54" y="175"/>
                    <a:pt x="56" y="135"/>
                  </a:cubicBezTo>
                  <a:cubicBezTo>
                    <a:pt x="56" y="135"/>
                    <a:pt x="56" y="135"/>
                    <a:pt x="56" y="134"/>
                  </a:cubicBezTo>
                  <a:cubicBezTo>
                    <a:pt x="61" y="113"/>
                    <a:pt x="79" y="98"/>
                    <a:pt x="112" y="90"/>
                  </a:cubicBezTo>
                  <a:cubicBezTo>
                    <a:pt x="140" y="82"/>
                    <a:pt x="151" y="83"/>
                    <a:pt x="176" y="108"/>
                  </a:cubicBezTo>
                  <a:cubicBezTo>
                    <a:pt x="176" y="108"/>
                    <a:pt x="176" y="108"/>
                    <a:pt x="177" y="109"/>
                  </a:cubicBezTo>
                  <a:cubicBezTo>
                    <a:pt x="180" y="114"/>
                    <a:pt x="184" y="119"/>
                    <a:pt x="188" y="124"/>
                  </a:cubicBezTo>
                  <a:cubicBezTo>
                    <a:pt x="192" y="103"/>
                    <a:pt x="192" y="85"/>
                    <a:pt x="185" y="76"/>
                  </a:cubicBezTo>
                  <a:cubicBezTo>
                    <a:pt x="164" y="51"/>
                    <a:pt x="159" y="26"/>
                    <a:pt x="135" y="10"/>
                  </a:cubicBezTo>
                  <a:cubicBezTo>
                    <a:pt x="127" y="5"/>
                    <a:pt x="114" y="4"/>
                    <a:pt x="106" y="2"/>
                  </a:cubicBezTo>
                  <a:cubicBezTo>
                    <a:pt x="98" y="0"/>
                    <a:pt x="107" y="3"/>
                    <a:pt x="95" y="4"/>
                  </a:cubicBezTo>
                  <a:cubicBezTo>
                    <a:pt x="82" y="4"/>
                    <a:pt x="69" y="12"/>
                    <a:pt x="59" y="22"/>
                  </a:cubicBezTo>
                  <a:cubicBezTo>
                    <a:pt x="46" y="37"/>
                    <a:pt x="24" y="49"/>
                    <a:pt x="16" y="120"/>
                  </a:cubicBezTo>
                  <a:cubicBezTo>
                    <a:pt x="13" y="144"/>
                    <a:pt x="12" y="184"/>
                    <a:pt x="12" y="226"/>
                  </a:cubicBezTo>
                  <a:cubicBezTo>
                    <a:pt x="12" y="343"/>
                    <a:pt x="0" y="362"/>
                    <a:pt x="22" y="413"/>
                  </a:cubicBezTo>
                  <a:cubicBezTo>
                    <a:pt x="38" y="449"/>
                    <a:pt x="57" y="471"/>
                    <a:pt x="80" y="465"/>
                  </a:cubicBezTo>
                  <a:cubicBezTo>
                    <a:pt x="94" y="462"/>
                    <a:pt x="105" y="451"/>
                    <a:pt x="114" y="438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29" y="414"/>
                    <a:pt x="112" y="397"/>
                    <a:pt x="103" y="390"/>
                  </a:cubicBezTo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6" name="Freeform 207"/>
            <p:cNvSpPr>
              <a:spLocks/>
            </p:cNvSpPr>
            <p:nvPr/>
          </p:nvSpPr>
          <p:spPr bwMode="auto">
            <a:xfrm>
              <a:off x="2971" y="554"/>
              <a:ext cx="60" cy="55"/>
            </a:xfrm>
            <a:custGeom>
              <a:avLst/>
              <a:gdLst>
                <a:gd name="T0" fmla="*/ 51 w 48"/>
                <a:gd name="T1" fmla="*/ 16 h 42"/>
                <a:gd name="T2" fmla="*/ 60 w 48"/>
                <a:gd name="T3" fmla="*/ 0 h 42"/>
                <a:gd name="T4" fmla="*/ 59 w 48"/>
                <a:gd name="T5" fmla="*/ 1 h 42"/>
                <a:gd name="T6" fmla="*/ 40 w 48"/>
                <a:gd name="T7" fmla="*/ 3 h 42"/>
                <a:gd name="T8" fmla="*/ 1 w 48"/>
                <a:gd name="T9" fmla="*/ 13 h 42"/>
                <a:gd name="T10" fmla="*/ 0 w 48"/>
                <a:gd name="T11" fmla="*/ 14 h 42"/>
                <a:gd name="T12" fmla="*/ 0 w 48"/>
                <a:gd name="T13" fmla="*/ 20 h 42"/>
                <a:gd name="T14" fmla="*/ 51 w 48"/>
                <a:gd name="T15" fmla="*/ 16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42"/>
                <a:gd name="T26" fmla="*/ 48 w 48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42">
                  <a:moveTo>
                    <a:pt x="41" y="12"/>
                  </a:moveTo>
                  <a:cubicBezTo>
                    <a:pt x="44" y="8"/>
                    <a:pt x="48" y="4"/>
                    <a:pt x="48" y="0"/>
                  </a:cubicBezTo>
                  <a:cubicBezTo>
                    <a:pt x="47" y="0"/>
                    <a:pt x="48" y="2"/>
                    <a:pt x="47" y="1"/>
                  </a:cubicBezTo>
                  <a:cubicBezTo>
                    <a:pt x="40" y="0"/>
                    <a:pt x="42" y="0"/>
                    <a:pt x="32" y="2"/>
                  </a:cubicBezTo>
                  <a:cubicBezTo>
                    <a:pt x="24" y="3"/>
                    <a:pt x="8" y="7"/>
                    <a:pt x="1" y="10"/>
                  </a:cubicBezTo>
                  <a:cubicBezTo>
                    <a:pt x="1" y="11"/>
                    <a:pt x="1" y="11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42"/>
                    <a:pt x="26" y="31"/>
                    <a:pt x="41" y="12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7" name="Freeform 208"/>
            <p:cNvSpPr>
              <a:spLocks/>
            </p:cNvSpPr>
            <p:nvPr/>
          </p:nvSpPr>
          <p:spPr bwMode="auto">
            <a:xfrm>
              <a:off x="3222" y="500"/>
              <a:ext cx="78" cy="31"/>
            </a:xfrm>
            <a:custGeom>
              <a:avLst/>
              <a:gdLst>
                <a:gd name="T0" fmla="*/ 76 w 63"/>
                <a:gd name="T1" fmla="*/ 23 h 24"/>
                <a:gd name="T2" fmla="*/ 78 w 63"/>
                <a:gd name="T3" fmla="*/ 22 h 24"/>
                <a:gd name="T4" fmla="*/ 42 w 63"/>
                <a:gd name="T5" fmla="*/ 3 h 24"/>
                <a:gd name="T6" fmla="*/ 0 w 63"/>
                <a:gd name="T7" fmla="*/ 6 h 24"/>
                <a:gd name="T8" fmla="*/ 36 w 63"/>
                <a:gd name="T9" fmla="*/ 26 h 24"/>
                <a:gd name="T10" fmla="*/ 76 w 63"/>
                <a:gd name="T11" fmla="*/ 23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3" y="18"/>
                    <a:pt x="63" y="17"/>
                  </a:cubicBezTo>
                  <a:cubicBezTo>
                    <a:pt x="57" y="10"/>
                    <a:pt x="46" y="4"/>
                    <a:pt x="34" y="2"/>
                  </a:cubicBezTo>
                  <a:cubicBezTo>
                    <a:pt x="22" y="0"/>
                    <a:pt x="10" y="1"/>
                    <a:pt x="0" y="5"/>
                  </a:cubicBezTo>
                  <a:cubicBezTo>
                    <a:pt x="2" y="12"/>
                    <a:pt x="23" y="18"/>
                    <a:pt x="29" y="20"/>
                  </a:cubicBezTo>
                  <a:cubicBezTo>
                    <a:pt x="39" y="23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8" name="Freeform 209"/>
            <p:cNvSpPr>
              <a:spLocks/>
            </p:cNvSpPr>
            <p:nvPr/>
          </p:nvSpPr>
          <p:spPr bwMode="auto">
            <a:xfrm>
              <a:off x="3315" y="469"/>
              <a:ext cx="254" cy="534"/>
            </a:xfrm>
            <a:custGeom>
              <a:avLst/>
              <a:gdLst>
                <a:gd name="T0" fmla="*/ 19 w 204"/>
                <a:gd name="T1" fmla="*/ 7 h 403"/>
                <a:gd name="T2" fmla="*/ 26 w 204"/>
                <a:gd name="T3" fmla="*/ 4 h 403"/>
                <a:gd name="T4" fmla="*/ 34 w 204"/>
                <a:gd name="T5" fmla="*/ 1 h 403"/>
                <a:gd name="T6" fmla="*/ 42 w 204"/>
                <a:gd name="T7" fmla="*/ 3 h 403"/>
                <a:gd name="T8" fmla="*/ 56 w 204"/>
                <a:gd name="T9" fmla="*/ 7 h 403"/>
                <a:gd name="T10" fmla="*/ 66 w 204"/>
                <a:gd name="T11" fmla="*/ 7 h 403"/>
                <a:gd name="T12" fmla="*/ 81 w 204"/>
                <a:gd name="T13" fmla="*/ 15 h 403"/>
                <a:gd name="T14" fmla="*/ 98 w 204"/>
                <a:gd name="T15" fmla="*/ 17 h 403"/>
                <a:gd name="T16" fmla="*/ 116 w 204"/>
                <a:gd name="T17" fmla="*/ 19 h 403"/>
                <a:gd name="T18" fmla="*/ 128 w 204"/>
                <a:gd name="T19" fmla="*/ 24 h 403"/>
                <a:gd name="T20" fmla="*/ 146 w 204"/>
                <a:gd name="T21" fmla="*/ 28 h 403"/>
                <a:gd name="T22" fmla="*/ 167 w 204"/>
                <a:gd name="T23" fmla="*/ 41 h 403"/>
                <a:gd name="T24" fmla="*/ 177 w 204"/>
                <a:gd name="T25" fmla="*/ 45 h 403"/>
                <a:gd name="T26" fmla="*/ 184 w 204"/>
                <a:gd name="T27" fmla="*/ 56 h 403"/>
                <a:gd name="T28" fmla="*/ 193 w 204"/>
                <a:gd name="T29" fmla="*/ 70 h 403"/>
                <a:gd name="T30" fmla="*/ 204 w 204"/>
                <a:gd name="T31" fmla="*/ 91 h 403"/>
                <a:gd name="T32" fmla="*/ 205 w 204"/>
                <a:gd name="T33" fmla="*/ 135 h 403"/>
                <a:gd name="T34" fmla="*/ 202 w 204"/>
                <a:gd name="T35" fmla="*/ 138 h 403"/>
                <a:gd name="T36" fmla="*/ 197 w 204"/>
                <a:gd name="T37" fmla="*/ 241 h 403"/>
                <a:gd name="T38" fmla="*/ 205 w 204"/>
                <a:gd name="T39" fmla="*/ 163 h 403"/>
                <a:gd name="T40" fmla="*/ 219 w 204"/>
                <a:gd name="T41" fmla="*/ 158 h 403"/>
                <a:gd name="T42" fmla="*/ 229 w 204"/>
                <a:gd name="T43" fmla="*/ 164 h 403"/>
                <a:gd name="T44" fmla="*/ 234 w 204"/>
                <a:gd name="T45" fmla="*/ 182 h 403"/>
                <a:gd name="T46" fmla="*/ 234 w 204"/>
                <a:gd name="T47" fmla="*/ 229 h 403"/>
                <a:gd name="T48" fmla="*/ 237 w 204"/>
                <a:gd name="T49" fmla="*/ 254 h 403"/>
                <a:gd name="T50" fmla="*/ 238 w 204"/>
                <a:gd name="T51" fmla="*/ 270 h 403"/>
                <a:gd name="T52" fmla="*/ 240 w 204"/>
                <a:gd name="T53" fmla="*/ 289 h 403"/>
                <a:gd name="T54" fmla="*/ 244 w 204"/>
                <a:gd name="T55" fmla="*/ 318 h 403"/>
                <a:gd name="T56" fmla="*/ 245 w 204"/>
                <a:gd name="T57" fmla="*/ 341 h 403"/>
                <a:gd name="T58" fmla="*/ 242 w 204"/>
                <a:gd name="T59" fmla="*/ 351 h 403"/>
                <a:gd name="T60" fmla="*/ 227 w 204"/>
                <a:gd name="T61" fmla="*/ 348 h 403"/>
                <a:gd name="T62" fmla="*/ 218 w 204"/>
                <a:gd name="T63" fmla="*/ 364 h 403"/>
                <a:gd name="T64" fmla="*/ 234 w 204"/>
                <a:gd name="T65" fmla="*/ 383 h 403"/>
                <a:gd name="T66" fmla="*/ 242 w 204"/>
                <a:gd name="T67" fmla="*/ 401 h 403"/>
                <a:gd name="T68" fmla="*/ 248 w 204"/>
                <a:gd name="T69" fmla="*/ 424 h 403"/>
                <a:gd name="T70" fmla="*/ 244 w 204"/>
                <a:gd name="T71" fmla="*/ 439 h 403"/>
                <a:gd name="T72" fmla="*/ 235 w 204"/>
                <a:gd name="T73" fmla="*/ 437 h 403"/>
                <a:gd name="T74" fmla="*/ 227 w 204"/>
                <a:gd name="T75" fmla="*/ 416 h 403"/>
                <a:gd name="T76" fmla="*/ 218 w 204"/>
                <a:gd name="T77" fmla="*/ 429 h 403"/>
                <a:gd name="T78" fmla="*/ 227 w 204"/>
                <a:gd name="T79" fmla="*/ 464 h 403"/>
                <a:gd name="T80" fmla="*/ 229 w 204"/>
                <a:gd name="T81" fmla="*/ 493 h 403"/>
                <a:gd name="T82" fmla="*/ 222 w 204"/>
                <a:gd name="T83" fmla="*/ 518 h 403"/>
                <a:gd name="T84" fmla="*/ 200 w 204"/>
                <a:gd name="T85" fmla="*/ 533 h 403"/>
                <a:gd name="T86" fmla="*/ 164 w 204"/>
                <a:gd name="T87" fmla="*/ 515 h 403"/>
                <a:gd name="T88" fmla="*/ 151 w 204"/>
                <a:gd name="T89" fmla="*/ 496 h 403"/>
                <a:gd name="T90" fmla="*/ 132 w 204"/>
                <a:gd name="T91" fmla="*/ 466 h 403"/>
                <a:gd name="T92" fmla="*/ 112 w 204"/>
                <a:gd name="T93" fmla="*/ 417 h 403"/>
                <a:gd name="T94" fmla="*/ 100 w 204"/>
                <a:gd name="T95" fmla="*/ 388 h 403"/>
                <a:gd name="T96" fmla="*/ 85 w 204"/>
                <a:gd name="T97" fmla="*/ 348 h 403"/>
                <a:gd name="T98" fmla="*/ 73 w 204"/>
                <a:gd name="T99" fmla="*/ 313 h 403"/>
                <a:gd name="T100" fmla="*/ 44 w 204"/>
                <a:gd name="T101" fmla="*/ 249 h 403"/>
                <a:gd name="T102" fmla="*/ 30 w 204"/>
                <a:gd name="T103" fmla="*/ 213 h 403"/>
                <a:gd name="T104" fmla="*/ 2 w 204"/>
                <a:gd name="T105" fmla="*/ 144 h 403"/>
                <a:gd name="T106" fmla="*/ 30 w 204"/>
                <a:gd name="T107" fmla="*/ 102 h 403"/>
                <a:gd name="T108" fmla="*/ 2 w 204"/>
                <a:gd name="T109" fmla="*/ 129 h 403"/>
                <a:gd name="T110" fmla="*/ 2 w 204"/>
                <a:gd name="T111" fmla="*/ 127 h 403"/>
                <a:gd name="T112" fmla="*/ 6 w 204"/>
                <a:gd name="T113" fmla="*/ 53 h 403"/>
                <a:gd name="T114" fmla="*/ 5 w 204"/>
                <a:gd name="T115" fmla="*/ 48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403"/>
                <a:gd name="T176" fmla="*/ 204 w 204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403">
                  <a:moveTo>
                    <a:pt x="15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5" y="3"/>
                    <a:pt x="27" y="1"/>
                  </a:cubicBezTo>
                  <a:cubicBezTo>
                    <a:pt x="29" y="0"/>
                    <a:pt x="32" y="3"/>
                    <a:pt x="34" y="2"/>
                  </a:cubicBezTo>
                  <a:cubicBezTo>
                    <a:pt x="36" y="1"/>
                    <a:pt x="41" y="6"/>
                    <a:pt x="45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5" y="3"/>
                    <a:pt x="65" y="11"/>
                    <a:pt x="65" y="11"/>
                  </a:cubicBezTo>
                  <a:cubicBezTo>
                    <a:pt x="65" y="11"/>
                    <a:pt x="77" y="14"/>
                    <a:pt x="79" y="13"/>
                  </a:cubicBezTo>
                  <a:cubicBezTo>
                    <a:pt x="81" y="11"/>
                    <a:pt x="91" y="15"/>
                    <a:pt x="93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1" y="20"/>
                    <a:pt x="131" y="31"/>
                    <a:pt x="134" y="31"/>
                  </a:cubicBezTo>
                  <a:cubicBezTo>
                    <a:pt x="137" y="31"/>
                    <a:pt x="139" y="35"/>
                    <a:pt x="142" y="34"/>
                  </a:cubicBezTo>
                  <a:cubicBezTo>
                    <a:pt x="145" y="33"/>
                    <a:pt x="144" y="39"/>
                    <a:pt x="148" y="42"/>
                  </a:cubicBezTo>
                  <a:cubicBezTo>
                    <a:pt x="152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2"/>
                  </a:cubicBezTo>
                  <a:cubicBezTo>
                    <a:pt x="164" y="102"/>
                    <a:pt x="163" y="103"/>
                    <a:pt x="162" y="104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3" y="145"/>
                    <a:pt x="162" y="124"/>
                    <a:pt x="165" y="123"/>
                  </a:cubicBezTo>
                  <a:cubicBezTo>
                    <a:pt x="168" y="122"/>
                    <a:pt x="172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5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6" y="240"/>
                  </a:cubicBezTo>
                  <a:cubicBezTo>
                    <a:pt x="204" y="251"/>
                    <a:pt x="195" y="249"/>
                    <a:pt x="197" y="257"/>
                  </a:cubicBezTo>
                  <a:cubicBezTo>
                    <a:pt x="199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8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9"/>
                  </a:cubicBezTo>
                  <a:cubicBezTo>
                    <a:pt x="198" y="297"/>
                    <a:pt x="190" y="293"/>
                    <a:pt x="194" y="303"/>
                  </a:cubicBezTo>
                  <a:cubicBezTo>
                    <a:pt x="198" y="313"/>
                    <a:pt x="198" y="312"/>
                    <a:pt x="199" y="320"/>
                  </a:cubicBezTo>
                  <a:cubicBezTo>
                    <a:pt x="201" y="329"/>
                    <a:pt x="198" y="328"/>
                    <a:pt x="196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8"/>
                    <a:pt x="175" y="324"/>
                  </a:cubicBezTo>
                  <a:cubicBezTo>
                    <a:pt x="171" y="331"/>
                    <a:pt x="178" y="337"/>
                    <a:pt x="182" y="350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0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0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59" y="248"/>
                    <a:pt x="62" y="249"/>
                    <a:pt x="59" y="236"/>
                  </a:cubicBezTo>
                  <a:cubicBezTo>
                    <a:pt x="56" y="224"/>
                    <a:pt x="36" y="201"/>
                    <a:pt x="35" y="188"/>
                  </a:cubicBezTo>
                  <a:cubicBezTo>
                    <a:pt x="34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" y="75"/>
                    <a:pt x="3" y="50"/>
                    <a:pt x="5" y="40"/>
                  </a:cubicBezTo>
                  <a:cubicBezTo>
                    <a:pt x="5" y="39"/>
                    <a:pt x="5" y="37"/>
                    <a:pt x="4" y="36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39" name="Freeform 210"/>
            <p:cNvSpPr>
              <a:spLocks/>
            </p:cNvSpPr>
            <p:nvPr/>
          </p:nvSpPr>
          <p:spPr bwMode="auto">
            <a:xfrm>
              <a:off x="3348" y="609"/>
              <a:ext cx="195" cy="208"/>
            </a:xfrm>
            <a:custGeom>
              <a:avLst/>
              <a:gdLst>
                <a:gd name="T0" fmla="*/ 73 w 157"/>
                <a:gd name="T1" fmla="*/ 208 h 157"/>
                <a:gd name="T2" fmla="*/ 34 w 157"/>
                <a:gd name="T3" fmla="*/ 98 h 157"/>
                <a:gd name="T4" fmla="*/ 6 w 157"/>
                <a:gd name="T5" fmla="*/ 37 h 157"/>
                <a:gd name="T6" fmla="*/ 7 w 157"/>
                <a:gd name="T7" fmla="*/ 13 h 157"/>
                <a:gd name="T8" fmla="*/ 31 w 157"/>
                <a:gd name="T9" fmla="*/ 1 h 157"/>
                <a:gd name="T10" fmla="*/ 70 w 157"/>
                <a:gd name="T11" fmla="*/ 74 h 157"/>
                <a:gd name="T12" fmla="*/ 139 w 157"/>
                <a:gd name="T13" fmla="*/ 122 h 157"/>
                <a:gd name="T14" fmla="*/ 170 w 157"/>
                <a:gd name="T15" fmla="*/ 87 h 157"/>
                <a:gd name="T16" fmla="*/ 189 w 157"/>
                <a:gd name="T17" fmla="*/ 46 h 157"/>
                <a:gd name="T18" fmla="*/ 186 w 157"/>
                <a:gd name="T19" fmla="*/ 115 h 157"/>
                <a:gd name="T20" fmla="*/ 111 w 157"/>
                <a:gd name="T21" fmla="*/ 187 h 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7"/>
                <a:gd name="T34" fmla="*/ 0 h 157"/>
                <a:gd name="T35" fmla="*/ 157 w 157"/>
                <a:gd name="T36" fmla="*/ 157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7" h="157">
                  <a:moveTo>
                    <a:pt x="59" y="157"/>
                  </a:moveTo>
                  <a:cubicBezTo>
                    <a:pt x="52" y="129"/>
                    <a:pt x="41" y="100"/>
                    <a:pt x="27" y="74"/>
                  </a:cubicBezTo>
                  <a:cubicBezTo>
                    <a:pt x="18" y="57"/>
                    <a:pt x="8" y="46"/>
                    <a:pt x="5" y="28"/>
                  </a:cubicBezTo>
                  <a:cubicBezTo>
                    <a:pt x="4" y="18"/>
                    <a:pt x="0" y="19"/>
                    <a:pt x="6" y="10"/>
                  </a:cubicBezTo>
                  <a:cubicBezTo>
                    <a:pt x="9" y="5"/>
                    <a:pt x="18" y="0"/>
                    <a:pt x="25" y="1"/>
                  </a:cubicBezTo>
                  <a:cubicBezTo>
                    <a:pt x="43" y="5"/>
                    <a:pt x="49" y="43"/>
                    <a:pt x="56" y="56"/>
                  </a:cubicBezTo>
                  <a:cubicBezTo>
                    <a:pt x="70" y="82"/>
                    <a:pt x="76" y="105"/>
                    <a:pt x="112" y="92"/>
                  </a:cubicBezTo>
                  <a:cubicBezTo>
                    <a:pt x="126" y="87"/>
                    <a:pt x="131" y="80"/>
                    <a:pt x="137" y="66"/>
                  </a:cubicBezTo>
                  <a:cubicBezTo>
                    <a:pt x="140" y="59"/>
                    <a:pt x="143" y="35"/>
                    <a:pt x="152" y="35"/>
                  </a:cubicBezTo>
                  <a:cubicBezTo>
                    <a:pt x="157" y="51"/>
                    <a:pt x="152" y="70"/>
                    <a:pt x="150" y="87"/>
                  </a:cubicBezTo>
                  <a:cubicBezTo>
                    <a:pt x="145" y="122"/>
                    <a:pt x="128" y="138"/>
                    <a:pt x="89" y="141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0" name="Freeform 211"/>
            <p:cNvSpPr>
              <a:spLocks/>
            </p:cNvSpPr>
            <p:nvPr/>
          </p:nvSpPr>
          <p:spPr bwMode="auto">
            <a:xfrm>
              <a:off x="3509" y="676"/>
              <a:ext cx="34" cy="65"/>
            </a:xfrm>
            <a:custGeom>
              <a:avLst/>
              <a:gdLst>
                <a:gd name="T0" fmla="*/ 15 w 27"/>
                <a:gd name="T1" fmla="*/ 0 h 49"/>
                <a:gd name="T2" fmla="*/ 33 w 27"/>
                <a:gd name="T3" fmla="*/ 20 h 49"/>
                <a:gd name="T4" fmla="*/ 33 w 27"/>
                <a:gd name="T5" fmla="*/ 49 h 49"/>
                <a:gd name="T6" fmla="*/ 0 w 27"/>
                <a:gd name="T7" fmla="*/ 45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49"/>
                <a:gd name="T14" fmla="*/ 27 w 27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49">
                  <a:moveTo>
                    <a:pt x="12" y="0"/>
                  </a:moveTo>
                  <a:cubicBezTo>
                    <a:pt x="17" y="12"/>
                    <a:pt x="21" y="9"/>
                    <a:pt x="26" y="15"/>
                  </a:cubicBezTo>
                  <a:cubicBezTo>
                    <a:pt x="27" y="16"/>
                    <a:pt x="27" y="36"/>
                    <a:pt x="26" y="37"/>
                  </a:cubicBezTo>
                  <a:cubicBezTo>
                    <a:pt x="21" y="49"/>
                    <a:pt x="6" y="43"/>
                    <a:pt x="0" y="34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1" name="Freeform 212"/>
            <p:cNvSpPr>
              <a:spLocks/>
            </p:cNvSpPr>
            <p:nvPr/>
          </p:nvSpPr>
          <p:spPr bwMode="auto">
            <a:xfrm>
              <a:off x="3400" y="696"/>
              <a:ext cx="52" cy="139"/>
            </a:xfrm>
            <a:custGeom>
              <a:avLst/>
              <a:gdLst>
                <a:gd name="T0" fmla="*/ 0 w 42"/>
                <a:gd name="T1" fmla="*/ 87 h 105"/>
                <a:gd name="T2" fmla="*/ 26 w 42"/>
                <a:gd name="T3" fmla="*/ 0 h 105"/>
                <a:gd name="T4" fmla="*/ 50 w 42"/>
                <a:gd name="T5" fmla="*/ 53 h 105"/>
                <a:gd name="T6" fmla="*/ 37 w 42"/>
                <a:gd name="T7" fmla="*/ 126 h 105"/>
                <a:gd name="T8" fmla="*/ 17 w 42"/>
                <a:gd name="T9" fmla="*/ 128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05"/>
                <a:gd name="T17" fmla="*/ 42 w 4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05">
                  <a:moveTo>
                    <a:pt x="0" y="66"/>
                  </a:moveTo>
                  <a:cubicBezTo>
                    <a:pt x="20" y="72"/>
                    <a:pt x="16" y="11"/>
                    <a:pt x="21" y="0"/>
                  </a:cubicBezTo>
                  <a:cubicBezTo>
                    <a:pt x="39" y="0"/>
                    <a:pt x="39" y="29"/>
                    <a:pt x="40" y="40"/>
                  </a:cubicBezTo>
                  <a:cubicBezTo>
                    <a:pt x="41" y="57"/>
                    <a:pt x="42" y="82"/>
                    <a:pt x="30" y="95"/>
                  </a:cubicBezTo>
                  <a:cubicBezTo>
                    <a:pt x="26" y="100"/>
                    <a:pt x="18" y="105"/>
                    <a:pt x="14" y="97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2" name="Freeform 213"/>
            <p:cNvSpPr>
              <a:spLocks/>
            </p:cNvSpPr>
            <p:nvPr/>
          </p:nvSpPr>
          <p:spPr bwMode="auto">
            <a:xfrm>
              <a:off x="3323" y="469"/>
              <a:ext cx="246" cy="534"/>
            </a:xfrm>
            <a:custGeom>
              <a:avLst/>
              <a:gdLst>
                <a:gd name="T0" fmla="*/ 57 w 198"/>
                <a:gd name="T1" fmla="*/ 87 h 403"/>
                <a:gd name="T2" fmla="*/ 108 w 198"/>
                <a:gd name="T3" fmla="*/ 193 h 403"/>
                <a:gd name="T4" fmla="*/ 109 w 198"/>
                <a:gd name="T5" fmla="*/ 288 h 403"/>
                <a:gd name="T6" fmla="*/ 89 w 198"/>
                <a:gd name="T7" fmla="*/ 378 h 403"/>
                <a:gd name="T8" fmla="*/ 89 w 198"/>
                <a:gd name="T9" fmla="*/ 380 h 403"/>
                <a:gd name="T10" fmla="*/ 89 w 198"/>
                <a:gd name="T11" fmla="*/ 382 h 403"/>
                <a:gd name="T12" fmla="*/ 91 w 198"/>
                <a:gd name="T13" fmla="*/ 386 h 403"/>
                <a:gd name="T14" fmla="*/ 92 w 198"/>
                <a:gd name="T15" fmla="*/ 388 h 403"/>
                <a:gd name="T16" fmla="*/ 104 w 198"/>
                <a:gd name="T17" fmla="*/ 417 h 403"/>
                <a:gd name="T18" fmla="*/ 124 w 198"/>
                <a:gd name="T19" fmla="*/ 466 h 403"/>
                <a:gd name="T20" fmla="*/ 143 w 198"/>
                <a:gd name="T21" fmla="*/ 496 h 403"/>
                <a:gd name="T22" fmla="*/ 157 w 198"/>
                <a:gd name="T23" fmla="*/ 515 h 403"/>
                <a:gd name="T24" fmla="*/ 193 w 198"/>
                <a:gd name="T25" fmla="*/ 533 h 403"/>
                <a:gd name="T26" fmla="*/ 198 w 198"/>
                <a:gd name="T27" fmla="*/ 531 h 403"/>
                <a:gd name="T28" fmla="*/ 199 w 198"/>
                <a:gd name="T29" fmla="*/ 531 h 403"/>
                <a:gd name="T30" fmla="*/ 201 w 198"/>
                <a:gd name="T31" fmla="*/ 530 h 403"/>
                <a:gd name="T32" fmla="*/ 214 w 198"/>
                <a:gd name="T33" fmla="*/ 518 h 403"/>
                <a:gd name="T34" fmla="*/ 221 w 198"/>
                <a:gd name="T35" fmla="*/ 493 h 403"/>
                <a:gd name="T36" fmla="*/ 219 w 198"/>
                <a:gd name="T37" fmla="*/ 464 h 403"/>
                <a:gd name="T38" fmla="*/ 210 w 198"/>
                <a:gd name="T39" fmla="*/ 429 h 403"/>
                <a:gd name="T40" fmla="*/ 219 w 198"/>
                <a:gd name="T41" fmla="*/ 416 h 403"/>
                <a:gd name="T42" fmla="*/ 227 w 198"/>
                <a:gd name="T43" fmla="*/ 437 h 403"/>
                <a:gd name="T44" fmla="*/ 236 w 198"/>
                <a:gd name="T45" fmla="*/ 439 h 403"/>
                <a:gd name="T46" fmla="*/ 240 w 198"/>
                <a:gd name="T47" fmla="*/ 424 h 403"/>
                <a:gd name="T48" fmla="*/ 234 w 198"/>
                <a:gd name="T49" fmla="*/ 401 h 403"/>
                <a:gd name="T50" fmla="*/ 226 w 198"/>
                <a:gd name="T51" fmla="*/ 383 h 403"/>
                <a:gd name="T52" fmla="*/ 210 w 198"/>
                <a:gd name="T53" fmla="*/ 364 h 403"/>
                <a:gd name="T54" fmla="*/ 219 w 198"/>
                <a:gd name="T55" fmla="*/ 348 h 403"/>
                <a:gd name="T56" fmla="*/ 234 w 198"/>
                <a:gd name="T57" fmla="*/ 351 h 403"/>
                <a:gd name="T58" fmla="*/ 237 w 198"/>
                <a:gd name="T59" fmla="*/ 341 h 403"/>
                <a:gd name="T60" fmla="*/ 236 w 198"/>
                <a:gd name="T61" fmla="*/ 318 h 403"/>
                <a:gd name="T62" fmla="*/ 232 w 198"/>
                <a:gd name="T63" fmla="*/ 289 h 403"/>
                <a:gd name="T64" fmla="*/ 230 w 198"/>
                <a:gd name="T65" fmla="*/ 270 h 403"/>
                <a:gd name="T66" fmla="*/ 229 w 198"/>
                <a:gd name="T67" fmla="*/ 254 h 403"/>
                <a:gd name="T68" fmla="*/ 226 w 198"/>
                <a:gd name="T69" fmla="*/ 242 h 403"/>
                <a:gd name="T70" fmla="*/ 225 w 198"/>
                <a:gd name="T71" fmla="*/ 242 h 403"/>
                <a:gd name="T72" fmla="*/ 184 w 198"/>
                <a:gd name="T73" fmla="*/ 220 h 403"/>
                <a:gd name="T74" fmla="*/ 189 w 198"/>
                <a:gd name="T75" fmla="*/ 241 h 403"/>
                <a:gd name="T76" fmla="*/ 194 w 198"/>
                <a:gd name="T77" fmla="*/ 138 h 403"/>
                <a:gd name="T78" fmla="*/ 198 w 198"/>
                <a:gd name="T79" fmla="*/ 135 h 403"/>
                <a:gd name="T80" fmla="*/ 196 w 198"/>
                <a:gd name="T81" fmla="*/ 91 h 403"/>
                <a:gd name="T82" fmla="*/ 185 w 198"/>
                <a:gd name="T83" fmla="*/ 70 h 403"/>
                <a:gd name="T84" fmla="*/ 176 w 198"/>
                <a:gd name="T85" fmla="*/ 56 h 403"/>
                <a:gd name="T86" fmla="*/ 169 w 198"/>
                <a:gd name="T87" fmla="*/ 45 h 403"/>
                <a:gd name="T88" fmla="*/ 159 w 198"/>
                <a:gd name="T89" fmla="*/ 41 h 403"/>
                <a:gd name="T90" fmla="*/ 138 w 198"/>
                <a:gd name="T91" fmla="*/ 28 h 403"/>
                <a:gd name="T92" fmla="*/ 121 w 198"/>
                <a:gd name="T93" fmla="*/ 24 h 403"/>
                <a:gd name="T94" fmla="*/ 108 w 198"/>
                <a:gd name="T95" fmla="*/ 19 h 403"/>
                <a:gd name="T96" fmla="*/ 91 w 198"/>
                <a:gd name="T97" fmla="*/ 17 h 403"/>
                <a:gd name="T98" fmla="*/ 73 w 198"/>
                <a:gd name="T99" fmla="*/ 15 h 403"/>
                <a:gd name="T100" fmla="*/ 58 w 198"/>
                <a:gd name="T101" fmla="*/ 7 h 403"/>
                <a:gd name="T102" fmla="*/ 48 w 198"/>
                <a:gd name="T103" fmla="*/ 7 h 403"/>
                <a:gd name="T104" fmla="*/ 35 w 198"/>
                <a:gd name="T105" fmla="*/ 3 h 403"/>
                <a:gd name="T106" fmla="*/ 26 w 198"/>
                <a:gd name="T107" fmla="*/ 1 h 403"/>
                <a:gd name="T108" fmla="*/ 19 w 198"/>
                <a:gd name="T109" fmla="*/ 4 h 403"/>
                <a:gd name="T110" fmla="*/ 11 w 198"/>
                <a:gd name="T111" fmla="*/ 7 h 403"/>
                <a:gd name="T112" fmla="*/ 0 w 198"/>
                <a:gd name="T113" fmla="*/ 49 h 403"/>
                <a:gd name="T114" fmla="*/ 57 w 198"/>
                <a:gd name="T115" fmla="*/ 87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8"/>
                <a:gd name="T175" fmla="*/ 0 h 403"/>
                <a:gd name="T176" fmla="*/ 198 w 198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8" h="403">
                  <a:moveTo>
                    <a:pt x="46" y="66"/>
                  </a:moveTo>
                  <a:cubicBezTo>
                    <a:pt x="67" y="90"/>
                    <a:pt x="82" y="115"/>
                    <a:pt x="87" y="146"/>
                  </a:cubicBezTo>
                  <a:cubicBezTo>
                    <a:pt x="90" y="170"/>
                    <a:pt x="95" y="193"/>
                    <a:pt x="88" y="217"/>
                  </a:cubicBezTo>
                  <a:cubicBezTo>
                    <a:pt x="82" y="239"/>
                    <a:pt x="71" y="261"/>
                    <a:pt x="72" y="285"/>
                  </a:cubicBezTo>
                  <a:cubicBezTo>
                    <a:pt x="72" y="286"/>
                    <a:pt x="72" y="287"/>
                    <a:pt x="72" y="287"/>
                  </a:cubicBezTo>
                  <a:cubicBezTo>
                    <a:pt x="72" y="287"/>
                    <a:pt x="72" y="287"/>
                    <a:pt x="72" y="288"/>
                  </a:cubicBezTo>
                  <a:cubicBezTo>
                    <a:pt x="73" y="289"/>
                    <a:pt x="73" y="290"/>
                    <a:pt x="73" y="291"/>
                  </a:cubicBezTo>
                  <a:cubicBezTo>
                    <a:pt x="74" y="292"/>
                    <a:pt x="74" y="293"/>
                    <a:pt x="74" y="293"/>
                  </a:cubicBezTo>
                  <a:cubicBezTo>
                    <a:pt x="77" y="303"/>
                    <a:pt x="76" y="304"/>
                    <a:pt x="84" y="315"/>
                  </a:cubicBezTo>
                  <a:cubicBezTo>
                    <a:pt x="93" y="325"/>
                    <a:pt x="96" y="340"/>
                    <a:pt x="100" y="352"/>
                  </a:cubicBezTo>
                  <a:cubicBezTo>
                    <a:pt x="104" y="365"/>
                    <a:pt x="106" y="360"/>
                    <a:pt x="115" y="374"/>
                  </a:cubicBezTo>
                  <a:cubicBezTo>
                    <a:pt x="123" y="387"/>
                    <a:pt x="123" y="380"/>
                    <a:pt x="126" y="389"/>
                  </a:cubicBezTo>
                  <a:cubicBezTo>
                    <a:pt x="129" y="398"/>
                    <a:pt x="145" y="403"/>
                    <a:pt x="155" y="402"/>
                  </a:cubicBezTo>
                  <a:cubicBezTo>
                    <a:pt x="156" y="401"/>
                    <a:pt x="158" y="401"/>
                    <a:pt x="159" y="401"/>
                  </a:cubicBezTo>
                  <a:cubicBezTo>
                    <a:pt x="159" y="401"/>
                    <a:pt x="160" y="401"/>
                    <a:pt x="160" y="401"/>
                  </a:cubicBezTo>
                  <a:cubicBezTo>
                    <a:pt x="161" y="400"/>
                    <a:pt x="162" y="400"/>
                    <a:pt x="162" y="400"/>
                  </a:cubicBezTo>
                  <a:cubicBezTo>
                    <a:pt x="167" y="398"/>
                    <a:pt x="169" y="396"/>
                    <a:pt x="172" y="391"/>
                  </a:cubicBezTo>
                  <a:cubicBezTo>
                    <a:pt x="175" y="384"/>
                    <a:pt x="179" y="381"/>
                    <a:pt x="178" y="372"/>
                  </a:cubicBezTo>
                  <a:cubicBezTo>
                    <a:pt x="177" y="362"/>
                    <a:pt x="180" y="362"/>
                    <a:pt x="176" y="350"/>
                  </a:cubicBezTo>
                  <a:cubicBezTo>
                    <a:pt x="172" y="337"/>
                    <a:pt x="165" y="331"/>
                    <a:pt x="169" y="324"/>
                  </a:cubicBezTo>
                  <a:cubicBezTo>
                    <a:pt x="172" y="318"/>
                    <a:pt x="170" y="307"/>
                    <a:pt x="176" y="314"/>
                  </a:cubicBezTo>
                  <a:cubicBezTo>
                    <a:pt x="182" y="320"/>
                    <a:pt x="179" y="325"/>
                    <a:pt x="183" y="330"/>
                  </a:cubicBezTo>
                  <a:cubicBezTo>
                    <a:pt x="187" y="335"/>
                    <a:pt x="188" y="334"/>
                    <a:pt x="190" y="331"/>
                  </a:cubicBezTo>
                  <a:cubicBezTo>
                    <a:pt x="192" y="328"/>
                    <a:pt x="195" y="329"/>
                    <a:pt x="193" y="320"/>
                  </a:cubicBezTo>
                  <a:cubicBezTo>
                    <a:pt x="192" y="312"/>
                    <a:pt x="192" y="313"/>
                    <a:pt x="188" y="303"/>
                  </a:cubicBezTo>
                  <a:cubicBezTo>
                    <a:pt x="184" y="293"/>
                    <a:pt x="192" y="297"/>
                    <a:pt x="182" y="289"/>
                  </a:cubicBezTo>
                  <a:cubicBezTo>
                    <a:pt x="172" y="280"/>
                    <a:pt x="168" y="280"/>
                    <a:pt x="169" y="275"/>
                  </a:cubicBezTo>
                  <a:cubicBezTo>
                    <a:pt x="170" y="270"/>
                    <a:pt x="171" y="258"/>
                    <a:pt x="176" y="263"/>
                  </a:cubicBezTo>
                  <a:cubicBezTo>
                    <a:pt x="181" y="269"/>
                    <a:pt x="188" y="265"/>
                    <a:pt x="188" y="265"/>
                  </a:cubicBezTo>
                  <a:cubicBezTo>
                    <a:pt x="188" y="265"/>
                    <a:pt x="193" y="264"/>
                    <a:pt x="191" y="257"/>
                  </a:cubicBezTo>
                  <a:cubicBezTo>
                    <a:pt x="189" y="249"/>
                    <a:pt x="198" y="251"/>
                    <a:pt x="190" y="240"/>
                  </a:cubicBezTo>
                  <a:cubicBezTo>
                    <a:pt x="183" y="229"/>
                    <a:pt x="187" y="223"/>
                    <a:pt x="187" y="218"/>
                  </a:cubicBezTo>
                  <a:cubicBezTo>
                    <a:pt x="187" y="213"/>
                    <a:pt x="187" y="208"/>
                    <a:pt x="185" y="204"/>
                  </a:cubicBezTo>
                  <a:cubicBezTo>
                    <a:pt x="183" y="200"/>
                    <a:pt x="189" y="197"/>
                    <a:pt x="184" y="192"/>
                  </a:cubicBezTo>
                  <a:cubicBezTo>
                    <a:pt x="182" y="189"/>
                    <a:pt x="181" y="186"/>
                    <a:pt x="182" y="183"/>
                  </a:cubicBezTo>
                  <a:cubicBezTo>
                    <a:pt x="181" y="183"/>
                    <a:pt x="181" y="183"/>
                    <a:pt x="181" y="183"/>
                  </a:cubicBezTo>
                  <a:cubicBezTo>
                    <a:pt x="170" y="192"/>
                    <a:pt x="155" y="179"/>
                    <a:pt x="148" y="166"/>
                  </a:cubicBezTo>
                  <a:cubicBezTo>
                    <a:pt x="148" y="171"/>
                    <a:pt x="150" y="176"/>
                    <a:pt x="152" y="182"/>
                  </a:cubicBezTo>
                  <a:cubicBezTo>
                    <a:pt x="141" y="163"/>
                    <a:pt x="132" y="121"/>
                    <a:pt x="156" y="104"/>
                  </a:cubicBezTo>
                  <a:cubicBezTo>
                    <a:pt x="157" y="103"/>
                    <a:pt x="158" y="102"/>
                    <a:pt x="159" y="102"/>
                  </a:cubicBezTo>
                  <a:cubicBezTo>
                    <a:pt x="164" y="97"/>
                    <a:pt x="161" y="77"/>
                    <a:pt x="158" y="69"/>
                  </a:cubicBezTo>
                  <a:cubicBezTo>
                    <a:pt x="156" y="61"/>
                    <a:pt x="152" y="55"/>
                    <a:pt x="149" y="53"/>
                  </a:cubicBezTo>
                  <a:cubicBezTo>
                    <a:pt x="146" y="51"/>
                    <a:pt x="146" y="44"/>
                    <a:pt x="142" y="42"/>
                  </a:cubicBezTo>
                  <a:cubicBezTo>
                    <a:pt x="138" y="39"/>
                    <a:pt x="139" y="33"/>
                    <a:pt x="136" y="34"/>
                  </a:cubicBezTo>
                  <a:cubicBezTo>
                    <a:pt x="133" y="35"/>
                    <a:pt x="131" y="31"/>
                    <a:pt x="128" y="31"/>
                  </a:cubicBezTo>
                  <a:cubicBezTo>
                    <a:pt x="125" y="31"/>
                    <a:pt x="115" y="20"/>
                    <a:pt x="111" y="21"/>
                  </a:cubicBezTo>
                  <a:cubicBezTo>
                    <a:pt x="106" y="21"/>
                    <a:pt x="99" y="17"/>
                    <a:pt x="97" y="18"/>
                  </a:cubicBezTo>
                  <a:cubicBezTo>
                    <a:pt x="95" y="19"/>
                    <a:pt x="90" y="13"/>
                    <a:pt x="87" y="14"/>
                  </a:cubicBezTo>
                  <a:cubicBezTo>
                    <a:pt x="85" y="15"/>
                    <a:pt x="75" y="11"/>
                    <a:pt x="73" y="13"/>
                  </a:cubicBezTo>
                  <a:cubicBezTo>
                    <a:pt x="71" y="14"/>
                    <a:pt x="59" y="11"/>
                    <a:pt x="59" y="11"/>
                  </a:cubicBezTo>
                  <a:cubicBezTo>
                    <a:pt x="59" y="11"/>
                    <a:pt x="49" y="3"/>
                    <a:pt x="47" y="5"/>
                  </a:cubicBezTo>
                  <a:cubicBezTo>
                    <a:pt x="44" y="7"/>
                    <a:pt x="44" y="5"/>
                    <a:pt x="39" y="5"/>
                  </a:cubicBezTo>
                  <a:cubicBezTo>
                    <a:pt x="35" y="6"/>
                    <a:pt x="30" y="1"/>
                    <a:pt x="28" y="2"/>
                  </a:cubicBezTo>
                  <a:cubicBezTo>
                    <a:pt x="26" y="3"/>
                    <a:pt x="23" y="0"/>
                    <a:pt x="21" y="1"/>
                  </a:cubicBezTo>
                  <a:cubicBezTo>
                    <a:pt x="19" y="3"/>
                    <a:pt x="15" y="3"/>
                    <a:pt x="15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9"/>
                    <a:pt x="34" y="52"/>
                    <a:pt x="46" y="66"/>
                  </a:cubicBezTo>
                  <a:close/>
                </a:path>
              </a:pathLst>
            </a:custGeom>
            <a:solidFill>
              <a:srgbClr val="FB6747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3" name="Freeform 214"/>
            <p:cNvSpPr>
              <a:spLocks/>
            </p:cNvSpPr>
            <p:nvPr/>
          </p:nvSpPr>
          <p:spPr bwMode="auto">
            <a:xfrm>
              <a:off x="3323" y="501"/>
              <a:ext cx="116" cy="211"/>
            </a:xfrm>
            <a:custGeom>
              <a:avLst/>
              <a:gdLst>
                <a:gd name="T0" fmla="*/ 107 w 94"/>
                <a:gd name="T1" fmla="*/ 142 h 159"/>
                <a:gd name="T2" fmla="*/ 49 w 94"/>
                <a:gd name="T3" fmla="*/ 42 h 159"/>
                <a:gd name="T4" fmla="*/ 2 w 94"/>
                <a:gd name="T5" fmla="*/ 0 h 159"/>
                <a:gd name="T6" fmla="*/ 0 w 94"/>
                <a:gd name="T7" fmla="*/ 15 h 159"/>
                <a:gd name="T8" fmla="*/ 56 w 94"/>
                <a:gd name="T9" fmla="*/ 69 h 159"/>
                <a:gd name="T10" fmla="*/ 23 w 94"/>
                <a:gd name="T11" fmla="*/ 70 h 159"/>
                <a:gd name="T12" fmla="*/ 62 w 94"/>
                <a:gd name="T13" fmla="*/ 92 h 159"/>
                <a:gd name="T14" fmla="*/ 102 w 94"/>
                <a:gd name="T15" fmla="*/ 149 h 159"/>
                <a:gd name="T16" fmla="*/ 114 w 94"/>
                <a:gd name="T17" fmla="*/ 202 h 159"/>
                <a:gd name="T18" fmla="*/ 115 w 94"/>
                <a:gd name="T19" fmla="*/ 198 h 159"/>
                <a:gd name="T20" fmla="*/ 107 w 94"/>
                <a:gd name="T21" fmla="*/ 142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159"/>
                <a:gd name="T35" fmla="*/ 94 w 94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159">
                  <a:moveTo>
                    <a:pt x="87" y="107"/>
                  </a:moveTo>
                  <a:cubicBezTo>
                    <a:pt x="83" y="77"/>
                    <a:pt x="52" y="40"/>
                    <a:pt x="40" y="32"/>
                  </a:cubicBezTo>
                  <a:cubicBezTo>
                    <a:pt x="28" y="25"/>
                    <a:pt x="17" y="17"/>
                    <a:pt x="2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0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3" y="112"/>
                  </a:cubicBezTo>
                  <a:cubicBezTo>
                    <a:pt x="88" y="125"/>
                    <a:pt x="92" y="152"/>
                    <a:pt x="92" y="152"/>
                  </a:cubicBezTo>
                  <a:cubicBezTo>
                    <a:pt x="92" y="152"/>
                    <a:pt x="94" y="159"/>
                    <a:pt x="93" y="149"/>
                  </a:cubicBezTo>
                  <a:cubicBezTo>
                    <a:pt x="91" y="137"/>
                    <a:pt x="88" y="124"/>
                    <a:pt x="87" y="107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4" name="Freeform 215"/>
            <p:cNvSpPr>
              <a:spLocks/>
            </p:cNvSpPr>
            <p:nvPr/>
          </p:nvSpPr>
          <p:spPr bwMode="auto">
            <a:xfrm>
              <a:off x="3193" y="323"/>
              <a:ext cx="53" cy="173"/>
            </a:xfrm>
            <a:custGeom>
              <a:avLst/>
              <a:gdLst>
                <a:gd name="T0" fmla="*/ 42 w 42"/>
                <a:gd name="T1" fmla="*/ 0 h 130"/>
                <a:gd name="T2" fmla="*/ 28 w 42"/>
                <a:gd name="T3" fmla="*/ 85 h 130"/>
                <a:gd name="T4" fmla="*/ 0 w 42"/>
                <a:gd name="T5" fmla="*/ 173 h 130"/>
                <a:gd name="T6" fmla="*/ 43 w 42"/>
                <a:gd name="T7" fmla="*/ 64 h 130"/>
                <a:gd name="T8" fmla="*/ 42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5"/>
                    <a:pt x="29" y="67"/>
                    <a:pt x="34" y="48"/>
                  </a:cubicBezTo>
                  <a:cubicBezTo>
                    <a:pt x="39" y="28"/>
                    <a:pt x="42" y="12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5" name="Line 216"/>
            <p:cNvSpPr>
              <a:spLocks noChangeShapeType="1"/>
            </p:cNvSpPr>
            <p:nvPr/>
          </p:nvSpPr>
          <p:spPr bwMode="auto">
            <a:xfrm>
              <a:off x="3213" y="342"/>
              <a:ext cx="7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6" name="Freeform 217"/>
            <p:cNvSpPr>
              <a:spLocks/>
            </p:cNvSpPr>
            <p:nvPr/>
          </p:nvSpPr>
          <p:spPr bwMode="auto">
            <a:xfrm>
              <a:off x="3249" y="205"/>
              <a:ext cx="41" cy="19"/>
            </a:xfrm>
            <a:custGeom>
              <a:avLst/>
              <a:gdLst>
                <a:gd name="T0" fmla="*/ 0 w 33"/>
                <a:gd name="T1" fmla="*/ 8 h 14"/>
                <a:gd name="T2" fmla="*/ 41 w 33"/>
                <a:gd name="T3" fmla="*/ 15 h 14"/>
                <a:gd name="T4" fmla="*/ 1 w 33"/>
                <a:gd name="T5" fmla="*/ 8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4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7" name="Freeform 218"/>
            <p:cNvSpPr>
              <a:spLocks/>
            </p:cNvSpPr>
            <p:nvPr/>
          </p:nvSpPr>
          <p:spPr bwMode="auto">
            <a:xfrm>
              <a:off x="3218" y="346"/>
              <a:ext cx="8" cy="25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9 h 19"/>
                <a:gd name="T4" fmla="*/ 4 w 6"/>
                <a:gd name="T5" fmla="*/ 14 h 19"/>
                <a:gd name="T6" fmla="*/ 7 w 6"/>
                <a:gd name="T7" fmla="*/ 25 h 19"/>
                <a:gd name="T8" fmla="*/ 8 w 6"/>
                <a:gd name="T9" fmla="*/ 18 h 19"/>
                <a:gd name="T10" fmla="*/ 8 w 6"/>
                <a:gd name="T11" fmla="*/ 11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3" y="14"/>
                    <a:pt x="3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8" name="Freeform 219"/>
            <p:cNvSpPr>
              <a:spLocks/>
            </p:cNvSpPr>
            <p:nvPr/>
          </p:nvSpPr>
          <p:spPr bwMode="auto">
            <a:xfrm>
              <a:off x="3293" y="624"/>
              <a:ext cx="141" cy="439"/>
            </a:xfrm>
            <a:custGeom>
              <a:avLst/>
              <a:gdLst>
                <a:gd name="T0" fmla="*/ 7 w 114"/>
                <a:gd name="T1" fmla="*/ 78 h 331"/>
                <a:gd name="T2" fmla="*/ 16 w 114"/>
                <a:gd name="T3" fmla="*/ 110 h 331"/>
                <a:gd name="T4" fmla="*/ 19 w 114"/>
                <a:gd name="T5" fmla="*/ 126 h 331"/>
                <a:gd name="T6" fmla="*/ 21 w 114"/>
                <a:gd name="T7" fmla="*/ 155 h 331"/>
                <a:gd name="T8" fmla="*/ 27 w 114"/>
                <a:gd name="T9" fmla="*/ 204 h 331"/>
                <a:gd name="T10" fmla="*/ 35 w 114"/>
                <a:gd name="T11" fmla="*/ 225 h 331"/>
                <a:gd name="T12" fmla="*/ 42 w 114"/>
                <a:gd name="T13" fmla="*/ 244 h 331"/>
                <a:gd name="T14" fmla="*/ 48 w 114"/>
                <a:gd name="T15" fmla="*/ 261 h 331"/>
                <a:gd name="T16" fmla="*/ 71 w 114"/>
                <a:gd name="T17" fmla="*/ 312 h 331"/>
                <a:gd name="T18" fmla="*/ 83 w 114"/>
                <a:gd name="T19" fmla="*/ 334 h 331"/>
                <a:gd name="T20" fmla="*/ 93 w 114"/>
                <a:gd name="T21" fmla="*/ 350 h 331"/>
                <a:gd name="T22" fmla="*/ 99 w 114"/>
                <a:gd name="T23" fmla="*/ 363 h 331"/>
                <a:gd name="T24" fmla="*/ 104 w 114"/>
                <a:gd name="T25" fmla="*/ 377 h 331"/>
                <a:gd name="T26" fmla="*/ 120 w 114"/>
                <a:gd name="T27" fmla="*/ 391 h 331"/>
                <a:gd name="T28" fmla="*/ 122 w 114"/>
                <a:gd name="T29" fmla="*/ 394 h 331"/>
                <a:gd name="T30" fmla="*/ 132 w 114"/>
                <a:gd name="T31" fmla="*/ 416 h 331"/>
                <a:gd name="T32" fmla="*/ 134 w 114"/>
                <a:gd name="T33" fmla="*/ 439 h 331"/>
                <a:gd name="T34" fmla="*/ 134 w 114"/>
                <a:gd name="T35" fmla="*/ 439 h 331"/>
                <a:gd name="T36" fmla="*/ 136 w 114"/>
                <a:gd name="T37" fmla="*/ 418 h 331"/>
                <a:gd name="T38" fmla="*/ 126 w 114"/>
                <a:gd name="T39" fmla="*/ 391 h 331"/>
                <a:gd name="T40" fmla="*/ 124 w 114"/>
                <a:gd name="T41" fmla="*/ 389 h 331"/>
                <a:gd name="T42" fmla="*/ 116 w 114"/>
                <a:gd name="T43" fmla="*/ 381 h 331"/>
                <a:gd name="T44" fmla="*/ 108 w 114"/>
                <a:gd name="T45" fmla="*/ 373 h 331"/>
                <a:gd name="T46" fmla="*/ 104 w 114"/>
                <a:gd name="T47" fmla="*/ 363 h 331"/>
                <a:gd name="T48" fmla="*/ 96 w 114"/>
                <a:gd name="T49" fmla="*/ 347 h 331"/>
                <a:gd name="T50" fmla="*/ 88 w 114"/>
                <a:gd name="T51" fmla="*/ 332 h 331"/>
                <a:gd name="T52" fmla="*/ 74 w 114"/>
                <a:gd name="T53" fmla="*/ 309 h 331"/>
                <a:gd name="T54" fmla="*/ 53 w 114"/>
                <a:gd name="T55" fmla="*/ 260 h 331"/>
                <a:gd name="T56" fmla="*/ 47 w 114"/>
                <a:gd name="T57" fmla="*/ 243 h 331"/>
                <a:gd name="T58" fmla="*/ 38 w 114"/>
                <a:gd name="T59" fmla="*/ 223 h 331"/>
                <a:gd name="T60" fmla="*/ 31 w 114"/>
                <a:gd name="T61" fmla="*/ 203 h 331"/>
                <a:gd name="T62" fmla="*/ 26 w 114"/>
                <a:gd name="T63" fmla="*/ 155 h 331"/>
                <a:gd name="T64" fmla="*/ 24 w 114"/>
                <a:gd name="T65" fmla="*/ 125 h 331"/>
                <a:gd name="T66" fmla="*/ 21 w 114"/>
                <a:gd name="T67" fmla="*/ 110 h 331"/>
                <a:gd name="T68" fmla="*/ 12 w 114"/>
                <a:gd name="T69" fmla="*/ 77 h 331"/>
                <a:gd name="T70" fmla="*/ 6 w 114"/>
                <a:gd name="T71" fmla="*/ 0 h 331"/>
                <a:gd name="T72" fmla="*/ 6 w 114"/>
                <a:gd name="T73" fmla="*/ 0 h 331"/>
                <a:gd name="T74" fmla="*/ 7 w 114"/>
                <a:gd name="T75" fmla="*/ 78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331"/>
                <a:gd name="T116" fmla="*/ 114 w 114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7" y="100"/>
                    <a:pt x="17" y="108"/>
                    <a:pt x="17" y="117"/>
                  </a:cubicBezTo>
                  <a:cubicBezTo>
                    <a:pt x="18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10"/>
                    <a:pt x="50" y="226"/>
                    <a:pt x="57" y="235"/>
                  </a:cubicBezTo>
                  <a:cubicBezTo>
                    <a:pt x="63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9" y="268"/>
                    <a:pt x="80" y="271"/>
                    <a:pt x="80" y="274"/>
                  </a:cubicBezTo>
                  <a:cubicBezTo>
                    <a:pt x="81" y="277"/>
                    <a:pt x="82" y="281"/>
                    <a:pt x="84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4"/>
                  </a:cubicBezTo>
                  <a:cubicBezTo>
                    <a:pt x="105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0" y="315"/>
                  </a:cubicBezTo>
                  <a:cubicBezTo>
                    <a:pt x="114" y="308"/>
                    <a:pt x="106" y="300"/>
                    <a:pt x="102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4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4" y="259"/>
                    <a:pt x="73" y="255"/>
                    <a:pt x="71" y="250"/>
                  </a:cubicBezTo>
                  <a:cubicBezTo>
                    <a:pt x="68" y="245"/>
                    <a:pt x="66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5"/>
                    <a:pt x="21" y="130"/>
                    <a:pt x="21" y="117"/>
                  </a:cubicBezTo>
                  <a:cubicBezTo>
                    <a:pt x="21" y="107"/>
                    <a:pt x="20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4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6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49" name="Freeform 220"/>
            <p:cNvSpPr>
              <a:spLocks/>
            </p:cNvSpPr>
            <p:nvPr/>
          </p:nvSpPr>
          <p:spPr bwMode="auto">
            <a:xfrm>
              <a:off x="3253" y="221"/>
              <a:ext cx="270" cy="16"/>
            </a:xfrm>
            <a:custGeom>
              <a:avLst/>
              <a:gdLst>
                <a:gd name="T0" fmla="*/ 14 w 217"/>
                <a:gd name="T1" fmla="*/ 8 h 12"/>
                <a:gd name="T2" fmla="*/ 128 w 217"/>
                <a:gd name="T3" fmla="*/ 4 h 12"/>
                <a:gd name="T4" fmla="*/ 270 w 217"/>
                <a:gd name="T5" fmla="*/ 8 h 12"/>
                <a:gd name="T6" fmla="*/ 118 w 217"/>
                <a:gd name="T7" fmla="*/ 13 h 12"/>
                <a:gd name="T8" fmla="*/ 14 w 217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12"/>
                <a:gd name="T17" fmla="*/ 217 w 21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12">
                  <a:moveTo>
                    <a:pt x="11" y="6"/>
                  </a:moveTo>
                  <a:cubicBezTo>
                    <a:pt x="0" y="3"/>
                    <a:pt x="58" y="6"/>
                    <a:pt x="103" y="3"/>
                  </a:cubicBezTo>
                  <a:cubicBezTo>
                    <a:pt x="148" y="0"/>
                    <a:pt x="184" y="6"/>
                    <a:pt x="217" y="6"/>
                  </a:cubicBezTo>
                  <a:cubicBezTo>
                    <a:pt x="193" y="9"/>
                    <a:pt x="123" y="8"/>
                    <a:pt x="95" y="10"/>
                  </a:cubicBezTo>
                  <a:cubicBezTo>
                    <a:pt x="67" y="12"/>
                    <a:pt x="18" y="8"/>
                    <a:pt x="1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0" name="Freeform 221"/>
            <p:cNvSpPr>
              <a:spLocks/>
            </p:cNvSpPr>
            <p:nvPr/>
          </p:nvSpPr>
          <p:spPr bwMode="auto">
            <a:xfrm>
              <a:off x="3056" y="81"/>
              <a:ext cx="111" cy="250"/>
            </a:xfrm>
            <a:custGeom>
              <a:avLst/>
              <a:gdLst>
                <a:gd name="T0" fmla="*/ 109 w 90"/>
                <a:gd name="T1" fmla="*/ 13 h 189"/>
                <a:gd name="T2" fmla="*/ 106 w 90"/>
                <a:gd name="T3" fmla="*/ 15 h 189"/>
                <a:gd name="T4" fmla="*/ 94 w 90"/>
                <a:gd name="T5" fmla="*/ 33 h 189"/>
                <a:gd name="T6" fmla="*/ 5 w 90"/>
                <a:gd name="T7" fmla="*/ 250 h 189"/>
                <a:gd name="T8" fmla="*/ 10 w 90"/>
                <a:gd name="T9" fmla="*/ 192 h 189"/>
                <a:gd name="T10" fmla="*/ 52 w 90"/>
                <a:gd name="T11" fmla="*/ 86 h 189"/>
                <a:gd name="T12" fmla="*/ 100 w 90"/>
                <a:gd name="T13" fmla="*/ 32 h 189"/>
                <a:gd name="T14" fmla="*/ 109 w 90"/>
                <a:gd name="T15" fmla="*/ 13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10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6" y="25"/>
                  </a:cubicBezTo>
                  <a:cubicBezTo>
                    <a:pt x="64" y="38"/>
                    <a:pt x="0" y="68"/>
                    <a:pt x="4" y="189"/>
                  </a:cubicBezTo>
                  <a:cubicBezTo>
                    <a:pt x="4" y="175"/>
                    <a:pt x="5" y="158"/>
                    <a:pt x="8" y="145"/>
                  </a:cubicBezTo>
                  <a:cubicBezTo>
                    <a:pt x="14" y="110"/>
                    <a:pt x="27" y="82"/>
                    <a:pt x="42" y="65"/>
                  </a:cubicBezTo>
                  <a:cubicBezTo>
                    <a:pt x="62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1" name="Freeform 222"/>
            <p:cNvSpPr>
              <a:spLocks/>
            </p:cNvSpPr>
            <p:nvPr/>
          </p:nvSpPr>
          <p:spPr bwMode="auto">
            <a:xfrm>
              <a:off x="2908" y="192"/>
              <a:ext cx="10" cy="273"/>
            </a:xfrm>
            <a:custGeom>
              <a:avLst/>
              <a:gdLst>
                <a:gd name="T0" fmla="*/ 1 w 8"/>
                <a:gd name="T1" fmla="*/ 0 h 206"/>
                <a:gd name="T2" fmla="*/ 1 w 8"/>
                <a:gd name="T3" fmla="*/ 142 h 206"/>
                <a:gd name="T4" fmla="*/ 1 w 8"/>
                <a:gd name="T5" fmla="*/ 273 h 206"/>
                <a:gd name="T6" fmla="*/ 9 w 8"/>
                <a:gd name="T7" fmla="*/ 138 h 206"/>
                <a:gd name="T8" fmla="*/ 1 w 8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6"/>
                <a:gd name="T17" fmla="*/ 8 w 8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6">
                  <a:moveTo>
                    <a:pt x="1" y="0"/>
                  </a:moveTo>
                  <a:cubicBezTo>
                    <a:pt x="1" y="23"/>
                    <a:pt x="0" y="77"/>
                    <a:pt x="1" y="107"/>
                  </a:cubicBezTo>
                  <a:cubicBezTo>
                    <a:pt x="2" y="138"/>
                    <a:pt x="6" y="193"/>
                    <a:pt x="1" y="206"/>
                  </a:cubicBezTo>
                  <a:cubicBezTo>
                    <a:pt x="8" y="191"/>
                    <a:pt x="7" y="130"/>
                    <a:pt x="7" y="104"/>
                  </a:cubicBezTo>
                  <a:cubicBezTo>
                    <a:pt x="7" y="7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2" name="Freeform 223"/>
            <p:cNvSpPr>
              <a:spLocks/>
            </p:cNvSpPr>
            <p:nvPr/>
          </p:nvSpPr>
          <p:spPr bwMode="auto">
            <a:xfrm>
              <a:off x="2832" y="196"/>
              <a:ext cx="40" cy="17"/>
            </a:xfrm>
            <a:custGeom>
              <a:avLst/>
              <a:gdLst>
                <a:gd name="T0" fmla="*/ 9 w 32"/>
                <a:gd name="T1" fmla="*/ 8 h 13"/>
                <a:gd name="T2" fmla="*/ 40 w 32"/>
                <a:gd name="T3" fmla="*/ 10 h 13"/>
                <a:gd name="T4" fmla="*/ 14 w 32"/>
                <a:gd name="T5" fmla="*/ 3 h 13"/>
                <a:gd name="T6" fmla="*/ 0 w 32"/>
                <a:gd name="T7" fmla="*/ 17 h 13"/>
                <a:gd name="T8" fmla="*/ 9 w 32"/>
                <a:gd name="T9" fmla="*/ 8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6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1" y="10"/>
                    <a:pt x="5" y="6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3" name="Freeform 224"/>
            <p:cNvSpPr>
              <a:spLocks/>
            </p:cNvSpPr>
            <p:nvPr/>
          </p:nvSpPr>
          <p:spPr bwMode="auto">
            <a:xfrm>
              <a:off x="2821" y="256"/>
              <a:ext cx="49" cy="18"/>
            </a:xfrm>
            <a:custGeom>
              <a:avLst/>
              <a:gdLst>
                <a:gd name="T0" fmla="*/ 6 w 40"/>
                <a:gd name="T1" fmla="*/ 6 h 14"/>
                <a:gd name="T2" fmla="*/ 49 w 40"/>
                <a:gd name="T3" fmla="*/ 1 h 14"/>
                <a:gd name="T4" fmla="*/ 10 w 40"/>
                <a:gd name="T5" fmla="*/ 1 h 14"/>
                <a:gd name="T6" fmla="*/ 0 w 40"/>
                <a:gd name="T7" fmla="*/ 18 h 14"/>
                <a:gd name="T8" fmla="*/ 6 w 40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9" y="2"/>
                    <a:pt x="33" y="2"/>
                    <a:pt x="40" y="1"/>
                  </a:cubicBezTo>
                  <a:cubicBezTo>
                    <a:pt x="40" y="1"/>
                    <a:pt x="16" y="0"/>
                    <a:pt x="8" y="1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7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4" name="Freeform 225"/>
            <p:cNvSpPr>
              <a:spLocks/>
            </p:cNvSpPr>
            <p:nvPr/>
          </p:nvSpPr>
          <p:spPr bwMode="auto">
            <a:xfrm>
              <a:off x="2888" y="437"/>
              <a:ext cx="84" cy="188"/>
            </a:xfrm>
            <a:custGeom>
              <a:avLst/>
              <a:gdLst>
                <a:gd name="T0" fmla="*/ 84 w 68"/>
                <a:gd name="T1" fmla="*/ 0 h 142"/>
                <a:gd name="T2" fmla="*/ 57 w 68"/>
                <a:gd name="T3" fmla="*/ 23 h 142"/>
                <a:gd name="T4" fmla="*/ 38 w 68"/>
                <a:gd name="T5" fmla="*/ 41 h 142"/>
                <a:gd name="T6" fmla="*/ 23 w 68"/>
                <a:gd name="T7" fmla="*/ 66 h 142"/>
                <a:gd name="T8" fmla="*/ 15 w 68"/>
                <a:gd name="T9" fmla="*/ 98 h 142"/>
                <a:gd name="T10" fmla="*/ 7 w 68"/>
                <a:gd name="T11" fmla="*/ 144 h 142"/>
                <a:gd name="T12" fmla="*/ 0 w 68"/>
                <a:gd name="T13" fmla="*/ 188 h 142"/>
                <a:gd name="T14" fmla="*/ 15 w 68"/>
                <a:gd name="T15" fmla="*/ 130 h 142"/>
                <a:gd name="T16" fmla="*/ 23 w 68"/>
                <a:gd name="T17" fmla="*/ 87 h 142"/>
                <a:gd name="T18" fmla="*/ 41 w 68"/>
                <a:gd name="T19" fmla="*/ 48 h 142"/>
                <a:gd name="T20" fmla="*/ 59 w 68"/>
                <a:gd name="T21" fmla="*/ 25 h 142"/>
                <a:gd name="T22" fmla="*/ 84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2" y="12"/>
                    <a:pt x="46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7" y="35"/>
                    <a:pt x="20" y="45"/>
                    <a:pt x="19" y="50"/>
                  </a:cubicBezTo>
                  <a:cubicBezTo>
                    <a:pt x="18" y="56"/>
                    <a:pt x="14" y="64"/>
                    <a:pt x="12" y="74"/>
                  </a:cubicBezTo>
                  <a:cubicBezTo>
                    <a:pt x="10" y="85"/>
                    <a:pt x="7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10" y="108"/>
                    <a:pt x="12" y="98"/>
                  </a:cubicBezTo>
                  <a:cubicBezTo>
                    <a:pt x="13" y="87"/>
                    <a:pt x="17" y="78"/>
                    <a:pt x="19" y="66"/>
                  </a:cubicBezTo>
                  <a:cubicBezTo>
                    <a:pt x="22" y="54"/>
                    <a:pt x="28" y="42"/>
                    <a:pt x="33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7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5" name="Freeform 226"/>
            <p:cNvSpPr>
              <a:spLocks noEditPoints="1"/>
            </p:cNvSpPr>
            <p:nvPr/>
          </p:nvSpPr>
          <p:spPr bwMode="auto">
            <a:xfrm>
              <a:off x="2946" y="168"/>
              <a:ext cx="111" cy="284"/>
            </a:xfrm>
            <a:custGeom>
              <a:avLst/>
              <a:gdLst>
                <a:gd name="T0" fmla="*/ 2 w 89"/>
                <a:gd name="T1" fmla="*/ 264 h 214"/>
                <a:gd name="T2" fmla="*/ 4 w 89"/>
                <a:gd name="T3" fmla="*/ 263 h 214"/>
                <a:gd name="T4" fmla="*/ 4 w 89"/>
                <a:gd name="T5" fmla="*/ 263 h 214"/>
                <a:gd name="T6" fmla="*/ 2 w 89"/>
                <a:gd name="T7" fmla="*/ 264 h 214"/>
                <a:gd name="T8" fmla="*/ 1 w 89"/>
                <a:gd name="T9" fmla="*/ 268 h 214"/>
                <a:gd name="T10" fmla="*/ 2 w 89"/>
                <a:gd name="T11" fmla="*/ 264 h 214"/>
                <a:gd name="T12" fmla="*/ 0 w 89"/>
                <a:gd name="T13" fmla="*/ 269 h 214"/>
                <a:gd name="T14" fmla="*/ 1 w 89"/>
                <a:gd name="T15" fmla="*/ 268 h 214"/>
                <a:gd name="T16" fmla="*/ 100 w 89"/>
                <a:gd name="T17" fmla="*/ 104 h 214"/>
                <a:gd name="T18" fmla="*/ 100 w 89"/>
                <a:gd name="T19" fmla="*/ 101 h 214"/>
                <a:gd name="T20" fmla="*/ 91 w 89"/>
                <a:gd name="T21" fmla="*/ 46 h 214"/>
                <a:gd name="T22" fmla="*/ 85 w 89"/>
                <a:gd name="T23" fmla="*/ 0 h 214"/>
                <a:gd name="T24" fmla="*/ 81 w 89"/>
                <a:gd name="T25" fmla="*/ 31 h 214"/>
                <a:gd name="T26" fmla="*/ 81 w 89"/>
                <a:gd name="T27" fmla="*/ 76 h 214"/>
                <a:gd name="T28" fmla="*/ 62 w 89"/>
                <a:gd name="T29" fmla="*/ 182 h 214"/>
                <a:gd name="T30" fmla="*/ 37 w 89"/>
                <a:gd name="T31" fmla="*/ 220 h 214"/>
                <a:gd name="T32" fmla="*/ 4 w 89"/>
                <a:gd name="T33" fmla="*/ 263 h 214"/>
                <a:gd name="T34" fmla="*/ 16 w 89"/>
                <a:gd name="T35" fmla="*/ 257 h 214"/>
                <a:gd name="T36" fmla="*/ 36 w 89"/>
                <a:gd name="T37" fmla="*/ 253 h 214"/>
                <a:gd name="T38" fmla="*/ 86 w 89"/>
                <a:gd name="T39" fmla="*/ 261 h 214"/>
                <a:gd name="T40" fmla="*/ 92 w 89"/>
                <a:gd name="T41" fmla="*/ 267 h 214"/>
                <a:gd name="T42" fmla="*/ 94 w 89"/>
                <a:gd name="T43" fmla="*/ 268 h 214"/>
                <a:gd name="T44" fmla="*/ 97 w 89"/>
                <a:gd name="T45" fmla="*/ 271 h 214"/>
                <a:gd name="T46" fmla="*/ 99 w 89"/>
                <a:gd name="T47" fmla="*/ 273 h 214"/>
                <a:gd name="T48" fmla="*/ 102 w 89"/>
                <a:gd name="T49" fmla="*/ 277 h 214"/>
                <a:gd name="T50" fmla="*/ 104 w 89"/>
                <a:gd name="T51" fmla="*/ 279 h 214"/>
                <a:gd name="T52" fmla="*/ 109 w 89"/>
                <a:gd name="T53" fmla="*/ 284 h 214"/>
                <a:gd name="T54" fmla="*/ 111 w 89"/>
                <a:gd name="T55" fmla="*/ 279 h 214"/>
                <a:gd name="T56" fmla="*/ 100 w 89"/>
                <a:gd name="T57" fmla="*/ 104 h 2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9"/>
                <a:gd name="T88" fmla="*/ 0 h 214"/>
                <a:gd name="T89" fmla="*/ 89 w 89"/>
                <a:gd name="T90" fmla="*/ 214 h 2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9" h="214">
                  <a:moveTo>
                    <a:pt x="2" y="199"/>
                  </a:moveTo>
                  <a:cubicBezTo>
                    <a:pt x="2" y="199"/>
                    <a:pt x="3" y="198"/>
                    <a:pt x="3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0" y="202"/>
                    <a:pt x="0" y="203"/>
                  </a:cubicBezTo>
                  <a:cubicBezTo>
                    <a:pt x="0" y="202"/>
                    <a:pt x="0" y="202"/>
                    <a:pt x="1" y="202"/>
                  </a:cubicBezTo>
                  <a:close/>
                  <a:moveTo>
                    <a:pt x="80" y="78"/>
                  </a:moveTo>
                  <a:cubicBezTo>
                    <a:pt x="80" y="77"/>
                    <a:pt x="80" y="77"/>
                    <a:pt x="80" y="76"/>
                  </a:cubicBezTo>
                  <a:cubicBezTo>
                    <a:pt x="76" y="62"/>
                    <a:pt x="74" y="49"/>
                    <a:pt x="73" y="35"/>
                  </a:cubicBezTo>
                  <a:cubicBezTo>
                    <a:pt x="72" y="24"/>
                    <a:pt x="71" y="10"/>
                    <a:pt x="68" y="0"/>
                  </a:cubicBezTo>
                  <a:cubicBezTo>
                    <a:pt x="64" y="6"/>
                    <a:pt x="66" y="17"/>
                    <a:pt x="65" y="23"/>
                  </a:cubicBezTo>
                  <a:cubicBezTo>
                    <a:pt x="65" y="35"/>
                    <a:pt x="65" y="46"/>
                    <a:pt x="65" y="57"/>
                  </a:cubicBezTo>
                  <a:cubicBezTo>
                    <a:pt x="65" y="85"/>
                    <a:pt x="61" y="111"/>
                    <a:pt x="50" y="137"/>
                  </a:cubicBezTo>
                  <a:cubicBezTo>
                    <a:pt x="45" y="148"/>
                    <a:pt x="40" y="159"/>
                    <a:pt x="30" y="166"/>
                  </a:cubicBezTo>
                  <a:cubicBezTo>
                    <a:pt x="23" y="170"/>
                    <a:pt x="12" y="188"/>
                    <a:pt x="3" y="198"/>
                  </a:cubicBezTo>
                  <a:cubicBezTo>
                    <a:pt x="7" y="196"/>
                    <a:pt x="10" y="195"/>
                    <a:pt x="13" y="194"/>
                  </a:cubicBezTo>
                  <a:cubicBezTo>
                    <a:pt x="18" y="192"/>
                    <a:pt x="24" y="191"/>
                    <a:pt x="29" y="191"/>
                  </a:cubicBezTo>
                  <a:cubicBezTo>
                    <a:pt x="41" y="190"/>
                    <a:pt x="61" y="192"/>
                    <a:pt x="69" y="197"/>
                  </a:cubicBezTo>
                  <a:cubicBezTo>
                    <a:pt x="70" y="198"/>
                    <a:pt x="72" y="199"/>
                    <a:pt x="74" y="201"/>
                  </a:cubicBezTo>
                  <a:cubicBezTo>
                    <a:pt x="74" y="201"/>
                    <a:pt x="74" y="201"/>
                    <a:pt x="75" y="202"/>
                  </a:cubicBezTo>
                  <a:cubicBezTo>
                    <a:pt x="76" y="203"/>
                    <a:pt x="77" y="203"/>
                    <a:pt x="78" y="204"/>
                  </a:cubicBezTo>
                  <a:cubicBezTo>
                    <a:pt x="78" y="205"/>
                    <a:pt x="79" y="205"/>
                    <a:pt x="79" y="206"/>
                  </a:cubicBezTo>
                  <a:cubicBezTo>
                    <a:pt x="80" y="207"/>
                    <a:pt x="81" y="208"/>
                    <a:pt x="82" y="209"/>
                  </a:cubicBezTo>
                  <a:cubicBezTo>
                    <a:pt x="82" y="209"/>
                    <a:pt x="83" y="209"/>
                    <a:pt x="83" y="210"/>
                  </a:cubicBezTo>
                  <a:cubicBezTo>
                    <a:pt x="84" y="211"/>
                    <a:pt x="86" y="213"/>
                    <a:pt x="87" y="214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5" y="198"/>
                    <a:pt x="82" y="137"/>
                    <a:pt x="80" y="78"/>
                  </a:cubicBezTo>
                  <a:close/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6" name="Freeform 227"/>
            <p:cNvSpPr>
              <a:spLocks/>
            </p:cNvSpPr>
            <p:nvPr/>
          </p:nvSpPr>
          <p:spPr bwMode="auto">
            <a:xfrm>
              <a:off x="2827" y="205"/>
              <a:ext cx="73" cy="108"/>
            </a:xfrm>
            <a:custGeom>
              <a:avLst/>
              <a:gdLst>
                <a:gd name="T0" fmla="*/ 56 w 59"/>
                <a:gd name="T1" fmla="*/ 0 h 81"/>
                <a:gd name="T2" fmla="*/ 49 w 59"/>
                <a:gd name="T3" fmla="*/ 61 h 81"/>
                <a:gd name="T4" fmla="*/ 0 w 59"/>
                <a:gd name="T5" fmla="*/ 93 h 81"/>
                <a:gd name="T6" fmla="*/ 71 w 59"/>
                <a:gd name="T7" fmla="*/ 92 h 81"/>
                <a:gd name="T8" fmla="*/ 71 w 59"/>
                <a:gd name="T9" fmla="*/ 37 h 81"/>
                <a:gd name="T10" fmla="*/ 67 w 59"/>
                <a:gd name="T11" fmla="*/ 4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40" y="46"/>
                  </a:cubicBezTo>
                  <a:cubicBezTo>
                    <a:pt x="31" y="60"/>
                    <a:pt x="12" y="63"/>
                    <a:pt x="0" y="70"/>
                  </a:cubicBezTo>
                  <a:cubicBezTo>
                    <a:pt x="11" y="73"/>
                    <a:pt x="53" y="81"/>
                    <a:pt x="57" y="69"/>
                  </a:cubicBezTo>
                  <a:cubicBezTo>
                    <a:pt x="59" y="61"/>
                    <a:pt x="57" y="37"/>
                    <a:pt x="57" y="28"/>
                  </a:cubicBezTo>
                  <a:cubicBezTo>
                    <a:pt x="56" y="22"/>
                    <a:pt x="57" y="7"/>
                    <a:pt x="54" y="3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7" name="Freeform 228"/>
            <p:cNvSpPr>
              <a:spLocks/>
            </p:cNvSpPr>
            <p:nvPr/>
          </p:nvSpPr>
          <p:spPr bwMode="auto">
            <a:xfrm>
              <a:off x="2930" y="421"/>
              <a:ext cx="172" cy="175"/>
            </a:xfrm>
            <a:custGeom>
              <a:avLst/>
              <a:gdLst>
                <a:gd name="T0" fmla="*/ 122 w 138"/>
                <a:gd name="T1" fmla="*/ 117 h 132"/>
                <a:gd name="T2" fmla="*/ 141 w 138"/>
                <a:gd name="T3" fmla="*/ 127 h 132"/>
                <a:gd name="T4" fmla="*/ 155 w 138"/>
                <a:gd name="T5" fmla="*/ 137 h 132"/>
                <a:gd name="T6" fmla="*/ 166 w 138"/>
                <a:gd name="T7" fmla="*/ 152 h 132"/>
                <a:gd name="T8" fmla="*/ 171 w 138"/>
                <a:gd name="T9" fmla="*/ 134 h 132"/>
                <a:gd name="T10" fmla="*/ 170 w 138"/>
                <a:gd name="T11" fmla="*/ 110 h 132"/>
                <a:gd name="T12" fmla="*/ 152 w 138"/>
                <a:gd name="T13" fmla="*/ 80 h 132"/>
                <a:gd name="T14" fmla="*/ 138 w 138"/>
                <a:gd name="T15" fmla="*/ 56 h 132"/>
                <a:gd name="T16" fmla="*/ 125 w 138"/>
                <a:gd name="T17" fmla="*/ 30 h 132"/>
                <a:gd name="T18" fmla="*/ 108 w 138"/>
                <a:gd name="T19" fmla="*/ 13 h 132"/>
                <a:gd name="T20" fmla="*/ 87 w 138"/>
                <a:gd name="T21" fmla="*/ 3 h 132"/>
                <a:gd name="T22" fmla="*/ 107 w 138"/>
                <a:gd name="T23" fmla="*/ 25 h 132"/>
                <a:gd name="T24" fmla="*/ 113 w 138"/>
                <a:gd name="T25" fmla="*/ 60 h 132"/>
                <a:gd name="T26" fmla="*/ 82 w 138"/>
                <a:gd name="T27" fmla="*/ 88 h 132"/>
                <a:gd name="T28" fmla="*/ 11 w 138"/>
                <a:gd name="T29" fmla="*/ 127 h 132"/>
                <a:gd name="T30" fmla="*/ 1 w 138"/>
                <a:gd name="T31" fmla="*/ 175 h 132"/>
                <a:gd name="T32" fmla="*/ 7 w 138"/>
                <a:gd name="T33" fmla="*/ 160 h 132"/>
                <a:gd name="T34" fmla="*/ 16 w 138"/>
                <a:gd name="T35" fmla="*/ 143 h 132"/>
                <a:gd name="T36" fmla="*/ 54 w 138"/>
                <a:gd name="T37" fmla="*/ 121 h 132"/>
                <a:gd name="T38" fmla="*/ 85 w 138"/>
                <a:gd name="T39" fmla="*/ 107 h 132"/>
                <a:gd name="T40" fmla="*/ 96 w 138"/>
                <a:gd name="T41" fmla="*/ 109 h 132"/>
                <a:gd name="T42" fmla="*/ 110 w 138"/>
                <a:gd name="T43" fmla="*/ 111 h 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32"/>
                <a:gd name="T68" fmla="*/ 138 w 138"/>
                <a:gd name="T69" fmla="*/ 132 h 1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32">
                  <a:moveTo>
                    <a:pt x="98" y="88"/>
                  </a:moveTo>
                  <a:cubicBezTo>
                    <a:pt x="102" y="90"/>
                    <a:pt x="111" y="93"/>
                    <a:pt x="113" y="96"/>
                  </a:cubicBezTo>
                  <a:cubicBezTo>
                    <a:pt x="117" y="99"/>
                    <a:pt x="121" y="100"/>
                    <a:pt x="124" y="103"/>
                  </a:cubicBezTo>
                  <a:cubicBezTo>
                    <a:pt x="127" y="107"/>
                    <a:pt x="130" y="111"/>
                    <a:pt x="133" y="115"/>
                  </a:cubicBezTo>
                  <a:cubicBezTo>
                    <a:pt x="137" y="113"/>
                    <a:pt x="136" y="104"/>
                    <a:pt x="137" y="101"/>
                  </a:cubicBezTo>
                  <a:cubicBezTo>
                    <a:pt x="137" y="95"/>
                    <a:pt x="138" y="89"/>
                    <a:pt x="136" y="83"/>
                  </a:cubicBezTo>
                  <a:cubicBezTo>
                    <a:pt x="134" y="74"/>
                    <a:pt x="126" y="68"/>
                    <a:pt x="122" y="60"/>
                  </a:cubicBezTo>
                  <a:cubicBezTo>
                    <a:pt x="118" y="54"/>
                    <a:pt x="114" y="48"/>
                    <a:pt x="111" y="42"/>
                  </a:cubicBezTo>
                  <a:cubicBezTo>
                    <a:pt x="107" y="36"/>
                    <a:pt x="105" y="29"/>
                    <a:pt x="100" y="23"/>
                  </a:cubicBezTo>
                  <a:cubicBezTo>
                    <a:pt x="96" y="19"/>
                    <a:pt x="91" y="14"/>
                    <a:pt x="87" y="10"/>
                  </a:cubicBezTo>
                  <a:cubicBezTo>
                    <a:pt x="83" y="6"/>
                    <a:pt x="76" y="0"/>
                    <a:pt x="70" y="2"/>
                  </a:cubicBezTo>
                  <a:cubicBezTo>
                    <a:pt x="77" y="5"/>
                    <a:pt x="81" y="13"/>
                    <a:pt x="86" y="19"/>
                  </a:cubicBezTo>
                  <a:cubicBezTo>
                    <a:pt x="91" y="25"/>
                    <a:pt x="94" y="37"/>
                    <a:pt x="91" y="45"/>
                  </a:cubicBezTo>
                  <a:cubicBezTo>
                    <a:pt x="88" y="53"/>
                    <a:pt x="76" y="63"/>
                    <a:pt x="66" y="66"/>
                  </a:cubicBezTo>
                  <a:cubicBezTo>
                    <a:pt x="46" y="72"/>
                    <a:pt x="23" y="80"/>
                    <a:pt x="9" y="96"/>
                  </a:cubicBezTo>
                  <a:cubicBezTo>
                    <a:pt x="0" y="107"/>
                    <a:pt x="0" y="118"/>
                    <a:pt x="1" y="132"/>
                  </a:cubicBezTo>
                  <a:cubicBezTo>
                    <a:pt x="1" y="127"/>
                    <a:pt x="4" y="124"/>
                    <a:pt x="6" y="121"/>
                  </a:cubicBezTo>
                  <a:cubicBezTo>
                    <a:pt x="10" y="115"/>
                    <a:pt x="8" y="113"/>
                    <a:pt x="13" y="108"/>
                  </a:cubicBezTo>
                  <a:cubicBezTo>
                    <a:pt x="22" y="101"/>
                    <a:pt x="33" y="96"/>
                    <a:pt x="43" y="91"/>
                  </a:cubicBezTo>
                  <a:cubicBezTo>
                    <a:pt x="54" y="85"/>
                    <a:pt x="62" y="81"/>
                    <a:pt x="68" y="81"/>
                  </a:cubicBezTo>
                  <a:cubicBezTo>
                    <a:pt x="71" y="81"/>
                    <a:pt x="74" y="82"/>
                    <a:pt x="77" y="82"/>
                  </a:cubicBezTo>
                  <a:cubicBezTo>
                    <a:pt x="81" y="82"/>
                    <a:pt x="85" y="84"/>
                    <a:pt x="88" y="84"/>
                  </a:cubicBezTo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8" name="Freeform 229"/>
            <p:cNvSpPr>
              <a:spLocks/>
            </p:cNvSpPr>
            <p:nvPr/>
          </p:nvSpPr>
          <p:spPr bwMode="auto">
            <a:xfrm>
              <a:off x="2913" y="729"/>
              <a:ext cx="126" cy="308"/>
            </a:xfrm>
            <a:custGeom>
              <a:avLst/>
              <a:gdLst>
                <a:gd name="T0" fmla="*/ 121 w 102"/>
                <a:gd name="T1" fmla="*/ 168 h 233"/>
                <a:gd name="T2" fmla="*/ 121 w 102"/>
                <a:gd name="T3" fmla="*/ 164 h 233"/>
                <a:gd name="T4" fmla="*/ 121 w 102"/>
                <a:gd name="T5" fmla="*/ 151 h 233"/>
                <a:gd name="T6" fmla="*/ 117 w 102"/>
                <a:gd name="T7" fmla="*/ 132 h 233"/>
                <a:gd name="T8" fmla="*/ 112 w 102"/>
                <a:gd name="T9" fmla="*/ 91 h 233"/>
                <a:gd name="T10" fmla="*/ 107 w 102"/>
                <a:gd name="T11" fmla="*/ 89 h 233"/>
                <a:gd name="T12" fmla="*/ 83 w 102"/>
                <a:gd name="T13" fmla="*/ 65 h 233"/>
                <a:gd name="T14" fmla="*/ 83 w 102"/>
                <a:gd name="T15" fmla="*/ 65 h 233"/>
                <a:gd name="T16" fmla="*/ 44 w 102"/>
                <a:gd name="T17" fmla="*/ 0 h 233"/>
                <a:gd name="T18" fmla="*/ 61 w 102"/>
                <a:gd name="T19" fmla="*/ 42 h 233"/>
                <a:gd name="T20" fmla="*/ 96 w 102"/>
                <a:gd name="T21" fmla="*/ 102 h 233"/>
                <a:gd name="T22" fmla="*/ 72 w 102"/>
                <a:gd name="T23" fmla="*/ 184 h 233"/>
                <a:gd name="T24" fmla="*/ 56 w 102"/>
                <a:gd name="T25" fmla="*/ 212 h 233"/>
                <a:gd name="T26" fmla="*/ 61 w 102"/>
                <a:gd name="T27" fmla="*/ 250 h 233"/>
                <a:gd name="T28" fmla="*/ 0 w 102"/>
                <a:gd name="T29" fmla="*/ 274 h 233"/>
                <a:gd name="T30" fmla="*/ 51 w 102"/>
                <a:gd name="T31" fmla="*/ 303 h 233"/>
                <a:gd name="T32" fmla="*/ 93 w 102"/>
                <a:gd name="T33" fmla="*/ 267 h 233"/>
                <a:gd name="T34" fmla="*/ 96 w 102"/>
                <a:gd name="T35" fmla="*/ 260 h 233"/>
                <a:gd name="T36" fmla="*/ 94 w 102"/>
                <a:gd name="T37" fmla="*/ 221 h 233"/>
                <a:gd name="T38" fmla="*/ 95 w 102"/>
                <a:gd name="T39" fmla="*/ 221 h 233"/>
                <a:gd name="T40" fmla="*/ 121 w 102"/>
                <a:gd name="T41" fmla="*/ 168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233"/>
                <a:gd name="T65" fmla="*/ 102 w 102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7" y="109"/>
                    <a:pt x="97" y="105"/>
                    <a:pt x="95" y="100"/>
                  </a:cubicBezTo>
                  <a:cubicBezTo>
                    <a:pt x="88" y="86"/>
                    <a:pt x="102" y="77"/>
                    <a:pt x="91" y="69"/>
                  </a:cubicBezTo>
                  <a:cubicBezTo>
                    <a:pt x="86" y="66"/>
                    <a:pt x="91" y="69"/>
                    <a:pt x="87" y="67"/>
                  </a:cubicBezTo>
                  <a:cubicBezTo>
                    <a:pt x="81" y="63"/>
                    <a:pt x="72" y="55"/>
                    <a:pt x="67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56" y="37"/>
                    <a:pt x="45" y="20"/>
                    <a:pt x="36" y="0"/>
                  </a:cubicBezTo>
                  <a:cubicBezTo>
                    <a:pt x="39" y="12"/>
                    <a:pt x="43" y="22"/>
                    <a:pt x="49" y="32"/>
                  </a:cubicBezTo>
                  <a:cubicBezTo>
                    <a:pt x="57" y="48"/>
                    <a:pt x="67" y="64"/>
                    <a:pt x="78" y="77"/>
                  </a:cubicBezTo>
                  <a:cubicBezTo>
                    <a:pt x="93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5" y="233"/>
                    <a:pt x="41" y="229"/>
                  </a:cubicBezTo>
                  <a:cubicBezTo>
                    <a:pt x="55" y="226"/>
                    <a:pt x="66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6" y="167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59" name="Freeform 230"/>
            <p:cNvSpPr>
              <a:spLocks noEditPoints="1"/>
            </p:cNvSpPr>
            <p:nvPr/>
          </p:nvSpPr>
          <p:spPr bwMode="auto">
            <a:xfrm>
              <a:off x="2868" y="823"/>
              <a:ext cx="86" cy="196"/>
            </a:xfrm>
            <a:custGeom>
              <a:avLst/>
              <a:gdLst>
                <a:gd name="T0" fmla="*/ 49 w 69"/>
                <a:gd name="T1" fmla="*/ 158 h 148"/>
                <a:gd name="T2" fmla="*/ 36 w 69"/>
                <a:gd name="T3" fmla="*/ 124 h 148"/>
                <a:gd name="T4" fmla="*/ 26 w 69"/>
                <a:gd name="T5" fmla="*/ 99 h 148"/>
                <a:gd name="T6" fmla="*/ 2 w 69"/>
                <a:gd name="T7" fmla="*/ 24 h 148"/>
                <a:gd name="T8" fmla="*/ 2 w 69"/>
                <a:gd name="T9" fmla="*/ 21 h 148"/>
                <a:gd name="T10" fmla="*/ 24 w 69"/>
                <a:gd name="T11" fmla="*/ 140 h 148"/>
                <a:gd name="T12" fmla="*/ 55 w 69"/>
                <a:gd name="T13" fmla="*/ 195 h 148"/>
                <a:gd name="T14" fmla="*/ 86 w 69"/>
                <a:gd name="T15" fmla="*/ 185 h 148"/>
                <a:gd name="T16" fmla="*/ 49 w 69"/>
                <a:gd name="T17" fmla="*/ 158 h 148"/>
                <a:gd name="T18" fmla="*/ 7 w 69"/>
                <a:gd name="T19" fmla="*/ 1 h 148"/>
                <a:gd name="T20" fmla="*/ 7 w 69"/>
                <a:gd name="T21" fmla="*/ 0 h 148"/>
                <a:gd name="T22" fmla="*/ 7 w 69"/>
                <a:gd name="T23" fmla="*/ 0 h 148"/>
                <a:gd name="T24" fmla="*/ 7 w 69"/>
                <a:gd name="T25" fmla="*/ 1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148"/>
                <a:gd name="T41" fmla="*/ 69 w 69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148">
                  <a:moveTo>
                    <a:pt x="39" y="119"/>
                  </a:moveTo>
                  <a:cubicBezTo>
                    <a:pt x="34" y="112"/>
                    <a:pt x="33" y="103"/>
                    <a:pt x="29" y="94"/>
                  </a:cubicBezTo>
                  <a:cubicBezTo>
                    <a:pt x="25" y="86"/>
                    <a:pt x="26" y="82"/>
                    <a:pt x="21" y="75"/>
                  </a:cubicBezTo>
                  <a:cubicBezTo>
                    <a:pt x="12" y="63"/>
                    <a:pt x="9" y="31"/>
                    <a:pt x="2" y="18"/>
                  </a:cubicBezTo>
                  <a:cubicBezTo>
                    <a:pt x="0" y="14"/>
                    <a:pt x="5" y="24"/>
                    <a:pt x="2" y="16"/>
                  </a:cubicBezTo>
                  <a:cubicBezTo>
                    <a:pt x="12" y="55"/>
                    <a:pt x="6" y="75"/>
                    <a:pt x="19" y="106"/>
                  </a:cubicBezTo>
                  <a:cubicBezTo>
                    <a:pt x="27" y="123"/>
                    <a:pt x="35" y="137"/>
                    <a:pt x="44" y="147"/>
                  </a:cubicBezTo>
                  <a:cubicBezTo>
                    <a:pt x="54" y="148"/>
                    <a:pt x="64" y="147"/>
                    <a:pt x="69" y="140"/>
                  </a:cubicBezTo>
                  <a:cubicBezTo>
                    <a:pt x="55" y="138"/>
                    <a:pt x="47" y="131"/>
                    <a:pt x="39" y="119"/>
                  </a:cubicBezTo>
                  <a:close/>
                  <a:moveTo>
                    <a:pt x="6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0" name="Freeform 231"/>
            <p:cNvSpPr>
              <a:spLocks/>
            </p:cNvSpPr>
            <p:nvPr/>
          </p:nvSpPr>
          <p:spPr bwMode="auto">
            <a:xfrm>
              <a:off x="3100" y="547"/>
              <a:ext cx="79" cy="82"/>
            </a:xfrm>
            <a:custGeom>
              <a:avLst/>
              <a:gdLst>
                <a:gd name="T0" fmla="*/ 3 w 63"/>
                <a:gd name="T1" fmla="*/ 0 h 62"/>
                <a:gd name="T2" fmla="*/ 39 w 63"/>
                <a:gd name="T3" fmla="*/ 49 h 62"/>
                <a:gd name="T4" fmla="*/ 63 w 63"/>
                <a:gd name="T5" fmla="*/ 56 h 62"/>
                <a:gd name="T6" fmla="*/ 74 w 63"/>
                <a:gd name="T7" fmla="*/ 42 h 62"/>
                <a:gd name="T8" fmla="*/ 75 w 63"/>
                <a:gd name="T9" fmla="*/ 81 h 62"/>
                <a:gd name="T10" fmla="*/ 61 w 63"/>
                <a:gd name="T11" fmla="*/ 82 h 62"/>
                <a:gd name="T12" fmla="*/ 48 w 63"/>
                <a:gd name="T13" fmla="*/ 77 h 62"/>
                <a:gd name="T14" fmla="*/ 0 w 63"/>
                <a:gd name="T15" fmla="*/ 32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2" y="0"/>
                  </a:moveTo>
                  <a:cubicBezTo>
                    <a:pt x="1" y="15"/>
                    <a:pt x="18" y="32"/>
                    <a:pt x="31" y="37"/>
                  </a:cubicBezTo>
                  <a:cubicBezTo>
                    <a:pt x="36" y="40"/>
                    <a:pt x="44" y="44"/>
                    <a:pt x="50" y="42"/>
                  </a:cubicBezTo>
                  <a:cubicBezTo>
                    <a:pt x="55" y="41"/>
                    <a:pt x="57" y="36"/>
                    <a:pt x="59" y="32"/>
                  </a:cubicBezTo>
                  <a:cubicBezTo>
                    <a:pt x="61" y="36"/>
                    <a:pt x="63" y="58"/>
                    <a:pt x="60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2" y="60"/>
                    <a:pt x="38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1" name="Freeform 232"/>
            <p:cNvSpPr>
              <a:spLocks/>
            </p:cNvSpPr>
            <p:nvPr/>
          </p:nvSpPr>
          <p:spPr bwMode="auto">
            <a:xfrm>
              <a:off x="3053" y="396"/>
              <a:ext cx="66" cy="184"/>
            </a:xfrm>
            <a:custGeom>
              <a:avLst/>
              <a:gdLst>
                <a:gd name="T0" fmla="*/ 0 w 53"/>
                <a:gd name="T1" fmla="*/ 0 h 139"/>
                <a:gd name="T2" fmla="*/ 16 w 53"/>
                <a:gd name="T3" fmla="*/ 50 h 139"/>
                <a:gd name="T4" fmla="*/ 36 w 53"/>
                <a:gd name="T5" fmla="*/ 87 h 139"/>
                <a:gd name="T6" fmla="*/ 62 w 53"/>
                <a:gd name="T7" fmla="*/ 138 h 139"/>
                <a:gd name="T8" fmla="*/ 60 w 53"/>
                <a:gd name="T9" fmla="*/ 184 h 139"/>
                <a:gd name="T10" fmla="*/ 49 w 53"/>
                <a:gd name="T11" fmla="*/ 171 h 139"/>
                <a:gd name="T12" fmla="*/ 49 w 53"/>
                <a:gd name="T13" fmla="*/ 143 h 139"/>
                <a:gd name="T14" fmla="*/ 35 w 53"/>
                <a:gd name="T15" fmla="*/ 114 h 139"/>
                <a:gd name="T16" fmla="*/ 15 w 53"/>
                <a:gd name="T17" fmla="*/ 81 h 139"/>
                <a:gd name="T18" fmla="*/ 7 w 53"/>
                <a:gd name="T19" fmla="*/ 64 h 139"/>
                <a:gd name="T20" fmla="*/ 1 w 53"/>
                <a:gd name="T21" fmla="*/ 28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40" y="77"/>
                    <a:pt x="47" y="89"/>
                    <a:pt x="50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3" y="137"/>
                    <a:pt x="41" y="136"/>
                    <a:pt x="39" y="129"/>
                  </a:cubicBezTo>
                  <a:cubicBezTo>
                    <a:pt x="38" y="122"/>
                    <a:pt x="39" y="115"/>
                    <a:pt x="39" y="108"/>
                  </a:cubicBezTo>
                  <a:cubicBezTo>
                    <a:pt x="38" y="98"/>
                    <a:pt x="35" y="93"/>
                    <a:pt x="28" y="86"/>
                  </a:cubicBezTo>
                  <a:cubicBezTo>
                    <a:pt x="22" y="78"/>
                    <a:pt x="18" y="70"/>
                    <a:pt x="12" y="61"/>
                  </a:cubicBezTo>
                  <a:cubicBezTo>
                    <a:pt x="10" y="57"/>
                    <a:pt x="7" y="53"/>
                    <a:pt x="6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2" name="Freeform 233"/>
            <p:cNvSpPr>
              <a:spLocks/>
            </p:cNvSpPr>
            <p:nvPr/>
          </p:nvSpPr>
          <p:spPr bwMode="auto">
            <a:xfrm>
              <a:off x="3226" y="130"/>
              <a:ext cx="221" cy="94"/>
            </a:xfrm>
            <a:custGeom>
              <a:avLst/>
              <a:gdLst>
                <a:gd name="T0" fmla="*/ 41 w 178"/>
                <a:gd name="T1" fmla="*/ 75 h 71"/>
                <a:gd name="T2" fmla="*/ 66 w 178"/>
                <a:gd name="T3" fmla="*/ 85 h 71"/>
                <a:gd name="T4" fmla="*/ 101 w 178"/>
                <a:gd name="T5" fmla="*/ 87 h 71"/>
                <a:gd name="T6" fmla="*/ 171 w 178"/>
                <a:gd name="T7" fmla="*/ 86 h 71"/>
                <a:gd name="T8" fmla="*/ 206 w 178"/>
                <a:gd name="T9" fmla="*/ 86 h 71"/>
                <a:gd name="T10" fmla="*/ 214 w 178"/>
                <a:gd name="T11" fmla="*/ 64 h 71"/>
                <a:gd name="T12" fmla="*/ 176 w 178"/>
                <a:gd name="T13" fmla="*/ 0 h 71"/>
                <a:gd name="T14" fmla="*/ 179 w 178"/>
                <a:gd name="T15" fmla="*/ 61 h 71"/>
                <a:gd name="T16" fmla="*/ 112 w 178"/>
                <a:gd name="T17" fmla="*/ 60 h 71"/>
                <a:gd name="T18" fmla="*/ 42 w 178"/>
                <a:gd name="T19" fmla="*/ 56 h 71"/>
                <a:gd name="T20" fmla="*/ 0 w 178"/>
                <a:gd name="T21" fmla="*/ 94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1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3" name="Freeform 234"/>
            <p:cNvSpPr>
              <a:spLocks/>
            </p:cNvSpPr>
            <p:nvPr/>
          </p:nvSpPr>
          <p:spPr bwMode="auto">
            <a:xfrm>
              <a:off x="3297" y="20"/>
              <a:ext cx="42" cy="48"/>
            </a:xfrm>
            <a:custGeom>
              <a:avLst/>
              <a:gdLst>
                <a:gd name="T0" fmla="*/ 31 w 34"/>
                <a:gd name="T1" fmla="*/ 1 h 36"/>
                <a:gd name="T2" fmla="*/ 36 w 34"/>
                <a:gd name="T3" fmla="*/ 39 h 36"/>
                <a:gd name="T4" fmla="*/ 22 w 34"/>
                <a:gd name="T5" fmla="*/ 43 h 36"/>
                <a:gd name="T6" fmla="*/ 0 w 34"/>
                <a:gd name="T7" fmla="*/ 41 h 36"/>
                <a:gd name="T8" fmla="*/ 26 w 34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6"/>
                <a:gd name="T17" fmla="*/ 34 w 3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6">
                  <a:moveTo>
                    <a:pt x="25" y="1"/>
                  </a:moveTo>
                  <a:cubicBezTo>
                    <a:pt x="34" y="7"/>
                    <a:pt x="32" y="20"/>
                    <a:pt x="29" y="29"/>
                  </a:cubicBezTo>
                  <a:cubicBezTo>
                    <a:pt x="26" y="36"/>
                    <a:pt x="26" y="34"/>
                    <a:pt x="18" y="32"/>
                  </a:cubicBezTo>
                  <a:cubicBezTo>
                    <a:pt x="12" y="31"/>
                    <a:pt x="6" y="32"/>
                    <a:pt x="0" y="31"/>
                  </a:cubicBezTo>
                  <a:cubicBezTo>
                    <a:pt x="11" y="24"/>
                    <a:pt x="29" y="17"/>
                    <a:pt x="21" y="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4" name="Freeform 235"/>
            <p:cNvSpPr>
              <a:spLocks/>
            </p:cNvSpPr>
            <p:nvPr/>
          </p:nvSpPr>
          <p:spPr bwMode="auto">
            <a:xfrm>
              <a:off x="3262" y="7"/>
              <a:ext cx="26" cy="50"/>
            </a:xfrm>
            <a:custGeom>
              <a:avLst/>
              <a:gdLst>
                <a:gd name="T0" fmla="*/ 1 w 21"/>
                <a:gd name="T1" fmla="*/ 3 h 38"/>
                <a:gd name="T2" fmla="*/ 0 w 21"/>
                <a:gd name="T3" fmla="*/ 50 h 38"/>
                <a:gd name="T4" fmla="*/ 2 w 21"/>
                <a:gd name="T5" fmla="*/ 1 h 38"/>
                <a:gd name="T6" fmla="*/ 0 60000 65536"/>
                <a:gd name="T7" fmla="*/ 0 60000 65536"/>
                <a:gd name="T8" fmla="*/ 0 60000 65536"/>
                <a:gd name="T9" fmla="*/ 0 w 21"/>
                <a:gd name="T10" fmla="*/ 0 h 38"/>
                <a:gd name="T11" fmla="*/ 21 w 21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38">
                  <a:moveTo>
                    <a:pt x="1" y="2"/>
                  </a:moveTo>
                  <a:cubicBezTo>
                    <a:pt x="21" y="0"/>
                    <a:pt x="19" y="35"/>
                    <a:pt x="0" y="38"/>
                  </a:cubicBezTo>
                  <a:cubicBezTo>
                    <a:pt x="11" y="23"/>
                    <a:pt x="4" y="17"/>
                    <a:pt x="2" y="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5" name="Freeform 236"/>
            <p:cNvSpPr>
              <a:spLocks/>
            </p:cNvSpPr>
            <p:nvPr/>
          </p:nvSpPr>
          <p:spPr bwMode="auto">
            <a:xfrm>
              <a:off x="3171" y="25"/>
              <a:ext cx="32" cy="43"/>
            </a:xfrm>
            <a:custGeom>
              <a:avLst/>
              <a:gdLst>
                <a:gd name="T0" fmla="*/ 5 w 26"/>
                <a:gd name="T1" fmla="*/ 5 h 32"/>
                <a:gd name="T2" fmla="*/ 32 w 26"/>
                <a:gd name="T3" fmla="*/ 42 h 32"/>
                <a:gd name="T4" fmla="*/ 12 w 26"/>
                <a:gd name="T5" fmla="*/ 40 h 32"/>
                <a:gd name="T6" fmla="*/ 0 w 26"/>
                <a:gd name="T7" fmla="*/ 4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"/>
                <a:gd name="T14" fmla="*/ 26 w 26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">
                  <a:moveTo>
                    <a:pt x="4" y="4"/>
                  </a:moveTo>
                  <a:cubicBezTo>
                    <a:pt x="17" y="0"/>
                    <a:pt x="14" y="26"/>
                    <a:pt x="26" y="31"/>
                  </a:cubicBezTo>
                  <a:cubicBezTo>
                    <a:pt x="22" y="32"/>
                    <a:pt x="15" y="30"/>
                    <a:pt x="10" y="30"/>
                  </a:cubicBezTo>
                  <a:cubicBezTo>
                    <a:pt x="9" y="17"/>
                    <a:pt x="11" y="12"/>
                    <a:pt x="0" y="3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6" name="Freeform 237"/>
            <p:cNvSpPr>
              <a:spLocks/>
            </p:cNvSpPr>
            <p:nvPr/>
          </p:nvSpPr>
          <p:spPr bwMode="auto">
            <a:xfrm>
              <a:off x="3355" y="1198"/>
              <a:ext cx="120" cy="42"/>
            </a:xfrm>
            <a:custGeom>
              <a:avLst/>
              <a:gdLst>
                <a:gd name="T0" fmla="*/ 9 w 97"/>
                <a:gd name="T1" fmla="*/ 5 h 32"/>
                <a:gd name="T2" fmla="*/ 41 w 97"/>
                <a:gd name="T3" fmla="*/ 26 h 32"/>
                <a:gd name="T4" fmla="*/ 51 w 97"/>
                <a:gd name="T5" fmla="*/ 38 h 32"/>
                <a:gd name="T6" fmla="*/ 68 w 97"/>
                <a:gd name="T7" fmla="*/ 38 h 32"/>
                <a:gd name="T8" fmla="*/ 119 w 97"/>
                <a:gd name="T9" fmla="*/ 21 h 32"/>
                <a:gd name="T10" fmla="*/ 67 w 97"/>
                <a:gd name="T11" fmla="*/ 14 h 32"/>
                <a:gd name="T12" fmla="*/ 0 w 97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32"/>
                <a:gd name="T23" fmla="*/ 97 w 9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32">
                  <a:moveTo>
                    <a:pt x="7" y="4"/>
                  </a:moveTo>
                  <a:cubicBezTo>
                    <a:pt x="16" y="6"/>
                    <a:pt x="26" y="12"/>
                    <a:pt x="33" y="20"/>
                  </a:cubicBezTo>
                  <a:cubicBezTo>
                    <a:pt x="35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7" y="32"/>
                    <a:pt x="96" y="16"/>
                  </a:cubicBezTo>
                  <a:cubicBezTo>
                    <a:pt x="82" y="15"/>
                    <a:pt x="68" y="13"/>
                    <a:pt x="54" y="11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7" name="Freeform 238"/>
            <p:cNvSpPr>
              <a:spLocks/>
            </p:cNvSpPr>
            <p:nvPr/>
          </p:nvSpPr>
          <p:spPr bwMode="auto">
            <a:xfrm>
              <a:off x="3560" y="574"/>
              <a:ext cx="50" cy="108"/>
            </a:xfrm>
            <a:custGeom>
              <a:avLst/>
              <a:gdLst>
                <a:gd name="T0" fmla="*/ 17 w 40"/>
                <a:gd name="T1" fmla="*/ 13 h 82"/>
                <a:gd name="T2" fmla="*/ 20 w 40"/>
                <a:gd name="T3" fmla="*/ 55 h 82"/>
                <a:gd name="T4" fmla="*/ 49 w 40"/>
                <a:gd name="T5" fmla="*/ 108 h 82"/>
                <a:gd name="T6" fmla="*/ 37 w 40"/>
                <a:gd name="T7" fmla="*/ 40 h 82"/>
                <a:gd name="T8" fmla="*/ 20 w 4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82"/>
                <a:gd name="T17" fmla="*/ 40 w 4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82">
                  <a:moveTo>
                    <a:pt x="14" y="10"/>
                  </a:moveTo>
                  <a:cubicBezTo>
                    <a:pt x="0" y="24"/>
                    <a:pt x="6" y="25"/>
                    <a:pt x="16" y="42"/>
                  </a:cubicBezTo>
                  <a:cubicBezTo>
                    <a:pt x="23" y="54"/>
                    <a:pt x="34" y="69"/>
                    <a:pt x="39" y="82"/>
                  </a:cubicBezTo>
                  <a:cubicBezTo>
                    <a:pt x="40" y="65"/>
                    <a:pt x="30" y="48"/>
                    <a:pt x="30" y="30"/>
                  </a:cubicBezTo>
                  <a:cubicBezTo>
                    <a:pt x="30" y="19"/>
                    <a:pt x="23" y="11"/>
                    <a:pt x="16" y="0"/>
                  </a:cubicBezTo>
                </a:path>
              </a:pathLst>
            </a:custGeom>
            <a:solidFill>
              <a:srgbClr val="F5BD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8" name="Freeform 239"/>
            <p:cNvSpPr>
              <a:spLocks/>
            </p:cNvSpPr>
            <p:nvPr/>
          </p:nvSpPr>
          <p:spPr bwMode="auto">
            <a:xfrm>
              <a:off x="2978" y="885"/>
              <a:ext cx="112" cy="191"/>
            </a:xfrm>
            <a:custGeom>
              <a:avLst/>
              <a:gdLst>
                <a:gd name="T0" fmla="*/ 58 w 90"/>
                <a:gd name="T1" fmla="*/ 7 h 144"/>
                <a:gd name="T2" fmla="*/ 42 w 90"/>
                <a:gd name="T3" fmla="*/ 58 h 144"/>
                <a:gd name="T4" fmla="*/ 35 w 90"/>
                <a:gd name="T5" fmla="*/ 105 h 144"/>
                <a:gd name="T6" fmla="*/ 20 w 90"/>
                <a:gd name="T7" fmla="*/ 131 h 144"/>
                <a:gd name="T8" fmla="*/ 1 w 90"/>
                <a:gd name="T9" fmla="*/ 150 h 144"/>
                <a:gd name="T10" fmla="*/ 58 w 90"/>
                <a:gd name="T11" fmla="*/ 191 h 144"/>
                <a:gd name="T12" fmla="*/ 54 w 90"/>
                <a:gd name="T13" fmla="*/ 110 h 144"/>
                <a:gd name="T14" fmla="*/ 70 w 90"/>
                <a:gd name="T15" fmla="*/ 74 h 144"/>
                <a:gd name="T16" fmla="*/ 112 w 90"/>
                <a:gd name="T17" fmla="*/ 82 h 144"/>
                <a:gd name="T18" fmla="*/ 58 w 90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44"/>
                <a:gd name="T32" fmla="*/ 90 w 90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44">
                  <a:moveTo>
                    <a:pt x="47" y="5"/>
                  </a:moveTo>
                  <a:cubicBezTo>
                    <a:pt x="49" y="20"/>
                    <a:pt x="37" y="31"/>
                    <a:pt x="34" y="44"/>
                  </a:cubicBezTo>
                  <a:cubicBezTo>
                    <a:pt x="31" y="53"/>
                    <a:pt x="33" y="66"/>
                    <a:pt x="28" y="79"/>
                  </a:cubicBezTo>
                  <a:cubicBezTo>
                    <a:pt x="25" y="86"/>
                    <a:pt x="21" y="93"/>
                    <a:pt x="16" y="99"/>
                  </a:cubicBezTo>
                  <a:cubicBezTo>
                    <a:pt x="10" y="105"/>
                    <a:pt x="0" y="105"/>
                    <a:pt x="1" y="113"/>
                  </a:cubicBezTo>
                  <a:cubicBezTo>
                    <a:pt x="2" y="127"/>
                    <a:pt x="37" y="141"/>
                    <a:pt x="47" y="144"/>
                  </a:cubicBezTo>
                  <a:cubicBezTo>
                    <a:pt x="23" y="122"/>
                    <a:pt x="29" y="107"/>
                    <a:pt x="43" y="83"/>
                  </a:cubicBezTo>
                  <a:cubicBezTo>
                    <a:pt x="47" y="77"/>
                    <a:pt x="50" y="59"/>
                    <a:pt x="56" y="56"/>
                  </a:cubicBezTo>
                  <a:cubicBezTo>
                    <a:pt x="63" y="52"/>
                    <a:pt x="83" y="61"/>
                    <a:pt x="90" y="62"/>
                  </a:cubicBezTo>
                  <a:cubicBezTo>
                    <a:pt x="88" y="39"/>
                    <a:pt x="47" y="22"/>
                    <a:pt x="47" y="0"/>
                  </a:cubicBezTo>
                </a:path>
              </a:pathLst>
            </a:custGeom>
            <a:solidFill>
              <a:srgbClr val="F9D1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69" name="Freeform 240"/>
            <p:cNvSpPr>
              <a:spLocks/>
            </p:cNvSpPr>
            <p:nvPr/>
          </p:nvSpPr>
          <p:spPr bwMode="auto">
            <a:xfrm>
              <a:off x="3457" y="857"/>
              <a:ext cx="267" cy="355"/>
            </a:xfrm>
            <a:custGeom>
              <a:avLst/>
              <a:gdLst>
                <a:gd name="T0" fmla="*/ 117 w 215"/>
                <a:gd name="T1" fmla="*/ 339 h 268"/>
                <a:gd name="T2" fmla="*/ 196 w 215"/>
                <a:gd name="T3" fmla="*/ 295 h 268"/>
                <a:gd name="T4" fmla="*/ 247 w 215"/>
                <a:gd name="T5" fmla="*/ 213 h 268"/>
                <a:gd name="T6" fmla="*/ 241 w 215"/>
                <a:gd name="T7" fmla="*/ 0 h 268"/>
                <a:gd name="T8" fmla="*/ 250 w 215"/>
                <a:gd name="T9" fmla="*/ 127 h 268"/>
                <a:gd name="T10" fmla="*/ 216 w 215"/>
                <a:gd name="T11" fmla="*/ 228 h 268"/>
                <a:gd name="T12" fmla="*/ 113 w 215"/>
                <a:gd name="T13" fmla="*/ 327 h 268"/>
                <a:gd name="T14" fmla="*/ 47 w 215"/>
                <a:gd name="T15" fmla="*/ 340 h 268"/>
                <a:gd name="T16" fmla="*/ 0 w 215"/>
                <a:gd name="T17" fmla="*/ 348 h 268"/>
                <a:gd name="T18" fmla="*/ 94 w 215"/>
                <a:gd name="T19" fmla="*/ 342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268"/>
                <a:gd name="T32" fmla="*/ 215 w 215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268">
                  <a:moveTo>
                    <a:pt x="94" y="256"/>
                  </a:moveTo>
                  <a:cubicBezTo>
                    <a:pt x="117" y="247"/>
                    <a:pt x="139" y="240"/>
                    <a:pt x="158" y="223"/>
                  </a:cubicBezTo>
                  <a:cubicBezTo>
                    <a:pt x="176" y="207"/>
                    <a:pt x="191" y="183"/>
                    <a:pt x="199" y="161"/>
                  </a:cubicBezTo>
                  <a:cubicBezTo>
                    <a:pt x="214" y="118"/>
                    <a:pt x="215" y="51"/>
                    <a:pt x="194" y="0"/>
                  </a:cubicBezTo>
                  <a:cubicBezTo>
                    <a:pt x="200" y="24"/>
                    <a:pt x="203" y="73"/>
                    <a:pt x="201" y="96"/>
                  </a:cubicBezTo>
                  <a:cubicBezTo>
                    <a:pt x="198" y="128"/>
                    <a:pt x="187" y="143"/>
                    <a:pt x="174" y="172"/>
                  </a:cubicBezTo>
                  <a:cubicBezTo>
                    <a:pt x="158" y="206"/>
                    <a:pt x="127" y="232"/>
                    <a:pt x="91" y="247"/>
                  </a:cubicBezTo>
                  <a:cubicBezTo>
                    <a:pt x="70" y="255"/>
                    <a:pt x="59" y="257"/>
                    <a:pt x="38" y="257"/>
                  </a:cubicBezTo>
                  <a:cubicBezTo>
                    <a:pt x="29" y="257"/>
                    <a:pt x="11" y="263"/>
                    <a:pt x="0" y="263"/>
                  </a:cubicBezTo>
                  <a:cubicBezTo>
                    <a:pt x="19" y="265"/>
                    <a:pt x="60" y="268"/>
                    <a:pt x="76" y="258"/>
                  </a:cubicBezTo>
                </a:path>
              </a:pathLst>
            </a:custGeom>
            <a:solidFill>
              <a:srgbClr val="F7C8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0" name="Freeform 241"/>
            <p:cNvSpPr>
              <a:spLocks/>
            </p:cNvSpPr>
            <p:nvPr/>
          </p:nvSpPr>
          <p:spPr bwMode="auto">
            <a:xfrm>
              <a:off x="3172" y="1040"/>
              <a:ext cx="346" cy="123"/>
            </a:xfrm>
            <a:custGeom>
              <a:avLst/>
              <a:gdLst>
                <a:gd name="T0" fmla="*/ 0 w 278"/>
                <a:gd name="T1" fmla="*/ 0 h 93"/>
                <a:gd name="T2" fmla="*/ 346 w 278"/>
                <a:gd name="T3" fmla="*/ 93 h 93"/>
                <a:gd name="T4" fmla="*/ 0 w 278"/>
                <a:gd name="T5" fmla="*/ 0 h 93"/>
                <a:gd name="T6" fmla="*/ 0 60000 65536"/>
                <a:gd name="T7" fmla="*/ 0 60000 65536"/>
                <a:gd name="T8" fmla="*/ 0 60000 65536"/>
                <a:gd name="T9" fmla="*/ 0 w 278"/>
                <a:gd name="T10" fmla="*/ 0 h 93"/>
                <a:gd name="T11" fmla="*/ 278 w 278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3">
                  <a:moveTo>
                    <a:pt x="0" y="0"/>
                  </a:moveTo>
                  <a:cubicBezTo>
                    <a:pt x="30" y="21"/>
                    <a:pt x="152" y="93"/>
                    <a:pt x="278" y="70"/>
                  </a:cubicBezTo>
                  <a:cubicBezTo>
                    <a:pt x="236" y="83"/>
                    <a:pt x="105" y="9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1" name="Freeform 242"/>
            <p:cNvSpPr>
              <a:spLocks/>
            </p:cNvSpPr>
            <p:nvPr/>
          </p:nvSpPr>
          <p:spPr bwMode="auto">
            <a:xfrm>
              <a:off x="3338" y="293"/>
              <a:ext cx="217" cy="156"/>
            </a:xfrm>
            <a:custGeom>
              <a:avLst/>
              <a:gdLst>
                <a:gd name="T0" fmla="*/ 0 w 175"/>
                <a:gd name="T1" fmla="*/ 156 h 118"/>
                <a:gd name="T2" fmla="*/ 217 w 175"/>
                <a:gd name="T3" fmla="*/ 49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3" y="36"/>
                    <a:pt x="175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2" name="Freeform 243"/>
            <p:cNvSpPr>
              <a:spLocks/>
            </p:cNvSpPr>
            <p:nvPr/>
          </p:nvSpPr>
          <p:spPr bwMode="auto">
            <a:xfrm>
              <a:off x="3319" y="321"/>
              <a:ext cx="240" cy="192"/>
            </a:xfrm>
            <a:custGeom>
              <a:avLst/>
              <a:gdLst>
                <a:gd name="T0" fmla="*/ 17 w 193"/>
                <a:gd name="T1" fmla="*/ 126 h 145"/>
                <a:gd name="T2" fmla="*/ 14 w 193"/>
                <a:gd name="T3" fmla="*/ 138 h 145"/>
                <a:gd name="T4" fmla="*/ 0 w 193"/>
                <a:gd name="T5" fmla="*/ 191 h 145"/>
                <a:gd name="T6" fmla="*/ 5 w 193"/>
                <a:gd name="T7" fmla="*/ 192 h 145"/>
                <a:gd name="T8" fmla="*/ 19 w 193"/>
                <a:gd name="T9" fmla="*/ 139 h 145"/>
                <a:gd name="T10" fmla="*/ 22 w 193"/>
                <a:gd name="T11" fmla="*/ 127 h 145"/>
                <a:gd name="T12" fmla="*/ 196 w 193"/>
                <a:gd name="T13" fmla="*/ 17 h 145"/>
                <a:gd name="T14" fmla="*/ 240 w 193"/>
                <a:gd name="T15" fmla="*/ 19 h 145"/>
                <a:gd name="T16" fmla="*/ 240 w 193"/>
                <a:gd name="T17" fmla="*/ 19 h 145"/>
                <a:gd name="T18" fmla="*/ 198 w 193"/>
                <a:gd name="T19" fmla="*/ 15 h 145"/>
                <a:gd name="T20" fmla="*/ 17 w 193"/>
                <a:gd name="T21" fmla="*/ 126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3"/>
                <a:gd name="T34" fmla="*/ 0 h 145"/>
                <a:gd name="T35" fmla="*/ 193 w 193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3" h="145">
                  <a:moveTo>
                    <a:pt x="14" y="9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0" y="119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1" y="14"/>
                    <a:pt x="183" y="15"/>
                    <a:pt x="193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1"/>
                  </a:cubicBezTo>
                  <a:cubicBezTo>
                    <a:pt x="109" y="6"/>
                    <a:pt x="47" y="0"/>
                    <a:pt x="14" y="95"/>
                  </a:cubicBezTo>
                  <a:close/>
                </a:path>
              </a:pathLst>
            </a:custGeom>
            <a:solidFill>
              <a:srgbClr val="479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3" name="Freeform 244"/>
            <p:cNvSpPr>
              <a:spLocks/>
            </p:cNvSpPr>
            <p:nvPr/>
          </p:nvSpPr>
          <p:spPr bwMode="auto">
            <a:xfrm>
              <a:off x="2983" y="571"/>
              <a:ext cx="40" cy="42"/>
            </a:xfrm>
            <a:custGeom>
              <a:avLst/>
              <a:gdLst>
                <a:gd name="T0" fmla="*/ 0 w 32"/>
                <a:gd name="T1" fmla="*/ 18 h 32"/>
                <a:gd name="T2" fmla="*/ 40 w 32"/>
                <a:gd name="T3" fmla="*/ 0 h 32"/>
                <a:gd name="T4" fmla="*/ 0 w 32"/>
                <a:gd name="T5" fmla="*/ 18 h 32"/>
                <a:gd name="T6" fmla="*/ 0 60000 65536"/>
                <a:gd name="T7" fmla="*/ 0 60000 65536"/>
                <a:gd name="T8" fmla="*/ 0 60000 65536"/>
                <a:gd name="T9" fmla="*/ 0 w 32"/>
                <a:gd name="T10" fmla="*/ 0 h 32"/>
                <a:gd name="T11" fmla="*/ 32 w 32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2">
                  <a:moveTo>
                    <a:pt x="0" y="14"/>
                  </a:moveTo>
                  <a:cubicBezTo>
                    <a:pt x="9" y="21"/>
                    <a:pt x="14" y="21"/>
                    <a:pt x="32" y="0"/>
                  </a:cubicBezTo>
                  <a:cubicBezTo>
                    <a:pt x="26" y="9"/>
                    <a:pt x="27" y="3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4" name="Freeform 245"/>
            <p:cNvSpPr>
              <a:spLocks/>
            </p:cNvSpPr>
            <p:nvPr/>
          </p:nvSpPr>
          <p:spPr bwMode="auto">
            <a:xfrm>
              <a:off x="2980" y="700"/>
              <a:ext cx="36" cy="53"/>
            </a:xfrm>
            <a:custGeom>
              <a:avLst/>
              <a:gdLst>
                <a:gd name="T0" fmla="*/ 0 w 29"/>
                <a:gd name="T1" fmla="*/ 0 h 40"/>
                <a:gd name="T2" fmla="*/ 34 w 29"/>
                <a:gd name="T3" fmla="*/ 53 h 40"/>
                <a:gd name="T4" fmla="*/ 0 w 29"/>
                <a:gd name="T5" fmla="*/ 0 h 40"/>
                <a:gd name="T6" fmla="*/ 0 60000 65536"/>
                <a:gd name="T7" fmla="*/ 0 60000 65536"/>
                <a:gd name="T8" fmla="*/ 0 60000 65536"/>
                <a:gd name="T9" fmla="*/ 0 w 29"/>
                <a:gd name="T10" fmla="*/ 0 h 40"/>
                <a:gd name="T11" fmla="*/ 29 w 29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40">
                  <a:moveTo>
                    <a:pt x="0" y="0"/>
                  </a:moveTo>
                  <a:cubicBezTo>
                    <a:pt x="15" y="4"/>
                    <a:pt x="26" y="21"/>
                    <a:pt x="27" y="40"/>
                  </a:cubicBezTo>
                  <a:cubicBezTo>
                    <a:pt x="29" y="27"/>
                    <a:pt x="28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5" name="Freeform 246"/>
            <p:cNvSpPr>
              <a:spLocks noEditPoints="1"/>
            </p:cNvSpPr>
            <p:nvPr/>
          </p:nvSpPr>
          <p:spPr bwMode="auto">
            <a:xfrm>
              <a:off x="2951" y="554"/>
              <a:ext cx="209" cy="216"/>
            </a:xfrm>
            <a:custGeom>
              <a:avLst/>
              <a:gdLst>
                <a:gd name="T0" fmla="*/ 208 w 168"/>
                <a:gd name="T1" fmla="*/ 170 h 163"/>
                <a:gd name="T2" fmla="*/ 209 w 168"/>
                <a:gd name="T3" fmla="*/ 151 h 163"/>
                <a:gd name="T4" fmla="*/ 208 w 168"/>
                <a:gd name="T5" fmla="*/ 170 h 163"/>
                <a:gd name="T6" fmla="*/ 194 w 168"/>
                <a:gd name="T7" fmla="*/ 115 h 163"/>
                <a:gd name="T8" fmla="*/ 167 w 168"/>
                <a:gd name="T9" fmla="*/ 94 h 163"/>
                <a:gd name="T10" fmla="*/ 158 w 168"/>
                <a:gd name="T11" fmla="*/ 77 h 163"/>
                <a:gd name="T12" fmla="*/ 146 w 168"/>
                <a:gd name="T13" fmla="*/ 64 h 163"/>
                <a:gd name="T14" fmla="*/ 103 w 168"/>
                <a:gd name="T15" fmla="*/ 4 h 163"/>
                <a:gd name="T16" fmla="*/ 81 w 168"/>
                <a:gd name="T17" fmla="*/ 1 h 163"/>
                <a:gd name="T18" fmla="*/ 60 w 168"/>
                <a:gd name="T19" fmla="*/ 3 h 163"/>
                <a:gd name="T20" fmla="*/ 21 w 168"/>
                <a:gd name="T21" fmla="*/ 13 h 163"/>
                <a:gd name="T22" fmla="*/ 1 w 168"/>
                <a:gd name="T23" fmla="*/ 41 h 163"/>
                <a:gd name="T24" fmla="*/ 4 w 168"/>
                <a:gd name="T25" fmla="*/ 62 h 163"/>
                <a:gd name="T26" fmla="*/ 6 w 168"/>
                <a:gd name="T27" fmla="*/ 85 h 163"/>
                <a:gd name="T28" fmla="*/ 9 w 168"/>
                <a:gd name="T29" fmla="*/ 101 h 163"/>
                <a:gd name="T30" fmla="*/ 17 w 168"/>
                <a:gd name="T31" fmla="*/ 119 h 163"/>
                <a:gd name="T32" fmla="*/ 24 w 168"/>
                <a:gd name="T33" fmla="*/ 134 h 163"/>
                <a:gd name="T34" fmla="*/ 27 w 168"/>
                <a:gd name="T35" fmla="*/ 148 h 163"/>
                <a:gd name="T36" fmla="*/ 46 w 168"/>
                <a:gd name="T37" fmla="*/ 179 h 163"/>
                <a:gd name="T38" fmla="*/ 62 w 168"/>
                <a:gd name="T39" fmla="*/ 195 h 163"/>
                <a:gd name="T40" fmla="*/ 126 w 168"/>
                <a:gd name="T41" fmla="*/ 203 h 163"/>
                <a:gd name="T42" fmla="*/ 152 w 168"/>
                <a:gd name="T43" fmla="*/ 213 h 163"/>
                <a:gd name="T44" fmla="*/ 202 w 168"/>
                <a:gd name="T45" fmla="*/ 187 h 163"/>
                <a:gd name="T46" fmla="*/ 198 w 168"/>
                <a:gd name="T47" fmla="*/ 178 h 163"/>
                <a:gd name="T48" fmla="*/ 194 w 168"/>
                <a:gd name="T49" fmla="*/ 115 h 163"/>
                <a:gd name="T50" fmla="*/ 92 w 168"/>
                <a:gd name="T51" fmla="*/ 216 h 163"/>
                <a:gd name="T52" fmla="*/ 97 w 168"/>
                <a:gd name="T53" fmla="*/ 212 h 163"/>
                <a:gd name="T54" fmla="*/ 92 w 168"/>
                <a:gd name="T55" fmla="*/ 216 h 1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8"/>
                <a:gd name="T85" fmla="*/ 0 h 163"/>
                <a:gd name="T86" fmla="*/ 168 w 168"/>
                <a:gd name="T87" fmla="*/ 163 h 1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8" h="163">
                  <a:moveTo>
                    <a:pt x="167" y="128"/>
                  </a:moveTo>
                  <a:cubicBezTo>
                    <a:pt x="168" y="123"/>
                    <a:pt x="168" y="119"/>
                    <a:pt x="168" y="114"/>
                  </a:cubicBezTo>
                  <a:cubicBezTo>
                    <a:pt x="166" y="118"/>
                    <a:pt x="166" y="123"/>
                    <a:pt x="167" y="128"/>
                  </a:cubicBezTo>
                  <a:close/>
                  <a:moveTo>
                    <a:pt x="156" y="87"/>
                  </a:moveTo>
                  <a:cubicBezTo>
                    <a:pt x="158" y="77"/>
                    <a:pt x="139" y="77"/>
                    <a:pt x="134" y="71"/>
                  </a:cubicBezTo>
                  <a:cubicBezTo>
                    <a:pt x="130" y="67"/>
                    <a:pt x="130" y="62"/>
                    <a:pt x="127" y="58"/>
                  </a:cubicBezTo>
                  <a:cubicBezTo>
                    <a:pt x="124" y="53"/>
                    <a:pt x="120" y="52"/>
                    <a:pt x="117" y="48"/>
                  </a:cubicBezTo>
                  <a:cubicBezTo>
                    <a:pt x="104" y="35"/>
                    <a:pt x="102" y="10"/>
                    <a:pt x="83" y="3"/>
                  </a:cubicBezTo>
                  <a:cubicBezTo>
                    <a:pt x="78" y="1"/>
                    <a:pt x="72" y="3"/>
                    <a:pt x="65" y="1"/>
                  </a:cubicBezTo>
                  <a:cubicBezTo>
                    <a:pt x="58" y="0"/>
                    <a:pt x="58" y="0"/>
                    <a:pt x="48" y="2"/>
                  </a:cubicBezTo>
                  <a:cubicBezTo>
                    <a:pt x="40" y="4"/>
                    <a:pt x="24" y="7"/>
                    <a:pt x="17" y="10"/>
                  </a:cubicBezTo>
                  <a:cubicBezTo>
                    <a:pt x="7" y="16"/>
                    <a:pt x="5" y="21"/>
                    <a:pt x="1" y="31"/>
                  </a:cubicBezTo>
                  <a:cubicBezTo>
                    <a:pt x="2" y="38"/>
                    <a:pt x="3" y="41"/>
                    <a:pt x="3" y="47"/>
                  </a:cubicBezTo>
                  <a:cubicBezTo>
                    <a:pt x="3" y="53"/>
                    <a:pt x="0" y="57"/>
                    <a:pt x="5" y="64"/>
                  </a:cubicBezTo>
                  <a:cubicBezTo>
                    <a:pt x="10" y="70"/>
                    <a:pt x="7" y="68"/>
                    <a:pt x="7" y="76"/>
                  </a:cubicBezTo>
                  <a:cubicBezTo>
                    <a:pt x="7" y="84"/>
                    <a:pt x="9" y="84"/>
                    <a:pt x="14" y="90"/>
                  </a:cubicBezTo>
                  <a:cubicBezTo>
                    <a:pt x="18" y="96"/>
                    <a:pt x="17" y="96"/>
                    <a:pt x="19" y="101"/>
                  </a:cubicBezTo>
                  <a:cubicBezTo>
                    <a:pt x="21" y="107"/>
                    <a:pt x="18" y="105"/>
                    <a:pt x="22" y="112"/>
                  </a:cubicBezTo>
                  <a:cubicBezTo>
                    <a:pt x="26" y="119"/>
                    <a:pt x="31" y="128"/>
                    <a:pt x="37" y="135"/>
                  </a:cubicBezTo>
                  <a:cubicBezTo>
                    <a:pt x="44" y="143"/>
                    <a:pt x="45" y="145"/>
                    <a:pt x="50" y="147"/>
                  </a:cubicBezTo>
                  <a:cubicBezTo>
                    <a:pt x="55" y="149"/>
                    <a:pt x="67" y="136"/>
                    <a:pt x="101" y="153"/>
                  </a:cubicBezTo>
                  <a:cubicBezTo>
                    <a:pt x="106" y="154"/>
                    <a:pt x="115" y="160"/>
                    <a:pt x="122" y="161"/>
                  </a:cubicBezTo>
                  <a:cubicBezTo>
                    <a:pt x="143" y="163"/>
                    <a:pt x="152" y="161"/>
                    <a:pt x="162" y="141"/>
                  </a:cubicBezTo>
                  <a:cubicBezTo>
                    <a:pt x="161" y="139"/>
                    <a:pt x="160" y="137"/>
                    <a:pt x="159" y="134"/>
                  </a:cubicBezTo>
                  <a:cubicBezTo>
                    <a:pt x="151" y="113"/>
                    <a:pt x="159" y="98"/>
                    <a:pt x="156" y="87"/>
                  </a:cubicBezTo>
                  <a:close/>
                  <a:moveTo>
                    <a:pt x="74" y="163"/>
                  </a:moveTo>
                  <a:cubicBezTo>
                    <a:pt x="76" y="162"/>
                    <a:pt x="77" y="161"/>
                    <a:pt x="78" y="160"/>
                  </a:cubicBezTo>
                  <a:cubicBezTo>
                    <a:pt x="76" y="161"/>
                    <a:pt x="75" y="162"/>
                    <a:pt x="74" y="163"/>
                  </a:cubicBezTo>
                  <a:close/>
                </a:path>
              </a:pathLst>
            </a:custGeom>
            <a:solidFill>
              <a:srgbClr val="63A1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6" name="Freeform 247"/>
            <p:cNvSpPr>
              <a:spLocks/>
            </p:cNvSpPr>
            <p:nvPr/>
          </p:nvSpPr>
          <p:spPr bwMode="auto">
            <a:xfrm>
              <a:off x="3391" y="334"/>
              <a:ext cx="71" cy="46"/>
            </a:xfrm>
            <a:custGeom>
              <a:avLst/>
              <a:gdLst>
                <a:gd name="T0" fmla="*/ 70 w 57"/>
                <a:gd name="T1" fmla="*/ 16 h 35"/>
                <a:gd name="T2" fmla="*/ 51 w 57"/>
                <a:gd name="T3" fmla="*/ 16 h 35"/>
                <a:gd name="T4" fmla="*/ 37 w 57"/>
                <a:gd name="T5" fmla="*/ 24 h 35"/>
                <a:gd name="T6" fmla="*/ 35 w 57"/>
                <a:gd name="T7" fmla="*/ 39 h 35"/>
                <a:gd name="T8" fmla="*/ 37 w 57"/>
                <a:gd name="T9" fmla="*/ 46 h 35"/>
                <a:gd name="T10" fmla="*/ 27 w 57"/>
                <a:gd name="T11" fmla="*/ 43 h 35"/>
                <a:gd name="T12" fmla="*/ 17 w 57"/>
                <a:gd name="T13" fmla="*/ 39 h 35"/>
                <a:gd name="T14" fmla="*/ 0 w 57"/>
                <a:gd name="T15" fmla="*/ 34 h 35"/>
                <a:gd name="T16" fmla="*/ 12 w 57"/>
                <a:gd name="T17" fmla="*/ 21 h 35"/>
                <a:gd name="T18" fmla="*/ 35 w 57"/>
                <a:gd name="T19" fmla="*/ 9 h 35"/>
                <a:gd name="T20" fmla="*/ 71 w 57"/>
                <a:gd name="T21" fmla="*/ 4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5"/>
                <a:gd name="T35" fmla="*/ 57 w 57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5">
                  <a:moveTo>
                    <a:pt x="56" y="12"/>
                  </a:moveTo>
                  <a:cubicBezTo>
                    <a:pt x="53" y="9"/>
                    <a:pt x="45" y="11"/>
                    <a:pt x="41" y="12"/>
                  </a:cubicBezTo>
                  <a:cubicBezTo>
                    <a:pt x="38" y="13"/>
                    <a:pt x="33" y="15"/>
                    <a:pt x="30" y="18"/>
                  </a:cubicBezTo>
                  <a:cubicBezTo>
                    <a:pt x="27" y="22"/>
                    <a:pt x="27" y="26"/>
                    <a:pt x="28" y="30"/>
                  </a:cubicBezTo>
                  <a:cubicBezTo>
                    <a:pt x="29" y="32"/>
                    <a:pt x="30" y="34"/>
                    <a:pt x="30" y="35"/>
                  </a:cubicBezTo>
                  <a:cubicBezTo>
                    <a:pt x="27" y="35"/>
                    <a:pt x="25" y="34"/>
                    <a:pt x="22" y="33"/>
                  </a:cubicBezTo>
                  <a:cubicBezTo>
                    <a:pt x="19" y="32"/>
                    <a:pt x="16" y="31"/>
                    <a:pt x="14" y="30"/>
                  </a:cubicBezTo>
                  <a:cubicBezTo>
                    <a:pt x="9" y="29"/>
                    <a:pt x="4" y="27"/>
                    <a:pt x="0" y="26"/>
                  </a:cubicBezTo>
                  <a:cubicBezTo>
                    <a:pt x="2" y="22"/>
                    <a:pt x="5" y="19"/>
                    <a:pt x="10" y="16"/>
                  </a:cubicBezTo>
                  <a:cubicBezTo>
                    <a:pt x="16" y="13"/>
                    <a:pt x="22" y="10"/>
                    <a:pt x="28" y="7"/>
                  </a:cubicBezTo>
                  <a:cubicBezTo>
                    <a:pt x="36" y="4"/>
                    <a:pt x="48" y="0"/>
                    <a:pt x="57" y="3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7" name="Freeform 248"/>
            <p:cNvSpPr>
              <a:spLocks/>
            </p:cNvSpPr>
            <p:nvPr/>
          </p:nvSpPr>
          <p:spPr bwMode="auto">
            <a:xfrm>
              <a:off x="3031" y="684"/>
              <a:ext cx="356" cy="332"/>
            </a:xfrm>
            <a:custGeom>
              <a:avLst/>
              <a:gdLst>
                <a:gd name="T0" fmla="*/ 350 w 287"/>
                <a:gd name="T1" fmla="*/ 287 h 251"/>
                <a:gd name="T2" fmla="*/ 329 w 287"/>
                <a:gd name="T3" fmla="*/ 250 h 251"/>
                <a:gd name="T4" fmla="*/ 301 w 287"/>
                <a:gd name="T5" fmla="*/ 184 h 251"/>
                <a:gd name="T6" fmla="*/ 287 w 287"/>
                <a:gd name="T7" fmla="*/ 145 h 251"/>
                <a:gd name="T8" fmla="*/ 166 w 287"/>
                <a:gd name="T9" fmla="*/ 107 h 251"/>
                <a:gd name="T10" fmla="*/ 145 w 287"/>
                <a:gd name="T11" fmla="*/ 87 h 251"/>
                <a:gd name="T12" fmla="*/ 118 w 287"/>
                <a:gd name="T13" fmla="*/ 48 h 251"/>
                <a:gd name="T14" fmla="*/ 117 w 287"/>
                <a:gd name="T15" fmla="*/ 42 h 251"/>
                <a:gd name="T16" fmla="*/ 113 w 287"/>
                <a:gd name="T17" fmla="*/ 37 h 251"/>
                <a:gd name="T18" fmla="*/ 24 w 287"/>
                <a:gd name="T19" fmla="*/ 46 h 251"/>
                <a:gd name="T20" fmla="*/ 33 w 287"/>
                <a:gd name="T21" fmla="*/ 30 h 251"/>
                <a:gd name="T22" fmla="*/ 0 w 287"/>
                <a:gd name="T23" fmla="*/ 60 h 251"/>
                <a:gd name="T24" fmla="*/ 0 w 287"/>
                <a:gd name="T25" fmla="*/ 61 h 251"/>
                <a:gd name="T26" fmla="*/ 47 w 287"/>
                <a:gd name="T27" fmla="*/ 74 h 251"/>
                <a:gd name="T28" fmla="*/ 105 w 287"/>
                <a:gd name="T29" fmla="*/ 118 h 251"/>
                <a:gd name="T30" fmla="*/ 26 w 287"/>
                <a:gd name="T31" fmla="*/ 81 h 251"/>
                <a:gd name="T32" fmla="*/ 12 w 287"/>
                <a:gd name="T33" fmla="*/ 93 h 251"/>
                <a:gd name="T34" fmla="*/ 33 w 287"/>
                <a:gd name="T35" fmla="*/ 118 h 251"/>
                <a:gd name="T36" fmla="*/ 40 w 287"/>
                <a:gd name="T37" fmla="*/ 132 h 251"/>
                <a:gd name="T38" fmla="*/ 51 w 287"/>
                <a:gd name="T39" fmla="*/ 152 h 251"/>
                <a:gd name="T40" fmla="*/ 67 w 287"/>
                <a:gd name="T41" fmla="*/ 172 h 251"/>
                <a:gd name="T42" fmla="*/ 72 w 287"/>
                <a:gd name="T43" fmla="*/ 192 h 251"/>
                <a:gd name="T44" fmla="*/ 77 w 287"/>
                <a:gd name="T45" fmla="*/ 205 h 251"/>
                <a:gd name="T46" fmla="*/ 91 w 287"/>
                <a:gd name="T47" fmla="*/ 210 h 251"/>
                <a:gd name="T48" fmla="*/ 110 w 287"/>
                <a:gd name="T49" fmla="*/ 209 h 251"/>
                <a:gd name="T50" fmla="*/ 123 w 287"/>
                <a:gd name="T51" fmla="*/ 239 h 251"/>
                <a:gd name="T52" fmla="*/ 136 w 287"/>
                <a:gd name="T53" fmla="*/ 245 h 251"/>
                <a:gd name="T54" fmla="*/ 148 w 287"/>
                <a:gd name="T55" fmla="*/ 249 h 251"/>
                <a:gd name="T56" fmla="*/ 167 w 287"/>
                <a:gd name="T57" fmla="*/ 250 h 251"/>
                <a:gd name="T58" fmla="*/ 181 w 287"/>
                <a:gd name="T59" fmla="*/ 266 h 251"/>
                <a:gd name="T60" fmla="*/ 187 w 287"/>
                <a:gd name="T61" fmla="*/ 284 h 251"/>
                <a:gd name="T62" fmla="*/ 203 w 287"/>
                <a:gd name="T63" fmla="*/ 310 h 251"/>
                <a:gd name="T64" fmla="*/ 227 w 287"/>
                <a:gd name="T65" fmla="*/ 311 h 251"/>
                <a:gd name="T66" fmla="*/ 237 w 287"/>
                <a:gd name="T67" fmla="*/ 316 h 251"/>
                <a:gd name="T68" fmla="*/ 272 w 287"/>
                <a:gd name="T69" fmla="*/ 320 h 251"/>
                <a:gd name="T70" fmla="*/ 331 w 287"/>
                <a:gd name="T71" fmla="*/ 329 h 251"/>
                <a:gd name="T72" fmla="*/ 350 w 287"/>
                <a:gd name="T73" fmla="*/ 287 h 2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7"/>
                <a:gd name="T112" fmla="*/ 0 h 251"/>
                <a:gd name="T113" fmla="*/ 287 w 287"/>
                <a:gd name="T114" fmla="*/ 251 h 25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7" h="251">
                  <a:moveTo>
                    <a:pt x="282" y="217"/>
                  </a:moveTo>
                  <a:cubicBezTo>
                    <a:pt x="276" y="210"/>
                    <a:pt x="275" y="201"/>
                    <a:pt x="265" y="189"/>
                  </a:cubicBezTo>
                  <a:cubicBezTo>
                    <a:pt x="255" y="177"/>
                    <a:pt x="247" y="147"/>
                    <a:pt x="243" y="139"/>
                  </a:cubicBezTo>
                  <a:cubicBezTo>
                    <a:pt x="239" y="132"/>
                    <a:pt x="236" y="124"/>
                    <a:pt x="231" y="110"/>
                  </a:cubicBezTo>
                  <a:cubicBezTo>
                    <a:pt x="179" y="119"/>
                    <a:pt x="139" y="86"/>
                    <a:pt x="134" y="81"/>
                  </a:cubicBezTo>
                  <a:cubicBezTo>
                    <a:pt x="135" y="85"/>
                    <a:pt x="115" y="62"/>
                    <a:pt x="117" y="66"/>
                  </a:cubicBezTo>
                  <a:cubicBezTo>
                    <a:pt x="117" y="66"/>
                    <a:pt x="103" y="58"/>
                    <a:pt x="95" y="36"/>
                  </a:cubicBezTo>
                  <a:cubicBezTo>
                    <a:pt x="95" y="35"/>
                    <a:pt x="94" y="34"/>
                    <a:pt x="94" y="32"/>
                  </a:cubicBezTo>
                  <a:cubicBezTo>
                    <a:pt x="93" y="31"/>
                    <a:pt x="92" y="29"/>
                    <a:pt x="91" y="28"/>
                  </a:cubicBezTo>
                  <a:cubicBezTo>
                    <a:pt x="73" y="0"/>
                    <a:pt x="42" y="25"/>
                    <a:pt x="19" y="35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9" y="30"/>
                    <a:pt x="5" y="3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8" y="45"/>
                    <a:pt x="20" y="46"/>
                    <a:pt x="38" y="56"/>
                  </a:cubicBezTo>
                  <a:cubicBezTo>
                    <a:pt x="69" y="73"/>
                    <a:pt x="85" y="89"/>
                    <a:pt x="85" y="89"/>
                  </a:cubicBezTo>
                  <a:cubicBezTo>
                    <a:pt x="66" y="80"/>
                    <a:pt x="44" y="62"/>
                    <a:pt x="21" y="61"/>
                  </a:cubicBezTo>
                  <a:cubicBezTo>
                    <a:pt x="14" y="60"/>
                    <a:pt x="8" y="65"/>
                    <a:pt x="10" y="70"/>
                  </a:cubicBezTo>
                  <a:cubicBezTo>
                    <a:pt x="13" y="77"/>
                    <a:pt x="25" y="86"/>
                    <a:pt x="27" y="89"/>
                  </a:cubicBezTo>
                  <a:cubicBezTo>
                    <a:pt x="30" y="94"/>
                    <a:pt x="29" y="97"/>
                    <a:pt x="32" y="100"/>
                  </a:cubicBezTo>
                  <a:cubicBezTo>
                    <a:pt x="35" y="103"/>
                    <a:pt x="34" y="110"/>
                    <a:pt x="41" y="115"/>
                  </a:cubicBezTo>
                  <a:cubicBezTo>
                    <a:pt x="48" y="120"/>
                    <a:pt x="48" y="123"/>
                    <a:pt x="54" y="130"/>
                  </a:cubicBezTo>
                  <a:cubicBezTo>
                    <a:pt x="59" y="138"/>
                    <a:pt x="55" y="140"/>
                    <a:pt x="58" y="145"/>
                  </a:cubicBezTo>
                  <a:cubicBezTo>
                    <a:pt x="61" y="150"/>
                    <a:pt x="62" y="155"/>
                    <a:pt x="62" y="155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159"/>
                    <a:pt x="81" y="158"/>
                    <a:pt x="89" y="158"/>
                  </a:cubicBezTo>
                  <a:cubicBezTo>
                    <a:pt x="97" y="158"/>
                    <a:pt x="94" y="169"/>
                    <a:pt x="99" y="181"/>
                  </a:cubicBezTo>
                  <a:cubicBezTo>
                    <a:pt x="105" y="192"/>
                    <a:pt x="99" y="181"/>
                    <a:pt x="110" y="185"/>
                  </a:cubicBezTo>
                  <a:cubicBezTo>
                    <a:pt x="120" y="188"/>
                    <a:pt x="119" y="188"/>
                    <a:pt x="119" y="188"/>
                  </a:cubicBezTo>
                  <a:cubicBezTo>
                    <a:pt x="119" y="188"/>
                    <a:pt x="128" y="189"/>
                    <a:pt x="135" y="189"/>
                  </a:cubicBezTo>
                  <a:cubicBezTo>
                    <a:pt x="141" y="189"/>
                    <a:pt x="141" y="197"/>
                    <a:pt x="146" y="201"/>
                  </a:cubicBezTo>
                  <a:cubicBezTo>
                    <a:pt x="151" y="205"/>
                    <a:pt x="148" y="212"/>
                    <a:pt x="151" y="215"/>
                  </a:cubicBezTo>
                  <a:cubicBezTo>
                    <a:pt x="154" y="218"/>
                    <a:pt x="154" y="224"/>
                    <a:pt x="164" y="234"/>
                  </a:cubicBezTo>
                  <a:cubicBezTo>
                    <a:pt x="173" y="244"/>
                    <a:pt x="172" y="237"/>
                    <a:pt x="183" y="235"/>
                  </a:cubicBezTo>
                  <a:cubicBezTo>
                    <a:pt x="190" y="234"/>
                    <a:pt x="190" y="236"/>
                    <a:pt x="191" y="239"/>
                  </a:cubicBezTo>
                  <a:cubicBezTo>
                    <a:pt x="198" y="238"/>
                    <a:pt x="211" y="244"/>
                    <a:pt x="219" y="242"/>
                  </a:cubicBezTo>
                  <a:cubicBezTo>
                    <a:pt x="234" y="239"/>
                    <a:pt x="253" y="248"/>
                    <a:pt x="267" y="249"/>
                  </a:cubicBezTo>
                  <a:cubicBezTo>
                    <a:pt x="287" y="251"/>
                    <a:pt x="280" y="232"/>
                    <a:pt x="282" y="217"/>
                  </a:cubicBezTo>
                  <a:close/>
                </a:path>
              </a:pathLst>
            </a:custGeom>
            <a:solidFill>
              <a:srgbClr val="63A1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8" name="Freeform 249"/>
            <p:cNvSpPr>
              <a:spLocks/>
            </p:cNvSpPr>
            <p:nvPr/>
          </p:nvSpPr>
          <p:spPr bwMode="auto">
            <a:xfrm>
              <a:off x="2947" y="564"/>
              <a:ext cx="61" cy="72"/>
            </a:xfrm>
            <a:custGeom>
              <a:avLst/>
              <a:gdLst>
                <a:gd name="T0" fmla="*/ 61 w 49"/>
                <a:gd name="T1" fmla="*/ 0 h 54"/>
                <a:gd name="T2" fmla="*/ 19 w 49"/>
                <a:gd name="T3" fmla="*/ 72 h 54"/>
                <a:gd name="T4" fmla="*/ 61 w 49"/>
                <a:gd name="T5" fmla="*/ 0 h 54"/>
                <a:gd name="T6" fmla="*/ 0 60000 65536"/>
                <a:gd name="T7" fmla="*/ 0 60000 65536"/>
                <a:gd name="T8" fmla="*/ 0 60000 65536"/>
                <a:gd name="T9" fmla="*/ 0 w 49"/>
                <a:gd name="T10" fmla="*/ 0 h 54"/>
                <a:gd name="T11" fmla="*/ 49 w 49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54">
                  <a:moveTo>
                    <a:pt x="49" y="0"/>
                  </a:moveTo>
                  <a:cubicBezTo>
                    <a:pt x="32" y="4"/>
                    <a:pt x="0" y="14"/>
                    <a:pt x="15" y="54"/>
                  </a:cubicBezTo>
                  <a:cubicBezTo>
                    <a:pt x="12" y="34"/>
                    <a:pt x="20" y="9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79" name="Freeform 250"/>
            <p:cNvSpPr>
              <a:spLocks/>
            </p:cNvSpPr>
            <p:nvPr/>
          </p:nvSpPr>
          <p:spPr bwMode="auto">
            <a:xfrm>
              <a:off x="3480" y="412"/>
              <a:ext cx="104" cy="190"/>
            </a:xfrm>
            <a:custGeom>
              <a:avLst/>
              <a:gdLst>
                <a:gd name="T0" fmla="*/ 16 w 83"/>
                <a:gd name="T1" fmla="*/ 12 h 143"/>
                <a:gd name="T2" fmla="*/ 0 w 83"/>
                <a:gd name="T3" fmla="*/ 0 h 143"/>
                <a:gd name="T4" fmla="*/ 3 w 83"/>
                <a:gd name="T5" fmla="*/ 8 h 143"/>
                <a:gd name="T6" fmla="*/ 46 w 83"/>
                <a:gd name="T7" fmla="*/ 65 h 143"/>
                <a:gd name="T8" fmla="*/ 59 w 83"/>
                <a:gd name="T9" fmla="*/ 113 h 143"/>
                <a:gd name="T10" fmla="*/ 78 w 83"/>
                <a:gd name="T11" fmla="*/ 182 h 143"/>
                <a:gd name="T12" fmla="*/ 78 w 83"/>
                <a:gd name="T13" fmla="*/ 189 h 143"/>
                <a:gd name="T14" fmla="*/ 78 w 83"/>
                <a:gd name="T15" fmla="*/ 190 h 143"/>
                <a:gd name="T16" fmla="*/ 104 w 83"/>
                <a:gd name="T17" fmla="*/ 151 h 143"/>
                <a:gd name="T18" fmla="*/ 16 w 83"/>
                <a:gd name="T19" fmla="*/ 12 h 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143"/>
                <a:gd name="T32" fmla="*/ 83 w 83"/>
                <a:gd name="T33" fmla="*/ 143 h 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143">
                  <a:moveTo>
                    <a:pt x="13" y="9"/>
                  </a:moveTo>
                  <a:cubicBezTo>
                    <a:pt x="9" y="6"/>
                    <a:pt x="4" y="3"/>
                    <a:pt x="0" y="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6" y="20"/>
                    <a:pt x="28" y="32"/>
                    <a:pt x="37" y="49"/>
                  </a:cubicBezTo>
                  <a:cubicBezTo>
                    <a:pt x="44" y="61"/>
                    <a:pt x="46" y="73"/>
                    <a:pt x="47" y="85"/>
                  </a:cubicBezTo>
                  <a:cubicBezTo>
                    <a:pt x="60" y="103"/>
                    <a:pt x="66" y="121"/>
                    <a:pt x="62" y="137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73" y="138"/>
                    <a:pt x="78" y="130"/>
                    <a:pt x="83" y="114"/>
                  </a:cubicBezTo>
                  <a:cubicBezTo>
                    <a:pt x="76" y="91"/>
                    <a:pt x="60" y="43"/>
                    <a:pt x="13" y="9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0" name="Freeform 251"/>
            <p:cNvSpPr>
              <a:spLocks/>
            </p:cNvSpPr>
            <p:nvPr/>
          </p:nvSpPr>
          <p:spPr bwMode="auto">
            <a:xfrm>
              <a:off x="3350" y="368"/>
              <a:ext cx="58" cy="61"/>
            </a:xfrm>
            <a:custGeom>
              <a:avLst/>
              <a:gdLst>
                <a:gd name="T0" fmla="*/ 37 w 47"/>
                <a:gd name="T1" fmla="*/ 0 h 46"/>
                <a:gd name="T2" fmla="*/ 37 w 47"/>
                <a:gd name="T3" fmla="*/ 0 h 46"/>
                <a:gd name="T4" fmla="*/ 0 w 47"/>
                <a:gd name="T5" fmla="*/ 61 h 46"/>
                <a:gd name="T6" fmla="*/ 1 w 47"/>
                <a:gd name="T7" fmla="*/ 61 h 46"/>
                <a:gd name="T8" fmla="*/ 20 w 47"/>
                <a:gd name="T9" fmla="*/ 61 h 46"/>
                <a:gd name="T10" fmla="*/ 25 w 47"/>
                <a:gd name="T11" fmla="*/ 45 h 46"/>
                <a:gd name="T12" fmla="*/ 58 w 47"/>
                <a:gd name="T13" fmla="*/ 5 h 46"/>
                <a:gd name="T14" fmla="*/ 37 w 47"/>
                <a:gd name="T15" fmla="*/ 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6"/>
                <a:gd name="T26" fmla="*/ 47 w 47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6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5" y="45"/>
                    <a:pt x="6" y="45"/>
                    <a:pt x="16" y="46"/>
                  </a:cubicBezTo>
                  <a:cubicBezTo>
                    <a:pt x="17" y="42"/>
                    <a:pt x="18" y="38"/>
                    <a:pt x="20" y="34"/>
                  </a:cubicBezTo>
                  <a:cubicBezTo>
                    <a:pt x="24" y="22"/>
                    <a:pt x="37" y="13"/>
                    <a:pt x="47" y="4"/>
                  </a:cubicBezTo>
                  <a:cubicBezTo>
                    <a:pt x="36" y="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1" name="Freeform 252"/>
            <p:cNvSpPr>
              <a:spLocks/>
            </p:cNvSpPr>
            <p:nvPr/>
          </p:nvSpPr>
          <p:spPr bwMode="auto">
            <a:xfrm>
              <a:off x="3456" y="458"/>
              <a:ext cx="138" cy="214"/>
            </a:xfrm>
            <a:custGeom>
              <a:avLst/>
              <a:gdLst>
                <a:gd name="T0" fmla="*/ 0 w 111"/>
                <a:gd name="T1" fmla="*/ 0 h 161"/>
                <a:gd name="T2" fmla="*/ 93 w 111"/>
                <a:gd name="T3" fmla="*/ 122 h 161"/>
                <a:gd name="T4" fmla="*/ 93 w 111"/>
                <a:gd name="T5" fmla="*/ 128 h 161"/>
                <a:gd name="T6" fmla="*/ 93 w 111"/>
                <a:gd name="T7" fmla="*/ 134 h 161"/>
                <a:gd name="T8" fmla="*/ 98 w 111"/>
                <a:gd name="T9" fmla="*/ 154 h 161"/>
                <a:gd name="T10" fmla="*/ 108 w 111"/>
                <a:gd name="T11" fmla="*/ 171 h 161"/>
                <a:gd name="T12" fmla="*/ 133 w 111"/>
                <a:gd name="T13" fmla="*/ 214 h 161"/>
                <a:gd name="T14" fmla="*/ 138 w 111"/>
                <a:gd name="T15" fmla="*/ 211 h 161"/>
                <a:gd name="T16" fmla="*/ 113 w 111"/>
                <a:gd name="T17" fmla="*/ 169 h 161"/>
                <a:gd name="T18" fmla="*/ 103 w 111"/>
                <a:gd name="T19" fmla="*/ 152 h 161"/>
                <a:gd name="T20" fmla="*/ 98 w 111"/>
                <a:gd name="T21" fmla="*/ 128 h 161"/>
                <a:gd name="T22" fmla="*/ 98 w 111"/>
                <a:gd name="T23" fmla="*/ 122 h 161"/>
                <a:gd name="T24" fmla="*/ 0 w 111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1"/>
                <a:gd name="T40" fmla="*/ 0 h 161"/>
                <a:gd name="T41" fmla="*/ 111 w 111"/>
                <a:gd name="T42" fmla="*/ 161 h 1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1" h="161">
                  <a:moveTo>
                    <a:pt x="0" y="0"/>
                  </a:moveTo>
                  <a:cubicBezTo>
                    <a:pt x="13" y="7"/>
                    <a:pt x="73" y="45"/>
                    <a:pt x="75" y="92"/>
                  </a:cubicBezTo>
                  <a:cubicBezTo>
                    <a:pt x="75" y="92"/>
                    <a:pt x="75" y="96"/>
                    <a:pt x="75" y="96"/>
                  </a:cubicBezTo>
                  <a:cubicBezTo>
                    <a:pt x="75" y="97"/>
                    <a:pt x="75" y="99"/>
                    <a:pt x="75" y="101"/>
                  </a:cubicBezTo>
                  <a:cubicBezTo>
                    <a:pt x="75" y="105"/>
                    <a:pt x="76" y="111"/>
                    <a:pt x="79" y="116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4" y="140"/>
                    <a:pt x="103" y="153"/>
                    <a:pt x="107" y="161"/>
                  </a:cubicBezTo>
                  <a:cubicBezTo>
                    <a:pt x="111" y="159"/>
                    <a:pt x="111" y="159"/>
                    <a:pt x="111" y="159"/>
                  </a:cubicBezTo>
                  <a:cubicBezTo>
                    <a:pt x="106" y="151"/>
                    <a:pt x="98" y="138"/>
                    <a:pt x="91" y="127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79" y="108"/>
                    <a:pt x="79" y="102"/>
                    <a:pt x="79" y="96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7" y="43"/>
                    <a:pt x="13" y="7"/>
                    <a:pt x="0" y="0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2" name="Freeform 253"/>
            <p:cNvSpPr>
              <a:spLocks/>
            </p:cNvSpPr>
            <p:nvPr/>
          </p:nvSpPr>
          <p:spPr bwMode="auto">
            <a:xfrm>
              <a:off x="3422" y="828"/>
              <a:ext cx="68" cy="158"/>
            </a:xfrm>
            <a:custGeom>
              <a:avLst/>
              <a:gdLst>
                <a:gd name="T0" fmla="*/ 10 w 55"/>
                <a:gd name="T1" fmla="*/ 0 h 119"/>
                <a:gd name="T2" fmla="*/ 19 w 55"/>
                <a:gd name="T3" fmla="*/ 61 h 119"/>
                <a:gd name="T4" fmla="*/ 40 w 55"/>
                <a:gd name="T5" fmla="*/ 118 h 119"/>
                <a:gd name="T6" fmla="*/ 68 w 55"/>
                <a:gd name="T7" fmla="*/ 158 h 119"/>
                <a:gd name="T8" fmla="*/ 43 w 55"/>
                <a:gd name="T9" fmla="*/ 113 h 119"/>
                <a:gd name="T10" fmla="*/ 23 w 55"/>
                <a:gd name="T11" fmla="*/ 53 h 119"/>
                <a:gd name="T12" fmla="*/ 10 w 55"/>
                <a:gd name="T13" fmla="*/ 0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"/>
                <a:gd name="T22" fmla="*/ 0 h 119"/>
                <a:gd name="T23" fmla="*/ 55 w 55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" h="119">
                  <a:moveTo>
                    <a:pt x="8" y="0"/>
                  </a:moveTo>
                  <a:cubicBezTo>
                    <a:pt x="0" y="21"/>
                    <a:pt x="7" y="30"/>
                    <a:pt x="15" y="46"/>
                  </a:cubicBezTo>
                  <a:cubicBezTo>
                    <a:pt x="24" y="63"/>
                    <a:pt x="23" y="80"/>
                    <a:pt x="32" y="89"/>
                  </a:cubicBezTo>
                  <a:cubicBezTo>
                    <a:pt x="41" y="98"/>
                    <a:pt x="51" y="112"/>
                    <a:pt x="55" y="119"/>
                  </a:cubicBezTo>
                  <a:cubicBezTo>
                    <a:pt x="50" y="113"/>
                    <a:pt x="41" y="92"/>
                    <a:pt x="35" y="85"/>
                  </a:cubicBezTo>
                  <a:cubicBezTo>
                    <a:pt x="29" y="79"/>
                    <a:pt x="24" y="47"/>
                    <a:pt x="19" y="40"/>
                  </a:cubicBezTo>
                  <a:cubicBezTo>
                    <a:pt x="15" y="34"/>
                    <a:pt x="5" y="19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3" name="Freeform 254"/>
            <p:cNvSpPr>
              <a:spLocks/>
            </p:cNvSpPr>
            <p:nvPr/>
          </p:nvSpPr>
          <p:spPr bwMode="auto">
            <a:xfrm>
              <a:off x="3318" y="859"/>
              <a:ext cx="44" cy="104"/>
            </a:xfrm>
            <a:custGeom>
              <a:avLst/>
              <a:gdLst>
                <a:gd name="T0" fmla="*/ 44 w 36"/>
                <a:gd name="T1" fmla="*/ 104 h 79"/>
                <a:gd name="T2" fmla="*/ 35 w 36"/>
                <a:gd name="T3" fmla="*/ 79 h 79"/>
                <a:gd name="T4" fmla="*/ 15 w 36"/>
                <a:gd name="T5" fmla="*/ 32 h 79"/>
                <a:gd name="T6" fmla="*/ 7 w 36"/>
                <a:gd name="T7" fmla="*/ 13 h 79"/>
                <a:gd name="T8" fmla="*/ 0 w 36"/>
                <a:gd name="T9" fmla="*/ 0 h 79"/>
                <a:gd name="T10" fmla="*/ 0 w 36"/>
                <a:gd name="T11" fmla="*/ 0 h 79"/>
                <a:gd name="T12" fmla="*/ 4 w 36"/>
                <a:gd name="T13" fmla="*/ 14 h 79"/>
                <a:gd name="T14" fmla="*/ 10 w 36"/>
                <a:gd name="T15" fmla="*/ 37 h 79"/>
                <a:gd name="T16" fmla="*/ 31 w 36"/>
                <a:gd name="T17" fmla="*/ 83 h 79"/>
                <a:gd name="T18" fmla="*/ 44 w 36"/>
                <a:gd name="T19" fmla="*/ 104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79"/>
                <a:gd name="T32" fmla="*/ 36 w 36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79">
                  <a:moveTo>
                    <a:pt x="36" y="79"/>
                  </a:moveTo>
                  <a:cubicBezTo>
                    <a:pt x="34" y="74"/>
                    <a:pt x="34" y="67"/>
                    <a:pt x="29" y="60"/>
                  </a:cubicBezTo>
                  <a:cubicBezTo>
                    <a:pt x="22" y="52"/>
                    <a:pt x="16" y="36"/>
                    <a:pt x="12" y="24"/>
                  </a:cubicBezTo>
                  <a:cubicBezTo>
                    <a:pt x="9" y="18"/>
                    <a:pt x="8" y="13"/>
                    <a:pt x="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4"/>
                    <a:pt x="6" y="22"/>
                    <a:pt x="8" y="28"/>
                  </a:cubicBezTo>
                  <a:cubicBezTo>
                    <a:pt x="13" y="40"/>
                    <a:pt x="17" y="54"/>
                    <a:pt x="25" y="63"/>
                  </a:cubicBezTo>
                  <a:cubicBezTo>
                    <a:pt x="30" y="69"/>
                    <a:pt x="34" y="74"/>
                    <a:pt x="36" y="79"/>
                  </a:cubicBezTo>
                </a:path>
              </a:pathLst>
            </a:custGeom>
            <a:solidFill>
              <a:srgbClr val="2380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4" name="Freeform 255"/>
            <p:cNvSpPr>
              <a:spLocks/>
            </p:cNvSpPr>
            <p:nvPr/>
          </p:nvSpPr>
          <p:spPr bwMode="auto">
            <a:xfrm>
              <a:off x="3268" y="971"/>
              <a:ext cx="119" cy="45"/>
            </a:xfrm>
            <a:custGeom>
              <a:avLst/>
              <a:gdLst>
                <a:gd name="T0" fmla="*/ 0 w 96"/>
                <a:gd name="T1" fmla="*/ 29 h 34"/>
                <a:gd name="T2" fmla="*/ 35 w 96"/>
                <a:gd name="T3" fmla="*/ 33 h 34"/>
                <a:gd name="T4" fmla="*/ 94 w 96"/>
                <a:gd name="T5" fmla="*/ 42 h 34"/>
                <a:gd name="T6" fmla="*/ 113 w 9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34"/>
                <a:gd name="T14" fmla="*/ 96 w 96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34">
                  <a:moveTo>
                    <a:pt x="0" y="22"/>
                  </a:moveTo>
                  <a:cubicBezTo>
                    <a:pt x="7" y="21"/>
                    <a:pt x="20" y="27"/>
                    <a:pt x="28" y="25"/>
                  </a:cubicBezTo>
                  <a:cubicBezTo>
                    <a:pt x="43" y="22"/>
                    <a:pt x="62" y="31"/>
                    <a:pt x="76" y="32"/>
                  </a:cubicBezTo>
                  <a:cubicBezTo>
                    <a:pt x="96" y="34"/>
                    <a:pt x="89" y="15"/>
                    <a:pt x="91" y="0"/>
                  </a:cubicBez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5" name="Freeform 256"/>
            <p:cNvSpPr>
              <a:spLocks/>
            </p:cNvSpPr>
            <p:nvPr/>
          </p:nvSpPr>
          <p:spPr bwMode="auto">
            <a:xfrm>
              <a:off x="3515" y="816"/>
              <a:ext cx="44" cy="84"/>
            </a:xfrm>
            <a:custGeom>
              <a:avLst/>
              <a:gdLst>
                <a:gd name="T0" fmla="*/ 16 w 35"/>
                <a:gd name="T1" fmla="*/ 0 h 63"/>
                <a:gd name="T2" fmla="*/ 16 w 35"/>
                <a:gd name="T3" fmla="*/ 25 h 63"/>
                <a:gd name="T4" fmla="*/ 35 w 35"/>
                <a:gd name="T5" fmla="*/ 44 h 63"/>
                <a:gd name="T6" fmla="*/ 40 w 35"/>
                <a:gd name="T7" fmla="*/ 60 h 63"/>
                <a:gd name="T8" fmla="*/ 43 w 35"/>
                <a:gd name="T9" fmla="*/ 84 h 63"/>
                <a:gd name="T10" fmla="*/ 34 w 35"/>
                <a:gd name="T11" fmla="*/ 55 h 63"/>
                <a:gd name="T12" fmla="*/ 15 w 35"/>
                <a:gd name="T13" fmla="*/ 33 h 63"/>
                <a:gd name="T14" fmla="*/ 16 w 35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63"/>
                <a:gd name="T26" fmla="*/ 35 w 35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63">
                  <a:moveTo>
                    <a:pt x="13" y="0"/>
                  </a:moveTo>
                  <a:cubicBezTo>
                    <a:pt x="10" y="9"/>
                    <a:pt x="6" y="14"/>
                    <a:pt x="13" y="19"/>
                  </a:cubicBezTo>
                  <a:cubicBezTo>
                    <a:pt x="20" y="25"/>
                    <a:pt x="28" y="29"/>
                    <a:pt x="28" y="33"/>
                  </a:cubicBezTo>
                  <a:cubicBezTo>
                    <a:pt x="29" y="36"/>
                    <a:pt x="30" y="39"/>
                    <a:pt x="32" y="45"/>
                  </a:cubicBezTo>
                  <a:cubicBezTo>
                    <a:pt x="35" y="52"/>
                    <a:pt x="34" y="63"/>
                    <a:pt x="34" y="63"/>
                  </a:cubicBezTo>
                  <a:cubicBezTo>
                    <a:pt x="34" y="55"/>
                    <a:pt x="31" y="45"/>
                    <a:pt x="27" y="41"/>
                  </a:cubicBezTo>
                  <a:cubicBezTo>
                    <a:pt x="23" y="37"/>
                    <a:pt x="19" y="31"/>
                    <a:pt x="12" y="25"/>
                  </a:cubicBezTo>
                  <a:cubicBezTo>
                    <a:pt x="0" y="13"/>
                    <a:pt x="10" y="6"/>
                    <a:pt x="13" y="0"/>
                  </a:cubicBezTo>
                  <a:close/>
                </a:path>
              </a:pathLst>
            </a:custGeom>
            <a:solidFill>
              <a:srgbClr val="F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6" name="Freeform 257"/>
            <p:cNvSpPr>
              <a:spLocks/>
            </p:cNvSpPr>
            <p:nvPr/>
          </p:nvSpPr>
          <p:spPr bwMode="auto">
            <a:xfrm>
              <a:off x="3523" y="897"/>
              <a:ext cx="18" cy="78"/>
            </a:xfrm>
            <a:custGeom>
              <a:avLst/>
              <a:gdLst>
                <a:gd name="T0" fmla="*/ 5 w 15"/>
                <a:gd name="T1" fmla="*/ 0 h 59"/>
                <a:gd name="T2" fmla="*/ 7 w 15"/>
                <a:gd name="T3" fmla="*/ 19 h 59"/>
                <a:gd name="T4" fmla="*/ 17 w 15"/>
                <a:gd name="T5" fmla="*/ 48 h 59"/>
                <a:gd name="T6" fmla="*/ 17 w 15"/>
                <a:gd name="T7" fmla="*/ 65 h 59"/>
                <a:gd name="T8" fmla="*/ 16 w 15"/>
                <a:gd name="T9" fmla="*/ 78 h 59"/>
                <a:gd name="T10" fmla="*/ 14 w 15"/>
                <a:gd name="T11" fmla="*/ 61 h 59"/>
                <a:gd name="T12" fmla="*/ 11 w 15"/>
                <a:gd name="T13" fmla="*/ 40 h 59"/>
                <a:gd name="T14" fmla="*/ 5 w 15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9"/>
                <a:gd name="T26" fmla="*/ 15 w 15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9">
                  <a:moveTo>
                    <a:pt x="4" y="0"/>
                  </a:moveTo>
                  <a:cubicBezTo>
                    <a:pt x="3" y="5"/>
                    <a:pt x="3" y="8"/>
                    <a:pt x="6" y="14"/>
                  </a:cubicBezTo>
                  <a:cubicBezTo>
                    <a:pt x="9" y="21"/>
                    <a:pt x="14" y="31"/>
                    <a:pt x="14" y="36"/>
                  </a:cubicBezTo>
                  <a:cubicBezTo>
                    <a:pt x="15" y="41"/>
                    <a:pt x="14" y="43"/>
                    <a:pt x="14" y="49"/>
                  </a:cubicBezTo>
                  <a:cubicBezTo>
                    <a:pt x="14" y="54"/>
                    <a:pt x="14" y="56"/>
                    <a:pt x="13" y="59"/>
                  </a:cubicBezTo>
                  <a:cubicBezTo>
                    <a:pt x="14" y="57"/>
                    <a:pt x="12" y="46"/>
                    <a:pt x="12" y="46"/>
                  </a:cubicBezTo>
                  <a:cubicBezTo>
                    <a:pt x="12" y="46"/>
                    <a:pt x="13" y="37"/>
                    <a:pt x="9" y="30"/>
                  </a:cubicBezTo>
                  <a:cubicBezTo>
                    <a:pt x="6" y="23"/>
                    <a:pt x="0" y="10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7" name="Freeform 258"/>
            <p:cNvSpPr>
              <a:spLocks/>
            </p:cNvSpPr>
            <p:nvPr/>
          </p:nvSpPr>
          <p:spPr bwMode="auto">
            <a:xfrm>
              <a:off x="3174" y="766"/>
              <a:ext cx="144" cy="75"/>
            </a:xfrm>
            <a:custGeom>
              <a:avLst/>
              <a:gdLst>
                <a:gd name="T0" fmla="*/ 144 w 116"/>
                <a:gd name="T1" fmla="*/ 63 h 57"/>
                <a:gd name="T2" fmla="*/ 24 w 116"/>
                <a:gd name="T3" fmla="*/ 25 h 57"/>
                <a:gd name="T4" fmla="*/ 2 w 116"/>
                <a:gd name="T5" fmla="*/ 5 h 57"/>
                <a:gd name="T6" fmla="*/ 0 60000 65536"/>
                <a:gd name="T7" fmla="*/ 0 60000 65536"/>
                <a:gd name="T8" fmla="*/ 0 60000 65536"/>
                <a:gd name="T9" fmla="*/ 0 w 116"/>
                <a:gd name="T10" fmla="*/ 0 h 57"/>
                <a:gd name="T11" fmla="*/ 116 w 116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57">
                  <a:moveTo>
                    <a:pt x="116" y="48"/>
                  </a:moveTo>
                  <a:cubicBezTo>
                    <a:pt x="64" y="57"/>
                    <a:pt x="24" y="24"/>
                    <a:pt x="19" y="19"/>
                  </a:cubicBezTo>
                  <a:cubicBezTo>
                    <a:pt x="20" y="23"/>
                    <a:pt x="0" y="0"/>
                    <a:pt x="2" y="4"/>
                  </a:cubicBez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8" name="Freeform 259"/>
            <p:cNvSpPr>
              <a:spLocks/>
            </p:cNvSpPr>
            <p:nvPr/>
          </p:nvSpPr>
          <p:spPr bwMode="auto">
            <a:xfrm>
              <a:off x="3366" y="1022"/>
              <a:ext cx="59" cy="29"/>
            </a:xfrm>
            <a:custGeom>
              <a:avLst/>
              <a:gdLst>
                <a:gd name="T0" fmla="*/ 25 w 47"/>
                <a:gd name="T1" fmla="*/ 1 h 22"/>
                <a:gd name="T2" fmla="*/ 0 w 47"/>
                <a:gd name="T3" fmla="*/ 16 h 22"/>
                <a:gd name="T4" fmla="*/ 21 w 47"/>
                <a:gd name="T5" fmla="*/ 20 h 22"/>
                <a:gd name="T6" fmla="*/ 40 w 47"/>
                <a:gd name="T7" fmla="*/ 29 h 22"/>
                <a:gd name="T8" fmla="*/ 31 w 47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22"/>
                <a:gd name="T17" fmla="*/ 47 w 4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22">
                  <a:moveTo>
                    <a:pt x="20" y="1"/>
                  </a:moveTo>
                  <a:cubicBezTo>
                    <a:pt x="15" y="8"/>
                    <a:pt x="6" y="7"/>
                    <a:pt x="0" y="12"/>
                  </a:cubicBezTo>
                  <a:cubicBezTo>
                    <a:pt x="5" y="18"/>
                    <a:pt x="10" y="14"/>
                    <a:pt x="17" y="15"/>
                  </a:cubicBezTo>
                  <a:cubicBezTo>
                    <a:pt x="20" y="16"/>
                    <a:pt x="31" y="22"/>
                    <a:pt x="32" y="22"/>
                  </a:cubicBezTo>
                  <a:cubicBezTo>
                    <a:pt x="47" y="20"/>
                    <a:pt x="29" y="6"/>
                    <a:pt x="25" y="0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89" name="Freeform 260"/>
            <p:cNvSpPr>
              <a:spLocks/>
            </p:cNvSpPr>
            <p:nvPr/>
          </p:nvSpPr>
          <p:spPr bwMode="auto">
            <a:xfrm>
              <a:off x="3080" y="807"/>
              <a:ext cx="94" cy="105"/>
            </a:xfrm>
            <a:custGeom>
              <a:avLst/>
              <a:gdLst>
                <a:gd name="T0" fmla="*/ 43 w 75"/>
                <a:gd name="T1" fmla="*/ 60 h 79"/>
                <a:gd name="T2" fmla="*/ 94 w 75"/>
                <a:gd name="T3" fmla="*/ 105 h 79"/>
                <a:gd name="T4" fmla="*/ 48 w 75"/>
                <a:gd name="T5" fmla="*/ 69 h 79"/>
                <a:gd name="T6" fmla="*/ 24 w 75"/>
                <a:gd name="T7" fmla="*/ 41 h 79"/>
                <a:gd name="T8" fmla="*/ 0 w 75"/>
                <a:gd name="T9" fmla="*/ 0 h 79"/>
                <a:gd name="T10" fmla="*/ 43 w 75"/>
                <a:gd name="T11" fmla="*/ 60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9"/>
                <a:gd name="T20" fmla="*/ 75 w 75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9">
                  <a:moveTo>
                    <a:pt x="34" y="45"/>
                  </a:moveTo>
                  <a:cubicBezTo>
                    <a:pt x="46" y="51"/>
                    <a:pt x="66" y="63"/>
                    <a:pt x="75" y="79"/>
                  </a:cubicBezTo>
                  <a:cubicBezTo>
                    <a:pt x="59" y="63"/>
                    <a:pt x="53" y="59"/>
                    <a:pt x="38" y="52"/>
                  </a:cubicBezTo>
                  <a:cubicBezTo>
                    <a:pt x="21" y="44"/>
                    <a:pt x="27" y="43"/>
                    <a:pt x="19" y="31"/>
                  </a:cubicBezTo>
                  <a:cubicBezTo>
                    <a:pt x="11" y="19"/>
                    <a:pt x="14" y="18"/>
                    <a:pt x="0" y="0"/>
                  </a:cubicBezTo>
                  <a:cubicBezTo>
                    <a:pt x="15" y="10"/>
                    <a:pt x="23" y="37"/>
                    <a:pt x="34" y="4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0" name="Freeform 261"/>
            <p:cNvSpPr>
              <a:spLocks/>
            </p:cNvSpPr>
            <p:nvPr/>
          </p:nvSpPr>
          <p:spPr bwMode="auto">
            <a:xfrm>
              <a:off x="3282" y="778"/>
              <a:ext cx="17" cy="28"/>
            </a:xfrm>
            <a:custGeom>
              <a:avLst/>
              <a:gdLst>
                <a:gd name="T0" fmla="*/ 0 w 14"/>
                <a:gd name="T1" fmla="*/ 17 h 21"/>
                <a:gd name="T2" fmla="*/ 13 w 14"/>
                <a:gd name="T3" fmla="*/ 5 h 21"/>
                <a:gd name="T4" fmla="*/ 17 w 14"/>
                <a:gd name="T5" fmla="*/ 13 h 21"/>
                <a:gd name="T6" fmla="*/ 11 w 14"/>
                <a:gd name="T7" fmla="*/ 28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1"/>
                <a:gd name="T14" fmla="*/ 14 w 14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1">
                  <a:moveTo>
                    <a:pt x="0" y="13"/>
                  </a:moveTo>
                  <a:cubicBezTo>
                    <a:pt x="4" y="14"/>
                    <a:pt x="10" y="8"/>
                    <a:pt x="11" y="4"/>
                  </a:cubicBezTo>
                  <a:cubicBezTo>
                    <a:pt x="12" y="0"/>
                    <a:pt x="14" y="10"/>
                    <a:pt x="14" y="10"/>
                  </a:cubicBezTo>
                  <a:cubicBezTo>
                    <a:pt x="9" y="21"/>
                    <a:pt x="9" y="21"/>
                    <a:pt x="9" y="21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1" name="Freeform 262"/>
            <p:cNvSpPr>
              <a:spLocks/>
            </p:cNvSpPr>
            <p:nvPr/>
          </p:nvSpPr>
          <p:spPr bwMode="auto">
            <a:xfrm>
              <a:off x="3290" y="609"/>
              <a:ext cx="14" cy="14"/>
            </a:xfrm>
            <a:custGeom>
              <a:avLst/>
              <a:gdLst>
                <a:gd name="T0" fmla="*/ 0 w 11"/>
                <a:gd name="T1" fmla="*/ 1 h 10"/>
                <a:gd name="T2" fmla="*/ 6 w 11"/>
                <a:gd name="T3" fmla="*/ 13 h 10"/>
                <a:gd name="T4" fmla="*/ 4 w 11"/>
                <a:gd name="T5" fmla="*/ 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1"/>
                  </a:moveTo>
                  <a:cubicBezTo>
                    <a:pt x="1" y="3"/>
                    <a:pt x="4" y="9"/>
                    <a:pt x="5" y="9"/>
                  </a:cubicBezTo>
                  <a:cubicBezTo>
                    <a:pt x="11" y="10"/>
                    <a:pt x="4" y="2"/>
                    <a:pt x="3" y="0"/>
                  </a:cubicBezTo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2" name="Freeform 263"/>
            <p:cNvSpPr>
              <a:spLocks/>
            </p:cNvSpPr>
            <p:nvPr/>
          </p:nvSpPr>
          <p:spPr bwMode="auto">
            <a:xfrm>
              <a:off x="3294" y="595"/>
              <a:ext cx="8" cy="8"/>
            </a:xfrm>
            <a:custGeom>
              <a:avLst/>
              <a:gdLst>
                <a:gd name="T0" fmla="*/ 0 w 6"/>
                <a:gd name="T1" fmla="*/ 4 h 6"/>
                <a:gd name="T2" fmla="*/ 5 w 6"/>
                <a:gd name="T3" fmla="*/ 0 h 6"/>
                <a:gd name="T4" fmla="*/ 1 w 6"/>
                <a:gd name="T5" fmla="*/ 8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3"/>
                  </a:moveTo>
                  <a:cubicBezTo>
                    <a:pt x="2" y="2"/>
                    <a:pt x="3" y="1"/>
                    <a:pt x="4" y="0"/>
                  </a:cubicBezTo>
                  <a:cubicBezTo>
                    <a:pt x="6" y="2"/>
                    <a:pt x="4" y="6"/>
                    <a:pt x="1" y="6"/>
                  </a:cubicBezTo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3" name="Line 264"/>
            <p:cNvSpPr>
              <a:spLocks noChangeShapeType="1"/>
            </p:cNvSpPr>
            <p:nvPr/>
          </p:nvSpPr>
          <p:spPr bwMode="auto">
            <a:xfrm>
              <a:off x="2935" y="591"/>
              <a:ext cx="17" cy="7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4" name="Line 265"/>
            <p:cNvSpPr>
              <a:spLocks noChangeShapeType="1"/>
            </p:cNvSpPr>
            <p:nvPr/>
          </p:nvSpPr>
          <p:spPr bwMode="auto">
            <a:xfrm flipV="1">
              <a:off x="3065" y="551"/>
              <a:ext cx="9" cy="16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5" name="Freeform 266"/>
            <p:cNvSpPr>
              <a:spLocks/>
            </p:cNvSpPr>
            <p:nvPr/>
          </p:nvSpPr>
          <p:spPr bwMode="auto">
            <a:xfrm>
              <a:off x="3323" y="501"/>
              <a:ext cx="116" cy="211"/>
            </a:xfrm>
            <a:custGeom>
              <a:avLst/>
              <a:gdLst>
                <a:gd name="T0" fmla="*/ 107 w 94"/>
                <a:gd name="T1" fmla="*/ 142 h 159"/>
                <a:gd name="T2" fmla="*/ 49 w 94"/>
                <a:gd name="T3" fmla="*/ 42 h 159"/>
                <a:gd name="T4" fmla="*/ 2 w 94"/>
                <a:gd name="T5" fmla="*/ 0 h 159"/>
                <a:gd name="T6" fmla="*/ 0 w 94"/>
                <a:gd name="T7" fmla="*/ 15 h 159"/>
                <a:gd name="T8" fmla="*/ 56 w 94"/>
                <a:gd name="T9" fmla="*/ 69 h 159"/>
                <a:gd name="T10" fmla="*/ 23 w 94"/>
                <a:gd name="T11" fmla="*/ 70 h 159"/>
                <a:gd name="T12" fmla="*/ 62 w 94"/>
                <a:gd name="T13" fmla="*/ 92 h 159"/>
                <a:gd name="T14" fmla="*/ 102 w 94"/>
                <a:gd name="T15" fmla="*/ 149 h 159"/>
                <a:gd name="T16" fmla="*/ 114 w 94"/>
                <a:gd name="T17" fmla="*/ 202 h 159"/>
                <a:gd name="T18" fmla="*/ 115 w 94"/>
                <a:gd name="T19" fmla="*/ 198 h 159"/>
                <a:gd name="T20" fmla="*/ 107 w 94"/>
                <a:gd name="T21" fmla="*/ 142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159"/>
                <a:gd name="T35" fmla="*/ 94 w 94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159">
                  <a:moveTo>
                    <a:pt x="87" y="107"/>
                  </a:moveTo>
                  <a:cubicBezTo>
                    <a:pt x="83" y="77"/>
                    <a:pt x="52" y="40"/>
                    <a:pt x="40" y="32"/>
                  </a:cubicBezTo>
                  <a:cubicBezTo>
                    <a:pt x="28" y="25"/>
                    <a:pt x="17" y="17"/>
                    <a:pt x="2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0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3" y="112"/>
                  </a:cubicBezTo>
                  <a:cubicBezTo>
                    <a:pt x="88" y="125"/>
                    <a:pt x="92" y="152"/>
                    <a:pt x="92" y="152"/>
                  </a:cubicBezTo>
                  <a:cubicBezTo>
                    <a:pt x="92" y="152"/>
                    <a:pt x="94" y="159"/>
                    <a:pt x="93" y="149"/>
                  </a:cubicBezTo>
                  <a:cubicBezTo>
                    <a:pt x="91" y="137"/>
                    <a:pt x="88" y="124"/>
                    <a:pt x="87" y="10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6" name="Freeform 267"/>
            <p:cNvSpPr>
              <a:spLocks/>
            </p:cNvSpPr>
            <p:nvPr/>
          </p:nvSpPr>
          <p:spPr bwMode="auto">
            <a:xfrm>
              <a:off x="2807" y="191"/>
              <a:ext cx="91" cy="115"/>
            </a:xfrm>
            <a:custGeom>
              <a:avLst/>
              <a:gdLst>
                <a:gd name="T0" fmla="*/ 91 w 73"/>
                <a:gd name="T1" fmla="*/ 15 h 87"/>
                <a:gd name="T2" fmla="*/ 35 w 73"/>
                <a:gd name="T3" fmla="*/ 0 h 87"/>
                <a:gd name="T4" fmla="*/ 21 w 73"/>
                <a:gd name="T5" fmla="*/ 48 h 87"/>
                <a:gd name="T6" fmla="*/ 66 w 73"/>
                <a:gd name="T7" fmla="*/ 59 h 87"/>
                <a:gd name="T8" fmla="*/ 19 w 73"/>
                <a:gd name="T9" fmla="*/ 61 h 87"/>
                <a:gd name="T10" fmla="*/ 22 w 73"/>
                <a:gd name="T11" fmla="*/ 112 h 87"/>
                <a:gd name="T12" fmla="*/ 91 w 73"/>
                <a:gd name="T13" fmla="*/ 115 h 87"/>
                <a:gd name="T14" fmla="*/ 91 w 73"/>
                <a:gd name="T15" fmla="*/ 15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7" name="Oval 268"/>
            <p:cNvSpPr>
              <a:spLocks noChangeArrowheads="1"/>
            </p:cNvSpPr>
            <p:nvPr/>
          </p:nvSpPr>
          <p:spPr bwMode="auto">
            <a:xfrm>
              <a:off x="2901" y="130"/>
              <a:ext cx="143" cy="36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8" name="Freeform 269"/>
            <p:cNvSpPr>
              <a:spLocks/>
            </p:cNvSpPr>
            <p:nvPr/>
          </p:nvSpPr>
          <p:spPr bwMode="auto">
            <a:xfrm>
              <a:off x="3275" y="48"/>
              <a:ext cx="13" cy="8"/>
            </a:xfrm>
            <a:custGeom>
              <a:avLst/>
              <a:gdLst>
                <a:gd name="T0" fmla="*/ 0 w 10"/>
                <a:gd name="T1" fmla="*/ 8 h 6"/>
                <a:gd name="T2" fmla="*/ 13 w 10"/>
                <a:gd name="T3" fmla="*/ 0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6"/>
                  </a:moveTo>
                  <a:cubicBezTo>
                    <a:pt x="3" y="6"/>
                    <a:pt x="6" y="3"/>
                    <a:pt x="10" y="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899" name="Freeform 270"/>
            <p:cNvSpPr>
              <a:spLocks/>
            </p:cNvSpPr>
            <p:nvPr/>
          </p:nvSpPr>
          <p:spPr bwMode="auto">
            <a:xfrm>
              <a:off x="3176" y="213"/>
              <a:ext cx="405" cy="378"/>
            </a:xfrm>
            <a:custGeom>
              <a:avLst/>
              <a:gdLst>
                <a:gd name="T0" fmla="*/ 2 w 326"/>
                <a:gd name="T1" fmla="*/ 378 h 285"/>
                <a:gd name="T2" fmla="*/ 31 w 326"/>
                <a:gd name="T3" fmla="*/ 214 h 285"/>
                <a:gd name="T4" fmla="*/ 48 w 326"/>
                <a:gd name="T5" fmla="*/ 163 h 285"/>
                <a:gd name="T6" fmla="*/ 48 w 326"/>
                <a:gd name="T7" fmla="*/ 163 h 285"/>
                <a:gd name="T8" fmla="*/ 48 w 326"/>
                <a:gd name="T9" fmla="*/ 163 h 285"/>
                <a:gd name="T10" fmla="*/ 43 w 326"/>
                <a:gd name="T11" fmla="*/ 133 h 285"/>
                <a:gd name="T12" fmla="*/ 41 w 326"/>
                <a:gd name="T13" fmla="*/ 131 h 285"/>
                <a:gd name="T14" fmla="*/ 72 w 326"/>
                <a:gd name="T15" fmla="*/ 0 h 285"/>
                <a:gd name="T16" fmla="*/ 73 w 326"/>
                <a:gd name="T17" fmla="*/ 1 h 285"/>
                <a:gd name="T18" fmla="*/ 116 w 326"/>
                <a:gd name="T19" fmla="*/ 8 h 285"/>
                <a:gd name="T20" fmla="*/ 117 w 326"/>
                <a:gd name="T21" fmla="*/ 8 h 285"/>
                <a:gd name="T22" fmla="*/ 171 w 326"/>
                <a:gd name="T23" fmla="*/ 5 h 285"/>
                <a:gd name="T24" fmla="*/ 390 w 326"/>
                <a:gd name="T25" fmla="*/ 7 h 285"/>
                <a:gd name="T26" fmla="*/ 388 w 326"/>
                <a:gd name="T27" fmla="*/ 62 h 285"/>
                <a:gd name="T28" fmla="*/ 324 w 326"/>
                <a:gd name="T29" fmla="*/ 70 h 285"/>
                <a:gd name="T30" fmla="*/ 389 w 326"/>
                <a:gd name="T31" fmla="*/ 76 h 285"/>
                <a:gd name="T32" fmla="*/ 383 w 326"/>
                <a:gd name="T33" fmla="*/ 126 h 285"/>
                <a:gd name="T34" fmla="*/ 165 w 326"/>
                <a:gd name="T35" fmla="*/ 240 h 285"/>
                <a:gd name="T36" fmla="*/ 145 w 326"/>
                <a:gd name="T37" fmla="*/ 309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1"/>
                  </a:cubicBezTo>
                  <a:cubicBezTo>
                    <a:pt x="33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43" y="109"/>
                    <a:pt x="40" y="103"/>
                    <a:pt x="35" y="100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8" y="5"/>
                    <a:pt x="93" y="6"/>
                  </a:cubicBezTo>
                  <a:cubicBezTo>
                    <a:pt x="93" y="6"/>
                    <a:pt x="94" y="6"/>
                    <a:pt x="94" y="6"/>
                  </a:cubicBezTo>
                  <a:cubicBezTo>
                    <a:pt x="105" y="6"/>
                    <a:pt x="120" y="5"/>
                    <a:pt x="138" y="4"/>
                  </a:cubicBezTo>
                  <a:cubicBezTo>
                    <a:pt x="189" y="0"/>
                    <a:pt x="264" y="5"/>
                    <a:pt x="314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9" y="49"/>
                    <a:pt x="261" y="53"/>
                    <a:pt x="261" y="53"/>
                  </a:cubicBezTo>
                  <a:cubicBezTo>
                    <a:pt x="301" y="55"/>
                    <a:pt x="313" y="57"/>
                    <a:pt x="313" y="57"/>
                  </a:cubicBezTo>
                  <a:cubicBezTo>
                    <a:pt x="323" y="60"/>
                    <a:pt x="321" y="92"/>
                    <a:pt x="308" y="95"/>
                  </a:cubicBezTo>
                  <a:cubicBezTo>
                    <a:pt x="256" y="98"/>
                    <a:pt x="172" y="62"/>
                    <a:pt x="133" y="181"/>
                  </a:cubicBezTo>
                  <a:cubicBezTo>
                    <a:pt x="127" y="199"/>
                    <a:pt x="120" y="214"/>
                    <a:pt x="117" y="233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0" name="Freeform 271"/>
            <p:cNvSpPr>
              <a:spLocks/>
            </p:cNvSpPr>
            <p:nvPr/>
          </p:nvSpPr>
          <p:spPr bwMode="auto">
            <a:xfrm>
              <a:off x="3248" y="205"/>
              <a:ext cx="44" cy="16"/>
            </a:xfrm>
            <a:custGeom>
              <a:avLst/>
              <a:gdLst>
                <a:gd name="T0" fmla="*/ 1 w 35"/>
                <a:gd name="T1" fmla="*/ 9 h 12"/>
                <a:gd name="T2" fmla="*/ 44 w 35"/>
                <a:gd name="T3" fmla="*/ 16 h 12"/>
                <a:gd name="T4" fmla="*/ 39 w 35"/>
                <a:gd name="T5" fmla="*/ 11 h 12"/>
                <a:gd name="T6" fmla="*/ 0 w 35"/>
                <a:gd name="T7" fmla="*/ 8 h 12"/>
                <a:gd name="T8" fmla="*/ 1 w 35"/>
                <a:gd name="T9" fmla="*/ 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2"/>
                <a:gd name="T17" fmla="*/ 35 w 3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2">
                  <a:moveTo>
                    <a:pt x="1" y="7"/>
                  </a:moveTo>
                  <a:cubicBezTo>
                    <a:pt x="9" y="10"/>
                    <a:pt x="20" y="11"/>
                    <a:pt x="35" y="12"/>
                  </a:cubicBezTo>
                  <a:cubicBezTo>
                    <a:pt x="35" y="12"/>
                    <a:pt x="34" y="11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1" name="Freeform 272"/>
            <p:cNvSpPr>
              <a:spLocks/>
            </p:cNvSpPr>
            <p:nvPr/>
          </p:nvSpPr>
          <p:spPr bwMode="auto">
            <a:xfrm>
              <a:off x="2864" y="420"/>
              <a:ext cx="239" cy="620"/>
            </a:xfrm>
            <a:custGeom>
              <a:avLst/>
              <a:gdLst>
                <a:gd name="T0" fmla="*/ 144 w 192"/>
                <a:gd name="T1" fmla="*/ 530 h 468"/>
                <a:gd name="T2" fmla="*/ 171 w 192"/>
                <a:gd name="T3" fmla="*/ 477 h 468"/>
                <a:gd name="T4" fmla="*/ 171 w 192"/>
                <a:gd name="T5" fmla="*/ 473 h 468"/>
                <a:gd name="T6" fmla="*/ 168 w 192"/>
                <a:gd name="T7" fmla="*/ 442 h 468"/>
                <a:gd name="T8" fmla="*/ 168 w 192"/>
                <a:gd name="T9" fmla="*/ 442 h 468"/>
                <a:gd name="T10" fmla="*/ 153 w 192"/>
                <a:gd name="T11" fmla="*/ 379 h 468"/>
                <a:gd name="T12" fmla="*/ 70 w 192"/>
                <a:gd name="T13" fmla="*/ 175 h 468"/>
                <a:gd name="T14" fmla="*/ 70 w 192"/>
                <a:gd name="T15" fmla="*/ 174 h 468"/>
                <a:gd name="T16" fmla="*/ 139 w 192"/>
                <a:gd name="T17" fmla="*/ 115 h 468"/>
                <a:gd name="T18" fmla="*/ 219 w 192"/>
                <a:gd name="T19" fmla="*/ 139 h 468"/>
                <a:gd name="T20" fmla="*/ 220 w 192"/>
                <a:gd name="T21" fmla="*/ 140 h 468"/>
                <a:gd name="T22" fmla="*/ 234 w 192"/>
                <a:gd name="T23" fmla="*/ 160 h 468"/>
                <a:gd name="T24" fmla="*/ 230 w 192"/>
                <a:gd name="T25" fmla="*/ 97 h 468"/>
                <a:gd name="T26" fmla="*/ 168 w 192"/>
                <a:gd name="T27" fmla="*/ 9 h 468"/>
                <a:gd name="T28" fmla="*/ 118 w 192"/>
                <a:gd name="T29" fmla="*/ 1 h 468"/>
                <a:gd name="T30" fmla="*/ 73 w 192"/>
                <a:gd name="T31" fmla="*/ 25 h 468"/>
                <a:gd name="T32" fmla="*/ 20 w 192"/>
                <a:gd name="T33" fmla="*/ 155 h 468"/>
                <a:gd name="T34" fmla="*/ 15 w 192"/>
                <a:gd name="T35" fmla="*/ 295 h 468"/>
                <a:gd name="T36" fmla="*/ 27 w 192"/>
                <a:gd name="T37" fmla="*/ 543 h 468"/>
                <a:gd name="T38" fmla="*/ 100 w 192"/>
                <a:gd name="T39" fmla="*/ 612 h 468"/>
                <a:gd name="T40" fmla="*/ 142 w 192"/>
                <a:gd name="T41" fmla="*/ 576 h 468"/>
                <a:gd name="T42" fmla="*/ 146 w 192"/>
                <a:gd name="T43" fmla="*/ 570 h 468"/>
                <a:gd name="T44" fmla="*/ 128 w 192"/>
                <a:gd name="T45" fmla="*/ 513 h 4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468"/>
                <a:gd name="T71" fmla="*/ 192 w 192"/>
                <a:gd name="T72" fmla="*/ 468 h 4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468">
                  <a:moveTo>
                    <a:pt x="116" y="400"/>
                  </a:moveTo>
                  <a:cubicBezTo>
                    <a:pt x="122" y="399"/>
                    <a:pt x="135" y="383"/>
                    <a:pt x="137" y="360"/>
                  </a:cubicBezTo>
                  <a:cubicBezTo>
                    <a:pt x="137" y="357"/>
                    <a:pt x="137" y="357"/>
                    <a:pt x="137" y="357"/>
                  </a:cubicBezTo>
                  <a:cubicBezTo>
                    <a:pt x="137" y="348"/>
                    <a:pt x="137" y="340"/>
                    <a:pt x="135" y="334"/>
                  </a:cubicBezTo>
                  <a:cubicBezTo>
                    <a:pt x="135" y="334"/>
                    <a:pt x="135" y="334"/>
                    <a:pt x="135" y="334"/>
                  </a:cubicBezTo>
                  <a:cubicBezTo>
                    <a:pt x="130" y="322"/>
                    <a:pt x="152" y="304"/>
                    <a:pt x="123" y="286"/>
                  </a:cubicBezTo>
                  <a:cubicBezTo>
                    <a:pt x="86" y="263"/>
                    <a:pt x="54" y="172"/>
                    <a:pt x="56" y="132"/>
                  </a:cubicBezTo>
                  <a:cubicBezTo>
                    <a:pt x="56" y="132"/>
                    <a:pt x="56" y="132"/>
                    <a:pt x="56" y="131"/>
                  </a:cubicBezTo>
                  <a:cubicBezTo>
                    <a:pt x="61" y="110"/>
                    <a:pt x="79" y="95"/>
                    <a:pt x="112" y="87"/>
                  </a:cubicBezTo>
                  <a:cubicBezTo>
                    <a:pt x="140" y="79"/>
                    <a:pt x="151" y="80"/>
                    <a:pt x="176" y="105"/>
                  </a:cubicBezTo>
                  <a:cubicBezTo>
                    <a:pt x="176" y="105"/>
                    <a:pt x="176" y="105"/>
                    <a:pt x="177" y="106"/>
                  </a:cubicBezTo>
                  <a:cubicBezTo>
                    <a:pt x="180" y="111"/>
                    <a:pt x="184" y="116"/>
                    <a:pt x="188" y="121"/>
                  </a:cubicBezTo>
                  <a:cubicBezTo>
                    <a:pt x="192" y="100"/>
                    <a:pt x="192" y="82"/>
                    <a:pt x="185" y="73"/>
                  </a:cubicBezTo>
                  <a:cubicBezTo>
                    <a:pt x="164" y="48"/>
                    <a:pt x="159" y="23"/>
                    <a:pt x="135" y="7"/>
                  </a:cubicBezTo>
                  <a:cubicBezTo>
                    <a:pt x="127" y="2"/>
                    <a:pt x="107" y="0"/>
                    <a:pt x="95" y="1"/>
                  </a:cubicBezTo>
                  <a:cubicBezTo>
                    <a:pt x="82" y="1"/>
                    <a:pt x="69" y="9"/>
                    <a:pt x="59" y="19"/>
                  </a:cubicBezTo>
                  <a:cubicBezTo>
                    <a:pt x="46" y="34"/>
                    <a:pt x="24" y="46"/>
                    <a:pt x="16" y="117"/>
                  </a:cubicBezTo>
                  <a:cubicBezTo>
                    <a:pt x="13" y="141"/>
                    <a:pt x="12" y="181"/>
                    <a:pt x="12" y="223"/>
                  </a:cubicBezTo>
                  <a:cubicBezTo>
                    <a:pt x="12" y="340"/>
                    <a:pt x="0" y="359"/>
                    <a:pt x="22" y="410"/>
                  </a:cubicBezTo>
                  <a:cubicBezTo>
                    <a:pt x="38" y="446"/>
                    <a:pt x="57" y="468"/>
                    <a:pt x="80" y="462"/>
                  </a:cubicBezTo>
                  <a:cubicBezTo>
                    <a:pt x="94" y="459"/>
                    <a:pt x="105" y="448"/>
                    <a:pt x="114" y="435"/>
                  </a:cubicBezTo>
                  <a:cubicBezTo>
                    <a:pt x="117" y="430"/>
                    <a:pt x="117" y="430"/>
                    <a:pt x="117" y="430"/>
                  </a:cubicBezTo>
                  <a:cubicBezTo>
                    <a:pt x="129" y="411"/>
                    <a:pt x="112" y="394"/>
                    <a:pt x="103" y="387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2" name="Freeform 273"/>
            <p:cNvSpPr>
              <a:spLocks/>
            </p:cNvSpPr>
            <p:nvPr/>
          </p:nvSpPr>
          <p:spPr bwMode="auto">
            <a:xfrm>
              <a:off x="2893" y="966"/>
              <a:ext cx="161" cy="266"/>
            </a:xfrm>
            <a:custGeom>
              <a:avLst/>
              <a:gdLst>
                <a:gd name="T0" fmla="*/ 71 w 130"/>
                <a:gd name="T1" fmla="*/ 66 h 201"/>
                <a:gd name="T2" fmla="*/ 71 w 130"/>
                <a:gd name="T3" fmla="*/ 66 h 201"/>
                <a:gd name="T4" fmla="*/ 0 w 130"/>
                <a:gd name="T5" fmla="*/ 0 h 201"/>
                <a:gd name="T6" fmla="*/ 9 w 130"/>
                <a:gd name="T7" fmla="*/ 79 h 201"/>
                <a:gd name="T8" fmla="*/ 11 w 130"/>
                <a:gd name="T9" fmla="*/ 246 h 201"/>
                <a:gd name="T10" fmla="*/ 11 w 130"/>
                <a:gd name="T11" fmla="*/ 246 h 201"/>
                <a:gd name="T12" fmla="*/ 11 w 130"/>
                <a:gd name="T13" fmla="*/ 247 h 201"/>
                <a:gd name="T14" fmla="*/ 87 w 130"/>
                <a:gd name="T15" fmla="*/ 266 h 201"/>
                <a:gd name="T16" fmla="*/ 161 w 130"/>
                <a:gd name="T17" fmla="*/ 247 h 201"/>
                <a:gd name="T18" fmla="*/ 161 w 130"/>
                <a:gd name="T19" fmla="*/ 246 h 201"/>
                <a:gd name="T20" fmla="*/ 161 w 130"/>
                <a:gd name="T21" fmla="*/ 246 h 201"/>
                <a:gd name="T22" fmla="*/ 161 w 130"/>
                <a:gd name="T23" fmla="*/ 134 h 201"/>
                <a:gd name="T24" fmla="*/ 147 w 130"/>
                <a:gd name="T25" fmla="*/ 128 h 201"/>
                <a:gd name="T26" fmla="*/ 71 w 130"/>
                <a:gd name="T27" fmla="*/ 66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3" name="Freeform 274"/>
            <p:cNvSpPr>
              <a:spLocks/>
            </p:cNvSpPr>
            <p:nvPr/>
          </p:nvSpPr>
          <p:spPr bwMode="auto">
            <a:xfrm>
              <a:off x="3043" y="-3"/>
              <a:ext cx="406" cy="643"/>
            </a:xfrm>
            <a:custGeom>
              <a:avLst/>
              <a:gdLst>
                <a:gd name="T0" fmla="*/ 320 w 327"/>
                <a:gd name="T1" fmla="*/ 93 h 485"/>
                <a:gd name="T2" fmla="*/ 298 w 327"/>
                <a:gd name="T3" fmla="*/ 74 h 485"/>
                <a:gd name="T4" fmla="*/ 300 w 327"/>
                <a:gd name="T5" fmla="*/ 46 h 485"/>
                <a:gd name="T6" fmla="*/ 259 w 327"/>
                <a:gd name="T7" fmla="*/ 27 h 485"/>
                <a:gd name="T8" fmla="*/ 243 w 327"/>
                <a:gd name="T9" fmla="*/ 50 h 485"/>
                <a:gd name="T10" fmla="*/ 241 w 327"/>
                <a:gd name="T11" fmla="*/ 16 h 485"/>
                <a:gd name="T12" fmla="*/ 200 w 327"/>
                <a:gd name="T13" fmla="*/ 13 h 485"/>
                <a:gd name="T14" fmla="*/ 168 w 327"/>
                <a:gd name="T15" fmla="*/ 65 h 485"/>
                <a:gd name="T16" fmla="*/ 154 w 327"/>
                <a:gd name="T17" fmla="*/ 33 h 485"/>
                <a:gd name="T18" fmla="*/ 109 w 327"/>
                <a:gd name="T19" fmla="*/ 45 h 485"/>
                <a:gd name="T20" fmla="*/ 102 w 327"/>
                <a:gd name="T21" fmla="*/ 88 h 485"/>
                <a:gd name="T22" fmla="*/ 94 w 327"/>
                <a:gd name="T23" fmla="*/ 101 h 485"/>
                <a:gd name="T24" fmla="*/ 4 w 327"/>
                <a:gd name="T25" fmla="*/ 300 h 485"/>
                <a:gd name="T26" fmla="*/ 15 w 327"/>
                <a:gd name="T27" fmla="*/ 461 h 485"/>
                <a:gd name="T28" fmla="*/ 16 w 327"/>
                <a:gd name="T29" fmla="*/ 463 h 485"/>
                <a:gd name="T30" fmla="*/ 51 w 327"/>
                <a:gd name="T31" fmla="*/ 520 h 485"/>
                <a:gd name="T32" fmla="*/ 55 w 327"/>
                <a:gd name="T33" fmla="*/ 583 h 485"/>
                <a:gd name="T34" fmla="*/ 51 w 327"/>
                <a:gd name="T35" fmla="*/ 579 h 485"/>
                <a:gd name="T36" fmla="*/ 133 w 327"/>
                <a:gd name="T37" fmla="*/ 635 h 485"/>
                <a:gd name="T38" fmla="*/ 135 w 327"/>
                <a:gd name="T39" fmla="*/ 634 h 485"/>
                <a:gd name="T40" fmla="*/ 135 w 327"/>
                <a:gd name="T41" fmla="*/ 574 h 485"/>
                <a:gd name="T42" fmla="*/ 164 w 327"/>
                <a:gd name="T43" fmla="*/ 430 h 485"/>
                <a:gd name="T44" fmla="*/ 181 w 327"/>
                <a:gd name="T45" fmla="*/ 379 h 485"/>
                <a:gd name="T46" fmla="*/ 181 w 327"/>
                <a:gd name="T47" fmla="*/ 379 h 485"/>
                <a:gd name="T48" fmla="*/ 181 w 327"/>
                <a:gd name="T49" fmla="*/ 379 h 485"/>
                <a:gd name="T50" fmla="*/ 176 w 327"/>
                <a:gd name="T51" fmla="*/ 349 h 485"/>
                <a:gd name="T52" fmla="*/ 174 w 327"/>
                <a:gd name="T53" fmla="*/ 347 h 485"/>
                <a:gd name="T54" fmla="*/ 205 w 327"/>
                <a:gd name="T55" fmla="*/ 216 h 485"/>
                <a:gd name="T56" fmla="*/ 206 w 327"/>
                <a:gd name="T57" fmla="*/ 217 h 485"/>
                <a:gd name="T58" fmla="*/ 248 w 327"/>
                <a:gd name="T59" fmla="*/ 224 h 485"/>
                <a:gd name="T60" fmla="*/ 250 w 327"/>
                <a:gd name="T61" fmla="*/ 224 h 485"/>
                <a:gd name="T62" fmla="*/ 304 w 327"/>
                <a:gd name="T63" fmla="*/ 221 h 485"/>
                <a:gd name="T64" fmla="*/ 406 w 327"/>
                <a:gd name="T65" fmla="*/ 220 h 485"/>
                <a:gd name="T66" fmla="*/ 320 w 327"/>
                <a:gd name="T67" fmla="*/ 93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3" y="349"/>
                    <a:pt x="13" y="349"/>
                    <a:pt x="13" y="349"/>
                  </a:cubicBezTo>
                  <a:cubicBezTo>
                    <a:pt x="21" y="362"/>
                    <a:pt x="28" y="377"/>
                    <a:pt x="41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10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12" y="169"/>
                    <a:pt x="227" y="168"/>
                    <a:pt x="245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4" y="92"/>
                    <a:pt x="258" y="7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4" name="Freeform 275"/>
            <p:cNvSpPr>
              <a:spLocks/>
            </p:cNvSpPr>
            <p:nvPr/>
          </p:nvSpPr>
          <p:spPr bwMode="auto">
            <a:xfrm>
              <a:off x="2896" y="147"/>
              <a:ext cx="161" cy="345"/>
            </a:xfrm>
            <a:custGeom>
              <a:avLst/>
              <a:gdLst>
                <a:gd name="T0" fmla="*/ 7 w 129"/>
                <a:gd name="T1" fmla="*/ 345 h 260"/>
                <a:gd name="T2" fmla="*/ 41 w 129"/>
                <a:gd name="T3" fmla="*/ 299 h 260"/>
                <a:gd name="T4" fmla="*/ 86 w 129"/>
                <a:gd name="T5" fmla="*/ 275 h 260"/>
                <a:gd name="T6" fmla="*/ 136 w 129"/>
                <a:gd name="T7" fmla="*/ 283 h 260"/>
                <a:gd name="T8" fmla="*/ 142 w 129"/>
                <a:gd name="T9" fmla="*/ 288 h 260"/>
                <a:gd name="T10" fmla="*/ 144 w 129"/>
                <a:gd name="T11" fmla="*/ 289 h 260"/>
                <a:gd name="T12" fmla="*/ 147 w 129"/>
                <a:gd name="T13" fmla="*/ 292 h 260"/>
                <a:gd name="T14" fmla="*/ 149 w 129"/>
                <a:gd name="T15" fmla="*/ 295 h 260"/>
                <a:gd name="T16" fmla="*/ 152 w 129"/>
                <a:gd name="T17" fmla="*/ 299 h 260"/>
                <a:gd name="T18" fmla="*/ 154 w 129"/>
                <a:gd name="T19" fmla="*/ 300 h 260"/>
                <a:gd name="T20" fmla="*/ 159 w 129"/>
                <a:gd name="T21" fmla="*/ 305 h 260"/>
                <a:gd name="T22" fmla="*/ 161 w 129"/>
                <a:gd name="T23" fmla="*/ 300 h 260"/>
                <a:gd name="T24" fmla="*/ 149 w 129"/>
                <a:gd name="T25" fmla="*/ 45 h 260"/>
                <a:gd name="T26" fmla="*/ 147 w 129"/>
                <a:gd name="T27" fmla="*/ 3 h 260"/>
                <a:gd name="T28" fmla="*/ 76 w 129"/>
                <a:gd name="T29" fmla="*/ 19 h 260"/>
                <a:gd name="T30" fmla="*/ 5 w 129"/>
                <a:gd name="T31" fmla="*/ 0 h 260"/>
                <a:gd name="T32" fmla="*/ 4 w 129"/>
                <a:gd name="T33" fmla="*/ 4 h 260"/>
                <a:gd name="T34" fmla="*/ 1 w 129"/>
                <a:gd name="T35" fmla="*/ 41 h 260"/>
                <a:gd name="T36" fmla="*/ 2 w 129"/>
                <a:gd name="T37" fmla="*/ 208 h 260"/>
                <a:gd name="T38" fmla="*/ 7 w 129"/>
                <a:gd name="T39" fmla="*/ 345 h 2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9"/>
                <a:gd name="T61" fmla="*/ 0 h 260"/>
                <a:gd name="T62" fmla="*/ 129 w 129"/>
                <a:gd name="T63" fmla="*/ 260 h 2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9" h="260">
                  <a:moveTo>
                    <a:pt x="6" y="260"/>
                  </a:moveTo>
                  <a:cubicBezTo>
                    <a:pt x="15" y="241"/>
                    <a:pt x="25" y="233"/>
                    <a:pt x="33" y="225"/>
                  </a:cubicBezTo>
                  <a:cubicBezTo>
                    <a:pt x="43" y="215"/>
                    <a:pt x="56" y="207"/>
                    <a:pt x="69" y="207"/>
                  </a:cubicBezTo>
                  <a:cubicBezTo>
                    <a:pt x="81" y="206"/>
                    <a:pt x="101" y="208"/>
                    <a:pt x="109" y="213"/>
                  </a:cubicBezTo>
                  <a:cubicBezTo>
                    <a:pt x="110" y="214"/>
                    <a:pt x="112" y="215"/>
                    <a:pt x="114" y="217"/>
                  </a:cubicBezTo>
                  <a:cubicBezTo>
                    <a:pt x="114" y="217"/>
                    <a:pt x="114" y="217"/>
                    <a:pt x="115" y="218"/>
                  </a:cubicBezTo>
                  <a:cubicBezTo>
                    <a:pt x="116" y="219"/>
                    <a:pt x="117" y="219"/>
                    <a:pt x="118" y="220"/>
                  </a:cubicBezTo>
                  <a:cubicBezTo>
                    <a:pt x="118" y="221"/>
                    <a:pt x="119" y="221"/>
                    <a:pt x="119" y="222"/>
                  </a:cubicBezTo>
                  <a:cubicBezTo>
                    <a:pt x="120" y="223"/>
                    <a:pt x="121" y="224"/>
                    <a:pt x="122" y="225"/>
                  </a:cubicBezTo>
                  <a:cubicBezTo>
                    <a:pt x="122" y="225"/>
                    <a:pt x="123" y="225"/>
                    <a:pt x="123" y="226"/>
                  </a:cubicBezTo>
                  <a:cubicBezTo>
                    <a:pt x="124" y="227"/>
                    <a:pt x="126" y="229"/>
                    <a:pt x="127" y="230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3" y="210"/>
                    <a:pt x="120" y="100"/>
                    <a:pt x="119" y="34"/>
                  </a:cubicBezTo>
                  <a:cubicBezTo>
                    <a:pt x="118" y="14"/>
                    <a:pt x="118" y="10"/>
                    <a:pt x="118" y="2"/>
                  </a:cubicBezTo>
                  <a:cubicBezTo>
                    <a:pt x="114" y="9"/>
                    <a:pt x="90" y="14"/>
                    <a:pt x="61" y="14"/>
                  </a:cubicBezTo>
                  <a:cubicBezTo>
                    <a:pt x="30" y="14"/>
                    <a:pt x="4" y="8"/>
                    <a:pt x="4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13"/>
                    <a:pt x="2" y="15"/>
                    <a:pt x="1" y="31"/>
                  </a:cubicBezTo>
                  <a:cubicBezTo>
                    <a:pt x="0" y="68"/>
                    <a:pt x="1" y="117"/>
                    <a:pt x="2" y="157"/>
                  </a:cubicBezTo>
                  <a:cubicBezTo>
                    <a:pt x="3" y="186"/>
                    <a:pt x="4" y="233"/>
                    <a:pt x="6" y="26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5" name="Freeform 276"/>
            <p:cNvSpPr>
              <a:spLocks/>
            </p:cNvSpPr>
            <p:nvPr/>
          </p:nvSpPr>
          <p:spPr bwMode="auto">
            <a:xfrm>
              <a:off x="2900" y="5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6" name="Freeform 277"/>
            <p:cNvSpPr>
              <a:spLocks/>
            </p:cNvSpPr>
            <p:nvPr/>
          </p:nvSpPr>
          <p:spPr bwMode="auto">
            <a:xfrm>
              <a:off x="3320" y="1186"/>
              <a:ext cx="155" cy="61"/>
            </a:xfrm>
            <a:custGeom>
              <a:avLst/>
              <a:gdLst>
                <a:gd name="T0" fmla="*/ 50 w 125"/>
                <a:gd name="T1" fmla="*/ 12 h 46"/>
                <a:gd name="T2" fmla="*/ 0 w 125"/>
                <a:gd name="T3" fmla="*/ 0 h 46"/>
                <a:gd name="T4" fmla="*/ 0 w 125"/>
                <a:gd name="T5" fmla="*/ 40 h 46"/>
                <a:gd name="T6" fmla="*/ 0 w 125"/>
                <a:gd name="T7" fmla="*/ 46 h 46"/>
                <a:gd name="T8" fmla="*/ 77 w 125"/>
                <a:gd name="T9" fmla="*/ 61 h 46"/>
                <a:gd name="T10" fmla="*/ 153 w 125"/>
                <a:gd name="T11" fmla="*/ 48 h 46"/>
                <a:gd name="T12" fmla="*/ 155 w 125"/>
                <a:gd name="T13" fmla="*/ 44 h 46"/>
                <a:gd name="T14" fmla="*/ 155 w 125"/>
                <a:gd name="T15" fmla="*/ 28 h 46"/>
                <a:gd name="T16" fmla="*/ 50 w 125"/>
                <a:gd name="T17" fmla="*/ 1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7" name="Freeform 278"/>
            <p:cNvSpPr>
              <a:spLocks/>
            </p:cNvSpPr>
            <p:nvPr/>
          </p:nvSpPr>
          <p:spPr bwMode="auto">
            <a:xfrm>
              <a:off x="3216" y="339"/>
              <a:ext cx="13" cy="37"/>
            </a:xfrm>
            <a:custGeom>
              <a:avLst/>
              <a:gdLst>
                <a:gd name="T0" fmla="*/ 8 w 11"/>
                <a:gd name="T1" fmla="*/ 37 h 28"/>
                <a:gd name="T2" fmla="*/ 8 w 11"/>
                <a:gd name="T3" fmla="*/ 37 h 28"/>
                <a:gd name="T4" fmla="*/ 4 w 11"/>
                <a:gd name="T5" fmla="*/ 7 h 28"/>
                <a:gd name="T6" fmla="*/ 1 w 11"/>
                <a:gd name="T7" fmla="*/ 5 h 28"/>
                <a:gd name="T8" fmla="*/ 8 w 11"/>
                <a:gd name="T9" fmla="*/ 37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7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11" y="14"/>
                    <a:pt x="8" y="8"/>
                    <a:pt x="3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8" name="Freeform 279"/>
            <p:cNvSpPr>
              <a:spLocks/>
            </p:cNvSpPr>
            <p:nvPr/>
          </p:nvSpPr>
          <p:spPr bwMode="auto">
            <a:xfrm>
              <a:off x="3225" y="334"/>
              <a:ext cx="4" cy="38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38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09" name="Freeform 280"/>
            <p:cNvSpPr>
              <a:spLocks/>
            </p:cNvSpPr>
            <p:nvPr/>
          </p:nvSpPr>
          <p:spPr bwMode="auto">
            <a:xfrm>
              <a:off x="2964" y="368"/>
              <a:ext cx="796" cy="863"/>
            </a:xfrm>
            <a:custGeom>
              <a:avLst/>
              <a:gdLst>
                <a:gd name="T0" fmla="*/ 728 w 641"/>
                <a:gd name="T1" fmla="*/ 420 h 651"/>
                <a:gd name="T2" fmla="*/ 626 w 641"/>
                <a:gd name="T3" fmla="*/ 212 h 651"/>
                <a:gd name="T4" fmla="*/ 622 w 641"/>
                <a:gd name="T5" fmla="*/ 201 h 651"/>
                <a:gd name="T6" fmla="*/ 622 w 641"/>
                <a:gd name="T7" fmla="*/ 201 h 651"/>
                <a:gd name="T8" fmla="*/ 533 w 641"/>
                <a:gd name="T9" fmla="*/ 56 h 651"/>
                <a:gd name="T10" fmla="*/ 423 w 641"/>
                <a:gd name="T11" fmla="*/ 0 h 651"/>
                <a:gd name="T12" fmla="*/ 423 w 641"/>
                <a:gd name="T13" fmla="*/ 0 h 651"/>
                <a:gd name="T14" fmla="*/ 386 w 641"/>
                <a:gd name="T15" fmla="*/ 61 h 651"/>
                <a:gd name="T16" fmla="*/ 387 w 641"/>
                <a:gd name="T17" fmla="*/ 61 h 651"/>
                <a:gd name="T18" fmla="*/ 524 w 641"/>
                <a:gd name="T19" fmla="*/ 105 h 651"/>
                <a:gd name="T20" fmla="*/ 594 w 641"/>
                <a:gd name="T21" fmla="*/ 225 h 651"/>
                <a:gd name="T22" fmla="*/ 594 w 641"/>
                <a:gd name="T23" fmla="*/ 232 h 651"/>
                <a:gd name="T24" fmla="*/ 635 w 641"/>
                <a:gd name="T25" fmla="*/ 300 h 651"/>
                <a:gd name="T26" fmla="*/ 695 w 641"/>
                <a:gd name="T27" fmla="*/ 444 h 651"/>
                <a:gd name="T28" fmla="*/ 633 w 641"/>
                <a:gd name="T29" fmla="*/ 717 h 651"/>
                <a:gd name="T30" fmla="*/ 632 w 641"/>
                <a:gd name="T31" fmla="*/ 719 h 651"/>
                <a:gd name="T32" fmla="*/ 631 w 641"/>
                <a:gd name="T33" fmla="*/ 719 h 651"/>
                <a:gd name="T34" fmla="*/ 382 w 641"/>
                <a:gd name="T35" fmla="*/ 744 h 651"/>
                <a:gd name="T36" fmla="*/ 73 w 641"/>
                <a:gd name="T37" fmla="*/ 505 h 651"/>
                <a:gd name="T38" fmla="*/ 68 w 641"/>
                <a:gd name="T39" fmla="*/ 494 h 651"/>
                <a:gd name="T40" fmla="*/ 68 w 641"/>
                <a:gd name="T41" fmla="*/ 494 h 651"/>
                <a:gd name="T42" fmla="*/ 71 w 641"/>
                <a:gd name="T43" fmla="*/ 525 h 651"/>
                <a:gd name="T44" fmla="*/ 71 w 641"/>
                <a:gd name="T45" fmla="*/ 529 h 651"/>
                <a:gd name="T46" fmla="*/ 45 w 641"/>
                <a:gd name="T47" fmla="*/ 582 h 651"/>
                <a:gd name="T48" fmla="*/ 43 w 641"/>
                <a:gd name="T49" fmla="*/ 582 h 651"/>
                <a:gd name="T50" fmla="*/ 46 w 641"/>
                <a:gd name="T51" fmla="*/ 622 h 651"/>
                <a:gd name="T52" fmla="*/ 42 w 641"/>
                <a:gd name="T53" fmla="*/ 628 h 651"/>
                <a:gd name="T54" fmla="*/ 0 w 641"/>
                <a:gd name="T55" fmla="*/ 664 h 651"/>
                <a:gd name="T56" fmla="*/ 77 w 641"/>
                <a:gd name="T57" fmla="*/ 726 h 651"/>
                <a:gd name="T58" fmla="*/ 406 w 641"/>
                <a:gd name="T59" fmla="*/ 830 h 651"/>
                <a:gd name="T60" fmla="*/ 667 w 641"/>
                <a:gd name="T61" fmla="*/ 810 h 651"/>
                <a:gd name="T62" fmla="*/ 728 w 641"/>
                <a:gd name="T63" fmla="*/ 420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6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2" y="158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4" y="133"/>
                    <a:pt x="480" y="79"/>
                    <a:pt x="429" y="42"/>
                  </a:cubicBezTo>
                  <a:cubicBezTo>
                    <a:pt x="378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19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2" y="79"/>
                  </a:cubicBezTo>
                  <a:cubicBezTo>
                    <a:pt x="461" y="108"/>
                    <a:pt x="484" y="141"/>
                    <a:pt x="478" y="170"/>
                  </a:cubicBezTo>
                  <a:cubicBezTo>
                    <a:pt x="478" y="175"/>
                    <a:pt x="478" y="175"/>
                    <a:pt x="478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8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3" y="555"/>
                    <a:pt x="455" y="597"/>
                    <a:pt x="308" y="561"/>
                  </a:cubicBezTo>
                  <a:cubicBezTo>
                    <a:pt x="163" y="525"/>
                    <a:pt x="77" y="417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9"/>
                    <a:pt x="57" y="387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5" y="439"/>
                    <a:pt x="35" y="439"/>
                    <a:pt x="35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5" y="487"/>
                    <a:pt x="14" y="498"/>
                    <a:pt x="0" y="501"/>
                  </a:cubicBezTo>
                  <a:cubicBezTo>
                    <a:pt x="20" y="523"/>
                    <a:pt x="42" y="538"/>
                    <a:pt x="62" y="548"/>
                  </a:cubicBezTo>
                  <a:cubicBezTo>
                    <a:pt x="129" y="578"/>
                    <a:pt x="221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6" y="317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0" name="Oval 281"/>
            <p:cNvSpPr>
              <a:spLocks noChangeArrowheads="1"/>
            </p:cNvSpPr>
            <p:nvPr/>
          </p:nvSpPr>
          <p:spPr bwMode="auto">
            <a:xfrm>
              <a:off x="2926" y="139"/>
              <a:ext cx="94" cy="17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1" name="Freeform 282"/>
            <p:cNvSpPr>
              <a:spLocks/>
            </p:cNvSpPr>
            <p:nvPr/>
          </p:nvSpPr>
          <p:spPr bwMode="auto">
            <a:xfrm>
              <a:off x="3232" y="515"/>
              <a:ext cx="58" cy="18"/>
            </a:xfrm>
            <a:custGeom>
              <a:avLst/>
              <a:gdLst>
                <a:gd name="T0" fmla="*/ 0 w 47"/>
                <a:gd name="T1" fmla="*/ 0 h 13"/>
                <a:gd name="T2" fmla="*/ 58 w 47"/>
                <a:gd name="T3" fmla="*/ 12 h 13"/>
                <a:gd name="T4" fmla="*/ 0 w 47"/>
                <a:gd name="T5" fmla="*/ 0 h 13"/>
                <a:gd name="T6" fmla="*/ 0 60000 65536"/>
                <a:gd name="T7" fmla="*/ 0 60000 65536"/>
                <a:gd name="T8" fmla="*/ 0 60000 65536"/>
                <a:gd name="T9" fmla="*/ 0 w 47"/>
                <a:gd name="T10" fmla="*/ 0 h 13"/>
                <a:gd name="T11" fmla="*/ 47 w 4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3">
                  <a:moveTo>
                    <a:pt x="0" y="0"/>
                  </a:moveTo>
                  <a:cubicBezTo>
                    <a:pt x="6" y="5"/>
                    <a:pt x="28" y="13"/>
                    <a:pt x="47" y="9"/>
                  </a:cubicBezTo>
                  <a:cubicBezTo>
                    <a:pt x="35" y="13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2" name="Freeform 283"/>
            <p:cNvSpPr>
              <a:spLocks/>
            </p:cNvSpPr>
            <p:nvPr/>
          </p:nvSpPr>
          <p:spPr bwMode="auto">
            <a:xfrm>
              <a:off x="2951" y="498"/>
              <a:ext cx="477" cy="581"/>
            </a:xfrm>
            <a:custGeom>
              <a:avLst/>
              <a:gdLst>
                <a:gd name="T0" fmla="*/ 344 w 384"/>
                <a:gd name="T1" fmla="*/ 127 h 438"/>
                <a:gd name="T2" fmla="*/ 358 w 384"/>
                <a:gd name="T3" fmla="*/ 252 h 438"/>
                <a:gd name="T4" fmla="*/ 381 w 384"/>
                <a:gd name="T5" fmla="*/ 370 h 438"/>
                <a:gd name="T6" fmla="*/ 431 w 384"/>
                <a:gd name="T7" fmla="*/ 475 h 438"/>
                <a:gd name="T8" fmla="*/ 458 w 384"/>
                <a:gd name="T9" fmla="*/ 516 h 438"/>
                <a:gd name="T10" fmla="*/ 471 w 384"/>
                <a:gd name="T11" fmla="*/ 578 h 438"/>
                <a:gd name="T12" fmla="*/ 421 w 384"/>
                <a:gd name="T13" fmla="*/ 561 h 438"/>
                <a:gd name="T14" fmla="*/ 393 w 384"/>
                <a:gd name="T15" fmla="*/ 535 h 438"/>
                <a:gd name="T16" fmla="*/ 360 w 384"/>
                <a:gd name="T17" fmla="*/ 525 h 438"/>
                <a:gd name="T18" fmla="*/ 330 w 384"/>
                <a:gd name="T19" fmla="*/ 528 h 438"/>
                <a:gd name="T20" fmla="*/ 307 w 384"/>
                <a:gd name="T21" fmla="*/ 497 h 438"/>
                <a:gd name="T22" fmla="*/ 267 w 384"/>
                <a:gd name="T23" fmla="*/ 471 h 438"/>
                <a:gd name="T24" fmla="*/ 247 w 384"/>
                <a:gd name="T25" fmla="*/ 436 h 438"/>
                <a:gd name="T26" fmla="*/ 216 w 384"/>
                <a:gd name="T27" fmla="*/ 431 h 438"/>
                <a:gd name="T28" fmla="*/ 190 w 384"/>
                <a:gd name="T29" fmla="*/ 395 h 438"/>
                <a:gd name="T30" fmla="*/ 157 w 384"/>
                <a:gd name="T31" fmla="*/ 391 h 438"/>
                <a:gd name="T32" fmla="*/ 147 w 384"/>
                <a:gd name="T33" fmla="*/ 358 h 438"/>
                <a:gd name="T34" fmla="*/ 119 w 384"/>
                <a:gd name="T35" fmla="*/ 318 h 438"/>
                <a:gd name="T36" fmla="*/ 92 w 384"/>
                <a:gd name="T37" fmla="*/ 279 h 438"/>
                <a:gd name="T38" fmla="*/ 185 w 384"/>
                <a:gd name="T39" fmla="*/ 304 h 438"/>
                <a:gd name="T40" fmla="*/ 62 w 384"/>
                <a:gd name="T41" fmla="*/ 251 h 438"/>
                <a:gd name="T42" fmla="*/ 27 w 384"/>
                <a:gd name="T43" fmla="*/ 204 h 438"/>
                <a:gd name="T44" fmla="*/ 17 w 384"/>
                <a:gd name="T45" fmla="*/ 175 h 438"/>
                <a:gd name="T46" fmla="*/ 6 w 384"/>
                <a:gd name="T47" fmla="*/ 141 h 438"/>
                <a:gd name="T48" fmla="*/ 1 w 384"/>
                <a:gd name="T49" fmla="*/ 97 h 438"/>
                <a:gd name="T50" fmla="*/ 60 w 384"/>
                <a:gd name="T51" fmla="*/ 58 h 438"/>
                <a:gd name="T52" fmla="*/ 145 w 384"/>
                <a:gd name="T53" fmla="*/ 119 h 438"/>
                <a:gd name="T54" fmla="*/ 166 w 384"/>
                <a:gd name="T55" fmla="*/ 150 h 438"/>
                <a:gd name="T56" fmla="*/ 198 w 384"/>
                <a:gd name="T57" fmla="*/ 233 h 438"/>
                <a:gd name="T58" fmla="*/ 212 w 384"/>
                <a:gd name="T59" fmla="*/ 202 h 438"/>
                <a:gd name="T60" fmla="*/ 227 w 384"/>
                <a:gd name="T61" fmla="*/ 158 h 438"/>
                <a:gd name="T62" fmla="*/ 251 w 384"/>
                <a:gd name="T63" fmla="*/ 119 h 438"/>
                <a:gd name="T64" fmla="*/ 298 w 384"/>
                <a:gd name="T65" fmla="*/ 81 h 438"/>
                <a:gd name="T66" fmla="*/ 260 w 384"/>
                <a:gd name="T67" fmla="*/ 81 h 438"/>
                <a:gd name="T68" fmla="*/ 261 w 384"/>
                <a:gd name="T69" fmla="*/ 54 h 438"/>
                <a:gd name="T70" fmla="*/ 313 w 384"/>
                <a:gd name="T71" fmla="*/ 4 h 438"/>
                <a:gd name="T72" fmla="*/ 348 w 384"/>
                <a:gd name="T73" fmla="*/ 57 h 438"/>
                <a:gd name="T74" fmla="*/ 348 w 384"/>
                <a:gd name="T75" fmla="*/ 92 h 438"/>
                <a:gd name="T76" fmla="*/ 301 w 384"/>
                <a:gd name="T77" fmla="*/ 81 h 4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4"/>
                <a:gd name="T118" fmla="*/ 0 h 438"/>
                <a:gd name="T119" fmla="*/ 384 w 384"/>
                <a:gd name="T120" fmla="*/ 438 h 4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4" h="438">
                  <a:moveTo>
                    <a:pt x="273" y="87"/>
                  </a:moveTo>
                  <a:cubicBezTo>
                    <a:pt x="274" y="87"/>
                    <a:pt x="277" y="93"/>
                    <a:pt x="277" y="96"/>
                  </a:cubicBezTo>
                  <a:cubicBezTo>
                    <a:pt x="277" y="114"/>
                    <a:pt x="273" y="142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5"/>
                    <a:pt x="294" y="249"/>
                  </a:cubicBezTo>
                  <a:cubicBezTo>
                    <a:pt x="300" y="264"/>
                    <a:pt x="302" y="271"/>
                    <a:pt x="307" y="279"/>
                  </a:cubicBezTo>
                  <a:cubicBezTo>
                    <a:pt x="311" y="287"/>
                    <a:pt x="319" y="317"/>
                    <a:pt x="329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4" y="365"/>
                    <a:pt x="351" y="372"/>
                    <a:pt x="356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2" y="403"/>
                    <a:pt x="379" y="410"/>
                  </a:cubicBezTo>
                  <a:cubicBezTo>
                    <a:pt x="376" y="417"/>
                    <a:pt x="384" y="434"/>
                    <a:pt x="379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4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3" y="397"/>
                  </a:cubicBezTo>
                  <a:cubicBezTo>
                    <a:pt x="300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3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6"/>
                  </a:cubicBezTo>
                  <a:cubicBezTo>
                    <a:pt x="252" y="381"/>
                    <a:pt x="259" y="373"/>
                    <a:pt x="247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8" y="364"/>
                    <a:pt x="218" y="358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2" y="329"/>
                    <a:pt x="183" y="328"/>
                    <a:pt x="183" y="328"/>
                  </a:cubicBezTo>
                  <a:cubicBezTo>
                    <a:pt x="183" y="328"/>
                    <a:pt x="184" y="328"/>
                    <a:pt x="174" y="325"/>
                  </a:cubicBezTo>
                  <a:cubicBezTo>
                    <a:pt x="163" y="321"/>
                    <a:pt x="169" y="332"/>
                    <a:pt x="163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7" y="299"/>
                    <a:pt x="137" y="299"/>
                  </a:cubicBezTo>
                  <a:cubicBezTo>
                    <a:pt x="126" y="295"/>
                    <a:pt x="126" y="295"/>
                    <a:pt x="126" y="295"/>
                  </a:cubicBezTo>
                  <a:cubicBezTo>
                    <a:pt x="126" y="295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2" y="263"/>
                    <a:pt x="112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4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5"/>
                    <a:pt x="78" y="200"/>
                    <a:pt x="85" y="201"/>
                  </a:cubicBezTo>
                  <a:cubicBezTo>
                    <a:pt x="108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7" y="177"/>
                  </a:cubicBezTo>
                  <a:cubicBezTo>
                    <a:pt x="31" y="170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8"/>
                    <a:pt x="18" y="138"/>
                    <a:pt x="14" y="132"/>
                  </a:cubicBezTo>
                  <a:cubicBezTo>
                    <a:pt x="9" y="126"/>
                    <a:pt x="7" y="126"/>
                    <a:pt x="7" y="118"/>
                  </a:cubicBezTo>
                  <a:cubicBezTo>
                    <a:pt x="7" y="110"/>
                    <a:pt x="10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7" y="58"/>
                    <a:pt x="17" y="52"/>
                  </a:cubicBezTo>
                  <a:cubicBezTo>
                    <a:pt x="24" y="49"/>
                    <a:pt x="40" y="46"/>
                    <a:pt x="48" y="44"/>
                  </a:cubicBezTo>
                  <a:cubicBezTo>
                    <a:pt x="58" y="42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0" y="94"/>
                    <a:pt x="124" y="95"/>
                    <a:pt x="127" y="100"/>
                  </a:cubicBezTo>
                  <a:cubicBezTo>
                    <a:pt x="130" y="104"/>
                    <a:pt x="130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7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81" y="132"/>
                    <a:pt x="181" y="132"/>
                  </a:cubicBezTo>
                  <a:cubicBezTo>
                    <a:pt x="181" y="129"/>
                    <a:pt x="182" y="122"/>
                    <a:pt x="183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4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0" y="71"/>
                    <a:pt x="240" y="61"/>
                  </a:cubicBezTo>
                  <a:cubicBezTo>
                    <a:pt x="233" y="76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3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5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7" y="45"/>
                    <a:pt x="282" y="51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74" y="76"/>
                    <a:pt x="273" y="76"/>
                  </a:cubicBezTo>
                  <a:cubicBezTo>
                    <a:pt x="262" y="75"/>
                    <a:pt x="246" y="73"/>
                    <a:pt x="242" y="61"/>
                  </a:cubicBezTo>
                  <a:cubicBezTo>
                    <a:pt x="241" y="74"/>
                    <a:pt x="257" y="83"/>
                    <a:pt x="273" y="8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3" name="Freeform 284"/>
            <p:cNvSpPr>
              <a:spLocks/>
            </p:cNvSpPr>
            <p:nvPr/>
          </p:nvSpPr>
          <p:spPr bwMode="auto">
            <a:xfrm>
              <a:off x="2931" y="469"/>
              <a:ext cx="768" cy="690"/>
            </a:xfrm>
            <a:custGeom>
              <a:avLst/>
              <a:gdLst>
                <a:gd name="T0" fmla="*/ 410 w 618"/>
                <a:gd name="T1" fmla="*/ 4 h 521"/>
                <a:gd name="T2" fmla="*/ 426 w 618"/>
                <a:gd name="T3" fmla="*/ 3 h 521"/>
                <a:gd name="T4" fmla="*/ 450 w 618"/>
                <a:gd name="T5" fmla="*/ 7 h 521"/>
                <a:gd name="T6" fmla="*/ 482 w 618"/>
                <a:gd name="T7" fmla="*/ 17 h 521"/>
                <a:gd name="T8" fmla="*/ 512 w 618"/>
                <a:gd name="T9" fmla="*/ 24 h 521"/>
                <a:gd name="T10" fmla="*/ 551 w 618"/>
                <a:gd name="T11" fmla="*/ 41 h 521"/>
                <a:gd name="T12" fmla="*/ 568 w 618"/>
                <a:gd name="T13" fmla="*/ 56 h 521"/>
                <a:gd name="T14" fmla="*/ 588 w 618"/>
                <a:gd name="T15" fmla="*/ 91 h 521"/>
                <a:gd name="T16" fmla="*/ 585 w 618"/>
                <a:gd name="T17" fmla="*/ 138 h 521"/>
                <a:gd name="T18" fmla="*/ 589 w 618"/>
                <a:gd name="T19" fmla="*/ 163 h 521"/>
                <a:gd name="T20" fmla="*/ 613 w 618"/>
                <a:gd name="T21" fmla="*/ 164 h 521"/>
                <a:gd name="T22" fmla="*/ 618 w 618"/>
                <a:gd name="T23" fmla="*/ 229 h 521"/>
                <a:gd name="T24" fmla="*/ 621 w 618"/>
                <a:gd name="T25" fmla="*/ 270 h 521"/>
                <a:gd name="T26" fmla="*/ 628 w 618"/>
                <a:gd name="T27" fmla="*/ 318 h 521"/>
                <a:gd name="T28" fmla="*/ 625 w 618"/>
                <a:gd name="T29" fmla="*/ 351 h 521"/>
                <a:gd name="T30" fmla="*/ 601 w 618"/>
                <a:gd name="T31" fmla="*/ 364 h 521"/>
                <a:gd name="T32" fmla="*/ 625 w 618"/>
                <a:gd name="T33" fmla="*/ 401 h 521"/>
                <a:gd name="T34" fmla="*/ 628 w 618"/>
                <a:gd name="T35" fmla="*/ 438 h 521"/>
                <a:gd name="T36" fmla="*/ 610 w 618"/>
                <a:gd name="T37" fmla="*/ 416 h 521"/>
                <a:gd name="T38" fmla="*/ 610 w 618"/>
                <a:gd name="T39" fmla="*/ 464 h 521"/>
                <a:gd name="T40" fmla="*/ 605 w 618"/>
                <a:gd name="T41" fmla="*/ 518 h 521"/>
                <a:gd name="T42" fmla="*/ 548 w 618"/>
                <a:gd name="T43" fmla="*/ 515 h 521"/>
                <a:gd name="T44" fmla="*/ 516 w 618"/>
                <a:gd name="T45" fmla="*/ 466 h 521"/>
                <a:gd name="T46" fmla="*/ 483 w 618"/>
                <a:gd name="T47" fmla="*/ 388 h 521"/>
                <a:gd name="T48" fmla="*/ 457 w 618"/>
                <a:gd name="T49" fmla="*/ 313 h 521"/>
                <a:gd name="T50" fmla="*/ 414 w 618"/>
                <a:gd name="T51" fmla="*/ 213 h 521"/>
                <a:gd name="T52" fmla="*/ 414 w 618"/>
                <a:gd name="T53" fmla="*/ 102 h 521"/>
                <a:gd name="T54" fmla="*/ 386 w 618"/>
                <a:gd name="T55" fmla="*/ 127 h 521"/>
                <a:gd name="T56" fmla="*/ 389 w 618"/>
                <a:gd name="T57" fmla="*/ 46 h 521"/>
                <a:gd name="T58" fmla="*/ 275 w 618"/>
                <a:gd name="T59" fmla="*/ 24 h 521"/>
                <a:gd name="T60" fmla="*/ 265 w 618"/>
                <a:gd name="T61" fmla="*/ 86 h 521"/>
                <a:gd name="T62" fmla="*/ 153 w 618"/>
                <a:gd name="T63" fmla="*/ 91 h 521"/>
                <a:gd name="T64" fmla="*/ 72 w 618"/>
                <a:gd name="T65" fmla="*/ 66 h 521"/>
                <a:gd name="T66" fmla="*/ 2 w 618"/>
                <a:gd name="T67" fmla="*/ 126 h 521"/>
                <a:gd name="T68" fmla="*/ 106 w 618"/>
                <a:gd name="T69" fmla="*/ 404 h 521"/>
                <a:gd name="T70" fmla="*/ 664 w 618"/>
                <a:gd name="T71" fmla="*/ 617 h 521"/>
                <a:gd name="T72" fmla="*/ 666 w 618"/>
                <a:gd name="T73" fmla="*/ 616 h 521"/>
                <a:gd name="T74" fmla="*/ 667 w 618"/>
                <a:gd name="T75" fmla="*/ 199 h 52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8"/>
                <a:gd name="T115" fmla="*/ 0 h 521"/>
                <a:gd name="T116" fmla="*/ 618 w 618"/>
                <a:gd name="T117" fmla="*/ 521 h 52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8" h="521">
                  <a:moveTo>
                    <a:pt x="324" y="5"/>
                  </a:move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4" y="3"/>
                    <a:pt x="336" y="1"/>
                  </a:cubicBezTo>
                  <a:cubicBezTo>
                    <a:pt x="338" y="0"/>
                    <a:pt x="341" y="3"/>
                    <a:pt x="343" y="2"/>
                  </a:cubicBezTo>
                  <a:cubicBezTo>
                    <a:pt x="345" y="1"/>
                    <a:pt x="350" y="6"/>
                    <a:pt x="354" y="5"/>
                  </a:cubicBezTo>
                  <a:cubicBezTo>
                    <a:pt x="359" y="5"/>
                    <a:pt x="359" y="7"/>
                    <a:pt x="362" y="5"/>
                  </a:cubicBezTo>
                  <a:cubicBezTo>
                    <a:pt x="364" y="3"/>
                    <a:pt x="374" y="11"/>
                    <a:pt x="374" y="11"/>
                  </a:cubicBezTo>
                  <a:cubicBezTo>
                    <a:pt x="374" y="11"/>
                    <a:pt x="386" y="14"/>
                    <a:pt x="388" y="13"/>
                  </a:cubicBezTo>
                  <a:cubicBezTo>
                    <a:pt x="390" y="11"/>
                    <a:pt x="400" y="15"/>
                    <a:pt x="402" y="14"/>
                  </a:cubicBezTo>
                  <a:cubicBezTo>
                    <a:pt x="405" y="13"/>
                    <a:pt x="410" y="19"/>
                    <a:pt x="412" y="18"/>
                  </a:cubicBezTo>
                  <a:cubicBezTo>
                    <a:pt x="414" y="17"/>
                    <a:pt x="421" y="21"/>
                    <a:pt x="426" y="21"/>
                  </a:cubicBezTo>
                  <a:cubicBezTo>
                    <a:pt x="430" y="20"/>
                    <a:pt x="440" y="31"/>
                    <a:pt x="443" y="31"/>
                  </a:cubicBezTo>
                  <a:cubicBezTo>
                    <a:pt x="446" y="31"/>
                    <a:pt x="448" y="35"/>
                    <a:pt x="451" y="34"/>
                  </a:cubicBezTo>
                  <a:cubicBezTo>
                    <a:pt x="454" y="33"/>
                    <a:pt x="453" y="39"/>
                    <a:pt x="457" y="42"/>
                  </a:cubicBezTo>
                  <a:cubicBezTo>
                    <a:pt x="461" y="44"/>
                    <a:pt x="461" y="51"/>
                    <a:pt x="464" y="53"/>
                  </a:cubicBezTo>
                  <a:cubicBezTo>
                    <a:pt x="467" y="55"/>
                    <a:pt x="471" y="61"/>
                    <a:pt x="473" y="69"/>
                  </a:cubicBezTo>
                  <a:cubicBezTo>
                    <a:pt x="476" y="77"/>
                    <a:pt x="479" y="97"/>
                    <a:pt x="474" y="102"/>
                  </a:cubicBezTo>
                  <a:cubicBezTo>
                    <a:pt x="473" y="102"/>
                    <a:pt x="472" y="103"/>
                    <a:pt x="471" y="104"/>
                  </a:cubicBezTo>
                  <a:cubicBezTo>
                    <a:pt x="447" y="121"/>
                    <a:pt x="456" y="163"/>
                    <a:pt x="467" y="182"/>
                  </a:cubicBezTo>
                  <a:cubicBezTo>
                    <a:pt x="452" y="145"/>
                    <a:pt x="471" y="124"/>
                    <a:pt x="474" y="123"/>
                  </a:cubicBezTo>
                  <a:cubicBezTo>
                    <a:pt x="477" y="122"/>
                    <a:pt x="481" y="119"/>
                    <a:pt x="485" y="119"/>
                  </a:cubicBezTo>
                  <a:cubicBezTo>
                    <a:pt x="488" y="119"/>
                    <a:pt x="493" y="124"/>
                    <a:pt x="493" y="124"/>
                  </a:cubicBezTo>
                  <a:cubicBezTo>
                    <a:pt x="493" y="124"/>
                    <a:pt x="495" y="132"/>
                    <a:pt x="497" y="137"/>
                  </a:cubicBezTo>
                  <a:cubicBezTo>
                    <a:pt x="499" y="143"/>
                    <a:pt x="496" y="167"/>
                    <a:pt x="497" y="173"/>
                  </a:cubicBezTo>
                  <a:cubicBezTo>
                    <a:pt x="498" y="179"/>
                    <a:pt x="494" y="186"/>
                    <a:pt x="499" y="192"/>
                  </a:cubicBezTo>
                  <a:cubicBezTo>
                    <a:pt x="504" y="197"/>
                    <a:pt x="498" y="200"/>
                    <a:pt x="500" y="204"/>
                  </a:cubicBezTo>
                  <a:cubicBezTo>
                    <a:pt x="502" y="208"/>
                    <a:pt x="502" y="213"/>
                    <a:pt x="502" y="218"/>
                  </a:cubicBezTo>
                  <a:cubicBezTo>
                    <a:pt x="502" y="223"/>
                    <a:pt x="498" y="229"/>
                    <a:pt x="505" y="240"/>
                  </a:cubicBezTo>
                  <a:cubicBezTo>
                    <a:pt x="513" y="251"/>
                    <a:pt x="504" y="249"/>
                    <a:pt x="506" y="257"/>
                  </a:cubicBezTo>
                  <a:cubicBezTo>
                    <a:pt x="508" y="264"/>
                    <a:pt x="503" y="265"/>
                    <a:pt x="503" y="265"/>
                  </a:cubicBezTo>
                  <a:cubicBezTo>
                    <a:pt x="503" y="265"/>
                    <a:pt x="496" y="269"/>
                    <a:pt x="491" y="263"/>
                  </a:cubicBezTo>
                  <a:cubicBezTo>
                    <a:pt x="486" y="258"/>
                    <a:pt x="485" y="270"/>
                    <a:pt x="484" y="275"/>
                  </a:cubicBezTo>
                  <a:cubicBezTo>
                    <a:pt x="483" y="280"/>
                    <a:pt x="487" y="280"/>
                    <a:pt x="497" y="289"/>
                  </a:cubicBezTo>
                  <a:cubicBezTo>
                    <a:pt x="507" y="297"/>
                    <a:pt x="499" y="293"/>
                    <a:pt x="503" y="303"/>
                  </a:cubicBezTo>
                  <a:cubicBezTo>
                    <a:pt x="507" y="313"/>
                    <a:pt x="507" y="312"/>
                    <a:pt x="508" y="320"/>
                  </a:cubicBezTo>
                  <a:cubicBezTo>
                    <a:pt x="510" y="329"/>
                    <a:pt x="507" y="328"/>
                    <a:pt x="505" y="331"/>
                  </a:cubicBezTo>
                  <a:cubicBezTo>
                    <a:pt x="503" y="334"/>
                    <a:pt x="502" y="335"/>
                    <a:pt x="498" y="330"/>
                  </a:cubicBezTo>
                  <a:cubicBezTo>
                    <a:pt x="494" y="325"/>
                    <a:pt x="497" y="320"/>
                    <a:pt x="491" y="314"/>
                  </a:cubicBezTo>
                  <a:cubicBezTo>
                    <a:pt x="485" y="307"/>
                    <a:pt x="487" y="318"/>
                    <a:pt x="484" y="324"/>
                  </a:cubicBezTo>
                  <a:cubicBezTo>
                    <a:pt x="480" y="331"/>
                    <a:pt x="487" y="337"/>
                    <a:pt x="491" y="350"/>
                  </a:cubicBezTo>
                  <a:cubicBezTo>
                    <a:pt x="495" y="362"/>
                    <a:pt x="492" y="362"/>
                    <a:pt x="493" y="372"/>
                  </a:cubicBezTo>
                  <a:cubicBezTo>
                    <a:pt x="494" y="381"/>
                    <a:pt x="490" y="384"/>
                    <a:pt x="487" y="391"/>
                  </a:cubicBezTo>
                  <a:cubicBezTo>
                    <a:pt x="484" y="398"/>
                    <a:pt x="479" y="400"/>
                    <a:pt x="470" y="402"/>
                  </a:cubicBezTo>
                  <a:cubicBezTo>
                    <a:pt x="460" y="403"/>
                    <a:pt x="444" y="398"/>
                    <a:pt x="441" y="389"/>
                  </a:cubicBezTo>
                  <a:cubicBezTo>
                    <a:pt x="438" y="380"/>
                    <a:pt x="438" y="387"/>
                    <a:pt x="430" y="374"/>
                  </a:cubicBezTo>
                  <a:cubicBezTo>
                    <a:pt x="421" y="360"/>
                    <a:pt x="419" y="365"/>
                    <a:pt x="415" y="352"/>
                  </a:cubicBezTo>
                  <a:cubicBezTo>
                    <a:pt x="411" y="340"/>
                    <a:pt x="408" y="325"/>
                    <a:pt x="399" y="315"/>
                  </a:cubicBezTo>
                  <a:cubicBezTo>
                    <a:pt x="391" y="304"/>
                    <a:pt x="392" y="303"/>
                    <a:pt x="389" y="293"/>
                  </a:cubicBezTo>
                  <a:cubicBezTo>
                    <a:pt x="386" y="284"/>
                    <a:pt x="385" y="279"/>
                    <a:pt x="377" y="263"/>
                  </a:cubicBezTo>
                  <a:cubicBezTo>
                    <a:pt x="368" y="248"/>
                    <a:pt x="371" y="249"/>
                    <a:pt x="368" y="236"/>
                  </a:cubicBezTo>
                  <a:cubicBezTo>
                    <a:pt x="365" y="224"/>
                    <a:pt x="345" y="201"/>
                    <a:pt x="344" y="188"/>
                  </a:cubicBezTo>
                  <a:cubicBezTo>
                    <a:pt x="343" y="174"/>
                    <a:pt x="337" y="179"/>
                    <a:pt x="333" y="161"/>
                  </a:cubicBezTo>
                  <a:cubicBezTo>
                    <a:pt x="329" y="142"/>
                    <a:pt x="309" y="131"/>
                    <a:pt x="311" y="109"/>
                  </a:cubicBezTo>
                  <a:cubicBezTo>
                    <a:pt x="325" y="104"/>
                    <a:pt x="333" y="94"/>
                    <a:pt x="333" y="77"/>
                  </a:cubicBezTo>
                  <a:cubicBezTo>
                    <a:pt x="331" y="92"/>
                    <a:pt x="323" y="96"/>
                    <a:pt x="311" y="97"/>
                  </a:cubicBezTo>
                  <a:cubicBezTo>
                    <a:pt x="311" y="96"/>
                    <a:pt x="311" y="96"/>
                    <a:pt x="311" y="96"/>
                  </a:cubicBezTo>
                  <a:cubicBezTo>
                    <a:pt x="310" y="75"/>
                    <a:pt x="312" y="50"/>
                    <a:pt x="314" y="40"/>
                  </a:cubicBezTo>
                  <a:cubicBezTo>
                    <a:pt x="314" y="38"/>
                    <a:pt x="314" y="36"/>
                    <a:pt x="313" y="35"/>
                  </a:cubicBezTo>
                  <a:cubicBezTo>
                    <a:pt x="304" y="23"/>
                    <a:pt x="289" y="14"/>
                    <a:pt x="271" y="11"/>
                  </a:cubicBezTo>
                  <a:cubicBezTo>
                    <a:pt x="252" y="7"/>
                    <a:pt x="233" y="10"/>
                    <a:pt x="221" y="18"/>
                  </a:cubicBezTo>
                  <a:cubicBezTo>
                    <a:pt x="220" y="19"/>
                    <a:pt x="219" y="20"/>
                    <a:pt x="218" y="21"/>
                  </a:cubicBezTo>
                  <a:cubicBezTo>
                    <a:pt x="215" y="26"/>
                    <a:pt x="216" y="41"/>
                    <a:pt x="213" y="65"/>
                  </a:cubicBezTo>
                  <a:cubicBezTo>
                    <a:pt x="210" y="84"/>
                    <a:pt x="212" y="115"/>
                    <a:pt x="197" y="123"/>
                  </a:cubicBezTo>
                  <a:cubicBezTo>
                    <a:pt x="183" y="130"/>
                    <a:pt x="142" y="98"/>
                    <a:pt x="123" y="69"/>
                  </a:cubicBezTo>
                  <a:cubicBezTo>
                    <a:pt x="122" y="68"/>
                    <a:pt x="122" y="68"/>
                    <a:pt x="122" y="68"/>
                  </a:cubicBezTo>
                  <a:cubicBezTo>
                    <a:pt x="97" y="43"/>
                    <a:pt x="86" y="42"/>
                    <a:pt x="58" y="50"/>
                  </a:cubicBezTo>
                  <a:cubicBezTo>
                    <a:pt x="25" y="58"/>
                    <a:pt x="7" y="73"/>
                    <a:pt x="2" y="94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0" y="135"/>
                    <a:pt x="32" y="226"/>
                    <a:pt x="69" y="249"/>
                  </a:cubicBezTo>
                  <a:cubicBezTo>
                    <a:pt x="102" y="269"/>
                    <a:pt x="70" y="277"/>
                    <a:pt x="85" y="305"/>
                  </a:cubicBezTo>
                  <a:cubicBezTo>
                    <a:pt x="103" y="341"/>
                    <a:pt x="189" y="449"/>
                    <a:pt x="334" y="485"/>
                  </a:cubicBezTo>
                  <a:cubicBezTo>
                    <a:pt x="481" y="521"/>
                    <a:pt x="509" y="479"/>
                    <a:pt x="534" y="466"/>
                  </a:cubicBezTo>
                  <a:cubicBezTo>
                    <a:pt x="535" y="466"/>
                    <a:pt x="535" y="466"/>
                    <a:pt x="535" y="466"/>
                  </a:cubicBezTo>
                  <a:cubicBezTo>
                    <a:pt x="535" y="466"/>
                    <a:pt x="535" y="466"/>
                    <a:pt x="536" y="465"/>
                  </a:cubicBezTo>
                  <a:cubicBezTo>
                    <a:pt x="594" y="420"/>
                    <a:pt x="618" y="350"/>
                    <a:pt x="586" y="259"/>
                  </a:cubicBezTo>
                  <a:cubicBezTo>
                    <a:pt x="569" y="212"/>
                    <a:pt x="551" y="179"/>
                    <a:pt x="537" y="15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4" name="Freeform 285"/>
            <p:cNvSpPr>
              <a:spLocks/>
            </p:cNvSpPr>
            <p:nvPr/>
          </p:nvSpPr>
          <p:spPr bwMode="auto">
            <a:xfrm>
              <a:off x="3176" y="478"/>
              <a:ext cx="144" cy="154"/>
            </a:xfrm>
            <a:custGeom>
              <a:avLst/>
              <a:gdLst>
                <a:gd name="T0" fmla="*/ 144 w 116"/>
                <a:gd name="T1" fmla="*/ 37 h 116"/>
                <a:gd name="T2" fmla="*/ 92 w 116"/>
                <a:gd name="T3" fmla="*/ 5 h 116"/>
                <a:gd name="T4" fmla="*/ 30 w 116"/>
                <a:gd name="T5" fmla="*/ 15 h 116"/>
                <a:gd name="T6" fmla="*/ 26 w 116"/>
                <a:gd name="T7" fmla="*/ 19 h 116"/>
                <a:gd name="T8" fmla="*/ 20 w 116"/>
                <a:gd name="T9" fmla="*/ 77 h 116"/>
                <a:gd name="T10" fmla="*/ 0 w 116"/>
                <a:gd name="T11" fmla="*/ 154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116"/>
                <a:gd name="T20" fmla="*/ 116 w 116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116">
                  <a:moveTo>
                    <a:pt x="116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6" y="3"/>
                    <a:pt x="24" y="11"/>
                  </a:cubicBezTo>
                  <a:cubicBezTo>
                    <a:pt x="23" y="12"/>
                    <a:pt x="22" y="13"/>
                    <a:pt x="21" y="14"/>
                  </a:cubicBezTo>
                  <a:cubicBezTo>
                    <a:pt x="18" y="19"/>
                    <a:pt x="19" y="34"/>
                    <a:pt x="16" y="58"/>
                  </a:cubicBezTo>
                  <a:cubicBezTo>
                    <a:pt x="13" y="77"/>
                    <a:pt x="15" y="108"/>
                    <a:pt x="0" y="11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5" name="Freeform 286"/>
            <p:cNvSpPr>
              <a:spLocks/>
            </p:cNvSpPr>
            <p:nvPr/>
          </p:nvSpPr>
          <p:spPr bwMode="auto">
            <a:xfrm>
              <a:off x="3350" y="368"/>
              <a:ext cx="234" cy="234"/>
            </a:xfrm>
            <a:custGeom>
              <a:avLst/>
              <a:gdLst>
                <a:gd name="T0" fmla="*/ 138 w 188"/>
                <a:gd name="T1" fmla="*/ 105 h 176"/>
                <a:gd name="T2" fmla="*/ 208 w 188"/>
                <a:gd name="T3" fmla="*/ 226 h 176"/>
                <a:gd name="T4" fmla="*/ 208 w 188"/>
                <a:gd name="T5" fmla="*/ 233 h 176"/>
                <a:gd name="T6" fmla="*/ 208 w 188"/>
                <a:gd name="T7" fmla="*/ 234 h 176"/>
                <a:gd name="T8" fmla="*/ 234 w 188"/>
                <a:gd name="T9" fmla="*/ 195 h 176"/>
                <a:gd name="T10" fmla="*/ 147 w 188"/>
                <a:gd name="T11" fmla="*/ 56 h 176"/>
                <a:gd name="T12" fmla="*/ 37 w 188"/>
                <a:gd name="T13" fmla="*/ 0 h 176"/>
                <a:gd name="T14" fmla="*/ 37 w 188"/>
                <a:gd name="T15" fmla="*/ 0 h 176"/>
                <a:gd name="T16" fmla="*/ 0 w 188"/>
                <a:gd name="T17" fmla="*/ 61 h 176"/>
                <a:gd name="T18" fmla="*/ 1 w 188"/>
                <a:gd name="T19" fmla="*/ 61 h 176"/>
                <a:gd name="T20" fmla="*/ 138 w 188"/>
                <a:gd name="T21" fmla="*/ 10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1" y="79"/>
                  </a:moveTo>
                  <a:cubicBezTo>
                    <a:pt x="150" y="108"/>
                    <a:pt x="173" y="141"/>
                    <a:pt x="167" y="170"/>
                  </a:cubicBezTo>
                  <a:cubicBezTo>
                    <a:pt x="167" y="175"/>
                    <a:pt x="167" y="175"/>
                    <a:pt x="167" y="175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78" y="171"/>
                    <a:pt x="183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7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1" y="7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6" name="Freeform 287"/>
            <p:cNvSpPr>
              <a:spLocks/>
            </p:cNvSpPr>
            <p:nvPr/>
          </p:nvSpPr>
          <p:spPr bwMode="auto">
            <a:xfrm>
              <a:off x="3390" y="337"/>
              <a:ext cx="72" cy="59"/>
            </a:xfrm>
            <a:custGeom>
              <a:avLst/>
              <a:gdLst>
                <a:gd name="T0" fmla="*/ 66 w 58"/>
                <a:gd name="T1" fmla="*/ 59 h 45"/>
                <a:gd name="T2" fmla="*/ 66 w 58"/>
                <a:gd name="T3" fmla="*/ 59 h 45"/>
                <a:gd name="T4" fmla="*/ 72 w 58"/>
                <a:gd name="T5" fmla="*/ 0 h 45"/>
                <a:gd name="T6" fmla="*/ 0 w 58"/>
                <a:gd name="T7" fmla="*/ 30 h 45"/>
                <a:gd name="T8" fmla="*/ 0 w 58"/>
                <a:gd name="T9" fmla="*/ 31 h 45"/>
                <a:gd name="T10" fmla="*/ 66 w 58"/>
                <a:gd name="T11" fmla="*/ 59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7" name="Freeform 288"/>
            <p:cNvSpPr>
              <a:spLocks/>
            </p:cNvSpPr>
            <p:nvPr/>
          </p:nvSpPr>
          <p:spPr bwMode="auto">
            <a:xfrm>
              <a:off x="2993" y="927"/>
              <a:ext cx="14" cy="23"/>
            </a:xfrm>
            <a:custGeom>
              <a:avLst/>
              <a:gdLst>
                <a:gd name="T0" fmla="*/ 0 w 11"/>
                <a:gd name="T1" fmla="*/ 12 h 17"/>
                <a:gd name="T2" fmla="*/ 14 w 11"/>
                <a:gd name="T3" fmla="*/ 1 h 17"/>
                <a:gd name="T4" fmla="*/ 6 w 11"/>
                <a:gd name="T5" fmla="*/ 23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7938" cap="flat">
              <a:solidFill>
                <a:srgbClr val="F5BA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8" name="Freeform 289"/>
            <p:cNvSpPr>
              <a:spLocks/>
            </p:cNvSpPr>
            <p:nvPr/>
          </p:nvSpPr>
          <p:spPr bwMode="auto">
            <a:xfrm>
              <a:off x="3092" y="710"/>
              <a:ext cx="154" cy="204"/>
            </a:xfrm>
            <a:custGeom>
              <a:avLst/>
              <a:gdLst>
                <a:gd name="T0" fmla="*/ 134 w 124"/>
                <a:gd name="T1" fmla="*/ 155 h 154"/>
                <a:gd name="T2" fmla="*/ 89 w 124"/>
                <a:gd name="T3" fmla="*/ 90 h 154"/>
                <a:gd name="T4" fmla="*/ 52 w 124"/>
                <a:gd name="T5" fmla="*/ 46 h 154"/>
                <a:gd name="T6" fmla="*/ 14 w 124"/>
                <a:gd name="T7" fmla="*/ 0 h 154"/>
                <a:gd name="T8" fmla="*/ 0 w 124"/>
                <a:gd name="T9" fmla="*/ 12 h 154"/>
                <a:gd name="T10" fmla="*/ 39 w 124"/>
                <a:gd name="T11" fmla="*/ 60 h 154"/>
                <a:gd name="T12" fmla="*/ 75 w 124"/>
                <a:gd name="T13" fmla="*/ 103 h 154"/>
                <a:gd name="T14" fmla="*/ 119 w 124"/>
                <a:gd name="T15" fmla="*/ 166 h 154"/>
                <a:gd name="T16" fmla="*/ 119 w 124"/>
                <a:gd name="T17" fmla="*/ 166 h 154"/>
                <a:gd name="T18" fmla="*/ 102 w 124"/>
                <a:gd name="T19" fmla="*/ 178 h 154"/>
                <a:gd name="T20" fmla="*/ 154 w 124"/>
                <a:gd name="T21" fmla="*/ 204 h 154"/>
                <a:gd name="T22" fmla="*/ 150 w 124"/>
                <a:gd name="T23" fmla="*/ 143 h 154"/>
                <a:gd name="T24" fmla="*/ 133 w 124"/>
                <a:gd name="T25" fmla="*/ 155 h 154"/>
                <a:gd name="T26" fmla="*/ 134 w 124"/>
                <a:gd name="T27" fmla="*/ 155 h 1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54"/>
                <a:gd name="T44" fmla="*/ 124 w 124"/>
                <a:gd name="T45" fmla="*/ 154 h 1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54">
                  <a:moveTo>
                    <a:pt x="108" y="117"/>
                  </a:moveTo>
                  <a:cubicBezTo>
                    <a:pt x="98" y="102"/>
                    <a:pt x="86" y="85"/>
                    <a:pt x="72" y="68"/>
                  </a:cubicBezTo>
                  <a:cubicBezTo>
                    <a:pt x="63" y="57"/>
                    <a:pt x="53" y="47"/>
                    <a:pt x="42" y="35"/>
                  </a:cubicBezTo>
                  <a:cubicBezTo>
                    <a:pt x="32" y="24"/>
                    <a:pt x="21" y="12"/>
                    <a:pt x="1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0" y="22"/>
                    <a:pt x="21" y="33"/>
                    <a:pt x="31" y="45"/>
                  </a:cubicBezTo>
                  <a:cubicBezTo>
                    <a:pt x="42" y="56"/>
                    <a:pt x="52" y="67"/>
                    <a:pt x="60" y="78"/>
                  </a:cubicBezTo>
                  <a:cubicBezTo>
                    <a:pt x="75" y="94"/>
                    <a:pt x="86" y="110"/>
                    <a:pt x="96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124" y="154"/>
                    <a:pt x="124" y="154"/>
                    <a:pt x="124" y="154"/>
                  </a:cubicBezTo>
                  <a:cubicBezTo>
                    <a:pt x="121" y="108"/>
                    <a:pt x="121" y="108"/>
                    <a:pt x="121" y="108"/>
                  </a:cubicBezTo>
                  <a:cubicBezTo>
                    <a:pt x="107" y="117"/>
                    <a:pt x="107" y="117"/>
                    <a:pt x="107" y="117"/>
                  </a:cubicBezTo>
                  <a:lnTo>
                    <a:pt x="108" y="117"/>
                  </a:lnTo>
                  <a:close/>
                </a:path>
              </a:pathLst>
            </a:custGeom>
            <a:solidFill>
              <a:srgbClr val="0B4D9F"/>
            </a:solidFill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919" name="Freeform 290"/>
            <p:cNvSpPr>
              <a:spLocks/>
            </p:cNvSpPr>
            <p:nvPr/>
          </p:nvSpPr>
          <p:spPr bwMode="auto">
            <a:xfrm>
              <a:off x="3454" y="652"/>
              <a:ext cx="59" cy="176"/>
            </a:xfrm>
            <a:custGeom>
              <a:avLst/>
              <a:gdLst>
                <a:gd name="T0" fmla="*/ 21 w 47"/>
                <a:gd name="T1" fmla="*/ 124 h 133"/>
                <a:gd name="T2" fmla="*/ 1 w 47"/>
                <a:gd name="T3" fmla="*/ 128 h 133"/>
                <a:gd name="T4" fmla="*/ 39 w 47"/>
                <a:gd name="T5" fmla="*/ 176 h 133"/>
                <a:gd name="T6" fmla="*/ 59 w 47"/>
                <a:gd name="T7" fmla="*/ 118 h 133"/>
                <a:gd name="T8" fmla="*/ 40 w 47"/>
                <a:gd name="T9" fmla="*/ 122 h 133"/>
                <a:gd name="T10" fmla="*/ 40 w 47"/>
                <a:gd name="T11" fmla="*/ 122 h 133"/>
                <a:gd name="T12" fmla="*/ 31 w 47"/>
                <a:gd name="T13" fmla="*/ 75 h 133"/>
                <a:gd name="T14" fmla="*/ 18 w 47"/>
                <a:gd name="T15" fmla="*/ 0 h 133"/>
                <a:gd name="T16" fmla="*/ 0 w 47"/>
                <a:gd name="T17" fmla="*/ 1 h 133"/>
                <a:gd name="T18" fmla="*/ 13 w 47"/>
                <a:gd name="T19" fmla="*/ 79 h 133"/>
                <a:gd name="T20" fmla="*/ 21 w 47"/>
                <a:gd name="T21" fmla="*/ 124 h 1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133"/>
                <a:gd name="T35" fmla="*/ 47 w 47"/>
                <a:gd name="T36" fmla="*/ 133 h 1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133">
                  <a:moveTo>
                    <a:pt x="17" y="94"/>
                  </a:moveTo>
                  <a:cubicBezTo>
                    <a:pt x="1" y="97"/>
                    <a:pt x="1" y="97"/>
                    <a:pt x="1" y="97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0" y="81"/>
                    <a:pt x="27" y="70"/>
                    <a:pt x="25" y="57"/>
                  </a:cubicBezTo>
                  <a:cubicBezTo>
                    <a:pt x="19" y="32"/>
                    <a:pt x="15" y="10"/>
                    <a:pt x="1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"/>
                    <a:pt x="5" y="33"/>
                    <a:pt x="10" y="60"/>
                  </a:cubicBezTo>
                  <a:cubicBezTo>
                    <a:pt x="13" y="71"/>
                    <a:pt x="15" y="83"/>
                    <a:pt x="17" y="94"/>
                  </a:cubicBezTo>
                  <a:close/>
                </a:path>
              </a:pathLst>
            </a:custGeom>
            <a:solidFill>
              <a:srgbClr val="FF0000"/>
            </a:solidFill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3492" name="Group 291"/>
          <p:cNvGrpSpPr>
            <a:grpSpLocks/>
          </p:cNvGrpSpPr>
          <p:nvPr/>
        </p:nvGrpSpPr>
        <p:grpSpPr bwMode="auto">
          <a:xfrm>
            <a:off x="4724400" y="838200"/>
            <a:ext cx="2057400" cy="2514600"/>
            <a:chOff x="4075" y="-3"/>
            <a:chExt cx="959" cy="1258"/>
          </a:xfrm>
        </p:grpSpPr>
        <p:sp>
          <p:nvSpPr>
            <p:cNvPr id="63644" name="Freeform 292"/>
            <p:cNvSpPr>
              <a:spLocks noEditPoints="1"/>
            </p:cNvSpPr>
            <p:nvPr/>
          </p:nvSpPr>
          <p:spPr bwMode="auto">
            <a:xfrm>
              <a:off x="4745" y="385"/>
              <a:ext cx="126" cy="182"/>
            </a:xfrm>
            <a:custGeom>
              <a:avLst/>
              <a:gdLst>
                <a:gd name="T0" fmla="*/ 96 w 100"/>
                <a:gd name="T1" fmla="*/ 62 h 136"/>
                <a:gd name="T2" fmla="*/ 53 w 100"/>
                <a:gd name="T3" fmla="*/ 76 h 136"/>
                <a:gd name="T4" fmla="*/ 71 w 100"/>
                <a:gd name="T5" fmla="*/ 111 h 136"/>
                <a:gd name="T6" fmla="*/ 84 w 100"/>
                <a:gd name="T7" fmla="*/ 182 h 136"/>
                <a:gd name="T8" fmla="*/ 84 w 100"/>
                <a:gd name="T9" fmla="*/ 182 h 136"/>
                <a:gd name="T10" fmla="*/ 112 w 100"/>
                <a:gd name="T11" fmla="*/ 106 h 136"/>
                <a:gd name="T12" fmla="*/ 96 w 100"/>
                <a:gd name="T13" fmla="*/ 62 h 136"/>
                <a:gd name="T14" fmla="*/ 69 w 100"/>
                <a:gd name="T15" fmla="*/ 0 h 136"/>
                <a:gd name="T16" fmla="*/ 0 w 100"/>
                <a:gd name="T17" fmla="*/ 25 h 136"/>
                <a:gd name="T18" fmla="*/ 48 w 100"/>
                <a:gd name="T19" fmla="*/ 68 h 136"/>
                <a:gd name="T20" fmla="*/ 82 w 100"/>
                <a:gd name="T21" fmla="*/ 41 h 136"/>
                <a:gd name="T22" fmla="*/ 69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6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5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9" y="79"/>
                  </a:cubicBezTo>
                  <a:cubicBezTo>
                    <a:pt x="100" y="71"/>
                    <a:pt x="87" y="46"/>
                    <a:pt x="76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4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4"/>
                    <a:pt x="69" y="4"/>
                    <a:pt x="55" y="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5" name="Freeform 293"/>
            <p:cNvSpPr>
              <a:spLocks/>
            </p:cNvSpPr>
            <p:nvPr/>
          </p:nvSpPr>
          <p:spPr bwMode="auto">
            <a:xfrm>
              <a:off x="4762" y="393"/>
              <a:ext cx="47" cy="18"/>
            </a:xfrm>
            <a:custGeom>
              <a:avLst/>
              <a:gdLst>
                <a:gd name="T0" fmla="*/ 25 w 38"/>
                <a:gd name="T1" fmla="*/ 8 h 13"/>
                <a:gd name="T2" fmla="*/ 47 w 38"/>
                <a:gd name="T3" fmla="*/ 0 h 13"/>
                <a:gd name="T4" fmla="*/ 0 w 38"/>
                <a:gd name="T5" fmla="*/ 18 h 13"/>
                <a:gd name="T6" fmla="*/ 25 w 38"/>
                <a:gd name="T7" fmla="*/ 8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3"/>
                <a:gd name="T14" fmla="*/ 38 w 38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3">
                  <a:moveTo>
                    <a:pt x="20" y="6"/>
                  </a:moveTo>
                  <a:cubicBezTo>
                    <a:pt x="28" y="3"/>
                    <a:pt x="36" y="1"/>
                    <a:pt x="38" y="0"/>
                  </a:cubicBezTo>
                  <a:cubicBezTo>
                    <a:pt x="33" y="1"/>
                    <a:pt x="7" y="7"/>
                    <a:pt x="0" y="13"/>
                  </a:cubicBezTo>
                  <a:cubicBezTo>
                    <a:pt x="4" y="12"/>
                    <a:pt x="12" y="9"/>
                    <a:pt x="20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6" name="Freeform 294"/>
            <p:cNvSpPr>
              <a:spLocks/>
            </p:cNvSpPr>
            <p:nvPr/>
          </p:nvSpPr>
          <p:spPr bwMode="auto">
            <a:xfrm>
              <a:off x="4810" y="451"/>
              <a:ext cx="39" cy="12"/>
            </a:xfrm>
            <a:custGeom>
              <a:avLst/>
              <a:gdLst>
                <a:gd name="T0" fmla="*/ 0 w 31"/>
                <a:gd name="T1" fmla="*/ 12 h 9"/>
                <a:gd name="T2" fmla="*/ 31 w 31"/>
                <a:gd name="T3" fmla="*/ 3 h 9"/>
                <a:gd name="T4" fmla="*/ 39 w 31"/>
                <a:gd name="T5" fmla="*/ 8 h 9"/>
                <a:gd name="T6" fmla="*/ 23 w 31"/>
                <a:gd name="T7" fmla="*/ 5 h 9"/>
                <a:gd name="T8" fmla="*/ 0 w 31"/>
                <a:gd name="T9" fmla="*/ 1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9"/>
                <a:gd name="T17" fmla="*/ 31 w 3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9">
                  <a:moveTo>
                    <a:pt x="0" y="9"/>
                  </a:moveTo>
                  <a:cubicBezTo>
                    <a:pt x="5" y="6"/>
                    <a:pt x="21" y="0"/>
                    <a:pt x="25" y="2"/>
                  </a:cubicBezTo>
                  <a:cubicBezTo>
                    <a:pt x="30" y="4"/>
                    <a:pt x="31" y="6"/>
                    <a:pt x="31" y="6"/>
                  </a:cubicBezTo>
                  <a:cubicBezTo>
                    <a:pt x="27" y="4"/>
                    <a:pt x="24" y="3"/>
                    <a:pt x="18" y="4"/>
                  </a:cubicBezTo>
                  <a:cubicBezTo>
                    <a:pt x="13" y="5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7" name="Freeform 295"/>
            <p:cNvSpPr>
              <a:spLocks/>
            </p:cNvSpPr>
            <p:nvPr/>
          </p:nvSpPr>
          <p:spPr bwMode="auto">
            <a:xfrm>
              <a:off x="4760" y="400"/>
              <a:ext cx="68" cy="48"/>
            </a:xfrm>
            <a:custGeom>
              <a:avLst/>
              <a:gdLst>
                <a:gd name="T0" fmla="*/ 0 w 54"/>
                <a:gd name="T1" fmla="*/ 23 h 36"/>
                <a:gd name="T2" fmla="*/ 16 w 54"/>
                <a:gd name="T3" fmla="*/ 28 h 36"/>
                <a:gd name="T4" fmla="*/ 38 w 54"/>
                <a:gd name="T5" fmla="*/ 25 h 36"/>
                <a:gd name="T6" fmla="*/ 60 w 54"/>
                <a:gd name="T7" fmla="*/ 0 h 36"/>
                <a:gd name="T8" fmla="*/ 30 w 54"/>
                <a:gd name="T9" fmla="*/ 48 h 36"/>
                <a:gd name="T10" fmla="*/ 14 w 54"/>
                <a:gd name="T11" fmla="*/ 31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6"/>
                <a:gd name="T20" fmla="*/ 54 w 5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6">
                  <a:moveTo>
                    <a:pt x="0" y="17"/>
                  </a:moveTo>
                  <a:cubicBezTo>
                    <a:pt x="6" y="16"/>
                    <a:pt x="8" y="20"/>
                    <a:pt x="13" y="21"/>
                  </a:cubicBezTo>
                  <a:cubicBezTo>
                    <a:pt x="20" y="23"/>
                    <a:pt x="24" y="21"/>
                    <a:pt x="30" y="19"/>
                  </a:cubicBezTo>
                  <a:cubicBezTo>
                    <a:pt x="42" y="14"/>
                    <a:pt x="44" y="12"/>
                    <a:pt x="48" y="0"/>
                  </a:cubicBezTo>
                  <a:cubicBezTo>
                    <a:pt x="54" y="18"/>
                    <a:pt x="35" y="24"/>
                    <a:pt x="24" y="36"/>
                  </a:cubicBezTo>
                  <a:cubicBezTo>
                    <a:pt x="20" y="33"/>
                    <a:pt x="15" y="27"/>
                    <a:pt x="11" y="23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8" name="Freeform 296"/>
            <p:cNvSpPr>
              <a:spLocks/>
            </p:cNvSpPr>
            <p:nvPr/>
          </p:nvSpPr>
          <p:spPr bwMode="auto">
            <a:xfrm>
              <a:off x="4808" y="463"/>
              <a:ext cx="52" cy="77"/>
            </a:xfrm>
            <a:custGeom>
              <a:avLst/>
              <a:gdLst>
                <a:gd name="T0" fmla="*/ 9 w 42"/>
                <a:gd name="T1" fmla="*/ 27 h 58"/>
                <a:gd name="T2" fmla="*/ 20 w 42"/>
                <a:gd name="T3" fmla="*/ 77 h 58"/>
                <a:gd name="T4" fmla="*/ 35 w 42"/>
                <a:gd name="T5" fmla="*/ 32 h 58"/>
                <a:gd name="T6" fmla="*/ 43 w 42"/>
                <a:gd name="T7" fmla="*/ 0 h 58"/>
                <a:gd name="T8" fmla="*/ 27 w 42"/>
                <a:gd name="T9" fmla="*/ 21 h 58"/>
                <a:gd name="T10" fmla="*/ 0 w 42"/>
                <a:gd name="T11" fmla="*/ 1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8"/>
                <a:gd name="T20" fmla="*/ 42 w 4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8">
                  <a:moveTo>
                    <a:pt x="7" y="20"/>
                  </a:moveTo>
                  <a:cubicBezTo>
                    <a:pt x="10" y="33"/>
                    <a:pt x="14" y="45"/>
                    <a:pt x="16" y="58"/>
                  </a:cubicBezTo>
                  <a:cubicBezTo>
                    <a:pt x="18" y="46"/>
                    <a:pt x="21" y="34"/>
                    <a:pt x="28" y="24"/>
                  </a:cubicBezTo>
                  <a:cubicBezTo>
                    <a:pt x="34" y="16"/>
                    <a:pt x="42" y="11"/>
                    <a:pt x="35" y="0"/>
                  </a:cubicBezTo>
                  <a:cubicBezTo>
                    <a:pt x="39" y="9"/>
                    <a:pt x="31" y="14"/>
                    <a:pt x="22" y="16"/>
                  </a:cubicBezTo>
                  <a:cubicBezTo>
                    <a:pt x="11" y="18"/>
                    <a:pt x="10" y="8"/>
                    <a:pt x="0" y="8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9" name="Freeform 297"/>
            <p:cNvSpPr>
              <a:spLocks noEditPoints="1"/>
            </p:cNvSpPr>
            <p:nvPr/>
          </p:nvSpPr>
          <p:spPr bwMode="auto">
            <a:xfrm>
              <a:off x="4745" y="385"/>
              <a:ext cx="126" cy="182"/>
            </a:xfrm>
            <a:custGeom>
              <a:avLst/>
              <a:gdLst>
                <a:gd name="T0" fmla="*/ 96 w 100"/>
                <a:gd name="T1" fmla="*/ 62 h 136"/>
                <a:gd name="T2" fmla="*/ 53 w 100"/>
                <a:gd name="T3" fmla="*/ 76 h 136"/>
                <a:gd name="T4" fmla="*/ 71 w 100"/>
                <a:gd name="T5" fmla="*/ 111 h 136"/>
                <a:gd name="T6" fmla="*/ 84 w 100"/>
                <a:gd name="T7" fmla="*/ 182 h 136"/>
                <a:gd name="T8" fmla="*/ 84 w 100"/>
                <a:gd name="T9" fmla="*/ 182 h 136"/>
                <a:gd name="T10" fmla="*/ 112 w 100"/>
                <a:gd name="T11" fmla="*/ 106 h 136"/>
                <a:gd name="T12" fmla="*/ 96 w 100"/>
                <a:gd name="T13" fmla="*/ 62 h 136"/>
                <a:gd name="T14" fmla="*/ 69 w 100"/>
                <a:gd name="T15" fmla="*/ 0 h 136"/>
                <a:gd name="T16" fmla="*/ 0 w 100"/>
                <a:gd name="T17" fmla="*/ 25 h 136"/>
                <a:gd name="T18" fmla="*/ 48 w 100"/>
                <a:gd name="T19" fmla="*/ 68 h 136"/>
                <a:gd name="T20" fmla="*/ 82 w 100"/>
                <a:gd name="T21" fmla="*/ 41 h 136"/>
                <a:gd name="T22" fmla="*/ 69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6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5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9" y="79"/>
                  </a:cubicBezTo>
                  <a:cubicBezTo>
                    <a:pt x="100" y="71"/>
                    <a:pt x="87" y="46"/>
                    <a:pt x="76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4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4"/>
                    <a:pt x="69" y="4"/>
                    <a:pt x="55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0" name="Freeform 298"/>
            <p:cNvSpPr>
              <a:spLocks/>
            </p:cNvSpPr>
            <p:nvPr/>
          </p:nvSpPr>
          <p:spPr bwMode="auto">
            <a:xfrm>
              <a:off x="4233" y="371"/>
              <a:ext cx="801" cy="868"/>
            </a:xfrm>
            <a:custGeom>
              <a:avLst/>
              <a:gdLst>
                <a:gd name="T0" fmla="*/ 734 w 641"/>
                <a:gd name="T1" fmla="*/ 423 h 651"/>
                <a:gd name="T2" fmla="*/ 630 w 641"/>
                <a:gd name="T3" fmla="*/ 213 h 651"/>
                <a:gd name="T4" fmla="*/ 626 w 641"/>
                <a:gd name="T5" fmla="*/ 203 h 651"/>
                <a:gd name="T6" fmla="*/ 626 w 641"/>
                <a:gd name="T7" fmla="*/ 203 h 651"/>
                <a:gd name="T8" fmla="*/ 536 w 641"/>
                <a:gd name="T9" fmla="*/ 56 h 651"/>
                <a:gd name="T10" fmla="*/ 426 w 641"/>
                <a:gd name="T11" fmla="*/ 0 h 651"/>
                <a:gd name="T12" fmla="*/ 426 w 641"/>
                <a:gd name="T13" fmla="*/ 0 h 651"/>
                <a:gd name="T14" fmla="*/ 389 w 641"/>
                <a:gd name="T15" fmla="*/ 61 h 651"/>
                <a:gd name="T16" fmla="*/ 390 w 641"/>
                <a:gd name="T17" fmla="*/ 61 h 651"/>
                <a:gd name="T18" fmla="*/ 529 w 641"/>
                <a:gd name="T19" fmla="*/ 105 h 651"/>
                <a:gd name="T20" fmla="*/ 599 w 641"/>
                <a:gd name="T21" fmla="*/ 227 h 651"/>
                <a:gd name="T22" fmla="*/ 599 w 641"/>
                <a:gd name="T23" fmla="*/ 233 h 651"/>
                <a:gd name="T24" fmla="*/ 639 w 641"/>
                <a:gd name="T25" fmla="*/ 301 h 651"/>
                <a:gd name="T26" fmla="*/ 700 w 641"/>
                <a:gd name="T27" fmla="*/ 447 h 651"/>
                <a:gd name="T28" fmla="*/ 637 w 641"/>
                <a:gd name="T29" fmla="*/ 721 h 651"/>
                <a:gd name="T30" fmla="*/ 636 w 641"/>
                <a:gd name="T31" fmla="*/ 723 h 651"/>
                <a:gd name="T32" fmla="*/ 635 w 641"/>
                <a:gd name="T33" fmla="*/ 723 h 651"/>
                <a:gd name="T34" fmla="*/ 385 w 641"/>
                <a:gd name="T35" fmla="*/ 748 h 651"/>
                <a:gd name="T36" fmla="*/ 74 w 641"/>
                <a:gd name="T37" fmla="*/ 508 h 651"/>
                <a:gd name="T38" fmla="*/ 69 w 641"/>
                <a:gd name="T39" fmla="*/ 497 h 651"/>
                <a:gd name="T40" fmla="*/ 69 w 641"/>
                <a:gd name="T41" fmla="*/ 497 h 651"/>
                <a:gd name="T42" fmla="*/ 71 w 641"/>
                <a:gd name="T43" fmla="*/ 528 h 651"/>
                <a:gd name="T44" fmla="*/ 71 w 641"/>
                <a:gd name="T45" fmla="*/ 532 h 651"/>
                <a:gd name="T46" fmla="*/ 45 w 641"/>
                <a:gd name="T47" fmla="*/ 585 h 651"/>
                <a:gd name="T48" fmla="*/ 45 w 641"/>
                <a:gd name="T49" fmla="*/ 585 h 651"/>
                <a:gd name="T50" fmla="*/ 46 w 641"/>
                <a:gd name="T51" fmla="*/ 625 h 651"/>
                <a:gd name="T52" fmla="*/ 42 w 641"/>
                <a:gd name="T53" fmla="*/ 632 h 651"/>
                <a:gd name="T54" fmla="*/ 0 w 641"/>
                <a:gd name="T55" fmla="*/ 668 h 651"/>
                <a:gd name="T56" fmla="*/ 79 w 641"/>
                <a:gd name="T57" fmla="*/ 729 h 651"/>
                <a:gd name="T58" fmla="*/ 409 w 641"/>
                <a:gd name="T59" fmla="*/ 835 h 651"/>
                <a:gd name="T60" fmla="*/ 671 w 641"/>
                <a:gd name="T61" fmla="*/ 815 h 651"/>
                <a:gd name="T62" fmla="*/ 734 w 641"/>
                <a:gd name="T63" fmla="*/ 423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7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3" y="157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5" y="133"/>
                    <a:pt x="481" y="79"/>
                    <a:pt x="429" y="42"/>
                  </a:cubicBezTo>
                  <a:cubicBezTo>
                    <a:pt x="379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20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3" y="79"/>
                  </a:cubicBezTo>
                  <a:cubicBezTo>
                    <a:pt x="461" y="108"/>
                    <a:pt x="485" y="141"/>
                    <a:pt x="479" y="170"/>
                  </a:cubicBezTo>
                  <a:cubicBezTo>
                    <a:pt x="479" y="175"/>
                    <a:pt x="479" y="175"/>
                    <a:pt x="479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9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4" y="555"/>
                    <a:pt x="455" y="597"/>
                    <a:pt x="308" y="561"/>
                  </a:cubicBezTo>
                  <a:cubicBezTo>
                    <a:pt x="163" y="525"/>
                    <a:pt x="78" y="416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8"/>
                    <a:pt x="58" y="386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6" y="439"/>
                    <a:pt x="36" y="439"/>
                    <a:pt x="36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6" y="487"/>
                    <a:pt x="14" y="498"/>
                    <a:pt x="0" y="501"/>
                  </a:cubicBezTo>
                  <a:cubicBezTo>
                    <a:pt x="21" y="523"/>
                    <a:pt x="43" y="538"/>
                    <a:pt x="63" y="547"/>
                  </a:cubicBezTo>
                  <a:cubicBezTo>
                    <a:pt x="130" y="578"/>
                    <a:pt x="222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7" y="317"/>
                  </a:cubicBezTo>
                  <a:close/>
                </a:path>
              </a:pathLst>
            </a:custGeom>
            <a:solidFill>
              <a:srgbClr val="F9D8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1" name="Freeform 299"/>
            <p:cNvSpPr>
              <a:spLocks/>
            </p:cNvSpPr>
            <p:nvPr/>
          </p:nvSpPr>
          <p:spPr bwMode="auto">
            <a:xfrm>
              <a:off x="4587" y="472"/>
              <a:ext cx="255" cy="537"/>
            </a:xfrm>
            <a:custGeom>
              <a:avLst/>
              <a:gdLst>
                <a:gd name="T0" fmla="*/ 20 w 204"/>
                <a:gd name="T1" fmla="*/ 7 h 403"/>
                <a:gd name="T2" fmla="*/ 26 w 204"/>
                <a:gd name="T3" fmla="*/ 4 h 403"/>
                <a:gd name="T4" fmla="*/ 35 w 204"/>
                <a:gd name="T5" fmla="*/ 1 h 403"/>
                <a:gd name="T6" fmla="*/ 43 w 204"/>
                <a:gd name="T7" fmla="*/ 3 h 403"/>
                <a:gd name="T8" fmla="*/ 58 w 204"/>
                <a:gd name="T9" fmla="*/ 7 h 403"/>
                <a:gd name="T10" fmla="*/ 66 w 204"/>
                <a:gd name="T11" fmla="*/ 7 h 403"/>
                <a:gd name="T12" fmla="*/ 83 w 204"/>
                <a:gd name="T13" fmla="*/ 15 h 403"/>
                <a:gd name="T14" fmla="*/ 99 w 204"/>
                <a:gd name="T15" fmla="*/ 17 h 403"/>
                <a:gd name="T16" fmla="*/ 118 w 204"/>
                <a:gd name="T17" fmla="*/ 19 h 403"/>
                <a:gd name="T18" fmla="*/ 129 w 204"/>
                <a:gd name="T19" fmla="*/ 24 h 403"/>
                <a:gd name="T20" fmla="*/ 146 w 204"/>
                <a:gd name="T21" fmla="*/ 28 h 403"/>
                <a:gd name="T22" fmla="*/ 168 w 204"/>
                <a:gd name="T23" fmla="*/ 41 h 403"/>
                <a:gd name="T24" fmla="*/ 178 w 204"/>
                <a:gd name="T25" fmla="*/ 45 h 403"/>
                <a:gd name="T26" fmla="*/ 186 w 204"/>
                <a:gd name="T27" fmla="*/ 56 h 403"/>
                <a:gd name="T28" fmla="*/ 194 w 204"/>
                <a:gd name="T29" fmla="*/ 71 h 403"/>
                <a:gd name="T30" fmla="*/ 205 w 204"/>
                <a:gd name="T31" fmla="*/ 92 h 403"/>
                <a:gd name="T32" fmla="*/ 206 w 204"/>
                <a:gd name="T33" fmla="*/ 135 h 403"/>
                <a:gd name="T34" fmla="*/ 203 w 204"/>
                <a:gd name="T35" fmla="*/ 137 h 403"/>
                <a:gd name="T36" fmla="*/ 198 w 204"/>
                <a:gd name="T37" fmla="*/ 243 h 403"/>
                <a:gd name="T38" fmla="*/ 206 w 204"/>
                <a:gd name="T39" fmla="*/ 164 h 403"/>
                <a:gd name="T40" fmla="*/ 220 w 204"/>
                <a:gd name="T41" fmla="*/ 159 h 403"/>
                <a:gd name="T42" fmla="*/ 230 w 204"/>
                <a:gd name="T43" fmla="*/ 165 h 403"/>
                <a:gd name="T44" fmla="*/ 235 w 204"/>
                <a:gd name="T45" fmla="*/ 183 h 403"/>
                <a:gd name="T46" fmla="*/ 235 w 204"/>
                <a:gd name="T47" fmla="*/ 231 h 403"/>
                <a:gd name="T48" fmla="*/ 238 w 204"/>
                <a:gd name="T49" fmla="*/ 256 h 403"/>
                <a:gd name="T50" fmla="*/ 239 w 204"/>
                <a:gd name="T51" fmla="*/ 272 h 403"/>
                <a:gd name="T52" fmla="*/ 241 w 204"/>
                <a:gd name="T53" fmla="*/ 290 h 403"/>
                <a:gd name="T54" fmla="*/ 246 w 204"/>
                <a:gd name="T55" fmla="*/ 320 h 403"/>
                <a:gd name="T56" fmla="*/ 248 w 204"/>
                <a:gd name="T57" fmla="*/ 341 h 403"/>
                <a:gd name="T58" fmla="*/ 243 w 204"/>
                <a:gd name="T59" fmla="*/ 353 h 403"/>
                <a:gd name="T60" fmla="*/ 228 w 204"/>
                <a:gd name="T61" fmla="*/ 350 h 403"/>
                <a:gd name="T62" fmla="*/ 219 w 204"/>
                <a:gd name="T63" fmla="*/ 366 h 403"/>
                <a:gd name="T64" fmla="*/ 235 w 204"/>
                <a:gd name="T65" fmla="*/ 384 h 403"/>
                <a:gd name="T66" fmla="*/ 243 w 204"/>
                <a:gd name="T67" fmla="*/ 404 h 403"/>
                <a:gd name="T68" fmla="*/ 250 w 204"/>
                <a:gd name="T69" fmla="*/ 426 h 403"/>
                <a:gd name="T70" fmla="*/ 246 w 204"/>
                <a:gd name="T71" fmla="*/ 441 h 403"/>
                <a:gd name="T72" fmla="*/ 236 w 204"/>
                <a:gd name="T73" fmla="*/ 440 h 403"/>
                <a:gd name="T74" fmla="*/ 228 w 204"/>
                <a:gd name="T75" fmla="*/ 418 h 403"/>
                <a:gd name="T76" fmla="*/ 219 w 204"/>
                <a:gd name="T77" fmla="*/ 432 h 403"/>
                <a:gd name="T78" fmla="*/ 228 w 204"/>
                <a:gd name="T79" fmla="*/ 465 h 403"/>
                <a:gd name="T80" fmla="*/ 230 w 204"/>
                <a:gd name="T81" fmla="*/ 496 h 403"/>
                <a:gd name="T82" fmla="*/ 223 w 204"/>
                <a:gd name="T83" fmla="*/ 521 h 403"/>
                <a:gd name="T84" fmla="*/ 201 w 204"/>
                <a:gd name="T85" fmla="*/ 536 h 403"/>
                <a:gd name="T86" fmla="*/ 165 w 204"/>
                <a:gd name="T87" fmla="*/ 518 h 403"/>
                <a:gd name="T88" fmla="*/ 151 w 204"/>
                <a:gd name="T89" fmla="*/ 498 h 403"/>
                <a:gd name="T90" fmla="*/ 132 w 204"/>
                <a:gd name="T91" fmla="*/ 469 h 403"/>
                <a:gd name="T92" fmla="*/ 114 w 204"/>
                <a:gd name="T93" fmla="*/ 420 h 403"/>
                <a:gd name="T94" fmla="*/ 100 w 204"/>
                <a:gd name="T95" fmla="*/ 390 h 403"/>
                <a:gd name="T96" fmla="*/ 85 w 204"/>
                <a:gd name="T97" fmla="*/ 350 h 403"/>
                <a:gd name="T98" fmla="*/ 75 w 204"/>
                <a:gd name="T99" fmla="*/ 314 h 403"/>
                <a:gd name="T100" fmla="*/ 45 w 204"/>
                <a:gd name="T101" fmla="*/ 251 h 403"/>
                <a:gd name="T102" fmla="*/ 30 w 204"/>
                <a:gd name="T103" fmla="*/ 215 h 403"/>
                <a:gd name="T104" fmla="*/ 3 w 204"/>
                <a:gd name="T105" fmla="*/ 145 h 403"/>
                <a:gd name="T106" fmla="*/ 30 w 204"/>
                <a:gd name="T107" fmla="*/ 103 h 403"/>
                <a:gd name="T108" fmla="*/ 3 w 204"/>
                <a:gd name="T109" fmla="*/ 129 h 403"/>
                <a:gd name="T110" fmla="*/ 4 w 204"/>
                <a:gd name="T111" fmla="*/ 128 h 403"/>
                <a:gd name="T112" fmla="*/ 6 w 204"/>
                <a:gd name="T113" fmla="*/ 53 h 4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403"/>
                <a:gd name="T173" fmla="*/ 204 w 204"/>
                <a:gd name="T174" fmla="*/ 403 h 4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403">
                  <a:moveTo>
                    <a:pt x="16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6" y="3"/>
                    <a:pt x="28" y="1"/>
                  </a:cubicBezTo>
                  <a:cubicBezTo>
                    <a:pt x="30" y="0"/>
                    <a:pt x="32" y="3"/>
                    <a:pt x="34" y="2"/>
                  </a:cubicBezTo>
                  <a:cubicBezTo>
                    <a:pt x="36" y="1"/>
                    <a:pt x="41" y="6"/>
                    <a:pt x="46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6" y="3"/>
                    <a:pt x="66" y="11"/>
                    <a:pt x="66" y="11"/>
                  </a:cubicBezTo>
                  <a:cubicBezTo>
                    <a:pt x="66" y="11"/>
                    <a:pt x="77" y="14"/>
                    <a:pt x="79" y="13"/>
                  </a:cubicBezTo>
                  <a:cubicBezTo>
                    <a:pt x="81" y="11"/>
                    <a:pt x="91" y="15"/>
                    <a:pt x="94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2" y="20"/>
                    <a:pt x="131" y="31"/>
                    <a:pt x="134" y="31"/>
                  </a:cubicBezTo>
                  <a:cubicBezTo>
                    <a:pt x="138" y="31"/>
                    <a:pt x="139" y="35"/>
                    <a:pt x="142" y="34"/>
                  </a:cubicBezTo>
                  <a:cubicBezTo>
                    <a:pt x="146" y="33"/>
                    <a:pt x="145" y="39"/>
                    <a:pt x="149" y="42"/>
                  </a:cubicBezTo>
                  <a:cubicBezTo>
                    <a:pt x="153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1"/>
                  </a:cubicBezTo>
                  <a:cubicBezTo>
                    <a:pt x="164" y="102"/>
                    <a:pt x="163" y="103"/>
                    <a:pt x="162" y="103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4" y="145"/>
                    <a:pt x="162" y="124"/>
                    <a:pt x="165" y="123"/>
                  </a:cubicBezTo>
                  <a:cubicBezTo>
                    <a:pt x="169" y="122"/>
                    <a:pt x="173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6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7" y="240"/>
                  </a:cubicBezTo>
                  <a:cubicBezTo>
                    <a:pt x="204" y="251"/>
                    <a:pt x="196" y="249"/>
                    <a:pt x="198" y="256"/>
                  </a:cubicBezTo>
                  <a:cubicBezTo>
                    <a:pt x="200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7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8"/>
                  </a:cubicBezTo>
                  <a:cubicBezTo>
                    <a:pt x="199" y="297"/>
                    <a:pt x="190" y="293"/>
                    <a:pt x="194" y="303"/>
                  </a:cubicBezTo>
                  <a:cubicBezTo>
                    <a:pt x="199" y="313"/>
                    <a:pt x="199" y="312"/>
                    <a:pt x="200" y="320"/>
                  </a:cubicBezTo>
                  <a:cubicBezTo>
                    <a:pt x="201" y="329"/>
                    <a:pt x="199" y="328"/>
                    <a:pt x="197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7"/>
                    <a:pt x="175" y="324"/>
                  </a:cubicBezTo>
                  <a:cubicBezTo>
                    <a:pt x="172" y="331"/>
                    <a:pt x="178" y="337"/>
                    <a:pt x="182" y="349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1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1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60" y="248"/>
                    <a:pt x="63" y="249"/>
                    <a:pt x="60" y="236"/>
                  </a:cubicBezTo>
                  <a:cubicBezTo>
                    <a:pt x="56" y="224"/>
                    <a:pt x="37" y="201"/>
                    <a:pt x="36" y="188"/>
                  </a:cubicBezTo>
                  <a:cubicBezTo>
                    <a:pt x="35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" y="75"/>
                    <a:pt x="3" y="50"/>
                    <a:pt x="5" y="40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2" name="Freeform 300"/>
            <p:cNvSpPr>
              <a:spLocks/>
            </p:cNvSpPr>
            <p:nvPr/>
          </p:nvSpPr>
          <p:spPr bwMode="auto">
            <a:xfrm>
              <a:off x="4622" y="371"/>
              <a:ext cx="235" cy="234"/>
            </a:xfrm>
            <a:custGeom>
              <a:avLst/>
              <a:gdLst>
                <a:gd name="T0" fmla="*/ 140 w 188"/>
                <a:gd name="T1" fmla="*/ 105 h 176"/>
                <a:gd name="T2" fmla="*/ 210 w 188"/>
                <a:gd name="T3" fmla="*/ 226 h 176"/>
                <a:gd name="T4" fmla="*/ 210 w 188"/>
                <a:gd name="T5" fmla="*/ 233 h 176"/>
                <a:gd name="T6" fmla="*/ 210 w 188"/>
                <a:gd name="T7" fmla="*/ 234 h 176"/>
                <a:gd name="T8" fmla="*/ 235 w 188"/>
                <a:gd name="T9" fmla="*/ 195 h 176"/>
                <a:gd name="T10" fmla="*/ 147 w 188"/>
                <a:gd name="T11" fmla="*/ 56 h 176"/>
                <a:gd name="T12" fmla="*/ 37 w 188"/>
                <a:gd name="T13" fmla="*/ 0 h 176"/>
                <a:gd name="T14" fmla="*/ 37 w 188"/>
                <a:gd name="T15" fmla="*/ 0 h 176"/>
                <a:gd name="T16" fmla="*/ 0 w 188"/>
                <a:gd name="T17" fmla="*/ 61 h 176"/>
                <a:gd name="T18" fmla="*/ 1 w 188"/>
                <a:gd name="T19" fmla="*/ 61 h 176"/>
                <a:gd name="T20" fmla="*/ 140 w 188"/>
                <a:gd name="T21" fmla="*/ 10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2" y="79"/>
                  </a:moveTo>
                  <a:cubicBezTo>
                    <a:pt x="150" y="108"/>
                    <a:pt x="174" y="141"/>
                    <a:pt x="168" y="170"/>
                  </a:cubicBezTo>
                  <a:cubicBezTo>
                    <a:pt x="168" y="175"/>
                    <a:pt x="168" y="175"/>
                    <a:pt x="168" y="175"/>
                  </a:cubicBezTo>
                  <a:cubicBezTo>
                    <a:pt x="168" y="175"/>
                    <a:pt x="168" y="176"/>
                    <a:pt x="168" y="176"/>
                  </a:cubicBezTo>
                  <a:cubicBezTo>
                    <a:pt x="178" y="170"/>
                    <a:pt x="184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8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2" y="79"/>
                  </a:cubicBezTo>
                  <a:close/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3" name="Freeform 301"/>
            <p:cNvSpPr>
              <a:spLocks/>
            </p:cNvSpPr>
            <p:nvPr/>
          </p:nvSpPr>
          <p:spPr bwMode="auto">
            <a:xfrm>
              <a:off x="4098" y="448"/>
              <a:ext cx="91" cy="55"/>
            </a:xfrm>
            <a:custGeom>
              <a:avLst/>
              <a:gdLst>
                <a:gd name="T0" fmla="*/ 14 w 73"/>
                <a:gd name="T1" fmla="*/ 0 h 41"/>
                <a:gd name="T2" fmla="*/ 17 w 73"/>
                <a:gd name="T3" fmla="*/ 52 h 41"/>
                <a:gd name="T4" fmla="*/ 71 w 73"/>
                <a:gd name="T5" fmla="*/ 55 h 41"/>
                <a:gd name="T6" fmla="*/ 75 w 73"/>
                <a:gd name="T7" fmla="*/ 47 h 41"/>
                <a:gd name="T8" fmla="*/ 75 w 73"/>
                <a:gd name="T9" fmla="*/ 47 h 41"/>
                <a:gd name="T10" fmla="*/ 91 w 73"/>
                <a:gd name="T11" fmla="*/ 0 h 41"/>
                <a:gd name="T12" fmla="*/ 14 w 73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0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2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4" name="Freeform 302"/>
            <p:cNvSpPr>
              <a:spLocks/>
            </p:cNvSpPr>
            <p:nvPr/>
          </p:nvSpPr>
          <p:spPr bwMode="auto">
            <a:xfrm>
              <a:off x="4079" y="512"/>
              <a:ext cx="87" cy="60"/>
            </a:xfrm>
            <a:custGeom>
              <a:avLst/>
              <a:gdLst>
                <a:gd name="T0" fmla="*/ 75 w 70"/>
                <a:gd name="T1" fmla="*/ 60 h 45"/>
                <a:gd name="T2" fmla="*/ 87 w 70"/>
                <a:gd name="T3" fmla="*/ 1 h 45"/>
                <a:gd name="T4" fmla="*/ 19 w 70"/>
                <a:gd name="T5" fmla="*/ 3 h 45"/>
                <a:gd name="T6" fmla="*/ 24 w 70"/>
                <a:gd name="T7" fmla="*/ 56 h 45"/>
                <a:gd name="T8" fmla="*/ 75 w 70"/>
                <a:gd name="T9" fmla="*/ 6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45"/>
                <a:gd name="T17" fmla="*/ 70 w 7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45">
                  <a:moveTo>
                    <a:pt x="60" y="45"/>
                  </a:moveTo>
                  <a:cubicBezTo>
                    <a:pt x="62" y="26"/>
                    <a:pt x="66" y="12"/>
                    <a:pt x="70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7" y="3"/>
                    <a:pt x="0" y="39"/>
                    <a:pt x="19" y="42"/>
                  </a:cubicBezTo>
                  <a:cubicBezTo>
                    <a:pt x="29" y="45"/>
                    <a:pt x="45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5" name="Freeform 303"/>
            <p:cNvSpPr>
              <a:spLocks/>
            </p:cNvSpPr>
            <p:nvPr/>
          </p:nvSpPr>
          <p:spPr bwMode="auto">
            <a:xfrm>
              <a:off x="4109" y="455"/>
              <a:ext cx="66" cy="18"/>
            </a:xfrm>
            <a:custGeom>
              <a:avLst/>
              <a:gdLst>
                <a:gd name="T0" fmla="*/ 7 w 53"/>
                <a:gd name="T1" fmla="*/ 6 h 14"/>
                <a:gd name="T2" fmla="*/ 66 w 53"/>
                <a:gd name="T3" fmla="*/ 0 h 14"/>
                <a:gd name="T4" fmla="*/ 11 w 53"/>
                <a:gd name="T5" fmla="*/ 0 h 14"/>
                <a:gd name="T6" fmla="*/ 0 w 53"/>
                <a:gd name="T7" fmla="*/ 18 h 14"/>
                <a:gd name="T8" fmla="*/ 7 w 5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6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9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0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6" name="Freeform 304"/>
            <p:cNvSpPr>
              <a:spLocks/>
            </p:cNvSpPr>
            <p:nvPr/>
          </p:nvSpPr>
          <p:spPr bwMode="auto">
            <a:xfrm>
              <a:off x="4094" y="519"/>
              <a:ext cx="66" cy="18"/>
            </a:xfrm>
            <a:custGeom>
              <a:avLst/>
              <a:gdLst>
                <a:gd name="T0" fmla="*/ 6 w 53"/>
                <a:gd name="T1" fmla="*/ 6 h 14"/>
                <a:gd name="T2" fmla="*/ 66 w 53"/>
                <a:gd name="T3" fmla="*/ 0 h 14"/>
                <a:gd name="T4" fmla="*/ 10 w 53"/>
                <a:gd name="T5" fmla="*/ 0 h 14"/>
                <a:gd name="T6" fmla="*/ 0 w 53"/>
                <a:gd name="T7" fmla="*/ 18 h 14"/>
                <a:gd name="T8" fmla="*/ 6 w 5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8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0" y="0"/>
                    <a:pt x="0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7" name="Freeform 305"/>
            <p:cNvSpPr>
              <a:spLocks/>
            </p:cNvSpPr>
            <p:nvPr/>
          </p:nvSpPr>
          <p:spPr bwMode="auto">
            <a:xfrm>
              <a:off x="4106" y="453"/>
              <a:ext cx="79" cy="48"/>
            </a:xfrm>
            <a:custGeom>
              <a:avLst/>
              <a:gdLst>
                <a:gd name="T0" fmla="*/ 10 w 63"/>
                <a:gd name="T1" fmla="*/ 45 h 36"/>
                <a:gd name="T2" fmla="*/ 38 w 63"/>
                <a:gd name="T3" fmla="*/ 45 h 36"/>
                <a:gd name="T4" fmla="*/ 59 w 63"/>
                <a:gd name="T5" fmla="*/ 45 h 36"/>
                <a:gd name="T6" fmla="*/ 79 w 63"/>
                <a:gd name="T7" fmla="*/ 0 h 36"/>
                <a:gd name="T8" fmla="*/ 64 w 63"/>
                <a:gd name="T9" fmla="*/ 20 h 36"/>
                <a:gd name="T10" fmla="*/ 40 w 63"/>
                <a:gd name="T11" fmla="*/ 36 h 36"/>
                <a:gd name="T12" fmla="*/ 0 w 63"/>
                <a:gd name="T13" fmla="*/ 3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8" y="34"/>
                  </a:moveTo>
                  <a:cubicBezTo>
                    <a:pt x="15" y="35"/>
                    <a:pt x="23" y="34"/>
                    <a:pt x="30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2" y="8"/>
                    <a:pt x="63" y="0"/>
                  </a:cubicBezTo>
                  <a:cubicBezTo>
                    <a:pt x="58" y="1"/>
                    <a:pt x="54" y="11"/>
                    <a:pt x="51" y="15"/>
                  </a:cubicBezTo>
                  <a:cubicBezTo>
                    <a:pt x="45" y="23"/>
                    <a:pt x="41" y="25"/>
                    <a:pt x="32" y="27"/>
                  </a:cubicBezTo>
                  <a:cubicBezTo>
                    <a:pt x="22" y="28"/>
                    <a:pt x="9" y="33"/>
                    <a:pt x="0" y="27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8" name="Freeform 306"/>
            <p:cNvSpPr>
              <a:spLocks/>
            </p:cNvSpPr>
            <p:nvPr/>
          </p:nvSpPr>
          <p:spPr bwMode="auto">
            <a:xfrm>
              <a:off x="4091" y="521"/>
              <a:ext cx="72" cy="51"/>
            </a:xfrm>
            <a:custGeom>
              <a:avLst/>
              <a:gdLst>
                <a:gd name="T0" fmla="*/ 3 w 57"/>
                <a:gd name="T1" fmla="*/ 43 h 38"/>
                <a:gd name="T2" fmla="*/ 28 w 57"/>
                <a:gd name="T3" fmla="*/ 50 h 38"/>
                <a:gd name="T4" fmla="*/ 54 w 57"/>
                <a:gd name="T5" fmla="*/ 50 h 38"/>
                <a:gd name="T6" fmla="*/ 64 w 57"/>
                <a:gd name="T7" fmla="*/ 30 h 38"/>
                <a:gd name="T8" fmla="*/ 71 w 57"/>
                <a:gd name="T9" fmla="*/ 0 h 38"/>
                <a:gd name="T10" fmla="*/ 40 w 57"/>
                <a:gd name="T11" fmla="*/ 35 h 38"/>
                <a:gd name="T12" fmla="*/ 0 w 57"/>
                <a:gd name="T13" fmla="*/ 32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4" y="36"/>
                    <a:pt x="18" y="36"/>
                    <a:pt x="22" y="37"/>
                  </a:cubicBezTo>
                  <a:cubicBezTo>
                    <a:pt x="28" y="38"/>
                    <a:pt x="36" y="38"/>
                    <a:pt x="43" y="37"/>
                  </a:cubicBezTo>
                  <a:cubicBezTo>
                    <a:pt x="50" y="35"/>
                    <a:pt x="49" y="29"/>
                    <a:pt x="51" y="22"/>
                  </a:cubicBezTo>
                  <a:cubicBezTo>
                    <a:pt x="53" y="15"/>
                    <a:pt x="57" y="7"/>
                    <a:pt x="56" y="0"/>
                  </a:cubicBezTo>
                  <a:cubicBezTo>
                    <a:pt x="45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59" name="Freeform 307"/>
            <p:cNvSpPr>
              <a:spLocks/>
            </p:cNvSpPr>
            <p:nvPr/>
          </p:nvSpPr>
          <p:spPr bwMode="auto">
            <a:xfrm>
              <a:off x="4079" y="512"/>
              <a:ext cx="87" cy="60"/>
            </a:xfrm>
            <a:custGeom>
              <a:avLst/>
              <a:gdLst>
                <a:gd name="T0" fmla="*/ 75 w 70"/>
                <a:gd name="T1" fmla="*/ 60 h 45"/>
                <a:gd name="T2" fmla="*/ 87 w 70"/>
                <a:gd name="T3" fmla="*/ 1 h 45"/>
                <a:gd name="T4" fmla="*/ 19 w 70"/>
                <a:gd name="T5" fmla="*/ 3 h 45"/>
                <a:gd name="T6" fmla="*/ 24 w 70"/>
                <a:gd name="T7" fmla="*/ 56 h 45"/>
                <a:gd name="T8" fmla="*/ 75 w 70"/>
                <a:gd name="T9" fmla="*/ 6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45"/>
                <a:gd name="T17" fmla="*/ 70 w 7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45">
                  <a:moveTo>
                    <a:pt x="60" y="45"/>
                  </a:moveTo>
                  <a:cubicBezTo>
                    <a:pt x="62" y="26"/>
                    <a:pt x="66" y="12"/>
                    <a:pt x="70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7" y="3"/>
                    <a:pt x="0" y="39"/>
                    <a:pt x="19" y="42"/>
                  </a:cubicBezTo>
                  <a:cubicBezTo>
                    <a:pt x="29" y="45"/>
                    <a:pt x="45" y="45"/>
                    <a:pt x="60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0" name="Freeform 308"/>
            <p:cNvSpPr>
              <a:spLocks/>
            </p:cNvSpPr>
            <p:nvPr/>
          </p:nvSpPr>
          <p:spPr bwMode="auto">
            <a:xfrm>
              <a:off x="4098" y="448"/>
              <a:ext cx="91" cy="55"/>
            </a:xfrm>
            <a:custGeom>
              <a:avLst/>
              <a:gdLst>
                <a:gd name="T0" fmla="*/ 14 w 73"/>
                <a:gd name="T1" fmla="*/ 0 h 41"/>
                <a:gd name="T2" fmla="*/ 17 w 73"/>
                <a:gd name="T3" fmla="*/ 52 h 41"/>
                <a:gd name="T4" fmla="*/ 71 w 73"/>
                <a:gd name="T5" fmla="*/ 55 h 41"/>
                <a:gd name="T6" fmla="*/ 75 w 73"/>
                <a:gd name="T7" fmla="*/ 47 h 41"/>
                <a:gd name="T8" fmla="*/ 75 w 73"/>
                <a:gd name="T9" fmla="*/ 47 h 41"/>
                <a:gd name="T10" fmla="*/ 91 w 73"/>
                <a:gd name="T11" fmla="*/ 0 h 41"/>
                <a:gd name="T12" fmla="*/ 14 w 73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0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2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1" name="Freeform 309"/>
            <p:cNvSpPr>
              <a:spLocks/>
            </p:cNvSpPr>
            <p:nvPr/>
          </p:nvSpPr>
          <p:spPr bwMode="auto">
            <a:xfrm>
              <a:off x="4662" y="339"/>
              <a:ext cx="72" cy="60"/>
            </a:xfrm>
            <a:custGeom>
              <a:avLst/>
              <a:gdLst>
                <a:gd name="T0" fmla="*/ 66 w 58"/>
                <a:gd name="T1" fmla="*/ 60 h 45"/>
                <a:gd name="T2" fmla="*/ 66 w 58"/>
                <a:gd name="T3" fmla="*/ 60 h 45"/>
                <a:gd name="T4" fmla="*/ 72 w 58"/>
                <a:gd name="T5" fmla="*/ 0 h 45"/>
                <a:gd name="T6" fmla="*/ 0 w 58"/>
                <a:gd name="T7" fmla="*/ 31 h 45"/>
                <a:gd name="T8" fmla="*/ 0 w 58"/>
                <a:gd name="T9" fmla="*/ 32 h 45"/>
                <a:gd name="T10" fmla="*/ 66 w 58"/>
                <a:gd name="T11" fmla="*/ 6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2" name="Freeform 310"/>
            <p:cNvSpPr>
              <a:spLocks/>
            </p:cNvSpPr>
            <p:nvPr/>
          </p:nvSpPr>
          <p:spPr bwMode="auto">
            <a:xfrm>
              <a:off x="4318" y="444"/>
              <a:ext cx="17" cy="27"/>
            </a:xfrm>
            <a:custGeom>
              <a:avLst/>
              <a:gdLst>
                <a:gd name="T0" fmla="*/ 7 w 14"/>
                <a:gd name="T1" fmla="*/ 4 h 20"/>
                <a:gd name="T2" fmla="*/ 4 w 14"/>
                <a:gd name="T3" fmla="*/ 20 h 20"/>
                <a:gd name="T4" fmla="*/ 15 w 14"/>
                <a:gd name="T5" fmla="*/ 11 h 20"/>
                <a:gd name="T6" fmla="*/ 0 60000 65536"/>
                <a:gd name="T7" fmla="*/ 0 60000 65536"/>
                <a:gd name="T8" fmla="*/ 0 60000 65536"/>
                <a:gd name="T9" fmla="*/ 0 w 14"/>
                <a:gd name="T10" fmla="*/ 0 h 20"/>
                <a:gd name="T11" fmla="*/ 14 w 1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0">
                  <a:moveTo>
                    <a:pt x="6" y="3"/>
                  </a:moveTo>
                  <a:cubicBezTo>
                    <a:pt x="0" y="0"/>
                    <a:pt x="0" y="12"/>
                    <a:pt x="3" y="15"/>
                  </a:cubicBezTo>
                  <a:cubicBezTo>
                    <a:pt x="8" y="20"/>
                    <a:pt x="14" y="14"/>
                    <a:pt x="12" y="8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3" name="Freeform 311"/>
            <p:cNvSpPr>
              <a:spLocks/>
            </p:cNvSpPr>
            <p:nvPr/>
          </p:nvSpPr>
          <p:spPr bwMode="auto">
            <a:xfrm>
              <a:off x="4161" y="972"/>
              <a:ext cx="164" cy="268"/>
            </a:xfrm>
            <a:custGeom>
              <a:avLst/>
              <a:gdLst>
                <a:gd name="T0" fmla="*/ 71 w 131"/>
                <a:gd name="T1" fmla="*/ 67 h 201"/>
                <a:gd name="T2" fmla="*/ 71 w 131"/>
                <a:gd name="T3" fmla="*/ 67 h 201"/>
                <a:gd name="T4" fmla="*/ 0 w 131"/>
                <a:gd name="T5" fmla="*/ 0 h 201"/>
                <a:gd name="T6" fmla="*/ 9 w 131"/>
                <a:gd name="T7" fmla="*/ 80 h 201"/>
                <a:gd name="T8" fmla="*/ 11 w 131"/>
                <a:gd name="T9" fmla="*/ 248 h 201"/>
                <a:gd name="T10" fmla="*/ 11 w 131"/>
                <a:gd name="T11" fmla="*/ 248 h 201"/>
                <a:gd name="T12" fmla="*/ 11 w 131"/>
                <a:gd name="T13" fmla="*/ 249 h 201"/>
                <a:gd name="T14" fmla="*/ 88 w 131"/>
                <a:gd name="T15" fmla="*/ 268 h 201"/>
                <a:gd name="T16" fmla="*/ 164 w 131"/>
                <a:gd name="T17" fmla="*/ 249 h 201"/>
                <a:gd name="T18" fmla="*/ 163 w 131"/>
                <a:gd name="T19" fmla="*/ 248 h 201"/>
                <a:gd name="T20" fmla="*/ 164 w 131"/>
                <a:gd name="T21" fmla="*/ 248 h 201"/>
                <a:gd name="T22" fmla="*/ 164 w 131"/>
                <a:gd name="T23" fmla="*/ 135 h 201"/>
                <a:gd name="T24" fmla="*/ 150 w 131"/>
                <a:gd name="T25" fmla="*/ 128 h 201"/>
                <a:gd name="T26" fmla="*/ 71 w 131"/>
                <a:gd name="T27" fmla="*/ 6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1"/>
                <a:gd name="T43" fmla="*/ 0 h 201"/>
                <a:gd name="T44" fmla="*/ 131 w 131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1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5" y="56"/>
                    <a:pt x="15" y="34"/>
                    <a:pt x="0" y="0"/>
                  </a:cubicBezTo>
                  <a:cubicBezTo>
                    <a:pt x="4" y="21"/>
                    <a:pt x="7" y="42"/>
                    <a:pt x="7" y="60"/>
                  </a:cubicBezTo>
                  <a:cubicBezTo>
                    <a:pt x="7" y="121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4"/>
                    <a:pt x="36" y="201"/>
                    <a:pt x="70" y="201"/>
                  </a:cubicBezTo>
                  <a:cubicBezTo>
                    <a:pt x="103" y="201"/>
                    <a:pt x="131" y="194"/>
                    <a:pt x="131" y="187"/>
                  </a:cubicBezTo>
                  <a:cubicBezTo>
                    <a:pt x="131" y="187"/>
                    <a:pt x="130" y="186"/>
                    <a:pt x="130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27" y="100"/>
                    <a:pt x="123" y="98"/>
                    <a:pt x="120" y="96"/>
                  </a:cubicBezTo>
                  <a:cubicBezTo>
                    <a:pt x="100" y="87"/>
                    <a:pt x="78" y="71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4" name="Freeform 312"/>
            <p:cNvSpPr>
              <a:spLocks/>
            </p:cNvSpPr>
            <p:nvPr/>
          </p:nvSpPr>
          <p:spPr bwMode="auto">
            <a:xfrm>
              <a:off x="4170" y="985"/>
              <a:ext cx="155" cy="254"/>
            </a:xfrm>
            <a:custGeom>
              <a:avLst/>
              <a:gdLst>
                <a:gd name="T0" fmla="*/ 150 w 124"/>
                <a:gd name="T1" fmla="*/ 124 h 190"/>
                <a:gd name="T2" fmla="*/ 146 w 124"/>
                <a:gd name="T3" fmla="*/ 235 h 190"/>
                <a:gd name="T4" fmla="*/ 51 w 124"/>
                <a:gd name="T5" fmla="*/ 242 h 190"/>
                <a:gd name="T6" fmla="*/ 125 w 124"/>
                <a:gd name="T7" fmla="*/ 202 h 190"/>
                <a:gd name="T8" fmla="*/ 109 w 124"/>
                <a:gd name="T9" fmla="*/ 131 h 190"/>
                <a:gd name="T10" fmla="*/ 0 w 124"/>
                <a:gd name="T11" fmla="*/ 0 h 190"/>
                <a:gd name="T12" fmla="*/ 85 w 124"/>
                <a:gd name="T13" fmla="*/ 78 h 190"/>
                <a:gd name="T14" fmla="*/ 150 w 124"/>
                <a:gd name="T15" fmla="*/ 124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9" y="112"/>
                    <a:pt x="124" y="165"/>
                    <a:pt x="117" y="176"/>
                  </a:cubicBezTo>
                  <a:cubicBezTo>
                    <a:pt x="108" y="190"/>
                    <a:pt x="56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1" y="132"/>
                    <a:pt x="100" y="113"/>
                    <a:pt x="87" y="98"/>
                  </a:cubicBezTo>
                  <a:cubicBezTo>
                    <a:pt x="66" y="74"/>
                    <a:pt x="7" y="36"/>
                    <a:pt x="0" y="0"/>
                  </a:cubicBezTo>
                  <a:cubicBezTo>
                    <a:pt x="12" y="17"/>
                    <a:pt x="53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5" name="Freeform 313"/>
            <p:cNvSpPr>
              <a:spLocks/>
            </p:cNvSpPr>
            <p:nvPr/>
          </p:nvSpPr>
          <p:spPr bwMode="auto">
            <a:xfrm>
              <a:off x="4446" y="215"/>
              <a:ext cx="408" cy="430"/>
            </a:xfrm>
            <a:custGeom>
              <a:avLst/>
              <a:gdLst>
                <a:gd name="T0" fmla="*/ 146 w 326"/>
                <a:gd name="T1" fmla="*/ 310 h 323"/>
                <a:gd name="T2" fmla="*/ 166 w 326"/>
                <a:gd name="T3" fmla="*/ 241 h 323"/>
                <a:gd name="T4" fmla="*/ 387 w 326"/>
                <a:gd name="T5" fmla="*/ 126 h 323"/>
                <a:gd name="T6" fmla="*/ 392 w 326"/>
                <a:gd name="T7" fmla="*/ 76 h 323"/>
                <a:gd name="T8" fmla="*/ 327 w 326"/>
                <a:gd name="T9" fmla="*/ 71 h 323"/>
                <a:gd name="T10" fmla="*/ 390 w 326"/>
                <a:gd name="T11" fmla="*/ 63 h 323"/>
                <a:gd name="T12" fmla="*/ 393 w 326"/>
                <a:gd name="T13" fmla="*/ 7 h 323"/>
                <a:gd name="T14" fmla="*/ 173 w 326"/>
                <a:gd name="T15" fmla="*/ 5 h 323"/>
                <a:gd name="T16" fmla="*/ 118 w 326"/>
                <a:gd name="T17" fmla="*/ 7 h 323"/>
                <a:gd name="T18" fmla="*/ 116 w 326"/>
                <a:gd name="T19" fmla="*/ 8 h 323"/>
                <a:gd name="T20" fmla="*/ 116 w 326"/>
                <a:gd name="T21" fmla="*/ 7 h 323"/>
                <a:gd name="T22" fmla="*/ 74 w 326"/>
                <a:gd name="T23" fmla="*/ 1 h 323"/>
                <a:gd name="T24" fmla="*/ 74 w 326"/>
                <a:gd name="T25" fmla="*/ 0 h 323"/>
                <a:gd name="T26" fmla="*/ 41 w 326"/>
                <a:gd name="T27" fmla="*/ 132 h 323"/>
                <a:gd name="T28" fmla="*/ 44 w 326"/>
                <a:gd name="T29" fmla="*/ 132 h 323"/>
                <a:gd name="T30" fmla="*/ 50 w 326"/>
                <a:gd name="T31" fmla="*/ 162 h 323"/>
                <a:gd name="T32" fmla="*/ 50 w 326"/>
                <a:gd name="T33" fmla="*/ 164 h 323"/>
                <a:gd name="T34" fmla="*/ 50 w 326"/>
                <a:gd name="T35" fmla="*/ 164 h 323"/>
                <a:gd name="T36" fmla="*/ 33 w 326"/>
                <a:gd name="T37" fmla="*/ 213 h 323"/>
                <a:gd name="T38" fmla="*/ 3 w 326"/>
                <a:gd name="T39" fmla="*/ 379 h 323"/>
                <a:gd name="T40" fmla="*/ 0 w 326"/>
                <a:gd name="T41" fmla="*/ 430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7" y="98"/>
                    <a:pt x="309" y="95"/>
                  </a:cubicBezTo>
                  <a:cubicBezTo>
                    <a:pt x="321" y="92"/>
                    <a:pt x="323" y="60"/>
                    <a:pt x="313" y="57"/>
                  </a:cubicBezTo>
                  <a:cubicBezTo>
                    <a:pt x="313" y="57"/>
                    <a:pt x="301" y="54"/>
                    <a:pt x="261" y="53"/>
                  </a:cubicBezTo>
                  <a:cubicBezTo>
                    <a:pt x="261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4" y="5"/>
                  </a:cubicBezTo>
                  <a:cubicBezTo>
                    <a:pt x="264" y="5"/>
                    <a:pt x="189" y="0"/>
                    <a:pt x="138" y="4"/>
                  </a:cubicBezTo>
                  <a:cubicBezTo>
                    <a:pt x="120" y="5"/>
                    <a:pt x="105" y="6"/>
                    <a:pt x="94" y="5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5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39" y="9"/>
                    <a:pt x="19" y="38"/>
                    <a:pt x="33" y="99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41" y="103"/>
                    <a:pt x="43" y="109"/>
                    <a:pt x="40" y="122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37" y="132"/>
                    <a:pt x="33" y="144"/>
                    <a:pt x="26" y="160"/>
                  </a:cubicBezTo>
                  <a:cubicBezTo>
                    <a:pt x="8" y="202"/>
                    <a:pt x="1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6" name="Freeform 314"/>
            <p:cNvSpPr>
              <a:spLocks/>
            </p:cNvSpPr>
            <p:nvPr/>
          </p:nvSpPr>
          <p:spPr bwMode="auto">
            <a:xfrm>
              <a:off x="4449" y="392"/>
              <a:ext cx="186" cy="227"/>
            </a:xfrm>
            <a:custGeom>
              <a:avLst/>
              <a:gdLst>
                <a:gd name="T0" fmla="*/ 52 w 149"/>
                <a:gd name="T1" fmla="*/ 92 h 170"/>
                <a:gd name="T2" fmla="*/ 107 w 149"/>
                <a:gd name="T3" fmla="*/ 97 h 170"/>
                <a:gd name="T4" fmla="*/ 127 w 149"/>
                <a:gd name="T5" fmla="*/ 112 h 170"/>
                <a:gd name="T6" fmla="*/ 144 w 149"/>
                <a:gd name="T7" fmla="*/ 120 h 170"/>
                <a:gd name="T8" fmla="*/ 150 w 149"/>
                <a:gd name="T9" fmla="*/ 92 h 170"/>
                <a:gd name="T10" fmla="*/ 161 w 149"/>
                <a:gd name="T11" fmla="*/ 61 h 170"/>
                <a:gd name="T12" fmla="*/ 186 w 149"/>
                <a:gd name="T13" fmla="*/ 0 h 170"/>
                <a:gd name="T14" fmla="*/ 119 w 149"/>
                <a:gd name="T15" fmla="*/ 67 h 170"/>
                <a:gd name="T16" fmla="*/ 32 w 149"/>
                <a:gd name="T17" fmla="*/ 88 h 170"/>
                <a:gd name="T18" fmla="*/ 7 w 149"/>
                <a:gd name="T19" fmla="*/ 142 h 170"/>
                <a:gd name="T20" fmla="*/ 5 w 149"/>
                <a:gd name="T21" fmla="*/ 182 h 170"/>
                <a:gd name="T22" fmla="*/ 5 w 149"/>
                <a:gd name="T23" fmla="*/ 227 h 170"/>
                <a:gd name="T24" fmla="*/ 14 w 149"/>
                <a:gd name="T25" fmla="*/ 183 h 170"/>
                <a:gd name="T26" fmla="*/ 17 w 149"/>
                <a:gd name="T27" fmla="*/ 158 h 170"/>
                <a:gd name="T28" fmla="*/ 21 w 149"/>
                <a:gd name="T29" fmla="*/ 123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9"/>
                <a:gd name="T46" fmla="*/ 0 h 170"/>
                <a:gd name="T47" fmla="*/ 149 w 149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9" h="170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2" y="76"/>
                    <a:pt x="97" y="79"/>
                    <a:pt x="102" y="84"/>
                  </a:cubicBezTo>
                  <a:cubicBezTo>
                    <a:pt x="106" y="88"/>
                    <a:pt x="110" y="96"/>
                    <a:pt x="115" y="90"/>
                  </a:cubicBezTo>
                  <a:cubicBezTo>
                    <a:pt x="117" y="87"/>
                    <a:pt x="118" y="74"/>
                    <a:pt x="120" y="69"/>
                  </a:cubicBezTo>
                  <a:cubicBezTo>
                    <a:pt x="123" y="61"/>
                    <a:pt x="126" y="54"/>
                    <a:pt x="129" y="46"/>
                  </a:cubicBezTo>
                  <a:cubicBezTo>
                    <a:pt x="135" y="31"/>
                    <a:pt x="146" y="16"/>
                    <a:pt x="149" y="0"/>
                  </a:cubicBezTo>
                  <a:cubicBezTo>
                    <a:pt x="131" y="21"/>
                    <a:pt x="127" y="45"/>
                    <a:pt x="95" y="50"/>
                  </a:cubicBezTo>
                  <a:cubicBezTo>
                    <a:pt x="72" y="54"/>
                    <a:pt x="46" y="51"/>
                    <a:pt x="26" y="66"/>
                  </a:cubicBezTo>
                  <a:cubicBezTo>
                    <a:pt x="14" y="75"/>
                    <a:pt x="8" y="91"/>
                    <a:pt x="6" y="106"/>
                  </a:cubicBezTo>
                  <a:cubicBezTo>
                    <a:pt x="4" y="116"/>
                    <a:pt x="5" y="126"/>
                    <a:pt x="4" y="136"/>
                  </a:cubicBezTo>
                  <a:cubicBezTo>
                    <a:pt x="3" y="146"/>
                    <a:pt x="0" y="162"/>
                    <a:pt x="4" y="170"/>
                  </a:cubicBezTo>
                  <a:cubicBezTo>
                    <a:pt x="9" y="159"/>
                    <a:pt x="9" y="149"/>
                    <a:pt x="11" y="137"/>
                  </a:cubicBezTo>
                  <a:cubicBezTo>
                    <a:pt x="12" y="131"/>
                    <a:pt x="13" y="124"/>
                    <a:pt x="14" y="118"/>
                  </a:cubicBezTo>
                  <a:cubicBezTo>
                    <a:pt x="16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7" name="Freeform 315"/>
            <p:cNvSpPr>
              <a:spLocks/>
            </p:cNvSpPr>
            <p:nvPr/>
          </p:nvSpPr>
          <p:spPr bwMode="auto">
            <a:xfrm>
              <a:off x="4200" y="429"/>
              <a:ext cx="773" cy="738"/>
            </a:xfrm>
            <a:custGeom>
              <a:avLst/>
              <a:gdLst>
                <a:gd name="T0" fmla="*/ 733 w 618"/>
                <a:gd name="T1" fmla="*/ 388 h 553"/>
                <a:gd name="T2" fmla="*/ 672 w 618"/>
                <a:gd name="T3" fmla="*/ 243 h 553"/>
                <a:gd name="T4" fmla="*/ 643 w 618"/>
                <a:gd name="T5" fmla="*/ 175 h 553"/>
                <a:gd name="T6" fmla="*/ 642 w 618"/>
                <a:gd name="T7" fmla="*/ 168 h 553"/>
                <a:gd name="T8" fmla="*/ 632 w 618"/>
                <a:gd name="T9" fmla="*/ 176 h 553"/>
                <a:gd name="T10" fmla="*/ 632 w 618"/>
                <a:gd name="T11" fmla="*/ 175 h 553"/>
                <a:gd name="T12" fmla="*/ 632 w 618"/>
                <a:gd name="T13" fmla="*/ 168 h 553"/>
                <a:gd name="T14" fmla="*/ 562 w 618"/>
                <a:gd name="T15" fmla="*/ 47 h 553"/>
                <a:gd name="T16" fmla="*/ 423 w 618"/>
                <a:gd name="T17" fmla="*/ 3 h 553"/>
                <a:gd name="T18" fmla="*/ 422 w 618"/>
                <a:gd name="T19" fmla="*/ 3 h 553"/>
                <a:gd name="T20" fmla="*/ 393 w 618"/>
                <a:gd name="T21" fmla="*/ 92 h 553"/>
                <a:gd name="T22" fmla="*/ 392 w 618"/>
                <a:gd name="T23" fmla="*/ 89 h 553"/>
                <a:gd name="T24" fmla="*/ 339 w 618"/>
                <a:gd name="T25" fmla="*/ 57 h 553"/>
                <a:gd name="T26" fmla="*/ 276 w 618"/>
                <a:gd name="T27" fmla="*/ 67 h 553"/>
                <a:gd name="T28" fmla="*/ 274 w 618"/>
                <a:gd name="T29" fmla="*/ 69 h 553"/>
                <a:gd name="T30" fmla="*/ 266 w 618"/>
                <a:gd name="T31" fmla="*/ 129 h 553"/>
                <a:gd name="T32" fmla="*/ 246 w 618"/>
                <a:gd name="T33" fmla="*/ 207 h 553"/>
                <a:gd name="T34" fmla="*/ 154 w 618"/>
                <a:gd name="T35" fmla="*/ 135 h 553"/>
                <a:gd name="T36" fmla="*/ 153 w 618"/>
                <a:gd name="T37" fmla="*/ 133 h 553"/>
                <a:gd name="T38" fmla="*/ 91 w 618"/>
                <a:gd name="T39" fmla="*/ 104 h 553"/>
                <a:gd name="T40" fmla="*/ 73 w 618"/>
                <a:gd name="T41" fmla="*/ 109 h 553"/>
                <a:gd name="T42" fmla="*/ 3 w 618"/>
                <a:gd name="T43" fmla="*/ 168 h 553"/>
                <a:gd name="T44" fmla="*/ 3 w 618"/>
                <a:gd name="T45" fmla="*/ 169 h 553"/>
                <a:gd name="T46" fmla="*/ 86 w 618"/>
                <a:gd name="T47" fmla="*/ 375 h 553"/>
                <a:gd name="T48" fmla="*/ 106 w 618"/>
                <a:gd name="T49" fmla="*/ 450 h 553"/>
                <a:gd name="T50" fmla="*/ 418 w 618"/>
                <a:gd name="T51" fmla="*/ 690 h 553"/>
                <a:gd name="T52" fmla="*/ 668 w 618"/>
                <a:gd name="T53" fmla="*/ 665 h 553"/>
                <a:gd name="T54" fmla="*/ 669 w 618"/>
                <a:gd name="T55" fmla="*/ 665 h 553"/>
                <a:gd name="T56" fmla="*/ 670 w 618"/>
                <a:gd name="T57" fmla="*/ 663 h 553"/>
                <a:gd name="T58" fmla="*/ 733 w 618"/>
                <a:gd name="T59" fmla="*/ 388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8"/>
                <a:gd name="T91" fmla="*/ 0 h 553"/>
                <a:gd name="T92" fmla="*/ 618 w 618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8" h="553">
                  <a:moveTo>
                    <a:pt x="586" y="291"/>
                  </a:moveTo>
                  <a:cubicBezTo>
                    <a:pt x="569" y="244"/>
                    <a:pt x="551" y="211"/>
                    <a:pt x="537" y="182"/>
                  </a:cubicBezTo>
                  <a:cubicBezTo>
                    <a:pt x="514" y="131"/>
                    <a:pt x="514" y="131"/>
                    <a:pt x="514" y="131"/>
                  </a:cubicBezTo>
                  <a:cubicBezTo>
                    <a:pt x="513" y="126"/>
                    <a:pt x="513" y="126"/>
                    <a:pt x="513" y="126"/>
                  </a:cubicBezTo>
                  <a:cubicBezTo>
                    <a:pt x="510" y="128"/>
                    <a:pt x="508" y="130"/>
                    <a:pt x="505" y="132"/>
                  </a:cubicBezTo>
                  <a:cubicBezTo>
                    <a:pt x="505" y="132"/>
                    <a:pt x="505" y="131"/>
                    <a:pt x="505" y="131"/>
                  </a:cubicBezTo>
                  <a:cubicBezTo>
                    <a:pt x="505" y="126"/>
                    <a:pt x="505" y="126"/>
                    <a:pt x="505" y="126"/>
                  </a:cubicBezTo>
                  <a:cubicBezTo>
                    <a:pt x="511" y="97"/>
                    <a:pt x="487" y="64"/>
                    <a:pt x="449" y="35"/>
                  </a:cubicBezTo>
                  <a:cubicBezTo>
                    <a:pt x="400" y="1"/>
                    <a:pt x="353" y="0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27" y="20"/>
                    <a:pt x="314" y="69"/>
                    <a:pt x="314" y="69"/>
                  </a:cubicBezTo>
                  <a:cubicBezTo>
                    <a:pt x="314" y="68"/>
                    <a:pt x="313" y="67"/>
                    <a:pt x="313" y="67"/>
                  </a:cubicBezTo>
                  <a:cubicBezTo>
                    <a:pt x="304" y="55"/>
                    <a:pt x="289" y="46"/>
                    <a:pt x="271" y="43"/>
                  </a:cubicBezTo>
                  <a:cubicBezTo>
                    <a:pt x="252" y="39"/>
                    <a:pt x="234" y="42"/>
                    <a:pt x="221" y="50"/>
                  </a:cubicBezTo>
                  <a:cubicBezTo>
                    <a:pt x="220" y="51"/>
                    <a:pt x="219" y="51"/>
                    <a:pt x="219" y="52"/>
                  </a:cubicBezTo>
                  <a:cubicBezTo>
                    <a:pt x="215" y="58"/>
                    <a:pt x="216" y="73"/>
                    <a:pt x="213" y="97"/>
                  </a:cubicBezTo>
                  <a:cubicBezTo>
                    <a:pt x="210" y="116"/>
                    <a:pt x="212" y="147"/>
                    <a:pt x="197" y="155"/>
                  </a:cubicBezTo>
                  <a:cubicBezTo>
                    <a:pt x="184" y="162"/>
                    <a:pt x="142" y="130"/>
                    <a:pt x="123" y="101"/>
                  </a:cubicBezTo>
                  <a:cubicBezTo>
                    <a:pt x="123" y="100"/>
                    <a:pt x="122" y="100"/>
                    <a:pt x="122" y="100"/>
                  </a:cubicBezTo>
                  <a:cubicBezTo>
                    <a:pt x="103" y="80"/>
                    <a:pt x="91" y="76"/>
                    <a:pt x="73" y="78"/>
                  </a:cubicBezTo>
                  <a:cubicBezTo>
                    <a:pt x="69" y="79"/>
                    <a:pt x="63" y="80"/>
                    <a:pt x="58" y="82"/>
                  </a:cubicBezTo>
                  <a:cubicBezTo>
                    <a:pt x="25" y="90"/>
                    <a:pt x="7" y="105"/>
                    <a:pt x="2" y="126"/>
                  </a:cubicBezTo>
                  <a:cubicBezTo>
                    <a:pt x="2" y="126"/>
                    <a:pt x="2" y="127"/>
                    <a:pt x="2" y="127"/>
                  </a:cubicBezTo>
                  <a:cubicBezTo>
                    <a:pt x="0" y="167"/>
                    <a:pt x="32" y="258"/>
                    <a:pt x="69" y="281"/>
                  </a:cubicBezTo>
                  <a:cubicBezTo>
                    <a:pt x="102" y="301"/>
                    <a:pt x="71" y="309"/>
                    <a:pt x="85" y="337"/>
                  </a:cubicBezTo>
                  <a:cubicBezTo>
                    <a:pt x="104" y="372"/>
                    <a:pt x="189" y="481"/>
                    <a:pt x="334" y="517"/>
                  </a:cubicBezTo>
                  <a:cubicBezTo>
                    <a:pt x="481" y="553"/>
                    <a:pt x="510" y="511"/>
                    <a:pt x="534" y="498"/>
                  </a:cubicBezTo>
                  <a:cubicBezTo>
                    <a:pt x="535" y="498"/>
                    <a:pt x="535" y="498"/>
                    <a:pt x="535" y="498"/>
                  </a:cubicBezTo>
                  <a:cubicBezTo>
                    <a:pt x="535" y="498"/>
                    <a:pt x="535" y="498"/>
                    <a:pt x="536" y="497"/>
                  </a:cubicBezTo>
                  <a:cubicBezTo>
                    <a:pt x="595" y="452"/>
                    <a:pt x="618" y="382"/>
                    <a:pt x="586" y="291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8" name="Freeform 316"/>
            <p:cNvSpPr>
              <a:spLocks/>
            </p:cNvSpPr>
            <p:nvPr/>
          </p:nvSpPr>
          <p:spPr bwMode="auto">
            <a:xfrm>
              <a:off x="4862" y="671"/>
              <a:ext cx="101" cy="410"/>
            </a:xfrm>
            <a:custGeom>
              <a:avLst/>
              <a:gdLst>
                <a:gd name="T0" fmla="*/ 0 w 81"/>
                <a:gd name="T1" fmla="*/ 4 h 308"/>
                <a:gd name="T2" fmla="*/ 51 w 81"/>
                <a:gd name="T3" fmla="*/ 122 h 308"/>
                <a:gd name="T4" fmla="*/ 61 w 81"/>
                <a:gd name="T5" fmla="*/ 150 h 308"/>
                <a:gd name="T6" fmla="*/ 16 w 81"/>
                <a:gd name="T7" fmla="*/ 405 h 308"/>
                <a:gd name="T8" fmla="*/ 21 w 81"/>
                <a:gd name="T9" fmla="*/ 410 h 308"/>
                <a:gd name="T10" fmla="*/ 66 w 81"/>
                <a:gd name="T11" fmla="*/ 148 h 308"/>
                <a:gd name="T12" fmla="*/ 57 w 81"/>
                <a:gd name="T13" fmla="*/ 120 h 308"/>
                <a:gd name="T14" fmla="*/ 4 w 81"/>
                <a:gd name="T15" fmla="*/ 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308"/>
                <a:gd name="T26" fmla="*/ 81 w 81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308">
                  <a:moveTo>
                    <a:pt x="0" y="3"/>
                  </a:moveTo>
                  <a:cubicBezTo>
                    <a:pt x="11" y="28"/>
                    <a:pt x="28" y="55"/>
                    <a:pt x="41" y="92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75" y="188"/>
                    <a:pt x="63" y="253"/>
                    <a:pt x="13" y="304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68" y="255"/>
                    <a:pt x="81" y="188"/>
                    <a:pt x="53" y="11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33" y="53"/>
                    <a:pt x="15" y="25"/>
                    <a:pt x="3" y="0"/>
                  </a:cubicBezTo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69" name="Freeform 317"/>
            <p:cNvSpPr>
              <a:spLocks/>
            </p:cNvSpPr>
            <p:nvPr/>
          </p:nvSpPr>
          <p:spPr bwMode="auto">
            <a:xfrm>
              <a:off x="4166" y="148"/>
              <a:ext cx="160" cy="347"/>
            </a:xfrm>
            <a:custGeom>
              <a:avLst/>
              <a:gdLst>
                <a:gd name="T0" fmla="*/ 6 w 128"/>
                <a:gd name="T1" fmla="*/ 347 h 260"/>
                <a:gd name="T2" fmla="*/ 40 w 128"/>
                <a:gd name="T3" fmla="*/ 300 h 260"/>
                <a:gd name="T4" fmla="*/ 85 w 128"/>
                <a:gd name="T5" fmla="*/ 276 h 260"/>
                <a:gd name="T6" fmla="*/ 99 w 128"/>
                <a:gd name="T7" fmla="*/ 274 h 260"/>
                <a:gd name="T8" fmla="*/ 135 w 128"/>
                <a:gd name="T9" fmla="*/ 284 h 260"/>
                <a:gd name="T10" fmla="*/ 141 w 128"/>
                <a:gd name="T11" fmla="*/ 288 h 260"/>
                <a:gd name="T12" fmla="*/ 142 w 128"/>
                <a:gd name="T13" fmla="*/ 291 h 260"/>
                <a:gd name="T14" fmla="*/ 146 w 128"/>
                <a:gd name="T15" fmla="*/ 294 h 260"/>
                <a:gd name="T16" fmla="*/ 149 w 128"/>
                <a:gd name="T17" fmla="*/ 296 h 260"/>
                <a:gd name="T18" fmla="*/ 151 w 128"/>
                <a:gd name="T19" fmla="*/ 299 h 260"/>
                <a:gd name="T20" fmla="*/ 152 w 128"/>
                <a:gd name="T21" fmla="*/ 302 h 260"/>
                <a:gd name="T22" fmla="*/ 157 w 128"/>
                <a:gd name="T23" fmla="*/ 307 h 260"/>
                <a:gd name="T24" fmla="*/ 160 w 128"/>
                <a:gd name="T25" fmla="*/ 302 h 260"/>
                <a:gd name="T26" fmla="*/ 147 w 128"/>
                <a:gd name="T27" fmla="*/ 45 h 260"/>
                <a:gd name="T28" fmla="*/ 146 w 128"/>
                <a:gd name="T29" fmla="*/ 3 h 260"/>
                <a:gd name="T30" fmla="*/ 76 w 128"/>
                <a:gd name="T31" fmla="*/ 19 h 260"/>
                <a:gd name="T32" fmla="*/ 4 w 128"/>
                <a:gd name="T33" fmla="*/ 0 h 260"/>
                <a:gd name="T34" fmla="*/ 4 w 128"/>
                <a:gd name="T35" fmla="*/ 4 h 260"/>
                <a:gd name="T36" fmla="*/ 1 w 128"/>
                <a:gd name="T37" fmla="*/ 41 h 260"/>
                <a:gd name="T38" fmla="*/ 1 w 128"/>
                <a:gd name="T39" fmla="*/ 208 h 260"/>
                <a:gd name="T40" fmla="*/ 6 w 128"/>
                <a:gd name="T41" fmla="*/ 347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"/>
                <a:gd name="T64" fmla="*/ 0 h 260"/>
                <a:gd name="T65" fmla="*/ 128 w 128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" h="260">
                  <a:moveTo>
                    <a:pt x="5" y="260"/>
                  </a:moveTo>
                  <a:cubicBezTo>
                    <a:pt x="14" y="241"/>
                    <a:pt x="24" y="233"/>
                    <a:pt x="32" y="225"/>
                  </a:cubicBezTo>
                  <a:cubicBezTo>
                    <a:pt x="42" y="215"/>
                    <a:pt x="55" y="207"/>
                    <a:pt x="68" y="207"/>
                  </a:cubicBezTo>
                  <a:cubicBezTo>
                    <a:pt x="80" y="206"/>
                    <a:pt x="71" y="203"/>
                    <a:pt x="79" y="205"/>
                  </a:cubicBezTo>
                  <a:cubicBezTo>
                    <a:pt x="87" y="207"/>
                    <a:pt x="100" y="208"/>
                    <a:pt x="108" y="213"/>
                  </a:cubicBezTo>
                  <a:cubicBezTo>
                    <a:pt x="110" y="214"/>
                    <a:pt x="111" y="215"/>
                    <a:pt x="113" y="216"/>
                  </a:cubicBezTo>
                  <a:cubicBezTo>
                    <a:pt x="113" y="217"/>
                    <a:pt x="114" y="217"/>
                    <a:pt x="114" y="218"/>
                  </a:cubicBezTo>
                  <a:cubicBezTo>
                    <a:pt x="115" y="218"/>
                    <a:pt x="116" y="219"/>
                    <a:pt x="117" y="220"/>
                  </a:cubicBezTo>
                  <a:cubicBezTo>
                    <a:pt x="118" y="221"/>
                    <a:pt x="118" y="221"/>
                    <a:pt x="119" y="222"/>
                  </a:cubicBezTo>
                  <a:cubicBezTo>
                    <a:pt x="119" y="223"/>
                    <a:pt x="120" y="224"/>
                    <a:pt x="121" y="224"/>
                  </a:cubicBezTo>
                  <a:cubicBezTo>
                    <a:pt x="122" y="225"/>
                    <a:pt x="122" y="225"/>
                    <a:pt x="122" y="226"/>
                  </a:cubicBezTo>
                  <a:cubicBezTo>
                    <a:pt x="124" y="227"/>
                    <a:pt x="125" y="229"/>
                    <a:pt x="126" y="230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3" y="210"/>
                    <a:pt x="119" y="100"/>
                    <a:pt x="118" y="34"/>
                  </a:cubicBezTo>
                  <a:cubicBezTo>
                    <a:pt x="118" y="14"/>
                    <a:pt x="117" y="10"/>
                    <a:pt x="117" y="2"/>
                  </a:cubicBezTo>
                  <a:cubicBezTo>
                    <a:pt x="113" y="9"/>
                    <a:pt x="89" y="14"/>
                    <a:pt x="61" y="14"/>
                  </a:cubicBezTo>
                  <a:cubicBezTo>
                    <a:pt x="29" y="14"/>
                    <a:pt x="3" y="8"/>
                    <a:pt x="3" y="0"/>
                  </a:cubicBezTo>
                  <a:cubicBezTo>
                    <a:pt x="3" y="0"/>
                    <a:pt x="3" y="2"/>
                    <a:pt x="3" y="3"/>
                  </a:cubicBezTo>
                  <a:cubicBezTo>
                    <a:pt x="2" y="13"/>
                    <a:pt x="1" y="14"/>
                    <a:pt x="1" y="31"/>
                  </a:cubicBezTo>
                  <a:cubicBezTo>
                    <a:pt x="0" y="68"/>
                    <a:pt x="0" y="116"/>
                    <a:pt x="1" y="156"/>
                  </a:cubicBezTo>
                  <a:cubicBezTo>
                    <a:pt x="2" y="186"/>
                    <a:pt x="4" y="230"/>
                    <a:pt x="5" y="26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0" name="Freeform 318"/>
            <p:cNvSpPr>
              <a:spLocks/>
            </p:cNvSpPr>
            <p:nvPr/>
          </p:nvSpPr>
          <p:spPr bwMode="auto">
            <a:xfrm>
              <a:off x="4592" y="1193"/>
              <a:ext cx="156" cy="62"/>
            </a:xfrm>
            <a:custGeom>
              <a:avLst/>
              <a:gdLst>
                <a:gd name="T0" fmla="*/ 50 w 125"/>
                <a:gd name="T1" fmla="*/ 12 h 46"/>
                <a:gd name="T2" fmla="*/ 0 w 125"/>
                <a:gd name="T3" fmla="*/ 0 h 46"/>
                <a:gd name="T4" fmla="*/ 0 w 125"/>
                <a:gd name="T5" fmla="*/ 40 h 46"/>
                <a:gd name="T6" fmla="*/ 1 w 125"/>
                <a:gd name="T7" fmla="*/ 47 h 46"/>
                <a:gd name="T8" fmla="*/ 77 w 125"/>
                <a:gd name="T9" fmla="*/ 62 h 46"/>
                <a:gd name="T10" fmla="*/ 154 w 125"/>
                <a:gd name="T11" fmla="*/ 49 h 46"/>
                <a:gd name="T12" fmla="*/ 156 w 125"/>
                <a:gd name="T13" fmla="*/ 44 h 46"/>
                <a:gd name="T14" fmla="*/ 156 w 125"/>
                <a:gd name="T15" fmla="*/ 28 h 46"/>
                <a:gd name="T16" fmla="*/ 50 w 125"/>
                <a:gd name="T17" fmla="*/ 1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6" y="41"/>
                    <a:pt x="32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0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1" name="Freeform 319"/>
            <p:cNvSpPr>
              <a:spLocks/>
            </p:cNvSpPr>
            <p:nvPr/>
          </p:nvSpPr>
          <p:spPr bwMode="auto">
            <a:xfrm>
              <a:off x="4225" y="160"/>
              <a:ext cx="40" cy="1"/>
            </a:xfrm>
            <a:custGeom>
              <a:avLst/>
              <a:gdLst>
                <a:gd name="T0" fmla="*/ 0 w 32"/>
                <a:gd name="T1" fmla="*/ 0 h 1"/>
                <a:gd name="T2" fmla="*/ 40 w 32"/>
                <a:gd name="T3" fmla="*/ 0 h 1"/>
                <a:gd name="T4" fmla="*/ 0 60000 65536"/>
                <a:gd name="T5" fmla="*/ 0 60000 65536"/>
                <a:gd name="T6" fmla="*/ 0 w 32"/>
                <a:gd name="T7" fmla="*/ 0 h 1"/>
                <a:gd name="T8" fmla="*/ 32 w 3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1">
                  <a:moveTo>
                    <a:pt x="0" y="0"/>
                  </a:moveTo>
                  <a:cubicBezTo>
                    <a:pt x="5" y="1"/>
                    <a:pt x="26" y="1"/>
                    <a:pt x="32" y="0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2" name="Freeform 320"/>
            <p:cNvSpPr>
              <a:spLocks/>
            </p:cNvSpPr>
            <p:nvPr/>
          </p:nvSpPr>
          <p:spPr bwMode="auto">
            <a:xfrm>
              <a:off x="4220" y="501"/>
              <a:ext cx="482" cy="584"/>
            </a:xfrm>
            <a:custGeom>
              <a:avLst/>
              <a:gdLst>
                <a:gd name="T0" fmla="*/ 349 w 385"/>
                <a:gd name="T1" fmla="*/ 205 h 438"/>
                <a:gd name="T2" fmla="*/ 368 w 385"/>
                <a:gd name="T3" fmla="*/ 332 h 438"/>
                <a:gd name="T4" fmla="*/ 413 w 385"/>
                <a:gd name="T5" fmla="*/ 439 h 438"/>
                <a:gd name="T6" fmla="*/ 447 w 385"/>
                <a:gd name="T7" fmla="*/ 504 h 438"/>
                <a:gd name="T8" fmla="*/ 476 w 385"/>
                <a:gd name="T9" fmla="*/ 547 h 438"/>
                <a:gd name="T10" fmla="*/ 457 w 385"/>
                <a:gd name="T11" fmla="*/ 573 h 438"/>
                <a:gd name="T12" fmla="*/ 401 w 385"/>
                <a:gd name="T13" fmla="*/ 551 h 438"/>
                <a:gd name="T14" fmla="*/ 381 w 385"/>
                <a:gd name="T15" fmla="*/ 529 h 438"/>
                <a:gd name="T16" fmla="*/ 347 w 385"/>
                <a:gd name="T17" fmla="*/ 539 h 438"/>
                <a:gd name="T18" fmla="*/ 324 w 385"/>
                <a:gd name="T19" fmla="*/ 513 h 438"/>
                <a:gd name="T20" fmla="*/ 285 w 385"/>
                <a:gd name="T21" fmla="*/ 499 h 438"/>
                <a:gd name="T22" fmla="*/ 263 w 385"/>
                <a:gd name="T23" fmla="*/ 455 h 438"/>
                <a:gd name="T24" fmla="*/ 229 w 385"/>
                <a:gd name="T25" fmla="*/ 436 h 438"/>
                <a:gd name="T26" fmla="*/ 205 w 385"/>
                <a:gd name="T27" fmla="*/ 428 h 438"/>
                <a:gd name="T28" fmla="*/ 173 w 385"/>
                <a:gd name="T29" fmla="*/ 399 h 438"/>
                <a:gd name="T30" fmla="*/ 153 w 385"/>
                <a:gd name="T31" fmla="*/ 380 h 438"/>
                <a:gd name="T32" fmla="*/ 131 w 385"/>
                <a:gd name="T33" fmla="*/ 340 h 438"/>
                <a:gd name="T34" fmla="*/ 114 w 385"/>
                <a:gd name="T35" fmla="*/ 305 h 438"/>
                <a:gd name="T36" fmla="*/ 106 w 385"/>
                <a:gd name="T37" fmla="*/ 268 h 438"/>
                <a:gd name="T38" fmla="*/ 128 w 385"/>
                <a:gd name="T39" fmla="*/ 261 h 438"/>
                <a:gd name="T40" fmla="*/ 48 w 385"/>
                <a:gd name="T41" fmla="*/ 236 h 438"/>
                <a:gd name="T42" fmla="*/ 24 w 385"/>
                <a:gd name="T43" fmla="*/ 191 h 438"/>
                <a:gd name="T44" fmla="*/ 10 w 385"/>
                <a:gd name="T45" fmla="*/ 157 h 438"/>
                <a:gd name="T46" fmla="*/ 4 w 385"/>
                <a:gd name="T47" fmla="*/ 119 h 438"/>
                <a:gd name="T48" fmla="*/ 21 w 385"/>
                <a:gd name="T49" fmla="*/ 69 h 438"/>
                <a:gd name="T50" fmla="*/ 81 w 385"/>
                <a:gd name="T51" fmla="*/ 57 h 438"/>
                <a:gd name="T52" fmla="*/ 146 w 385"/>
                <a:gd name="T53" fmla="*/ 120 h 438"/>
                <a:gd name="T54" fmla="*/ 168 w 385"/>
                <a:gd name="T55" fmla="*/ 151 h 438"/>
                <a:gd name="T56" fmla="*/ 199 w 385"/>
                <a:gd name="T57" fmla="*/ 235 h 438"/>
                <a:gd name="T58" fmla="*/ 214 w 385"/>
                <a:gd name="T59" fmla="*/ 203 h 438"/>
                <a:gd name="T60" fmla="*/ 227 w 385"/>
                <a:gd name="T61" fmla="*/ 176 h 438"/>
                <a:gd name="T62" fmla="*/ 244 w 385"/>
                <a:gd name="T63" fmla="*/ 149 h 438"/>
                <a:gd name="T64" fmla="*/ 252 w 385"/>
                <a:gd name="T65" fmla="*/ 121 h 438"/>
                <a:gd name="T66" fmla="*/ 260 w 385"/>
                <a:gd name="T67" fmla="*/ 91 h 438"/>
                <a:gd name="T68" fmla="*/ 264 w 385"/>
                <a:gd name="T69" fmla="*/ 69 h 438"/>
                <a:gd name="T70" fmla="*/ 269 w 385"/>
                <a:gd name="T71" fmla="*/ 9 h 438"/>
                <a:gd name="T72" fmla="*/ 353 w 385"/>
                <a:gd name="T73" fmla="*/ 25 h 438"/>
                <a:gd name="T74" fmla="*/ 351 w 385"/>
                <a:gd name="T75" fmla="*/ 73 h 438"/>
                <a:gd name="T76" fmla="*/ 347 w 385"/>
                <a:gd name="T77" fmla="*/ 101 h 438"/>
                <a:gd name="T78" fmla="*/ 348 w 385"/>
                <a:gd name="T79" fmla="*/ 117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5"/>
                <a:gd name="T121" fmla="*/ 0 h 438"/>
                <a:gd name="T122" fmla="*/ 385 w 385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5" h="438">
                  <a:moveTo>
                    <a:pt x="278" y="88"/>
                  </a:moveTo>
                  <a:cubicBezTo>
                    <a:pt x="279" y="104"/>
                    <a:pt x="273" y="140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4"/>
                    <a:pt x="294" y="249"/>
                  </a:cubicBezTo>
                  <a:cubicBezTo>
                    <a:pt x="301" y="263"/>
                    <a:pt x="303" y="271"/>
                    <a:pt x="307" y="279"/>
                  </a:cubicBezTo>
                  <a:cubicBezTo>
                    <a:pt x="311" y="287"/>
                    <a:pt x="319" y="317"/>
                    <a:pt x="330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5" y="365"/>
                    <a:pt x="351" y="372"/>
                    <a:pt x="357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3" y="403"/>
                    <a:pt x="380" y="410"/>
                  </a:cubicBezTo>
                  <a:cubicBezTo>
                    <a:pt x="376" y="416"/>
                    <a:pt x="385" y="434"/>
                    <a:pt x="380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5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4" y="397"/>
                  </a:cubicBezTo>
                  <a:cubicBezTo>
                    <a:pt x="301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4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5"/>
                  </a:cubicBezTo>
                  <a:cubicBezTo>
                    <a:pt x="252" y="381"/>
                    <a:pt x="259" y="373"/>
                    <a:pt x="248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9" y="364"/>
                    <a:pt x="219" y="357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3" y="329"/>
                    <a:pt x="183" y="327"/>
                    <a:pt x="183" y="327"/>
                  </a:cubicBezTo>
                  <a:cubicBezTo>
                    <a:pt x="183" y="327"/>
                    <a:pt x="184" y="328"/>
                    <a:pt x="174" y="324"/>
                  </a:cubicBezTo>
                  <a:cubicBezTo>
                    <a:pt x="164" y="321"/>
                    <a:pt x="169" y="332"/>
                    <a:pt x="164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8" y="299"/>
                    <a:pt x="138" y="299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3" y="263"/>
                    <a:pt x="113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3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4"/>
                    <a:pt x="78" y="200"/>
                    <a:pt x="85" y="201"/>
                  </a:cubicBezTo>
                  <a:cubicBezTo>
                    <a:pt x="109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8" y="177"/>
                  </a:cubicBezTo>
                  <a:cubicBezTo>
                    <a:pt x="31" y="169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7"/>
                    <a:pt x="18" y="137"/>
                    <a:pt x="14" y="132"/>
                  </a:cubicBezTo>
                  <a:cubicBezTo>
                    <a:pt x="10" y="126"/>
                    <a:pt x="8" y="126"/>
                    <a:pt x="8" y="118"/>
                  </a:cubicBezTo>
                  <a:cubicBezTo>
                    <a:pt x="8" y="110"/>
                    <a:pt x="11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8" y="58"/>
                    <a:pt x="17" y="52"/>
                  </a:cubicBezTo>
                  <a:cubicBezTo>
                    <a:pt x="24" y="49"/>
                    <a:pt x="40" y="45"/>
                    <a:pt x="48" y="44"/>
                  </a:cubicBezTo>
                  <a:cubicBezTo>
                    <a:pt x="58" y="42"/>
                    <a:pt x="58" y="42"/>
                    <a:pt x="65" y="43"/>
                  </a:cubicBezTo>
                  <a:cubicBezTo>
                    <a:pt x="72" y="45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1" y="94"/>
                    <a:pt x="125" y="95"/>
                    <a:pt x="127" y="100"/>
                  </a:cubicBezTo>
                  <a:cubicBezTo>
                    <a:pt x="130" y="104"/>
                    <a:pt x="131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8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78" y="139"/>
                    <a:pt x="182" y="130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2" y="129"/>
                    <a:pt x="182" y="122"/>
                    <a:pt x="184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5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1" y="70"/>
                    <a:pt x="241" y="60"/>
                  </a:cubicBezTo>
                  <a:cubicBezTo>
                    <a:pt x="233" y="75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2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6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8" y="45"/>
                    <a:pt x="282" y="50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82" y="77"/>
                    <a:pt x="277" y="76"/>
                  </a:cubicBezTo>
                  <a:cubicBezTo>
                    <a:pt x="266" y="76"/>
                    <a:pt x="246" y="74"/>
                    <a:pt x="242" y="60"/>
                  </a:cubicBezTo>
                  <a:cubicBezTo>
                    <a:pt x="241" y="74"/>
                    <a:pt x="261" y="84"/>
                    <a:pt x="278" y="88"/>
                  </a:cubicBezTo>
                  <a:close/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3" name="Freeform 321"/>
            <p:cNvSpPr>
              <a:spLocks/>
            </p:cNvSpPr>
            <p:nvPr/>
          </p:nvSpPr>
          <p:spPr bwMode="auto">
            <a:xfrm>
              <a:off x="4246" y="703"/>
              <a:ext cx="35" cy="49"/>
            </a:xfrm>
            <a:custGeom>
              <a:avLst/>
              <a:gdLst>
                <a:gd name="T0" fmla="*/ 21 w 28"/>
                <a:gd name="T1" fmla="*/ 34 h 37"/>
                <a:gd name="T2" fmla="*/ 35 w 28"/>
                <a:gd name="T3" fmla="*/ 49 h 37"/>
                <a:gd name="T4" fmla="*/ 34 w 28"/>
                <a:gd name="T5" fmla="*/ 40 h 37"/>
                <a:gd name="T6" fmla="*/ 13 w 28"/>
                <a:gd name="T7" fmla="*/ 7 h 37"/>
                <a:gd name="T8" fmla="*/ 0 w 28"/>
                <a:gd name="T9" fmla="*/ 0 h 37"/>
                <a:gd name="T10" fmla="*/ 1 w 28"/>
                <a:gd name="T11" fmla="*/ 4 h 37"/>
                <a:gd name="T12" fmla="*/ 21 w 28"/>
                <a:gd name="T13" fmla="*/ 34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7"/>
                <a:gd name="T23" fmla="*/ 28 w 28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7">
                  <a:moveTo>
                    <a:pt x="17" y="26"/>
                  </a:moveTo>
                  <a:cubicBezTo>
                    <a:pt x="22" y="33"/>
                    <a:pt x="24" y="36"/>
                    <a:pt x="28" y="37"/>
                  </a:cubicBezTo>
                  <a:cubicBezTo>
                    <a:pt x="28" y="34"/>
                    <a:pt x="27" y="32"/>
                    <a:pt x="27" y="30"/>
                  </a:cubicBezTo>
                  <a:cubicBezTo>
                    <a:pt x="23" y="19"/>
                    <a:pt x="19" y="9"/>
                    <a:pt x="10" y="5"/>
                  </a:cubicBezTo>
                  <a:cubicBezTo>
                    <a:pt x="7" y="4"/>
                    <a:pt x="3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10"/>
                    <a:pt x="10" y="18"/>
                    <a:pt x="17" y="26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4" name="Freeform 322"/>
            <p:cNvSpPr>
              <a:spLocks/>
            </p:cNvSpPr>
            <p:nvPr/>
          </p:nvSpPr>
          <p:spPr bwMode="auto">
            <a:xfrm>
              <a:off x="4249" y="591"/>
              <a:ext cx="395" cy="422"/>
            </a:xfrm>
            <a:custGeom>
              <a:avLst/>
              <a:gdLst>
                <a:gd name="T0" fmla="*/ 48 w 316"/>
                <a:gd name="T1" fmla="*/ 157 h 317"/>
                <a:gd name="T2" fmla="*/ 14 w 316"/>
                <a:gd name="T3" fmla="*/ 96 h 317"/>
                <a:gd name="T4" fmla="*/ 9 w 316"/>
                <a:gd name="T5" fmla="*/ 45 h 317"/>
                <a:gd name="T6" fmla="*/ 88 w 316"/>
                <a:gd name="T7" fmla="*/ 37 h 317"/>
                <a:gd name="T8" fmla="*/ 99 w 316"/>
                <a:gd name="T9" fmla="*/ 59 h 317"/>
                <a:gd name="T10" fmla="*/ 124 w 316"/>
                <a:gd name="T11" fmla="*/ 75 h 317"/>
                <a:gd name="T12" fmla="*/ 150 w 316"/>
                <a:gd name="T13" fmla="*/ 117 h 317"/>
                <a:gd name="T14" fmla="*/ 196 w 316"/>
                <a:gd name="T15" fmla="*/ 184 h 317"/>
                <a:gd name="T16" fmla="*/ 207 w 316"/>
                <a:gd name="T17" fmla="*/ 105 h 317"/>
                <a:gd name="T18" fmla="*/ 252 w 316"/>
                <a:gd name="T19" fmla="*/ 35 h 317"/>
                <a:gd name="T20" fmla="*/ 266 w 316"/>
                <a:gd name="T21" fmla="*/ 9 h 317"/>
                <a:gd name="T22" fmla="*/ 277 w 316"/>
                <a:gd name="T23" fmla="*/ 8 h 317"/>
                <a:gd name="T24" fmla="*/ 290 w 316"/>
                <a:gd name="T25" fmla="*/ 29 h 317"/>
                <a:gd name="T26" fmla="*/ 295 w 316"/>
                <a:gd name="T27" fmla="*/ 80 h 317"/>
                <a:gd name="T28" fmla="*/ 312 w 316"/>
                <a:gd name="T29" fmla="*/ 174 h 317"/>
                <a:gd name="T30" fmla="*/ 316 w 316"/>
                <a:gd name="T31" fmla="*/ 258 h 317"/>
                <a:gd name="T32" fmla="*/ 355 w 316"/>
                <a:gd name="T33" fmla="*/ 353 h 317"/>
                <a:gd name="T34" fmla="*/ 380 w 316"/>
                <a:gd name="T35" fmla="*/ 389 h 317"/>
                <a:gd name="T36" fmla="*/ 379 w 316"/>
                <a:gd name="T37" fmla="*/ 415 h 317"/>
                <a:gd name="T38" fmla="*/ 321 w 316"/>
                <a:gd name="T39" fmla="*/ 394 h 317"/>
                <a:gd name="T40" fmla="*/ 259 w 316"/>
                <a:gd name="T41" fmla="*/ 357 h 317"/>
                <a:gd name="T42" fmla="*/ 234 w 316"/>
                <a:gd name="T43" fmla="*/ 323 h 317"/>
                <a:gd name="T44" fmla="*/ 200 w 316"/>
                <a:gd name="T45" fmla="*/ 305 h 317"/>
                <a:gd name="T46" fmla="*/ 193 w 316"/>
                <a:gd name="T47" fmla="*/ 290 h 317"/>
                <a:gd name="T48" fmla="*/ 173 w 316"/>
                <a:gd name="T49" fmla="*/ 280 h 317"/>
                <a:gd name="T50" fmla="*/ 151 w 316"/>
                <a:gd name="T51" fmla="*/ 268 h 317"/>
                <a:gd name="T52" fmla="*/ 130 w 316"/>
                <a:gd name="T53" fmla="*/ 260 h 317"/>
                <a:gd name="T54" fmla="*/ 122 w 316"/>
                <a:gd name="T55" fmla="*/ 228 h 317"/>
                <a:gd name="T56" fmla="*/ 169 w 316"/>
                <a:gd name="T57" fmla="*/ 218 h 317"/>
                <a:gd name="T58" fmla="*/ 67 w 316"/>
                <a:gd name="T59" fmla="*/ 140 h 3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6"/>
                <a:gd name="T91" fmla="*/ 0 h 317"/>
                <a:gd name="T92" fmla="*/ 316 w 316"/>
                <a:gd name="T93" fmla="*/ 317 h 3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6" h="317">
                  <a:moveTo>
                    <a:pt x="38" y="118"/>
                  </a:moveTo>
                  <a:cubicBezTo>
                    <a:pt x="22" y="111"/>
                    <a:pt x="17" y="86"/>
                    <a:pt x="11" y="72"/>
                  </a:cubicBezTo>
                  <a:cubicBezTo>
                    <a:pt x="7" y="59"/>
                    <a:pt x="0" y="47"/>
                    <a:pt x="7" y="34"/>
                  </a:cubicBezTo>
                  <a:cubicBezTo>
                    <a:pt x="18" y="17"/>
                    <a:pt x="57" y="13"/>
                    <a:pt x="70" y="28"/>
                  </a:cubicBezTo>
                  <a:cubicBezTo>
                    <a:pt x="74" y="33"/>
                    <a:pt x="75" y="40"/>
                    <a:pt x="79" y="44"/>
                  </a:cubicBezTo>
                  <a:cubicBezTo>
                    <a:pt x="84" y="49"/>
                    <a:pt x="93" y="51"/>
                    <a:pt x="99" y="56"/>
                  </a:cubicBezTo>
                  <a:cubicBezTo>
                    <a:pt x="109" y="64"/>
                    <a:pt x="116" y="76"/>
                    <a:pt x="120" y="88"/>
                  </a:cubicBezTo>
                  <a:cubicBezTo>
                    <a:pt x="127" y="108"/>
                    <a:pt x="139" y="128"/>
                    <a:pt x="157" y="138"/>
                  </a:cubicBezTo>
                  <a:cubicBezTo>
                    <a:pt x="149" y="122"/>
                    <a:pt x="153" y="92"/>
                    <a:pt x="166" y="79"/>
                  </a:cubicBezTo>
                  <a:cubicBezTo>
                    <a:pt x="182" y="64"/>
                    <a:pt x="196" y="48"/>
                    <a:pt x="202" y="26"/>
                  </a:cubicBezTo>
                  <a:cubicBezTo>
                    <a:pt x="203" y="18"/>
                    <a:pt x="206" y="14"/>
                    <a:pt x="213" y="7"/>
                  </a:cubicBezTo>
                  <a:cubicBezTo>
                    <a:pt x="219" y="2"/>
                    <a:pt x="217" y="0"/>
                    <a:pt x="222" y="6"/>
                  </a:cubicBezTo>
                  <a:cubicBezTo>
                    <a:pt x="226" y="11"/>
                    <a:pt x="229" y="18"/>
                    <a:pt x="232" y="22"/>
                  </a:cubicBezTo>
                  <a:cubicBezTo>
                    <a:pt x="237" y="38"/>
                    <a:pt x="238" y="44"/>
                    <a:pt x="236" y="60"/>
                  </a:cubicBezTo>
                  <a:cubicBezTo>
                    <a:pt x="234" y="84"/>
                    <a:pt x="246" y="108"/>
                    <a:pt x="250" y="131"/>
                  </a:cubicBezTo>
                  <a:cubicBezTo>
                    <a:pt x="253" y="153"/>
                    <a:pt x="248" y="173"/>
                    <a:pt x="253" y="194"/>
                  </a:cubicBezTo>
                  <a:cubicBezTo>
                    <a:pt x="260" y="218"/>
                    <a:pt x="270" y="244"/>
                    <a:pt x="284" y="265"/>
                  </a:cubicBezTo>
                  <a:cubicBezTo>
                    <a:pt x="290" y="274"/>
                    <a:pt x="298" y="282"/>
                    <a:pt x="304" y="292"/>
                  </a:cubicBezTo>
                  <a:cubicBezTo>
                    <a:pt x="309" y="301"/>
                    <a:pt x="316" y="309"/>
                    <a:pt x="303" y="312"/>
                  </a:cubicBezTo>
                  <a:cubicBezTo>
                    <a:pt x="284" y="317"/>
                    <a:pt x="276" y="298"/>
                    <a:pt x="257" y="296"/>
                  </a:cubicBezTo>
                  <a:cubicBezTo>
                    <a:pt x="237" y="294"/>
                    <a:pt x="217" y="287"/>
                    <a:pt x="207" y="268"/>
                  </a:cubicBezTo>
                  <a:cubicBezTo>
                    <a:pt x="201" y="258"/>
                    <a:pt x="198" y="249"/>
                    <a:pt x="187" y="243"/>
                  </a:cubicBezTo>
                  <a:cubicBezTo>
                    <a:pt x="177" y="237"/>
                    <a:pt x="166" y="237"/>
                    <a:pt x="160" y="229"/>
                  </a:cubicBezTo>
                  <a:cubicBezTo>
                    <a:pt x="158" y="226"/>
                    <a:pt x="158" y="222"/>
                    <a:pt x="154" y="218"/>
                  </a:cubicBezTo>
                  <a:cubicBezTo>
                    <a:pt x="149" y="214"/>
                    <a:pt x="144" y="213"/>
                    <a:pt x="138" y="210"/>
                  </a:cubicBezTo>
                  <a:cubicBezTo>
                    <a:pt x="133" y="207"/>
                    <a:pt x="127" y="204"/>
                    <a:pt x="121" y="201"/>
                  </a:cubicBezTo>
                  <a:cubicBezTo>
                    <a:pt x="116" y="199"/>
                    <a:pt x="109" y="199"/>
                    <a:pt x="104" y="195"/>
                  </a:cubicBezTo>
                  <a:cubicBezTo>
                    <a:pt x="100" y="191"/>
                    <a:pt x="94" y="177"/>
                    <a:pt x="98" y="171"/>
                  </a:cubicBezTo>
                  <a:cubicBezTo>
                    <a:pt x="102" y="166"/>
                    <a:pt x="130" y="170"/>
                    <a:pt x="135" y="164"/>
                  </a:cubicBezTo>
                  <a:cubicBezTo>
                    <a:pt x="114" y="149"/>
                    <a:pt x="83" y="101"/>
                    <a:pt x="54" y="105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5" name="Freeform 323"/>
            <p:cNvSpPr>
              <a:spLocks/>
            </p:cNvSpPr>
            <p:nvPr/>
          </p:nvSpPr>
          <p:spPr bwMode="auto">
            <a:xfrm>
              <a:off x="4446" y="645"/>
              <a:ext cx="117" cy="80"/>
            </a:xfrm>
            <a:custGeom>
              <a:avLst/>
              <a:gdLst>
                <a:gd name="T0" fmla="*/ 31 w 93"/>
                <a:gd name="T1" fmla="*/ 0 h 60"/>
                <a:gd name="T2" fmla="*/ 99 w 93"/>
                <a:gd name="T3" fmla="*/ 11 h 60"/>
                <a:gd name="T4" fmla="*/ 98 w 93"/>
                <a:gd name="T5" fmla="*/ 64 h 60"/>
                <a:gd name="T6" fmla="*/ 3 w 93"/>
                <a:gd name="T7" fmla="*/ 39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0"/>
                <a:gd name="T14" fmla="*/ 93 w 93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0">
                  <a:moveTo>
                    <a:pt x="25" y="0"/>
                  </a:moveTo>
                  <a:cubicBezTo>
                    <a:pt x="22" y="23"/>
                    <a:pt x="69" y="5"/>
                    <a:pt x="79" y="8"/>
                  </a:cubicBezTo>
                  <a:cubicBezTo>
                    <a:pt x="93" y="12"/>
                    <a:pt x="86" y="40"/>
                    <a:pt x="78" y="48"/>
                  </a:cubicBezTo>
                  <a:cubicBezTo>
                    <a:pt x="65" y="60"/>
                    <a:pt x="0" y="53"/>
                    <a:pt x="2" y="29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6" name="Freeform 324"/>
            <p:cNvSpPr>
              <a:spLocks/>
            </p:cNvSpPr>
            <p:nvPr/>
          </p:nvSpPr>
          <p:spPr bwMode="auto">
            <a:xfrm>
              <a:off x="4428" y="707"/>
              <a:ext cx="147" cy="160"/>
            </a:xfrm>
            <a:custGeom>
              <a:avLst/>
              <a:gdLst>
                <a:gd name="T0" fmla="*/ 12 w 118"/>
                <a:gd name="T1" fmla="*/ 0 h 120"/>
                <a:gd name="T2" fmla="*/ 55 w 118"/>
                <a:gd name="T3" fmla="*/ 77 h 120"/>
                <a:gd name="T4" fmla="*/ 93 w 118"/>
                <a:gd name="T5" fmla="*/ 92 h 120"/>
                <a:gd name="T6" fmla="*/ 138 w 118"/>
                <a:gd name="T7" fmla="*/ 96 h 120"/>
                <a:gd name="T8" fmla="*/ 135 w 118"/>
                <a:gd name="T9" fmla="*/ 144 h 120"/>
                <a:gd name="T10" fmla="*/ 52 w 118"/>
                <a:gd name="T11" fmla="*/ 131 h 120"/>
                <a:gd name="T12" fmla="*/ 14 w 118"/>
                <a:gd name="T13" fmla="*/ 85 h 120"/>
                <a:gd name="T14" fmla="*/ 17 w 118"/>
                <a:gd name="T15" fmla="*/ 67 h 120"/>
                <a:gd name="T16" fmla="*/ 0 w 118"/>
                <a:gd name="T17" fmla="*/ 16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20"/>
                <a:gd name="T29" fmla="*/ 118 w 118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20">
                  <a:moveTo>
                    <a:pt x="10" y="0"/>
                  </a:moveTo>
                  <a:cubicBezTo>
                    <a:pt x="0" y="12"/>
                    <a:pt x="34" y="51"/>
                    <a:pt x="44" y="58"/>
                  </a:cubicBezTo>
                  <a:cubicBezTo>
                    <a:pt x="53" y="64"/>
                    <a:pt x="65" y="68"/>
                    <a:pt x="75" y="69"/>
                  </a:cubicBezTo>
                  <a:cubicBezTo>
                    <a:pt x="82" y="70"/>
                    <a:pt x="106" y="68"/>
                    <a:pt x="111" y="72"/>
                  </a:cubicBezTo>
                  <a:cubicBezTo>
                    <a:pt x="118" y="77"/>
                    <a:pt x="114" y="102"/>
                    <a:pt x="108" y="108"/>
                  </a:cubicBezTo>
                  <a:cubicBezTo>
                    <a:pt x="96" y="120"/>
                    <a:pt x="54" y="105"/>
                    <a:pt x="42" y="98"/>
                  </a:cubicBezTo>
                  <a:cubicBezTo>
                    <a:pt x="27" y="89"/>
                    <a:pt x="22" y="77"/>
                    <a:pt x="11" y="64"/>
                  </a:cubicBezTo>
                  <a:cubicBezTo>
                    <a:pt x="5" y="57"/>
                    <a:pt x="16" y="60"/>
                    <a:pt x="14" y="50"/>
                  </a:cubicBezTo>
                  <a:cubicBezTo>
                    <a:pt x="13" y="43"/>
                    <a:pt x="3" y="20"/>
                    <a:pt x="0" y="12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7" name="Freeform 325"/>
            <p:cNvSpPr>
              <a:spLocks/>
            </p:cNvSpPr>
            <p:nvPr/>
          </p:nvSpPr>
          <p:spPr bwMode="auto">
            <a:xfrm>
              <a:off x="4083" y="255"/>
              <a:ext cx="60" cy="30"/>
            </a:xfrm>
            <a:custGeom>
              <a:avLst/>
              <a:gdLst>
                <a:gd name="T0" fmla="*/ 60 w 48"/>
                <a:gd name="T1" fmla="*/ 0 h 23"/>
                <a:gd name="T2" fmla="*/ 11 w 48"/>
                <a:gd name="T3" fmla="*/ 4 h 23"/>
                <a:gd name="T4" fmla="*/ 0 w 48"/>
                <a:gd name="T5" fmla="*/ 30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3" y="0"/>
                    <a:pt x="17" y="3"/>
                    <a:pt x="9" y="3"/>
                  </a:cubicBezTo>
                  <a:cubicBezTo>
                    <a:pt x="3" y="5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8" name="Freeform 326"/>
            <p:cNvSpPr>
              <a:spLocks/>
            </p:cNvSpPr>
            <p:nvPr/>
          </p:nvSpPr>
          <p:spPr bwMode="auto">
            <a:xfrm>
              <a:off x="4090" y="197"/>
              <a:ext cx="76" cy="28"/>
            </a:xfrm>
            <a:custGeom>
              <a:avLst/>
              <a:gdLst>
                <a:gd name="T0" fmla="*/ 76 w 61"/>
                <a:gd name="T1" fmla="*/ 15 h 21"/>
                <a:gd name="T2" fmla="*/ 20 w 61"/>
                <a:gd name="T3" fmla="*/ 0 h 21"/>
                <a:gd name="T4" fmla="*/ 0 w 61"/>
                <a:gd name="T5" fmla="*/ 28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1" y="7"/>
                    <a:pt x="23" y="2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79" name="Freeform 327"/>
            <p:cNvSpPr>
              <a:spLocks/>
            </p:cNvSpPr>
            <p:nvPr/>
          </p:nvSpPr>
          <p:spPr bwMode="auto">
            <a:xfrm>
              <a:off x="4075" y="192"/>
              <a:ext cx="91" cy="116"/>
            </a:xfrm>
            <a:custGeom>
              <a:avLst/>
              <a:gdLst>
                <a:gd name="T0" fmla="*/ 91 w 73"/>
                <a:gd name="T1" fmla="*/ 15 h 87"/>
                <a:gd name="T2" fmla="*/ 35 w 73"/>
                <a:gd name="T3" fmla="*/ 0 h 87"/>
                <a:gd name="T4" fmla="*/ 21 w 73"/>
                <a:gd name="T5" fmla="*/ 48 h 87"/>
                <a:gd name="T6" fmla="*/ 66 w 73"/>
                <a:gd name="T7" fmla="*/ 60 h 87"/>
                <a:gd name="T8" fmla="*/ 19 w 73"/>
                <a:gd name="T9" fmla="*/ 61 h 87"/>
                <a:gd name="T10" fmla="*/ 22 w 73"/>
                <a:gd name="T11" fmla="*/ 113 h 87"/>
                <a:gd name="T12" fmla="*/ 91 w 73"/>
                <a:gd name="T13" fmla="*/ 116 h 87"/>
                <a:gd name="T14" fmla="*/ 91 w 73"/>
                <a:gd name="T15" fmla="*/ 15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5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9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5" y="86"/>
                    <a:pt x="56" y="86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0" name="Freeform 328"/>
            <p:cNvSpPr>
              <a:spLocks/>
            </p:cNvSpPr>
            <p:nvPr/>
          </p:nvSpPr>
          <p:spPr bwMode="auto">
            <a:xfrm>
              <a:off x="4314" y="-3"/>
              <a:ext cx="408" cy="647"/>
            </a:xfrm>
            <a:custGeom>
              <a:avLst/>
              <a:gdLst>
                <a:gd name="T0" fmla="*/ 322 w 326"/>
                <a:gd name="T1" fmla="*/ 93 h 485"/>
                <a:gd name="T2" fmla="*/ 299 w 326"/>
                <a:gd name="T3" fmla="*/ 75 h 485"/>
                <a:gd name="T4" fmla="*/ 303 w 326"/>
                <a:gd name="T5" fmla="*/ 47 h 485"/>
                <a:gd name="T6" fmla="*/ 260 w 326"/>
                <a:gd name="T7" fmla="*/ 27 h 485"/>
                <a:gd name="T8" fmla="*/ 244 w 326"/>
                <a:gd name="T9" fmla="*/ 51 h 485"/>
                <a:gd name="T10" fmla="*/ 242 w 326"/>
                <a:gd name="T11" fmla="*/ 15 h 485"/>
                <a:gd name="T12" fmla="*/ 200 w 326"/>
                <a:gd name="T13" fmla="*/ 13 h 485"/>
                <a:gd name="T14" fmla="*/ 168 w 326"/>
                <a:gd name="T15" fmla="*/ 65 h 485"/>
                <a:gd name="T16" fmla="*/ 155 w 326"/>
                <a:gd name="T17" fmla="*/ 33 h 485"/>
                <a:gd name="T18" fmla="*/ 110 w 326"/>
                <a:gd name="T19" fmla="*/ 45 h 485"/>
                <a:gd name="T20" fmla="*/ 101 w 326"/>
                <a:gd name="T21" fmla="*/ 88 h 485"/>
                <a:gd name="T22" fmla="*/ 94 w 326"/>
                <a:gd name="T23" fmla="*/ 101 h 485"/>
                <a:gd name="T24" fmla="*/ 3 w 326"/>
                <a:gd name="T25" fmla="*/ 301 h 485"/>
                <a:gd name="T26" fmla="*/ 15 w 326"/>
                <a:gd name="T27" fmla="*/ 464 h 485"/>
                <a:gd name="T28" fmla="*/ 15 w 326"/>
                <a:gd name="T29" fmla="*/ 466 h 485"/>
                <a:gd name="T30" fmla="*/ 50 w 326"/>
                <a:gd name="T31" fmla="*/ 523 h 485"/>
                <a:gd name="T32" fmla="*/ 55 w 326"/>
                <a:gd name="T33" fmla="*/ 587 h 485"/>
                <a:gd name="T34" fmla="*/ 51 w 326"/>
                <a:gd name="T35" fmla="*/ 582 h 485"/>
                <a:gd name="T36" fmla="*/ 133 w 326"/>
                <a:gd name="T37" fmla="*/ 639 h 485"/>
                <a:gd name="T38" fmla="*/ 135 w 326"/>
                <a:gd name="T39" fmla="*/ 638 h 485"/>
                <a:gd name="T40" fmla="*/ 135 w 326"/>
                <a:gd name="T41" fmla="*/ 578 h 485"/>
                <a:gd name="T42" fmla="*/ 165 w 326"/>
                <a:gd name="T43" fmla="*/ 431 h 485"/>
                <a:gd name="T44" fmla="*/ 183 w 326"/>
                <a:gd name="T45" fmla="*/ 382 h 485"/>
                <a:gd name="T46" fmla="*/ 183 w 326"/>
                <a:gd name="T47" fmla="*/ 382 h 485"/>
                <a:gd name="T48" fmla="*/ 183 w 326"/>
                <a:gd name="T49" fmla="*/ 380 h 485"/>
                <a:gd name="T50" fmla="*/ 176 w 326"/>
                <a:gd name="T51" fmla="*/ 350 h 485"/>
                <a:gd name="T52" fmla="*/ 174 w 326"/>
                <a:gd name="T53" fmla="*/ 350 h 485"/>
                <a:gd name="T54" fmla="*/ 207 w 326"/>
                <a:gd name="T55" fmla="*/ 217 h 485"/>
                <a:gd name="T56" fmla="*/ 207 w 326"/>
                <a:gd name="T57" fmla="*/ 219 h 485"/>
                <a:gd name="T58" fmla="*/ 249 w 326"/>
                <a:gd name="T59" fmla="*/ 224 h 485"/>
                <a:gd name="T60" fmla="*/ 249 w 326"/>
                <a:gd name="T61" fmla="*/ 225 h 485"/>
                <a:gd name="T62" fmla="*/ 250 w 326"/>
                <a:gd name="T63" fmla="*/ 224 h 485"/>
                <a:gd name="T64" fmla="*/ 305 w 326"/>
                <a:gd name="T65" fmla="*/ 223 h 485"/>
                <a:gd name="T66" fmla="*/ 408 w 326"/>
                <a:gd name="T67" fmla="*/ 221 h 485"/>
                <a:gd name="T68" fmla="*/ 322 w 326"/>
                <a:gd name="T69" fmla="*/ 93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6"/>
                <a:gd name="T106" fmla="*/ 0 h 485"/>
                <a:gd name="T107" fmla="*/ 326 w 326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6" h="485">
                  <a:moveTo>
                    <a:pt x="257" y="70"/>
                  </a:moveTo>
                  <a:cubicBezTo>
                    <a:pt x="253" y="68"/>
                    <a:pt x="240" y="59"/>
                    <a:pt x="239" y="56"/>
                  </a:cubicBezTo>
                  <a:cubicBezTo>
                    <a:pt x="238" y="54"/>
                    <a:pt x="236" y="48"/>
                    <a:pt x="242" y="35"/>
                  </a:cubicBezTo>
                  <a:cubicBezTo>
                    <a:pt x="247" y="18"/>
                    <a:pt x="219" y="3"/>
                    <a:pt x="208" y="20"/>
                  </a:cubicBezTo>
                  <a:cubicBezTo>
                    <a:pt x="205" y="25"/>
                    <a:pt x="203" y="27"/>
                    <a:pt x="195" y="38"/>
                  </a:cubicBezTo>
                  <a:cubicBezTo>
                    <a:pt x="195" y="38"/>
                    <a:pt x="196" y="15"/>
                    <a:pt x="193" y="11"/>
                  </a:cubicBezTo>
                  <a:cubicBezTo>
                    <a:pt x="184" y="0"/>
                    <a:pt x="166" y="3"/>
                    <a:pt x="160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3" y="34"/>
                    <a:pt x="124" y="25"/>
                  </a:cubicBezTo>
                  <a:cubicBezTo>
                    <a:pt x="124" y="17"/>
                    <a:pt x="91" y="15"/>
                    <a:pt x="88" y="34"/>
                  </a:cubicBezTo>
                  <a:cubicBezTo>
                    <a:pt x="86" y="45"/>
                    <a:pt x="85" y="56"/>
                    <a:pt x="81" y="66"/>
                  </a:cubicBezTo>
                  <a:cubicBezTo>
                    <a:pt x="81" y="69"/>
                    <a:pt x="76" y="75"/>
                    <a:pt x="75" y="76"/>
                  </a:cubicBezTo>
                  <a:cubicBezTo>
                    <a:pt x="8" y="128"/>
                    <a:pt x="2" y="165"/>
                    <a:pt x="2" y="226"/>
                  </a:cubicBezTo>
                  <a:cubicBezTo>
                    <a:pt x="2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0" y="362"/>
                    <a:pt x="27" y="377"/>
                    <a:pt x="40" y="392"/>
                  </a:cubicBezTo>
                  <a:cubicBezTo>
                    <a:pt x="48" y="401"/>
                    <a:pt x="47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6" y="479"/>
                  </a:cubicBezTo>
                  <a:cubicBezTo>
                    <a:pt x="107" y="479"/>
                    <a:pt x="108" y="478"/>
                    <a:pt x="108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3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39" y="262"/>
                    <a:pt x="139" y="262"/>
                    <a:pt x="139" y="262"/>
                  </a:cubicBezTo>
                  <a:cubicBezTo>
                    <a:pt x="125" y="201"/>
                    <a:pt x="145" y="172"/>
                    <a:pt x="165" y="163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73" y="167"/>
                    <a:pt x="184" y="168"/>
                    <a:pt x="199" y="168"/>
                  </a:cubicBezTo>
                  <a:cubicBezTo>
                    <a:pt x="199" y="169"/>
                    <a:pt x="199" y="169"/>
                    <a:pt x="199" y="169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1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6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1" name="Freeform 329"/>
            <p:cNvSpPr>
              <a:spLocks/>
            </p:cNvSpPr>
            <p:nvPr/>
          </p:nvSpPr>
          <p:spPr bwMode="auto">
            <a:xfrm>
              <a:off x="4204" y="596"/>
              <a:ext cx="661" cy="567"/>
            </a:xfrm>
            <a:custGeom>
              <a:avLst/>
              <a:gdLst>
                <a:gd name="T0" fmla="*/ 2 w 529"/>
                <a:gd name="T1" fmla="*/ 0 h 425"/>
                <a:gd name="T2" fmla="*/ 2 w 529"/>
                <a:gd name="T3" fmla="*/ 0 h 425"/>
                <a:gd name="T4" fmla="*/ 2 w 529"/>
                <a:gd name="T5" fmla="*/ 1 h 425"/>
                <a:gd name="T6" fmla="*/ 86 w 529"/>
                <a:gd name="T7" fmla="*/ 207 h 425"/>
                <a:gd name="T8" fmla="*/ 106 w 529"/>
                <a:gd name="T9" fmla="*/ 281 h 425"/>
                <a:gd name="T10" fmla="*/ 417 w 529"/>
                <a:gd name="T11" fmla="*/ 522 h 425"/>
                <a:gd name="T12" fmla="*/ 661 w 529"/>
                <a:gd name="T13" fmla="*/ 499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9"/>
                <a:gd name="T22" fmla="*/ 0 h 425"/>
                <a:gd name="T23" fmla="*/ 529 w 529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9" h="42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2" y="175"/>
                    <a:pt x="70" y="182"/>
                    <a:pt x="85" y="211"/>
                  </a:cubicBezTo>
                  <a:cubicBezTo>
                    <a:pt x="104" y="246"/>
                    <a:pt x="189" y="355"/>
                    <a:pt x="334" y="391"/>
                  </a:cubicBezTo>
                  <a:cubicBezTo>
                    <a:pt x="472" y="425"/>
                    <a:pt x="503" y="387"/>
                    <a:pt x="529" y="374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2" name="Freeform 330"/>
            <p:cNvSpPr>
              <a:spLocks/>
            </p:cNvSpPr>
            <p:nvPr/>
          </p:nvSpPr>
          <p:spPr bwMode="auto">
            <a:xfrm>
              <a:off x="4195" y="487"/>
              <a:ext cx="397" cy="162"/>
            </a:xfrm>
            <a:custGeom>
              <a:avLst/>
              <a:gdLst>
                <a:gd name="T0" fmla="*/ 397 w 317"/>
                <a:gd name="T1" fmla="*/ 32 h 122"/>
                <a:gd name="T2" fmla="*/ 344 w 317"/>
                <a:gd name="T3" fmla="*/ 4 h 122"/>
                <a:gd name="T4" fmla="*/ 281 w 317"/>
                <a:gd name="T5" fmla="*/ 15 h 122"/>
                <a:gd name="T6" fmla="*/ 278 w 317"/>
                <a:gd name="T7" fmla="*/ 17 h 122"/>
                <a:gd name="T8" fmla="*/ 273 w 317"/>
                <a:gd name="T9" fmla="*/ 74 h 122"/>
                <a:gd name="T10" fmla="*/ 252 w 317"/>
                <a:gd name="T11" fmla="*/ 154 h 122"/>
                <a:gd name="T12" fmla="*/ 158 w 317"/>
                <a:gd name="T13" fmla="*/ 81 h 122"/>
                <a:gd name="T14" fmla="*/ 157 w 317"/>
                <a:gd name="T15" fmla="*/ 80 h 122"/>
                <a:gd name="T16" fmla="*/ 76 w 317"/>
                <a:gd name="T17" fmla="*/ 56 h 122"/>
                <a:gd name="T18" fmla="*/ 0 w 317"/>
                <a:gd name="T19" fmla="*/ 121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7"/>
                <a:gd name="T31" fmla="*/ 0 h 122"/>
                <a:gd name="T32" fmla="*/ 317 w 317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7" h="122">
                  <a:moveTo>
                    <a:pt x="317" y="24"/>
                  </a:moveTo>
                  <a:cubicBezTo>
                    <a:pt x="308" y="12"/>
                    <a:pt x="293" y="7"/>
                    <a:pt x="275" y="3"/>
                  </a:cubicBezTo>
                  <a:cubicBezTo>
                    <a:pt x="256" y="0"/>
                    <a:pt x="237" y="3"/>
                    <a:pt x="224" y="11"/>
                  </a:cubicBezTo>
                  <a:cubicBezTo>
                    <a:pt x="223" y="11"/>
                    <a:pt x="223" y="12"/>
                    <a:pt x="222" y="13"/>
                  </a:cubicBezTo>
                  <a:cubicBezTo>
                    <a:pt x="218" y="19"/>
                    <a:pt x="221" y="33"/>
                    <a:pt x="218" y="56"/>
                  </a:cubicBezTo>
                  <a:cubicBezTo>
                    <a:pt x="216" y="75"/>
                    <a:pt x="220" y="105"/>
                    <a:pt x="201" y="116"/>
                  </a:cubicBezTo>
                  <a:cubicBezTo>
                    <a:pt x="187" y="122"/>
                    <a:pt x="146" y="91"/>
                    <a:pt x="126" y="61"/>
                  </a:cubicBezTo>
                  <a:cubicBezTo>
                    <a:pt x="126" y="61"/>
                    <a:pt x="126" y="61"/>
                    <a:pt x="125" y="60"/>
                  </a:cubicBezTo>
                  <a:cubicBezTo>
                    <a:pt x="101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3" name="Freeform 331"/>
            <p:cNvSpPr>
              <a:spLocks/>
            </p:cNvSpPr>
            <p:nvPr/>
          </p:nvSpPr>
          <p:spPr bwMode="auto">
            <a:xfrm>
              <a:off x="4584" y="624"/>
              <a:ext cx="201" cy="389"/>
            </a:xfrm>
            <a:custGeom>
              <a:avLst/>
              <a:gdLst>
                <a:gd name="T0" fmla="*/ 7 w 161"/>
                <a:gd name="T1" fmla="*/ 45 h 292"/>
                <a:gd name="T2" fmla="*/ 14 w 161"/>
                <a:gd name="T3" fmla="*/ 65 h 292"/>
                <a:gd name="T4" fmla="*/ 24 w 161"/>
                <a:gd name="T5" fmla="*/ 88 h 292"/>
                <a:gd name="T6" fmla="*/ 29 w 161"/>
                <a:gd name="T7" fmla="*/ 101 h 292"/>
                <a:gd name="T8" fmla="*/ 45 w 161"/>
                <a:gd name="T9" fmla="*/ 140 h 292"/>
                <a:gd name="T10" fmla="*/ 59 w 161"/>
                <a:gd name="T11" fmla="*/ 167 h 292"/>
                <a:gd name="T12" fmla="*/ 60 w 161"/>
                <a:gd name="T13" fmla="*/ 177 h 292"/>
                <a:gd name="T14" fmla="*/ 69 w 161"/>
                <a:gd name="T15" fmla="*/ 202 h 292"/>
                <a:gd name="T16" fmla="*/ 82 w 161"/>
                <a:gd name="T17" fmla="*/ 238 h 292"/>
                <a:gd name="T18" fmla="*/ 84 w 161"/>
                <a:gd name="T19" fmla="*/ 242 h 292"/>
                <a:gd name="T20" fmla="*/ 86 w 161"/>
                <a:gd name="T21" fmla="*/ 249 h 292"/>
                <a:gd name="T22" fmla="*/ 97 w 161"/>
                <a:gd name="T23" fmla="*/ 272 h 292"/>
                <a:gd name="T24" fmla="*/ 114 w 161"/>
                <a:gd name="T25" fmla="*/ 310 h 292"/>
                <a:gd name="T26" fmla="*/ 116 w 161"/>
                <a:gd name="T27" fmla="*/ 321 h 292"/>
                <a:gd name="T28" fmla="*/ 125 w 161"/>
                <a:gd name="T29" fmla="*/ 337 h 292"/>
                <a:gd name="T30" fmla="*/ 135 w 161"/>
                <a:gd name="T31" fmla="*/ 350 h 292"/>
                <a:gd name="T32" fmla="*/ 145 w 161"/>
                <a:gd name="T33" fmla="*/ 364 h 292"/>
                <a:gd name="T34" fmla="*/ 149 w 161"/>
                <a:gd name="T35" fmla="*/ 370 h 292"/>
                <a:gd name="T36" fmla="*/ 201 w 161"/>
                <a:gd name="T37" fmla="*/ 388 h 292"/>
                <a:gd name="T38" fmla="*/ 201 w 161"/>
                <a:gd name="T39" fmla="*/ 388 h 292"/>
                <a:gd name="T40" fmla="*/ 155 w 161"/>
                <a:gd name="T41" fmla="*/ 368 h 292"/>
                <a:gd name="T42" fmla="*/ 150 w 161"/>
                <a:gd name="T43" fmla="*/ 358 h 292"/>
                <a:gd name="T44" fmla="*/ 140 w 161"/>
                <a:gd name="T45" fmla="*/ 346 h 292"/>
                <a:gd name="T46" fmla="*/ 130 w 161"/>
                <a:gd name="T47" fmla="*/ 333 h 292"/>
                <a:gd name="T48" fmla="*/ 122 w 161"/>
                <a:gd name="T49" fmla="*/ 320 h 292"/>
                <a:gd name="T50" fmla="*/ 120 w 161"/>
                <a:gd name="T51" fmla="*/ 309 h 292"/>
                <a:gd name="T52" fmla="*/ 102 w 161"/>
                <a:gd name="T53" fmla="*/ 268 h 292"/>
                <a:gd name="T54" fmla="*/ 92 w 161"/>
                <a:gd name="T55" fmla="*/ 248 h 292"/>
                <a:gd name="T56" fmla="*/ 90 w 161"/>
                <a:gd name="T57" fmla="*/ 241 h 292"/>
                <a:gd name="T58" fmla="*/ 89 w 161"/>
                <a:gd name="T59" fmla="*/ 236 h 292"/>
                <a:gd name="T60" fmla="*/ 74 w 161"/>
                <a:gd name="T61" fmla="*/ 200 h 292"/>
                <a:gd name="T62" fmla="*/ 66 w 161"/>
                <a:gd name="T63" fmla="*/ 177 h 292"/>
                <a:gd name="T64" fmla="*/ 64 w 161"/>
                <a:gd name="T65" fmla="*/ 165 h 292"/>
                <a:gd name="T66" fmla="*/ 50 w 161"/>
                <a:gd name="T67" fmla="*/ 136 h 292"/>
                <a:gd name="T68" fmla="*/ 35 w 161"/>
                <a:gd name="T69" fmla="*/ 101 h 292"/>
                <a:gd name="T70" fmla="*/ 29 w 161"/>
                <a:gd name="T71" fmla="*/ 84 h 292"/>
                <a:gd name="T72" fmla="*/ 20 w 161"/>
                <a:gd name="T73" fmla="*/ 64 h 292"/>
                <a:gd name="T74" fmla="*/ 14 w 161"/>
                <a:gd name="T75" fmla="*/ 43 h 292"/>
                <a:gd name="T76" fmla="*/ 1 w 161"/>
                <a:gd name="T77" fmla="*/ 0 h 292"/>
                <a:gd name="T78" fmla="*/ 1 w 161"/>
                <a:gd name="T79" fmla="*/ 0 h 292"/>
                <a:gd name="T80" fmla="*/ 7 w 161"/>
                <a:gd name="T81" fmla="*/ 45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2"/>
                <a:gd name="T125" fmla="*/ 161 w 161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2">
                  <a:moveTo>
                    <a:pt x="6" y="34"/>
                  </a:moveTo>
                  <a:cubicBezTo>
                    <a:pt x="8" y="38"/>
                    <a:pt x="10" y="43"/>
                    <a:pt x="11" y="49"/>
                  </a:cubicBezTo>
                  <a:cubicBezTo>
                    <a:pt x="13" y="59"/>
                    <a:pt x="16" y="63"/>
                    <a:pt x="19" y="66"/>
                  </a:cubicBezTo>
                  <a:cubicBezTo>
                    <a:pt x="21" y="68"/>
                    <a:pt x="22" y="70"/>
                    <a:pt x="23" y="76"/>
                  </a:cubicBezTo>
                  <a:cubicBezTo>
                    <a:pt x="23" y="84"/>
                    <a:pt x="30" y="94"/>
                    <a:pt x="36" y="105"/>
                  </a:cubicBezTo>
                  <a:cubicBezTo>
                    <a:pt x="41" y="112"/>
                    <a:pt x="45" y="120"/>
                    <a:pt x="47" y="125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9" y="138"/>
                    <a:pt x="49" y="142"/>
                    <a:pt x="55" y="152"/>
                  </a:cubicBezTo>
                  <a:cubicBezTo>
                    <a:pt x="62" y="166"/>
                    <a:pt x="64" y="171"/>
                    <a:pt x="66" y="179"/>
                  </a:cubicBezTo>
                  <a:cubicBezTo>
                    <a:pt x="67" y="182"/>
                    <a:pt x="67" y="182"/>
                    <a:pt x="67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0" y="193"/>
                    <a:pt x="71" y="195"/>
                    <a:pt x="78" y="204"/>
                  </a:cubicBezTo>
                  <a:cubicBezTo>
                    <a:pt x="84" y="212"/>
                    <a:pt x="88" y="223"/>
                    <a:pt x="91" y="233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6" y="248"/>
                    <a:pt x="98" y="250"/>
                    <a:pt x="100" y="253"/>
                  </a:cubicBezTo>
                  <a:cubicBezTo>
                    <a:pt x="102" y="255"/>
                    <a:pt x="105" y="257"/>
                    <a:pt x="108" y="263"/>
                  </a:cubicBezTo>
                  <a:cubicBezTo>
                    <a:pt x="113" y="270"/>
                    <a:pt x="115" y="272"/>
                    <a:pt x="116" y="273"/>
                  </a:cubicBezTo>
                  <a:cubicBezTo>
                    <a:pt x="118" y="274"/>
                    <a:pt x="118" y="274"/>
                    <a:pt x="119" y="278"/>
                  </a:cubicBezTo>
                  <a:cubicBezTo>
                    <a:pt x="123" y="289"/>
                    <a:pt x="152" y="292"/>
                    <a:pt x="161" y="291"/>
                  </a:cubicBezTo>
                  <a:cubicBezTo>
                    <a:pt x="161" y="291"/>
                    <a:pt x="161" y="291"/>
                    <a:pt x="161" y="291"/>
                  </a:cubicBezTo>
                  <a:cubicBezTo>
                    <a:pt x="149" y="292"/>
                    <a:pt x="126" y="283"/>
                    <a:pt x="124" y="276"/>
                  </a:cubicBezTo>
                  <a:cubicBezTo>
                    <a:pt x="122" y="272"/>
                    <a:pt x="121" y="271"/>
                    <a:pt x="120" y="269"/>
                  </a:cubicBezTo>
                  <a:cubicBezTo>
                    <a:pt x="118" y="268"/>
                    <a:pt x="116" y="267"/>
                    <a:pt x="112" y="260"/>
                  </a:cubicBezTo>
                  <a:cubicBezTo>
                    <a:pt x="108" y="254"/>
                    <a:pt x="106" y="252"/>
                    <a:pt x="104" y="250"/>
                  </a:cubicBezTo>
                  <a:cubicBezTo>
                    <a:pt x="102" y="247"/>
                    <a:pt x="100" y="246"/>
                    <a:pt x="98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2" y="221"/>
                    <a:pt x="89" y="210"/>
                    <a:pt x="82" y="201"/>
                  </a:cubicBezTo>
                  <a:cubicBezTo>
                    <a:pt x="76" y="193"/>
                    <a:pt x="75" y="191"/>
                    <a:pt x="74" y="186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69" y="169"/>
                    <a:pt x="67" y="164"/>
                    <a:pt x="59" y="150"/>
                  </a:cubicBezTo>
                  <a:cubicBezTo>
                    <a:pt x="54" y="140"/>
                    <a:pt x="54" y="137"/>
                    <a:pt x="53" y="133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0" y="118"/>
                    <a:pt x="45" y="110"/>
                    <a:pt x="40" y="102"/>
                  </a:cubicBezTo>
                  <a:cubicBezTo>
                    <a:pt x="34" y="92"/>
                    <a:pt x="28" y="82"/>
                    <a:pt x="28" y="76"/>
                  </a:cubicBezTo>
                  <a:cubicBezTo>
                    <a:pt x="27" y="68"/>
                    <a:pt x="25" y="65"/>
                    <a:pt x="23" y="63"/>
                  </a:cubicBezTo>
                  <a:cubicBezTo>
                    <a:pt x="20" y="60"/>
                    <a:pt x="18" y="57"/>
                    <a:pt x="16" y="48"/>
                  </a:cubicBezTo>
                  <a:cubicBezTo>
                    <a:pt x="15" y="42"/>
                    <a:pt x="13" y="37"/>
                    <a:pt x="11" y="32"/>
                  </a:cubicBezTo>
                  <a:cubicBezTo>
                    <a:pt x="8" y="23"/>
                    <a:pt x="0" y="1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3" y="24"/>
                    <a:pt x="6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4" name="Freeform 332"/>
            <p:cNvSpPr>
              <a:spLocks/>
            </p:cNvSpPr>
            <p:nvPr/>
          </p:nvSpPr>
          <p:spPr bwMode="auto">
            <a:xfrm>
              <a:off x="4584" y="620"/>
              <a:ext cx="201" cy="393"/>
            </a:xfrm>
            <a:custGeom>
              <a:avLst/>
              <a:gdLst>
                <a:gd name="T0" fmla="*/ 12 w 161"/>
                <a:gd name="T1" fmla="*/ 43 h 295"/>
                <a:gd name="T2" fmla="*/ 21 w 161"/>
                <a:gd name="T3" fmla="*/ 67 h 295"/>
                <a:gd name="T4" fmla="*/ 31 w 161"/>
                <a:gd name="T5" fmla="*/ 88 h 295"/>
                <a:gd name="T6" fmla="*/ 36 w 161"/>
                <a:gd name="T7" fmla="*/ 101 h 295"/>
                <a:gd name="T8" fmla="*/ 52 w 161"/>
                <a:gd name="T9" fmla="*/ 140 h 295"/>
                <a:gd name="T10" fmla="*/ 66 w 161"/>
                <a:gd name="T11" fmla="*/ 167 h 295"/>
                <a:gd name="T12" fmla="*/ 67 w 161"/>
                <a:gd name="T13" fmla="*/ 179 h 295"/>
                <a:gd name="T14" fmla="*/ 76 w 161"/>
                <a:gd name="T15" fmla="*/ 204 h 295"/>
                <a:gd name="T16" fmla="*/ 90 w 161"/>
                <a:gd name="T17" fmla="*/ 238 h 295"/>
                <a:gd name="T18" fmla="*/ 91 w 161"/>
                <a:gd name="T19" fmla="*/ 244 h 295"/>
                <a:gd name="T20" fmla="*/ 94 w 161"/>
                <a:gd name="T21" fmla="*/ 249 h 295"/>
                <a:gd name="T22" fmla="*/ 105 w 161"/>
                <a:gd name="T23" fmla="*/ 273 h 295"/>
                <a:gd name="T24" fmla="*/ 121 w 161"/>
                <a:gd name="T25" fmla="*/ 312 h 295"/>
                <a:gd name="T26" fmla="*/ 124 w 161"/>
                <a:gd name="T27" fmla="*/ 322 h 295"/>
                <a:gd name="T28" fmla="*/ 132 w 161"/>
                <a:gd name="T29" fmla="*/ 338 h 295"/>
                <a:gd name="T30" fmla="*/ 142 w 161"/>
                <a:gd name="T31" fmla="*/ 352 h 295"/>
                <a:gd name="T32" fmla="*/ 154 w 161"/>
                <a:gd name="T33" fmla="*/ 365 h 295"/>
                <a:gd name="T34" fmla="*/ 156 w 161"/>
                <a:gd name="T35" fmla="*/ 372 h 295"/>
                <a:gd name="T36" fmla="*/ 201 w 161"/>
                <a:gd name="T37" fmla="*/ 392 h 295"/>
                <a:gd name="T38" fmla="*/ 201 w 161"/>
                <a:gd name="T39" fmla="*/ 392 h 295"/>
                <a:gd name="T40" fmla="*/ 162 w 161"/>
                <a:gd name="T41" fmla="*/ 369 h 295"/>
                <a:gd name="T42" fmla="*/ 157 w 161"/>
                <a:gd name="T43" fmla="*/ 360 h 295"/>
                <a:gd name="T44" fmla="*/ 147 w 161"/>
                <a:gd name="T45" fmla="*/ 348 h 295"/>
                <a:gd name="T46" fmla="*/ 137 w 161"/>
                <a:gd name="T47" fmla="*/ 333 h 295"/>
                <a:gd name="T48" fmla="*/ 130 w 161"/>
                <a:gd name="T49" fmla="*/ 320 h 295"/>
                <a:gd name="T50" fmla="*/ 127 w 161"/>
                <a:gd name="T51" fmla="*/ 309 h 295"/>
                <a:gd name="T52" fmla="*/ 110 w 161"/>
                <a:gd name="T53" fmla="*/ 269 h 295"/>
                <a:gd name="T54" fmla="*/ 100 w 161"/>
                <a:gd name="T55" fmla="*/ 248 h 295"/>
                <a:gd name="T56" fmla="*/ 97 w 161"/>
                <a:gd name="T57" fmla="*/ 241 h 295"/>
                <a:gd name="T58" fmla="*/ 96 w 161"/>
                <a:gd name="T59" fmla="*/ 237 h 295"/>
                <a:gd name="T60" fmla="*/ 82 w 161"/>
                <a:gd name="T61" fmla="*/ 201 h 295"/>
                <a:gd name="T62" fmla="*/ 74 w 161"/>
                <a:gd name="T63" fmla="*/ 177 h 295"/>
                <a:gd name="T64" fmla="*/ 71 w 161"/>
                <a:gd name="T65" fmla="*/ 165 h 295"/>
                <a:gd name="T66" fmla="*/ 57 w 161"/>
                <a:gd name="T67" fmla="*/ 137 h 295"/>
                <a:gd name="T68" fmla="*/ 42 w 161"/>
                <a:gd name="T69" fmla="*/ 101 h 295"/>
                <a:gd name="T70" fmla="*/ 36 w 161"/>
                <a:gd name="T71" fmla="*/ 84 h 295"/>
                <a:gd name="T72" fmla="*/ 27 w 161"/>
                <a:gd name="T73" fmla="*/ 65 h 295"/>
                <a:gd name="T74" fmla="*/ 17 w 161"/>
                <a:gd name="T75" fmla="*/ 39 h 295"/>
                <a:gd name="T76" fmla="*/ 1 w 161"/>
                <a:gd name="T77" fmla="*/ 0 h 295"/>
                <a:gd name="T78" fmla="*/ 1 w 161"/>
                <a:gd name="T79" fmla="*/ 0 h 295"/>
                <a:gd name="T80" fmla="*/ 12 w 161"/>
                <a:gd name="T81" fmla="*/ 43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10" y="32"/>
                  </a:moveTo>
                  <a:cubicBezTo>
                    <a:pt x="13" y="37"/>
                    <a:pt x="16" y="43"/>
                    <a:pt x="17" y="50"/>
                  </a:cubicBezTo>
                  <a:cubicBezTo>
                    <a:pt x="20" y="60"/>
                    <a:pt x="22" y="63"/>
                    <a:pt x="25" y="66"/>
                  </a:cubicBezTo>
                  <a:cubicBezTo>
                    <a:pt x="27" y="69"/>
                    <a:pt x="28" y="71"/>
                    <a:pt x="29" y="76"/>
                  </a:cubicBezTo>
                  <a:cubicBezTo>
                    <a:pt x="29" y="85"/>
                    <a:pt x="36" y="95"/>
                    <a:pt x="42" y="105"/>
                  </a:cubicBezTo>
                  <a:cubicBezTo>
                    <a:pt x="47" y="113"/>
                    <a:pt x="51" y="120"/>
                    <a:pt x="53" y="12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5" y="139"/>
                    <a:pt x="55" y="142"/>
                    <a:pt x="61" y="153"/>
                  </a:cubicBezTo>
                  <a:cubicBezTo>
                    <a:pt x="68" y="166"/>
                    <a:pt x="70" y="171"/>
                    <a:pt x="72" y="179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7" y="193"/>
                    <a:pt x="77" y="196"/>
                    <a:pt x="84" y="205"/>
                  </a:cubicBezTo>
                  <a:cubicBezTo>
                    <a:pt x="91" y="213"/>
                    <a:pt x="94" y="223"/>
                    <a:pt x="97" y="234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102" y="249"/>
                    <a:pt x="104" y="251"/>
                    <a:pt x="106" y="254"/>
                  </a:cubicBezTo>
                  <a:cubicBezTo>
                    <a:pt x="108" y="255"/>
                    <a:pt x="111" y="258"/>
                    <a:pt x="114" y="264"/>
                  </a:cubicBezTo>
                  <a:cubicBezTo>
                    <a:pt x="119" y="271"/>
                    <a:pt x="121" y="273"/>
                    <a:pt x="123" y="274"/>
                  </a:cubicBezTo>
                  <a:cubicBezTo>
                    <a:pt x="124" y="275"/>
                    <a:pt x="124" y="275"/>
                    <a:pt x="125" y="279"/>
                  </a:cubicBezTo>
                  <a:cubicBezTo>
                    <a:pt x="129" y="289"/>
                    <a:pt x="150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1" y="295"/>
                    <a:pt x="133" y="284"/>
                    <a:pt x="130" y="277"/>
                  </a:cubicBezTo>
                  <a:cubicBezTo>
                    <a:pt x="128" y="272"/>
                    <a:pt x="127" y="271"/>
                    <a:pt x="126" y="270"/>
                  </a:cubicBezTo>
                  <a:cubicBezTo>
                    <a:pt x="124" y="269"/>
                    <a:pt x="122" y="268"/>
                    <a:pt x="118" y="261"/>
                  </a:cubicBezTo>
                  <a:cubicBezTo>
                    <a:pt x="115" y="255"/>
                    <a:pt x="112" y="252"/>
                    <a:pt x="110" y="250"/>
                  </a:cubicBezTo>
                  <a:cubicBezTo>
                    <a:pt x="108" y="248"/>
                    <a:pt x="106" y="247"/>
                    <a:pt x="104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8" y="222"/>
                    <a:pt x="95" y="210"/>
                    <a:pt x="88" y="202"/>
                  </a:cubicBezTo>
                  <a:cubicBezTo>
                    <a:pt x="82" y="193"/>
                    <a:pt x="81" y="191"/>
                    <a:pt x="80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5" y="170"/>
                    <a:pt x="73" y="164"/>
                    <a:pt x="66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18"/>
                    <a:pt x="51" y="111"/>
                    <a:pt x="46" y="103"/>
                  </a:cubicBezTo>
                  <a:cubicBezTo>
                    <a:pt x="40" y="93"/>
                    <a:pt x="34" y="83"/>
                    <a:pt x="34" y="76"/>
                  </a:cubicBezTo>
                  <a:cubicBezTo>
                    <a:pt x="33" y="69"/>
                    <a:pt x="31" y="66"/>
                    <a:pt x="29" y="63"/>
                  </a:cubicBezTo>
                  <a:cubicBezTo>
                    <a:pt x="27" y="60"/>
                    <a:pt x="24" y="57"/>
                    <a:pt x="22" y="49"/>
                  </a:cubicBezTo>
                  <a:cubicBezTo>
                    <a:pt x="20" y="41"/>
                    <a:pt x="17" y="35"/>
                    <a:pt x="14" y="29"/>
                  </a:cubicBezTo>
                  <a:cubicBezTo>
                    <a:pt x="9" y="21"/>
                    <a:pt x="0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5" name="Freeform 333"/>
            <p:cNvSpPr>
              <a:spLocks/>
            </p:cNvSpPr>
            <p:nvPr/>
          </p:nvSpPr>
          <p:spPr bwMode="auto">
            <a:xfrm>
              <a:off x="4862" y="1079"/>
              <a:ext cx="19" cy="17"/>
            </a:xfrm>
            <a:custGeom>
              <a:avLst/>
              <a:gdLst>
                <a:gd name="T0" fmla="*/ 0 w 15"/>
                <a:gd name="T1" fmla="*/ 17 h 13"/>
                <a:gd name="T2" fmla="*/ 0 w 15"/>
                <a:gd name="T3" fmla="*/ 16 h 13"/>
                <a:gd name="T4" fmla="*/ 1 w 15"/>
                <a:gd name="T5" fmla="*/ 16 h 13"/>
                <a:gd name="T6" fmla="*/ 19 w 1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0" y="13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6" y="8"/>
                    <a:pt x="11" y="4"/>
                    <a:pt x="15" y="0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6" name="Freeform 334"/>
            <p:cNvSpPr>
              <a:spLocks/>
            </p:cNvSpPr>
            <p:nvPr/>
          </p:nvSpPr>
          <p:spPr bwMode="auto">
            <a:xfrm>
              <a:off x="4441" y="383"/>
              <a:ext cx="51" cy="248"/>
            </a:xfrm>
            <a:custGeom>
              <a:avLst/>
              <a:gdLst>
                <a:gd name="T0" fmla="*/ 4 w 40"/>
                <a:gd name="T1" fmla="*/ 248 h 186"/>
                <a:gd name="T2" fmla="*/ 0 w 40"/>
                <a:gd name="T3" fmla="*/ 176 h 186"/>
                <a:gd name="T4" fmla="*/ 31 w 40"/>
                <a:gd name="T5" fmla="*/ 41 h 186"/>
                <a:gd name="T6" fmla="*/ 51 w 40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186"/>
                <a:gd name="T14" fmla="*/ 40 w 40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186">
                  <a:moveTo>
                    <a:pt x="3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1" y="91"/>
                    <a:pt x="8" y="66"/>
                    <a:pt x="24" y="31"/>
                  </a:cubicBezTo>
                  <a:cubicBezTo>
                    <a:pt x="31" y="14"/>
                    <a:pt x="38" y="9"/>
                    <a:pt x="40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7" name="Freeform 335"/>
            <p:cNvSpPr>
              <a:spLocks/>
            </p:cNvSpPr>
            <p:nvPr/>
          </p:nvSpPr>
          <p:spPr bwMode="auto">
            <a:xfrm>
              <a:off x="4460" y="220"/>
              <a:ext cx="49" cy="123"/>
            </a:xfrm>
            <a:custGeom>
              <a:avLst/>
              <a:gdLst>
                <a:gd name="T0" fmla="*/ 21 w 39"/>
                <a:gd name="T1" fmla="*/ 123 h 92"/>
                <a:gd name="T2" fmla="*/ 49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8" name="Freeform 336"/>
            <p:cNvSpPr>
              <a:spLocks/>
            </p:cNvSpPr>
            <p:nvPr/>
          </p:nvSpPr>
          <p:spPr bwMode="auto">
            <a:xfrm>
              <a:off x="4465" y="219"/>
              <a:ext cx="47" cy="128"/>
            </a:xfrm>
            <a:custGeom>
              <a:avLst/>
              <a:gdLst>
                <a:gd name="T0" fmla="*/ 20 w 37"/>
                <a:gd name="T1" fmla="*/ 128 h 96"/>
                <a:gd name="T2" fmla="*/ 18 w 37"/>
                <a:gd name="T3" fmla="*/ 128 h 96"/>
                <a:gd name="T4" fmla="*/ 47 w 37"/>
                <a:gd name="T5" fmla="*/ 0 h 96"/>
                <a:gd name="T6" fmla="*/ 0 60000 65536"/>
                <a:gd name="T7" fmla="*/ 0 60000 65536"/>
                <a:gd name="T8" fmla="*/ 0 60000 65536"/>
                <a:gd name="T9" fmla="*/ 0 w 37"/>
                <a:gd name="T10" fmla="*/ 0 h 96"/>
                <a:gd name="T11" fmla="*/ 37 w 37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6">
                  <a:moveTo>
                    <a:pt x="16" y="96"/>
                  </a:moveTo>
                  <a:cubicBezTo>
                    <a:pt x="14" y="96"/>
                    <a:pt x="14" y="96"/>
                    <a:pt x="14" y="96"/>
                  </a:cubicBezTo>
                  <a:cubicBezTo>
                    <a:pt x="0" y="34"/>
                    <a:pt x="17" y="10"/>
                    <a:pt x="37" y="0"/>
                  </a:cubicBezTo>
                </a:path>
              </a:pathLst>
            </a:custGeom>
            <a:noFill/>
            <a:ln w="7938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89" name="Freeform 337"/>
            <p:cNvSpPr>
              <a:spLocks/>
            </p:cNvSpPr>
            <p:nvPr/>
          </p:nvSpPr>
          <p:spPr bwMode="auto">
            <a:xfrm>
              <a:off x="4441" y="377"/>
              <a:ext cx="51" cy="259"/>
            </a:xfrm>
            <a:custGeom>
              <a:avLst/>
              <a:gdLst>
                <a:gd name="T0" fmla="*/ 0 w 40"/>
                <a:gd name="T1" fmla="*/ 259 h 194"/>
                <a:gd name="T2" fmla="*/ 3 w 40"/>
                <a:gd name="T3" fmla="*/ 258 h 194"/>
                <a:gd name="T4" fmla="*/ 3 w 40"/>
                <a:gd name="T5" fmla="*/ 198 h 194"/>
                <a:gd name="T6" fmla="*/ 33 w 40"/>
                <a:gd name="T7" fmla="*/ 51 h 194"/>
                <a:gd name="T8" fmla="*/ 51 w 40"/>
                <a:gd name="T9" fmla="*/ 0 h 194"/>
                <a:gd name="T10" fmla="*/ 51 w 40"/>
                <a:gd name="T11" fmla="*/ 0 h 194"/>
                <a:gd name="T12" fmla="*/ 51 w 40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194"/>
                <a:gd name="T23" fmla="*/ 40 w 40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194">
                  <a:moveTo>
                    <a:pt x="0" y="194"/>
                  </a:moveTo>
                  <a:cubicBezTo>
                    <a:pt x="1" y="193"/>
                    <a:pt x="2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3" y="113"/>
                    <a:pt x="10" y="74"/>
                    <a:pt x="26" y="38"/>
                  </a:cubicBezTo>
                  <a:cubicBezTo>
                    <a:pt x="33" y="21"/>
                    <a:pt x="37" y="9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7938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0" name="Freeform 338"/>
            <p:cNvSpPr>
              <a:spLocks/>
            </p:cNvSpPr>
            <p:nvPr/>
          </p:nvSpPr>
          <p:spPr bwMode="auto">
            <a:xfrm>
              <a:off x="4475" y="215"/>
              <a:ext cx="45" cy="136"/>
            </a:xfrm>
            <a:custGeom>
              <a:avLst/>
              <a:gdLst>
                <a:gd name="T0" fmla="*/ 45 w 36"/>
                <a:gd name="T1" fmla="*/ 0 h 102"/>
                <a:gd name="T2" fmla="*/ 17 w 36"/>
                <a:gd name="T3" fmla="*/ 136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7938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1" name="Freeform 339"/>
            <p:cNvSpPr>
              <a:spLocks/>
            </p:cNvSpPr>
            <p:nvPr/>
          </p:nvSpPr>
          <p:spPr bwMode="auto">
            <a:xfrm>
              <a:off x="4231" y="939"/>
              <a:ext cx="48" cy="96"/>
            </a:xfrm>
            <a:custGeom>
              <a:avLst/>
              <a:gdLst>
                <a:gd name="T0" fmla="*/ 32 w 38"/>
                <a:gd name="T1" fmla="*/ 0 h 72"/>
                <a:gd name="T2" fmla="*/ 39 w 38"/>
                <a:gd name="T3" fmla="*/ 53 h 72"/>
                <a:gd name="T4" fmla="*/ 0 w 38"/>
                <a:gd name="T5" fmla="*/ 96 h 72"/>
                <a:gd name="T6" fmla="*/ 0 60000 65536"/>
                <a:gd name="T7" fmla="*/ 0 60000 65536"/>
                <a:gd name="T8" fmla="*/ 0 60000 65536"/>
                <a:gd name="T9" fmla="*/ 0 w 38"/>
                <a:gd name="T10" fmla="*/ 0 h 72"/>
                <a:gd name="T11" fmla="*/ 38 w 38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2">
                  <a:moveTo>
                    <a:pt x="25" y="0"/>
                  </a:moveTo>
                  <a:cubicBezTo>
                    <a:pt x="32" y="6"/>
                    <a:pt x="38" y="26"/>
                    <a:pt x="31" y="40"/>
                  </a:cubicBezTo>
                  <a:cubicBezTo>
                    <a:pt x="25" y="54"/>
                    <a:pt x="19" y="68"/>
                    <a:pt x="0" y="72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2" name="Freeform 340"/>
            <p:cNvSpPr>
              <a:spLocks/>
            </p:cNvSpPr>
            <p:nvPr/>
          </p:nvSpPr>
          <p:spPr bwMode="auto">
            <a:xfrm>
              <a:off x="4231" y="943"/>
              <a:ext cx="52" cy="92"/>
            </a:xfrm>
            <a:custGeom>
              <a:avLst/>
              <a:gdLst>
                <a:gd name="T0" fmla="*/ 36 w 41"/>
                <a:gd name="T1" fmla="*/ 0 h 69"/>
                <a:gd name="T2" fmla="*/ 43 w 41"/>
                <a:gd name="T3" fmla="*/ 47 h 69"/>
                <a:gd name="T4" fmla="*/ 0 w 41"/>
                <a:gd name="T5" fmla="*/ 92 h 69"/>
                <a:gd name="T6" fmla="*/ 0 60000 65536"/>
                <a:gd name="T7" fmla="*/ 0 60000 65536"/>
                <a:gd name="T8" fmla="*/ 0 60000 65536"/>
                <a:gd name="T9" fmla="*/ 0 w 41"/>
                <a:gd name="T10" fmla="*/ 0 h 69"/>
                <a:gd name="T11" fmla="*/ 41 w 41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9">
                  <a:moveTo>
                    <a:pt x="28" y="0"/>
                  </a:moveTo>
                  <a:cubicBezTo>
                    <a:pt x="35" y="6"/>
                    <a:pt x="41" y="21"/>
                    <a:pt x="34" y="35"/>
                  </a:cubicBezTo>
                  <a:cubicBezTo>
                    <a:pt x="28" y="49"/>
                    <a:pt x="19" y="65"/>
                    <a:pt x="0" y="69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3" name="Freeform 341"/>
            <p:cNvSpPr>
              <a:spLocks/>
            </p:cNvSpPr>
            <p:nvPr/>
          </p:nvSpPr>
          <p:spPr bwMode="auto">
            <a:xfrm>
              <a:off x="4154" y="911"/>
              <a:ext cx="170" cy="198"/>
            </a:xfrm>
            <a:custGeom>
              <a:avLst/>
              <a:gdLst>
                <a:gd name="T0" fmla="*/ 170 w 136"/>
                <a:gd name="T1" fmla="*/ 198 h 149"/>
                <a:gd name="T2" fmla="*/ 152 w 136"/>
                <a:gd name="T3" fmla="*/ 193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2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4" name="Freeform 342"/>
            <p:cNvSpPr>
              <a:spLocks/>
            </p:cNvSpPr>
            <p:nvPr/>
          </p:nvSpPr>
          <p:spPr bwMode="auto">
            <a:xfrm>
              <a:off x="4448" y="196"/>
              <a:ext cx="115" cy="183"/>
            </a:xfrm>
            <a:custGeom>
              <a:avLst/>
              <a:gdLst>
                <a:gd name="T0" fmla="*/ 49 w 92"/>
                <a:gd name="T1" fmla="*/ 183 h 137"/>
                <a:gd name="T2" fmla="*/ 110 w 92"/>
                <a:gd name="T3" fmla="*/ 21 h 137"/>
                <a:gd name="T4" fmla="*/ 115 w 92"/>
                <a:gd name="T5" fmla="*/ 27 h 137"/>
                <a:gd name="T6" fmla="*/ 0 60000 65536"/>
                <a:gd name="T7" fmla="*/ 0 60000 65536"/>
                <a:gd name="T8" fmla="*/ 0 60000 65536"/>
                <a:gd name="T9" fmla="*/ 0 w 92"/>
                <a:gd name="T10" fmla="*/ 0 h 137"/>
                <a:gd name="T11" fmla="*/ 92 w 92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37">
                  <a:moveTo>
                    <a:pt x="39" y="137"/>
                  </a:moveTo>
                  <a:cubicBezTo>
                    <a:pt x="0" y="15"/>
                    <a:pt x="74" y="0"/>
                    <a:pt x="88" y="16"/>
                  </a:cubicBezTo>
                  <a:cubicBezTo>
                    <a:pt x="92" y="19"/>
                    <a:pt x="92" y="20"/>
                    <a:pt x="92" y="2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5" name="Oval 343"/>
            <p:cNvSpPr>
              <a:spLocks noChangeArrowheads="1"/>
            </p:cNvSpPr>
            <p:nvPr/>
          </p:nvSpPr>
          <p:spPr bwMode="auto">
            <a:xfrm>
              <a:off x="4170" y="131"/>
              <a:ext cx="144" cy="36"/>
            </a:xfrm>
            <a:prstGeom prst="ellipse">
              <a:avLst/>
            </a:prstGeom>
            <a:solidFill>
              <a:srgbClr val="D6E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6" name="Oval 344"/>
            <p:cNvSpPr>
              <a:spLocks noChangeArrowheads="1"/>
            </p:cNvSpPr>
            <p:nvPr/>
          </p:nvSpPr>
          <p:spPr bwMode="auto">
            <a:xfrm>
              <a:off x="4195" y="140"/>
              <a:ext cx="94" cy="17"/>
            </a:xfrm>
            <a:prstGeom prst="ellipse">
              <a:avLst/>
            </a:prstGeom>
            <a:solidFill>
              <a:srgbClr val="4783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7" name="Freeform 345"/>
            <p:cNvSpPr>
              <a:spLocks/>
            </p:cNvSpPr>
            <p:nvPr/>
          </p:nvSpPr>
          <p:spPr bwMode="auto">
            <a:xfrm>
              <a:off x="4195" y="140"/>
              <a:ext cx="94" cy="12"/>
            </a:xfrm>
            <a:custGeom>
              <a:avLst/>
              <a:gdLst>
                <a:gd name="T0" fmla="*/ 8 w 75"/>
                <a:gd name="T1" fmla="*/ 12 h 9"/>
                <a:gd name="T2" fmla="*/ 48 w 75"/>
                <a:gd name="T3" fmla="*/ 8 h 9"/>
                <a:gd name="T4" fmla="*/ 86 w 75"/>
                <a:gd name="T5" fmla="*/ 12 h 9"/>
                <a:gd name="T6" fmla="*/ 94 w 75"/>
                <a:gd name="T7" fmla="*/ 8 h 9"/>
                <a:gd name="T8" fmla="*/ 48 w 75"/>
                <a:gd name="T9" fmla="*/ 0 h 9"/>
                <a:gd name="T10" fmla="*/ 0 w 75"/>
                <a:gd name="T11" fmla="*/ 8 h 9"/>
                <a:gd name="T12" fmla="*/ 8 w 75"/>
                <a:gd name="T13" fmla="*/ 1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9"/>
                <a:gd name="T23" fmla="*/ 75 w 75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9">
                  <a:moveTo>
                    <a:pt x="6" y="9"/>
                  </a:moveTo>
                  <a:cubicBezTo>
                    <a:pt x="12" y="8"/>
                    <a:pt x="24" y="6"/>
                    <a:pt x="38" y="6"/>
                  </a:cubicBezTo>
                  <a:cubicBezTo>
                    <a:pt x="51" y="6"/>
                    <a:pt x="63" y="8"/>
                    <a:pt x="69" y="9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2"/>
                    <a:pt x="58" y="0"/>
                    <a:pt x="38" y="0"/>
                  </a:cubicBezTo>
                  <a:cubicBezTo>
                    <a:pt x="17" y="0"/>
                    <a:pt x="0" y="2"/>
                    <a:pt x="0" y="6"/>
                  </a:cubicBezTo>
                  <a:cubicBezTo>
                    <a:pt x="0" y="7"/>
                    <a:pt x="2" y="9"/>
                    <a:pt x="6" y="9"/>
                  </a:cubicBezTo>
                  <a:close/>
                </a:path>
              </a:pathLst>
            </a:custGeom>
            <a:solidFill>
              <a:srgbClr val="6FA9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8" name="Freeform 346"/>
            <p:cNvSpPr>
              <a:spLocks/>
            </p:cNvSpPr>
            <p:nvPr/>
          </p:nvSpPr>
          <p:spPr bwMode="auto">
            <a:xfrm>
              <a:off x="4134" y="419"/>
              <a:ext cx="240" cy="628"/>
            </a:xfrm>
            <a:custGeom>
              <a:avLst/>
              <a:gdLst>
                <a:gd name="T0" fmla="*/ 144 w 192"/>
                <a:gd name="T1" fmla="*/ 537 h 471"/>
                <a:gd name="T2" fmla="*/ 170 w 192"/>
                <a:gd name="T3" fmla="*/ 484 h 471"/>
                <a:gd name="T4" fmla="*/ 170 w 192"/>
                <a:gd name="T5" fmla="*/ 480 h 471"/>
                <a:gd name="T6" fmla="*/ 168 w 192"/>
                <a:gd name="T7" fmla="*/ 449 h 471"/>
                <a:gd name="T8" fmla="*/ 168 w 192"/>
                <a:gd name="T9" fmla="*/ 449 h 471"/>
                <a:gd name="T10" fmla="*/ 152 w 192"/>
                <a:gd name="T11" fmla="*/ 385 h 471"/>
                <a:gd name="T12" fmla="*/ 69 w 192"/>
                <a:gd name="T13" fmla="*/ 180 h 471"/>
                <a:gd name="T14" fmla="*/ 69 w 192"/>
                <a:gd name="T15" fmla="*/ 179 h 471"/>
                <a:gd name="T16" fmla="*/ 139 w 192"/>
                <a:gd name="T17" fmla="*/ 120 h 471"/>
                <a:gd name="T18" fmla="*/ 219 w 192"/>
                <a:gd name="T19" fmla="*/ 144 h 471"/>
                <a:gd name="T20" fmla="*/ 220 w 192"/>
                <a:gd name="T21" fmla="*/ 145 h 471"/>
                <a:gd name="T22" fmla="*/ 235 w 192"/>
                <a:gd name="T23" fmla="*/ 165 h 471"/>
                <a:gd name="T24" fmla="*/ 230 w 192"/>
                <a:gd name="T25" fmla="*/ 101 h 471"/>
                <a:gd name="T26" fmla="*/ 168 w 192"/>
                <a:gd name="T27" fmla="*/ 13 h 471"/>
                <a:gd name="T28" fmla="*/ 131 w 192"/>
                <a:gd name="T29" fmla="*/ 3 h 471"/>
                <a:gd name="T30" fmla="*/ 118 w 192"/>
                <a:gd name="T31" fmla="*/ 5 h 471"/>
                <a:gd name="T32" fmla="*/ 72 w 192"/>
                <a:gd name="T33" fmla="*/ 29 h 471"/>
                <a:gd name="T34" fmla="*/ 19 w 192"/>
                <a:gd name="T35" fmla="*/ 159 h 471"/>
                <a:gd name="T36" fmla="*/ 14 w 192"/>
                <a:gd name="T37" fmla="*/ 300 h 471"/>
                <a:gd name="T38" fmla="*/ 26 w 192"/>
                <a:gd name="T39" fmla="*/ 551 h 471"/>
                <a:gd name="T40" fmla="*/ 99 w 192"/>
                <a:gd name="T41" fmla="*/ 620 h 471"/>
                <a:gd name="T42" fmla="*/ 141 w 192"/>
                <a:gd name="T43" fmla="*/ 584 h 471"/>
                <a:gd name="T44" fmla="*/ 145 w 192"/>
                <a:gd name="T45" fmla="*/ 577 h 471"/>
                <a:gd name="T46" fmla="*/ 127 w 192"/>
                <a:gd name="T47" fmla="*/ 519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2"/>
                <a:gd name="T73" fmla="*/ 0 h 471"/>
                <a:gd name="T74" fmla="*/ 192 w 192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2" h="471">
                  <a:moveTo>
                    <a:pt x="115" y="403"/>
                  </a:moveTo>
                  <a:cubicBezTo>
                    <a:pt x="121" y="402"/>
                    <a:pt x="134" y="386"/>
                    <a:pt x="136" y="363"/>
                  </a:cubicBezTo>
                  <a:cubicBezTo>
                    <a:pt x="136" y="360"/>
                    <a:pt x="136" y="360"/>
                    <a:pt x="136" y="360"/>
                  </a:cubicBezTo>
                  <a:cubicBezTo>
                    <a:pt x="137" y="350"/>
                    <a:pt x="136" y="342"/>
                    <a:pt x="134" y="337"/>
                  </a:cubicBezTo>
                  <a:cubicBezTo>
                    <a:pt x="134" y="337"/>
                    <a:pt x="134" y="337"/>
                    <a:pt x="134" y="337"/>
                  </a:cubicBezTo>
                  <a:cubicBezTo>
                    <a:pt x="128" y="319"/>
                    <a:pt x="151" y="307"/>
                    <a:pt x="122" y="289"/>
                  </a:cubicBezTo>
                  <a:cubicBezTo>
                    <a:pt x="85" y="266"/>
                    <a:pt x="53" y="175"/>
                    <a:pt x="55" y="135"/>
                  </a:cubicBezTo>
                  <a:cubicBezTo>
                    <a:pt x="55" y="135"/>
                    <a:pt x="55" y="134"/>
                    <a:pt x="55" y="134"/>
                  </a:cubicBezTo>
                  <a:cubicBezTo>
                    <a:pt x="60" y="113"/>
                    <a:pt x="78" y="98"/>
                    <a:pt x="111" y="90"/>
                  </a:cubicBezTo>
                  <a:cubicBezTo>
                    <a:pt x="139" y="82"/>
                    <a:pt x="151" y="83"/>
                    <a:pt x="175" y="108"/>
                  </a:cubicBezTo>
                  <a:cubicBezTo>
                    <a:pt x="175" y="108"/>
                    <a:pt x="176" y="108"/>
                    <a:pt x="176" y="109"/>
                  </a:cubicBezTo>
                  <a:cubicBezTo>
                    <a:pt x="179" y="114"/>
                    <a:pt x="183" y="119"/>
                    <a:pt x="188" y="124"/>
                  </a:cubicBezTo>
                  <a:cubicBezTo>
                    <a:pt x="191" y="103"/>
                    <a:pt x="192" y="85"/>
                    <a:pt x="184" y="76"/>
                  </a:cubicBezTo>
                  <a:cubicBezTo>
                    <a:pt x="163" y="51"/>
                    <a:pt x="158" y="26"/>
                    <a:pt x="134" y="10"/>
                  </a:cubicBezTo>
                  <a:cubicBezTo>
                    <a:pt x="126" y="5"/>
                    <a:pt x="113" y="4"/>
                    <a:pt x="105" y="2"/>
                  </a:cubicBezTo>
                  <a:cubicBezTo>
                    <a:pt x="97" y="0"/>
                    <a:pt x="106" y="3"/>
                    <a:pt x="94" y="4"/>
                  </a:cubicBezTo>
                  <a:cubicBezTo>
                    <a:pt x="81" y="4"/>
                    <a:pt x="68" y="12"/>
                    <a:pt x="58" y="22"/>
                  </a:cubicBezTo>
                  <a:cubicBezTo>
                    <a:pt x="45" y="36"/>
                    <a:pt x="24" y="49"/>
                    <a:pt x="15" y="119"/>
                  </a:cubicBezTo>
                  <a:cubicBezTo>
                    <a:pt x="13" y="144"/>
                    <a:pt x="11" y="184"/>
                    <a:pt x="11" y="225"/>
                  </a:cubicBezTo>
                  <a:cubicBezTo>
                    <a:pt x="11" y="343"/>
                    <a:pt x="0" y="362"/>
                    <a:pt x="21" y="413"/>
                  </a:cubicBezTo>
                  <a:cubicBezTo>
                    <a:pt x="37" y="449"/>
                    <a:pt x="56" y="471"/>
                    <a:pt x="79" y="465"/>
                  </a:cubicBezTo>
                  <a:cubicBezTo>
                    <a:pt x="93" y="462"/>
                    <a:pt x="105" y="451"/>
                    <a:pt x="113" y="438"/>
                  </a:cubicBezTo>
                  <a:cubicBezTo>
                    <a:pt x="116" y="433"/>
                    <a:pt x="116" y="433"/>
                    <a:pt x="116" y="433"/>
                  </a:cubicBezTo>
                  <a:cubicBezTo>
                    <a:pt x="128" y="414"/>
                    <a:pt x="111" y="397"/>
                    <a:pt x="102" y="389"/>
                  </a:cubicBezTo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99" name="Freeform 347"/>
            <p:cNvSpPr>
              <a:spLocks/>
            </p:cNvSpPr>
            <p:nvPr/>
          </p:nvSpPr>
          <p:spPr bwMode="auto">
            <a:xfrm>
              <a:off x="4224" y="557"/>
              <a:ext cx="89" cy="59"/>
            </a:xfrm>
            <a:custGeom>
              <a:avLst/>
              <a:gdLst>
                <a:gd name="T0" fmla="*/ 74 w 71"/>
                <a:gd name="T1" fmla="*/ 20 h 44"/>
                <a:gd name="T2" fmla="*/ 89 w 71"/>
                <a:gd name="T3" fmla="*/ 0 h 44"/>
                <a:gd name="T4" fmla="*/ 88 w 71"/>
                <a:gd name="T5" fmla="*/ 1 h 44"/>
                <a:gd name="T6" fmla="*/ 56 w 71"/>
                <a:gd name="T7" fmla="*/ 3 h 44"/>
                <a:gd name="T8" fmla="*/ 19 w 71"/>
                <a:gd name="T9" fmla="*/ 13 h 44"/>
                <a:gd name="T10" fmla="*/ 16 w 71"/>
                <a:gd name="T11" fmla="*/ 15 h 44"/>
                <a:gd name="T12" fmla="*/ 5 w 71"/>
                <a:gd name="T13" fmla="*/ 24 h 44"/>
                <a:gd name="T14" fmla="*/ 0 w 71"/>
                <a:gd name="T15" fmla="*/ 35 h 44"/>
                <a:gd name="T16" fmla="*/ 74 w 71"/>
                <a:gd name="T17" fmla="*/ 2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44"/>
                <a:gd name="T29" fmla="*/ 71 w 71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44">
                  <a:moveTo>
                    <a:pt x="59" y="15"/>
                  </a:moveTo>
                  <a:cubicBezTo>
                    <a:pt x="63" y="11"/>
                    <a:pt x="71" y="3"/>
                    <a:pt x="71" y="0"/>
                  </a:cubicBezTo>
                  <a:cubicBezTo>
                    <a:pt x="70" y="0"/>
                    <a:pt x="71" y="1"/>
                    <a:pt x="70" y="1"/>
                  </a:cubicBezTo>
                  <a:cubicBezTo>
                    <a:pt x="63" y="0"/>
                    <a:pt x="55" y="0"/>
                    <a:pt x="45" y="2"/>
                  </a:cubicBezTo>
                  <a:cubicBezTo>
                    <a:pt x="37" y="3"/>
                    <a:pt x="21" y="7"/>
                    <a:pt x="15" y="10"/>
                  </a:cubicBezTo>
                  <a:cubicBezTo>
                    <a:pt x="14" y="10"/>
                    <a:pt x="14" y="11"/>
                    <a:pt x="13" y="11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3" y="44"/>
                    <a:pt x="42" y="32"/>
                    <a:pt x="59" y="15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0" name="Freeform 348"/>
            <p:cNvSpPr>
              <a:spLocks/>
            </p:cNvSpPr>
            <p:nvPr/>
          </p:nvSpPr>
          <p:spPr bwMode="auto">
            <a:xfrm>
              <a:off x="4494" y="503"/>
              <a:ext cx="78" cy="32"/>
            </a:xfrm>
            <a:custGeom>
              <a:avLst/>
              <a:gdLst>
                <a:gd name="T0" fmla="*/ 77 w 62"/>
                <a:gd name="T1" fmla="*/ 24 h 24"/>
                <a:gd name="T2" fmla="*/ 78 w 62"/>
                <a:gd name="T3" fmla="*/ 23 h 24"/>
                <a:gd name="T4" fmla="*/ 42 w 62"/>
                <a:gd name="T5" fmla="*/ 3 h 24"/>
                <a:gd name="T6" fmla="*/ 0 w 62"/>
                <a:gd name="T7" fmla="*/ 7 h 24"/>
                <a:gd name="T8" fmla="*/ 36 w 62"/>
                <a:gd name="T9" fmla="*/ 27 h 24"/>
                <a:gd name="T10" fmla="*/ 77 w 62"/>
                <a:gd name="T11" fmla="*/ 24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24"/>
                <a:gd name="T20" fmla="*/ 62 w 6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24">
                  <a:moveTo>
                    <a:pt x="61" y="18"/>
                  </a:moveTo>
                  <a:cubicBezTo>
                    <a:pt x="61" y="18"/>
                    <a:pt x="62" y="17"/>
                    <a:pt x="62" y="17"/>
                  </a:cubicBezTo>
                  <a:cubicBezTo>
                    <a:pt x="56" y="10"/>
                    <a:pt x="46" y="4"/>
                    <a:pt x="33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1" y="12"/>
                    <a:pt x="22" y="18"/>
                    <a:pt x="29" y="20"/>
                  </a:cubicBezTo>
                  <a:cubicBezTo>
                    <a:pt x="38" y="22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1" name="Freeform 349"/>
            <p:cNvSpPr>
              <a:spLocks/>
            </p:cNvSpPr>
            <p:nvPr/>
          </p:nvSpPr>
          <p:spPr bwMode="auto">
            <a:xfrm>
              <a:off x="4587" y="472"/>
              <a:ext cx="255" cy="537"/>
            </a:xfrm>
            <a:custGeom>
              <a:avLst/>
              <a:gdLst>
                <a:gd name="T0" fmla="*/ 20 w 204"/>
                <a:gd name="T1" fmla="*/ 7 h 403"/>
                <a:gd name="T2" fmla="*/ 26 w 204"/>
                <a:gd name="T3" fmla="*/ 4 h 403"/>
                <a:gd name="T4" fmla="*/ 35 w 204"/>
                <a:gd name="T5" fmla="*/ 1 h 403"/>
                <a:gd name="T6" fmla="*/ 43 w 204"/>
                <a:gd name="T7" fmla="*/ 3 h 403"/>
                <a:gd name="T8" fmla="*/ 58 w 204"/>
                <a:gd name="T9" fmla="*/ 7 h 403"/>
                <a:gd name="T10" fmla="*/ 66 w 204"/>
                <a:gd name="T11" fmla="*/ 7 h 403"/>
                <a:gd name="T12" fmla="*/ 83 w 204"/>
                <a:gd name="T13" fmla="*/ 15 h 403"/>
                <a:gd name="T14" fmla="*/ 99 w 204"/>
                <a:gd name="T15" fmla="*/ 17 h 403"/>
                <a:gd name="T16" fmla="*/ 118 w 204"/>
                <a:gd name="T17" fmla="*/ 19 h 403"/>
                <a:gd name="T18" fmla="*/ 129 w 204"/>
                <a:gd name="T19" fmla="*/ 24 h 403"/>
                <a:gd name="T20" fmla="*/ 146 w 204"/>
                <a:gd name="T21" fmla="*/ 28 h 403"/>
                <a:gd name="T22" fmla="*/ 168 w 204"/>
                <a:gd name="T23" fmla="*/ 41 h 403"/>
                <a:gd name="T24" fmla="*/ 178 w 204"/>
                <a:gd name="T25" fmla="*/ 45 h 403"/>
                <a:gd name="T26" fmla="*/ 186 w 204"/>
                <a:gd name="T27" fmla="*/ 56 h 403"/>
                <a:gd name="T28" fmla="*/ 194 w 204"/>
                <a:gd name="T29" fmla="*/ 71 h 403"/>
                <a:gd name="T30" fmla="*/ 205 w 204"/>
                <a:gd name="T31" fmla="*/ 92 h 403"/>
                <a:gd name="T32" fmla="*/ 206 w 204"/>
                <a:gd name="T33" fmla="*/ 135 h 403"/>
                <a:gd name="T34" fmla="*/ 203 w 204"/>
                <a:gd name="T35" fmla="*/ 137 h 403"/>
                <a:gd name="T36" fmla="*/ 198 w 204"/>
                <a:gd name="T37" fmla="*/ 243 h 403"/>
                <a:gd name="T38" fmla="*/ 206 w 204"/>
                <a:gd name="T39" fmla="*/ 164 h 403"/>
                <a:gd name="T40" fmla="*/ 220 w 204"/>
                <a:gd name="T41" fmla="*/ 159 h 403"/>
                <a:gd name="T42" fmla="*/ 230 w 204"/>
                <a:gd name="T43" fmla="*/ 165 h 403"/>
                <a:gd name="T44" fmla="*/ 235 w 204"/>
                <a:gd name="T45" fmla="*/ 183 h 403"/>
                <a:gd name="T46" fmla="*/ 235 w 204"/>
                <a:gd name="T47" fmla="*/ 231 h 403"/>
                <a:gd name="T48" fmla="*/ 238 w 204"/>
                <a:gd name="T49" fmla="*/ 256 h 403"/>
                <a:gd name="T50" fmla="*/ 239 w 204"/>
                <a:gd name="T51" fmla="*/ 272 h 403"/>
                <a:gd name="T52" fmla="*/ 241 w 204"/>
                <a:gd name="T53" fmla="*/ 290 h 403"/>
                <a:gd name="T54" fmla="*/ 246 w 204"/>
                <a:gd name="T55" fmla="*/ 320 h 403"/>
                <a:gd name="T56" fmla="*/ 248 w 204"/>
                <a:gd name="T57" fmla="*/ 341 h 403"/>
                <a:gd name="T58" fmla="*/ 243 w 204"/>
                <a:gd name="T59" fmla="*/ 353 h 403"/>
                <a:gd name="T60" fmla="*/ 228 w 204"/>
                <a:gd name="T61" fmla="*/ 350 h 403"/>
                <a:gd name="T62" fmla="*/ 219 w 204"/>
                <a:gd name="T63" fmla="*/ 366 h 403"/>
                <a:gd name="T64" fmla="*/ 235 w 204"/>
                <a:gd name="T65" fmla="*/ 384 h 403"/>
                <a:gd name="T66" fmla="*/ 243 w 204"/>
                <a:gd name="T67" fmla="*/ 404 h 403"/>
                <a:gd name="T68" fmla="*/ 250 w 204"/>
                <a:gd name="T69" fmla="*/ 426 h 403"/>
                <a:gd name="T70" fmla="*/ 246 w 204"/>
                <a:gd name="T71" fmla="*/ 441 h 403"/>
                <a:gd name="T72" fmla="*/ 236 w 204"/>
                <a:gd name="T73" fmla="*/ 440 h 403"/>
                <a:gd name="T74" fmla="*/ 228 w 204"/>
                <a:gd name="T75" fmla="*/ 418 h 403"/>
                <a:gd name="T76" fmla="*/ 219 w 204"/>
                <a:gd name="T77" fmla="*/ 432 h 403"/>
                <a:gd name="T78" fmla="*/ 228 w 204"/>
                <a:gd name="T79" fmla="*/ 465 h 403"/>
                <a:gd name="T80" fmla="*/ 230 w 204"/>
                <a:gd name="T81" fmla="*/ 496 h 403"/>
                <a:gd name="T82" fmla="*/ 223 w 204"/>
                <a:gd name="T83" fmla="*/ 521 h 403"/>
                <a:gd name="T84" fmla="*/ 201 w 204"/>
                <a:gd name="T85" fmla="*/ 536 h 403"/>
                <a:gd name="T86" fmla="*/ 165 w 204"/>
                <a:gd name="T87" fmla="*/ 518 h 403"/>
                <a:gd name="T88" fmla="*/ 151 w 204"/>
                <a:gd name="T89" fmla="*/ 498 h 403"/>
                <a:gd name="T90" fmla="*/ 132 w 204"/>
                <a:gd name="T91" fmla="*/ 469 h 403"/>
                <a:gd name="T92" fmla="*/ 114 w 204"/>
                <a:gd name="T93" fmla="*/ 420 h 403"/>
                <a:gd name="T94" fmla="*/ 100 w 204"/>
                <a:gd name="T95" fmla="*/ 390 h 403"/>
                <a:gd name="T96" fmla="*/ 85 w 204"/>
                <a:gd name="T97" fmla="*/ 350 h 403"/>
                <a:gd name="T98" fmla="*/ 75 w 204"/>
                <a:gd name="T99" fmla="*/ 314 h 403"/>
                <a:gd name="T100" fmla="*/ 45 w 204"/>
                <a:gd name="T101" fmla="*/ 251 h 403"/>
                <a:gd name="T102" fmla="*/ 30 w 204"/>
                <a:gd name="T103" fmla="*/ 215 h 403"/>
                <a:gd name="T104" fmla="*/ 3 w 204"/>
                <a:gd name="T105" fmla="*/ 145 h 403"/>
                <a:gd name="T106" fmla="*/ 30 w 204"/>
                <a:gd name="T107" fmla="*/ 103 h 403"/>
                <a:gd name="T108" fmla="*/ 3 w 204"/>
                <a:gd name="T109" fmla="*/ 129 h 403"/>
                <a:gd name="T110" fmla="*/ 4 w 204"/>
                <a:gd name="T111" fmla="*/ 128 h 403"/>
                <a:gd name="T112" fmla="*/ 6 w 204"/>
                <a:gd name="T113" fmla="*/ 53 h 403"/>
                <a:gd name="T114" fmla="*/ 6 w 204"/>
                <a:gd name="T115" fmla="*/ 48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403"/>
                <a:gd name="T176" fmla="*/ 204 w 204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403">
                  <a:moveTo>
                    <a:pt x="16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6" y="3"/>
                    <a:pt x="28" y="1"/>
                  </a:cubicBezTo>
                  <a:cubicBezTo>
                    <a:pt x="30" y="0"/>
                    <a:pt x="32" y="3"/>
                    <a:pt x="34" y="2"/>
                  </a:cubicBezTo>
                  <a:cubicBezTo>
                    <a:pt x="36" y="1"/>
                    <a:pt x="41" y="6"/>
                    <a:pt x="46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6" y="3"/>
                    <a:pt x="66" y="11"/>
                    <a:pt x="66" y="11"/>
                  </a:cubicBezTo>
                  <a:cubicBezTo>
                    <a:pt x="66" y="11"/>
                    <a:pt x="77" y="14"/>
                    <a:pt x="79" y="13"/>
                  </a:cubicBezTo>
                  <a:cubicBezTo>
                    <a:pt x="81" y="11"/>
                    <a:pt x="91" y="15"/>
                    <a:pt x="94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2" y="20"/>
                    <a:pt x="131" y="31"/>
                    <a:pt x="134" y="31"/>
                  </a:cubicBezTo>
                  <a:cubicBezTo>
                    <a:pt x="138" y="31"/>
                    <a:pt x="139" y="35"/>
                    <a:pt x="142" y="34"/>
                  </a:cubicBezTo>
                  <a:cubicBezTo>
                    <a:pt x="146" y="33"/>
                    <a:pt x="145" y="39"/>
                    <a:pt x="149" y="42"/>
                  </a:cubicBezTo>
                  <a:cubicBezTo>
                    <a:pt x="153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1"/>
                  </a:cubicBezTo>
                  <a:cubicBezTo>
                    <a:pt x="164" y="102"/>
                    <a:pt x="163" y="103"/>
                    <a:pt x="162" y="103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4" y="145"/>
                    <a:pt x="162" y="124"/>
                    <a:pt x="165" y="123"/>
                  </a:cubicBezTo>
                  <a:cubicBezTo>
                    <a:pt x="169" y="122"/>
                    <a:pt x="173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6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7" y="240"/>
                  </a:cubicBezTo>
                  <a:cubicBezTo>
                    <a:pt x="204" y="251"/>
                    <a:pt x="196" y="249"/>
                    <a:pt x="198" y="256"/>
                  </a:cubicBezTo>
                  <a:cubicBezTo>
                    <a:pt x="200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7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8"/>
                  </a:cubicBezTo>
                  <a:cubicBezTo>
                    <a:pt x="199" y="297"/>
                    <a:pt x="190" y="293"/>
                    <a:pt x="194" y="303"/>
                  </a:cubicBezTo>
                  <a:cubicBezTo>
                    <a:pt x="199" y="313"/>
                    <a:pt x="199" y="312"/>
                    <a:pt x="200" y="320"/>
                  </a:cubicBezTo>
                  <a:cubicBezTo>
                    <a:pt x="201" y="329"/>
                    <a:pt x="199" y="328"/>
                    <a:pt x="197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7"/>
                    <a:pt x="175" y="324"/>
                  </a:cubicBezTo>
                  <a:cubicBezTo>
                    <a:pt x="172" y="331"/>
                    <a:pt x="178" y="337"/>
                    <a:pt x="182" y="349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1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1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60" y="248"/>
                    <a:pt x="63" y="249"/>
                    <a:pt x="60" y="236"/>
                  </a:cubicBezTo>
                  <a:cubicBezTo>
                    <a:pt x="56" y="224"/>
                    <a:pt x="37" y="201"/>
                    <a:pt x="36" y="188"/>
                  </a:cubicBezTo>
                  <a:cubicBezTo>
                    <a:pt x="35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" y="75"/>
                    <a:pt x="3" y="50"/>
                    <a:pt x="5" y="40"/>
                  </a:cubicBezTo>
                  <a:cubicBezTo>
                    <a:pt x="5" y="39"/>
                    <a:pt x="5" y="37"/>
                    <a:pt x="5" y="36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2" name="Freeform 350"/>
            <p:cNvSpPr>
              <a:spLocks/>
            </p:cNvSpPr>
            <p:nvPr/>
          </p:nvSpPr>
          <p:spPr bwMode="auto">
            <a:xfrm>
              <a:off x="4697" y="489"/>
              <a:ext cx="40" cy="23"/>
            </a:xfrm>
            <a:custGeom>
              <a:avLst/>
              <a:gdLst>
                <a:gd name="T0" fmla="*/ 19 w 32"/>
                <a:gd name="T1" fmla="*/ 7 h 17"/>
                <a:gd name="T2" fmla="*/ 7 w 32"/>
                <a:gd name="T3" fmla="*/ 1 h 17"/>
                <a:gd name="T4" fmla="*/ 0 w 32"/>
                <a:gd name="T5" fmla="*/ 0 h 17"/>
                <a:gd name="T6" fmla="*/ 7 w 32"/>
                <a:gd name="T7" fmla="*/ 9 h 17"/>
                <a:gd name="T8" fmla="*/ 35 w 32"/>
                <a:gd name="T9" fmla="*/ 20 h 17"/>
                <a:gd name="T10" fmla="*/ 39 w 32"/>
                <a:gd name="T11" fmla="*/ 11 h 17"/>
                <a:gd name="T12" fmla="*/ 36 w 32"/>
                <a:gd name="T13" fmla="*/ 11 h 17"/>
                <a:gd name="T14" fmla="*/ 19 w 32"/>
                <a:gd name="T15" fmla="*/ 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17"/>
                <a:gd name="T26" fmla="*/ 32 w 3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17">
                  <a:moveTo>
                    <a:pt x="15" y="5"/>
                  </a:moveTo>
                  <a:cubicBezTo>
                    <a:pt x="13" y="6"/>
                    <a:pt x="8" y="0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1" y="3"/>
                    <a:pt x="4" y="6"/>
                    <a:pt x="6" y="7"/>
                  </a:cubicBezTo>
                  <a:cubicBezTo>
                    <a:pt x="11" y="10"/>
                    <a:pt x="22" y="17"/>
                    <a:pt x="28" y="15"/>
                  </a:cubicBezTo>
                  <a:cubicBezTo>
                    <a:pt x="31" y="13"/>
                    <a:pt x="32" y="10"/>
                    <a:pt x="31" y="8"/>
                  </a:cubicBezTo>
                  <a:cubicBezTo>
                    <a:pt x="30" y="8"/>
                    <a:pt x="29" y="8"/>
                    <a:pt x="29" y="8"/>
                  </a:cubicBezTo>
                  <a:cubicBezTo>
                    <a:pt x="24" y="8"/>
                    <a:pt x="17" y="4"/>
                    <a:pt x="15" y="5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3" name="Freeform 351"/>
            <p:cNvSpPr>
              <a:spLocks/>
            </p:cNvSpPr>
            <p:nvPr/>
          </p:nvSpPr>
          <p:spPr bwMode="auto">
            <a:xfrm>
              <a:off x="4633" y="499"/>
              <a:ext cx="129" cy="165"/>
            </a:xfrm>
            <a:custGeom>
              <a:avLst/>
              <a:gdLst>
                <a:gd name="T0" fmla="*/ 88 w 103"/>
                <a:gd name="T1" fmla="*/ 130 h 124"/>
                <a:gd name="T2" fmla="*/ 53 w 103"/>
                <a:gd name="T3" fmla="*/ 60 h 124"/>
                <a:gd name="T4" fmla="*/ 5 w 103"/>
                <a:gd name="T5" fmla="*/ 7 h 124"/>
                <a:gd name="T6" fmla="*/ 69 w 103"/>
                <a:gd name="T7" fmla="*/ 19 h 124"/>
                <a:gd name="T8" fmla="*/ 125 w 103"/>
                <a:gd name="T9" fmla="*/ 92 h 124"/>
                <a:gd name="T10" fmla="*/ 128 w 103"/>
                <a:gd name="T11" fmla="*/ 138 h 124"/>
                <a:gd name="T12" fmla="*/ 100 w 103"/>
                <a:gd name="T13" fmla="*/ 165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124"/>
                <a:gd name="T23" fmla="*/ 103 w 103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124">
                  <a:moveTo>
                    <a:pt x="70" y="98"/>
                  </a:moveTo>
                  <a:cubicBezTo>
                    <a:pt x="74" y="81"/>
                    <a:pt x="52" y="58"/>
                    <a:pt x="42" y="45"/>
                  </a:cubicBezTo>
                  <a:cubicBezTo>
                    <a:pt x="38" y="41"/>
                    <a:pt x="0" y="12"/>
                    <a:pt x="4" y="5"/>
                  </a:cubicBezTo>
                  <a:cubicBezTo>
                    <a:pt x="7" y="0"/>
                    <a:pt x="41" y="5"/>
                    <a:pt x="55" y="14"/>
                  </a:cubicBezTo>
                  <a:cubicBezTo>
                    <a:pt x="74" y="27"/>
                    <a:pt x="96" y="48"/>
                    <a:pt x="100" y="69"/>
                  </a:cubicBezTo>
                  <a:cubicBezTo>
                    <a:pt x="102" y="81"/>
                    <a:pt x="103" y="92"/>
                    <a:pt x="102" y="104"/>
                  </a:cubicBezTo>
                  <a:cubicBezTo>
                    <a:pt x="100" y="123"/>
                    <a:pt x="89" y="113"/>
                    <a:pt x="80" y="124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4" name="Freeform 352"/>
            <p:cNvSpPr>
              <a:spLocks/>
            </p:cNvSpPr>
            <p:nvPr/>
          </p:nvSpPr>
          <p:spPr bwMode="auto">
            <a:xfrm>
              <a:off x="4698" y="588"/>
              <a:ext cx="76" cy="64"/>
            </a:xfrm>
            <a:custGeom>
              <a:avLst/>
              <a:gdLst>
                <a:gd name="T0" fmla="*/ 5 w 61"/>
                <a:gd name="T1" fmla="*/ 0 h 48"/>
                <a:gd name="T2" fmla="*/ 70 w 61"/>
                <a:gd name="T3" fmla="*/ 9 h 48"/>
                <a:gd name="T4" fmla="*/ 60 w 61"/>
                <a:gd name="T5" fmla="*/ 55 h 48"/>
                <a:gd name="T6" fmla="*/ 0 w 61"/>
                <a:gd name="T7" fmla="*/ 32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48"/>
                <a:gd name="T14" fmla="*/ 61 w 61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48">
                  <a:moveTo>
                    <a:pt x="4" y="0"/>
                  </a:moveTo>
                  <a:cubicBezTo>
                    <a:pt x="13" y="18"/>
                    <a:pt x="42" y="16"/>
                    <a:pt x="56" y="7"/>
                  </a:cubicBezTo>
                  <a:cubicBezTo>
                    <a:pt x="56" y="20"/>
                    <a:pt x="61" y="36"/>
                    <a:pt x="48" y="41"/>
                  </a:cubicBezTo>
                  <a:cubicBezTo>
                    <a:pt x="32" y="48"/>
                    <a:pt x="9" y="39"/>
                    <a:pt x="0" y="24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5" name="Freeform 353"/>
            <p:cNvSpPr>
              <a:spLocks/>
            </p:cNvSpPr>
            <p:nvPr/>
          </p:nvSpPr>
          <p:spPr bwMode="auto">
            <a:xfrm>
              <a:off x="4609" y="605"/>
              <a:ext cx="49" cy="50"/>
            </a:xfrm>
            <a:custGeom>
              <a:avLst/>
              <a:gdLst>
                <a:gd name="T0" fmla="*/ 49 w 39"/>
                <a:gd name="T1" fmla="*/ 22 h 37"/>
                <a:gd name="T2" fmla="*/ 13 w 39"/>
                <a:gd name="T3" fmla="*/ 8 h 37"/>
                <a:gd name="T4" fmla="*/ 31 w 39"/>
                <a:gd name="T5" fmla="*/ 50 h 37"/>
                <a:gd name="T6" fmla="*/ 0 60000 65536"/>
                <a:gd name="T7" fmla="*/ 0 60000 65536"/>
                <a:gd name="T8" fmla="*/ 0 60000 65536"/>
                <a:gd name="T9" fmla="*/ 0 w 39"/>
                <a:gd name="T10" fmla="*/ 0 h 37"/>
                <a:gd name="T11" fmla="*/ 39 w 39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7">
                  <a:moveTo>
                    <a:pt x="39" y="16"/>
                  </a:moveTo>
                  <a:cubicBezTo>
                    <a:pt x="35" y="9"/>
                    <a:pt x="19" y="0"/>
                    <a:pt x="10" y="6"/>
                  </a:cubicBezTo>
                  <a:cubicBezTo>
                    <a:pt x="0" y="13"/>
                    <a:pt x="16" y="34"/>
                    <a:pt x="25" y="37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6" name="Freeform 354"/>
            <p:cNvSpPr>
              <a:spLocks/>
            </p:cNvSpPr>
            <p:nvPr/>
          </p:nvSpPr>
          <p:spPr bwMode="auto">
            <a:xfrm>
              <a:off x="4607" y="609"/>
              <a:ext cx="80" cy="52"/>
            </a:xfrm>
            <a:custGeom>
              <a:avLst/>
              <a:gdLst>
                <a:gd name="T0" fmla="*/ 3 w 64"/>
                <a:gd name="T1" fmla="*/ 25 h 39"/>
                <a:gd name="T2" fmla="*/ 47 w 64"/>
                <a:gd name="T3" fmla="*/ 0 h 39"/>
                <a:gd name="T4" fmla="*/ 0 w 64"/>
                <a:gd name="T5" fmla="*/ 52 h 39"/>
                <a:gd name="T6" fmla="*/ 0 60000 65536"/>
                <a:gd name="T7" fmla="*/ 0 60000 65536"/>
                <a:gd name="T8" fmla="*/ 0 60000 65536"/>
                <a:gd name="T9" fmla="*/ 0 w 64"/>
                <a:gd name="T10" fmla="*/ 0 h 39"/>
                <a:gd name="T11" fmla="*/ 64 w 64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39">
                  <a:moveTo>
                    <a:pt x="2" y="19"/>
                  </a:moveTo>
                  <a:cubicBezTo>
                    <a:pt x="15" y="19"/>
                    <a:pt x="26" y="5"/>
                    <a:pt x="38" y="0"/>
                  </a:cubicBezTo>
                  <a:cubicBezTo>
                    <a:pt x="64" y="25"/>
                    <a:pt x="17" y="28"/>
                    <a:pt x="0" y="39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7" name="Freeform 355"/>
            <p:cNvSpPr>
              <a:spLocks/>
            </p:cNvSpPr>
            <p:nvPr/>
          </p:nvSpPr>
          <p:spPr bwMode="auto">
            <a:xfrm>
              <a:off x="4605" y="608"/>
              <a:ext cx="237" cy="401"/>
            </a:xfrm>
            <a:custGeom>
              <a:avLst/>
              <a:gdLst>
                <a:gd name="T0" fmla="*/ 147 w 189"/>
                <a:gd name="T1" fmla="*/ 382 h 301"/>
                <a:gd name="T2" fmla="*/ 183 w 189"/>
                <a:gd name="T3" fmla="*/ 400 h 301"/>
                <a:gd name="T4" fmla="*/ 204 w 189"/>
                <a:gd name="T5" fmla="*/ 385 h 301"/>
                <a:gd name="T6" fmla="*/ 212 w 189"/>
                <a:gd name="T7" fmla="*/ 360 h 301"/>
                <a:gd name="T8" fmla="*/ 209 w 189"/>
                <a:gd name="T9" fmla="*/ 329 h 301"/>
                <a:gd name="T10" fmla="*/ 201 w 189"/>
                <a:gd name="T11" fmla="*/ 296 h 301"/>
                <a:gd name="T12" fmla="*/ 209 w 189"/>
                <a:gd name="T13" fmla="*/ 282 h 301"/>
                <a:gd name="T14" fmla="*/ 218 w 189"/>
                <a:gd name="T15" fmla="*/ 304 h 301"/>
                <a:gd name="T16" fmla="*/ 228 w 189"/>
                <a:gd name="T17" fmla="*/ 305 h 301"/>
                <a:gd name="T18" fmla="*/ 232 w 189"/>
                <a:gd name="T19" fmla="*/ 290 h 301"/>
                <a:gd name="T20" fmla="*/ 224 w 189"/>
                <a:gd name="T21" fmla="*/ 268 h 301"/>
                <a:gd name="T22" fmla="*/ 217 w 189"/>
                <a:gd name="T23" fmla="*/ 248 h 301"/>
                <a:gd name="T24" fmla="*/ 201 w 189"/>
                <a:gd name="T25" fmla="*/ 230 h 301"/>
                <a:gd name="T26" fmla="*/ 209 w 189"/>
                <a:gd name="T27" fmla="*/ 214 h 301"/>
                <a:gd name="T28" fmla="*/ 224 w 189"/>
                <a:gd name="T29" fmla="*/ 217 h 301"/>
                <a:gd name="T30" fmla="*/ 229 w 189"/>
                <a:gd name="T31" fmla="*/ 205 h 301"/>
                <a:gd name="T32" fmla="*/ 228 w 189"/>
                <a:gd name="T33" fmla="*/ 184 h 301"/>
                <a:gd name="T34" fmla="*/ 223 w 189"/>
                <a:gd name="T35" fmla="*/ 155 h 301"/>
                <a:gd name="T36" fmla="*/ 221 w 189"/>
                <a:gd name="T37" fmla="*/ 136 h 301"/>
                <a:gd name="T38" fmla="*/ 219 w 189"/>
                <a:gd name="T39" fmla="*/ 120 h 301"/>
                <a:gd name="T40" fmla="*/ 217 w 189"/>
                <a:gd name="T41" fmla="*/ 95 h 301"/>
                <a:gd name="T42" fmla="*/ 217 w 189"/>
                <a:gd name="T43" fmla="*/ 47 h 301"/>
                <a:gd name="T44" fmla="*/ 212 w 189"/>
                <a:gd name="T45" fmla="*/ 29 h 301"/>
                <a:gd name="T46" fmla="*/ 202 w 189"/>
                <a:gd name="T47" fmla="*/ 23 h 301"/>
                <a:gd name="T48" fmla="*/ 188 w 189"/>
                <a:gd name="T49" fmla="*/ 28 h 301"/>
                <a:gd name="T50" fmla="*/ 179 w 189"/>
                <a:gd name="T51" fmla="*/ 107 h 301"/>
                <a:gd name="T52" fmla="*/ 174 w 189"/>
                <a:gd name="T53" fmla="*/ 13 h 301"/>
                <a:gd name="T54" fmla="*/ 154 w 189"/>
                <a:gd name="T55" fmla="*/ 21 h 301"/>
                <a:gd name="T56" fmla="*/ 99 w 189"/>
                <a:gd name="T57" fmla="*/ 11 h 301"/>
                <a:gd name="T58" fmla="*/ 73 w 189"/>
                <a:gd name="T59" fmla="*/ 4 h 301"/>
                <a:gd name="T60" fmla="*/ 28 w 189"/>
                <a:gd name="T61" fmla="*/ 29 h 301"/>
                <a:gd name="T62" fmla="*/ 0 w 189"/>
                <a:gd name="T63" fmla="*/ 53 h 301"/>
                <a:gd name="T64" fmla="*/ 11 w 189"/>
                <a:gd name="T65" fmla="*/ 79 h 301"/>
                <a:gd name="T66" fmla="*/ 26 w 189"/>
                <a:gd name="T67" fmla="*/ 115 h 301"/>
                <a:gd name="T68" fmla="*/ 56 w 189"/>
                <a:gd name="T69" fmla="*/ 179 h 301"/>
                <a:gd name="T70" fmla="*/ 66 w 189"/>
                <a:gd name="T71" fmla="*/ 214 h 301"/>
                <a:gd name="T72" fmla="*/ 82 w 189"/>
                <a:gd name="T73" fmla="*/ 254 h 301"/>
                <a:gd name="T74" fmla="*/ 95 w 189"/>
                <a:gd name="T75" fmla="*/ 284 h 301"/>
                <a:gd name="T76" fmla="*/ 114 w 189"/>
                <a:gd name="T77" fmla="*/ 333 h 301"/>
                <a:gd name="T78" fmla="*/ 133 w 189"/>
                <a:gd name="T79" fmla="*/ 362 h 301"/>
                <a:gd name="T80" fmla="*/ 147 w 189"/>
                <a:gd name="T81" fmla="*/ 382 h 30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301"/>
                <a:gd name="T125" fmla="*/ 189 w 189"/>
                <a:gd name="T126" fmla="*/ 301 h 30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301">
                  <a:moveTo>
                    <a:pt x="117" y="287"/>
                  </a:moveTo>
                  <a:cubicBezTo>
                    <a:pt x="120" y="296"/>
                    <a:pt x="136" y="301"/>
                    <a:pt x="146" y="300"/>
                  </a:cubicBezTo>
                  <a:cubicBezTo>
                    <a:pt x="156" y="298"/>
                    <a:pt x="160" y="296"/>
                    <a:pt x="163" y="289"/>
                  </a:cubicBezTo>
                  <a:cubicBezTo>
                    <a:pt x="166" y="282"/>
                    <a:pt x="170" y="279"/>
                    <a:pt x="169" y="270"/>
                  </a:cubicBezTo>
                  <a:cubicBezTo>
                    <a:pt x="168" y="260"/>
                    <a:pt x="171" y="260"/>
                    <a:pt x="167" y="247"/>
                  </a:cubicBezTo>
                  <a:cubicBezTo>
                    <a:pt x="163" y="235"/>
                    <a:pt x="157" y="229"/>
                    <a:pt x="160" y="222"/>
                  </a:cubicBezTo>
                  <a:cubicBezTo>
                    <a:pt x="163" y="215"/>
                    <a:pt x="161" y="205"/>
                    <a:pt x="167" y="212"/>
                  </a:cubicBezTo>
                  <a:cubicBezTo>
                    <a:pt x="173" y="218"/>
                    <a:pt x="170" y="223"/>
                    <a:pt x="174" y="228"/>
                  </a:cubicBezTo>
                  <a:cubicBezTo>
                    <a:pt x="178" y="233"/>
                    <a:pt x="179" y="232"/>
                    <a:pt x="182" y="229"/>
                  </a:cubicBezTo>
                  <a:cubicBezTo>
                    <a:pt x="184" y="226"/>
                    <a:pt x="186" y="227"/>
                    <a:pt x="185" y="218"/>
                  </a:cubicBezTo>
                  <a:cubicBezTo>
                    <a:pt x="184" y="210"/>
                    <a:pt x="184" y="211"/>
                    <a:pt x="179" y="201"/>
                  </a:cubicBezTo>
                  <a:cubicBezTo>
                    <a:pt x="175" y="191"/>
                    <a:pt x="184" y="195"/>
                    <a:pt x="173" y="186"/>
                  </a:cubicBezTo>
                  <a:cubicBezTo>
                    <a:pt x="163" y="178"/>
                    <a:pt x="159" y="178"/>
                    <a:pt x="160" y="173"/>
                  </a:cubicBezTo>
                  <a:cubicBezTo>
                    <a:pt x="161" y="168"/>
                    <a:pt x="162" y="155"/>
                    <a:pt x="167" y="161"/>
                  </a:cubicBezTo>
                  <a:cubicBezTo>
                    <a:pt x="172" y="167"/>
                    <a:pt x="179" y="163"/>
                    <a:pt x="179" y="163"/>
                  </a:cubicBezTo>
                  <a:cubicBezTo>
                    <a:pt x="179" y="163"/>
                    <a:pt x="185" y="162"/>
                    <a:pt x="183" y="154"/>
                  </a:cubicBezTo>
                  <a:cubicBezTo>
                    <a:pt x="181" y="147"/>
                    <a:pt x="189" y="149"/>
                    <a:pt x="182" y="138"/>
                  </a:cubicBezTo>
                  <a:cubicBezTo>
                    <a:pt x="174" y="127"/>
                    <a:pt x="178" y="121"/>
                    <a:pt x="178" y="116"/>
                  </a:cubicBezTo>
                  <a:cubicBezTo>
                    <a:pt x="178" y="111"/>
                    <a:pt x="178" y="106"/>
                    <a:pt x="176" y="102"/>
                  </a:cubicBezTo>
                  <a:cubicBezTo>
                    <a:pt x="174" y="98"/>
                    <a:pt x="181" y="95"/>
                    <a:pt x="175" y="90"/>
                  </a:cubicBezTo>
                  <a:cubicBezTo>
                    <a:pt x="170" y="84"/>
                    <a:pt x="174" y="77"/>
                    <a:pt x="173" y="71"/>
                  </a:cubicBezTo>
                  <a:cubicBezTo>
                    <a:pt x="172" y="65"/>
                    <a:pt x="175" y="41"/>
                    <a:pt x="173" y="35"/>
                  </a:cubicBezTo>
                  <a:cubicBezTo>
                    <a:pt x="171" y="30"/>
                    <a:pt x="169" y="22"/>
                    <a:pt x="169" y="22"/>
                  </a:cubicBezTo>
                  <a:cubicBezTo>
                    <a:pt x="169" y="22"/>
                    <a:pt x="164" y="17"/>
                    <a:pt x="161" y="17"/>
                  </a:cubicBezTo>
                  <a:cubicBezTo>
                    <a:pt x="158" y="17"/>
                    <a:pt x="154" y="20"/>
                    <a:pt x="150" y="21"/>
                  </a:cubicBezTo>
                  <a:cubicBezTo>
                    <a:pt x="147" y="22"/>
                    <a:pt x="129" y="43"/>
                    <a:pt x="143" y="80"/>
                  </a:cubicBezTo>
                  <a:cubicBezTo>
                    <a:pt x="133" y="63"/>
                    <a:pt x="126" y="31"/>
                    <a:pt x="139" y="10"/>
                  </a:cubicBezTo>
                  <a:cubicBezTo>
                    <a:pt x="134" y="13"/>
                    <a:pt x="128" y="15"/>
                    <a:pt x="123" y="16"/>
                  </a:cubicBezTo>
                  <a:cubicBezTo>
                    <a:pt x="108" y="20"/>
                    <a:pt x="93" y="15"/>
                    <a:pt x="79" y="8"/>
                  </a:cubicBezTo>
                  <a:cubicBezTo>
                    <a:pt x="69" y="3"/>
                    <a:pt x="68" y="0"/>
                    <a:pt x="58" y="3"/>
                  </a:cubicBezTo>
                  <a:cubicBezTo>
                    <a:pt x="45" y="7"/>
                    <a:pt x="33" y="13"/>
                    <a:pt x="22" y="22"/>
                  </a:cubicBezTo>
                  <a:cubicBezTo>
                    <a:pt x="16" y="26"/>
                    <a:pt x="6" y="33"/>
                    <a:pt x="0" y="40"/>
                  </a:cubicBezTo>
                  <a:cubicBezTo>
                    <a:pt x="4" y="45"/>
                    <a:pt x="8" y="51"/>
                    <a:pt x="9" y="59"/>
                  </a:cubicBezTo>
                  <a:cubicBezTo>
                    <a:pt x="13" y="77"/>
                    <a:pt x="20" y="72"/>
                    <a:pt x="21" y="86"/>
                  </a:cubicBezTo>
                  <a:cubicBezTo>
                    <a:pt x="22" y="99"/>
                    <a:pt x="41" y="122"/>
                    <a:pt x="45" y="134"/>
                  </a:cubicBezTo>
                  <a:cubicBezTo>
                    <a:pt x="48" y="147"/>
                    <a:pt x="45" y="146"/>
                    <a:pt x="53" y="161"/>
                  </a:cubicBezTo>
                  <a:cubicBezTo>
                    <a:pt x="61" y="177"/>
                    <a:pt x="62" y="182"/>
                    <a:pt x="65" y="191"/>
                  </a:cubicBezTo>
                  <a:cubicBezTo>
                    <a:pt x="68" y="201"/>
                    <a:pt x="67" y="202"/>
                    <a:pt x="76" y="213"/>
                  </a:cubicBezTo>
                  <a:cubicBezTo>
                    <a:pt x="84" y="223"/>
                    <a:pt x="87" y="238"/>
                    <a:pt x="91" y="250"/>
                  </a:cubicBezTo>
                  <a:cubicBezTo>
                    <a:pt x="95" y="263"/>
                    <a:pt x="97" y="258"/>
                    <a:pt x="106" y="272"/>
                  </a:cubicBezTo>
                  <a:cubicBezTo>
                    <a:pt x="114" y="285"/>
                    <a:pt x="114" y="278"/>
                    <a:pt x="117" y="287"/>
                  </a:cubicBezTo>
                  <a:close/>
                </a:path>
              </a:pathLst>
            </a:custGeom>
            <a:solidFill>
              <a:srgbClr val="FB6747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8" name="Freeform 356"/>
            <p:cNvSpPr>
              <a:spLocks/>
            </p:cNvSpPr>
            <p:nvPr/>
          </p:nvSpPr>
          <p:spPr bwMode="auto">
            <a:xfrm>
              <a:off x="4594" y="504"/>
              <a:ext cx="119" cy="212"/>
            </a:xfrm>
            <a:custGeom>
              <a:avLst/>
              <a:gdLst>
                <a:gd name="T0" fmla="*/ 109 w 95"/>
                <a:gd name="T1" fmla="*/ 143 h 159"/>
                <a:gd name="T2" fmla="*/ 50 w 95"/>
                <a:gd name="T3" fmla="*/ 43 h 159"/>
                <a:gd name="T4" fmla="*/ 4 w 95"/>
                <a:gd name="T5" fmla="*/ 0 h 159"/>
                <a:gd name="T6" fmla="*/ 0 w 95"/>
                <a:gd name="T7" fmla="*/ 15 h 159"/>
                <a:gd name="T8" fmla="*/ 56 w 95"/>
                <a:gd name="T9" fmla="*/ 69 h 159"/>
                <a:gd name="T10" fmla="*/ 24 w 95"/>
                <a:gd name="T11" fmla="*/ 71 h 159"/>
                <a:gd name="T12" fmla="*/ 63 w 95"/>
                <a:gd name="T13" fmla="*/ 92 h 159"/>
                <a:gd name="T14" fmla="*/ 105 w 95"/>
                <a:gd name="T15" fmla="*/ 149 h 159"/>
                <a:gd name="T16" fmla="*/ 115 w 95"/>
                <a:gd name="T17" fmla="*/ 203 h 159"/>
                <a:gd name="T18" fmla="*/ 116 w 95"/>
                <a:gd name="T19" fmla="*/ 199 h 159"/>
                <a:gd name="T20" fmla="*/ 109 w 95"/>
                <a:gd name="T21" fmla="*/ 143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159"/>
                <a:gd name="T35" fmla="*/ 95 w 95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159">
                  <a:moveTo>
                    <a:pt x="87" y="107"/>
                  </a:moveTo>
                  <a:cubicBezTo>
                    <a:pt x="84" y="77"/>
                    <a:pt x="52" y="40"/>
                    <a:pt x="40" y="32"/>
                  </a:cubicBezTo>
                  <a:cubicBezTo>
                    <a:pt x="28" y="25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1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4" y="112"/>
                  </a:cubicBezTo>
                  <a:cubicBezTo>
                    <a:pt x="88" y="124"/>
                    <a:pt x="92" y="152"/>
                    <a:pt x="92" y="152"/>
                  </a:cubicBezTo>
                  <a:cubicBezTo>
                    <a:pt x="92" y="152"/>
                    <a:pt x="95" y="159"/>
                    <a:pt x="93" y="149"/>
                  </a:cubicBezTo>
                  <a:cubicBezTo>
                    <a:pt x="91" y="137"/>
                    <a:pt x="88" y="123"/>
                    <a:pt x="87" y="107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09" name="Freeform 357"/>
            <p:cNvSpPr>
              <a:spLocks/>
            </p:cNvSpPr>
            <p:nvPr/>
          </p:nvSpPr>
          <p:spPr bwMode="auto">
            <a:xfrm>
              <a:off x="4464" y="325"/>
              <a:ext cx="54" cy="174"/>
            </a:xfrm>
            <a:custGeom>
              <a:avLst/>
              <a:gdLst>
                <a:gd name="T0" fmla="*/ 41 w 43"/>
                <a:gd name="T1" fmla="*/ 0 h 130"/>
                <a:gd name="T2" fmla="*/ 28 w 43"/>
                <a:gd name="T3" fmla="*/ 86 h 130"/>
                <a:gd name="T4" fmla="*/ 0 w 43"/>
                <a:gd name="T5" fmla="*/ 174 h 130"/>
                <a:gd name="T6" fmla="*/ 44 w 43"/>
                <a:gd name="T7" fmla="*/ 64 h 130"/>
                <a:gd name="T8" fmla="*/ 41 w 43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130"/>
                <a:gd name="T17" fmla="*/ 43 w 43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3" y="88"/>
                    <a:pt x="1" y="118"/>
                    <a:pt x="0" y="130"/>
                  </a:cubicBezTo>
                  <a:cubicBezTo>
                    <a:pt x="10" y="94"/>
                    <a:pt x="30" y="67"/>
                    <a:pt x="35" y="48"/>
                  </a:cubicBezTo>
                  <a:cubicBezTo>
                    <a:pt x="39" y="28"/>
                    <a:pt x="43" y="11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0" name="Line 358"/>
            <p:cNvSpPr>
              <a:spLocks noChangeShapeType="1"/>
            </p:cNvSpPr>
            <p:nvPr/>
          </p:nvSpPr>
          <p:spPr bwMode="auto">
            <a:xfrm>
              <a:off x="4484" y="344"/>
              <a:ext cx="6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1" name="Freeform 359"/>
            <p:cNvSpPr>
              <a:spLocks/>
            </p:cNvSpPr>
            <p:nvPr/>
          </p:nvSpPr>
          <p:spPr bwMode="auto">
            <a:xfrm>
              <a:off x="4520" y="207"/>
              <a:ext cx="42" cy="17"/>
            </a:xfrm>
            <a:custGeom>
              <a:avLst/>
              <a:gdLst>
                <a:gd name="T0" fmla="*/ 0 w 33"/>
                <a:gd name="T1" fmla="*/ 8 h 13"/>
                <a:gd name="T2" fmla="*/ 42 w 33"/>
                <a:gd name="T3" fmla="*/ 14 h 13"/>
                <a:gd name="T4" fmla="*/ 3 w 33"/>
                <a:gd name="T5" fmla="*/ 8 h 13"/>
                <a:gd name="T6" fmla="*/ 0 60000 65536"/>
                <a:gd name="T7" fmla="*/ 0 60000 65536"/>
                <a:gd name="T8" fmla="*/ 0 60000 65536"/>
                <a:gd name="T9" fmla="*/ 0 w 33"/>
                <a:gd name="T10" fmla="*/ 0 h 13"/>
                <a:gd name="T11" fmla="*/ 33 w 3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3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3"/>
                    <a:pt x="11" y="9"/>
                    <a:pt x="2" y="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2" name="Freeform 360"/>
            <p:cNvSpPr>
              <a:spLocks/>
            </p:cNvSpPr>
            <p:nvPr/>
          </p:nvSpPr>
          <p:spPr bwMode="auto">
            <a:xfrm>
              <a:off x="4489" y="348"/>
              <a:ext cx="9" cy="25"/>
            </a:xfrm>
            <a:custGeom>
              <a:avLst/>
              <a:gdLst>
                <a:gd name="T0" fmla="*/ 0 w 7"/>
                <a:gd name="T1" fmla="*/ 1 h 19"/>
                <a:gd name="T2" fmla="*/ 3 w 7"/>
                <a:gd name="T3" fmla="*/ 9 h 19"/>
                <a:gd name="T4" fmla="*/ 4 w 7"/>
                <a:gd name="T5" fmla="*/ 14 h 19"/>
                <a:gd name="T6" fmla="*/ 6 w 7"/>
                <a:gd name="T7" fmla="*/ 25 h 19"/>
                <a:gd name="T8" fmla="*/ 8 w 7"/>
                <a:gd name="T9" fmla="*/ 18 h 19"/>
                <a:gd name="T10" fmla="*/ 8 w 7"/>
                <a:gd name="T11" fmla="*/ 11 h 19"/>
                <a:gd name="T12" fmla="*/ 0 w 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9"/>
                <a:gd name="T23" fmla="*/ 7 w 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9">
                  <a:moveTo>
                    <a:pt x="0" y="1"/>
                  </a:moveTo>
                  <a:cubicBezTo>
                    <a:pt x="2" y="2"/>
                    <a:pt x="1" y="5"/>
                    <a:pt x="2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4" y="14"/>
                    <a:pt x="4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7" y="12"/>
                    <a:pt x="7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3" name="Freeform 361"/>
            <p:cNvSpPr>
              <a:spLocks/>
            </p:cNvSpPr>
            <p:nvPr/>
          </p:nvSpPr>
          <p:spPr bwMode="auto">
            <a:xfrm>
              <a:off x="4564" y="628"/>
              <a:ext cx="143" cy="441"/>
            </a:xfrm>
            <a:custGeom>
              <a:avLst/>
              <a:gdLst>
                <a:gd name="T0" fmla="*/ 8 w 114"/>
                <a:gd name="T1" fmla="*/ 79 h 331"/>
                <a:gd name="T2" fmla="*/ 16 w 114"/>
                <a:gd name="T3" fmla="*/ 111 h 331"/>
                <a:gd name="T4" fmla="*/ 20 w 114"/>
                <a:gd name="T5" fmla="*/ 127 h 331"/>
                <a:gd name="T6" fmla="*/ 21 w 114"/>
                <a:gd name="T7" fmla="*/ 156 h 331"/>
                <a:gd name="T8" fmla="*/ 28 w 114"/>
                <a:gd name="T9" fmla="*/ 205 h 331"/>
                <a:gd name="T10" fmla="*/ 35 w 114"/>
                <a:gd name="T11" fmla="*/ 226 h 331"/>
                <a:gd name="T12" fmla="*/ 44 w 114"/>
                <a:gd name="T13" fmla="*/ 245 h 331"/>
                <a:gd name="T14" fmla="*/ 50 w 114"/>
                <a:gd name="T15" fmla="*/ 262 h 331"/>
                <a:gd name="T16" fmla="*/ 73 w 114"/>
                <a:gd name="T17" fmla="*/ 313 h 331"/>
                <a:gd name="T18" fmla="*/ 84 w 114"/>
                <a:gd name="T19" fmla="*/ 336 h 331"/>
                <a:gd name="T20" fmla="*/ 94 w 114"/>
                <a:gd name="T21" fmla="*/ 352 h 331"/>
                <a:gd name="T22" fmla="*/ 102 w 114"/>
                <a:gd name="T23" fmla="*/ 365 h 331"/>
                <a:gd name="T24" fmla="*/ 107 w 114"/>
                <a:gd name="T25" fmla="*/ 378 h 331"/>
                <a:gd name="T26" fmla="*/ 122 w 114"/>
                <a:gd name="T27" fmla="*/ 393 h 331"/>
                <a:gd name="T28" fmla="*/ 124 w 114"/>
                <a:gd name="T29" fmla="*/ 396 h 331"/>
                <a:gd name="T30" fmla="*/ 134 w 114"/>
                <a:gd name="T31" fmla="*/ 417 h 331"/>
                <a:gd name="T32" fmla="*/ 135 w 114"/>
                <a:gd name="T33" fmla="*/ 441 h 331"/>
                <a:gd name="T34" fmla="*/ 135 w 114"/>
                <a:gd name="T35" fmla="*/ 441 h 331"/>
                <a:gd name="T36" fmla="*/ 139 w 114"/>
                <a:gd name="T37" fmla="*/ 420 h 331"/>
                <a:gd name="T38" fmla="*/ 128 w 114"/>
                <a:gd name="T39" fmla="*/ 393 h 331"/>
                <a:gd name="T40" fmla="*/ 125 w 114"/>
                <a:gd name="T41" fmla="*/ 390 h 331"/>
                <a:gd name="T42" fmla="*/ 118 w 114"/>
                <a:gd name="T43" fmla="*/ 382 h 331"/>
                <a:gd name="T44" fmla="*/ 109 w 114"/>
                <a:gd name="T45" fmla="*/ 374 h 331"/>
                <a:gd name="T46" fmla="*/ 105 w 114"/>
                <a:gd name="T47" fmla="*/ 364 h 331"/>
                <a:gd name="T48" fmla="*/ 98 w 114"/>
                <a:gd name="T49" fmla="*/ 349 h 331"/>
                <a:gd name="T50" fmla="*/ 89 w 114"/>
                <a:gd name="T51" fmla="*/ 333 h 331"/>
                <a:gd name="T52" fmla="*/ 75 w 114"/>
                <a:gd name="T53" fmla="*/ 310 h 331"/>
                <a:gd name="T54" fmla="*/ 54 w 114"/>
                <a:gd name="T55" fmla="*/ 261 h 331"/>
                <a:gd name="T56" fmla="*/ 48 w 114"/>
                <a:gd name="T57" fmla="*/ 244 h 331"/>
                <a:gd name="T58" fmla="*/ 40 w 114"/>
                <a:gd name="T59" fmla="*/ 224 h 331"/>
                <a:gd name="T60" fmla="*/ 31 w 114"/>
                <a:gd name="T61" fmla="*/ 204 h 331"/>
                <a:gd name="T62" fmla="*/ 26 w 114"/>
                <a:gd name="T63" fmla="*/ 156 h 331"/>
                <a:gd name="T64" fmla="*/ 24 w 114"/>
                <a:gd name="T65" fmla="*/ 125 h 331"/>
                <a:gd name="T66" fmla="*/ 21 w 114"/>
                <a:gd name="T67" fmla="*/ 111 h 331"/>
                <a:gd name="T68" fmla="*/ 13 w 114"/>
                <a:gd name="T69" fmla="*/ 77 h 331"/>
                <a:gd name="T70" fmla="*/ 6 w 114"/>
                <a:gd name="T71" fmla="*/ 0 h 331"/>
                <a:gd name="T72" fmla="*/ 6 w 114"/>
                <a:gd name="T73" fmla="*/ 0 h 331"/>
                <a:gd name="T74" fmla="*/ 8 w 114"/>
                <a:gd name="T75" fmla="*/ 79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331"/>
                <a:gd name="T116" fmla="*/ 114 w 114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7" y="99"/>
                    <a:pt x="17" y="108"/>
                    <a:pt x="17" y="117"/>
                  </a:cubicBezTo>
                  <a:cubicBezTo>
                    <a:pt x="18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4" y="209"/>
                    <a:pt x="50" y="226"/>
                    <a:pt x="58" y="235"/>
                  </a:cubicBezTo>
                  <a:cubicBezTo>
                    <a:pt x="63" y="241"/>
                    <a:pt x="65" y="247"/>
                    <a:pt x="67" y="252"/>
                  </a:cubicBezTo>
                  <a:cubicBezTo>
                    <a:pt x="70" y="257"/>
                    <a:pt x="72" y="261"/>
                    <a:pt x="75" y="264"/>
                  </a:cubicBezTo>
                  <a:cubicBezTo>
                    <a:pt x="79" y="268"/>
                    <a:pt x="80" y="271"/>
                    <a:pt x="81" y="274"/>
                  </a:cubicBezTo>
                  <a:cubicBezTo>
                    <a:pt x="81" y="277"/>
                    <a:pt x="82" y="281"/>
                    <a:pt x="85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3"/>
                  </a:cubicBezTo>
                  <a:cubicBezTo>
                    <a:pt x="106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1" y="315"/>
                  </a:cubicBezTo>
                  <a:cubicBezTo>
                    <a:pt x="114" y="308"/>
                    <a:pt x="107" y="300"/>
                    <a:pt x="102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3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5" y="258"/>
                    <a:pt x="73" y="255"/>
                    <a:pt x="71" y="250"/>
                  </a:cubicBezTo>
                  <a:cubicBezTo>
                    <a:pt x="69" y="245"/>
                    <a:pt x="66" y="239"/>
                    <a:pt x="60" y="233"/>
                  </a:cubicBezTo>
                  <a:cubicBezTo>
                    <a:pt x="54" y="224"/>
                    <a:pt x="48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2" y="168"/>
                    <a:pt x="32" y="168"/>
                    <a:pt x="32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4"/>
                    <a:pt x="21" y="130"/>
                    <a:pt x="21" y="117"/>
                  </a:cubicBezTo>
                  <a:cubicBezTo>
                    <a:pt x="21" y="107"/>
                    <a:pt x="21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5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5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4" name="Freeform 362"/>
            <p:cNvSpPr>
              <a:spLocks/>
            </p:cNvSpPr>
            <p:nvPr/>
          </p:nvSpPr>
          <p:spPr bwMode="auto">
            <a:xfrm>
              <a:off x="4525" y="223"/>
              <a:ext cx="270" cy="16"/>
            </a:xfrm>
            <a:custGeom>
              <a:avLst/>
              <a:gdLst>
                <a:gd name="T0" fmla="*/ 13 w 216"/>
                <a:gd name="T1" fmla="*/ 8 h 12"/>
                <a:gd name="T2" fmla="*/ 128 w 216"/>
                <a:gd name="T3" fmla="*/ 4 h 12"/>
                <a:gd name="T4" fmla="*/ 270 w 216"/>
                <a:gd name="T5" fmla="*/ 8 h 12"/>
                <a:gd name="T6" fmla="*/ 118 w 216"/>
                <a:gd name="T7" fmla="*/ 13 h 12"/>
                <a:gd name="T8" fmla="*/ 13 w 216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0" y="6"/>
                  </a:moveTo>
                  <a:cubicBezTo>
                    <a:pt x="0" y="3"/>
                    <a:pt x="57" y="6"/>
                    <a:pt x="102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2" y="8"/>
                    <a:pt x="122" y="8"/>
                    <a:pt x="94" y="10"/>
                  </a:cubicBezTo>
                  <a:cubicBezTo>
                    <a:pt x="66" y="12"/>
                    <a:pt x="17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5" name="Freeform 363"/>
            <p:cNvSpPr>
              <a:spLocks/>
            </p:cNvSpPr>
            <p:nvPr/>
          </p:nvSpPr>
          <p:spPr bwMode="auto">
            <a:xfrm>
              <a:off x="4325" y="81"/>
              <a:ext cx="113" cy="252"/>
            </a:xfrm>
            <a:custGeom>
              <a:avLst/>
              <a:gdLst>
                <a:gd name="T0" fmla="*/ 110 w 90"/>
                <a:gd name="T1" fmla="*/ 12 h 189"/>
                <a:gd name="T2" fmla="*/ 108 w 90"/>
                <a:gd name="T3" fmla="*/ 15 h 189"/>
                <a:gd name="T4" fmla="*/ 97 w 90"/>
                <a:gd name="T5" fmla="*/ 33 h 189"/>
                <a:gd name="T6" fmla="*/ 5 w 90"/>
                <a:gd name="T7" fmla="*/ 252 h 189"/>
                <a:gd name="T8" fmla="*/ 10 w 90"/>
                <a:gd name="T9" fmla="*/ 192 h 189"/>
                <a:gd name="T10" fmla="*/ 53 w 90"/>
                <a:gd name="T11" fmla="*/ 87 h 189"/>
                <a:gd name="T12" fmla="*/ 103 w 90"/>
                <a:gd name="T13" fmla="*/ 32 h 189"/>
                <a:gd name="T14" fmla="*/ 110 w 90"/>
                <a:gd name="T15" fmla="*/ 12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9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7" y="25"/>
                  </a:cubicBezTo>
                  <a:cubicBezTo>
                    <a:pt x="64" y="38"/>
                    <a:pt x="0" y="67"/>
                    <a:pt x="4" y="189"/>
                  </a:cubicBezTo>
                  <a:cubicBezTo>
                    <a:pt x="5" y="175"/>
                    <a:pt x="5" y="158"/>
                    <a:pt x="8" y="144"/>
                  </a:cubicBezTo>
                  <a:cubicBezTo>
                    <a:pt x="14" y="110"/>
                    <a:pt x="28" y="82"/>
                    <a:pt x="42" y="65"/>
                  </a:cubicBezTo>
                  <a:cubicBezTo>
                    <a:pt x="62" y="42"/>
                    <a:pt x="76" y="34"/>
                    <a:pt x="82" y="24"/>
                  </a:cubicBezTo>
                  <a:cubicBezTo>
                    <a:pt x="84" y="21"/>
                    <a:pt x="87" y="15"/>
                    <a:pt x="88" y="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6" name="Freeform 364"/>
            <p:cNvSpPr>
              <a:spLocks/>
            </p:cNvSpPr>
            <p:nvPr/>
          </p:nvSpPr>
          <p:spPr bwMode="auto">
            <a:xfrm>
              <a:off x="4176" y="193"/>
              <a:ext cx="10" cy="275"/>
            </a:xfrm>
            <a:custGeom>
              <a:avLst/>
              <a:gdLst>
                <a:gd name="T0" fmla="*/ 1 w 8"/>
                <a:gd name="T1" fmla="*/ 0 h 206"/>
                <a:gd name="T2" fmla="*/ 1 w 8"/>
                <a:gd name="T3" fmla="*/ 143 h 206"/>
                <a:gd name="T4" fmla="*/ 3 w 8"/>
                <a:gd name="T5" fmla="*/ 275 h 206"/>
                <a:gd name="T6" fmla="*/ 9 w 8"/>
                <a:gd name="T7" fmla="*/ 139 h 206"/>
                <a:gd name="T8" fmla="*/ 1 w 8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6"/>
                <a:gd name="T17" fmla="*/ 8 w 8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6">
                  <a:moveTo>
                    <a:pt x="1" y="0"/>
                  </a:moveTo>
                  <a:cubicBezTo>
                    <a:pt x="1" y="23"/>
                    <a:pt x="0" y="77"/>
                    <a:pt x="1" y="107"/>
                  </a:cubicBezTo>
                  <a:cubicBezTo>
                    <a:pt x="3" y="138"/>
                    <a:pt x="6" y="193"/>
                    <a:pt x="2" y="206"/>
                  </a:cubicBezTo>
                  <a:cubicBezTo>
                    <a:pt x="8" y="191"/>
                    <a:pt x="7" y="130"/>
                    <a:pt x="7" y="104"/>
                  </a:cubicBezTo>
                  <a:cubicBezTo>
                    <a:pt x="7" y="7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7" name="Freeform 365"/>
            <p:cNvSpPr>
              <a:spLocks/>
            </p:cNvSpPr>
            <p:nvPr/>
          </p:nvSpPr>
          <p:spPr bwMode="auto">
            <a:xfrm>
              <a:off x="4100" y="197"/>
              <a:ext cx="40" cy="18"/>
            </a:xfrm>
            <a:custGeom>
              <a:avLst/>
              <a:gdLst>
                <a:gd name="T0" fmla="*/ 9 w 32"/>
                <a:gd name="T1" fmla="*/ 7 h 13"/>
                <a:gd name="T2" fmla="*/ 40 w 32"/>
                <a:gd name="T3" fmla="*/ 11 h 13"/>
                <a:gd name="T4" fmla="*/ 14 w 32"/>
                <a:gd name="T5" fmla="*/ 3 h 13"/>
                <a:gd name="T6" fmla="*/ 0 w 32"/>
                <a:gd name="T7" fmla="*/ 18 h 13"/>
                <a:gd name="T8" fmla="*/ 9 w 32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5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2" y="10"/>
                    <a:pt x="6" y="6"/>
                    <a:pt x="7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8" name="Freeform 366"/>
            <p:cNvSpPr>
              <a:spLocks/>
            </p:cNvSpPr>
            <p:nvPr/>
          </p:nvSpPr>
          <p:spPr bwMode="auto">
            <a:xfrm>
              <a:off x="4089" y="257"/>
              <a:ext cx="50" cy="19"/>
            </a:xfrm>
            <a:custGeom>
              <a:avLst/>
              <a:gdLst>
                <a:gd name="T0" fmla="*/ 7 w 40"/>
                <a:gd name="T1" fmla="*/ 7 h 14"/>
                <a:gd name="T2" fmla="*/ 50 w 40"/>
                <a:gd name="T3" fmla="*/ 1 h 14"/>
                <a:gd name="T4" fmla="*/ 11 w 40"/>
                <a:gd name="T5" fmla="*/ 0 h 14"/>
                <a:gd name="T6" fmla="*/ 0 w 40"/>
                <a:gd name="T7" fmla="*/ 19 h 14"/>
                <a:gd name="T8" fmla="*/ 7 w 40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6" y="5"/>
                  </a:moveTo>
                  <a:cubicBezTo>
                    <a:pt x="9" y="2"/>
                    <a:pt x="33" y="1"/>
                    <a:pt x="40" y="1"/>
                  </a:cubicBezTo>
                  <a:cubicBezTo>
                    <a:pt x="40" y="1"/>
                    <a:pt x="16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19" name="Freeform 367"/>
            <p:cNvSpPr>
              <a:spLocks/>
            </p:cNvSpPr>
            <p:nvPr/>
          </p:nvSpPr>
          <p:spPr bwMode="auto">
            <a:xfrm>
              <a:off x="4158" y="440"/>
              <a:ext cx="85" cy="189"/>
            </a:xfrm>
            <a:custGeom>
              <a:avLst/>
              <a:gdLst>
                <a:gd name="T0" fmla="*/ 85 w 68"/>
                <a:gd name="T1" fmla="*/ 0 h 142"/>
                <a:gd name="T2" fmla="*/ 56 w 68"/>
                <a:gd name="T3" fmla="*/ 23 h 142"/>
                <a:gd name="T4" fmla="*/ 37 w 68"/>
                <a:gd name="T5" fmla="*/ 41 h 142"/>
                <a:gd name="T6" fmla="*/ 22 w 68"/>
                <a:gd name="T7" fmla="*/ 67 h 142"/>
                <a:gd name="T8" fmla="*/ 14 w 68"/>
                <a:gd name="T9" fmla="*/ 98 h 142"/>
                <a:gd name="T10" fmla="*/ 6 w 68"/>
                <a:gd name="T11" fmla="*/ 145 h 142"/>
                <a:gd name="T12" fmla="*/ 0 w 68"/>
                <a:gd name="T13" fmla="*/ 189 h 142"/>
                <a:gd name="T14" fmla="*/ 14 w 68"/>
                <a:gd name="T15" fmla="*/ 130 h 142"/>
                <a:gd name="T16" fmla="*/ 22 w 68"/>
                <a:gd name="T17" fmla="*/ 88 h 142"/>
                <a:gd name="T18" fmla="*/ 40 w 68"/>
                <a:gd name="T19" fmla="*/ 48 h 142"/>
                <a:gd name="T20" fmla="*/ 60 w 68"/>
                <a:gd name="T21" fmla="*/ 25 h 142"/>
                <a:gd name="T22" fmla="*/ 85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1" y="1"/>
                    <a:pt x="51" y="12"/>
                    <a:pt x="45" y="17"/>
                  </a:cubicBezTo>
                  <a:cubicBezTo>
                    <a:pt x="40" y="21"/>
                    <a:pt x="35" y="27"/>
                    <a:pt x="30" y="31"/>
                  </a:cubicBezTo>
                  <a:cubicBezTo>
                    <a:pt x="26" y="35"/>
                    <a:pt x="20" y="45"/>
                    <a:pt x="18" y="50"/>
                  </a:cubicBezTo>
                  <a:cubicBezTo>
                    <a:pt x="17" y="56"/>
                    <a:pt x="13" y="63"/>
                    <a:pt x="11" y="74"/>
                  </a:cubicBezTo>
                  <a:cubicBezTo>
                    <a:pt x="10" y="85"/>
                    <a:pt x="6" y="99"/>
                    <a:pt x="5" y="109"/>
                  </a:cubicBezTo>
                  <a:cubicBezTo>
                    <a:pt x="5" y="119"/>
                    <a:pt x="3" y="129"/>
                    <a:pt x="0" y="142"/>
                  </a:cubicBezTo>
                  <a:cubicBezTo>
                    <a:pt x="6" y="126"/>
                    <a:pt x="9" y="108"/>
                    <a:pt x="11" y="98"/>
                  </a:cubicBezTo>
                  <a:cubicBezTo>
                    <a:pt x="13" y="87"/>
                    <a:pt x="16" y="78"/>
                    <a:pt x="18" y="66"/>
                  </a:cubicBezTo>
                  <a:cubicBezTo>
                    <a:pt x="21" y="54"/>
                    <a:pt x="28" y="42"/>
                    <a:pt x="32" y="36"/>
                  </a:cubicBezTo>
                  <a:cubicBezTo>
                    <a:pt x="36" y="30"/>
                    <a:pt x="40" y="25"/>
                    <a:pt x="48" y="19"/>
                  </a:cubicBezTo>
                  <a:cubicBezTo>
                    <a:pt x="56" y="14"/>
                    <a:pt x="61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0" name="Freeform 368"/>
            <p:cNvSpPr>
              <a:spLocks noEditPoints="1"/>
            </p:cNvSpPr>
            <p:nvPr/>
          </p:nvSpPr>
          <p:spPr bwMode="auto">
            <a:xfrm>
              <a:off x="4215" y="169"/>
              <a:ext cx="111" cy="286"/>
            </a:xfrm>
            <a:custGeom>
              <a:avLst/>
              <a:gdLst>
                <a:gd name="T0" fmla="*/ 2 w 89"/>
                <a:gd name="T1" fmla="*/ 266 h 214"/>
                <a:gd name="T2" fmla="*/ 5 w 89"/>
                <a:gd name="T3" fmla="*/ 265 h 214"/>
                <a:gd name="T4" fmla="*/ 4 w 89"/>
                <a:gd name="T5" fmla="*/ 265 h 214"/>
                <a:gd name="T6" fmla="*/ 2 w 89"/>
                <a:gd name="T7" fmla="*/ 266 h 214"/>
                <a:gd name="T8" fmla="*/ 1 w 89"/>
                <a:gd name="T9" fmla="*/ 270 h 214"/>
                <a:gd name="T10" fmla="*/ 2 w 89"/>
                <a:gd name="T11" fmla="*/ 266 h 214"/>
                <a:gd name="T12" fmla="*/ 0 w 89"/>
                <a:gd name="T13" fmla="*/ 271 h 214"/>
                <a:gd name="T14" fmla="*/ 1 w 89"/>
                <a:gd name="T15" fmla="*/ 270 h 214"/>
                <a:gd name="T16" fmla="*/ 101 w 89"/>
                <a:gd name="T17" fmla="*/ 104 h 214"/>
                <a:gd name="T18" fmla="*/ 100 w 89"/>
                <a:gd name="T19" fmla="*/ 102 h 214"/>
                <a:gd name="T20" fmla="*/ 91 w 89"/>
                <a:gd name="T21" fmla="*/ 47 h 214"/>
                <a:gd name="T22" fmla="*/ 85 w 89"/>
                <a:gd name="T23" fmla="*/ 0 h 214"/>
                <a:gd name="T24" fmla="*/ 81 w 89"/>
                <a:gd name="T25" fmla="*/ 31 h 214"/>
                <a:gd name="T26" fmla="*/ 82 w 89"/>
                <a:gd name="T27" fmla="*/ 76 h 214"/>
                <a:gd name="T28" fmla="*/ 62 w 89"/>
                <a:gd name="T29" fmla="*/ 183 h 214"/>
                <a:gd name="T30" fmla="*/ 37 w 89"/>
                <a:gd name="T31" fmla="*/ 222 h 214"/>
                <a:gd name="T32" fmla="*/ 5 w 89"/>
                <a:gd name="T33" fmla="*/ 265 h 214"/>
                <a:gd name="T34" fmla="*/ 17 w 89"/>
                <a:gd name="T35" fmla="*/ 259 h 214"/>
                <a:gd name="T36" fmla="*/ 36 w 89"/>
                <a:gd name="T37" fmla="*/ 255 h 214"/>
                <a:gd name="T38" fmla="*/ 86 w 89"/>
                <a:gd name="T39" fmla="*/ 263 h 214"/>
                <a:gd name="T40" fmla="*/ 92 w 89"/>
                <a:gd name="T41" fmla="*/ 267 h 214"/>
                <a:gd name="T42" fmla="*/ 94 w 89"/>
                <a:gd name="T43" fmla="*/ 270 h 214"/>
                <a:gd name="T44" fmla="*/ 97 w 89"/>
                <a:gd name="T45" fmla="*/ 273 h 214"/>
                <a:gd name="T46" fmla="*/ 100 w 89"/>
                <a:gd name="T47" fmla="*/ 275 h 214"/>
                <a:gd name="T48" fmla="*/ 102 w 89"/>
                <a:gd name="T49" fmla="*/ 278 h 214"/>
                <a:gd name="T50" fmla="*/ 104 w 89"/>
                <a:gd name="T51" fmla="*/ 281 h 214"/>
                <a:gd name="T52" fmla="*/ 109 w 89"/>
                <a:gd name="T53" fmla="*/ 286 h 214"/>
                <a:gd name="T54" fmla="*/ 111 w 89"/>
                <a:gd name="T55" fmla="*/ 281 h 214"/>
                <a:gd name="T56" fmla="*/ 101 w 89"/>
                <a:gd name="T57" fmla="*/ 104 h 2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9"/>
                <a:gd name="T88" fmla="*/ 0 h 214"/>
                <a:gd name="T89" fmla="*/ 89 w 89"/>
                <a:gd name="T90" fmla="*/ 214 h 2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9" h="214">
                  <a:moveTo>
                    <a:pt x="2" y="199"/>
                  </a:moveTo>
                  <a:cubicBezTo>
                    <a:pt x="3" y="199"/>
                    <a:pt x="3" y="198"/>
                    <a:pt x="4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1" y="201"/>
                    <a:pt x="0" y="203"/>
                  </a:cubicBezTo>
                  <a:cubicBezTo>
                    <a:pt x="0" y="202"/>
                    <a:pt x="1" y="202"/>
                    <a:pt x="1" y="202"/>
                  </a:cubicBezTo>
                  <a:close/>
                  <a:moveTo>
                    <a:pt x="81" y="78"/>
                  </a:moveTo>
                  <a:cubicBezTo>
                    <a:pt x="80" y="77"/>
                    <a:pt x="80" y="77"/>
                    <a:pt x="80" y="76"/>
                  </a:cubicBezTo>
                  <a:cubicBezTo>
                    <a:pt x="76" y="62"/>
                    <a:pt x="74" y="49"/>
                    <a:pt x="73" y="35"/>
                  </a:cubicBezTo>
                  <a:cubicBezTo>
                    <a:pt x="72" y="24"/>
                    <a:pt x="72" y="10"/>
                    <a:pt x="68" y="0"/>
                  </a:cubicBezTo>
                  <a:cubicBezTo>
                    <a:pt x="65" y="5"/>
                    <a:pt x="66" y="17"/>
                    <a:pt x="65" y="23"/>
                  </a:cubicBezTo>
                  <a:cubicBezTo>
                    <a:pt x="65" y="34"/>
                    <a:pt x="66" y="46"/>
                    <a:pt x="66" y="57"/>
                  </a:cubicBezTo>
                  <a:cubicBezTo>
                    <a:pt x="66" y="85"/>
                    <a:pt x="61" y="111"/>
                    <a:pt x="50" y="137"/>
                  </a:cubicBezTo>
                  <a:cubicBezTo>
                    <a:pt x="45" y="147"/>
                    <a:pt x="40" y="159"/>
                    <a:pt x="30" y="166"/>
                  </a:cubicBezTo>
                  <a:cubicBezTo>
                    <a:pt x="23" y="170"/>
                    <a:pt x="12" y="188"/>
                    <a:pt x="4" y="198"/>
                  </a:cubicBezTo>
                  <a:cubicBezTo>
                    <a:pt x="7" y="196"/>
                    <a:pt x="10" y="195"/>
                    <a:pt x="14" y="194"/>
                  </a:cubicBezTo>
                  <a:cubicBezTo>
                    <a:pt x="19" y="192"/>
                    <a:pt x="24" y="191"/>
                    <a:pt x="29" y="191"/>
                  </a:cubicBezTo>
                  <a:cubicBezTo>
                    <a:pt x="41" y="190"/>
                    <a:pt x="61" y="192"/>
                    <a:pt x="69" y="197"/>
                  </a:cubicBezTo>
                  <a:cubicBezTo>
                    <a:pt x="71" y="198"/>
                    <a:pt x="72" y="199"/>
                    <a:pt x="74" y="200"/>
                  </a:cubicBezTo>
                  <a:cubicBezTo>
                    <a:pt x="74" y="201"/>
                    <a:pt x="75" y="201"/>
                    <a:pt x="75" y="202"/>
                  </a:cubicBezTo>
                  <a:cubicBezTo>
                    <a:pt x="76" y="202"/>
                    <a:pt x="77" y="203"/>
                    <a:pt x="78" y="204"/>
                  </a:cubicBezTo>
                  <a:cubicBezTo>
                    <a:pt x="79" y="205"/>
                    <a:pt x="79" y="205"/>
                    <a:pt x="80" y="206"/>
                  </a:cubicBezTo>
                  <a:cubicBezTo>
                    <a:pt x="80" y="207"/>
                    <a:pt x="81" y="208"/>
                    <a:pt x="82" y="208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5" y="211"/>
                    <a:pt x="86" y="213"/>
                    <a:pt x="87" y="214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5" y="198"/>
                    <a:pt x="82" y="136"/>
                    <a:pt x="81" y="78"/>
                  </a:cubicBezTo>
                  <a:close/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1" name="Freeform 369"/>
            <p:cNvSpPr>
              <a:spLocks/>
            </p:cNvSpPr>
            <p:nvPr/>
          </p:nvSpPr>
          <p:spPr bwMode="auto">
            <a:xfrm>
              <a:off x="4095" y="207"/>
              <a:ext cx="74" cy="108"/>
            </a:xfrm>
            <a:custGeom>
              <a:avLst/>
              <a:gdLst>
                <a:gd name="T0" fmla="*/ 58 w 59"/>
                <a:gd name="T1" fmla="*/ 0 h 81"/>
                <a:gd name="T2" fmla="*/ 50 w 59"/>
                <a:gd name="T3" fmla="*/ 60 h 81"/>
                <a:gd name="T4" fmla="*/ 0 w 59"/>
                <a:gd name="T5" fmla="*/ 93 h 81"/>
                <a:gd name="T6" fmla="*/ 71 w 59"/>
                <a:gd name="T7" fmla="*/ 92 h 81"/>
                <a:gd name="T8" fmla="*/ 71 w 59"/>
                <a:gd name="T9" fmla="*/ 37 h 81"/>
                <a:gd name="T10" fmla="*/ 68 w 59"/>
                <a:gd name="T11" fmla="*/ 4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6" y="0"/>
                  </a:moveTo>
                  <a:cubicBezTo>
                    <a:pt x="49" y="13"/>
                    <a:pt x="47" y="34"/>
                    <a:pt x="40" y="45"/>
                  </a:cubicBezTo>
                  <a:cubicBezTo>
                    <a:pt x="31" y="60"/>
                    <a:pt x="13" y="62"/>
                    <a:pt x="0" y="70"/>
                  </a:cubicBezTo>
                  <a:cubicBezTo>
                    <a:pt x="11" y="73"/>
                    <a:pt x="54" y="81"/>
                    <a:pt x="57" y="69"/>
                  </a:cubicBezTo>
                  <a:cubicBezTo>
                    <a:pt x="59" y="61"/>
                    <a:pt x="57" y="37"/>
                    <a:pt x="57" y="28"/>
                  </a:cubicBezTo>
                  <a:cubicBezTo>
                    <a:pt x="56" y="22"/>
                    <a:pt x="57" y="7"/>
                    <a:pt x="54" y="3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2" name="Freeform 370"/>
            <p:cNvSpPr>
              <a:spLocks/>
            </p:cNvSpPr>
            <p:nvPr/>
          </p:nvSpPr>
          <p:spPr bwMode="auto">
            <a:xfrm>
              <a:off x="4199" y="424"/>
              <a:ext cx="172" cy="176"/>
            </a:xfrm>
            <a:custGeom>
              <a:avLst/>
              <a:gdLst>
                <a:gd name="T0" fmla="*/ 123 w 138"/>
                <a:gd name="T1" fmla="*/ 117 h 132"/>
                <a:gd name="T2" fmla="*/ 142 w 138"/>
                <a:gd name="T3" fmla="*/ 127 h 132"/>
                <a:gd name="T4" fmla="*/ 155 w 138"/>
                <a:gd name="T5" fmla="*/ 137 h 132"/>
                <a:gd name="T6" fmla="*/ 167 w 138"/>
                <a:gd name="T7" fmla="*/ 153 h 132"/>
                <a:gd name="T8" fmla="*/ 171 w 138"/>
                <a:gd name="T9" fmla="*/ 135 h 132"/>
                <a:gd name="T10" fmla="*/ 171 w 138"/>
                <a:gd name="T11" fmla="*/ 111 h 132"/>
                <a:gd name="T12" fmla="*/ 152 w 138"/>
                <a:gd name="T13" fmla="*/ 80 h 132"/>
                <a:gd name="T14" fmla="*/ 138 w 138"/>
                <a:gd name="T15" fmla="*/ 56 h 132"/>
                <a:gd name="T16" fmla="*/ 125 w 138"/>
                <a:gd name="T17" fmla="*/ 31 h 132"/>
                <a:gd name="T18" fmla="*/ 108 w 138"/>
                <a:gd name="T19" fmla="*/ 13 h 132"/>
                <a:gd name="T20" fmla="*/ 87 w 138"/>
                <a:gd name="T21" fmla="*/ 1 h 132"/>
                <a:gd name="T22" fmla="*/ 107 w 138"/>
                <a:gd name="T23" fmla="*/ 25 h 132"/>
                <a:gd name="T24" fmla="*/ 113 w 138"/>
                <a:gd name="T25" fmla="*/ 60 h 132"/>
                <a:gd name="T26" fmla="*/ 84 w 138"/>
                <a:gd name="T27" fmla="*/ 88 h 132"/>
                <a:gd name="T28" fmla="*/ 11 w 138"/>
                <a:gd name="T29" fmla="*/ 128 h 132"/>
                <a:gd name="T30" fmla="*/ 2 w 138"/>
                <a:gd name="T31" fmla="*/ 176 h 132"/>
                <a:gd name="T32" fmla="*/ 7 w 138"/>
                <a:gd name="T33" fmla="*/ 161 h 132"/>
                <a:gd name="T34" fmla="*/ 17 w 138"/>
                <a:gd name="T35" fmla="*/ 144 h 132"/>
                <a:gd name="T36" fmla="*/ 55 w 138"/>
                <a:gd name="T37" fmla="*/ 120 h 132"/>
                <a:gd name="T38" fmla="*/ 85 w 138"/>
                <a:gd name="T39" fmla="*/ 108 h 132"/>
                <a:gd name="T40" fmla="*/ 96 w 138"/>
                <a:gd name="T41" fmla="*/ 109 h 132"/>
                <a:gd name="T42" fmla="*/ 111 w 138"/>
                <a:gd name="T43" fmla="*/ 112 h 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32"/>
                <a:gd name="T68" fmla="*/ 138 w 138"/>
                <a:gd name="T69" fmla="*/ 132 h 1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32">
                  <a:moveTo>
                    <a:pt x="99" y="88"/>
                  </a:moveTo>
                  <a:cubicBezTo>
                    <a:pt x="102" y="90"/>
                    <a:pt x="111" y="93"/>
                    <a:pt x="114" y="95"/>
                  </a:cubicBezTo>
                  <a:cubicBezTo>
                    <a:pt x="117" y="99"/>
                    <a:pt x="121" y="100"/>
                    <a:pt x="124" y="103"/>
                  </a:cubicBezTo>
                  <a:cubicBezTo>
                    <a:pt x="128" y="107"/>
                    <a:pt x="130" y="111"/>
                    <a:pt x="134" y="115"/>
                  </a:cubicBezTo>
                  <a:cubicBezTo>
                    <a:pt x="137" y="113"/>
                    <a:pt x="137" y="104"/>
                    <a:pt x="137" y="101"/>
                  </a:cubicBezTo>
                  <a:cubicBezTo>
                    <a:pt x="138" y="95"/>
                    <a:pt x="138" y="89"/>
                    <a:pt x="137" y="83"/>
                  </a:cubicBezTo>
                  <a:cubicBezTo>
                    <a:pt x="135" y="74"/>
                    <a:pt x="126" y="68"/>
                    <a:pt x="122" y="60"/>
                  </a:cubicBezTo>
                  <a:cubicBezTo>
                    <a:pt x="119" y="54"/>
                    <a:pt x="114" y="48"/>
                    <a:pt x="111" y="42"/>
                  </a:cubicBezTo>
                  <a:cubicBezTo>
                    <a:pt x="108" y="36"/>
                    <a:pt x="105" y="29"/>
                    <a:pt x="100" y="23"/>
                  </a:cubicBezTo>
                  <a:cubicBezTo>
                    <a:pt x="96" y="19"/>
                    <a:pt x="92" y="14"/>
                    <a:pt x="87" y="10"/>
                  </a:cubicBezTo>
                  <a:cubicBezTo>
                    <a:pt x="83" y="6"/>
                    <a:pt x="76" y="0"/>
                    <a:pt x="70" y="1"/>
                  </a:cubicBezTo>
                  <a:cubicBezTo>
                    <a:pt x="77" y="5"/>
                    <a:pt x="82" y="13"/>
                    <a:pt x="86" y="19"/>
                  </a:cubicBezTo>
                  <a:cubicBezTo>
                    <a:pt x="91" y="25"/>
                    <a:pt x="94" y="37"/>
                    <a:pt x="91" y="45"/>
                  </a:cubicBezTo>
                  <a:cubicBezTo>
                    <a:pt x="88" y="53"/>
                    <a:pt x="76" y="63"/>
                    <a:pt x="67" y="66"/>
                  </a:cubicBezTo>
                  <a:cubicBezTo>
                    <a:pt x="47" y="72"/>
                    <a:pt x="23" y="79"/>
                    <a:pt x="9" y="96"/>
                  </a:cubicBezTo>
                  <a:cubicBezTo>
                    <a:pt x="0" y="107"/>
                    <a:pt x="1" y="118"/>
                    <a:pt x="2" y="132"/>
                  </a:cubicBezTo>
                  <a:cubicBezTo>
                    <a:pt x="1" y="127"/>
                    <a:pt x="4" y="124"/>
                    <a:pt x="6" y="121"/>
                  </a:cubicBezTo>
                  <a:cubicBezTo>
                    <a:pt x="10" y="114"/>
                    <a:pt x="8" y="113"/>
                    <a:pt x="14" y="108"/>
                  </a:cubicBezTo>
                  <a:cubicBezTo>
                    <a:pt x="22" y="100"/>
                    <a:pt x="33" y="95"/>
                    <a:pt x="44" y="90"/>
                  </a:cubicBezTo>
                  <a:cubicBezTo>
                    <a:pt x="55" y="85"/>
                    <a:pt x="63" y="81"/>
                    <a:pt x="68" y="81"/>
                  </a:cubicBezTo>
                  <a:cubicBezTo>
                    <a:pt x="71" y="81"/>
                    <a:pt x="74" y="82"/>
                    <a:pt x="77" y="82"/>
                  </a:cubicBezTo>
                  <a:cubicBezTo>
                    <a:pt x="81" y="82"/>
                    <a:pt x="85" y="84"/>
                    <a:pt x="89" y="84"/>
                  </a:cubicBezTo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3" name="Freeform 371"/>
            <p:cNvSpPr>
              <a:spLocks/>
            </p:cNvSpPr>
            <p:nvPr/>
          </p:nvSpPr>
          <p:spPr bwMode="auto">
            <a:xfrm>
              <a:off x="4181" y="733"/>
              <a:ext cx="129" cy="311"/>
            </a:xfrm>
            <a:custGeom>
              <a:avLst/>
              <a:gdLst>
                <a:gd name="T0" fmla="*/ 123 w 103"/>
                <a:gd name="T1" fmla="*/ 170 h 233"/>
                <a:gd name="T2" fmla="*/ 123 w 103"/>
                <a:gd name="T3" fmla="*/ 166 h 233"/>
                <a:gd name="T4" fmla="*/ 123 w 103"/>
                <a:gd name="T5" fmla="*/ 152 h 233"/>
                <a:gd name="T6" fmla="*/ 120 w 103"/>
                <a:gd name="T7" fmla="*/ 133 h 233"/>
                <a:gd name="T8" fmla="*/ 114 w 103"/>
                <a:gd name="T9" fmla="*/ 92 h 233"/>
                <a:gd name="T10" fmla="*/ 110 w 103"/>
                <a:gd name="T11" fmla="*/ 89 h 233"/>
                <a:gd name="T12" fmla="*/ 85 w 103"/>
                <a:gd name="T13" fmla="*/ 65 h 233"/>
                <a:gd name="T14" fmla="*/ 85 w 103"/>
                <a:gd name="T15" fmla="*/ 64 h 233"/>
                <a:gd name="T16" fmla="*/ 45 w 103"/>
                <a:gd name="T17" fmla="*/ 0 h 233"/>
                <a:gd name="T18" fmla="*/ 61 w 103"/>
                <a:gd name="T19" fmla="*/ 43 h 233"/>
                <a:gd name="T20" fmla="*/ 99 w 103"/>
                <a:gd name="T21" fmla="*/ 103 h 233"/>
                <a:gd name="T22" fmla="*/ 73 w 103"/>
                <a:gd name="T23" fmla="*/ 186 h 233"/>
                <a:gd name="T24" fmla="*/ 56 w 103"/>
                <a:gd name="T25" fmla="*/ 214 h 233"/>
                <a:gd name="T26" fmla="*/ 61 w 103"/>
                <a:gd name="T27" fmla="*/ 252 h 233"/>
                <a:gd name="T28" fmla="*/ 0 w 103"/>
                <a:gd name="T29" fmla="*/ 276 h 233"/>
                <a:gd name="T30" fmla="*/ 51 w 103"/>
                <a:gd name="T31" fmla="*/ 306 h 233"/>
                <a:gd name="T32" fmla="*/ 94 w 103"/>
                <a:gd name="T33" fmla="*/ 270 h 233"/>
                <a:gd name="T34" fmla="*/ 98 w 103"/>
                <a:gd name="T35" fmla="*/ 263 h 233"/>
                <a:gd name="T36" fmla="*/ 96 w 103"/>
                <a:gd name="T37" fmla="*/ 222 h 233"/>
                <a:gd name="T38" fmla="*/ 96 w 103"/>
                <a:gd name="T39" fmla="*/ 223 h 233"/>
                <a:gd name="T40" fmla="*/ 123 w 103"/>
                <a:gd name="T41" fmla="*/ 170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233"/>
                <a:gd name="T65" fmla="*/ 103 w 103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8" y="109"/>
                    <a:pt x="97" y="105"/>
                    <a:pt x="96" y="100"/>
                  </a:cubicBezTo>
                  <a:cubicBezTo>
                    <a:pt x="88" y="86"/>
                    <a:pt x="103" y="77"/>
                    <a:pt x="91" y="69"/>
                  </a:cubicBezTo>
                  <a:cubicBezTo>
                    <a:pt x="87" y="66"/>
                    <a:pt x="92" y="69"/>
                    <a:pt x="88" y="67"/>
                  </a:cubicBezTo>
                  <a:cubicBezTo>
                    <a:pt x="81" y="63"/>
                    <a:pt x="72" y="55"/>
                    <a:pt x="68" y="49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56" y="37"/>
                    <a:pt x="45" y="20"/>
                    <a:pt x="36" y="0"/>
                  </a:cubicBezTo>
                  <a:cubicBezTo>
                    <a:pt x="39" y="11"/>
                    <a:pt x="43" y="22"/>
                    <a:pt x="49" y="32"/>
                  </a:cubicBezTo>
                  <a:cubicBezTo>
                    <a:pt x="58" y="47"/>
                    <a:pt x="67" y="63"/>
                    <a:pt x="79" y="77"/>
                  </a:cubicBezTo>
                  <a:cubicBezTo>
                    <a:pt x="93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6" y="233"/>
                    <a:pt x="41" y="229"/>
                  </a:cubicBezTo>
                  <a:cubicBezTo>
                    <a:pt x="55" y="226"/>
                    <a:pt x="67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7" y="166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4" name="Freeform 372"/>
            <p:cNvSpPr>
              <a:spLocks noEditPoints="1"/>
            </p:cNvSpPr>
            <p:nvPr/>
          </p:nvSpPr>
          <p:spPr bwMode="auto">
            <a:xfrm>
              <a:off x="4136" y="827"/>
              <a:ext cx="87" cy="198"/>
            </a:xfrm>
            <a:custGeom>
              <a:avLst/>
              <a:gdLst>
                <a:gd name="T0" fmla="*/ 50 w 69"/>
                <a:gd name="T1" fmla="*/ 159 h 149"/>
                <a:gd name="T2" fmla="*/ 37 w 69"/>
                <a:gd name="T3" fmla="*/ 126 h 149"/>
                <a:gd name="T4" fmla="*/ 26 w 69"/>
                <a:gd name="T5" fmla="*/ 101 h 149"/>
                <a:gd name="T6" fmla="*/ 3 w 69"/>
                <a:gd name="T7" fmla="*/ 25 h 149"/>
                <a:gd name="T8" fmla="*/ 3 w 69"/>
                <a:gd name="T9" fmla="*/ 23 h 149"/>
                <a:gd name="T10" fmla="*/ 24 w 69"/>
                <a:gd name="T11" fmla="*/ 142 h 149"/>
                <a:gd name="T12" fmla="*/ 57 w 69"/>
                <a:gd name="T13" fmla="*/ 197 h 149"/>
                <a:gd name="T14" fmla="*/ 87 w 69"/>
                <a:gd name="T15" fmla="*/ 186 h 149"/>
                <a:gd name="T16" fmla="*/ 50 w 69"/>
                <a:gd name="T17" fmla="*/ 159 h 149"/>
                <a:gd name="T18" fmla="*/ 8 w 69"/>
                <a:gd name="T19" fmla="*/ 1 h 149"/>
                <a:gd name="T20" fmla="*/ 8 w 69"/>
                <a:gd name="T21" fmla="*/ 0 h 149"/>
                <a:gd name="T22" fmla="*/ 8 w 69"/>
                <a:gd name="T23" fmla="*/ 1 h 149"/>
                <a:gd name="T24" fmla="*/ 8 w 69"/>
                <a:gd name="T25" fmla="*/ 1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149"/>
                <a:gd name="T41" fmla="*/ 69 w 69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149">
                  <a:moveTo>
                    <a:pt x="40" y="120"/>
                  </a:moveTo>
                  <a:cubicBezTo>
                    <a:pt x="35" y="113"/>
                    <a:pt x="33" y="103"/>
                    <a:pt x="29" y="95"/>
                  </a:cubicBezTo>
                  <a:cubicBezTo>
                    <a:pt x="25" y="87"/>
                    <a:pt x="26" y="83"/>
                    <a:pt x="21" y="76"/>
                  </a:cubicBezTo>
                  <a:cubicBezTo>
                    <a:pt x="13" y="64"/>
                    <a:pt x="9" y="32"/>
                    <a:pt x="2" y="19"/>
                  </a:cubicBezTo>
                  <a:cubicBezTo>
                    <a:pt x="0" y="14"/>
                    <a:pt x="5" y="25"/>
                    <a:pt x="2" y="17"/>
                  </a:cubicBezTo>
                  <a:cubicBezTo>
                    <a:pt x="12" y="55"/>
                    <a:pt x="6" y="76"/>
                    <a:pt x="19" y="107"/>
                  </a:cubicBezTo>
                  <a:cubicBezTo>
                    <a:pt x="27" y="124"/>
                    <a:pt x="35" y="138"/>
                    <a:pt x="45" y="148"/>
                  </a:cubicBezTo>
                  <a:cubicBezTo>
                    <a:pt x="54" y="149"/>
                    <a:pt x="65" y="148"/>
                    <a:pt x="69" y="140"/>
                  </a:cubicBezTo>
                  <a:cubicBezTo>
                    <a:pt x="56" y="139"/>
                    <a:pt x="47" y="132"/>
                    <a:pt x="40" y="120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5" name="Freeform 373"/>
            <p:cNvSpPr>
              <a:spLocks/>
            </p:cNvSpPr>
            <p:nvPr/>
          </p:nvSpPr>
          <p:spPr bwMode="auto">
            <a:xfrm>
              <a:off x="4371" y="551"/>
              <a:ext cx="78" cy="82"/>
            </a:xfrm>
            <a:custGeom>
              <a:avLst/>
              <a:gdLst>
                <a:gd name="T0" fmla="*/ 1 w 62"/>
                <a:gd name="T1" fmla="*/ 0 h 62"/>
                <a:gd name="T2" fmla="*/ 38 w 62"/>
                <a:gd name="T3" fmla="*/ 49 h 62"/>
                <a:gd name="T4" fmla="*/ 62 w 62"/>
                <a:gd name="T5" fmla="*/ 56 h 62"/>
                <a:gd name="T6" fmla="*/ 74 w 62"/>
                <a:gd name="T7" fmla="*/ 42 h 62"/>
                <a:gd name="T8" fmla="*/ 74 w 62"/>
                <a:gd name="T9" fmla="*/ 81 h 62"/>
                <a:gd name="T10" fmla="*/ 60 w 62"/>
                <a:gd name="T11" fmla="*/ 82 h 62"/>
                <a:gd name="T12" fmla="*/ 47 w 62"/>
                <a:gd name="T13" fmla="*/ 77 h 62"/>
                <a:gd name="T14" fmla="*/ 0 w 62"/>
                <a:gd name="T15" fmla="*/ 32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"/>
                <a:gd name="T25" fmla="*/ 0 h 62"/>
                <a:gd name="T26" fmla="*/ 62 w 62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" h="62">
                  <a:moveTo>
                    <a:pt x="1" y="0"/>
                  </a:moveTo>
                  <a:cubicBezTo>
                    <a:pt x="0" y="15"/>
                    <a:pt x="18" y="32"/>
                    <a:pt x="30" y="37"/>
                  </a:cubicBezTo>
                  <a:cubicBezTo>
                    <a:pt x="35" y="40"/>
                    <a:pt x="43" y="43"/>
                    <a:pt x="49" y="42"/>
                  </a:cubicBezTo>
                  <a:cubicBezTo>
                    <a:pt x="54" y="40"/>
                    <a:pt x="56" y="36"/>
                    <a:pt x="59" y="32"/>
                  </a:cubicBezTo>
                  <a:cubicBezTo>
                    <a:pt x="61" y="36"/>
                    <a:pt x="62" y="57"/>
                    <a:pt x="59" y="61"/>
                  </a:cubicBezTo>
                  <a:cubicBezTo>
                    <a:pt x="57" y="62"/>
                    <a:pt x="50" y="62"/>
                    <a:pt x="48" y="62"/>
                  </a:cubicBezTo>
                  <a:cubicBezTo>
                    <a:pt x="44" y="62"/>
                    <a:pt x="41" y="60"/>
                    <a:pt x="37" y="58"/>
                  </a:cubicBezTo>
                  <a:cubicBezTo>
                    <a:pt x="23" y="49"/>
                    <a:pt x="8" y="38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6" name="Freeform 374"/>
            <p:cNvSpPr>
              <a:spLocks/>
            </p:cNvSpPr>
            <p:nvPr/>
          </p:nvSpPr>
          <p:spPr bwMode="auto">
            <a:xfrm>
              <a:off x="4323" y="399"/>
              <a:ext cx="66" cy="185"/>
            </a:xfrm>
            <a:custGeom>
              <a:avLst/>
              <a:gdLst>
                <a:gd name="T0" fmla="*/ 0 w 53"/>
                <a:gd name="T1" fmla="*/ 0 h 139"/>
                <a:gd name="T2" fmla="*/ 16 w 53"/>
                <a:gd name="T3" fmla="*/ 51 h 139"/>
                <a:gd name="T4" fmla="*/ 36 w 53"/>
                <a:gd name="T5" fmla="*/ 88 h 139"/>
                <a:gd name="T6" fmla="*/ 64 w 53"/>
                <a:gd name="T7" fmla="*/ 138 h 139"/>
                <a:gd name="T8" fmla="*/ 60 w 53"/>
                <a:gd name="T9" fmla="*/ 185 h 139"/>
                <a:gd name="T10" fmla="*/ 50 w 53"/>
                <a:gd name="T11" fmla="*/ 170 h 139"/>
                <a:gd name="T12" fmla="*/ 49 w 53"/>
                <a:gd name="T13" fmla="*/ 144 h 139"/>
                <a:gd name="T14" fmla="*/ 36 w 53"/>
                <a:gd name="T15" fmla="*/ 114 h 139"/>
                <a:gd name="T16" fmla="*/ 15 w 53"/>
                <a:gd name="T17" fmla="*/ 81 h 139"/>
                <a:gd name="T18" fmla="*/ 7 w 53"/>
                <a:gd name="T19" fmla="*/ 64 h 139"/>
                <a:gd name="T20" fmla="*/ 1 w 53"/>
                <a:gd name="T21" fmla="*/ 28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40" y="77"/>
                    <a:pt x="47" y="89"/>
                    <a:pt x="51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3" y="137"/>
                    <a:pt x="41" y="135"/>
                    <a:pt x="40" y="128"/>
                  </a:cubicBezTo>
                  <a:cubicBezTo>
                    <a:pt x="38" y="122"/>
                    <a:pt x="40" y="115"/>
                    <a:pt x="39" y="108"/>
                  </a:cubicBezTo>
                  <a:cubicBezTo>
                    <a:pt x="38" y="98"/>
                    <a:pt x="35" y="93"/>
                    <a:pt x="29" y="86"/>
                  </a:cubicBezTo>
                  <a:cubicBezTo>
                    <a:pt x="22" y="78"/>
                    <a:pt x="18" y="69"/>
                    <a:pt x="12" y="61"/>
                  </a:cubicBezTo>
                  <a:cubicBezTo>
                    <a:pt x="10" y="57"/>
                    <a:pt x="7" y="53"/>
                    <a:pt x="6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7" name="Freeform 375"/>
            <p:cNvSpPr>
              <a:spLocks/>
            </p:cNvSpPr>
            <p:nvPr/>
          </p:nvSpPr>
          <p:spPr bwMode="auto">
            <a:xfrm>
              <a:off x="4497" y="131"/>
              <a:ext cx="222" cy="94"/>
            </a:xfrm>
            <a:custGeom>
              <a:avLst/>
              <a:gdLst>
                <a:gd name="T0" fmla="*/ 41 w 178"/>
                <a:gd name="T1" fmla="*/ 75 h 71"/>
                <a:gd name="T2" fmla="*/ 66 w 178"/>
                <a:gd name="T3" fmla="*/ 85 h 71"/>
                <a:gd name="T4" fmla="*/ 101 w 178"/>
                <a:gd name="T5" fmla="*/ 87 h 71"/>
                <a:gd name="T6" fmla="*/ 172 w 178"/>
                <a:gd name="T7" fmla="*/ 86 h 71"/>
                <a:gd name="T8" fmla="*/ 208 w 178"/>
                <a:gd name="T9" fmla="*/ 86 h 71"/>
                <a:gd name="T10" fmla="*/ 215 w 178"/>
                <a:gd name="T11" fmla="*/ 64 h 71"/>
                <a:gd name="T12" fmla="*/ 177 w 178"/>
                <a:gd name="T13" fmla="*/ 0 h 71"/>
                <a:gd name="T14" fmla="*/ 180 w 178"/>
                <a:gd name="T15" fmla="*/ 61 h 71"/>
                <a:gd name="T16" fmla="*/ 112 w 178"/>
                <a:gd name="T17" fmla="*/ 60 h 71"/>
                <a:gd name="T18" fmla="*/ 42 w 178"/>
                <a:gd name="T19" fmla="*/ 56 h 71"/>
                <a:gd name="T20" fmla="*/ 0 w 178"/>
                <a:gd name="T21" fmla="*/ 94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2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8" y="65"/>
                    <a:pt x="157" y="65"/>
                    <a:pt x="167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4" y="16"/>
                    <a:pt x="167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3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8" name="Freeform 376"/>
            <p:cNvSpPr>
              <a:spLocks/>
            </p:cNvSpPr>
            <p:nvPr/>
          </p:nvSpPr>
          <p:spPr bwMode="auto">
            <a:xfrm>
              <a:off x="4568" y="20"/>
              <a:ext cx="44" cy="48"/>
            </a:xfrm>
            <a:custGeom>
              <a:avLst/>
              <a:gdLst>
                <a:gd name="T0" fmla="*/ 33 w 35"/>
                <a:gd name="T1" fmla="*/ 1 h 36"/>
                <a:gd name="T2" fmla="*/ 36 w 35"/>
                <a:gd name="T3" fmla="*/ 39 h 36"/>
                <a:gd name="T4" fmla="*/ 24 w 35"/>
                <a:gd name="T5" fmla="*/ 43 h 36"/>
                <a:gd name="T6" fmla="*/ 0 w 35"/>
                <a:gd name="T7" fmla="*/ 41 h 36"/>
                <a:gd name="T8" fmla="*/ 26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6"/>
                <a:gd name="T17" fmla="*/ 35 w 3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6">
                  <a:moveTo>
                    <a:pt x="26" y="1"/>
                  </a:moveTo>
                  <a:cubicBezTo>
                    <a:pt x="35" y="7"/>
                    <a:pt x="33" y="20"/>
                    <a:pt x="29" y="29"/>
                  </a:cubicBezTo>
                  <a:cubicBezTo>
                    <a:pt x="26" y="36"/>
                    <a:pt x="26" y="34"/>
                    <a:pt x="19" y="32"/>
                  </a:cubicBezTo>
                  <a:cubicBezTo>
                    <a:pt x="12" y="31"/>
                    <a:pt x="7" y="32"/>
                    <a:pt x="0" y="31"/>
                  </a:cubicBezTo>
                  <a:cubicBezTo>
                    <a:pt x="11" y="24"/>
                    <a:pt x="29" y="17"/>
                    <a:pt x="21" y="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29" name="Freeform 377"/>
            <p:cNvSpPr>
              <a:spLocks/>
            </p:cNvSpPr>
            <p:nvPr/>
          </p:nvSpPr>
          <p:spPr bwMode="auto">
            <a:xfrm>
              <a:off x="4534" y="7"/>
              <a:ext cx="25" cy="50"/>
            </a:xfrm>
            <a:custGeom>
              <a:avLst/>
              <a:gdLst>
                <a:gd name="T0" fmla="*/ 0 w 20"/>
                <a:gd name="T1" fmla="*/ 3 h 38"/>
                <a:gd name="T2" fmla="*/ 0 w 20"/>
                <a:gd name="T3" fmla="*/ 50 h 38"/>
                <a:gd name="T4" fmla="*/ 1 w 20"/>
                <a:gd name="T5" fmla="*/ 0 h 38"/>
                <a:gd name="T6" fmla="*/ 0 60000 65536"/>
                <a:gd name="T7" fmla="*/ 0 60000 65536"/>
                <a:gd name="T8" fmla="*/ 0 60000 65536"/>
                <a:gd name="T9" fmla="*/ 0 w 20"/>
                <a:gd name="T10" fmla="*/ 0 h 38"/>
                <a:gd name="T11" fmla="*/ 20 w 20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38">
                  <a:moveTo>
                    <a:pt x="0" y="2"/>
                  </a:moveTo>
                  <a:cubicBezTo>
                    <a:pt x="20" y="0"/>
                    <a:pt x="18" y="35"/>
                    <a:pt x="0" y="38"/>
                  </a:cubicBezTo>
                  <a:cubicBezTo>
                    <a:pt x="10" y="23"/>
                    <a:pt x="4" y="16"/>
                    <a:pt x="1" y="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0" name="Freeform 378"/>
            <p:cNvSpPr>
              <a:spLocks/>
            </p:cNvSpPr>
            <p:nvPr/>
          </p:nvSpPr>
          <p:spPr bwMode="auto">
            <a:xfrm>
              <a:off x="4441" y="24"/>
              <a:ext cx="33" cy="44"/>
            </a:xfrm>
            <a:custGeom>
              <a:avLst/>
              <a:gdLst>
                <a:gd name="T0" fmla="*/ 5 w 26"/>
                <a:gd name="T1" fmla="*/ 7 h 33"/>
                <a:gd name="T2" fmla="*/ 33 w 26"/>
                <a:gd name="T3" fmla="*/ 43 h 33"/>
                <a:gd name="T4" fmla="*/ 13 w 26"/>
                <a:gd name="T5" fmla="*/ 40 h 33"/>
                <a:gd name="T6" fmla="*/ 0 w 26"/>
                <a:gd name="T7" fmla="*/ 5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3"/>
                <a:gd name="T14" fmla="*/ 26 w 26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3">
                  <a:moveTo>
                    <a:pt x="4" y="5"/>
                  </a:moveTo>
                  <a:cubicBezTo>
                    <a:pt x="17" y="0"/>
                    <a:pt x="14" y="27"/>
                    <a:pt x="26" y="32"/>
                  </a:cubicBezTo>
                  <a:cubicBezTo>
                    <a:pt x="22" y="33"/>
                    <a:pt x="15" y="31"/>
                    <a:pt x="10" y="30"/>
                  </a:cubicBezTo>
                  <a:cubicBezTo>
                    <a:pt x="9" y="18"/>
                    <a:pt x="11" y="12"/>
                    <a:pt x="0" y="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1" name="Freeform 379"/>
            <p:cNvSpPr>
              <a:spLocks/>
            </p:cNvSpPr>
            <p:nvPr/>
          </p:nvSpPr>
          <p:spPr bwMode="auto">
            <a:xfrm>
              <a:off x="4627" y="1205"/>
              <a:ext cx="122" cy="43"/>
            </a:xfrm>
            <a:custGeom>
              <a:avLst/>
              <a:gdLst>
                <a:gd name="T0" fmla="*/ 9 w 98"/>
                <a:gd name="T1" fmla="*/ 5 h 32"/>
                <a:gd name="T2" fmla="*/ 41 w 98"/>
                <a:gd name="T3" fmla="*/ 26 h 32"/>
                <a:gd name="T4" fmla="*/ 51 w 98"/>
                <a:gd name="T5" fmla="*/ 39 h 32"/>
                <a:gd name="T6" fmla="*/ 68 w 98"/>
                <a:gd name="T7" fmla="*/ 39 h 32"/>
                <a:gd name="T8" fmla="*/ 120 w 98"/>
                <a:gd name="T9" fmla="*/ 22 h 32"/>
                <a:gd name="T10" fmla="*/ 67 w 98"/>
                <a:gd name="T11" fmla="*/ 13 h 32"/>
                <a:gd name="T12" fmla="*/ 0 w 98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"/>
                <a:gd name="T22" fmla="*/ 0 h 32"/>
                <a:gd name="T23" fmla="*/ 98 w 9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" h="32">
                  <a:moveTo>
                    <a:pt x="7" y="4"/>
                  </a:moveTo>
                  <a:cubicBezTo>
                    <a:pt x="16" y="6"/>
                    <a:pt x="26" y="12"/>
                    <a:pt x="33" y="19"/>
                  </a:cubicBezTo>
                  <a:cubicBezTo>
                    <a:pt x="36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8" y="32"/>
                    <a:pt x="96" y="16"/>
                  </a:cubicBezTo>
                  <a:cubicBezTo>
                    <a:pt x="82" y="15"/>
                    <a:pt x="68" y="13"/>
                    <a:pt x="54" y="10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2" name="Freeform 380"/>
            <p:cNvSpPr>
              <a:spLocks/>
            </p:cNvSpPr>
            <p:nvPr/>
          </p:nvSpPr>
          <p:spPr bwMode="auto">
            <a:xfrm>
              <a:off x="4833" y="577"/>
              <a:ext cx="50" cy="110"/>
            </a:xfrm>
            <a:custGeom>
              <a:avLst/>
              <a:gdLst>
                <a:gd name="T0" fmla="*/ 17 w 40"/>
                <a:gd name="T1" fmla="*/ 13 h 82"/>
                <a:gd name="T2" fmla="*/ 20 w 40"/>
                <a:gd name="T3" fmla="*/ 56 h 82"/>
                <a:gd name="T4" fmla="*/ 49 w 40"/>
                <a:gd name="T5" fmla="*/ 110 h 82"/>
                <a:gd name="T6" fmla="*/ 37 w 40"/>
                <a:gd name="T7" fmla="*/ 40 h 82"/>
                <a:gd name="T8" fmla="*/ 21 w 4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82"/>
                <a:gd name="T17" fmla="*/ 40 w 4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82">
                  <a:moveTo>
                    <a:pt x="14" y="10"/>
                  </a:moveTo>
                  <a:cubicBezTo>
                    <a:pt x="0" y="24"/>
                    <a:pt x="6" y="25"/>
                    <a:pt x="16" y="42"/>
                  </a:cubicBezTo>
                  <a:cubicBezTo>
                    <a:pt x="23" y="53"/>
                    <a:pt x="35" y="69"/>
                    <a:pt x="39" y="82"/>
                  </a:cubicBezTo>
                  <a:cubicBezTo>
                    <a:pt x="40" y="65"/>
                    <a:pt x="30" y="48"/>
                    <a:pt x="30" y="30"/>
                  </a:cubicBezTo>
                  <a:cubicBezTo>
                    <a:pt x="31" y="19"/>
                    <a:pt x="23" y="10"/>
                    <a:pt x="17" y="0"/>
                  </a:cubicBezTo>
                </a:path>
              </a:pathLst>
            </a:custGeom>
            <a:solidFill>
              <a:srgbClr val="F5BD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3" name="Freeform 381"/>
            <p:cNvSpPr>
              <a:spLocks/>
            </p:cNvSpPr>
            <p:nvPr/>
          </p:nvSpPr>
          <p:spPr bwMode="auto">
            <a:xfrm>
              <a:off x="4249" y="891"/>
              <a:ext cx="111" cy="192"/>
            </a:xfrm>
            <a:custGeom>
              <a:avLst/>
              <a:gdLst>
                <a:gd name="T0" fmla="*/ 57 w 89"/>
                <a:gd name="T1" fmla="*/ 7 h 144"/>
                <a:gd name="T2" fmla="*/ 41 w 89"/>
                <a:gd name="T3" fmla="*/ 59 h 144"/>
                <a:gd name="T4" fmla="*/ 34 w 89"/>
                <a:gd name="T5" fmla="*/ 105 h 144"/>
                <a:gd name="T6" fmla="*/ 19 w 89"/>
                <a:gd name="T7" fmla="*/ 132 h 144"/>
                <a:gd name="T8" fmla="*/ 0 w 89"/>
                <a:gd name="T9" fmla="*/ 151 h 144"/>
                <a:gd name="T10" fmla="*/ 57 w 89"/>
                <a:gd name="T11" fmla="*/ 192 h 144"/>
                <a:gd name="T12" fmla="*/ 52 w 89"/>
                <a:gd name="T13" fmla="*/ 111 h 144"/>
                <a:gd name="T14" fmla="*/ 69 w 89"/>
                <a:gd name="T15" fmla="*/ 75 h 144"/>
                <a:gd name="T16" fmla="*/ 111 w 89"/>
                <a:gd name="T17" fmla="*/ 83 h 144"/>
                <a:gd name="T18" fmla="*/ 57 w 89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144"/>
                <a:gd name="T32" fmla="*/ 89 w 89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144">
                  <a:moveTo>
                    <a:pt x="46" y="5"/>
                  </a:moveTo>
                  <a:cubicBezTo>
                    <a:pt x="48" y="20"/>
                    <a:pt x="37" y="31"/>
                    <a:pt x="33" y="44"/>
                  </a:cubicBezTo>
                  <a:cubicBezTo>
                    <a:pt x="30" y="53"/>
                    <a:pt x="32" y="66"/>
                    <a:pt x="27" y="79"/>
                  </a:cubicBezTo>
                  <a:cubicBezTo>
                    <a:pt x="24" y="86"/>
                    <a:pt x="21" y="93"/>
                    <a:pt x="15" y="99"/>
                  </a:cubicBezTo>
                  <a:cubicBezTo>
                    <a:pt x="9" y="104"/>
                    <a:pt x="0" y="105"/>
                    <a:pt x="0" y="113"/>
                  </a:cubicBezTo>
                  <a:cubicBezTo>
                    <a:pt x="1" y="127"/>
                    <a:pt x="36" y="141"/>
                    <a:pt x="46" y="144"/>
                  </a:cubicBezTo>
                  <a:cubicBezTo>
                    <a:pt x="22" y="122"/>
                    <a:pt x="29" y="107"/>
                    <a:pt x="42" y="83"/>
                  </a:cubicBezTo>
                  <a:cubicBezTo>
                    <a:pt x="46" y="77"/>
                    <a:pt x="50" y="59"/>
                    <a:pt x="55" y="56"/>
                  </a:cubicBezTo>
                  <a:cubicBezTo>
                    <a:pt x="63" y="52"/>
                    <a:pt x="82" y="61"/>
                    <a:pt x="89" y="62"/>
                  </a:cubicBezTo>
                  <a:cubicBezTo>
                    <a:pt x="87" y="39"/>
                    <a:pt x="47" y="22"/>
                    <a:pt x="46" y="0"/>
                  </a:cubicBezTo>
                </a:path>
              </a:pathLst>
            </a:custGeom>
            <a:solidFill>
              <a:srgbClr val="F9D1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4" name="Freeform 382"/>
            <p:cNvSpPr>
              <a:spLocks/>
            </p:cNvSpPr>
            <p:nvPr/>
          </p:nvSpPr>
          <p:spPr bwMode="auto">
            <a:xfrm>
              <a:off x="4730" y="863"/>
              <a:ext cx="268" cy="357"/>
            </a:xfrm>
            <a:custGeom>
              <a:avLst/>
              <a:gdLst>
                <a:gd name="T0" fmla="*/ 116 w 214"/>
                <a:gd name="T1" fmla="*/ 340 h 268"/>
                <a:gd name="T2" fmla="*/ 197 w 214"/>
                <a:gd name="T3" fmla="*/ 297 h 268"/>
                <a:gd name="T4" fmla="*/ 248 w 214"/>
                <a:gd name="T5" fmla="*/ 214 h 268"/>
                <a:gd name="T6" fmla="*/ 242 w 214"/>
                <a:gd name="T7" fmla="*/ 0 h 268"/>
                <a:gd name="T8" fmla="*/ 250 w 214"/>
                <a:gd name="T9" fmla="*/ 128 h 268"/>
                <a:gd name="T10" fmla="*/ 217 w 214"/>
                <a:gd name="T11" fmla="*/ 229 h 268"/>
                <a:gd name="T12" fmla="*/ 113 w 214"/>
                <a:gd name="T13" fmla="*/ 329 h 268"/>
                <a:gd name="T14" fmla="*/ 46 w 214"/>
                <a:gd name="T15" fmla="*/ 342 h 268"/>
                <a:gd name="T16" fmla="*/ 0 w 214"/>
                <a:gd name="T17" fmla="*/ 350 h 268"/>
                <a:gd name="T18" fmla="*/ 95 w 214"/>
                <a:gd name="T19" fmla="*/ 344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4"/>
                <a:gd name="T31" fmla="*/ 0 h 268"/>
                <a:gd name="T32" fmla="*/ 214 w 214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4" h="268">
                  <a:moveTo>
                    <a:pt x="93" y="255"/>
                  </a:moveTo>
                  <a:cubicBezTo>
                    <a:pt x="116" y="246"/>
                    <a:pt x="138" y="240"/>
                    <a:pt x="157" y="223"/>
                  </a:cubicBezTo>
                  <a:cubicBezTo>
                    <a:pt x="175" y="207"/>
                    <a:pt x="190" y="183"/>
                    <a:pt x="198" y="161"/>
                  </a:cubicBezTo>
                  <a:cubicBezTo>
                    <a:pt x="213" y="118"/>
                    <a:pt x="214" y="51"/>
                    <a:pt x="193" y="0"/>
                  </a:cubicBezTo>
                  <a:cubicBezTo>
                    <a:pt x="199" y="23"/>
                    <a:pt x="203" y="73"/>
                    <a:pt x="200" y="96"/>
                  </a:cubicBezTo>
                  <a:cubicBezTo>
                    <a:pt x="197" y="128"/>
                    <a:pt x="186" y="143"/>
                    <a:pt x="173" y="172"/>
                  </a:cubicBezTo>
                  <a:cubicBezTo>
                    <a:pt x="157" y="206"/>
                    <a:pt x="126" y="232"/>
                    <a:pt x="90" y="247"/>
                  </a:cubicBezTo>
                  <a:cubicBezTo>
                    <a:pt x="70" y="255"/>
                    <a:pt x="58" y="257"/>
                    <a:pt x="37" y="257"/>
                  </a:cubicBezTo>
                  <a:cubicBezTo>
                    <a:pt x="28" y="257"/>
                    <a:pt x="10" y="263"/>
                    <a:pt x="0" y="263"/>
                  </a:cubicBezTo>
                  <a:cubicBezTo>
                    <a:pt x="18" y="265"/>
                    <a:pt x="59" y="268"/>
                    <a:pt x="76" y="258"/>
                  </a:cubicBezTo>
                </a:path>
              </a:pathLst>
            </a:custGeom>
            <a:solidFill>
              <a:srgbClr val="F7C8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5" name="Freeform 383"/>
            <p:cNvSpPr>
              <a:spLocks/>
            </p:cNvSpPr>
            <p:nvPr/>
          </p:nvSpPr>
          <p:spPr bwMode="auto">
            <a:xfrm>
              <a:off x="4443" y="1045"/>
              <a:ext cx="347" cy="126"/>
            </a:xfrm>
            <a:custGeom>
              <a:avLst/>
              <a:gdLst>
                <a:gd name="T0" fmla="*/ 0 w 278"/>
                <a:gd name="T1" fmla="*/ 0 h 94"/>
                <a:gd name="T2" fmla="*/ 347 w 278"/>
                <a:gd name="T3" fmla="*/ 95 h 94"/>
                <a:gd name="T4" fmla="*/ 0 w 278"/>
                <a:gd name="T5" fmla="*/ 0 h 94"/>
                <a:gd name="T6" fmla="*/ 0 60000 65536"/>
                <a:gd name="T7" fmla="*/ 0 60000 65536"/>
                <a:gd name="T8" fmla="*/ 0 60000 65536"/>
                <a:gd name="T9" fmla="*/ 0 w 278"/>
                <a:gd name="T10" fmla="*/ 0 h 94"/>
                <a:gd name="T11" fmla="*/ 278 w 278"/>
                <a:gd name="T12" fmla="*/ 94 h 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4">
                  <a:moveTo>
                    <a:pt x="0" y="0"/>
                  </a:moveTo>
                  <a:cubicBezTo>
                    <a:pt x="30" y="22"/>
                    <a:pt x="152" y="94"/>
                    <a:pt x="278" y="71"/>
                  </a:cubicBezTo>
                  <a:cubicBezTo>
                    <a:pt x="236" y="84"/>
                    <a:pt x="105" y="94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6" name="Freeform 384"/>
            <p:cNvSpPr>
              <a:spLocks/>
            </p:cNvSpPr>
            <p:nvPr/>
          </p:nvSpPr>
          <p:spPr bwMode="auto">
            <a:xfrm>
              <a:off x="4609" y="295"/>
              <a:ext cx="220" cy="157"/>
            </a:xfrm>
            <a:custGeom>
              <a:avLst/>
              <a:gdLst>
                <a:gd name="T0" fmla="*/ 0 w 176"/>
                <a:gd name="T1" fmla="*/ 157 h 118"/>
                <a:gd name="T2" fmla="*/ 220 w 176"/>
                <a:gd name="T3" fmla="*/ 49 h 118"/>
                <a:gd name="T4" fmla="*/ 0 60000 65536"/>
                <a:gd name="T5" fmla="*/ 0 60000 65536"/>
                <a:gd name="T6" fmla="*/ 0 w 176"/>
                <a:gd name="T7" fmla="*/ 0 h 118"/>
                <a:gd name="T8" fmla="*/ 176 w 176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6" h="118">
                  <a:moveTo>
                    <a:pt x="0" y="118"/>
                  </a:moveTo>
                  <a:cubicBezTo>
                    <a:pt x="31" y="0"/>
                    <a:pt x="113" y="36"/>
                    <a:pt x="176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7" name="Freeform 385"/>
            <p:cNvSpPr>
              <a:spLocks/>
            </p:cNvSpPr>
            <p:nvPr/>
          </p:nvSpPr>
          <p:spPr bwMode="auto">
            <a:xfrm>
              <a:off x="4590" y="323"/>
              <a:ext cx="243" cy="193"/>
            </a:xfrm>
            <a:custGeom>
              <a:avLst/>
              <a:gdLst>
                <a:gd name="T0" fmla="*/ 19 w 194"/>
                <a:gd name="T1" fmla="*/ 126 h 145"/>
                <a:gd name="T2" fmla="*/ 15 w 194"/>
                <a:gd name="T3" fmla="*/ 138 h 145"/>
                <a:gd name="T4" fmla="*/ 0 w 194"/>
                <a:gd name="T5" fmla="*/ 192 h 145"/>
                <a:gd name="T6" fmla="*/ 5 w 194"/>
                <a:gd name="T7" fmla="*/ 193 h 145"/>
                <a:gd name="T8" fmla="*/ 19 w 194"/>
                <a:gd name="T9" fmla="*/ 140 h 145"/>
                <a:gd name="T10" fmla="*/ 23 w 194"/>
                <a:gd name="T11" fmla="*/ 128 h 145"/>
                <a:gd name="T12" fmla="*/ 198 w 194"/>
                <a:gd name="T13" fmla="*/ 17 h 145"/>
                <a:gd name="T14" fmla="*/ 243 w 194"/>
                <a:gd name="T15" fmla="*/ 19 h 145"/>
                <a:gd name="T16" fmla="*/ 242 w 194"/>
                <a:gd name="T17" fmla="*/ 19 h 145"/>
                <a:gd name="T18" fmla="*/ 199 w 194"/>
                <a:gd name="T19" fmla="*/ 13 h 145"/>
                <a:gd name="T20" fmla="*/ 19 w 194"/>
                <a:gd name="T21" fmla="*/ 126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145"/>
                <a:gd name="T35" fmla="*/ 194 w 194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145">
                  <a:moveTo>
                    <a:pt x="15" y="9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1" y="118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1" y="14"/>
                    <a:pt x="183" y="15"/>
                    <a:pt x="194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0"/>
                  </a:cubicBezTo>
                  <a:cubicBezTo>
                    <a:pt x="109" y="6"/>
                    <a:pt x="47" y="0"/>
                    <a:pt x="15" y="95"/>
                  </a:cubicBezTo>
                  <a:close/>
                </a:path>
              </a:pathLst>
            </a:custGeom>
            <a:solidFill>
              <a:srgbClr val="479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8" name="Freeform 386"/>
            <p:cNvSpPr>
              <a:spLocks/>
            </p:cNvSpPr>
            <p:nvPr/>
          </p:nvSpPr>
          <p:spPr bwMode="auto">
            <a:xfrm>
              <a:off x="4234" y="567"/>
              <a:ext cx="72" cy="57"/>
            </a:xfrm>
            <a:custGeom>
              <a:avLst/>
              <a:gdLst>
                <a:gd name="T0" fmla="*/ 0 w 58"/>
                <a:gd name="T1" fmla="*/ 32 h 43"/>
                <a:gd name="T2" fmla="*/ 72 w 58"/>
                <a:gd name="T3" fmla="*/ 0 h 43"/>
                <a:gd name="T4" fmla="*/ 0 w 58"/>
                <a:gd name="T5" fmla="*/ 32 h 43"/>
                <a:gd name="T6" fmla="*/ 0 60000 65536"/>
                <a:gd name="T7" fmla="*/ 0 60000 65536"/>
                <a:gd name="T8" fmla="*/ 0 60000 65536"/>
                <a:gd name="T9" fmla="*/ 0 w 58"/>
                <a:gd name="T10" fmla="*/ 0 h 43"/>
                <a:gd name="T11" fmla="*/ 58 w 58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43">
                  <a:moveTo>
                    <a:pt x="0" y="24"/>
                  </a:moveTo>
                  <a:cubicBezTo>
                    <a:pt x="9" y="31"/>
                    <a:pt x="39" y="26"/>
                    <a:pt x="58" y="0"/>
                  </a:cubicBezTo>
                  <a:cubicBezTo>
                    <a:pt x="52" y="8"/>
                    <a:pt x="27" y="43"/>
                    <a:pt x="0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39" name="Freeform 387"/>
            <p:cNvSpPr>
              <a:spLocks/>
            </p:cNvSpPr>
            <p:nvPr/>
          </p:nvSpPr>
          <p:spPr bwMode="auto">
            <a:xfrm>
              <a:off x="4248" y="701"/>
              <a:ext cx="35" cy="54"/>
            </a:xfrm>
            <a:custGeom>
              <a:avLst/>
              <a:gdLst>
                <a:gd name="T0" fmla="*/ 0 w 28"/>
                <a:gd name="T1" fmla="*/ 0 h 40"/>
                <a:gd name="T2" fmla="*/ 34 w 28"/>
                <a:gd name="T3" fmla="*/ 54 h 40"/>
                <a:gd name="T4" fmla="*/ 0 w 28"/>
                <a:gd name="T5" fmla="*/ 0 h 40"/>
                <a:gd name="T6" fmla="*/ 0 60000 65536"/>
                <a:gd name="T7" fmla="*/ 0 60000 65536"/>
                <a:gd name="T8" fmla="*/ 0 60000 65536"/>
                <a:gd name="T9" fmla="*/ 0 w 28"/>
                <a:gd name="T10" fmla="*/ 0 h 40"/>
                <a:gd name="T11" fmla="*/ 28 w 28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40">
                  <a:moveTo>
                    <a:pt x="0" y="0"/>
                  </a:moveTo>
                  <a:cubicBezTo>
                    <a:pt x="14" y="5"/>
                    <a:pt x="26" y="21"/>
                    <a:pt x="27" y="40"/>
                  </a:cubicBezTo>
                  <a:cubicBezTo>
                    <a:pt x="28" y="27"/>
                    <a:pt x="28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0" name="Freeform 388"/>
            <p:cNvSpPr>
              <a:spLocks/>
            </p:cNvSpPr>
            <p:nvPr/>
          </p:nvSpPr>
          <p:spPr bwMode="auto">
            <a:xfrm>
              <a:off x="4663" y="336"/>
              <a:ext cx="71" cy="47"/>
            </a:xfrm>
            <a:custGeom>
              <a:avLst/>
              <a:gdLst>
                <a:gd name="T0" fmla="*/ 70 w 57"/>
                <a:gd name="T1" fmla="*/ 15 h 35"/>
                <a:gd name="T2" fmla="*/ 52 w 57"/>
                <a:gd name="T3" fmla="*/ 16 h 35"/>
                <a:gd name="T4" fmla="*/ 39 w 57"/>
                <a:gd name="T5" fmla="*/ 24 h 35"/>
                <a:gd name="T6" fmla="*/ 35 w 57"/>
                <a:gd name="T7" fmla="*/ 40 h 35"/>
                <a:gd name="T8" fmla="*/ 37 w 57"/>
                <a:gd name="T9" fmla="*/ 47 h 35"/>
                <a:gd name="T10" fmla="*/ 27 w 57"/>
                <a:gd name="T11" fmla="*/ 44 h 35"/>
                <a:gd name="T12" fmla="*/ 17 w 57"/>
                <a:gd name="T13" fmla="*/ 40 h 35"/>
                <a:gd name="T14" fmla="*/ 0 w 57"/>
                <a:gd name="T15" fmla="*/ 35 h 35"/>
                <a:gd name="T16" fmla="*/ 12 w 57"/>
                <a:gd name="T17" fmla="*/ 21 h 35"/>
                <a:gd name="T18" fmla="*/ 35 w 57"/>
                <a:gd name="T19" fmla="*/ 9 h 35"/>
                <a:gd name="T20" fmla="*/ 71 w 57"/>
                <a:gd name="T21" fmla="*/ 4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5"/>
                <a:gd name="T35" fmla="*/ 57 w 57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5">
                  <a:moveTo>
                    <a:pt x="56" y="11"/>
                  </a:moveTo>
                  <a:cubicBezTo>
                    <a:pt x="53" y="9"/>
                    <a:pt x="45" y="11"/>
                    <a:pt x="42" y="12"/>
                  </a:cubicBezTo>
                  <a:cubicBezTo>
                    <a:pt x="38" y="13"/>
                    <a:pt x="33" y="15"/>
                    <a:pt x="31" y="18"/>
                  </a:cubicBezTo>
                  <a:cubicBezTo>
                    <a:pt x="28" y="22"/>
                    <a:pt x="27" y="26"/>
                    <a:pt x="28" y="30"/>
                  </a:cubicBezTo>
                  <a:cubicBezTo>
                    <a:pt x="29" y="32"/>
                    <a:pt x="30" y="34"/>
                    <a:pt x="30" y="35"/>
                  </a:cubicBezTo>
                  <a:cubicBezTo>
                    <a:pt x="28" y="35"/>
                    <a:pt x="25" y="34"/>
                    <a:pt x="22" y="33"/>
                  </a:cubicBezTo>
                  <a:cubicBezTo>
                    <a:pt x="20" y="32"/>
                    <a:pt x="17" y="31"/>
                    <a:pt x="14" y="30"/>
                  </a:cubicBezTo>
                  <a:cubicBezTo>
                    <a:pt x="9" y="29"/>
                    <a:pt x="5" y="27"/>
                    <a:pt x="0" y="26"/>
                  </a:cubicBezTo>
                  <a:cubicBezTo>
                    <a:pt x="3" y="22"/>
                    <a:pt x="6" y="19"/>
                    <a:pt x="10" y="16"/>
                  </a:cubicBezTo>
                  <a:cubicBezTo>
                    <a:pt x="16" y="13"/>
                    <a:pt x="22" y="10"/>
                    <a:pt x="28" y="7"/>
                  </a:cubicBezTo>
                  <a:cubicBezTo>
                    <a:pt x="36" y="3"/>
                    <a:pt x="48" y="0"/>
                    <a:pt x="57" y="3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1" name="Freeform 389"/>
            <p:cNvSpPr>
              <a:spLocks/>
            </p:cNvSpPr>
            <p:nvPr/>
          </p:nvSpPr>
          <p:spPr bwMode="auto">
            <a:xfrm>
              <a:off x="4753" y="415"/>
              <a:ext cx="104" cy="190"/>
            </a:xfrm>
            <a:custGeom>
              <a:avLst/>
              <a:gdLst>
                <a:gd name="T0" fmla="*/ 16 w 83"/>
                <a:gd name="T1" fmla="*/ 12 h 143"/>
                <a:gd name="T2" fmla="*/ 0 w 83"/>
                <a:gd name="T3" fmla="*/ 0 h 143"/>
                <a:gd name="T4" fmla="*/ 4 w 83"/>
                <a:gd name="T5" fmla="*/ 8 h 143"/>
                <a:gd name="T6" fmla="*/ 48 w 83"/>
                <a:gd name="T7" fmla="*/ 65 h 143"/>
                <a:gd name="T8" fmla="*/ 59 w 83"/>
                <a:gd name="T9" fmla="*/ 113 h 143"/>
                <a:gd name="T10" fmla="*/ 79 w 83"/>
                <a:gd name="T11" fmla="*/ 182 h 143"/>
                <a:gd name="T12" fmla="*/ 79 w 83"/>
                <a:gd name="T13" fmla="*/ 189 h 143"/>
                <a:gd name="T14" fmla="*/ 79 w 83"/>
                <a:gd name="T15" fmla="*/ 190 h 143"/>
                <a:gd name="T16" fmla="*/ 104 w 83"/>
                <a:gd name="T17" fmla="*/ 151 h 143"/>
                <a:gd name="T18" fmla="*/ 16 w 83"/>
                <a:gd name="T19" fmla="*/ 12 h 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143"/>
                <a:gd name="T32" fmla="*/ 83 w 83"/>
                <a:gd name="T33" fmla="*/ 143 h 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143">
                  <a:moveTo>
                    <a:pt x="13" y="9"/>
                  </a:moveTo>
                  <a:cubicBezTo>
                    <a:pt x="9" y="6"/>
                    <a:pt x="4" y="3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6" y="20"/>
                    <a:pt x="28" y="32"/>
                    <a:pt x="38" y="49"/>
                  </a:cubicBezTo>
                  <a:cubicBezTo>
                    <a:pt x="44" y="61"/>
                    <a:pt x="46" y="73"/>
                    <a:pt x="47" y="85"/>
                  </a:cubicBezTo>
                  <a:cubicBezTo>
                    <a:pt x="60" y="103"/>
                    <a:pt x="66" y="120"/>
                    <a:pt x="63" y="137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3" y="142"/>
                    <a:pt x="63" y="143"/>
                    <a:pt x="63" y="143"/>
                  </a:cubicBezTo>
                  <a:cubicBezTo>
                    <a:pt x="73" y="137"/>
                    <a:pt x="79" y="130"/>
                    <a:pt x="83" y="114"/>
                  </a:cubicBezTo>
                  <a:cubicBezTo>
                    <a:pt x="76" y="91"/>
                    <a:pt x="60" y="43"/>
                    <a:pt x="13" y="9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2" name="Freeform 390"/>
            <p:cNvSpPr>
              <a:spLocks/>
            </p:cNvSpPr>
            <p:nvPr/>
          </p:nvSpPr>
          <p:spPr bwMode="auto">
            <a:xfrm>
              <a:off x="4622" y="371"/>
              <a:ext cx="58" cy="61"/>
            </a:xfrm>
            <a:custGeom>
              <a:avLst/>
              <a:gdLst>
                <a:gd name="T0" fmla="*/ 37 w 47"/>
                <a:gd name="T1" fmla="*/ 0 h 46"/>
                <a:gd name="T2" fmla="*/ 37 w 47"/>
                <a:gd name="T3" fmla="*/ 0 h 46"/>
                <a:gd name="T4" fmla="*/ 0 w 47"/>
                <a:gd name="T5" fmla="*/ 61 h 46"/>
                <a:gd name="T6" fmla="*/ 1 w 47"/>
                <a:gd name="T7" fmla="*/ 61 h 46"/>
                <a:gd name="T8" fmla="*/ 20 w 47"/>
                <a:gd name="T9" fmla="*/ 61 h 46"/>
                <a:gd name="T10" fmla="*/ 25 w 47"/>
                <a:gd name="T11" fmla="*/ 45 h 46"/>
                <a:gd name="T12" fmla="*/ 58 w 47"/>
                <a:gd name="T13" fmla="*/ 5 h 46"/>
                <a:gd name="T14" fmla="*/ 37 w 47"/>
                <a:gd name="T15" fmla="*/ 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6"/>
                <a:gd name="T26" fmla="*/ 47 w 47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6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5" y="45"/>
                    <a:pt x="6" y="45"/>
                    <a:pt x="16" y="46"/>
                  </a:cubicBezTo>
                  <a:cubicBezTo>
                    <a:pt x="18" y="42"/>
                    <a:pt x="19" y="38"/>
                    <a:pt x="20" y="34"/>
                  </a:cubicBezTo>
                  <a:cubicBezTo>
                    <a:pt x="25" y="22"/>
                    <a:pt x="37" y="12"/>
                    <a:pt x="47" y="4"/>
                  </a:cubicBezTo>
                  <a:cubicBezTo>
                    <a:pt x="36" y="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3" name="Freeform 391"/>
            <p:cNvSpPr>
              <a:spLocks/>
            </p:cNvSpPr>
            <p:nvPr/>
          </p:nvSpPr>
          <p:spPr bwMode="auto">
            <a:xfrm>
              <a:off x="4729" y="461"/>
              <a:ext cx="138" cy="215"/>
            </a:xfrm>
            <a:custGeom>
              <a:avLst/>
              <a:gdLst>
                <a:gd name="T0" fmla="*/ 0 w 110"/>
                <a:gd name="T1" fmla="*/ 0 h 161"/>
                <a:gd name="T2" fmla="*/ 94 w 110"/>
                <a:gd name="T3" fmla="*/ 123 h 161"/>
                <a:gd name="T4" fmla="*/ 94 w 110"/>
                <a:gd name="T5" fmla="*/ 128 h 161"/>
                <a:gd name="T6" fmla="*/ 93 w 110"/>
                <a:gd name="T7" fmla="*/ 135 h 161"/>
                <a:gd name="T8" fmla="*/ 98 w 110"/>
                <a:gd name="T9" fmla="*/ 155 h 161"/>
                <a:gd name="T10" fmla="*/ 109 w 110"/>
                <a:gd name="T11" fmla="*/ 172 h 161"/>
                <a:gd name="T12" fmla="*/ 133 w 110"/>
                <a:gd name="T13" fmla="*/ 215 h 161"/>
                <a:gd name="T14" fmla="*/ 138 w 110"/>
                <a:gd name="T15" fmla="*/ 212 h 161"/>
                <a:gd name="T16" fmla="*/ 113 w 110"/>
                <a:gd name="T17" fmla="*/ 170 h 161"/>
                <a:gd name="T18" fmla="*/ 103 w 110"/>
                <a:gd name="T19" fmla="*/ 152 h 161"/>
                <a:gd name="T20" fmla="*/ 99 w 110"/>
                <a:gd name="T21" fmla="*/ 128 h 161"/>
                <a:gd name="T22" fmla="*/ 99 w 110"/>
                <a:gd name="T23" fmla="*/ 123 h 161"/>
                <a:gd name="T24" fmla="*/ 0 w 110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"/>
                <a:gd name="T40" fmla="*/ 0 h 161"/>
                <a:gd name="T41" fmla="*/ 110 w 110"/>
                <a:gd name="T42" fmla="*/ 161 h 1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" h="161">
                  <a:moveTo>
                    <a:pt x="0" y="0"/>
                  </a:moveTo>
                  <a:cubicBezTo>
                    <a:pt x="12" y="7"/>
                    <a:pt x="72" y="45"/>
                    <a:pt x="75" y="92"/>
                  </a:cubicBezTo>
                  <a:cubicBezTo>
                    <a:pt x="75" y="92"/>
                    <a:pt x="75" y="96"/>
                    <a:pt x="75" y="96"/>
                  </a:cubicBezTo>
                  <a:cubicBezTo>
                    <a:pt x="74" y="97"/>
                    <a:pt x="74" y="99"/>
                    <a:pt x="74" y="101"/>
                  </a:cubicBezTo>
                  <a:cubicBezTo>
                    <a:pt x="74" y="105"/>
                    <a:pt x="75" y="111"/>
                    <a:pt x="78" y="116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3" y="140"/>
                    <a:pt x="102" y="153"/>
                    <a:pt x="106" y="161"/>
                  </a:cubicBezTo>
                  <a:cubicBezTo>
                    <a:pt x="110" y="159"/>
                    <a:pt x="110" y="159"/>
                    <a:pt x="110" y="159"/>
                  </a:cubicBezTo>
                  <a:cubicBezTo>
                    <a:pt x="105" y="151"/>
                    <a:pt x="97" y="138"/>
                    <a:pt x="90" y="127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78" y="108"/>
                    <a:pt x="78" y="102"/>
                    <a:pt x="79" y="96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6" y="43"/>
                    <a:pt x="12" y="7"/>
                    <a:pt x="0" y="0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4" name="Freeform 392"/>
            <p:cNvSpPr>
              <a:spLocks/>
            </p:cNvSpPr>
            <p:nvPr/>
          </p:nvSpPr>
          <p:spPr bwMode="auto">
            <a:xfrm>
              <a:off x="4685" y="825"/>
              <a:ext cx="78" cy="167"/>
            </a:xfrm>
            <a:custGeom>
              <a:avLst/>
              <a:gdLst>
                <a:gd name="T0" fmla="*/ 9 w 62"/>
                <a:gd name="T1" fmla="*/ 0 h 125"/>
                <a:gd name="T2" fmla="*/ 28 w 62"/>
                <a:gd name="T3" fmla="*/ 69 h 125"/>
                <a:gd name="T4" fmla="*/ 49 w 62"/>
                <a:gd name="T5" fmla="*/ 127 h 125"/>
                <a:gd name="T6" fmla="*/ 78 w 62"/>
                <a:gd name="T7" fmla="*/ 167 h 125"/>
                <a:gd name="T8" fmla="*/ 53 w 62"/>
                <a:gd name="T9" fmla="*/ 122 h 125"/>
                <a:gd name="T10" fmla="*/ 34 w 62"/>
                <a:gd name="T11" fmla="*/ 61 h 125"/>
                <a:gd name="T12" fmla="*/ 9 w 62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125"/>
                <a:gd name="T23" fmla="*/ 62 w 62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125">
                  <a:moveTo>
                    <a:pt x="7" y="0"/>
                  </a:moveTo>
                  <a:cubicBezTo>
                    <a:pt x="0" y="20"/>
                    <a:pt x="14" y="36"/>
                    <a:pt x="22" y="52"/>
                  </a:cubicBezTo>
                  <a:cubicBezTo>
                    <a:pt x="31" y="69"/>
                    <a:pt x="30" y="85"/>
                    <a:pt x="39" y="95"/>
                  </a:cubicBezTo>
                  <a:cubicBezTo>
                    <a:pt x="48" y="104"/>
                    <a:pt x="58" y="118"/>
                    <a:pt x="62" y="125"/>
                  </a:cubicBezTo>
                  <a:cubicBezTo>
                    <a:pt x="57" y="119"/>
                    <a:pt x="48" y="98"/>
                    <a:pt x="42" y="91"/>
                  </a:cubicBezTo>
                  <a:cubicBezTo>
                    <a:pt x="37" y="85"/>
                    <a:pt x="31" y="53"/>
                    <a:pt x="27" y="46"/>
                  </a:cubicBezTo>
                  <a:cubicBezTo>
                    <a:pt x="22" y="40"/>
                    <a:pt x="5" y="18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5" name="Freeform 393"/>
            <p:cNvSpPr>
              <a:spLocks/>
            </p:cNvSpPr>
            <p:nvPr/>
          </p:nvSpPr>
          <p:spPr bwMode="auto">
            <a:xfrm>
              <a:off x="4294" y="664"/>
              <a:ext cx="408" cy="421"/>
            </a:xfrm>
            <a:custGeom>
              <a:avLst/>
              <a:gdLst>
                <a:gd name="T0" fmla="*/ 402 w 326"/>
                <a:gd name="T1" fmla="*/ 384 h 316"/>
                <a:gd name="T2" fmla="*/ 388 w 326"/>
                <a:gd name="T3" fmla="*/ 356 h 316"/>
                <a:gd name="T4" fmla="*/ 373 w 326"/>
                <a:gd name="T5" fmla="*/ 341 h 316"/>
                <a:gd name="T6" fmla="*/ 360 w 326"/>
                <a:gd name="T7" fmla="*/ 314 h 316"/>
                <a:gd name="T8" fmla="*/ 339 w 326"/>
                <a:gd name="T9" fmla="*/ 276 h 316"/>
                <a:gd name="T10" fmla="*/ 310 w 326"/>
                <a:gd name="T11" fmla="*/ 209 h 316"/>
                <a:gd name="T12" fmla="*/ 294 w 326"/>
                <a:gd name="T13" fmla="*/ 169 h 316"/>
                <a:gd name="T14" fmla="*/ 287 w 326"/>
                <a:gd name="T15" fmla="*/ 91 h 316"/>
                <a:gd name="T16" fmla="*/ 275 w 326"/>
                <a:gd name="T17" fmla="*/ 43 h 316"/>
                <a:gd name="T18" fmla="*/ 272 w 326"/>
                <a:gd name="T19" fmla="*/ 28 h 316"/>
                <a:gd name="T20" fmla="*/ 245 w 326"/>
                <a:gd name="T21" fmla="*/ 17 h 316"/>
                <a:gd name="T22" fmla="*/ 154 w 326"/>
                <a:gd name="T23" fmla="*/ 0 h 316"/>
                <a:gd name="T24" fmla="*/ 153 w 326"/>
                <a:gd name="T25" fmla="*/ 13 h 316"/>
                <a:gd name="T26" fmla="*/ 154 w 326"/>
                <a:gd name="T27" fmla="*/ 11 h 316"/>
                <a:gd name="T28" fmla="*/ 140 w 326"/>
                <a:gd name="T29" fmla="*/ 40 h 316"/>
                <a:gd name="T30" fmla="*/ 153 w 326"/>
                <a:gd name="T31" fmla="*/ 112 h 316"/>
                <a:gd name="T32" fmla="*/ 125 w 326"/>
                <a:gd name="T33" fmla="*/ 72 h 316"/>
                <a:gd name="T34" fmla="*/ 121 w 326"/>
                <a:gd name="T35" fmla="*/ 9 h 316"/>
                <a:gd name="T36" fmla="*/ 121 w 326"/>
                <a:gd name="T37" fmla="*/ 7 h 316"/>
                <a:gd name="T38" fmla="*/ 45 w 326"/>
                <a:gd name="T39" fmla="*/ 53 h 316"/>
                <a:gd name="T40" fmla="*/ 3 w 326"/>
                <a:gd name="T41" fmla="*/ 77 h 316"/>
                <a:gd name="T42" fmla="*/ 0 w 326"/>
                <a:gd name="T43" fmla="*/ 87 h 316"/>
                <a:gd name="T44" fmla="*/ 54 w 326"/>
                <a:gd name="T45" fmla="*/ 99 h 316"/>
                <a:gd name="T46" fmla="*/ 113 w 326"/>
                <a:gd name="T47" fmla="*/ 143 h 316"/>
                <a:gd name="T48" fmla="*/ 33 w 326"/>
                <a:gd name="T49" fmla="*/ 105 h 316"/>
                <a:gd name="T50" fmla="*/ 19 w 326"/>
                <a:gd name="T51" fmla="*/ 117 h 316"/>
                <a:gd name="T52" fmla="*/ 40 w 326"/>
                <a:gd name="T53" fmla="*/ 143 h 316"/>
                <a:gd name="T54" fmla="*/ 46 w 326"/>
                <a:gd name="T55" fmla="*/ 157 h 316"/>
                <a:gd name="T56" fmla="*/ 58 w 326"/>
                <a:gd name="T57" fmla="*/ 177 h 316"/>
                <a:gd name="T58" fmla="*/ 74 w 326"/>
                <a:gd name="T59" fmla="*/ 197 h 316"/>
                <a:gd name="T60" fmla="*/ 79 w 326"/>
                <a:gd name="T61" fmla="*/ 217 h 316"/>
                <a:gd name="T62" fmla="*/ 84 w 326"/>
                <a:gd name="T63" fmla="*/ 229 h 316"/>
                <a:gd name="T64" fmla="*/ 99 w 326"/>
                <a:gd name="T65" fmla="*/ 236 h 316"/>
                <a:gd name="T66" fmla="*/ 118 w 326"/>
                <a:gd name="T67" fmla="*/ 234 h 316"/>
                <a:gd name="T68" fmla="*/ 131 w 326"/>
                <a:gd name="T69" fmla="*/ 265 h 316"/>
                <a:gd name="T70" fmla="*/ 144 w 326"/>
                <a:gd name="T71" fmla="*/ 269 h 316"/>
                <a:gd name="T72" fmla="*/ 155 w 326"/>
                <a:gd name="T73" fmla="*/ 273 h 316"/>
                <a:gd name="T74" fmla="*/ 175 w 326"/>
                <a:gd name="T75" fmla="*/ 276 h 316"/>
                <a:gd name="T76" fmla="*/ 189 w 326"/>
                <a:gd name="T77" fmla="*/ 292 h 316"/>
                <a:gd name="T78" fmla="*/ 195 w 326"/>
                <a:gd name="T79" fmla="*/ 310 h 316"/>
                <a:gd name="T80" fmla="*/ 212 w 326"/>
                <a:gd name="T81" fmla="*/ 336 h 316"/>
                <a:gd name="T82" fmla="*/ 237 w 326"/>
                <a:gd name="T83" fmla="*/ 337 h 316"/>
                <a:gd name="T84" fmla="*/ 250 w 326"/>
                <a:gd name="T85" fmla="*/ 350 h 316"/>
                <a:gd name="T86" fmla="*/ 259 w 326"/>
                <a:gd name="T87" fmla="*/ 368 h 316"/>
                <a:gd name="T88" fmla="*/ 273 w 326"/>
                <a:gd name="T89" fmla="*/ 376 h 316"/>
                <a:gd name="T90" fmla="*/ 289 w 326"/>
                <a:gd name="T91" fmla="*/ 365 h 316"/>
                <a:gd name="T92" fmla="*/ 307 w 326"/>
                <a:gd name="T93" fmla="*/ 366 h 316"/>
                <a:gd name="T94" fmla="*/ 322 w 326"/>
                <a:gd name="T95" fmla="*/ 374 h 316"/>
                <a:gd name="T96" fmla="*/ 327 w 326"/>
                <a:gd name="T97" fmla="*/ 388 h 316"/>
                <a:gd name="T98" fmla="*/ 350 w 326"/>
                <a:gd name="T99" fmla="*/ 401 h 316"/>
                <a:gd name="T100" fmla="*/ 383 w 326"/>
                <a:gd name="T101" fmla="*/ 410 h 316"/>
                <a:gd name="T102" fmla="*/ 402 w 326"/>
                <a:gd name="T103" fmla="*/ 418 h 316"/>
                <a:gd name="T104" fmla="*/ 402 w 326"/>
                <a:gd name="T105" fmla="*/ 384 h 3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26"/>
                <a:gd name="T160" fmla="*/ 0 h 316"/>
                <a:gd name="T161" fmla="*/ 326 w 326"/>
                <a:gd name="T162" fmla="*/ 316 h 3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26" h="316">
                  <a:moveTo>
                    <a:pt x="321" y="288"/>
                  </a:moveTo>
                  <a:cubicBezTo>
                    <a:pt x="324" y="281"/>
                    <a:pt x="314" y="272"/>
                    <a:pt x="310" y="267"/>
                  </a:cubicBezTo>
                  <a:cubicBezTo>
                    <a:pt x="306" y="263"/>
                    <a:pt x="303" y="262"/>
                    <a:pt x="298" y="256"/>
                  </a:cubicBezTo>
                  <a:cubicBezTo>
                    <a:pt x="292" y="250"/>
                    <a:pt x="296" y="243"/>
                    <a:pt x="288" y="236"/>
                  </a:cubicBezTo>
                  <a:cubicBezTo>
                    <a:pt x="281" y="230"/>
                    <a:pt x="281" y="220"/>
                    <a:pt x="271" y="207"/>
                  </a:cubicBezTo>
                  <a:cubicBezTo>
                    <a:pt x="260" y="195"/>
                    <a:pt x="252" y="165"/>
                    <a:pt x="248" y="157"/>
                  </a:cubicBezTo>
                  <a:cubicBezTo>
                    <a:pt x="244" y="149"/>
                    <a:pt x="242" y="141"/>
                    <a:pt x="235" y="127"/>
                  </a:cubicBezTo>
                  <a:cubicBezTo>
                    <a:pt x="229" y="112"/>
                    <a:pt x="232" y="80"/>
                    <a:pt x="229" y="68"/>
                  </a:cubicBezTo>
                  <a:cubicBezTo>
                    <a:pt x="226" y="56"/>
                    <a:pt x="226" y="47"/>
                    <a:pt x="220" y="32"/>
                  </a:cubicBezTo>
                  <a:cubicBezTo>
                    <a:pt x="219" y="29"/>
                    <a:pt x="218" y="25"/>
                    <a:pt x="217" y="21"/>
                  </a:cubicBezTo>
                  <a:cubicBezTo>
                    <a:pt x="211" y="16"/>
                    <a:pt x="204" y="13"/>
                    <a:pt x="196" y="13"/>
                  </a:cubicBezTo>
                  <a:cubicBezTo>
                    <a:pt x="171" y="13"/>
                    <a:pt x="140" y="22"/>
                    <a:pt x="123" y="0"/>
                  </a:cubicBezTo>
                  <a:cubicBezTo>
                    <a:pt x="123" y="3"/>
                    <a:pt x="123" y="8"/>
                    <a:pt x="122" y="10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19" y="17"/>
                    <a:pt x="123" y="15"/>
                    <a:pt x="112" y="30"/>
                  </a:cubicBezTo>
                  <a:cubicBezTo>
                    <a:pt x="100" y="46"/>
                    <a:pt x="114" y="59"/>
                    <a:pt x="122" y="84"/>
                  </a:cubicBezTo>
                  <a:cubicBezTo>
                    <a:pt x="122" y="84"/>
                    <a:pt x="109" y="76"/>
                    <a:pt x="100" y="54"/>
                  </a:cubicBezTo>
                  <a:cubicBezTo>
                    <a:pt x="92" y="33"/>
                    <a:pt x="100" y="18"/>
                    <a:pt x="97" y="7"/>
                  </a:cubicBezTo>
                  <a:cubicBezTo>
                    <a:pt x="97" y="6"/>
                    <a:pt x="97" y="5"/>
                    <a:pt x="97" y="5"/>
                  </a:cubicBezTo>
                  <a:cubicBezTo>
                    <a:pt x="86" y="7"/>
                    <a:pt x="50" y="36"/>
                    <a:pt x="36" y="40"/>
                  </a:cubicBezTo>
                  <a:cubicBezTo>
                    <a:pt x="25" y="43"/>
                    <a:pt x="7" y="47"/>
                    <a:pt x="2" y="58"/>
                  </a:cubicBezTo>
                  <a:cubicBezTo>
                    <a:pt x="1" y="60"/>
                    <a:pt x="0" y="62"/>
                    <a:pt x="0" y="65"/>
                  </a:cubicBezTo>
                  <a:cubicBezTo>
                    <a:pt x="7" y="63"/>
                    <a:pt x="20" y="62"/>
                    <a:pt x="43" y="74"/>
                  </a:cubicBezTo>
                  <a:cubicBezTo>
                    <a:pt x="74" y="91"/>
                    <a:pt x="90" y="107"/>
                    <a:pt x="90" y="107"/>
                  </a:cubicBezTo>
                  <a:cubicBezTo>
                    <a:pt x="71" y="98"/>
                    <a:pt x="50" y="80"/>
                    <a:pt x="26" y="79"/>
                  </a:cubicBezTo>
                  <a:cubicBezTo>
                    <a:pt x="19" y="78"/>
                    <a:pt x="13" y="82"/>
                    <a:pt x="15" y="88"/>
                  </a:cubicBezTo>
                  <a:cubicBezTo>
                    <a:pt x="18" y="95"/>
                    <a:pt x="30" y="104"/>
                    <a:pt x="32" y="107"/>
                  </a:cubicBezTo>
                  <a:cubicBezTo>
                    <a:pt x="35" y="111"/>
                    <a:pt x="34" y="115"/>
                    <a:pt x="37" y="118"/>
                  </a:cubicBezTo>
                  <a:cubicBezTo>
                    <a:pt x="40" y="121"/>
                    <a:pt x="39" y="128"/>
                    <a:pt x="46" y="133"/>
                  </a:cubicBezTo>
                  <a:cubicBezTo>
                    <a:pt x="54" y="138"/>
                    <a:pt x="54" y="141"/>
                    <a:pt x="59" y="148"/>
                  </a:cubicBezTo>
                  <a:cubicBezTo>
                    <a:pt x="64" y="156"/>
                    <a:pt x="60" y="158"/>
                    <a:pt x="63" y="163"/>
                  </a:cubicBezTo>
                  <a:cubicBezTo>
                    <a:pt x="66" y="168"/>
                    <a:pt x="67" y="172"/>
                    <a:pt x="67" y="172"/>
                  </a:cubicBezTo>
                  <a:cubicBezTo>
                    <a:pt x="79" y="177"/>
                    <a:pt x="79" y="177"/>
                    <a:pt x="79" y="177"/>
                  </a:cubicBezTo>
                  <a:cubicBezTo>
                    <a:pt x="79" y="177"/>
                    <a:pt x="86" y="176"/>
                    <a:pt x="94" y="176"/>
                  </a:cubicBezTo>
                  <a:cubicBezTo>
                    <a:pt x="102" y="176"/>
                    <a:pt x="99" y="187"/>
                    <a:pt x="105" y="199"/>
                  </a:cubicBezTo>
                  <a:cubicBezTo>
                    <a:pt x="110" y="210"/>
                    <a:pt x="105" y="199"/>
                    <a:pt x="115" y="202"/>
                  </a:cubicBezTo>
                  <a:cubicBezTo>
                    <a:pt x="125" y="206"/>
                    <a:pt x="124" y="205"/>
                    <a:pt x="124" y="205"/>
                  </a:cubicBezTo>
                  <a:cubicBezTo>
                    <a:pt x="124" y="205"/>
                    <a:pt x="134" y="207"/>
                    <a:pt x="140" y="207"/>
                  </a:cubicBezTo>
                  <a:cubicBezTo>
                    <a:pt x="146" y="207"/>
                    <a:pt x="146" y="215"/>
                    <a:pt x="151" y="219"/>
                  </a:cubicBezTo>
                  <a:cubicBezTo>
                    <a:pt x="156" y="223"/>
                    <a:pt x="153" y="230"/>
                    <a:pt x="156" y="233"/>
                  </a:cubicBezTo>
                  <a:cubicBezTo>
                    <a:pt x="160" y="235"/>
                    <a:pt x="160" y="242"/>
                    <a:pt x="169" y="252"/>
                  </a:cubicBezTo>
                  <a:cubicBezTo>
                    <a:pt x="178" y="262"/>
                    <a:pt x="177" y="255"/>
                    <a:pt x="189" y="253"/>
                  </a:cubicBezTo>
                  <a:cubicBezTo>
                    <a:pt x="200" y="251"/>
                    <a:pt x="193" y="259"/>
                    <a:pt x="200" y="263"/>
                  </a:cubicBezTo>
                  <a:cubicBezTo>
                    <a:pt x="207" y="268"/>
                    <a:pt x="204" y="272"/>
                    <a:pt x="207" y="276"/>
                  </a:cubicBezTo>
                  <a:cubicBezTo>
                    <a:pt x="210" y="280"/>
                    <a:pt x="215" y="281"/>
                    <a:pt x="218" y="282"/>
                  </a:cubicBezTo>
                  <a:cubicBezTo>
                    <a:pt x="221" y="283"/>
                    <a:pt x="225" y="276"/>
                    <a:pt x="231" y="274"/>
                  </a:cubicBezTo>
                  <a:cubicBezTo>
                    <a:pt x="237" y="272"/>
                    <a:pt x="242" y="275"/>
                    <a:pt x="245" y="275"/>
                  </a:cubicBezTo>
                  <a:cubicBezTo>
                    <a:pt x="248" y="275"/>
                    <a:pt x="257" y="281"/>
                    <a:pt x="257" y="281"/>
                  </a:cubicBezTo>
                  <a:cubicBezTo>
                    <a:pt x="257" y="281"/>
                    <a:pt x="262" y="284"/>
                    <a:pt x="261" y="291"/>
                  </a:cubicBezTo>
                  <a:cubicBezTo>
                    <a:pt x="260" y="297"/>
                    <a:pt x="275" y="303"/>
                    <a:pt x="280" y="301"/>
                  </a:cubicBezTo>
                  <a:cubicBezTo>
                    <a:pt x="285" y="299"/>
                    <a:pt x="296" y="305"/>
                    <a:pt x="306" y="308"/>
                  </a:cubicBezTo>
                  <a:cubicBezTo>
                    <a:pt x="316" y="311"/>
                    <a:pt x="315" y="316"/>
                    <a:pt x="321" y="314"/>
                  </a:cubicBezTo>
                  <a:cubicBezTo>
                    <a:pt x="326" y="312"/>
                    <a:pt x="317" y="294"/>
                    <a:pt x="321" y="288"/>
                  </a:cubicBezTo>
                  <a:close/>
                </a:path>
              </a:pathLst>
            </a:custGeom>
            <a:solidFill>
              <a:srgbClr val="63A1CB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6" name="Freeform 394"/>
            <p:cNvSpPr>
              <a:spLocks/>
            </p:cNvSpPr>
            <p:nvPr/>
          </p:nvSpPr>
          <p:spPr bwMode="auto">
            <a:xfrm>
              <a:off x="4589" y="864"/>
              <a:ext cx="46" cy="105"/>
            </a:xfrm>
            <a:custGeom>
              <a:avLst/>
              <a:gdLst>
                <a:gd name="T0" fmla="*/ 46 w 37"/>
                <a:gd name="T1" fmla="*/ 105 h 79"/>
                <a:gd name="T2" fmla="*/ 36 w 37"/>
                <a:gd name="T3" fmla="*/ 80 h 79"/>
                <a:gd name="T4" fmla="*/ 15 w 37"/>
                <a:gd name="T5" fmla="*/ 32 h 79"/>
                <a:gd name="T6" fmla="*/ 7 w 37"/>
                <a:gd name="T7" fmla="*/ 13 h 79"/>
                <a:gd name="T8" fmla="*/ 0 w 37"/>
                <a:gd name="T9" fmla="*/ 0 h 79"/>
                <a:gd name="T10" fmla="*/ 0 w 37"/>
                <a:gd name="T11" fmla="*/ 0 h 79"/>
                <a:gd name="T12" fmla="*/ 5 w 37"/>
                <a:gd name="T13" fmla="*/ 15 h 79"/>
                <a:gd name="T14" fmla="*/ 10 w 37"/>
                <a:gd name="T15" fmla="*/ 37 h 79"/>
                <a:gd name="T16" fmla="*/ 31 w 37"/>
                <a:gd name="T17" fmla="*/ 84 h 79"/>
                <a:gd name="T18" fmla="*/ 46 w 37"/>
                <a:gd name="T19" fmla="*/ 105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79"/>
                <a:gd name="T32" fmla="*/ 37 w 37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79">
                  <a:moveTo>
                    <a:pt x="37" y="79"/>
                  </a:moveTo>
                  <a:cubicBezTo>
                    <a:pt x="34" y="74"/>
                    <a:pt x="34" y="67"/>
                    <a:pt x="29" y="60"/>
                  </a:cubicBezTo>
                  <a:cubicBezTo>
                    <a:pt x="22" y="52"/>
                    <a:pt x="16" y="36"/>
                    <a:pt x="12" y="24"/>
                  </a:cubicBezTo>
                  <a:cubicBezTo>
                    <a:pt x="10" y="18"/>
                    <a:pt x="8" y="13"/>
                    <a:pt x="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4"/>
                    <a:pt x="6" y="22"/>
                    <a:pt x="8" y="28"/>
                  </a:cubicBezTo>
                  <a:cubicBezTo>
                    <a:pt x="13" y="40"/>
                    <a:pt x="18" y="54"/>
                    <a:pt x="25" y="63"/>
                  </a:cubicBezTo>
                  <a:cubicBezTo>
                    <a:pt x="30" y="69"/>
                    <a:pt x="34" y="74"/>
                    <a:pt x="37" y="79"/>
                  </a:cubicBezTo>
                </a:path>
              </a:pathLst>
            </a:custGeom>
            <a:solidFill>
              <a:srgbClr val="2380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7" name="Freeform 395"/>
            <p:cNvSpPr>
              <a:spLocks/>
            </p:cNvSpPr>
            <p:nvPr/>
          </p:nvSpPr>
          <p:spPr bwMode="auto">
            <a:xfrm>
              <a:off x="4788" y="821"/>
              <a:ext cx="44" cy="84"/>
            </a:xfrm>
            <a:custGeom>
              <a:avLst/>
              <a:gdLst>
                <a:gd name="T0" fmla="*/ 16 w 35"/>
                <a:gd name="T1" fmla="*/ 0 h 63"/>
                <a:gd name="T2" fmla="*/ 16 w 35"/>
                <a:gd name="T3" fmla="*/ 25 h 63"/>
                <a:gd name="T4" fmla="*/ 36 w 35"/>
                <a:gd name="T5" fmla="*/ 44 h 63"/>
                <a:gd name="T6" fmla="*/ 41 w 35"/>
                <a:gd name="T7" fmla="*/ 60 h 63"/>
                <a:gd name="T8" fmla="*/ 43 w 35"/>
                <a:gd name="T9" fmla="*/ 84 h 63"/>
                <a:gd name="T10" fmla="*/ 34 w 35"/>
                <a:gd name="T11" fmla="*/ 55 h 63"/>
                <a:gd name="T12" fmla="*/ 16 w 35"/>
                <a:gd name="T13" fmla="*/ 33 h 63"/>
                <a:gd name="T14" fmla="*/ 16 w 35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63"/>
                <a:gd name="T26" fmla="*/ 35 w 35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63">
                  <a:moveTo>
                    <a:pt x="13" y="0"/>
                  </a:moveTo>
                  <a:cubicBezTo>
                    <a:pt x="11" y="9"/>
                    <a:pt x="7" y="14"/>
                    <a:pt x="13" y="19"/>
                  </a:cubicBezTo>
                  <a:cubicBezTo>
                    <a:pt x="20" y="25"/>
                    <a:pt x="28" y="29"/>
                    <a:pt x="29" y="33"/>
                  </a:cubicBezTo>
                  <a:cubicBezTo>
                    <a:pt x="29" y="36"/>
                    <a:pt x="30" y="39"/>
                    <a:pt x="33" y="45"/>
                  </a:cubicBezTo>
                  <a:cubicBezTo>
                    <a:pt x="35" y="52"/>
                    <a:pt x="34" y="63"/>
                    <a:pt x="34" y="63"/>
                  </a:cubicBezTo>
                  <a:cubicBezTo>
                    <a:pt x="34" y="55"/>
                    <a:pt x="31" y="45"/>
                    <a:pt x="27" y="41"/>
                  </a:cubicBezTo>
                  <a:cubicBezTo>
                    <a:pt x="23" y="37"/>
                    <a:pt x="19" y="31"/>
                    <a:pt x="13" y="25"/>
                  </a:cubicBezTo>
                  <a:cubicBezTo>
                    <a:pt x="0" y="13"/>
                    <a:pt x="11" y="6"/>
                    <a:pt x="13" y="0"/>
                  </a:cubicBezTo>
                  <a:close/>
                </a:path>
              </a:pathLst>
            </a:custGeom>
            <a:solidFill>
              <a:srgbClr val="F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8" name="Freeform 396"/>
            <p:cNvSpPr>
              <a:spLocks/>
            </p:cNvSpPr>
            <p:nvPr/>
          </p:nvSpPr>
          <p:spPr bwMode="auto">
            <a:xfrm>
              <a:off x="4795" y="903"/>
              <a:ext cx="19" cy="78"/>
            </a:xfrm>
            <a:custGeom>
              <a:avLst/>
              <a:gdLst>
                <a:gd name="T0" fmla="*/ 5 w 15"/>
                <a:gd name="T1" fmla="*/ 0 h 59"/>
                <a:gd name="T2" fmla="*/ 8 w 15"/>
                <a:gd name="T3" fmla="*/ 19 h 59"/>
                <a:gd name="T4" fmla="*/ 19 w 15"/>
                <a:gd name="T5" fmla="*/ 48 h 59"/>
                <a:gd name="T6" fmla="*/ 18 w 15"/>
                <a:gd name="T7" fmla="*/ 65 h 59"/>
                <a:gd name="T8" fmla="*/ 16 w 15"/>
                <a:gd name="T9" fmla="*/ 78 h 59"/>
                <a:gd name="T10" fmla="*/ 15 w 15"/>
                <a:gd name="T11" fmla="*/ 61 h 59"/>
                <a:gd name="T12" fmla="*/ 13 w 15"/>
                <a:gd name="T13" fmla="*/ 40 h 59"/>
                <a:gd name="T14" fmla="*/ 5 w 15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9"/>
                <a:gd name="T26" fmla="*/ 15 w 15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9">
                  <a:moveTo>
                    <a:pt x="4" y="0"/>
                  </a:moveTo>
                  <a:cubicBezTo>
                    <a:pt x="3" y="5"/>
                    <a:pt x="3" y="8"/>
                    <a:pt x="6" y="14"/>
                  </a:cubicBezTo>
                  <a:cubicBezTo>
                    <a:pt x="9" y="21"/>
                    <a:pt x="14" y="31"/>
                    <a:pt x="15" y="36"/>
                  </a:cubicBezTo>
                  <a:cubicBezTo>
                    <a:pt x="15" y="41"/>
                    <a:pt x="15" y="43"/>
                    <a:pt x="14" y="49"/>
                  </a:cubicBezTo>
                  <a:cubicBezTo>
                    <a:pt x="14" y="54"/>
                    <a:pt x="14" y="56"/>
                    <a:pt x="13" y="59"/>
                  </a:cubicBezTo>
                  <a:cubicBezTo>
                    <a:pt x="14" y="57"/>
                    <a:pt x="12" y="46"/>
                    <a:pt x="12" y="46"/>
                  </a:cubicBezTo>
                  <a:cubicBezTo>
                    <a:pt x="12" y="46"/>
                    <a:pt x="13" y="37"/>
                    <a:pt x="10" y="30"/>
                  </a:cubicBezTo>
                  <a:cubicBezTo>
                    <a:pt x="6" y="23"/>
                    <a:pt x="0" y="10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49" name="Freeform 397"/>
            <p:cNvSpPr>
              <a:spLocks/>
            </p:cNvSpPr>
            <p:nvPr/>
          </p:nvSpPr>
          <p:spPr bwMode="auto">
            <a:xfrm>
              <a:off x="4353" y="812"/>
              <a:ext cx="93" cy="105"/>
            </a:xfrm>
            <a:custGeom>
              <a:avLst/>
              <a:gdLst>
                <a:gd name="T0" fmla="*/ 42 w 75"/>
                <a:gd name="T1" fmla="*/ 60 h 79"/>
                <a:gd name="T2" fmla="*/ 93 w 75"/>
                <a:gd name="T3" fmla="*/ 105 h 79"/>
                <a:gd name="T4" fmla="*/ 47 w 75"/>
                <a:gd name="T5" fmla="*/ 69 h 79"/>
                <a:gd name="T6" fmla="*/ 22 w 75"/>
                <a:gd name="T7" fmla="*/ 41 h 79"/>
                <a:gd name="T8" fmla="*/ 0 w 75"/>
                <a:gd name="T9" fmla="*/ 0 h 79"/>
                <a:gd name="T10" fmla="*/ 42 w 75"/>
                <a:gd name="T11" fmla="*/ 60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9"/>
                <a:gd name="T20" fmla="*/ 75 w 75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9">
                  <a:moveTo>
                    <a:pt x="34" y="45"/>
                  </a:moveTo>
                  <a:cubicBezTo>
                    <a:pt x="46" y="51"/>
                    <a:pt x="65" y="63"/>
                    <a:pt x="75" y="79"/>
                  </a:cubicBezTo>
                  <a:cubicBezTo>
                    <a:pt x="59" y="63"/>
                    <a:pt x="52" y="59"/>
                    <a:pt x="38" y="52"/>
                  </a:cubicBezTo>
                  <a:cubicBezTo>
                    <a:pt x="20" y="43"/>
                    <a:pt x="26" y="43"/>
                    <a:pt x="18" y="31"/>
                  </a:cubicBezTo>
                  <a:cubicBezTo>
                    <a:pt x="10" y="19"/>
                    <a:pt x="13" y="18"/>
                    <a:pt x="0" y="0"/>
                  </a:cubicBezTo>
                  <a:cubicBezTo>
                    <a:pt x="15" y="10"/>
                    <a:pt x="22" y="37"/>
                    <a:pt x="34" y="4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0" name="Freeform 398"/>
            <p:cNvSpPr>
              <a:spLocks/>
            </p:cNvSpPr>
            <p:nvPr/>
          </p:nvSpPr>
          <p:spPr bwMode="auto">
            <a:xfrm>
              <a:off x="4810" y="660"/>
              <a:ext cx="14" cy="103"/>
            </a:xfrm>
            <a:custGeom>
              <a:avLst/>
              <a:gdLst>
                <a:gd name="T0" fmla="*/ 8 w 11"/>
                <a:gd name="T1" fmla="*/ 0 h 77"/>
                <a:gd name="T2" fmla="*/ 6 w 11"/>
                <a:gd name="T3" fmla="*/ 58 h 77"/>
                <a:gd name="T4" fmla="*/ 10 w 11"/>
                <a:gd name="T5" fmla="*/ 79 h 77"/>
                <a:gd name="T6" fmla="*/ 13 w 11"/>
                <a:gd name="T7" fmla="*/ 103 h 77"/>
                <a:gd name="T8" fmla="*/ 4 w 11"/>
                <a:gd name="T9" fmla="*/ 78 h 77"/>
                <a:gd name="T10" fmla="*/ 4 w 11"/>
                <a:gd name="T11" fmla="*/ 37 h 77"/>
                <a:gd name="T12" fmla="*/ 8 w 11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77"/>
                <a:gd name="T23" fmla="*/ 11 w 11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77">
                  <a:moveTo>
                    <a:pt x="6" y="0"/>
                  </a:moveTo>
                  <a:cubicBezTo>
                    <a:pt x="7" y="16"/>
                    <a:pt x="5" y="33"/>
                    <a:pt x="5" y="43"/>
                  </a:cubicBezTo>
                  <a:cubicBezTo>
                    <a:pt x="5" y="53"/>
                    <a:pt x="7" y="53"/>
                    <a:pt x="8" y="59"/>
                  </a:cubicBezTo>
                  <a:cubicBezTo>
                    <a:pt x="8" y="65"/>
                    <a:pt x="11" y="69"/>
                    <a:pt x="10" y="77"/>
                  </a:cubicBezTo>
                  <a:cubicBezTo>
                    <a:pt x="8" y="70"/>
                    <a:pt x="7" y="64"/>
                    <a:pt x="3" y="58"/>
                  </a:cubicBezTo>
                  <a:cubicBezTo>
                    <a:pt x="0" y="52"/>
                    <a:pt x="3" y="37"/>
                    <a:pt x="3" y="28"/>
                  </a:cubicBezTo>
                  <a:cubicBezTo>
                    <a:pt x="4" y="19"/>
                    <a:pt x="6" y="5"/>
                    <a:pt x="6" y="0"/>
                  </a:cubicBezTo>
                  <a:close/>
                </a:path>
              </a:pathLst>
            </a:custGeom>
            <a:solidFill>
              <a:srgbClr val="F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1" name="Freeform 399"/>
            <p:cNvSpPr>
              <a:spLocks/>
            </p:cNvSpPr>
            <p:nvPr/>
          </p:nvSpPr>
          <p:spPr bwMode="auto">
            <a:xfrm>
              <a:off x="4563" y="707"/>
              <a:ext cx="16" cy="128"/>
            </a:xfrm>
            <a:custGeom>
              <a:avLst/>
              <a:gdLst>
                <a:gd name="T0" fmla="*/ 0 w 13"/>
                <a:gd name="T1" fmla="*/ 1 h 96"/>
                <a:gd name="T2" fmla="*/ 4 w 13"/>
                <a:gd name="T3" fmla="*/ 35 h 96"/>
                <a:gd name="T4" fmla="*/ 5 w 13"/>
                <a:gd name="T5" fmla="*/ 51 h 96"/>
                <a:gd name="T6" fmla="*/ 7 w 13"/>
                <a:gd name="T7" fmla="*/ 79 h 96"/>
                <a:gd name="T8" fmla="*/ 16 w 13"/>
                <a:gd name="T9" fmla="*/ 128 h 96"/>
                <a:gd name="T10" fmla="*/ 16 w 13"/>
                <a:gd name="T11" fmla="*/ 128 h 96"/>
                <a:gd name="T12" fmla="*/ 15 w 13"/>
                <a:gd name="T13" fmla="*/ 79 h 96"/>
                <a:gd name="T14" fmla="*/ 12 w 13"/>
                <a:gd name="T15" fmla="*/ 48 h 96"/>
                <a:gd name="T16" fmla="*/ 9 w 13"/>
                <a:gd name="T17" fmla="*/ 33 h 96"/>
                <a:gd name="T18" fmla="*/ 0 w 13"/>
                <a:gd name="T19" fmla="*/ 0 h 96"/>
                <a:gd name="T20" fmla="*/ 0 w 13"/>
                <a:gd name="T21" fmla="*/ 1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96"/>
                <a:gd name="T35" fmla="*/ 13 w 13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96">
                  <a:moveTo>
                    <a:pt x="0" y="1"/>
                  </a:moveTo>
                  <a:cubicBezTo>
                    <a:pt x="4" y="10"/>
                    <a:pt x="2" y="19"/>
                    <a:pt x="3" y="2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5" y="42"/>
                    <a:pt x="5" y="51"/>
                    <a:pt x="6" y="59"/>
                  </a:cubicBezTo>
                  <a:cubicBezTo>
                    <a:pt x="6" y="73"/>
                    <a:pt x="9" y="87"/>
                    <a:pt x="13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0" y="88"/>
                    <a:pt x="12" y="72"/>
                    <a:pt x="12" y="59"/>
                  </a:cubicBezTo>
                  <a:cubicBezTo>
                    <a:pt x="11" y="50"/>
                    <a:pt x="11" y="41"/>
                    <a:pt x="10" y="3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18"/>
                    <a:pt x="4" y="1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380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2" name="Freeform 400"/>
            <p:cNvSpPr>
              <a:spLocks/>
            </p:cNvSpPr>
            <p:nvPr/>
          </p:nvSpPr>
          <p:spPr bwMode="auto">
            <a:xfrm>
              <a:off x="4550" y="595"/>
              <a:ext cx="24" cy="32"/>
            </a:xfrm>
            <a:custGeom>
              <a:avLst/>
              <a:gdLst>
                <a:gd name="T0" fmla="*/ 0 w 19"/>
                <a:gd name="T1" fmla="*/ 5 h 24"/>
                <a:gd name="T2" fmla="*/ 20 w 19"/>
                <a:gd name="T3" fmla="*/ 0 h 24"/>
                <a:gd name="T4" fmla="*/ 18 w 19"/>
                <a:gd name="T5" fmla="*/ 32 h 24"/>
                <a:gd name="T6" fmla="*/ 9 w 19"/>
                <a:gd name="T7" fmla="*/ 2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24"/>
                <a:gd name="T14" fmla="*/ 19 w 19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24">
                  <a:moveTo>
                    <a:pt x="0" y="4"/>
                  </a:moveTo>
                  <a:cubicBezTo>
                    <a:pt x="7" y="4"/>
                    <a:pt x="10" y="3"/>
                    <a:pt x="16" y="0"/>
                  </a:cubicBezTo>
                  <a:cubicBezTo>
                    <a:pt x="19" y="6"/>
                    <a:pt x="18" y="19"/>
                    <a:pt x="14" y="24"/>
                  </a:cubicBezTo>
                  <a:cubicBezTo>
                    <a:pt x="12" y="21"/>
                    <a:pt x="10" y="18"/>
                    <a:pt x="7" y="15"/>
                  </a:cubicBezTo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3" name="Line 401"/>
            <p:cNvSpPr>
              <a:spLocks noChangeShapeType="1"/>
            </p:cNvSpPr>
            <p:nvPr/>
          </p:nvSpPr>
          <p:spPr bwMode="auto">
            <a:xfrm>
              <a:off x="4204" y="595"/>
              <a:ext cx="17" cy="5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4" name="Line 402"/>
            <p:cNvSpPr>
              <a:spLocks noChangeShapeType="1"/>
            </p:cNvSpPr>
            <p:nvPr/>
          </p:nvSpPr>
          <p:spPr bwMode="auto">
            <a:xfrm flipV="1">
              <a:off x="4335" y="555"/>
              <a:ext cx="9" cy="14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5" name="Freeform 403"/>
            <p:cNvSpPr>
              <a:spLocks/>
            </p:cNvSpPr>
            <p:nvPr/>
          </p:nvSpPr>
          <p:spPr bwMode="auto">
            <a:xfrm>
              <a:off x="4594" y="504"/>
              <a:ext cx="119" cy="212"/>
            </a:xfrm>
            <a:custGeom>
              <a:avLst/>
              <a:gdLst>
                <a:gd name="T0" fmla="*/ 109 w 95"/>
                <a:gd name="T1" fmla="*/ 143 h 159"/>
                <a:gd name="T2" fmla="*/ 50 w 95"/>
                <a:gd name="T3" fmla="*/ 43 h 159"/>
                <a:gd name="T4" fmla="*/ 4 w 95"/>
                <a:gd name="T5" fmla="*/ 0 h 159"/>
                <a:gd name="T6" fmla="*/ 0 w 95"/>
                <a:gd name="T7" fmla="*/ 15 h 159"/>
                <a:gd name="T8" fmla="*/ 56 w 95"/>
                <a:gd name="T9" fmla="*/ 69 h 159"/>
                <a:gd name="T10" fmla="*/ 24 w 95"/>
                <a:gd name="T11" fmla="*/ 71 h 159"/>
                <a:gd name="T12" fmla="*/ 63 w 95"/>
                <a:gd name="T13" fmla="*/ 92 h 159"/>
                <a:gd name="T14" fmla="*/ 105 w 95"/>
                <a:gd name="T15" fmla="*/ 149 h 159"/>
                <a:gd name="T16" fmla="*/ 115 w 95"/>
                <a:gd name="T17" fmla="*/ 203 h 159"/>
                <a:gd name="T18" fmla="*/ 116 w 95"/>
                <a:gd name="T19" fmla="*/ 199 h 159"/>
                <a:gd name="T20" fmla="*/ 109 w 95"/>
                <a:gd name="T21" fmla="*/ 143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159"/>
                <a:gd name="T35" fmla="*/ 95 w 95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159">
                  <a:moveTo>
                    <a:pt x="87" y="107"/>
                  </a:moveTo>
                  <a:cubicBezTo>
                    <a:pt x="84" y="77"/>
                    <a:pt x="52" y="40"/>
                    <a:pt x="40" y="32"/>
                  </a:cubicBezTo>
                  <a:cubicBezTo>
                    <a:pt x="28" y="25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1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4" y="112"/>
                  </a:cubicBezTo>
                  <a:cubicBezTo>
                    <a:pt x="88" y="124"/>
                    <a:pt x="92" y="152"/>
                    <a:pt x="92" y="152"/>
                  </a:cubicBezTo>
                  <a:cubicBezTo>
                    <a:pt x="92" y="152"/>
                    <a:pt x="95" y="159"/>
                    <a:pt x="93" y="149"/>
                  </a:cubicBezTo>
                  <a:cubicBezTo>
                    <a:pt x="91" y="137"/>
                    <a:pt x="88" y="123"/>
                    <a:pt x="87" y="10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6" name="Freeform 404"/>
            <p:cNvSpPr>
              <a:spLocks/>
            </p:cNvSpPr>
            <p:nvPr/>
          </p:nvSpPr>
          <p:spPr bwMode="auto">
            <a:xfrm>
              <a:off x="4075" y="192"/>
              <a:ext cx="91" cy="116"/>
            </a:xfrm>
            <a:custGeom>
              <a:avLst/>
              <a:gdLst>
                <a:gd name="T0" fmla="*/ 91 w 73"/>
                <a:gd name="T1" fmla="*/ 15 h 87"/>
                <a:gd name="T2" fmla="*/ 35 w 73"/>
                <a:gd name="T3" fmla="*/ 0 h 87"/>
                <a:gd name="T4" fmla="*/ 21 w 73"/>
                <a:gd name="T5" fmla="*/ 48 h 87"/>
                <a:gd name="T6" fmla="*/ 66 w 73"/>
                <a:gd name="T7" fmla="*/ 60 h 87"/>
                <a:gd name="T8" fmla="*/ 19 w 73"/>
                <a:gd name="T9" fmla="*/ 61 h 87"/>
                <a:gd name="T10" fmla="*/ 22 w 73"/>
                <a:gd name="T11" fmla="*/ 113 h 87"/>
                <a:gd name="T12" fmla="*/ 91 w 73"/>
                <a:gd name="T13" fmla="*/ 116 h 87"/>
                <a:gd name="T14" fmla="*/ 91 w 73"/>
                <a:gd name="T15" fmla="*/ 15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5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9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5" y="86"/>
                    <a:pt x="56" y="86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7" name="Oval 405"/>
            <p:cNvSpPr>
              <a:spLocks noChangeArrowheads="1"/>
            </p:cNvSpPr>
            <p:nvPr/>
          </p:nvSpPr>
          <p:spPr bwMode="auto">
            <a:xfrm>
              <a:off x="4170" y="131"/>
              <a:ext cx="144" cy="36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8" name="Freeform 406"/>
            <p:cNvSpPr>
              <a:spLocks/>
            </p:cNvSpPr>
            <p:nvPr/>
          </p:nvSpPr>
          <p:spPr bwMode="auto">
            <a:xfrm>
              <a:off x="4547" y="48"/>
              <a:ext cx="12" cy="8"/>
            </a:xfrm>
            <a:custGeom>
              <a:avLst/>
              <a:gdLst>
                <a:gd name="T0" fmla="*/ 0 w 10"/>
                <a:gd name="T1" fmla="*/ 8 h 6"/>
                <a:gd name="T2" fmla="*/ 12 w 10"/>
                <a:gd name="T3" fmla="*/ 0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6"/>
                  </a:moveTo>
                  <a:cubicBezTo>
                    <a:pt x="3" y="6"/>
                    <a:pt x="6" y="3"/>
                    <a:pt x="10" y="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59" name="Freeform 407"/>
            <p:cNvSpPr>
              <a:spLocks/>
            </p:cNvSpPr>
            <p:nvPr/>
          </p:nvSpPr>
          <p:spPr bwMode="auto">
            <a:xfrm>
              <a:off x="4448" y="215"/>
              <a:ext cx="406" cy="380"/>
            </a:xfrm>
            <a:custGeom>
              <a:avLst/>
              <a:gdLst>
                <a:gd name="T0" fmla="*/ 1 w 325"/>
                <a:gd name="T1" fmla="*/ 380 h 285"/>
                <a:gd name="T2" fmla="*/ 31 w 325"/>
                <a:gd name="T3" fmla="*/ 213 h 285"/>
                <a:gd name="T4" fmla="*/ 49 w 325"/>
                <a:gd name="T5" fmla="*/ 164 h 285"/>
                <a:gd name="T6" fmla="*/ 49 w 325"/>
                <a:gd name="T7" fmla="*/ 164 h 285"/>
                <a:gd name="T8" fmla="*/ 49 w 325"/>
                <a:gd name="T9" fmla="*/ 163 h 285"/>
                <a:gd name="T10" fmla="*/ 42 w 325"/>
                <a:gd name="T11" fmla="*/ 132 h 285"/>
                <a:gd name="T12" fmla="*/ 40 w 325"/>
                <a:gd name="T13" fmla="*/ 132 h 285"/>
                <a:gd name="T14" fmla="*/ 72 w 325"/>
                <a:gd name="T15" fmla="*/ 0 h 285"/>
                <a:gd name="T16" fmla="*/ 72 w 325"/>
                <a:gd name="T17" fmla="*/ 1 h 285"/>
                <a:gd name="T18" fmla="*/ 115 w 325"/>
                <a:gd name="T19" fmla="*/ 7 h 285"/>
                <a:gd name="T20" fmla="*/ 116 w 325"/>
                <a:gd name="T21" fmla="*/ 7 h 285"/>
                <a:gd name="T22" fmla="*/ 171 w 325"/>
                <a:gd name="T23" fmla="*/ 5 h 285"/>
                <a:gd name="T24" fmla="*/ 391 w 325"/>
                <a:gd name="T25" fmla="*/ 7 h 285"/>
                <a:gd name="T26" fmla="*/ 389 w 325"/>
                <a:gd name="T27" fmla="*/ 63 h 285"/>
                <a:gd name="T28" fmla="*/ 325 w 325"/>
                <a:gd name="T29" fmla="*/ 71 h 285"/>
                <a:gd name="T30" fmla="*/ 390 w 325"/>
                <a:gd name="T31" fmla="*/ 76 h 285"/>
                <a:gd name="T32" fmla="*/ 385 w 325"/>
                <a:gd name="T33" fmla="*/ 127 h 285"/>
                <a:gd name="T34" fmla="*/ 165 w 325"/>
                <a:gd name="T35" fmla="*/ 241 h 285"/>
                <a:gd name="T36" fmla="*/ 145 w 325"/>
                <a:gd name="T37" fmla="*/ 311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5"/>
                <a:gd name="T58" fmla="*/ 0 h 285"/>
                <a:gd name="T59" fmla="*/ 325 w 325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5" h="285">
                  <a:moveTo>
                    <a:pt x="1" y="285"/>
                  </a:moveTo>
                  <a:cubicBezTo>
                    <a:pt x="0" y="248"/>
                    <a:pt x="7" y="202"/>
                    <a:pt x="25" y="160"/>
                  </a:cubicBezTo>
                  <a:cubicBezTo>
                    <a:pt x="32" y="144"/>
                    <a:pt x="36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2"/>
                  </a:cubicBezTo>
                  <a:cubicBezTo>
                    <a:pt x="42" y="109"/>
                    <a:pt x="40" y="103"/>
                    <a:pt x="34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18" y="38"/>
                    <a:pt x="38" y="9"/>
                    <a:pt x="58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6" y="4"/>
                    <a:pt x="77" y="5"/>
                    <a:pt x="92" y="5"/>
                  </a:cubicBezTo>
                  <a:cubicBezTo>
                    <a:pt x="92" y="6"/>
                    <a:pt x="93" y="5"/>
                    <a:pt x="93" y="5"/>
                  </a:cubicBezTo>
                  <a:cubicBezTo>
                    <a:pt x="104" y="6"/>
                    <a:pt x="119" y="5"/>
                    <a:pt x="137" y="4"/>
                  </a:cubicBezTo>
                  <a:cubicBezTo>
                    <a:pt x="188" y="0"/>
                    <a:pt x="263" y="5"/>
                    <a:pt x="313" y="5"/>
                  </a:cubicBezTo>
                  <a:cubicBezTo>
                    <a:pt x="325" y="9"/>
                    <a:pt x="324" y="45"/>
                    <a:pt x="311" y="47"/>
                  </a:cubicBezTo>
                  <a:cubicBezTo>
                    <a:pt x="288" y="49"/>
                    <a:pt x="260" y="53"/>
                    <a:pt x="260" y="53"/>
                  </a:cubicBezTo>
                  <a:cubicBezTo>
                    <a:pt x="300" y="54"/>
                    <a:pt x="312" y="57"/>
                    <a:pt x="312" y="57"/>
                  </a:cubicBezTo>
                  <a:cubicBezTo>
                    <a:pt x="322" y="60"/>
                    <a:pt x="320" y="92"/>
                    <a:pt x="308" y="95"/>
                  </a:cubicBezTo>
                  <a:cubicBezTo>
                    <a:pt x="256" y="98"/>
                    <a:pt x="171" y="62"/>
                    <a:pt x="132" y="181"/>
                  </a:cubicBezTo>
                  <a:cubicBezTo>
                    <a:pt x="126" y="199"/>
                    <a:pt x="119" y="214"/>
                    <a:pt x="116" y="233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0" name="Freeform 408"/>
            <p:cNvSpPr>
              <a:spLocks/>
            </p:cNvSpPr>
            <p:nvPr/>
          </p:nvSpPr>
          <p:spPr bwMode="auto">
            <a:xfrm>
              <a:off x="4520" y="207"/>
              <a:ext cx="43" cy="16"/>
            </a:xfrm>
            <a:custGeom>
              <a:avLst/>
              <a:gdLst>
                <a:gd name="T0" fmla="*/ 0 w 34"/>
                <a:gd name="T1" fmla="*/ 9 h 12"/>
                <a:gd name="T2" fmla="*/ 43 w 34"/>
                <a:gd name="T3" fmla="*/ 15 h 12"/>
                <a:gd name="T4" fmla="*/ 38 w 34"/>
                <a:gd name="T5" fmla="*/ 11 h 12"/>
                <a:gd name="T6" fmla="*/ 0 w 34"/>
                <a:gd name="T7" fmla="*/ 8 h 12"/>
                <a:gd name="T8" fmla="*/ 0 w 34"/>
                <a:gd name="T9" fmla="*/ 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2"/>
                <a:gd name="T17" fmla="*/ 34 w 3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2">
                  <a:moveTo>
                    <a:pt x="0" y="7"/>
                  </a:moveTo>
                  <a:cubicBezTo>
                    <a:pt x="8" y="10"/>
                    <a:pt x="19" y="11"/>
                    <a:pt x="34" y="11"/>
                  </a:cubicBezTo>
                  <a:cubicBezTo>
                    <a:pt x="34" y="12"/>
                    <a:pt x="34" y="10"/>
                    <a:pt x="30" y="8"/>
                  </a:cubicBezTo>
                  <a:cubicBezTo>
                    <a:pt x="25" y="2"/>
                    <a:pt x="12" y="0"/>
                    <a:pt x="0" y="6"/>
                  </a:cubicBezTo>
                  <a:lnTo>
                    <a:pt x="0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1" name="Freeform 409"/>
            <p:cNvSpPr>
              <a:spLocks/>
            </p:cNvSpPr>
            <p:nvPr/>
          </p:nvSpPr>
          <p:spPr bwMode="auto">
            <a:xfrm>
              <a:off x="4134" y="423"/>
              <a:ext cx="240" cy="624"/>
            </a:xfrm>
            <a:custGeom>
              <a:avLst/>
              <a:gdLst>
                <a:gd name="T0" fmla="*/ 144 w 192"/>
                <a:gd name="T1" fmla="*/ 533 h 468"/>
                <a:gd name="T2" fmla="*/ 170 w 192"/>
                <a:gd name="T3" fmla="*/ 480 h 468"/>
                <a:gd name="T4" fmla="*/ 170 w 192"/>
                <a:gd name="T5" fmla="*/ 476 h 468"/>
                <a:gd name="T6" fmla="*/ 168 w 192"/>
                <a:gd name="T7" fmla="*/ 445 h 468"/>
                <a:gd name="T8" fmla="*/ 168 w 192"/>
                <a:gd name="T9" fmla="*/ 445 h 468"/>
                <a:gd name="T10" fmla="*/ 152 w 192"/>
                <a:gd name="T11" fmla="*/ 381 h 468"/>
                <a:gd name="T12" fmla="*/ 69 w 192"/>
                <a:gd name="T13" fmla="*/ 176 h 468"/>
                <a:gd name="T14" fmla="*/ 69 w 192"/>
                <a:gd name="T15" fmla="*/ 175 h 468"/>
                <a:gd name="T16" fmla="*/ 139 w 192"/>
                <a:gd name="T17" fmla="*/ 116 h 468"/>
                <a:gd name="T18" fmla="*/ 219 w 192"/>
                <a:gd name="T19" fmla="*/ 140 h 468"/>
                <a:gd name="T20" fmla="*/ 220 w 192"/>
                <a:gd name="T21" fmla="*/ 141 h 468"/>
                <a:gd name="T22" fmla="*/ 235 w 192"/>
                <a:gd name="T23" fmla="*/ 161 h 468"/>
                <a:gd name="T24" fmla="*/ 230 w 192"/>
                <a:gd name="T25" fmla="*/ 97 h 468"/>
                <a:gd name="T26" fmla="*/ 168 w 192"/>
                <a:gd name="T27" fmla="*/ 9 h 468"/>
                <a:gd name="T28" fmla="*/ 118 w 192"/>
                <a:gd name="T29" fmla="*/ 1 h 468"/>
                <a:gd name="T30" fmla="*/ 72 w 192"/>
                <a:gd name="T31" fmla="*/ 25 h 468"/>
                <a:gd name="T32" fmla="*/ 19 w 192"/>
                <a:gd name="T33" fmla="*/ 155 h 468"/>
                <a:gd name="T34" fmla="*/ 14 w 192"/>
                <a:gd name="T35" fmla="*/ 296 h 468"/>
                <a:gd name="T36" fmla="*/ 26 w 192"/>
                <a:gd name="T37" fmla="*/ 547 h 468"/>
                <a:gd name="T38" fmla="*/ 99 w 192"/>
                <a:gd name="T39" fmla="*/ 616 h 468"/>
                <a:gd name="T40" fmla="*/ 141 w 192"/>
                <a:gd name="T41" fmla="*/ 580 h 468"/>
                <a:gd name="T42" fmla="*/ 145 w 192"/>
                <a:gd name="T43" fmla="*/ 573 h 468"/>
                <a:gd name="T44" fmla="*/ 127 w 192"/>
                <a:gd name="T45" fmla="*/ 515 h 4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468"/>
                <a:gd name="T71" fmla="*/ 192 w 192"/>
                <a:gd name="T72" fmla="*/ 468 h 4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468">
                  <a:moveTo>
                    <a:pt x="115" y="400"/>
                  </a:moveTo>
                  <a:cubicBezTo>
                    <a:pt x="121" y="399"/>
                    <a:pt x="134" y="383"/>
                    <a:pt x="136" y="360"/>
                  </a:cubicBezTo>
                  <a:cubicBezTo>
                    <a:pt x="136" y="357"/>
                    <a:pt x="136" y="357"/>
                    <a:pt x="136" y="357"/>
                  </a:cubicBezTo>
                  <a:cubicBezTo>
                    <a:pt x="137" y="347"/>
                    <a:pt x="136" y="339"/>
                    <a:pt x="134" y="334"/>
                  </a:cubicBezTo>
                  <a:cubicBezTo>
                    <a:pt x="134" y="334"/>
                    <a:pt x="134" y="334"/>
                    <a:pt x="134" y="334"/>
                  </a:cubicBezTo>
                  <a:cubicBezTo>
                    <a:pt x="129" y="322"/>
                    <a:pt x="151" y="304"/>
                    <a:pt x="122" y="286"/>
                  </a:cubicBezTo>
                  <a:cubicBezTo>
                    <a:pt x="85" y="263"/>
                    <a:pt x="53" y="172"/>
                    <a:pt x="55" y="132"/>
                  </a:cubicBezTo>
                  <a:cubicBezTo>
                    <a:pt x="55" y="132"/>
                    <a:pt x="55" y="131"/>
                    <a:pt x="55" y="131"/>
                  </a:cubicBezTo>
                  <a:cubicBezTo>
                    <a:pt x="60" y="110"/>
                    <a:pt x="78" y="95"/>
                    <a:pt x="111" y="87"/>
                  </a:cubicBezTo>
                  <a:cubicBezTo>
                    <a:pt x="139" y="79"/>
                    <a:pt x="151" y="80"/>
                    <a:pt x="175" y="105"/>
                  </a:cubicBezTo>
                  <a:cubicBezTo>
                    <a:pt x="175" y="105"/>
                    <a:pt x="176" y="105"/>
                    <a:pt x="176" y="106"/>
                  </a:cubicBezTo>
                  <a:cubicBezTo>
                    <a:pt x="179" y="111"/>
                    <a:pt x="183" y="116"/>
                    <a:pt x="188" y="121"/>
                  </a:cubicBezTo>
                  <a:cubicBezTo>
                    <a:pt x="191" y="100"/>
                    <a:pt x="192" y="82"/>
                    <a:pt x="184" y="73"/>
                  </a:cubicBezTo>
                  <a:cubicBezTo>
                    <a:pt x="163" y="48"/>
                    <a:pt x="158" y="23"/>
                    <a:pt x="134" y="7"/>
                  </a:cubicBezTo>
                  <a:cubicBezTo>
                    <a:pt x="126" y="2"/>
                    <a:pt x="106" y="0"/>
                    <a:pt x="94" y="1"/>
                  </a:cubicBezTo>
                  <a:cubicBezTo>
                    <a:pt x="81" y="1"/>
                    <a:pt x="68" y="9"/>
                    <a:pt x="58" y="19"/>
                  </a:cubicBezTo>
                  <a:cubicBezTo>
                    <a:pt x="45" y="33"/>
                    <a:pt x="24" y="46"/>
                    <a:pt x="15" y="116"/>
                  </a:cubicBezTo>
                  <a:cubicBezTo>
                    <a:pt x="13" y="141"/>
                    <a:pt x="11" y="181"/>
                    <a:pt x="11" y="222"/>
                  </a:cubicBezTo>
                  <a:cubicBezTo>
                    <a:pt x="11" y="340"/>
                    <a:pt x="0" y="359"/>
                    <a:pt x="21" y="410"/>
                  </a:cubicBezTo>
                  <a:cubicBezTo>
                    <a:pt x="37" y="446"/>
                    <a:pt x="56" y="468"/>
                    <a:pt x="79" y="462"/>
                  </a:cubicBezTo>
                  <a:cubicBezTo>
                    <a:pt x="93" y="459"/>
                    <a:pt x="105" y="448"/>
                    <a:pt x="113" y="435"/>
                  </a:cubicBezTo>
                  <a:cubicBezTo>
                    <a:pt x="116" y="430"/>
                    <a:pt x="116" y="430"/>
                    <a:pt x="116" y="430"/>
                  </a:cubicBezTo>
                  <a:cubicBezTo>
                    <a:pt x="128" y="411"/>
                    <a:pt x="111" y="394"/>
                    <a:pt x="102" y="38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2" name="Freeform 410"/>
            <p:cNvSpPr>
              <a:spLocks/>
            </p:cNvSpPr>
            <p:nvPr/>
          </p:nvSpPr>
          <p:spPr bwMode="auto">
            <a:xfrm>
              <a:off x="4161" y="972"/>
              <a:ext cx="164" cy="268"/>
            </a:xfrm>
            <a:custGeom>
              <a:avLst/>
              <a:gdLst>
                <a:gd name="T0" fmla="*/ 71 w 131"/>
                <a:gd name="T1" fmla="*/ 67 h 201"/>
                <a:gd name="T2" fmla="*/ 71 w 131"/>
                <a:gd name="T3" fmla="*/ 67 h 201"/>
                <a:gd name="T4" fmla="*/ 0 w 131"/>
                <a:gd name="T5" fmla="*/ 0 h 201"/>
                <a:gd name="T6" fmla="*/ 9 w 131"/>
                <a:gd name="T7" fmla="*/ 80 h 201"/>
                <a:gd name="T8" fmla="*/ 11 w 131"/>
                <a:gd name="T9" fmla="*/ 248 h 201"/>
                <a:gd name="T10" fmla="*/ 11 w 131"/>
                <a:gd name="T11" fmla="*/ 248 h 201"/>
                <a:gd name="T12" fmla="*/ 11 w 131"/>
                <a:gd name="T13" fmla="*/ 249 h 201"/>
                <a:gd name="T14" fmla="*/ 88 w 131"/>
                <a:gd name="T15" fmla="*/ 268 h 201"/>
                <a:gd name="T16" fmla="*/ 164 w 131"/>
                <a:gd name="T17" fmla="*/ 249 h 201"/>
                <a:gd name="T18" fmla="*/ 163 w 131"/>
                <a:gd name="T19" fmla="*/ 248 h 201"/>
                <a:gd name="T20" fmla="*/ 164 w 131"/>
                <a:gd name="T21" fmla="*/ 248 h 201"/>
                <a:gd name="T22" fmla="*/ 164 w 131"/>
                <a:gd name="T23" fmla="*/ 135 h 201"/>
                <a:gd name="T24" fmla="*/ 150 w 131"/>
                <a:gd name="T25" fmla="*/ 128 h 201"/>
                <a:gd name="T26" fmla="*/ 71 w 131"/>
                <a:gd name="T27" fmla="*/ 6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1"/>
                <a:gd name="T43" fmla="*/ 0 h 201"/>
                <a:gd name="T44" fmla="*/ 131 w 131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1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5" y="56"/>
                    <a:pt x="15" y="34"/>
                    <a:pt x="0" y="0"/>
                  </a:cubicBezTo>
                  <a:cubicBezTo>
                    <a:pt x="4" y="21"/>
                    <a:pt x="7" y="42"/>
                    <a:pt x="7" y="60"/>
                  </a:cubicBezTo>
                  <a:cubicBezTo>
                    <a:pt x="7" y="121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4"/>
                    <a:pt x="36" y="201"/>
                    <a:pt x="70" y="201"/>
                  </a:cubicBezTo>
                  <a:cubicBezTo>
                    <a:pt x="103" y="201"/>
                    <a:pt x="131" y="194"/>
                    <a:pt x="131" y="187"/>
                  </a:cubicBezTo>
                  <a:cubicBezTo>
                    <a:pt x="131" y="187"/>
                    <a:pt x="130" y="186"/>
                    <a:pt x="130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27" y="100"/>
                    <a:pt x="123" y="98"/>
                    <a:pt x="120" y="96"/>
                  </a:cubicBezTo>
                  <a:cubicBezTo>
                    <a:pt x="100" y="87"/>
                    <a:pt x="78" y="71"/>
                    <a:pt x="57" y="5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3" name="Freeform 411"/>
            <p:cNvSpPr>
              <a:spLocks/>
            </p:cNvSpPr>
            <p:nvPr/>
          </p:nvSpPr>
          <p:spPr bwMode="auto">
            <a:xfrm>
              <a:off x="4314" y="-3"/>
              <a:ext cx="408" cy="647"/>
            </a:xfrm>
            <a:custGeom>
              <a:avLst/>
              <a:gdLst>
                <a:gd name="T0" fmla="*/ 322 w 326"/>
                <a:gd name="T1" fmla="*/ 93 h 485"/>
                <a:gd name="T2" fmla="*/ 299 w 326"/>
                <a:gd name="T3" fmla="*/ 75 h 485"/>
                <a:gd name="T4" fmla="*/ 303 w 326"/>
                <a:gd name="T5" fmla="*/ 47 h 485"/>
                <a:gd name="T6" fmla="*/ 260 w 326"/>
                <a:gd name="T7" fmla="*/ 27 h 485"/>
                <a:gd name="T8" fmla="*/ 244 w 326"/>
                <a:gd name="T9" fmla="*/ 51 h 485"/>
                <a:gd name="T10" fmla="*/ 242 w 326"/>
                <a:gd name="T11" fmla="*/ 15 h 485"/>
                <a:gd name="T12" fmla="*/ 200 w 326"/>
                <a:gd name="T13" fmla="*/ 13 h 485"/>
                <a:gd name="T14" fmla="*/ 168 w 326"/>
                <a:gd name="T15" fmla="*/ 65 h 485"/>
                <a:gd name="T16" fmla="*/ 155 w 326"/>
                <a:gd name="T17" fmla="*/ 33 h 485"/>
                <a:gd name="T18" fmla="*/ 110 w 326"/>
                <a:gd name="T19" fmla="*/ 45 h 485"/>
                <a:gd name="T20" fmla="*/ 101 w 326"/>
                <a:gd name="T21" fmla="*/ 88 h 485"/>
                <a:gd name="T22" fmla="*/ 94 w 326"/>
                <a:gd name="T23" fmla="*/ 101 h 485"/>
                <a:gd name="T24" fmla="*/ 3 w 326"/>
                <a:gd name="T25" fmla="*/ 301 h 485"/>
                <a:gd name="T26" fmla="*/ 15 w 326"/>
                <a:gd name="T27" fmla="*/ 464 h 485"/>
                <a:gd name="T28" fmla="*/ 15 w 326"/>
                <a:gd name="T29" fmla="*/ 466 h 485"/>
                <a:gd name="T30" fmla="*/ 50 w 326"/>
                <a:gd name="T31" fmla="*/ 523 h 485"/>
                <a:gd name="T32" fmla="*/ 55 w 326"/>
                <a:gd name="T33" fmla="*/ 587 h 485"/>
                <a:gd name="T34" fmla="*/ 51 w 326"/>
                <a:gd name="T35" fmla="*/ 582 h 485"/>
                <a:gd name="T36" fmla="*/ 133 w 326"/>
                <a:gd name="T37" fmla="*/ 639 h 485"/>
                <a:gd name="T38" fmla="*/ 135 w 326"/>
                <a:gd name="T39" fmla="*/ 638 h 485"/>
                <a:gd name="T40" fmla="*/ 135 w 326"/>
                <a:gd name="T41" fmla="*/ 578 h 485"/>
                <a:gd name="T42" fmla="*/ 165 w 326"/>
                <a:gd name="T43" fmla="*/ 431 h 485"/>
                <a:gd name="T44" fmla="*/ 183 w 326"/>
                <a:gd name="T45" fmla="*/ 382 h 485"/>
                <a:gd name="T46" fmla="*/ 183 w 326"/>
                <a:gd name="T47" fmla="*/ 382 h 485"/>
                <a:gd name="T48" fmla="*/ 183 w 326"/>
                <a:gd name="T49" fmla="*/ 380 h 485"/>
                <a:gd name="T50" fmla="*/ 176 w 326"/>
                <a:gd name="T51" fmla="*/ 350 h 485"/>
                <a:gd name="T52" fmla="*/ 174 w 326"/>
                <a:gd name="T53" fmla="*/ 350 h 485"/>
                <a:gd name="T54" fmla="*/ 207 w 326"/>
                <a:gd name="T55" fmla="*/ 217 h 485"/>
                <a:gd name="T56" fmla="*/ 207 w 326"/>
                <a:gd name="T57" fmla="*/ 219 h 485"/>
                <a:gd name="T58" fmla="*/ 249 w 326"/>
                <a:gd name="T59" fmla="*/ 224 h 485"/>
                <a:gd name="T60" fmla="*/ 250 w 326"/>
                <a:gd name="T61" fmla="*/ 224 h 485"/>
                <a:gd name="T62" fmla="*/ 305 w 326"/>
                <a:gd name="T63" fmla="*/ 223 h 485"/>
                <a:gd name="T64" fmla="*/ 408 w 326"/>
                <a:gd name="T65" fmla="*/ 221 h 485"/>
                <a:gd name="T66" fmla="*/ 322 w 326"/>
                <a:gd name="T67" fmla="*/ 93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6"/>
                <a:gd name="T103" fmla="*/ 0 h 485"/>
                <a:gd name="T104" fmla="*/ 326 w 326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6" h="485">
                  <a:moveTo>
                    <a:pt x="257" y="70"/>
                  </a:moveTo>
                  <a:cubicBezTo>
                    <a:pt x="253" y="68"/>
                    <a:pt x="240" y="59"/>
                    <a:pt x="239" y="56"/>
                  </a:cubicBezTo>
                  <a:cubicBezTo>
                    <a:pt x="238" y="54"/>
                    <a:pt x="236" y="48"/>
                    <a:pt x="242" y="35"/>
                  </a:cubicBezTo>
                  <a:cubicBezTo>
                    <a:pt x="247" y="18"/>
                    <a:pt x="219" y="3"/>
                    <a:pt x="208" y="20"/>
                  </a:cubicBezTo>
                  <a:cubicBezTo>
                    <a:pt x="205" y="25"/>
                    <a:pt x="203" y="27"/>
                    <a:pt x="195" y="38"/>
                  </a:cubicBezTo>
                  <a:cubicBezTo>
                    <a:pt x="195" y="38"/>
                    <a:pt x="196" y="15"/>
                    <a:pt x="193" y="11"/>
                  </a:cubicBezTo>
                  <a:cubicBezTo>
                    <a:pt x="184" y="0"/>
                    <a:pt x="166" y="3"/>
                    <a:pt x="160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3" y="34"/>
                    <a:pt x="124" y="25"/>
                  </a:cubicBezTo>
                  <a:cubicBezTo>
                    <a:pt x="124" y="17"/>
                    <a:pt x="91" y="15"/>
                    <a:pt x="88" y="34"/>
                  </a:cubicBezTo>
                  <a:cubicBezTo>
                    <a:pt x="86" y="45"/>
                    <a:pt x="85" y="56"/>
                    <a:pt x="81" y="66"/>
                  </a:cubicBezTo>
                  <a:cubicBezTo>
                    <a:pt x="81" y="69"/>
                    <a:pt x="76" y="75"/>
                    <a:pt x="75" y="76"/>
                  </a:cubicBezTo>
                  <a:cubicBezTo>
                    <a:pt x="8" y="128"/>
                    <a:pt x="2" y="165"/>
                    <a:pt x="2" y="226"/>
                  </a:cubicBezTo>
                  <a:cubicBezTo>
                    <a:pt x="2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0" y="362"/>
                    <a:pt x="27" y="377"/>
                    <a:pt x="40" y="392"/>
                  </a:cubicBezTo>
                  <a:cubicBezTo>
                    <a:pt x="48" y="401"/>
                    <a:pt x="47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6" y="479"/>
                  </a:cubicBezTo>
                  <a:cubicBezTo>
                    <a:pt x="107" y="479"/>
                    <a:pt x="108" y="478"/>
                    <a:pt x="108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3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39" y="262"/>
                    <a:pt x="139" y="262"/>
                    <a:pt x="139" y="262"/>
                  </a:cubicBezTo>
                  <a:cubicBezTo>
                    <a:pt x="125" y="201"/>
                    <a:pt x="145" y="172"/>
                    <a:pt x="165" y="163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73" y="167"/>
                    <a:pt x="184" y="168"/>
                    <a:pt x="199" y="168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1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6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4" name="Freeform 412"/>
            <p:cNvSpPr>
              <a:spLocks/>
            </p:cNvSpPr>
            <p:nvPr/>
          </p:nvSpPr>
          <p:spPr bwMode="auto">
            <a:xfrm>
              <a:off x="4166" y="148"/>
              <a:ext cx="160" cy="347"/>
            </a:xfrm>
            <a:custGeom>
              <a:avLst/>
              <a:gdLst>
                <a:gd name="T0" fmla="*/ 6 w 128"/>
                <a:gd name="T1" fmla="*/ 347 h 260"/>
                <a:gd name="T2" fmla="*/ 40 w 128"/>
                <a:gd name="T3" fmla="*/ 300 h 260"/>
                <a:gd name="T4" fmla="*/ 85 w 128"/>
                <a:gd name="T5" fmla="*/ 276 h 260"/>
                <a:gd name="T6" fmla="*/ 135 w 128"/>
                <a:gd name="T7" fmla="*/ 284 h 260"/>
                <a:gd name="T8" fmla="*/ 141 w 128"/>
                <a:gd name="T9" fmla="*/ 288 h 260"/>
                <a:gd name="T10" fmla="*/ 142 w 128"/>
                <a:gd name="T11" fmla="*/ 291 h 260"/>
                <a:gd name="T12" fmla="*/ 146 w 128"/>
                <a:gd name="T13" fmla="*/ 294 h 260"/>
                <a:gd name="T14" fmla="*/ 149 w 128"/>
                <a:gd name="T15" fmla="*/ 296 h 260"/>
                <a:gd name="T16" fmla="*/ 151 w 128"/>
                <a:gd name="T17" fmla="*/ 299 h 260"/>
                <a:gd name="T18" fmla="*/ 152 w 128"/>
                <a:gd name="T19" fmla="*/ 302 h 260"/>
                <a:gd name="T20" fmla="*/ 157 w 128"/>
                <a:gd name="T21" fmla="*/ 307 h 260"/>
                <a:gd name="T22" fmla="*/ 160 w 128"/>
                <a:gd name="T23" fmla="*/ 302 h 260"/>
                <a:gd name="T24" fmla="*/ 147 w 128"/>
                <a:gd name="T25" fmla="*/ 45 h 260"/>
                <a:gd name="T26" fmla="*/ 146 w 128"/>
                <a:gd name="T27" fmla="*/ 3 h 260"/>
                <a:gd name="T28" fmla="*/ 76 w 128"/>
                <a:gd name="T29" fmla="*/ 19 h 260"/>
                <a:gd name="T30" fmla="*/ 4 w 128"/>
                <a:gd name="T31" fmla="*/ 0 h 260"/>
                <a:gd name="T32" fmla="*/ 4 w 128"/>
                <a:gd name="T33" fmla="*/ 4 h 260"/>
                <a:gd name="T34" fmla="*/ 1 w 128"/>
                <a:gd name="T35" fmla="*/ 41 h 260"/>
                <a:gd name="T36" fmla="*/ 1 w 128"/>
                <a:gd name="T37" fmla="*/ 208 h 260"/>
                <a:gd name="T38" fmla="*/ 6 w 128"/>
                <a:gd name="T39" fmla="*/ 347 h 2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"/>
                <a:gd name="T61" fmla="*/ 0 h 260"/>
                <a:gd name="T62" fmla="*/ 128 w 128"/>
                <a:gd name="T63" fmla="*/ 260 h 2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" h="260">
                  <a:moveTo>
                    <a:pt x="5" y="260"/>
                  </a:moveTo>
                  <a:cubicBezTo>
                    <a:pt x="14" y="241"/>
                    <a:pt x="24" y="233"/>
                    <a:pt x="32" y="225"/>
                  </a:cubicBezTo>
                  <a:cubicBezTo>
                    <a:pt x="42" y="215"/>
                    <a:pt x="55" y="207"/>
                    <a:pt x="68" y="207"/>
                  </a:cubicBezTo>
                  <a:cubicBezTo>
                    <a:pt x="80" y="206"/>
                    <a:pt x="100" y="208"/>
                    <a:pt x="108" y="213"/>
                  </a:cubicBezTo>
                  <a:cubicBezTo>
                    <a:pt x="110" y="214"/>
                    <a:pt x="111" y="215"/>
                    <a:pt x="113" y="216"/>
                  </a:cubicBezTo>
                  <a:cubicBezTo>
                    <a:pt x="113" y="217"/>
                    <a:pt x="114" y="217"/>
                    <a:pt x="114" y="218"/>
                  </a:cubicBezTo>
                  <a:cubicBezTo>
                    <a:pt x="115" y="218"/>
                    <a:pt x="116" y="219"/>
                    <a:pt x="117" y="220"/>
                  </a:cubicBezTo>
                  <a:cubicBezTo>
                    <a:pt x="118" y="221"/>
                    <a:pt x="118" y="221"/>
                    <a:pt x="119" y="222"/>
                  </a:cubicBezTo>
                  <a:cubicBezTo>
                    <a:pt x="119" y="223"/>
                    <a:pt x="120" y="224"/>
                    <a:pt x="121" y="224"/>
                  </a:cubicBezTo>
                  <a:cubicBezTo>
                    <a:pt x="122" y="225"/>
                    <a:pt x="122" y="225"/>
                    <a:pt x="122" y="226"/>
                  </a:cubicBezTo>
                  <a:cubicBezTo>
                    <a:pt x="124" y="227"/>
                    <a:pt x="125" y="229"/>
                    <a:pt x="126" y="230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3" y="210"/>
                    <a:pt x="119" y="100"/>
                    <a:pt x="118" y="34"/>
                  </a:cubicBezTo>
                  <a:cubicBezTo>
                    <a:pt x="118" y="14"/>
                    <a:pt x="117" y="10"/>
                    <a:pt x="117" y="2"/>
                  </a:cubicBezTo>
                  <a:cubicBezTo>
                    <a:pt x="113" y="9"/>
                    <a:pt x="89" y="14"/>
                    <a:pt x="61" y="14"/>
                  </a:cubicBezTo>
                  <a:cubicBezTo>
                    <a:pt x="29" y="14"/>
                    <a:pt x="3" y="8"/>
                    <a:pt x="3" y="0"/>
                  </a:cubicBezTo>
                  <a:cubicBezTo>
                    <a:pt x="3" y="0"/>
                    <a:pt x="3" y="2"/>
                    <a:pt x="3" y="3"/>
                  </a:cubicBezTo>
                  <a:cubicBezTo>
                    <a:pt x="2" y="13"/>
                    <a:pt x="1" y="14"/>
                    <a:pt x="1" y="31"/>
                  </a:cubicBezTo>
                  <a:cubicBezTo>
                    <a:pt x="0" y="68"/>
                    <a:pt x="0" y="116"/>
                    <a:pt x="1" y="156"/>
                  </a:cubicBezTo>
                  <a:cubicBezTo>
                    <a:pt x="2" y="186"/>
                    <a:pt x="4" y="233"/>
                    <a:pt x="5" y="26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5" name="Freeform 413"/>
            <p:cNvSpPr>
              <a:spLocks/>
            </p:cNvSpPr>
            <p:nvPr/>
          </p:nvSpPr>
          <p:spPr bwMode="auto">
            <a:xfrm>
              <a:off x="4169" y="503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6" name="Freeform 414"/>
            <p:cNvSpPr>
              <a:spLocks/>
            </p:cNvSpPr>
            <p:nvPr/>
          </p:nvSpPr>
          <p:spPr bwMode="auto">
            <a:xfrm>
              <a:off x="4592" y="1193"/>
              <a:ext cx="156" cy="62"/>
            </a:xfrm>
            <a:custGeom>
              <a:avLst/>
              <a:gdLst>
                <a:gd name="T0" fmla="*/ 50 w 125"/>
                <a:gd name="T1" fmla="*/ 12 h 46"/>
                <a:gd name="T2" fmla="*/ 0 w 125"/>
                <a:gd name="T3" fmla="*/ 0 h 46"/>
                <a:gd name="T4" fmla="*/ 0 w 125"/>
                <a:gd name="T5" fmla="*/ 40 h 46"/>
                <a:gd name="T6" fmla="*/ 1 w 125"/>
                <a:gd name="T7" fmla="*/ 47 h 46"/>
                <a:gd name="T8" fmla="*/ 77 w 125"/>
                <a:gd name="T9" fmla="*/ 62 h 46"/>
                <a:gd name="T10" fmla="*/ 154 w 125"/>
                <a:gd name="T11" fmla="*/ 49 h 46"/>
                <a:gd name="T12" fmla="*/ 156 w 125"/>
                <a:gd name="T13" fmla="*/ 44 h 46"/>
                <a:gd name="T14" fmla="*/ 156 w 125"/>
                <a:gd name="T15" fmla="*/ 28 h 46"/>
                <a:gd name="T16" fmla="*/ 50 w 125"/>
                <a:gd name="T17" fmla="*/ 1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6" y="41"/>
                    <a:pt x="32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0"/>
                    <a:pt x="73" y="17"/>
                    <a:pt x="40" y="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7" name="Freeform 415"/>
            <p:cNvSpPr>
              <a:spLocks/>
            </p:cNvSpPr>
            <p:nvPr/>
          </p:nvSpPr>
          <p:spPr bwMode="auto">
            <a:xfrm>
              <a:off x="4487" y="341"/>
              <a:ext cx="13" cy="38"/>
            </a:xfrm>
            <a:custGeom>
              <a:avLst/>
              <a:gdLst>
                <a:gd name="T0" fmla="*/ 9 w 11"/>
                <a:gd name="T1" fmla="*/ 38 h 28"/>
                <a:gd name="T2" fmla="*/ 9 w 11"/>
                <a:gd name="T3" fmla="*/ 37 h 28"/>
                <a:gd name="T4" fmla="*/ 4 w 11"/>
                <a:gd name="T5" fmla="*/ 5 h 28"/>
                <a:gd name="T6" fmla="*/ 1 w 11"/>
                <a:gd name="T7" fmla="*/ 5 h 28"/>
                <a:gd name="T8" fmla="*/ 9 w 11"/>
                <a:gd name="T9" fmla="*/ 38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8" y="28"/>
                  </a:moveTo>
                  <a:cubicBezTo>
                    <a:pt x="8" y="28"/>
                    <a:pt x="8" y="28"/>
                    <a:pt x="8" y="27"/>
                  </a:cubicBezTo>
                  <a:cubicBezTo>
                    <a:pt x="11" y="14"/>
                    <a:pt x="9" y="8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4" y="15"/>
                    <a:pt x="8" y="28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8" name="Freeform 416"/>
            <p:cNvSpPr>
              <a:spLocks/>
            </p:cNvSpPr>
            <p:nvPr/>
          </p:nvSpPr>
          <p:spPr bwMode="auto">
            <a:xfrm>
              <a:off x="4495" y="336"/>
              <a:ext cx="5" cy="39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39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69" name="Freeform 417"/>
            <p:cNvSpPr>
              <a:spLocks/>
            </p:cNvSpPr>
            <p:nvPr/>
          </p:nvSpPr>
          <p:spPr bwMode="auto">
            <a:xfrm>
              <a:off x="4233" y="371"/>
              <a:ext cx="801" cy="868"/>
            </a:xfrm>
            <a:custGeom>
              <a:avLst/>
              <a:gdLst>
                <a:gd name="T0" fmla="*/ 734 w 641"/>
                <a:gd name="T1" fmla="*/ 423 h 651"/>
                <a:gd name="T2" fmla="*/ 630 w 641"/>
                <a:gd name="T3" fmla="*/ 213 h 651"/>
                <a:gd name="T4" fmla="*/ 626 w 641"/>
                <a:gd name="T5" fmla="*/ 203 h 651"/>
                <a:gd name="T6" fmla="*/ 626 w 641"/>
                <a:gd name="T7" fmla="*/ 203 h 651"/>
                <a:gd name="T8" fmla="*/ 536 w 641"/>
                <a:gd name="T9" fmla="*/ 56 h 651"/>
                <a:gd name="T10" fmla="*/ 426 w 641"/>
                <a:gd name="T11" fmla="*/ 0 h 651"/>
                <a:gd name="T12" fmla="*/ 426 w 641"/>
                <a:gd name="T13" fmla="*/ 0 h 651"/>
                <a:gd name="T14" fmla="*/ 389 w 641"/>
                <a:gd name="T15" fmla="*/ 61 h 651"/>
                <a:gd name="T16" fmla="*/ 390 w 641"/>
                <a:gd name="T17" fmla="*/ 61 h 651"/>
                <a:gd name="T18" fmla="*/ 529 w 641"/>
                <a:gd name="T19" fmla="*/ 105 h 651"/>
                <a:gd name="T20" fmla="*/ 599 w 641"/>
                <a:gd name="T21" fmla="*/ 227 h 651"/>
                <a:gd name="T22" fmla="*/ 599 w 641"/>
                <a:gd name="T23" fmla="*/ 233 h 651"/>
                <a:gd name="T24" fmla="*/ 639 w 641"/>
                <a:gd name="T25" fmla="*/ 301 h 651"/>
                <a:gd name="T26" fmla="*/ 700 w 641"/>
                <a:gd name="T27" fmla="*/ 447 h 651"/>
                <a:gd name="T28" fmla="*/ 637 w 641"/>
                <a:gd name="T29" fmla="*/ 721 h 651"/>
                <a:gd name="T30" fmla="*/ 636 w 641"/>
                <a:gd name="T31" fmla="*/ 723 h 651"/>
                <a:gd name="T32" fmla="*/ 635 w 641"/>
                <a:gd name="T33" fmla="*/ 723 h 651"/>
                <a:gd name="T34" fmla="*/ 385 w 641"/>
                <a:gd name="T35" fmla="*/ 748 h 651"/>
                <a:gd name="T36" fmla="*/ 74 w 641"/>
                <a:gd name="T37" fmla="*/ 508 h 651"/>
                <a:gd name="T38" fmla="*/ 69 w 641"/>
                <a:gd name="T39" fmla="*/ 497 h 651"/>
                <a:gd name="T40" fmla="*/ 69 w 641"/>
                <a:gd name="T41" fmla="*/ 497 h 651"/>
                <a:gd name="T42" fmla="*/ 71 w 641"/>
                <a:gd name="T43" fmla="*/ 528 h 651"/>
                <a:gd name="T44" fmla="*/ 71 w 641"/>
                <a:gd name="T45" fmla="*/ 532 h 651"/>
                <a:gd name="T46" fmla="*/ 45 w 641"/>
                <a:gd name="T47" fmla="*/ 585 h 651"/>
                <a:gd name="T48" fmla="*/ 45 w 641"/>
                <a:gd name="T49" fmla="*/ 585 h 651"/>
                <a:gd name="T50" fmla="*/ 46 w 641"/>
                <a:gd name="T51" fmla="*/ 625 h 651"/>
                <a:gd name="T52" fmla="*/ 42 w 641"/>
                <a:gd name="T53" fmla="*/ 632 h 651"/>
                <a:gd name="T54" fmla="*/ 0 w 641"/>
                <a:gd name="T55" fmla="*/ 668 h 651"/>
                <a:gd name="T56" fmla="*/ 79 w 641"/>
                <a:gd name="T57" fmla="*/ 729 h 651"/>
                <a:gd name="T58" fmla="*/ 409 w 641"/>
                <a:gd name="T59" fmla="*/ 835 h 651"/>
                <a:gd name="T60" fmla="*/ 671 w 641"/>
                <a:gd name="T61" fmla="*/ 815 h 651"/>
                <a:gd name="T62" fmla="*/ 734 w 641"/>
                <a:gd name="T63" fmla="*/ 423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7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3" y="157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5" y="133"/>
                    <a:pt x="481" y="79"/>
                    <a:pt x="429" y="42"/>
                  </a:cubicBezTo>
                  <a:cubicBezTo>
                    <a:pt x="379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20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3" y="79"/>
                  </a:cubicBezTo>
                  <a:cubicBezTo>
                    <a:pt x="461" y="108"/>
                    <a:pt x="485" y="141"/>
                    <a:pt x="479" y="170"/>
                  </a:cubicBezTo>
                  <a:cubicBezTo>
                    <a:pt x="479" y="175"/>
                    <a:pt x="479" y="175"/>
                    <a:pt x="479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9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4" y="555"/>
                    <a:pt x="455" y="597"/>
                    <a:pt x="308" y="561"/>
                  </a:cubicBezTo>
                  <a:cubicBezTo>
                    <a:pt x="163" y="525"/>
                    <a:pt x="78" y="416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8"/>
                    <a:pt x="58" y="386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6" y="439"/>
                    <a:pt x="36" y="439"/>
                    <a:pt x="36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6" y="487"/>
                    <a:pt x="14" y="498"/>
                    <a:pt x="0" y="501"/>
                  </a:cubicBezTo>
                  <a:cubicBezTo>
                    <a:pt x="21" y="523"/>
                    <a:pt x="43" y="538"/>
                    <a:pt x="63" y="547"/>
                  </a:cubicBezTo>
                  <a:cubicBezTo>
                    <a:pt x="130" y="578"/>
                    <a:pt x="222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7" y="317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0" name="Oval 418"/>
            <p:cNvSpPr>
              <a:spLocks noChangeArrowheads="1"/>
            </p:cNvSpPr>
            <p:nvPr/>
          </p:nvSpPr>
          <p:spPr bwMode="auto">
            <a:xfrm>
              <a:off x="4195" y="140"/>
              <a:ext cx="94" cy="17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1" name="Freeform 419"/>
            <p:cNvSpPr>
              <a:spLocks/>
            </p:cNvSpPr>
            <p:nvPr/>
          </p:nvSpPr>
          <p:spPr bwMode="auto">
            <a:xfrm>
              <a:off x="4504" y="517"/>
              <a:ext cx="58" cy="19"/>
            </a:xfrm>
            <a:custGeom>
              <a:avLst/>
              <a:gdLst>
                <a:gd name="T0" fmla="*/ 0 w 46"/>
                <a:gd name="T1" fmla="*/ 0 h 14"/>
                <a:gd name="T2" fmla="*/ 58 w 46"/>
                <a:gd name="T3" fmla="*/ 14 h 14"/>
                <a:gd name="T4" fmla="*/ 0 w 46"/>
                <a:gd name="T5" fmla="*/ 0 h 14"/>
                <a:gd name="T6" fmla="*/ 0 60000 65536"/>
                <a:gd name="T7" fmla="*/ 0 60000 65536"/>
                <a:gd name="T8" fmla="*/ 0 60000 65536"/>
                <a:gd name="T9" fmla="*/ 0 w 46"/>
                <a:gd name="T10" fmla="*/ 0 h 14"/>
                <a:gd name="T11" fmla="*/ 46 w 4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4">
                  <a:moveTo>
                    <a:pt x="0" y="0"/>
                  </a:moveTo>
                  <a:cubicBezTo>
                    <a:pt x="5" y="5"/>
                    <a:pt x="27" y="14"/>
                    <a:pt x="46" y="10"/>
                  </a:cubicBezTo>
                  <a:cubicBezTo>
                    <a:pt x="34" y="14"/>
                    <a:pt x="12" y="1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2" name="Freeform 420"/>
            <p:cNvSpPr>
              <a:spLocks/>
            </p:cNvSpPr>
            <p:nvPr/>
          </p:nvSpPr>
          <p:spPr bwMode="auto">
            <a:xfrm>
              <a:off x="4220" y="501"/>
              <a:ext cx="482" cy="584"/>
            </a:xfrm>
            <a:custGeom>
              <a:avLst/>
              <a:gdLst>
                <a:gd name="T0" fmla="*/ 348 w 385"/>
                <a:gd name="T1" fmla="*/ 129 h 438"/>
                <a:gd name="T2" fmla="*/ 361 w 385"/>
                <a:gd name="T3" fmla="*/ 253 h 438"/>
                <a:gd name="T4" fmla="*/ 384 w 385"/>
                <a:gd name="T5" fmla="*/ 372 h 438"/>
                <a:gd name="T6" fmla="*/ 434 w 385"/>
                <a:gd name="T7" fmla="*/ 477 h 438"/>
                <a:gd name="T8" fmla="*/ 462 w 385"/>
                <a:gd name="T9" fmla="*/ 519 h 438"/>
                <a:gd name="T10" fmla="*/ 476 w 385"/>
                <a:gd name="T11" fmla="*/ 581 h 438"/>
                <a:gd name="T12" fmla="*/ 424 w 385"/>
                <a:gd name="T13" fmla="*/ 564 h 438"/>
                <a:gd name="T14" fmla="*/ 396 w 385"/>
                <a:gd name="T15" fmla="*/ 537 h 438"/>
                <a:gd name="T16" fmla="*/ 363 w 385"/>
                <a:gd name="T17" fmla="*/ 528 h 438"/>
                <a:gd name="T18" fmla="*/ 333 w 385"/>
                <a:gd name="T19" fmla="*/ 531 h 438"/>
                <a:gd name="T20" fmla="*/ 310 w 385"/>
                <a:gd name="T21" fmla="*/ 500 h 438"/>
                <a:gd name="T22" fmla="*/ 269 w 385"/>
                <a:gd name="T23" fmla="*/ 473 h 438"/>
                <a:gd name="T24" fmla="*/ 249 w 385"/>
                <a:gd name="T25" fmla="*/ 439 h 438"/>
                <a:gd name="T26" fmla="*/ 218 w 385"/>
                <a:gd name="T27" fmla="*/ 432 h 438"/>
                <a:gd name="T28" fmla="*/ 192 w 385"/>
                <a:gd name="T29" fmla="*/ 397 h 438"/>
                <a:gd name="T30" fmla="*/ 158 w 385"/>
                <a:gd name="T31" fmla="*/ 392 h 438"/>
                <a:gd name="T32" fmla="*/ 148 w 385"/>
                <a:gd name="T33" fmla="*/ 360 h 438"/>
                <a:gd name="T34" fmla="*/ 120 w 385"/>
                <a:gd name="T35" fmla="*/ 320 h 438"/>
                <a:gd name="T36" fmla="*/ 93 w 385"/>
                <a:gd name="T37" fmla="*/ 280 h 438"/>
                <a:gd name="T38" fmla="*/ 187 w 385"/>
                <a:gd name="T39" fmla="*/ 305 h 438"/>
                <a:gd name="T40" fmla="*/ 63 w 385"/>
                <a:gd name="T41" fmla="*/ 252 h 438"/>
                <a:gd name="T42" fmla="*/ 28 w 385"/>
                <a:gd name="T43" fmla="*/ 205 h 438"/>
                <a:gd name="T44" fmla="*/ 18 w 385"/>
                <a:gd name="T45" fmla="*/ 176 h 438"/>
                <a:gd name="T46" fmla="*/ 6 w 385"/>
                <a:gd name="T47" fmla="*/ 141 h 438"/>
                <a:gd name="T48" fmla="*/ 1 w 385"/>
                <a:gd name="T49" fmla="*/ 97 h 438"/>
                <a:gd name="T50" fmla="*/ 60 w 385"/>
                <a:gd name="T51" fmla="*/ 59 h 438"/>
                <a:gd name="T52" fmla="*/ 146 w 385"/>
                <a:gd name="T53" fmla="*/ 120 h 438"/>
                <a:gd name="T54" fmla="*/ 168 w 385"/>
                <a:gd name="T55" fmla="*/ 151 h 438"/>
                <a:gd name="T56" fmla="*/ 199 w 385"/>
                <a:gd name="T57" fmla="*/ 235 h 438"/>
                <a:gd name="T58" fmla="*/ 214 w 385"/>
                <a:gd name="T59" fmla="*/ 203 h 438"/>
                <a:gd name="T60" fmla="*/ 230 w 385"/>
                <a:gd name="T61" fmla="*/ 159 h 438"/>
                <a:gd name="T62" fmla="*/ 253 w 385"/>
                <a:gd name="T63" fmla="*/ 120 h 438"/>
                <a:gd name="T64" fmla="*/ 302 w 385"/>
                <a:gd name="T65" fmla="*/ 80 h 438"/>
                <a:gd name="T66" fmla="*/ 262 w 385"/>
                <a:gd name="T67" fmla="*/ 81 h 438"/>
                <a:gd name="T68" fmla="*/ 263 w 385"/>
                <a:gd name="T69" fmla="*/ 55 h 438"/>
                <a:gd name="T70" fmla="*/ 315 w 385"/>
                <a:gd name="T71" fmla="*/ 4 h 438"/>
                <a:gd name="T72" fmla="*/ 351 w 385"/>
                <a:gd name="T73" fmla="*/ 57 h 438"/>
                <a:gd name="T74" fmla="*/ 351 w 385"/>
                <a:gd name="T75" fmla="*/ 92 h 438"/>
                <a:gd name="T76" fmla="*/ 336 w 385"/>
                <a:gd name="T77" fmla="*/ 113 h 4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5"/>
                <a:gd name="T118" fmla="*/ 0 h 438"/>
                <a:gd name="T119" fmla="*/ 385 w 385"/>
                <a:gd name="T120" fmla="*/ 438 h 4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5" h="438">
                  <a:moveTo>
                    <a:pt x="268" y="85"/>
                  </a:moveTo>
                  <a:cubicBezTo>
                    <a:pt x="275" y="87"/>
                    <a:pt x="278" y="94"/>
                    <a:pt x="278" y="97"/>
                  </a:cubicBezTo>
                  <a:cubicBezTo>
                    <a:pt x="277" y="115"/>
                    <a:pt x="274" y="142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4"/>
                    <a:pt x="294" y="249"/>
                  </a:cubicBezTo>
                  <a:cubicBezTo>
                    <a:pt x="301" y="263"/>
                    <a:pt x="303" y="271"/>
                    <a:pt x="307" y="279"/>
                  </a:cubicBezTo>
                  <a:cubicBezTo>
                    <a:pt x="311" y="287"/>
                    <a:pt x="319" y="317"/>
                    <a:pt x="330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5" y="365"/>
                    <a:pt x="351" y="372"/>
                    <a:pt x="357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3" y="403"/>
                    <a:pt x="380" y="410"/>
                  </a:cubicBezTo>
                  <a:cubicBezTo>
                    <a:pt x="376" y="416"/>
                    <a:pt x="385" y="434"/>
                    <a:pt x="380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5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4" y="397"/>
                  </a:cubicBezTo>
                  <a:cubicBezTo>
                    <a:pt x="301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4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5"/>
                  </a:cubicBezTo>
                  <a:cubicBezTo>
                    <a:pt x="252" y="381"/>
                    <a:pt x="259" y="373"/>
                    <a:pt x="248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9" y="364"/>
                    <a:pt x="219" y="357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3" y="329"/>
                    <a:pt x="183" y="327"/>
                    <a:pt x="183" y="327"/>
                  </a:cubicBezTo>
                  <a:cubicBezTo>
                    <a:pt x="183" y="327"/>
                    <a:pt x="184" y="328"/>
                    <a:pt x="174" y="324"/>
                  </a:cubicBezTo>
                  <a:cubicBezTo>
                    <a:pt x="164" y="321"/>
                    <a:pt x="169" y="332"/>
                    <a:pt x="164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8" y="299"/>
                    <a:pt x="138" y="299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3" y="263"/>
                    <a:pt x="113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3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4"/>
                    <a:pt x="78" y="200"/>
                    <a:pt x="85" y="201"/>
                  </a:cubicBezTo>
                  <a:cubicBezTo>
                    <a:pt x="109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8" y="177"/>
                  </a:cubicBezTo>
                  <a:cubicBezTo>
                    <a:pt x="31" y="169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7"/>
                    <a:pt x="18" y="137"/>
                    <a:pt x="14" y="132"/>
                  </a:cubicBezTo>
                  <a:cubicBezTo>
                    <a:pt x="10" y="126"/>
                    <a:pt x="8" y="126"/>
                    <a:pt x="8" y="118"/>
                  </a:cubicBezTo>
                  <a:cubicBezTo>
                    <a:pt x="8" y="110"/>
                    <a:pt x="11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8" y="58"/>
                    <a:pt x="17" y="52"/>
                  </a:cubicBezTo>
                  <a:cubicBezTo>
                    <a:pt x="24" y="49"/>
                    <a:pt x="40" y="45"/>
                    <a:pt x="48" y="44"/>
                  </a:cubicBezTo>
                  <a:cubicBezTo>
                    <a:pt x="58" y="42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1" y="94"/>
                    <a:pt x="125" y="95"/>
                    <a:pt x="127" y="100"/>
                  </a:cubicBezTo>
                  <a:cubicBezTo>
                    <a:pt x="130" y="104"/>
                    <a:pt x="131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8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81" y="132"/>
                    <a:pt x="181" y="132"/>
                  </a:cubicBezTo>
                  <a:cubicBezTo>
                    <a:pt x="182" y="129"/>
                    <a:pt x="182" y="122"/>
                    <a:pt x="184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5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1" y="70"/>
                    <a:pt x="241" y="60"/>
                  </a:cubicBezTo>
                  <a:cubicBezTo>
                    <a:pt x="233" y="75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2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6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8" y="45"/>
                    <a:pt x="282" y="50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46" y="74"/>
                    <a:pt x="242" y="60"/>
                  </a:cubicBezTo>
                  <a:cubicBezTo>
                    <a:pt x="241" y="71"/>
                    <a:pt x="254" y="80"/>
                    <a:pt x="268" y="85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3" name="Freeform 421"/>
            <p:cNvSpPr>
              <a:spLocks/>
            </p:cNvSpPr>
            <p:nvPr/>
          </p:nvSpPr>
          <p:spPr bwMode="auto">
            <a:xfrm>
              <a:off x="4200" y="472"/>
              <a:ext cx="773" cy="695"/>
            </a:xfrm>
            <a:custGeom>
              <a:avLst/>
              <a:gdLst>
                <a:gd name="T0" fmla="*/ 413 w 618"/>
                <a:gd name="T1" fmla="*/ 4 h 521"/>
                <a:gd name="T2" fmla="*/ 429 w 618"/>
                <a:gd name="T3" fmla="*/ 3 h 521"/>
                <a:gd name="T4" fmla="*/ 453 w 618"/>
                <a:gd name="T5" fmla="*/ 7 h 521"/>
                <a:gd name="T6" fmla="*/ 485 w 618"/>
                <a:gd name="T7" fmla="*/ 17 h 521"/>
                <a:gd name="T8" fmla="*/ 515 w 618"/>
                <a:gd name="T9" fmla="*/ 24 h 521"/>
                <a:gd name="T10" fmla="*/ 554 w 618"/>
                <a:gd name="T11" fmla="*/ 41 h 521"/>
                <a:gd name="T12" fmla="*/ 573 w 618"/>
                <a:gd name="T13" fmla="*/ 56 h 521"/>
                <a:gd name="T14" fmla="*/ 592 w 618"/>
                <a:gd name="T15" fmla="*/ 92 h 521"/>
                <a:gd name="T16" fmla="*/ 589 w 618"/>
                <a:gd name="T17" fmla="*/ 137 h 521"/>
                <a:gd name="T18" fmla="*/ 593 w 618"/>
                <a:gd name="T19" fmla="*/ 164 h 521"/>
                <a:gd name="T20" fmla="*/ 617 w 618"/>
                <a:gd name="T21" fmla="*/ 165 h 521"/>
                <a:gd name="T22" fmla="*/ 622 w 618"/>
                <a:gd name="T23" fmla="*/ 231 h 521"/>
                <a:gd name="T24" fmla="*/ 625 w 618"/>
                <a:gd name="T25" fmla="*/ 272 h 521"/>
                <a:gd name="T26" fmla="*/ 633 w 618"/>
                <a:gd name="T27" fmla="*/ 320 h 521"/>
                <a:gd name="T28" fmla="*/ 629 w 618"/>
                <a:gd name="T29" fmla="*/ 354 h 521"/>
                <a:gd name="T30" fmla="*/ 605 w 618"/>
                <a:gd name="T31" fmla="*/ 367 h 521"/>
                <a:gd name="T32" fmla="*/ 629 w 618"/>
                <a:gd name="T33" fmla="*/ 404 h 521"/>
                <a:gd name="T34" fmla="*/ 633 w 618"/>
                <a:gd name="T35" fmla="*/ 442 h 521"/>
                <a:gd name="T36" fmla="*/ 614 w 618"/>
                <a:gd name="T37" fmla="*/ 419 h 521"/>
                <a:gd name="T38" fmla="*/ 614 w 618"/>
                <a:gd name="T39" fmla="*/ 466 h 521"/>
                <a:gd name="T40" fmla="*/ 609 w 618"/>
                <a:gd name="T41" fmla="*/ 522 h 521"/>
                <a:gd name="T42" fmla="*/ 552 w 618"/>
                <a:gd name="T43" fmla="*/ 519 h 521"/>
                <a:gd name="T44" fmla="*/ 519 w 618"/>
                <a:gd name="T45" fmla="*/ 470 h 521"/>
                <a:gd name="T46" fmla="*/ 487 w 618"/>
                <a:gd name="T47" fmla="*/ 391 h 521"/>
                <a:gd name="T48" fmla="*/ 462 w 618"/>
                <a:gd name="T49" fmla="*/ 315 h 521"/>
                <a:gd name="T50" fmla="*/ 417 w 618"/>
                <a:gd name="T51" fmla="*/ 215 h 521"/>
                <a:gd name="T52" fmla="*/ 417 w 618"/>
                <a:gd name="T53" fmla="*/ 103 h 521"/>
                <a:gd name="T54" fmla="*/ 390 w 618"/>
                <a:gd name="T55" fmla="*/ 128 h 521"/>
                <a:gd name="T56" fmla="*/ 392 w 618"/>
                <a:gd name="T57" fmla="*/ 47 h 521"/>
                <a:gd name="T58" fmla="*/ 276 w 618"/>
                <a:gd name="T59" fmla="*/ 24 h 521"/>
                <a:gd name="T60" fmla="*/ 266 w 618"/>
                <a:gd name="T61" fmla="*/ 87 h 521"/>
                <a:gd name="T62" fmla="*/ 154 w 618"/>
                <a:gd name="T63" fmla="*/ 92 h 521"/>
                <a:gd name="T64" fmla="*/ 73 w 618"/>
                <a:gd name="T65" fmla="*/ 67 h 521"/>
                <a:gd name="T66" fmla="*/ 3 w 618"/>
                <a:gd name="T67" fmla="*/ 127 h 521"/>
                <a:gd name="T68" fmla="*/ 106 w 618"/>
                <a:gd name="T69" fmla="*/ 407 h 521"/>
                <a:gd name="T70" fmla="*/ 668 w 618"/>
                <a:gd name="T71" fmla="*/ 622 h 521"/>
                <a:gd name="T72" fmla="*/ 670 w 618"/>
                <a:gd name="T73" fmla="*/ 620 h 521"/>
                <a:gd name="T74" fmla="*/ 672 w 618"/>
                <a:gd name="T75" fmla="*/ 200 h 52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8"/>
                <a:gd name="T115" fmla="*/ 0 h 521"/>
                <a:gd name="T116" fmla="*/ 618 w 618"/>
                <a:gd name="T117" fmla="*/ 521 h 52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8" h="521">
                  <a:moveTo>
                    <a:pt x="325" y="5"/>
                  </a:move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5" y="3"/>
                    <a:pt x="337" y="1"/>
                  </a:cubicBezTo>
                  <a:cubicBezTo>
                    <a:pt x="339" y="0"/>
                    <a:pt x="341" y="3"/>
                    <a:pt x="343" y="2"/>
                  </a:cubicBezTo>
                  <a:cubicBezTo>
                    <a:pt x="345" y="1"/>
                    <a:pt x="350" y="6"/>
                    <a:pt x="355" y="5"/>
                  </a:cubicBezTo>
                  <a:cubicBezTo>
                    <a:pt x="359" y="5"/>
                    <a:pt x="359" y="7"/>
                    <a:pt x="362" y="5"/>
                  </a:cubicBezTo>
                  <a:cubicBezTo>
                    <a:pt x="365" y="3"/>
                    <a:pt x="375" y="11"/>
                    <a:pt x="375" y="11"/>
                  </a:cubicBezTo>
                  <a:cubicBezTo>
                    <a:pt x="375" y="11"/>
                    <a:pt x="386" y="14"/>
                    <a:pt x="388" y="13"/>
                  </a:cubicBezTo>
                  <a:cubicBezTo>
                    <a:pt x="390" y="11"/>
                    <a:pt x="400" y="15"/>
                    <a:pt x="403" y="14"/>
                  </a:cubicBezTo>
                  <a:cubicBezTo>
                    <a:pt x="405" y="13"/>
                    <a:pt x="410" y="19"/>
                    <a:pt x="412" y="18"/>
                  </a:cubicBezTo>
                  <a:cubicBezTo>
                    <a:pt x="414" y="17"/>
                    <a:pt x="421" y="21"/>
                    <a:pt x="426" y="21"/>
                  </a:cubicBezTo>
                  <a:cubicBezTo>
                    <a:pt x="431" y="20"/>
                    <a:pt x="440" y="31"/>
                    <a:pt x="443" y="31"/>
                  </a:cubicBezTo>
                  <a:cubicBezTo>
                    <a:pt x="447" y="31"/>
                    <a:pt x="448" y="35"/>
                    <a:pt x="451" y="34"/>
                  </a:cubicBezTo>
                  <a:cubicBezTo>
                    <a:pt x="455" y="33"/>
                    <a:pt x="454" y="39"/>
                    <a:pt x="458" y="42"/>
                  </a:cubicBezTo>
                  <a:cubicBezTo>
                    <a:pt x="462" y="44"/>
                    <a:pt x="461" y="51"/>
                    <a:pt x="464" y="53"/>
                  </a:cubicBezTo>
                  <a:cubicBezTo>
                    <a:pt x="467" y="55"/>
                    <a:pt x="471" y="61"/>
                    <a:pt x="473" y="69"/>
                  </a:cubicBezTo>
                  <a:cubicBezTo>
                    <a:pt x="476" y="77"/>
                    <a:pt x="479" y="97"/>
                    <a:pt x="474" y="101"/>
                  </a:cubicBezTo>
                  <a:cubicBezTo>
                    <a:pt x="473" y="102"/>
                    <a:pt x="472" y="103"/>
                    <a:pt x="471" y="103"/>
                  </a:cubicBezTo>
                  <a:cubicBezTo>
                    <a:pt x="447" y="121"/>
                    <a:pt x="456" y="163"/>
                    <a:pt x="467" y="182"/>
                  </a:cubicBezTo>
                  <a:cubicBezTo>
                    <a:pt x="453" y="145"/>
                    <a:pt x="471" y="124"/>
                    <a:pt x="474" y="123"/>
                  </a:cubicBezTo>
                  <a:cubicBezTo>
                    <a:pt x="478" y="122"/>
                    <a:pt x="482" y="119"/>
                    <a:pt x="485" y="119"/>
                  </a:cubicBezTo>
                  <a:cubicBezTo>
                    <a:pt x="488" y="119"/>
                    <a:pt x="493" y="124"/>
                    <a:pt x="493" y="124"/>
                  </a:cubicBezTo>
                  <a:cubicBezTo>
                    <a:pt x="493" y="124"/>
                    <a:pt x="495" y="132"/>
                    <a:pt x="497" y="137"/>
                  </a:cubicBezTo>
                  <a:cubicBezTo>
                    <a:pt x="499" y="143"/>
                    <a:pt x="496" y="167"/>
                    <a:pt x="497" y="173"/>
                  </a:cubicBezTo>
                  <a:cubicBezTo>
                    <a:pt x="498" y="179"/>
                    <a:pt x="494" y="186"/>
                    <a:pt x="499" y="192"/>
                  </a:cubicBezTo>
                  <a:cubicBezTo>
                    <a:pt x="505" y="197"/>
                    <a:pt x="498" y="200"/>
                    <a:pt x="500" y="204"/>
                  </a:cubicBezTo>
                  <a:cubicBezTo>
                    <a:pt x="502" y="208"/>
                    <a:pt x="502" y="213"/>
                    <a:pt x="502" y="218"/>
                  </a:cubicBezTo>
                  <a:cubicBezTo>
                    <a:pt x="502" y="223"/>
                    <a:pt x="498" y="229"/>
                    <a:pt x="506" y="240"/>
                  </a:cubicBezTo>
                  <a:cubicBezTo>
                    <a:pt x="513" y="251"/>
                    <a:pt x="505" y="249"/>
                    <a:pt x="507" y="256"/>
                  </a:cubicBezTo>
                  <a:cubicBezTo>
                    <a:pt x="509" y="264"/>
                    <a:pt x="503" y="265"/>
                    <a:pt x="503" y="265"/>
                  </a:cubicBezTo>
                  <a:cubicBezTo>
                    <a:pt x="503" y="265"/>
                    <a:pt x="496" y="269"/>
                    <a:pt x="491" y="263"/>
                  </a:cubicBezTo>
                  <a:cubicBezTo>
                    <a:pt x="486" y="257"/>
                    <a:pt x="485" y="270"/>
                    <a:pt x="484" y="275"/>
                  </a:cubicBezTo>
                  <a:cubicBezTo>
                    <a:pt x="483" y="280"/>
                    <a:pt x="487" y="280"/>
                    <a:pt x="497" y="288"/>
                  </a:cubicBezTo>
                  <a:cubicBezTo>
                    <a:pt x="508" y="297"/>
                    <a:pt x="499" y="293"/>
                    <a:pt x="503" y="303"/>
                  </a:cubicBezTo>
                  <a:cubicBezTo>
                    <a:pt x="508" y="313"/>
                    <a:pt x="508" y="312"/>
                    <a:pt x="509" y="320"/>
                  </a:cubicBezTo>
                  <a:cubicBezTo>
                    <a:pt x="510" y="329"/>
                    <a:pt x="508" y="328"/>
                    <a:pt x="506" y="331"/>
                  </a:cubicBezTo>
                  <a:cubicBezTo>
                    <a:pt x="503" y="334"/>
                    <a:pt x="502" y="335"/>
                    <a:pt x="498" y="330"/>
                  </a:cubicBezTo>
                  <a:cubicBezTo>
                    <a:pt x="494" y="325"/>
                    <a:pt x="497" y="320"/>
                    <a:pt x="491" y="314"/>
                  </a:cubicBezTo>
                  <a:cubicBezTo>
                    <a:pt x="485" y="307"/>
                    <a:pt x="487" y="317"/>
                    <a:pt x="484" y="324"/>
                  </a:cubicBezTo>
                  <a:cubicBezTo>
                    <a:pt x="481" y="331"/>
                    <a:pt x="487" y="337"/>
                    <a:pt x="491" y="349"/>
                  </a:cubicBezTo>
                  <a:cubicBezTo>
                    <a:pt x="495" y="362"/>
                    <a:pt x="492" y="362"/>
                    <a:pt x="493" y="372"/>
                  </a:cubicBezTo>
                  <a:cubicBezTo>
                    <a:pt x="494" y="381"/>
                    <a:pt x="490" y="384"/>
                    <a:pt x="487" y="391"/>
                  </a:cubicBezTo>
                  <a:cubicBezTo>
                    <a:pt x="484" y="398"/>
                    <a:pt x="480" y="400"/>
                    <a:pt x="470" y="402"/>
                  </a:cubicBezTo>
                  <a:cubicBezTo>
                    <a:pt x="460" y="403"/>
                    <a:pt x="444" y="398"/>
                    <a:pt x="441" y="389"/>
                  </a:cubicBezTo>
                  <a:cubicBezTo>
                    <a:pt x="438" y="380"/>
                    <a:pt x="438" y="387"/>
                    <a:pt x="430" y="374"/>
                  </a:cubicBezTo>
                  <a:cubicBezTo>
                    <a:pt x="421" y="360"/>
                    <a:pt x="419" y="365"/>
                    <a:pt x="415" y="352"/>
                  </a:cubicBezTo>
                  <a:cubicBezTo>
                    <a:pt x="411" y="340"/>
                    <a:pt x="408" y="325"/>
                    <a:pt x="400" y="315"/>
                  </a:cubicBezTo>
                  <a:cubicBezTo>
                    <a:pt x="391" y="304"/>
                    <a:pt x="392" y="303"/>
                    <a:pt x="389" y="293"/>
                  </a:cubicBezTo>
                  <a:cubicBezTo>
                    <a:pt x="386" y="284"/>
                    <a:pt x="385" y="279"/>
                    <a:pt x="377" y="263"/>
                  </a:cubicBezTo>
                  <a:cubicBezTo>
                    <a:pt x="369" y="248"/>
                    <a:pt x="372" y="249"/>
                    <a:pt x="369" y="236"/>
                  </a:cubicBezTo>
                  <a:cubicBezTo>
                    <a:pt x="365" y="224"/>
                    <a:pt x="346" y="201"/>
                    <a:pt x="345" y="188"/>
                  </a:cubicBezTo>
                  <a:cubicBezTo>
                    <a:pt x="344" y="174"/>
                    <a:pt x="337" y="179"/>
                    <a:pt x="333" y="161"/>
                  </a:cubicBezTo>
                  <a:cubicBezTo>
                    <a:pt x="329" y="142"/>
                    <a:pt x="309" y="131"/>
                    <a:pt x="311" y="109"/>
                  </a:cubicBezTo>
                  <a:cubicBezTo>
                    <a:pt x="325" y="104"/>
                    <a:pt x="333" y="94"/>
                    <a:pt x="333" y="77"/>
                  </a:cubicBezTo>
                  <a:cubicBezTo>
                    <a:pt x="331" y="92"/>
                    <a:pt x="323" y="96"/>
                    <a:pt x="311" y="97"/>
                  </a:cubicBezTo>
                  <a:cubicBezTo>
                    <a:pt x="312" y="96"/>
                    <a:pt x="312" y="96"/>
                    <a:pt x="312" y="96"/>
                  </a:cubicBezTo>
                  <a:cubicBezTo>
                    <a:pt x="310" y="75"/>
                    <a:pt x="312" y="50"/>
                    <a:pt x="314" y="40"/>
                  </a:cubicBezTo>
                  <a:cubicBezTo>
                    <a:pt x="314" y="38"/>
                    <a:pt x="314" y="36"/>
                    <a:pt x="313" y="35"/>
                  </a:cubicBezTo>
                  <a:cubicBezTo>
                    <a:pt x="304" y="23"/>
                    <a:pt x="289" y="14"/>
                    <a:pt x="271" y="11"/>
                  </a:cubicBezTo>
                  <a:cubicBezTo>
                    <a:pt x="252" y="7"/>
                    <a:pt x="234" y="10"/>
                    <a:pt x="221" y="18"/>
                  </a:cubicBezTo>
                  <a:cubicBezTo>
                    <a:pt x="220" y="19"/>
                    <a:pt x="219" y="19"/>
                    <a:pt x="219" y="20"/>
                  </a:cubicBezTo>
                  <a:cubicBezTo>
                    <a:pt x="215" y="26"/>
                    <a:pt x="216" y="41"/>
                    <a:pt x="213" y="65"/>
                  </a:cubicBezTo>
                  <a:cubicBezTo>
                    <a:pt x="210" y="84"/>
                    <a:pt x="212" y="115"/>
                    <a:pt x="197" y="123"/>
                  </a:cubicBezTo>
                  <a:cubicBezTo>
                    <a:pt x="184" y="130"/>
                    <a:pt x="142" y="98"/>
                    <a:pt x="123" y="69"/>
                  </a:cubicBezTo>
                  <a:cubicBezTo>
                    <a:pt x="123" y="68"/>
                    <a:pt x="122" y="68"/>
                    <a:pt x="122" y="68"/>
                  </a:cubicBezTo>
                  <a:cubicBezTo>
                    <a:pt x="98" y="43"/>
                    <a:pt x="86" y="42"/>
                    <a:pt x="58" y="50"/>
                  </a:cubicBezTo>
                  <a:cubicBezTo>
                    <a:pt x="25" y="58"/>
                    <a:pt x="7" y="73"/>
                    <a:pt x="2" y="94"/>
                  </a:cubicBezTo>
                  <a:cubicBezTo>
                    <a:pt x="2" y="94"/>
                    <a:pt x="2" y="95"/>
                    <a:pt x="2" y="95"/>
                  </a:cubicBezTo>
                  <a:cubicBezTo>
                    <a:pt x="0" y="135"/>
                    <a:pt x="32" y="226"/>
                    <a:pt x="69" y="249"/>
                  </a:cubicBezTo>
                  <a:cubicBezTo>
                    <a:pt x="102" y="269"/>
                    <a:pt x="71" y="277"/>
                    <a:pt x="85" y="305"/>
                  </a:cubicBezTo>
                  <a:cubicBezTo>
                    <a:pt x="104" y="340"/>
                    <a:pt x="189" y="449"/>
                    <a:pt x="334" y="485"/>
                  </a:cubicBezTo>
                  <a:cubicBezTo>
                    <a:pt x="481" y="521"/>
                    <a:pt x="510" y="479"/>
                    <a:pt x="534" y="466"/>
                  </a:cubicBezTo>
                  <a:cubicBezTo>
                    <a:pt x="535" y="466"/>
                    <a:pt x="535" y="466"/>
                    <a:pt x="535" y="466"/>
                  </a:cubicBezTo>
                  <a:cubicBezTo>
                    <a:pt x="535" y="466"/>
                    <a:pt x="535" y="466"/>
                    <a:pt x="536" y="465"/>
                  </a:cubicBezTo>
                  <a:cubicBezTo>
                    <a:pt x="595" y="420"/>
                    <a:pt x="618" y="350"/>
                    <a:pt x="586" y="259"/>
                  </a:cubicBezTo>
                  <a:cubicBezTo>
                    <a:pt x="569" y="212"/>
                    <a:pt x="551" y="179"/>
                    <a:pt x="537" y="15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4" name="Freeform 422"/>
            <p:cNvSpPr>
              <a:spLocks/>
            </p:cNvSpPr>
            <p:nvPr/>
          </p:nvSpPr>
          <p:spPr bwMode="auto">
            <a:xfrm>
              <a:off x="4446" y="481"/>
              <a:ext cx="146" cy="155"/>
            </a:xfrm>
            <a:custGeom>
              <a:avLst/>
              <a:gdLst>
                <a:gd name="T0" fmla="*/ 146 w 116"/>
                <a:gd name="T1" fmla="*/ 37 h 116"/>
                <a:gd name="T2" fmla="*/ 93 w 116"/>
                <a:gd name="T3" fmla="*/ 5 h 116"/>
                <a:gd name="T4" fmla="*/ 30 w 116"/>
                <a:gd name="T5" fmla="*/ 15 h 116"/>
                <a:gd name="T6" fmla="*/ 28 w 116"/>
                <a:gd name="T7" fmla="*/ 17 h 116"/>
                <a:gd name="T8" fmla="*/ 20 w 116"/>
                <a:gd name="T9" fmla="*/ 78 h 116"/>
                <a:gd name="T10" fmla="*/ 0 w 116"/>
                <a:gd name="T11" fmla="*/ 155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116"/>
                <a:gd name="T20" fmla="*/ 116 w 116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116">
                  <a:moveTo>
                    <a:pt x="116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7" y="3"/>
                    <a:pt x="24" y="11"/>
                  </a:cubicBezTo>
                  <a:cubicBezTo>
                    <a:pt x="23" y="12"/>
                    <a:pt x="22" y="12"/>
                    <a:pt x="22" y="13"/>
                  </a:cubicBezTo>
                  <a:cubicBezTo>
                    <a:pt x="18" y="19"/>
                    <a:pt x="19" y="34"/>
                    <a:pt x="16" y="58"/>
                  </a:cubicBezTo>
                  <a:cubicBezTo>
                    <a:pt x="13" y="77"/>
                    <a:pt x="15" y="108"/>
                    <a:pt x="0" y="11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5" name="Freeform 423"/>
            <p:cNvSpPr>
              <a:spLocks/>
            </p:cNvSpPr>
            <p:nvPr/>
          </p:nvSpPr>
          <p:spPr bwMode="auto">
            <a:xfrm>
              <a:off x="4622" y="371"/>
              <a:ext cx="235" cy="234"/>
            </a:xfrm>
            <a:custGeom>
              <a:avLst/>
              <a:gdLst>
                <a:gd name="T0" fmla="*/ 140 w 188"/>
                <a:gd name="T1" fmla="*/ 105 h 176"/>
                <a:gd name="T2" fmla="*/ 210 w 188"/>
                <a:gd name="T3" fmla="*/ 226 h 176"/>
                <a:gd name="T4" fmla="*/ 210 w 188"/>
                <a:gd name="T5" fmla="*/ 233 h 176"/>
                <a:gd name="T6" fmla="*/ 210 w 188"/>
                <a:gd name="T7" fmla="*/ 234 h 176"/>
                <a:gd name="T8" fmla="*/ 235 w 188"/>
                <a:gd name="T9" fmla="*/ 195 h 176"/>
                <a:gd name="T10" fmla="*/ 147 w 188"/>
                <a:gd name="T11" fmla="*/ 56 h 176"/>
                <a:gd name="T12" fmla="*/ 37 w 188"/>
                <a:gd name="T13" fmla="*/ 0 h 176"/>
                <a:gd name="T14" fmla="*/ 37 w 188"/>
                <a:gd name="T15" fmla="*/ 0 h 176"/>
                <a:gd name="T16" fmla="*/ 0 w 188"/>
                <a:gd name="T17" fmla="*/ 61 h 176"/>
                <a:gd name="T18" fmla="*/ 1 w 188"/>
                <a:gd name="T19" fmla="*/ 61 h 176"/>
                <a:gd name="T20" fmla="*/ 140 w 188"/>
                <a:gd name="T21" fmla="*/ 10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2" y="79"/>
                  </a:moveTo>
                  <a:cubicBezTo>
                    <a:pt x="150" y="108"/>
                    <a:pt x="174" y="141"/>
                    <a:pt x="168" y="170"/>
                  </a:cubicBezTo>
                  <a:cubicBezTo>
                    <a:pt x="168" y="175"/>
                    <a:pt x="168" y="175"/>
                    <a:pt x="168" y="175"/>
                  </a:cubicBezTo>
                  <a:cubicBezTo>
                    <a:pt x="168" y="175"/>
                    <a:pt x="168" y="176"/>
                    <a:pt x="168" y="176"/>
                  </a:cubicBezTo>
                  <a:cubicBezTo>
                    <a:pt x="178" y="170"/>
                    <a:pt x="184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8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2" y="7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6" name="Freeform 424"/>
            <p:cNvSpPr>
              <a:spLocks/>
            </p:cNvSpPr>
            <p:nvPr/>
          </p:nvSpPr>
          <p:spPr bwMode="auto">
            <a:xfrm>
              <a:off x="4662" y="339"/>
              <a:ext cx="72" cy="60"/>
            </a:xfrm>
            <a:custGeom>
              <a:avLst/>
              <a:gdLst>
                <a:gd name="T0" fmla="*/ 66 w 58"/>
                <a:gd name="T1" fmla="*/ 60 h 45"/>
                <a:gd name="T2" fmla="*/ 66 w 58"/>
                <a:gd name="T3" fmla="*/ 60 h 45"/>
                <a:gd name="T4" fmla="*/ 72 w 58"/>
                <a:gd name="T5" fmla="*/ 0 h 45"/>
                <a:gd name="T6" fmla="*/ 0 w 58"/>
                <a:gd name="T7" fmla="*/ 31 h 45"/>
                <a:gd name="T8" fmla="*/ 0 w 58"/>
                <a:gd name="T9" fmla="*/ 32 h 45"/>
                <a:gd name="T10" fmla="*/ 66 w 58"/>
                <a:gd name="T11" fmla="*/ 6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7" name="Freeform 425"/>
            <p:cNvSpPr>
              <a:spLocks/>
            </p:cNvSpPr>
            <p:nvPr/>
          </p:nvSpPr>
          <p:spPr bwMode="auto">
            <a:xfrm>
              <a:off x="4263" y="933"/>
              <a:ext cx="13" cy="23"/>
            </a:xfrm>
            <a:custGeom>
              <a:avLst/>
              <a:gdLst>
                <a:gd name="T0" fmla="*/ 0 w 11"/>
                <a:gd name="T1" fmla="*/ 12 h 17"/>
                <a:gd name="T2" fmla="*/ 13 w 11"/>
                <a:gd name="T3" fmla="*/ 1 h 17"/>
                <a:gd name="T4" fmla="*/ 6 w 11"/>
                <a:gd name="T5" fmla="*/ 23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7938" cap="flat">
              <a:solidFill>
                <a:srgbClr val="F5BA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8" name="Freeform 426"/>
            <p:cNvSpPr>
              <a:spLocks/>
            </p:cNvSpPr>
            <p:nvPr/>
          </p:nvSpPr>
          <p:spPr bwMode="auto">
            <a:xfrm>
              <a:off x="4734" y="527"/>
              <a:ext cx="41" cy="41"/>
            </a:xfrm>
            <a:custGeom>
              <a:avLst/>
              <a:gdLst>
                <a:gd name="T0" fmla="*/ 22 w 33"/>
                <a:gd name="T1" fmla="*/ 8 h 31"/>
                <a:gd name="T2" fmla="*/ 29 w 33"/>
                <a:gd name="T3" fmla="*/ 38 h 31"/>
                <a:gd name="T4" fmla="*/ 39 w 33"/>
                <a:gd name="T5" fmla="*/ 25 h 31"/>
                <a:gd name="T6" fmla="*/ 24 w 33"/>
                <a:gd name="T7" fmla="*/ 5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31"/>
                <a:gd name="T14" fmla="*/ 33 w 33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31">
                  <a:moveTo>
                    <a:pt x="18" y="6"/>
                  </a:moveTo>
                  <a:cubicBezTo>
                    <a:pt x="0" y="0"/>
                    <a:pt x="14" y="27"/>
                    <a:pt x="23" y="29"/>
                  </a:cubicBezTo>
                  <a:cubicBezTo>
                    <a:pt x="31" y="31"/>
                    <a:pt x="33" y="25"/>
                    <a:pt x="31" y="19"/>
                  </a:cubicBezTo>
                  <a:cubicBezTo>
                    <a:pt x="29" y="12"/>
                    <a:pt x="25" y="7"/>
                    <a:pt x="19" y="4"/>
                  </a:cubicBezTo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79" name="Freeform 427"/>
            <p:cNvSpPr>
              <a:spLocks/>
            </p:cNvSpPr>
            <p:nvPr/>
          </p:nvSpPr>
          <p:spPr bwMode="auto">
            <a:xfrm>
              <a:off x="4748" y="531"/>
              <a:ext cx="26" cy="32"/>
            </a:xfrm>
            <a:custGeom>
              <a:avLst/>
              <a:gdLst>
                <a:gd name="T0" fmla="*/ 0 w 21"/>
                <a:gd name="T1" fmla="*/ 3 h 24"/>
                <a:gd name="T2" fmla="*/ 0 w 21"/>
                <a:gd name="T3" fmla="*/ 3 h 24"/>
                <a:gd name="T4" fmla="*/ 24 w 21"/>
                <a:gd name="T5" fmla="*/ 23 h 24"/>
                <a:gd name="T6" fmla="*/ 25 w 21"/>
                <a:gd name="T7" fmla="*/ 32 h 24"/>
                <a:gd name="T8" fmla="*/ 25 w 21"/>
                <a:gd name="T9" fmla="*/ 32 h 24"/>
                <a:gd name="T10" fmla="*/ 24 w 21"/>
                <a:gd name="T11" fmla="*/ 19 h 24"/>
                <a:gd name="T12" fmla="*/ 0 w 21"/>
                <a:gd name="T13" fmla="*/ 3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4"/>
                <a:gd name="T23" fmla="*/ 21 w 2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" y="0"/>
                    <a:pt x="15" y="7"/>
                    <a:pt x="19" y="17"/>
                  </a:cubicBezTo>
                  <a:cubicBezTo>
                    <a:pt x="20" y="19"/>
                    <a:pt x="20" y="22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1"/>
                    <a:pt x="21" y="19"/>
                    <a:pt x="19" y="14"/>
                  </a:cubicBezTo>
                  <a:cubicBezTo>
                    <a:pt x="15" y="3"/>
                    <a:pt x="8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0" name="Freeform 428"/>
            <p:cNvSpPr>
              <a:spLocks/>
            </p:cNvSpPr>
            <p:nvPr/>
          </p:nvSpPr>
          <p:spPr bwMode="auto">
            <a:xfrm>
              <a:off x="4705" y="500"/>
              <a:ext cx="29" cy="13"/>
            </a:xfrm>
            <a:custGeom>
              <a:avLst/>
              <a:gdLst>
                <a:gd name="T0" fmla="*/ 0 w 23"/>
                <a:gd name="T1" fmla="*/ 0 h 10"/>
                <a:gd name="T2" fmla="*/ 29 w 23"/>
                <a:gd name="T3" fmla="*/ 7 h 10"/>
                <a:gd name="T4" fmla="*/ 0 w 23"/>
                <a:gd name="T5" fmla="*/ 0 h 10"/>
                <a:gd name="T6" fmla="*/ 0 60000 65536"/>
                <a:gd name="T7" fmla="*/ 0 60000 65536"/>
                <a:gd name="T8" fmla="*/ 0 60000 65536"/>
                <a:gd name="T9" fmla="*/ 0 w 23"/>
                <a:gd name="T10" fmla="*/ 0 h 10"/>
                <a:gd name="T11" fmla="*/ 23 w 23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0">
                  <a:moveTo>
                    <a:pt x="0" y="0"/>
                  </a:moveTo>
                  <a:cubicBezTo>
                    <a:pt x="4" y="4"/>
                    <a:pt x="18" y="10"/>
                    <a:pt x="23" y="5"/>
                  </a:cubicBezTo>
                  <a:cubicBezTo>
                    <a:pt x="21" y="9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1" name="Freeform 429"/>
            <p:cNvSpPr>
              <a:spLocks/>
            </p:cNvSpPr>
            <p:nvPr/>
          </p:nvSpPr>
          <p:spPr bwMode="auto">
            <a:xfrm>
              <a:off x="4474" y="844"/>
              <a:ext cx="79" cy="113"/>
            </a:xfrm>
            <a:custGeom>
              <a:avLst/>
              <a:gdLst>
                <a:gd name="T0" fmla="*/ 26 w 63"/>
                <a:gd name="T1" fmla="*/ 86 h 85"/>
                <a:gd name="T2" fmla="*/ 79 w 63"/>
                <a:gd name="T3" fmla="*/ 113 h 85"/>
                <a:gd name="T4" fmla="*/ 74 w 63"/>
                <a:gd name="T5" fmla="*/ 52 h 85"/>
                <a:gd name="T6" fmla="*/ 58 w 63"/>
                <a:gd name="T7" fmla="*/ 64 h 85"/>
                <a:gd name="T8" fmla="*/ 13 w 63"/>
                <a:gd name="T9" fmla="*/ 0 h 85"/>
                <a:gd name="T10" fmla="*/ 0 w 63"/>
                <a:gd name="T11" fmla="*/ 13 h 85"/>
                <a:gd name="T12" fmla="*/ 43 w 63"/>
                <a:gd name="T13" fmla="*/ 74 h 85"/>
                <a:gd name="T14" fmla="*/ 43 w 63"/>
                <a:gd name="T15" fmla="*/ 74 h 85"/>
                <a:gd name="T16" fmla="*/ 26 w 63"/>
                <a:gd name="T17" fmla="*/ 86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"/>
                <a:gd name="T28" fmla="*/ 0 h 85"/>
                <a:gd name="T29" fmla="*/ 63 w 63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" h="85">
                  <a:moveTo>
                    <a:pt x="21" y="65"/>
                  </a:moveTo>
                  <a:cubicBezTo>
                    <a:pt x="63" y="85"/>
                    <a:pt x="63" y="85"/>
                    <a:pt x="63" y="85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36" y="33"/>
                    <a:pt x="25" y="17"/>
                    <a:pt x="1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3" y="26"/>
                    <a:pt x="24" y="42"/>
                    <a:pt x="34" y="56"/>
                  </a:cubicBezTo>
                  <a:cubicBezTo>
                    <a:pt x="34" y="56"/>
                    <a:pt x="34" y="56"/>
                    <a:pt x="34" y="56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rgbClr val="0B4D9F"/>
            </a:solidFill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782" name="Freeform 430"/>
            <p:cNvSpPr>
              <a:spLocks/>
            </p:cNvSpPr>
            <p:nvPr/>
          </p:nvSpPr>
          <p:spPr bwMode="auto">
            <a:xfrm>
              <a:off x="4728" y="776"/>
              <a:ext cx="59" cy="113"/>
            </a:xfrm>
            <a:custGeom>
              <a:avLst/>
              <a:gdLst>
                <a:gd name="T0" fmla="*/ 39 w 47"/>
                <a:gd name="T1" fmla="*/ 58 h 85"/>
                <a:gd name="T2" fmla="*/ 39 w 47"/>
                <a:gd name="T3" fmla="*/ 58 h 85"/>
                <a:gd name="T4" fmla="*/ 33 w 47"/>
                <a:gd name="T5" fmla="*/ 12 h 85"/>
                <a:gd name="T6" fmla="*/ 31 w 47"/>
                <a:gd name="T7" fmla="*/ 0 h 85"/>
                <a:gd name="T8" fmla="*/ 14 w 47"/>
                <a:gd name="T9" fmla="*/ 1 h 85"/>
                <a:gd name="T10" fmla="*/ 15 w 47"/>
                <a:gd name="T11" fmla="*/ 15 h 85"/>
                <a:gd name="T12" fmla="*/ 20 w 47"/>
                <a:gd name="T13" fmla="*/ 60 h 85"/>
                <a:gd name="T14" fmla="*/ 0 w 47"/>
                <a:gd name="T15" fmla="*/ 62 h 85"/>
                <a:gd name="T16" fmla="*/ 33 w 47"/>
                <a:gd name="T17" fmla="*/ 113 h 85"/>
                <a:gd name="T18" fmla="*/ 59 w 47"/>
                <a:gd name="T19" fmla="*/ 57 h 85"/>
                <a:gd name="T20" fmla="*/ 39 w 47"/>
                <a:gd name="T21" fmla="*/ 58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85"/>
                <a:gd name="T35" fmla="*/ 47 w 47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85">
                  <a:moveTo>
                    <a:pt x="31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33"/>
                    <a:pt x="28" y="22"/>
                    <a:pt x="26" y="9"/>
                  </a:cubicBezTo>
                  <a:cubicBezTo>
                    <a:pt x="26" y="6"/>
                    <a:pt x="26" y="3"/>
                    <a:pt x="25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4"/>
                    <a:pt x="11" y="7"/>
                    <a:pt x="12" y="11"/>
                  </a:cubicBezTo>
                  <a:cubicBezTo>
                    <a:pt x="13" y="22"/>
                    <a:pt x="15" y="34"/>
                    <a:pt x="16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47" y="43"/>
                    <a:pt x="47" y="43"/>
                    <a:pt x="47" y="43"/>
                  </a:cubicBezTo>
                  <a:lnTo>
                    <a:pt x="31" y="44"/>
                  </a:lnTo>
                  <a:close/>
                </a:path>
              </a:pathLst>
            </a:custGeom>
            <a:solidFill>
              <a:srgbClr val="FF0000"/>
            </a:solidFill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3493" name="Group 431"/>
          <p:cNvGrpSpPr>
            <a:grpSpLocks/>
          </p:cNvGrpSpPr>
          <p:nvPr/>
        </p:nvGrpSpPr>
        <p:grpSpPr bwMode="auto">
          <a:xfrm>
            <a:off x="6858000" y="838200"/>
            <a:ext cx="2116138" cy="2667000"/>
            <a:chOff x="99" y="1296"/>
            <a:chExt cx="997" cy="1351"/>
          </a:xfrm>
        </p:grpSpPr>
        <p:sp>
          <p:nvSpPr>
            <p:cNvPr id="63498" name="Freeform 432"/>
            <p:cNvSpPr>
              <a:spLocks/>
            </p:cNvSpPr>
            <p:nvPr/>
          </p:nvSpPr>
          <p:spPr bwMode="auto">
            <a:xfrm>
              <a:off x="722" y="2563"/>
              <a:ext cx="157" cy="84"/>
            </a:xfrm>
            <a:custGeom>
              <a:avLst/>
              <a:gdLst>
                <a:gd name="T0" fmla="*/ 51 w 126"/>
                <a:gd name="T1" fmla="*/ 12 h 63"/>
                <a:gd name="T2" fmla="*/ 0 w 126"/>
                <a:gd name="T3" fmla="*/ 0 h 63"/>
                <a:gd name="T4" fmla="*/ 0 w 126"/>
                <a:gd name="T5" fmla="*/ 63 h 63"/>
                <a:gd name="T6" fmla="*/ 1 w 126"/>
                <a:gd name="T7" fmla="*/ 69 h 63"/>
                <a:gd name="T8" fmla="*/ 79 w 126"/>
                <a:gd name="T9" fmla="*/ 84 h 63"/>
                <a:gd name="T10" fmla="*/ 153 w 126"/>
                <a:gd name="T11" fmla="*/ 71 h 63"/>
                <a:gd name="T12" fmla="*/ 157 w 126"/>
                <a:gd name="T13" fmla="*/ 67 h 63"/>
                <a:gd name="T14" fmla="*/ 157 w 126"/>
                <a:gd name="T15" fmla="*/ 28 h 63"/>
                <a:gd name="T16" fmla="*/ 51 w 126"/>
                <a:gd name="T17" fmla="*/ 12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63"/>
                <a:gd name="T29" fmla="*/ 126 w 126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63">
                  <a:moveTo>
                    <a:pt x="41" y="9"/>
                  </a:moveTo>
                  <a:cubicBezTo>
                    <a:pt x="27" y="6"/>
                    <a:pt x="14" y="3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51"/>
                    <a:pt x="1" y="52"/>
                  </a:cubicBezTo>
                  <a:cubicBezTo>
                    <a:pt x="6" y="58"/>
                    <a:pt x="32" y="63"/>
                    <a:pt x="63" y="63"/>
                  </a:cubicBezTo>
                  <a:cubicBezTo>
                    <a:pt x="92" y="63"/>
                    <a:pt x="116" y="58"/>
                    <a:pt x="123" y="53"/>
                  </a:cubicBezTo>
                  <a:cubicBezTo>
                    <a:pt x="124" y="52"/>
                    <a:pt x="126" y="50"/>
                    <a:pt x="126" y="50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01" y="20"/>
                    <a:pt x="73" y="17"/>
                    <a:pt x="41" y="9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499" name="Freeform 433"/>
            <p:cNvSpPr>
              <a:spLocks/>
            </p:cNvSpPr>
            <p:nvPr/>
          </p:nvSpPr>
          <p:spPr bwMode="auto">
            <a:xfrm>
              <a:off x="722" y="2563"/>
              <a:ext cx="157" cy="84"/>
            </a:xfrm>
            <a:custGeom>
              <a:avLst/>
              <a:gdLst>
                <a:gd name="T0" fmla="*/ 51 w 126"/>
                <a:gd name="T1" fmla="*/ 12 h 63"/>
                <a:gd name="T2" fmla="*/ 0 w 126"/>
                <a:gd name="T3" fmla="*/ 0 h 63"/>
                <a:gd name="T4" fmla="*/ 0 w 126"/>
                <a:gd name="T5" fmla="*/ 63 h 63"/>
                <a:gd name="T6" fmla="*/ 1 w 126"/>
                <a:gd name="T7" fmla="*/ 69 h 63"/>
                <a:gd name="T8" fmla="*/ 79 w 126"/>
                <a:gd name="T9" fmla="*/ 84 h 63"/>
                <a:gd name="T10" fmla="*/ 153 w 126"/>
                <a:gd name="T11" fmla="*/ 71 h 63"/>
                <a:gd name="T12" fmla="*/ 157 w 126"/>
                <a:gd name="T13" fmla="*/ 67 h 63"/>
                <a:gd name="T14" fmla="*/ 157 w 126"/>
                <a:gd name="T15" fmla="*/ 28 h 63"/>
                <a:gd name="T16" fmla="*/ 51 w 126"/>
                <a:gd name="T17" fmla="*/ 12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63"/>
                <a:gd name="T29" fmla="*/ 126 w 126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63">
                  <a:moveTo>
                    <a:pt x="41" y="9"/>
                  </a:moveTo>
                  <a:cubicBezTo>
                    <a:pt x="27" y="6"/>
                    <a:pt x="14" y="3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51"/>
                    <a:pt x="1" y="52"/>
                  </a:cubicBezTo>
                  <a:cubicBezTo>
                    <a:pt x="6" y="58"/>
                    <a:pt x="32" y="63"/>
                    <a:pt x="63" y="63"/>
                  </a:cubicBezTo>
                  <a:cubicBezTo>
                    <a:pt x="92" y="63"/>
                    <a:pt x="116" y="58"/>
                    <a:pt x="123" y="53"/>
                  </a:cubicBezTo>
                  <a:cubicBezTo>
                    <a:pt x="124" y="52"/>
                    <a:pt x="126" y="50"/>
                    <a:pt x="126" y="50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01" y="20"/>
                    <a:pt x="73" y="17"/>
                    <a:pt x="41" y="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0" name="Freeform 434"/>
            <p:cNvSpPr>
              <a:spLocks/>
            </p:cNvSpPr>
            <p:nvPr/>
          </p:nvSpPr>
          <p:spPr bwMode="auto">
            <a:xfrm>
              <a:off x="292" y="2364"/>
              <a:ext cx="163" cy="268"/>
            </a:xfrm>
            <a:custGeom>
              <a:avLst/>
              <a:gdLst>
                <a:gd name="T0" fmla="*/ 70 w 130"/>
                <a:gd name="T1" fmla="*/ 67 h 201"/>
                <a:gd name="T2" fmla="*/ 70 w 130"/>
                <a:gd name="T3" fmla="*/ 67 h 201"/>
                <a:gd name="T4" fmla="*/ 0 w 130"/>
                <a:gd name="T5" fmla="*/ 0 h 201"/>
                <a:gd name="T6" fmla="*/ 8 w 130"/>
                <a:gd name="T7" fmla="*/ 80 h 201"/>
                <a:gd name="T8" fmla="*/ 10 w 130"/>
                <a:gd name="T9" fmla="*/ 248 h 201"/>
                <a:gd name="T10" fmla="*/ 11 w 130"/>
                <a:gd name="T11" fmla="*/ 248 h 201"/>
                <a:gd name="T12" fmla="*/ 10 w 130"/>
                <a:gd name="T13" fmla="*/ 249 h 201"/>
                <a:gd name="T14" fmla="*/ 87 w 130"/>
                <a:gd name="T15" fmla="*/ 268 h 201"/>
                <a:gd name="T16" fmla="*/ 163 w 130"/>
                <a:gd name="T17" fmla="*/ 249 h 201"/>
                <a:gd name="T18" fmla="*/ 163 w 130"/>
                <a:gd name="T19" fmla="*/ 248 h 201"/>
                <a:gd name="T20" fmla="*/ 163 w 130"/>
                <a:gd name="T21" fmla="*/ 248 h 201"/>
                <a:gd name="T22" fmla="*/ 163 w 130"/>
                <a:gd name="T23" fmla="*/ 76 h 201"/>
                <a:gd name="T24" fmla="*/ 149 w 130"/>
                <a:gd name="T25" fmla="*/ 69 h 201"/>
                <a:gd name="T26" fmla="*/ 70 w 130"/>
                <a:gd name="T27" fmla="*/ 6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6" y="50"/>
                  </a:moveTo>
                  <a:cubicBezTo>
                    <a:pt x="56" y="50"/>
                    <a:pt x="56" y="50"/>
                    <a:pt x="56" y="50"/>
                  </a:cubicBezTo>
                  <a:cubicBezTo>
                    <a:pt x="34" y="56"/>
                    <a:pt x="15" y="34"/>
                    <a:pt x="0" y="0"/>
                  </a:cubicBezTo>
                  <a:cubicBezTo>
                    <a:pt x="4" y="21"/>
                    <a:pt x="6" y="42"/>
                    <a:pt x="6" y="60"/>
                  </a:cubicBezTo>
                  <a:cubicBezTo>
                    <a:pt x="6" y="121"/>
                    <a:pt x="8" y="147"/>
                    <a:pt x="8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8" y="187"/>
                    <a:pt x="8" y="187"/>
                  </a:cubicBezTo>
                  <a:cubicBezTo>
                    <a:pt x="8" y="194"/>
                    <a:pt x="36" y="201"/>
                    <a:pt x="69" y="201"/>
                  </a:cubicBezTo>
                  <a:cubicBezTo>
                    <a:pt x="103" y="201"/>
                    <a:pt x="130" y="194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6" y="55"/>
                    <a:pt x="123" y="53"/>
                    <a:pt x="119" y="52"/>
                  </a:cubicBezTo>
                  <a:cubicBezTo>
                    <a:pt x="99" y="43"/>
                    <a:pt x="77" y="71"/>
                    <a:pt x="56" y="5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1" name="Freeform 435"/>
            <p:cNvSpPr>
              <a:spLocks/>
            </p:cNvSpPr>
            <p:nvPr/>
          </p:nvSpPr>
          <p:spPr bwMode="auto">
            <a:xfrm>
              <a:off x="301" y="2376"/>
              <a:ext cx="155" cy="255"/>
            </a:xfrm>
            <a:custGeom>
              <a:avLst/>
              <a:gdLst>
                <a:gd name="T0" fmla="*/ 149 w 124"/>
                <a:gd name="T1" fmla="*/ 65 h 191"/>
                <a:gd name="T2" fmla="*/ 145 w 124"/>
                <a:gd name="T3" fmla="*/ 236 h 191"/>
                <a:gd name="T4" fmla="*/ 50 w 124"/>
                <a:gd name="T5" fmla="*/ 243 h 191"/>
                <a:gd name="T6" fmla="*/ 124 w 124"/>
                <a:gd name="T7" fmla="*/ 203 h 191"/>
                <a:gd name="T8" fmla="*/ 108 w 124"/>
                <a:gd name="T9" fmla="*/ 132 h 191"/>
                <a:gd name="T10" fmla="*/ 0 w 124"/>
                <a:gd name="T11" fmla="*/ 1 h 191"/>
                <a:gd name="T12" fmla="*/ 84 w 124"/>
                <a:gd name="T13" fmla="*/ 19 h 191"/>
                <a:gd name="T14" fmla="*/ 149 w 124"/>
                <a:gd name="T15" fmla="*/ 65 h 1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1"/>
                <a:gd name="T26" fmla="*/ 124 w 124"/>
                <a:gd name="T27" fmla="*/ 191 h 1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1">
                  <a:moveTo>
                    <a:pt x="119" y="49"/>
                  </a:moveTo>
                  <a:cubicBezTo>
                    <a:pt x="118" y="68"/>
                    <a:pt x="124" y="166"/>
                    <a:pt x="116" y="177"/>
                  </a:cubicBezTo>
                  <a:cubicBezTo>
                    <a:pt x="107" y="191"/>
                    <a:pt x="55" y="186"/>
                    <a:pt x="40" y="182"/>
                  </a:cubicBezTo>
                  <a:cubicBezTo>
                    <a:pt x="58" y="185"/>
                    <a:pt x="90" y="168"/>
                    <a:pt x="99" y="152"/>
                  </a:cubicBezTo>
                  <a:cubicBezTo>
                    <a:pt x="110" y="133"/>
                    <a:pt x="99" y="114"/>
                    <a:pt x="86" y="99"/>
                  </a:cubicBezTo>
                  <a:cubicBezTo>
                    <a:pt x="65" y="75"/>
                    <a:pt x="6" y="37"/>
                    <a:pt x="0" y="1"/>
                  </a:cubicBezTo>
                  <a:cubicBezTo>
                    <a:pt x="12" y="18"/>
                    <a:pt x="52" y="0"/>
                    <a:pt x="67" y="14"/>
                  </a:cubicBezTo>
                  <a:cubicBezTo>
                    <a:pt x="80" y="27"/>
                    <a:pt x="100" y="51"/>
                    <a:pt x="119" y="49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2" name="Freeform 436"/>
            <p:cNvSpPr>
              <a:spLocks/>
            </p:cNvSpPr>
            <p:nvPr/>
          </p:nvSpPr>
          <p:spPr bwMode="auto">
            <a:xfrm>
              <a:off x="305" y="2389"/>
              <a:ext cx="60" cy="44"/>
            </a:xfrm>
            <a:custGeom>
              <a:avLst/>
              <a:gdLst>
                <a:gd name="T0" fmla="*/ 0 w 48"/>
                <a:gd name="T1" fmla="*/ 0 h 33"/>
                <a:gd name="T2" fmla="*/ 44 w 48"/>
                <a:gd name="T3" fmla="*/ 44 h 33"/>
                <a:gd name="T4" fmla="*/ 60 w 48"/>
                <a:gd name="T5" fmla="*/ 43 h 33"/>
                <a:gd name="T6" fmla="*/ 0 60000 65536"/>
                <a:gd name="T7" fmla="*/ 0 60000 65536"/>
                <a:gd name="T8" fmla="*/ 0 60000 65536"/>
                <a:gd name="T9" fmla="*/ 0 w 48"/>
                <a:gd name="T10" fmla="*/ 0 h 33"/>
                <a:gd name="T11" fmla="*/ 48 w 48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3">
                  <a:moveTo>
                    <a:pt x="0" y="0"/>
                  </a:moveTo>
                  <a:cubicBezTo>
                    <a:pt x="6" y="15"/>
                    <a:pt x="22" y="33"/>
                    <a:pt x="35" y="33"/>
                  </a:cubicBezTo>
                  <a:cubicBezTo>
                    <a:pt x="48" y="33"/>
                    <a:pt x="48" y="32"/>
                    <a:pt x="48" y="32"/>
                  </a:cubicBezTo>
                </a:path>
              </a:pathLst>
            </a:custGeom>
            <a:noFill/>
            <a:ln w="7938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3" name="Freeform 437"/>
            <p:cNvSpPr>
              <a:spLocks/>
            </p:cNvSpPr>
            <p:nvPr/>
          </p:nvSpPr>
          <p:spPr bwMode="auto">
            <a:xfrm>
              <a:off x="362" y="2433"/>
              <a:ext cx="92" cy="15"/>
            </a:xfrm>
            <a:custGeom>
              <a:avLst/>
              <a:gdLst>
                <a:gd name="T0" fmla="*/ 0 w 73"/>
                <a:gd name="T1" fmla="*/ 0 h 11"/>
                <a:gd name="T2" fmla="*/ 37 w 73"/>
                <a:gd name="T3" fmla="*/ 14 h 11"/>
                <a:gd name="T4" fmla="*/ 92 w 73"/>
                <a:gd name="T5" fmla="*/ 15 h 11"/>
                <a:gd name="T6" fmla="*/ 0 60000 65536"/>
                <a:gd name="T7" fmla="*/ 0 60000 65536"/>
                <a:gd name="T8" fmla="*/ 0 60000 65536"/>
                <a:gd name="T9" fmla="*/ 0 w 73"/>
                <a:gd name="T10" fmla="*/ 0 h 11"/>
                <a:gd name="T11" fmla="*/ 73 w 73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11">
                  <a:moveTo>
                    <a:pt x="0" y="0"/>
                  </a:moveTo>
                  <a:cubicBezTo>
                    <a:pt x="4" y="6"/>
                    <a:pt x="14" y="9"/>
                    <a:pt x="29" y="10"/>
                  </a:cubicBezTo>
                  <a:cubicBezTo>
                    <a:pt x="44" y="10"/>
                    <a:pt x="73" y="11"/>
                    <a:pt x="73" y="11"/>
                  </a:cubicBezTo>
                </a:path>
              </a:pathLst>
            </a:custGeom>
            <a:noFill/>
            <a:ln w="7938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4" name="Freeform 438"/>
            <p:cNvSpPr>
              <a:spLocks/>
            </p:cNvSpPr>
            <p:nvPr/>
          </p:nvSpPr>
          <p:spPr bwMode="auto">
            <a:xfrm>
              <a:off x="292" y="2364"/>
              <a:ext cx="163" cy="268"/>
            </a:xfrm>
            <a:custGeom>
              <a:avLst/>
              <a:gdLst>
                <a:gd name="T0" fmla="*/ 70 w 130"/>
                <a:gd name="T1" fmla="*/ 67 h 201"/>
                <a:gd name="T2" fmla="*/ 70 w 130"/>
                <a:gd name="T3" fmla="*/ 67 h 201"/>
                <a:gd name="T4" fmla="*/ 0 w 130"/>
                <a:gd name="T5" fmla="*/ 0 h 201"/>
                <a:gd name="T6" fmla="*/ 8 w 130"/>
                <a:gd name="T7" fmla="*/ 80 h 201"/>
                <a:gd name="T8" fmla="*/ 10 w 130"/>
                <a:gd name="T9" fmla="*/ 248 h 201"/>
                <a:gd name="T10" fmla="*/ 11 w 130"/>
                <a:gd name="T11" fmla="*/ 248 h 201"/>
                <a:gd name="T12" fmla="*/ 10 w 130"/>
                <a:gd name="T13" fmla="*/ 249 h 201"/>
                <a:gd name="T14" fmla="*/ 87 w 130"/>
                <a:gd name="T15" fmla="*/ 268 h 201"/>
                <a:gd name="T16" fmla="*/ 163 w 130"/>
                <a:gd name="T17" fmla="*/ 249 h 201"/>
                <a:gd name="T18" fmla="*/ 163 w 130"/>
                <a:gd name="T19" fmla="*/ 248 h 201"/>
                <a:gd name="T20" fmla="*/ 163 w 130"/>
                <a:gd name="T21" fmla="*/ 248 h 201"/>
                <a:gd name="T22" fmla="*/ 163 w 130"/>
                <a:gd name="T23" fmla="*/ 76 h 201"/>
                <a:gd name="T24" fmla="*/ 149 w 130"/>
                <a:gd name="T25" fmla="*/ 69 h 201"/>
                <a:gd name="T26" fmla="*/ 70 w 130"/>
                <a:gd name="T27" fmla="*/ 6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6" y="50"/>
                  </a:moveTo>
                  <a:cubicBezTo>
                    <a:pt x="56" y="50"/>
                    <a:pt x="56" y="50"/>
                    <a:pt x="56" y="50"/>
                  </a:cubicBezTo>
                  <a:cubicBezTo>
                    <a:pt x="34" y="56"/>
                    <a:pt x="15" y="34"/>
                    <a:pt x="0" y="0"/>
                  </a:cubicBezTo>
                  <a:cubicBezTo>
                    <a:pt x="4" y="21"/>
                    <a:pt x="6" y="42"/>
                    <a:pt x="6" y="60"/>
                  </a:cubicBezTo>
                  <a:cubicBezTo>
                    <a:pt x="6" y="121"/>
                    <a:pt x="8" y="147"/>
                    <a:pt x="8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8" y="187"/>
                    <a:pt x="8" y="187"/>
                  </a:cubicBezTo>
                  <a:cubicBezTo>
                    <a:pt x="8" y="194"/>
                    <a:pt x="36" y="201"/>
                    <a:pt x="69" y="201"/>
                  </a:cubicBezTo>
                  <a:cubicBezTo>
                    <a:pt x="103" y="201"/>
                    <a:pt x="130" y="194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6" y="55"/>
                    <a:pt x="123" y="53"/>
                    <a:pt x="119" y="52"/>
                  </a:cubicBezTo>
                  <a:cubicBezTo>
                    <a:pt x="99" y="43"/>
                    <a:pt x="77" y="71"/>
                    <a:pt x="56" y="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5" name="Freeform 439"/>
            <p:cNvSpPr>
              <a:spLocks/>
            </p:cNvSpPr>
            <p:nvPr/>
          </p:nvSpPr>
          <p:spPr bwMode="auto">
            <a:xfrm>
              <a:off x="683" y="1809"/>
              <a:ext cx="280" cy="616"/>
            </a:xfrm>
            <a:custGeom>
              <a:avLst/>
              <a:gdLst>
                <a:gd name="T0" fmla="*/ 98 w 224"/>
                <a:gd name="T1" fmla="*/ 3 h 462"/>
                <a:gd name="T2" fmla="*/ 24 w 224"/>
                <a:gd name="T3" fmla="*/ 61 h 462"/>
                <a:gd name="T4" fmla="*/ 1 w 224"/>
                <a:gd name="T5" fmla="*/ 136 h 462"/>
                <a:gd name="T6" fmla="*/ 33 w 224"/>
                <a:gd name="T7" fmla="*/ 275 h 462"/>
                <a:gd name="T8" fmla="*/ 80 w 224"/>
                <a:gd name="T9" fmla="*/ 447 h 462"/>
                <a:gd name="T10" fmla="*/ 135 w 224"/>
                <a:gd name="T11" fmla="*/ 567 h 462"/>
                <a:gd name="T12" fmla="*/ 190 w 224"/>
                <a:gd name="T13" fmla="*/ 611 h 462"/>
                <a:gd name="T14" fmla="*/ 220 w 224"/>
                <a:gd name="T15" fmla="*/ 584 h 462"/>
                <a:gd name="T16" fmla="*/ 270 w 224"/>
                <a:gd name="T17" fmla="*/ 529 h 462"/>
                <a:gd name="T18" fmla="*/ 261 w 224"/>
                <a:gd name="T19" fmla="*/ 409 h 462"/>
                <a:gd name="T20" fmla="*/ 264 w 224"/>
                <a:gd name="T21" fmla="*/ 313 h 462"/>
                <a:gd name="T22" fmla="*/ 275 w 224"/>
                <a:gd name="T23" fmla="*/ 233 h 462"/>
                <a:gd name="T24" fmla="*/ 274 w 224"/>
                <a:gd name="T25" fmla="*/ 153 h 462"/>
                <a:gd name="T26" fmla="*/ 259 w 224"/>
                <a:gd name="T27" fmla="*/ 60 h 462"/>
                <a:gd name="T28" fmla="*/ 169 w 224"/>
                <a:gd name="T29" fmla="*/ 0 h 4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4"/>
                <a:gd name="T46" fmla="*/ 0 h 462"/>
                <a:gd name="T47" fmla="*/ 224 w 224"/>
                <a:gd name="T48" fmla="*/ 462 h 4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4" h="462">
                  <a:moveTo>
                    <a:pt x="78" y="2"/>
                  </a:moveTo>
                  <a:cubicBezTo>
                    <a:pt x="54" y="6"/>
                    <a:pt x="33" y="27"/>
                    <a:pt x="19" y="46"/>
                  </a:cubicBezTo>
                  <a:cubicBezTo>
                    <a:pt x="8" y="62"/>
                    <a:pt x="0" y="82"/>
                    <a:pt x="1" y="102"/>
                  </a:cubicBezTo>
                  <a:cubicBezTo>
                    <a:pt x="4" y="136"/>
                    <a:pt x="14" y="174"/>
                    <a:pt x="26" y="206"/>
                  </a:cubicBezTo>
                  <a:cubicBezTo>
                    <a:pt x="41" y="249"/>
                    <a:pt x="46" y="293"/>
                    <a:pt x="64" y="335"/>
                  </a:cubicBezTo>
                  <a:cubicBezTo>
                    <a:pt x="77" y="366"/>
                    <a:pt x="94" y="394"/>
                    <a:pt x="108" y="425"/>
                  </a:cubicBezTo>
                  <a:cubicBezTo>
                    <a:pt x="116" y="440"/>
                    <a:pt x="130" y="462"/>
                    <a:pt x="152" y="458"/>
                  </a:cubicBezTo>
                  <a:cubicBezTo>
                    <a:pt x="161" y="456"/>
                    <a:pt x="170" y="444"/>
                    <a:pt x="176" y="438"/>
                  </a:cubicBezTo>
                  <a:cubicBezTo>
                    <a:pt x="190" y="425"/>
                    <a:pt x="210" y="416"/>
                    <a:pt x="216" y="397"/>
                  </a:cubicBezTo>
                  <a:cubicBezTo>
                    <a:pt x="224" y="368"/>
                    <a:pt x="206" y="337"/>
                    <a:pt x="209" y="307"/>
                  </a:cubicBezTo>
                  <a:cubicBezTo>
                    <a:pt x="212" y="283"/>
                    <a:pt x="208" y="259"/>
                    <a:pt x="211" y="235"/>
                  </a:cubicBezTo>
                  <a:cubicBezTo>
                    <a:pt x="214" y="215"/>
                    <a:pt x="220" y="196"/>
                    <a:pt x="220" y="175"/>
                  </a:cubicBezTo>
                  <a:cubicBezTo>
                    <a:pt x="220" y="155"/>
                    <a:pt x="219" y="135"/>
                    <a:pt x="219" y="115"/>
                  </a:cubicBezTo>
                  <a:cubicBezTo>
                    <a:pt x="219" y="88"/>
                    <a:pt x="223" y="69"/>
                    <a:pt x="207" y="45"/>
                  </a:cubicBezTo>
                  <a:cubicBezTo>
                    <a:pt x="193" y="25"/>
                    <a:pt x="160" y="2"/>
                    <a:pt x="135" y="0"/>
                  </a:cubicBezTo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6" name="Freeform 440"/>
            <p:cNvSpPr>
              <a:spLocks noEditPoints="1"/>
            </p:cNvSpPr>
            <p:nvPr/>
          </p:nvSpPr>
          <p:spPr bwMode="auto">
            <a:xfrm>
              <a:off x="705" y="1895"/>
              <a:ext cx="245" cy="356"/>
            </a:xfrm>
            <a:custGeom>
              <a:avLst/>
              <a:gdLst>
                <a:gd name="T0" fmla="*/ 6 w 196"/>
                <a:gd name="T1" fmla="*/ 9 h 267"/>
                <a:gd name="T2" fmla="*/ 8 w 196"/>
                <a:gd name="T3" fmla="*/ 9 h 267"/>
                <a:gd name="T4" fmla="*/ 10 w 196"/>
                <a:gd name="T5" fmla="*/ 0 h 267"/>
                <a:gd name="T6" fmla="*/ 6 w 196"/>
                <a:gd name="T7" fmla="*/ 9 h 267"/>
                <a:gd name="T8" fmla="*/ 220 w 196"/>
                <a:gd name="T9" fmla="*/ 124 h 267"/>
                <a:gd name="T10" fmla="*/ 161 w 196"/>
                <a:gd name="T11" fmla="*/ 108 h 267"/>
                <a:gd name="T12" fmla="*/ 141 w 196"/>
                <a:gd name="T13" fmla="*/ 111 h 267"/>
                <a:gd name="T14" fmla="*/ 115 w 196"/>
                <a:gd name="T15" fmla="*/ 75 h 267"/>
                <a:gd name="T16" fmla="*/ 98 w 196"/>
                <a:gd name="T17" fmla="*/ 68 h 267"/>
                <a:gd name="T18" fmla="*/ 83 w 196"/>
                <a:gd name="T19" fmla="*/ 55 h 267"/>
                <a:gd name="T20" fmla="*/ 44 w 196"/>
                <a:gd name="T21" fmla="*/ 25 h 267"/>
                <a:gd name="T22" fmla="*/ 8 w 196"/>
                <a:gd name="T23" fmla="*/ 9 h 267"/>
                <a:gd name="T24" fmla="*/ 10 w 196"/>
                <a:gd name="T25" fmla="*/ 120 h 267"/>
                <a:gd name="T26" fmla="*/ 44 w 196"/>
                <a:gd name="T27" fmla="*/ 245 h 267"/>
                <a:gd name="T28" fmla="*/ 95 w 196"/>
                <a:gd name="T29" fmla="*/ 351 h 267"/>
                <a:gd name="T30" fmla="*/ 116 w 196"/>
                <a:gd name="T31" fmla="*/ 333 h 267"/>
                <a:gd name="T32" fmla="*/ 157 w 196"/>
                <a:gd name="T33" fmla="*/ 315 h 267"/>
                <a:gd name="T34" fmla="*/ 193 w 196"/>
                <a:gd name="T35" fmla="*/ 325 h 267"/>
                <a:gd name="T36" fmla="*/ 211 w 196"/>
                <a:gd name="T37" fmla="*/ 343 h 267"/>
                <a:gd name="T38" fmla="*/ 233 w 196"/>
                <a:gd name="T39" fmla="*/ 308 h 267"/>
                <a:gd name="T40" fmla="*/ 240 w 196"/>
                <a:gd name="T41" fmla="*/ 260 h 267"/>
                <a:gd name="T42" fmla="*/ 241 w 196"/>
                <a:gd name="T43" fmla="*/ 228 h 267"/>
                <a:gd name="T44" fmla="*/ 245 w 196"/>
                <a:gd name="T45" fmla="*/ 204 h 267"/>
                <a:gd name="T46" fmla="*/ 220 w 196"/>
                <a:gd name="T47" fmla="*/ 124 h 26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6"/>
                <a:gd name="T73" fmla="*/ 0 h 267"/>
                <a:gd name="T74" fmla="*/ 196 w 196"/>
                <a:gd name="T75" fmla="*/ 267 h 26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6" h="267">
                  <a:moveTo>
                    <a:pt x="5" y="7"/>
                  </a:moveTo>
                  <a:cubicBezTo>
                    <a:pt x="5" y="7"/>
                    <a:pt x="6" y="7"/>
                    <a:pt x="6" y="7"/>
                  </a:cubicBezTo>
                  <a:cubicBezTo>
                    <a:pt x="6" y="5"/>
                    <a:pt x="7" y="3"/>
                    <a:pt x="8" y="0"/>
                  </a:cubicBezTo>
                  <a:lnTo>
                    <a:pt x="5" y="7"/>
                  </a:lnTo>
                  <a:close/>
                  <a:moveTo>
                    <a:pt x="176" y="93"/>
                  </a:moveTo>
                  <a:cubicBezTo>
                    <a:pt x="166" y="82"/>
                    <a:pt x="144" y="80"/>
                    <a:pt x="129" y="81"/>
                  </a:cubicBezTo>
                  <a:cubicBezTo>
                    <a:pt x="124" y="81"/>
                    <a:pt x="118" y="82"/>
                    <a:pt x="113" y="83"/>
                  </a:cubicBezTo>
                  <a:cubicBezTo>
                    <a:pt x="111" y="72"/>
                    <a:pt x="101" y="61"/>
                    <a:pt x="92" y="56"/>
                  </a:cubicBezTo>
                  <a:cubicBezTo>
                    <a:pt x="87" y="53"/>
                    <a:pt x="82" y="53"/>
                    <a:pt x="78" y="51"/>
                  </a:cubicBezTo>
                  <a:cubicBezTo>
                    <a:pt x="72" y="47"/>
                    <a:pt x="72" y="46"/>
                    <a:pt x="66" y="41"/>
                  </a:cubicBezTo>
                  <a:cubicBezTo>
                    <a:pt x="56" y="33"/>
                    <a:pt x="48" y="24"/>
                    <a:pt x="35" y="19"/>
                  </a:cubicBezTo>
                  <a:cubicBezTo>
                    <a:pt x="27" y="16"/>
                    <a:pt x="13" y="8"/>
                    <a:pt x="6" y="7"/>
                  </a:cubicBezTo>
                  <a:cubicBezTo>
                    <a:pt x="0" y="35"/>
                    <a:pt x="7" y="62"/>
                    <a:pt x="8" y="90"/>
                  </a:cubicBezTo>
                  <a:cubicBezTo>
                    <a:pt x="9" y="123"/>
                    <a:pt x="26" y="152"/>
                    <a:pt x="35" y="184"/>
                  </a:cubicBezTo>
                  <a:cubicBezTo>
                    <a:pt x="41" y="203"/>
                    <a:pt x="55" y="256"/>
                    <a:pt x="76" y="263"/>
                  </a:cubicBezTo>
                  <a:cubicBezTo>
                    <a:pt x="87" y="267"/>
                    <a:pt x="87" y="257"/>
                    <a:pt x="93" y="250"/>
                  </a:cubicBezTo>
                  <a:cubicBezTo>
                    <a:pt x="101" y="239"/>
                    <a:pt x="112" y="236"/>
                    <a:pt x="126" y="236"/>
                  </a:cubicBezTo>
                  <a:cubicBezTo>
                    <a:pt x="136" y="236"/>
                    <a:pt x="146" y="239"/>
                    <a:pt x="154" y="244"/>
                  </a:cubicBezTo>
                  <a:cubicBezTo>
                    <a:pt x="159" y="247"/>
                    <a:pt x="164" y="255"/>
                    <a:pt x="169" y="257"/>
                  </a:cubicBezTo>
                  <a:cubicBezTo>
                    <a:pt x="185" y="262"/>
                    <a:pt x="186" y="242"/>
                    <a:pt x="186" y="231"/>
                  </a:cubicBezTo>
                  <a:cubicBezTo>
                    <a:pt x="187" y="217"/>
                    <a:pt x="189" y="207"/>
                    <a:pt x="192" y="195"/>
                  </a:cubicBezTo>
                  <a:cubicBezTo>
                    <a:pt x="192" y="187"/>
                    <a:pt x="192" y="179"/>
                    <a:pt x="193" y="171"/>
                  </a:cubicBezTo>
                  <a:cubicBezTo>
                    <a:pt x="194" y="165"/>
                    <a:pt x="195" y="159"/>
                    <a:pt x="196" y="153"/>
                  </a:cubicBezTo>
                  <a:cubicBezTo>
                    <a:pt x="195" y="130"/>
                    <a:pt x="190" y="106"/>
                    <a:pt x="176" y="93"/>
                  </a:cubicBezTo>
                  <a:close/>
                </a:path>
              </a:pathLst>
            </a:custGeom>
            <a:solidFill>
              <a:srgbClr val="FB67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7" name="Freeform 441"/>
            <p:cNvSpPr>
              <a:spLocks/>
            </p:cNvSpPr>
            <p:nvPr/>
          </p:nvSpPr>
          <p:spPr bwMode="auto">
            <a:xfrm>
              <a:off x="919" y="2049"/>
              <a:ext cx="16" cy="131"/>
            </a:xfrm>
            <a:custGeom>
              <a:avLst/>
              <a:gdLst>
                <a:gd name="T0" fmla="*/ 5 w 13"/>
                <a:gd name="T1" fmla="*/ 0 h 98"/>
                <a:gd name="T2" fmla="*/ 4 w 13"/>
                <a:gd name="T3" fmla="*/ 39 h 98"/>
                <a:gd name="T4" fmla="*/ 5 w 13"/>
                <a:gd name="T5" fmla="*/ 64 h 98"/>
                <a:gd name="T6" fmla="*/ 7 w 13"/>
                <a:gd name="T7" fmla="*/ 71 h 98"/>
                <a:gd name="T8" fmla="*/ 5 w 13"/>
                <a:gd name="T9" fmla="*/ 82 h 98"/>
                <a:gd name="T10" fmla="*/ 4 w 13"/>
                <a:gd name="T11" fmla="*/ 104 h 98"/>
                <a:gd name="T12" fmla="*/ 9 w 13"/>
                <a:gd name="T13" fmla="*/ 131 h 98"/>
                <a:gd name="T14" fmla="*/ 9 w 13"/>
                <a:gd name="T15" fmla="*/ 131 h 98"/>
                <a:gd name="T16" fmla="*/ 10 w 13"/>
                <a:gd name="T17" fmla="*/ 102 h 98"/>
                <a:gd name="T18" fmla="*/ 12 w 13"/>
                <a:gd name="T19" fmla="*/ 84 h 98"/>
                <a:gd name="T20" fmla="*/ 14 w 13"/>
                <a:gd name="T21" fmla="*/ 70 h 98"/>
                <a:gd name="T22" fmla="*/ 12 w 13"/>
                <a:gd name="T23" fmla="*/ 63 h 98"/>
                <a:gd name="T24" fmla="*/ 10 w 13"/>
                <a:gd name="T25" fmla="*/ 40 h 98"/>
                <a:gd name="T26" fmla="*/ 5 w 13"/>
                <a:gd name="T27" fmla="*/ 0 h 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"/>
                <a:gd name="T43" fmla="*/ 0 h 98"/>
                <a:gd name="T44" fmla="*/ 13 w 13"/>
                <a:gd name="T45" fmla="*/ 98 h 9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" h="98">
                  <a:moveTo>
                    <a:pt x="4" y="0"/>
                  </a:moveTo>
                  <a:cubicBezTo>
                    <a:pt x="7" y="11"/>
                    <a:pt x="4" y="24"/>
                    <a:pt x="3" y="29"/>
                  </a:cubicBezTo>
                  <a:cubicBezTo>
                    <a:pt x="1" y="36"/>
                    <a:pt x="3" y="42"/>
                    <a:pt x="4" y="4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6"/>
                    <a:pt x="5" y="58"/>
                    <a:pt x="4" y="61"/>
                  </a:cubicBezTo>
                  <a:cubicBezTo>
                    <a:pt x="2" y="66"/>
                    <a:pt x="0" y="71"/>
                    <a:pt x="3" y="78"/>
                  </a:cubicBezTo>
                  <a:cubicBezTo>
                    <a:pt x="4" y="83"/>
                    <a:pt x="8" y="91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4"/>
                    <a:pt x="11" y="84"/>
                    <a:pt x="8" y="76"/>
                  </a:cubicBezTo>
                  <a:cubicBezTo>
                    <a:pt x="7" y="71"/>
                    <a:pt x="8" y="67"/>
                    <a:pt x="10" y="63"/>
                  </a:cubicBezTo>
                  <a:cubicBezTo>
                    <a:pt x="11" y="60"/>
                    <a:pt x="13" y="56"/>
                    <a:pt x="11" y="52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41"/>
                    <a:pt x="7" y="36"/>
                    <a:pt x="8" y="30"/>
                  </a:cubicBezTo>
                  <a:cubicBezTo>
                    <a:pt x="10" y="25"/>
                    <a:pt x="7" y="13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8" name="Freeform 442"/>
            <p:cNvSpPr>
              <a:spLocks/>
            </p:cNvSpPr>
            <p:nvPr/>
          </p:nvSpPr>
          <p:spPr bwMode="auto">
            <a:xfrm>
              <a:off x="779" y="1868"/>
              <a:ext cx="135" cy="119"/>
            </a:xfrm>
            <a:custGeom>
              <a:avLst/>
              <a:gdLst>
                <a:gd name="T0" fmla="*/ 74 w 108"/>
                <a:gd name="T1" fmla="*/ 15 h 89"/>
                <a:gd name="T2" fmla="*/ 29 w 108"/>
                <a:gd name="T3" fmla="*/ 3 h 89"/>
                <a:gd name="T4" fmla="*/ 3 w 108"/>
                <a:gd name="T5" fmla="*/ 19 h 89"/>
                <a:gd name="T6" fmla="*/ 35 w 108"/>
                <a:gd name="T7" fmla="*/ 52 h 89"/>
                <a:gd name="T8" fmla="*/ 63 w 108"/>
                <a:gd name="T9" fmla="*/ 72 h 89"/>
                <a:gd name="T10" fmla="*/ 84 w 108"/>
                <a:gd name="T11" fmla="*/ 112 h 89"/>
                <a:gd name="T12" fmla="*/ 110 w 108"/>
                <a:gd name="T13" fmla="*/ 104 h 89"/>
                <a:gd name="T14" fmla="*/ 68 w 108"/>
                <a:gd name="T15" fmla="*/ 15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8"/>
                <a:gd name="T25" fmla="*/ 0 h 89"/>
                <a:gd name="T26" fmla="*/ 108 w 108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8" h="89">
                  <a:moveTo>
                    <a:pt x="59" y="11"/>
                  </a:moveTo>
                  <a:cubicBezTo>
                    <a:pt x="43" y="8"/>
                    <a:pt x="39" y="1"/>
                    <a:pt x="23" y="2"/>
                  </a:cubicBezTo>
                  <a:cubicBezTo>
                    <a:pt x="15" y="2"/>
                    <a:pt x="0" y="0"/>
                    <a:pt x="2" y="14"/>
                  </a:cubicBezTo>
                  <a:cubicBezTo>
                    <a:pt x="3" y="24"/>
                    <a:pt x="20" y="34"/>
                    <a:pt x="28" y="39"/>
                  </a:cubicBezTo>
                  <a:cubicBezTo>
                    <a:pt x="36" y="44"/>
                    <a:pt x="44" y="47"/>
                    <a:pt x="50" y="54"/>
                  </a:cubicBezTo>
                  <a:cubicBezTo>
                    <a:pt x="57" y="63"/>
                    <a:pt x="56" y="79"/>
                    <a:pt x="67" y="84"/>
                  </a:cubicBezTo>
                  <a:cubicBezTo>
                    <a:pt x="76" y="89"/>
                    <a:pt x="81" y="83"/>
                    <a:pt x="88" y="78"/>
                  </a:cubicBezTo>
                  <a:cubicBezTo>
                    <a:pt x="108" y="66"/>
                    <a:pt x="83" y="22"/>
                    <a:pt x="54" y="11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09" name="Freeform 443"/>
            <p:cNvSpPr>
              <a:spLocks/>
            </p:cNvSpPr>
            <p:nvPr/>
          </p:nvSpPr>
          <p:spPr bwMode="auto">
            <a:xfrm>
              <a:off x="578" y="1607"/>
              <a:ext cx="407" cy="430"/>
            </a:xfrm>
            <a:custGeom>
              <a:avLst/>
              <a:gdLst>
                <a:gd name="T0" fmla="*/ 145 w 326"/>
                <a:gd name="T1" fmla="*/ 310 h 323"/>
                <a:gd name="T2" fmla="*/ 165 w 326"/>
                <a:gd name="T3" fmla="*/ 241 h 323"/>
                <a:gd name="T4" fmla="*/ 385 w 326"/>
                <a:gd name="T5" fmla="*/ 126 h 323"/>
                <a:gd name="T6" fmla="*/ 390 w 326"/>
                <a:gd name="T7" fmla="*/ 76 h 323"/>
                <a:gd name="T8" fmla="*/ 325 w 326"/>
                <a:gd name="T9" fmla="*/ 71 h 323"/>
                <a:gd name="T10" fmla="*/ 390 w 326"/>
                <a:gd name="T11" fmla="*/ 63 h 323"/>
                <a:gd name="T12" fmla="*/ 391 w 326"/>
                <a:gd name="T13" fmla="*/ 7 h 323"/>
                <a:gd name="T14" fmla="*/ 171 w 326"/>
                <a:gd name="T15" fmla="*/ 5 h 323"/>
                <a:gd name="T16" fmla="*/ 116 w 326"/>
                <a:gd name="T17" fmla="*/ 7 h 323"/>
                <a:gd name="T18" fmla="*/ 115 w 326"/>
                <a:gd name="T19" fmla="*/ 8 h 323"/>
                <a:gd name="T20" fmla="*/ 115 w 326"/>
                <a:gd name="T21" fmla="*/ 7 h 323"/>
                <a:gd name="T22" fmla="*/ 74 w 326"/>
                <a:gd name="T23" fmla="*/ 1 h 323"/>
                <a:gd name="T24" fmla="*/ 72 w 326"/>
                <a:gd name="T25" fmla="*/ 0 h 323"/>
                <a:gd name="T26" fmla="*/ 41 w 326"/>
                <a:gd name="T27" fmla="*/ 132 h 323"/>
                <a:gd name="T28" fmla="*/ 42 w 326"/>
                <a:gd name="T29" fmla="*/ 132 h 323"/>
                <a:gd name="T30" fmla="*/ 49 w 326"/>
                <a:gd name="T31" fmla="*/ 162 h 323"/>
                <a:gd name="T32" fmla="*/ 49 w 326"/>
                <a:gd name="T33" fmla="*/ 164 h 323"/>
                <a:gd name="T34" fmla="*/ 49 w 326"/>
                <a:gd name="T35" fmla="*/ 164 h 323"/>
                <a:gd name="T36" fmla="*/ 31 w 326"/>
                <a:gd name="T37" fmla="*/ 213 h 323"/>
                <a:gd name="T38" fmla="*/ 2 w 326"/>
                <a:gd name="T39" fmla="*/ 379 h 323"/>
                <a:gd name="T40" fmla="*/ 0 w 326"/>
                <a:gd name="T41" fmla="*/ 430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6" y="233"/>
                  </a:moveTo>
                  <a:cubicBezTo>
                    <a:pt x="120" y="214"/>
                    <a:pt x="126" y="199"/>
                    <a:pt x="132" y="181"/>
                  </a:cubicBezTo>
                  <a:cubicBezTo>
                    <a:pt x="171" y="62"/>
                    <a:pt x="256" y="98"/>
                    <a:pt x="308" y="95"/>
                  </a:cubicBezTo>
                  <a:cubicBezTo>
                    <a:pt x="320" y="92"/>
                    <a:pt x="322" y="60"/>
                    <a:pt x="312" y="57"/>
                  </a:cubicBezTo>
                  <a:cubicBezTo>
                    <a:pt x="312" y="57"/>
                    <a:pt x="301" y="54"/>
                    <a:pt x="260" y="53"/>
                  </a:cubicBezTo>
                  <a:cubicBezTo>
                    <a:pt x="260" y="53"/>
                    <a:pt x="288" y="49"/>
                    <a:pt x="312" y="47"/>
                  </a:cubicBezTo>
                  <a:cubicBezTo>
                    <a:pt x="325" y="45"/>
                    <a:pt x="326" y="9"/>
                    <a:pt x="313" y="5"/>
                  </a:cubicBezTo>
                  <a:cubicBezTo>
                    <a:pt x="263" y="5"/>
                    <a:pt x="189" y="0"/>
                    <a:pt x="137" y="4"/>
                  </a:cubicBezTo>
                  <a:cubicBezTo>
                    <a:pt x="119" y="5"/>
                    <a:pt x="105" y="6"/>
                    <a:pt x="93" y="5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5"/>
                  </a:cubicBezTo>
                  <a:cubicBezTo>
                    <a:pt x="77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40" y="103"/>
                    <a:pt x="42" y="109"/>
                    <a:pt x="39" y="122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2" y="144"/>
                    <a:pt x="25" y="160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0" name="Freeform 444"/>
            <p:cNvSpPr>
              <a:spLocks/>
            </p:cNvSpPr>
            <p:nvPr/>
          </p:nvSpPr>
          <p:spPr bwMode="auto">
            <a:xfrm>
              <a:off x="579" y="1784"/>
              <a:ext cx="188" cy="227"/>
            </a:xfrm>
            <a:custGeom>
              <a:avLst/>
              <a:gdLst>
                <a:gd name="T0" fmla="*/ 53 w 150"/>
                <a:gd name="T1" fmla="*/ 92 h 170"/>
                <a:gd name="T2" fmla="*/ 108 w 150"/>
                <a:gd name="T3" fmla="*/ 97 h 170"/>
                <a:gd name="T4" fmla="*/ 128 w 150"/>
                <a:gd name="T5" fmla="*/ 112 h 170"/>
                <a:gd name="T6" fmla="*/ 144 w 150"/>
                <a:gd name="T7" fmla="*/ 120 h 170"/>
                <a:gd name="T8" fmla="*/ 150 w 150"/>
                <a:gd name="T9" fmla="*/ 92 h 170"/>
                <a:gd name="T10" fmla="*/ 163 w 150"/>
                <a:gd name="T11" fmla="*/ 61 h 170"/>
                <a:gd name="T12" fmla="*/ 188 w 150"/>
                <a:gd name="T13" fmla="*/ 0 h 170"/>
                <a:gd name="T14" fmla="*/ 120 w 150"/>
                <a:gd name="T15" fmla="*/ 67 h 170"/>
                <a:gd name="T16" fmla="*/ 33 w 150"/>
                <a:gd name="T17" fmla="*/ 88 h 170"/>
                <a:gd name="T18" fmla="*/ 8 w 150"/>
                <a:gd name="T19" fmla="*/ 142 h 170"/>
                <a:gd name="T20" fmla="*/ 5 w 150"/>
                <a:gd name="T21" fmla="*/ 182 h 170"/>
                <a:gd name="T22" fmla="*/ 5 w 150"/>
                <a:gd name="T23" fmla="*/ 227 h 170"/>
                <a:gd name="T24" fmla="*/ 14 w 150"/>
                <a:gd name="T25" fmla="*/ 183 h 170"/>
                <a:gd name="T26" fmla="*/ 19 w 150"/>
                <a:gd name="T27" fmla="*/ 158 h 170"/>
                <a:gd name="T28" fmla="*/ 21 w 150"/>
                <a:gd name="T29" fmla="*/ 123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0"/>
                <a:gd name="T47" fmla="*/ 150 w 150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0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2" y="76"/>
                    <a:pt x="97" y="79"/>
                    <a:pt x="102" y="84"/>
                  </a:cubicBezTo>
                  <a:cubicBezTo>
                    <a:pt x="107" y="88"/>
                    <a:pt x="110" y="96"/>
                    <a:pt x="115" y="90"/>
                  </a:cubicBezTo>
                  <a:cubicBezTo>
                    <a:pt x="117" y="87"/>
                    <a:pt x="118" y="74"/>
                    <a:pt x="120" y="69"/>
                  </a:cubicBezTo>
                  <a:cubicBezTo>
                    <a:pt x="123" y="61"/>
                    <a:pt x="126" y="54"/>
                    <a:pt x="130" y="46"/>
                  </a:cubicBezTo>
                  <a:cubicBezTo>
                    <a:pt x="136" y="31"/>
                    <a:pt x="146" y="16"/>
                    <a:pt x="150" y="0"/>
                  </a:cubicBezTo>
                  <a:cubicBezTo>
                    <a:pt x="131" y="21"/>
                    <a:pt x="127" y="45"/>
                    <a:pt x="96" y="50"/>
                  </a:cubicBezTo>
                  <a:cubicBezTo>
                    <a:pt x="72" y="54"/>
                    <a:pt x="46" y="51"/>
                    <a:pt x="26" y="66"/>
                  </a:cubicBezTo>
                  <a:cubicBezTo>
                    <a:pt x="14" y="75"/>
                    <a:pt x="8" y="91"/>
                    <a:pt x="6" y="106"/>
                  </a:cubicBezTo>
                  <a:cubicBezTo>
                    <a:pt x="5" y="116"/>
                    <a:pt x="5" y="126"/>
                    <a:pt x="4" y="136"/>
                  </a:cubicBezTo>
                  <a:cubicBezTo>
                    <a:pt x="4" y="146"/>
                    <a:pt x="0" y="162"/>
                    <a:pt x="4" y="170"/>
                  </a:cubicBezTo>
                  <a:cubicBezTo>
                    <a:pt x="10" y="159"/>
                    <a:pt x="10" y="149"/>
                    <a:pt x="11" y="137"/>
                  </a:cubicBezTo>
                  <a:cubicBezTo>
                    <a:pt x="12" y="131"/>
                    <a:pt x="13" y="124"/>
                    <a:pt x="15" y="118"/>
                  </a:cubicBezTo>
                  <a:cubicBezTo>
                    <a:pt x="16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1" name="Freeform 445"/>
            <p:cNvSpPr>
              <a:spLocks/>
            </p:cNvSpPr>
            <p:nvPr/>
          </p:nvSpPr>
          <p:spPr bwMode="auto">
            <a:xfrm>
              <a:off x="289" y="1796"/>
              <a:ext cx="711" cy="728"/>
            </a:xfrm>
            <a:custGeom>
              <a:avLst/>
              <a:gdLst>
                <a:gd name="T0" fmla="*/ 646 w 569"/>
                <a:gd name="T1" fmla="*/ 293 h 546"/>
                <a:gd name="T2" fmla="*/ 646 w 569"/>
                <a:gd name="T3" fmla="*/ 357 h 546"/>
                <a:gd name="T4" fmla="*/ 625 w 569"/>
                <a:gd name="T5" fmla="*/ 412 h 546"/>
                <a:gd name="T6" fmla="*/ 639 w 569"/>
                <a:gd name="T7" fmla="*/ 461 h 546"/>
                <a:gd name="T8" fmla="*/ 619 w 569"/>
                <a:gd name="T9" fmla="*/ 487 h 546"/>
                <a:gd name="T10" fmla="*/ 601 w 569"/>
                <a:gd name="T11" fmla="*/ 573 h 546"/>
                <a:gd name="T12" fmla="*/ 541 w 569"/>
                <a:gd name="T13" fmla="*/ 488 h 546"/>
                <a:gd name="T14" fmla="*/ 512 w 569"/>
                <a:gd name="T15" fmla="*/ 419 h 546"/>
                <a:gd name="T16" fmla="*/ 472 w 569"/>
                <a:gd name="T17" fmla="*/ 319 h 546"/>
                <a:gd name="T18" fmla="*/ 431 w 569"/>
                <a:gd name="T19" fmla="*/ 213 h 546"/>
                <a:gd name="T20" fmla="*/ 431 w 569"/>
                <a:gd name="T21" fmla="*/ 197 h 546"/>
                <a:gd name="T22" fmla="*/ 434 w 569"/>
                <a:gd name="T23" fmla="*/ 121 h 546"/>
                <a:gd name="T24" fmla="*/ 380 w 569"/>
                <a:gd name="T25" fmla="*/ 83 h 546"/>
                <a:gd name="T26" fmla="*/ 315 w 569"/>
                <a:gd name="T27" fmla="*/ 95 h 546"/>
                <a:gd name="T28" fmla="*/ 289 w 569"/>
                <a:gd name="T29" fmla="*/ 232 h 546"/>
                <a:gd name="T30" fmla="*/ 194 w 569"/>
                <a:gd name="T31" fmla="*/ 159 h 546"/>
                <a:gd name="T32" fmla="*/ 2 w 569"/>
                <a:gd name="T33" fmla="*/ 199 h 546"/>
                <a:gd name="T34" fmla="*/ 85 w 569"/>
                <a:gd name="T35" fmla="*/ 405 h 546"/>
                <a:gd name="T36" fmla="*/ 335 w 569"/>
                <a:gd name="T37" fmla="*/ 603 h 546"/>
                <a:gd name="T38" fmla="*/ 670 w 569"/>
                <a:gd name="T39" fmla="*/ 704 h 546"/>
                <a:gd name="T40" fmla="*/ 692 w 569"/>
                <a:gd name="T41" fmla="*/ 500 h 546"/>
                <a:gd name="T42" fmla="*/ 692 w 569"/>
                <a:gd name="T43" fmla="*/ 496 h 546"/>
                <a:gd name="T44" fmla="*/ 695 w 569"/>
                <a:gd name="T45" fmla="*/ 193 h 546"/>
                <a:gd name="T46" fmla="*/ 604 w 569"/>
                <a:gd name="T47" fmla="*/ 19 h 546"/>
                <a:gd name="T48" fmla="*/ 595 w 569"/>
                <a:gd name="T49" fmla="*/ 15 h 546"/>
                <a:gd name="T50" fmla="*/ 585 w 569"/>
                <a:gd name="T51" fmla="*/ 12 h 546"/>
                <a:gd name="T52" fmla="*/ 579 w 569"/>
                <a:gd name="T53" fmla="*/ 9 h 546"/>
                <a:gd name="T54" fmla="*/ 571 w 569"/>
                <a:gd name="T55" fmla="*/ 8 h 546"/>
                <a:gd name="T56" fmla="*/ 562 w 569"/>
                <a:gd name="T57" fmla="*/ 5 h 546"/>
                <a:gd name="T58" fmla="*/ 559 w 569"/>
                <a:gd name="T59" fmla="*/ 5 h 546"/>
                <a:gd name="T60" fmla="*/ 551 w 569"/>
                <a:gd name="T61" fmla="*/ 4 h 546"/>
                <a:gd name="T62" fmla="*/ 545 w 569"/>
                <a:gd name="T63" fmla="*/ 3 h 546"/>
                <a:gd name="T64" fmla="*/ 541 w 569"/>
                <a:gd name="T65" fmla="*/ 1 h 546"/>
                <a:gd name="T66" fmla="*/ 532 w 569"/>
                <a:gd name="T67" fmla="*/ 1 h 546"/>
                <a:gd name="T68" fmla="*/ 524 w 569"/>
                <a:gd name="T69" fmla="*/ 0 h 546"/>
                <a:gd name="T70" fmla="*/ 517 w 569"/>
                <a:gd name="T71" fmla="*/ 0 h 546"/>
                <a:gd name="T72" fmla="*/ 511 w 569"/>
                <a:gd name="T73" fmla="*/ 0 h 546"/>
                <a:gd name="T74" fmla="*/ 507 w 569"/>
                <a:gd name="T75" fmla="*/ 0 h 546"/>
                <a:gd name="T76" fmla="*/ 500 w 569"/>
                <a:gd name="T77" fmla="*/ 0 h 546"/>
                <a:gd name="T78" fmla="*/ 494 w 569"/>
                <a:gd name="T79" fmla="*/ 0 h 546"/>
                <a:gd name="T80" fmla="*/ 487 w 569"/>
                <a:gd name="T81" fmla="*/ 0 h 546"/>
                <a:gd name="T82" fmla="*/ 485 w 569"/>
                <a:gd name="T83" fmla="*/ 0 h 546"/>
                <a:gd name="T84" fmla="*/ 475 w 569"/>
                <a:gd name="T85" fmla="*/ 1 h 546"/>
                <a:gd name="T86" fmla="*/ 456 w 569"/>
                <a:gd name="T87" fmla="*/ 44 h 546"/>
                <a:gd name="T88" fmla="*/ 506 w 569"/>
                <a:gd name="T89" fmla="*/ 36 h 546"/>
                <a:gd name="T90" fmla="*/ 544 w 569"/>
                <a:gd name="T91" fmla="*/ 41 h 546"/>
                <a:gd name="T92" fmla="*/ 585 w 569"/>
                <a:gd name="T93" fmla="*/ 49 h 546"/>
                <a:gd name="T94" fmla="*/ 624 w 569"/>
                <a:gd name="T95" fmla="*/ 68 h 546"/>
                <a:gd name="T96" fmla="*/ 657 w 569"/>
                <a:gd name="T97" fmla="*/ 132 h 546"/>
                <a:gd name="T98" fmla="*/ 634 w 569"/>
                <a:gd name="T99" fmla="*/ 192 h 546"/>
                <a:gd name="T100" fmla="*/ 621 w 569"/>
                <a:gd name="T101" fmla="*/ 221 h 5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9"/>
                <a:gd name="T154" fmla="*/ 0 h 546"/>
                <a:gd name="T155" fmla="*/ 569 w 569"/>
                <a:gd name="T156" fmla="*/ 546 h 54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9" h="546">
                  <a:moveTo>
                    <a:pt x="497" y="166"/>
                  </a:moveTo>
                  <a:cubicBezTo>
                    <a:pt x="519" y="176"/>
                    <a:pt x="519" y="211"/>
                    <a:pt x="517" y="220"/>
                  </a:cubicBezTo>
                  <a:cubicBezTo>
                    <a:pt x="515" y="229"/>
                    <a:pt x="518" y="235"/>
                    <a:pt x="520" y="243"/>
                  </a:cubicBezTo>
                  <a:cubicBezTo>
                    <a:pt x="522" y="251"/>
                    <a:pt x="513" y="257"/>
                    <a:pt x="517" y="268"/>
                  </a:cubicBezTo>
                  <a:cubicBezTo>
                    <a:pt x="521" y="279"/>
                    <a:pt x="518" y="301"/>
                    <a:pt x="514" y="305"/>
                  </a:cubicBezTo>
                  <a:cubicBezTo>
                    <a:pt x="510" y="309"/>
                    <a:pt x="506" y="307"/>
                    <a:pt x="500" y="309"/>
                  </a:cubicBezTo>
                  <a:cubicBezTo>
                    <a:pt x="494" y="311"/>
                    <a:pt x="502" y="326"/>
                    <a:pt x="504" y="335"/>
                  </a:cubicBezTo>
                  <a:cubicBezTo>
                    <a:pt x="506" y="344"/>
                    <a:pt x="509" y="334"/>
                    <a:pt x="511" y="346"/>
                  </a:cubicBezTo>
                  <a:cubicBezTo>
                    <a:pt x="513" y="358"/>
                    <a:pt x="508" y="362"/>
                    <a:pt x="503" y="358"/>
                  </a:cubicBezTo>
                  <a:cubicBezTo>
                    <a:pt x="498" y="354"/>
                    <a:pt x="499" y="360"/>
                    <a:pt x="495" y="365"/>
                  </a:cubicBezTo>
                  <a:cubicBezTo>
                    <a:pt x="491" y="370"/>
                    <a:pt x="486" y="387"/>
                    <a:pt x="490" y="394"/>
                  </a:cubicBezTo>
                  <a:cubicBezTo>
                    <a:pt x="494" y="401"/>
                    <a:pt x="487" y="420"/>
                    <a:pt x="481" y="430"/>
                  </a:cubicBezTo>
                  <a:cubicBezTo>
                    <a:pt x="475" y="440"/>
                    <a:pt x="453" y="416"/>
                    <a:pt x="449" y="403"/>
                  </a:cubicBezTo>
                  <a:cubicBezTo>
                    <a:pt x="444" y="391"/>
                    <a:pt x="441" y="376"/>
                    <a:pt x="433" y="366"/>
                  </a:cubicBezTo>
                  <a:cubicBezTo>
                    <a:pt x="425" y="355"/>
                    <a:pt x="426" y="354"/>
                    <a:pt x="423" y="344"/>
                  </a:cubicBezTo>
                  <a:cubicBezTo>
                    <a:pt x="420" y="335"/>
                    <a:pt x="418" y="330"/>
                    <a:pt x="410" y="314"/>
                  </a:cubicBezTo>
                  <a:cubicBezTo>
                    <a:pt x="402" y="299"/>
                    <a:pt x="405" y="300"/>
                    <a:pt x="402" y="287"/>
                  </a:cubicBezTo>
                  <a:cubicBezTo>
                    <a:pt x="399" y="275"/>
                    <a:pt x="379" y="252"/>
                    <a:pt x="378" y="239"/>
                  </a:cubicBezTo>
                  <a:cubicBezTo>
                    <a:pt x="377" y="225"/>
                    <a:pt x="371" y="230"/>
                    <a:pt x="367" y="212"/>
                  </a:cubicBezTo>
                  <a:cubicBezTo>
                    <a:pt x="362" y="193"/>
                    <a:pt x="343" y="182"/>
                    <a:pt x="345" y="160"/>
                  </a:cubicBezTo>
                  <a:cubicBezTo>
                    <a:pt x="357" y="149"/>
                    <a:pt x="356" y="140"/>
                    <a:pt x="354" y="130"/>
                  </a:cubicBezTo>
                  <a:cubicBezTo>
                    <a:pt x="354" y="136"/>
                    <a:pt x="349" y="152"/>
                    <a:pt x="345" y="148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26"/>
                    <a:pt x="345" y="101"/>
                    <a:pt x="347" y="91"/>
                  </a:cubicBezTo>
                  <a:cubicBezTo>
                    <a:pt x="348" y="89"/>
                    <a:pt x="347" y="87"/>
                    <a:pt x="346" y="86"/>
                  </a:cubicBezTo>
                  <a:cubicBezTo>
                    <a:pt x="338" y="74"/>
                    <a:pt x="323" y="65"/>
                    <a:pt x="304" y="62"/>
                  </a:cubicBezTo>
                  <a:cubicBezTo>
                    <a:pt x="286" y="58"/>
                    <a:pt x="267" y="61"/>
                    <a:pt x="254" y="69"/>
                  </a:cubicBezTo>
                  <a:cubicBezTo>
                    <a:pt x="253" y="70"/>
                    <a:pt x="252" y="70"/>
                    <a:pt x="252" y="71"/>
                  </a:cubicBezTo>
                  <a:cubicBezTo>
                    <a:pt x="248" y="77"/>
                    <a:pt x="249" y="92"/>
                    <a:pt x="246" y="116"/>
                  </a:cubicBezTo>
                  <a:cubicBezTo>
                    <a:pt x="244" y="135"/>
                    <a:pt x="245" y="166"/>
                    <a:pt x="231" y="174"/>
                  </a:cubicBezTo>
                  <a:cubicBezTo>
                    <a:pt x="217" y="181"/>
                    <a:pt x="176" y="149"/>
                    <a:pt x="156" y="120"/>
                  </a:cubicBezTo>
                  <a:cubicBezTo>
                    <a:pt x="156" y="119"/>
                    <a:pt x="156" y="119"/>
                    <a:pt x="155" y="119"/>
                  </a:cubicBezTo>
                  <a:cubicBezTo>
                    <a:pt x="131" y="94"/>
                    <a:pt x="92" y="93"/>
                    <a:pt x="63" y="101"/>
                  </a:cubicBezTo>
                  <a:cubicBezTo>
                    <a:pt x="31" y="109"/>
                    <a:pt x="7" y="128"/>
                    <a:pt x="2" y="149"/>
                  </a:cubicBezTo>
                  <a:cubicBezTo>
                    <a:pt x="2" y="149"/>
                    <a:pt x="2" y="150"/>
                    <a:pt x="2" y="150"/>
                  </a:cubicBezTo>
                  <a:cubicBezTo>
                    <a:pt x="0" y="190"/>
                    <a:pt x="32" y="281"/>
                    <a:pt x="68" y="304"/>
                  </a:cubicBezTo>
                  <a:cubicBezTo>
                    <a:pt x="101" y="324"/>
                    <a:pt x="104" y="328"/>
                    <a:pt x="119" y="356"/>
                  </a:cubicBezTo>
                  <a:cubicBezTo>
                    <a:pt x="131" y="380"/>
                    <a:pt x="197" y="407"/>
                    <a:pt x="268" y="452"/>
                  </a:cubicBezTo>
                  <a:cubicBezTo>
                    <a:pt x="305" y="472"/>
                    <a:pt x="394" y="522"/>
                    <a:pt x="436" y="531"/>
                  </a:cubicBezTo>
                  <a:cubicBezTo>
                    <a:pt x="483" y="542"/>
                    <a:pt x="514" y="546"/>
                    <a:pt x="536" y="528"/>
                  </a:cubicBezTo>
                  <a:cubicBezTo>
                    <a:pt x="558" y="510"/>
                    <a:pt x="556" y="479"/>
                    <a:pt x="556" y="460"/>
                  </a:cubicBezTo>
                  <a:cubicBezTo>
                    <a:pt x="555" y="435"/>
                    <a:pt x="554" y="405"/>
                    <a:pt x="554" y="375"/>
                  </a:cubicBezTo>
                  <a:cubicBezTo>
                    <a:pt x="554" y="374"/>
                    <a:pt x="554" y="374"/>
                    <a:pt x="554" y="373"/>
                  </a:cubicBezTo>
                  <a:cubicBezTo>
                    <a:pt x="554" y="373"/>
                    <a:pt x="554" y="373"/>
                    <a:pt x="554" y="372"/>
                  </a:cubicBezTo>
                  <a:cubicBezTo>
                    <a:pt x="553" y="265"/>
                    <a:pt x="555" y="150"/>
                    <a:pt x="556" y="147"/>
                  </a:cubicBezTo>
                  <a:cubicBezTo>
                    <a:pt x="556" y="145"/>
                    <a:pt x="556" y="145"/>
                    <a:pt x="556" y="145"/>
                  </a:cubicBezTo>
                  <a:cubicBezTo>
                    <a:pt x="569" y="85"/>
                    <a:pt x="547" y="42"/>
                    <a:pt x="490" y="17"/>
                  </a:cubicBezTo>
                  <a:cubicBezTo>
                    <a:pt x="488" y="16"/>
                    <a:pt x="485" y="15"/>
                    <a:pt x="483" y="14"/>
                  </a:cubicBezTo>
                  <a:cubicBezTo>
                    <a:pt x="482" y="14"/>
                    <a:pt x="481" y="13"/>
                    <a:pt x="480" y="13"/>
                  </a:cubicBezTo>
                  <a:cubicBezTo>
                    <a:pt x="479" y="12"/>
                    <a:pt x="477" y="12"/>
                    <a:pt x="476" y="11"/>
                  </a:cubicBezTo>
                  <a:cubicBezTo>
                    <a:pt x="474" y="11"/>
                    <a:pt x="473" y="11"/>
                    <a:pt x="472" y="10"/>
                  </a:cubicBezTo>
                  <a:cubicBezTo>
                    <a:pt x="471" y="10"/>
                    <a:pt x="470" y="9"/>
                    <a:pt x="468" y="9"/>
                  </a:cubicBezTo>
                  <a:cubicBezTo>
                    <a:pt x="467" y="9"/>
                    <a:pt x="466" y="8"/>
                    <a:pt x="465" y="8"/>
                  </a:cubicBezTo>
                  <a:cubicBezTo>
                    <a:pt x="464" y="8"/>
                    <a:pt x="463" y="7"/>
                    <a:pt x="463" y="7"/>
                  </a:cubicBezTo>
                  <a:cubicBezTo>
                    <a:pt x="462" y="7"/>
                    <a:pt x="462" y="7"/>
                    <a:pt x="461" y="7"/>
                  </a:cubicBezTo>
                  <a:cubicBezTo>
                    <a:pt x="460" y="7"/>
                    <a:pt x="459" y="6"/>
                    <a:pt x="457" y="6"/>
                  </a:cubicBezTo>
                  <a:cubicBezTo>
                    <a:pt x="456" y="6"/>
                    <a:pt x="455" y="5"/>
                    <a:pt x="454" y="5"/>
                  </a:cubicBezTo>
                  <a:cubicBezTo>
                    <a:pt x="453" y="5"/>
                    <a:pt x="451" y="4"/>
                    <a:pt x="450" y="4"/>
                  </a:cubicBezTo>
                  <a:cubicBezTo>
                    <a:pt x="450" y="4"/>
                    <a:pt x="449" y="4"/>
                    <a:pt x="449" y="4"/>
                  </a:cubicBezTo>
                  <a:cubicBezTo>
                    <a:pt x="448" y="4"/>
                    <a:pt x="447" y="4"/>
                    <a:pt x="447" y="4"/>
                  </a:cubicBezTo>
                  <a:cubicBezTo>
                    <a:pt x="445" y="3"/>
                    <a:pt x="444" y="3"/>
                    <a:pt x="443" y="3"/>
                  </a:cubicBezTo>
                  <a:cubicBezTo>
                    <a:pt x="442" y="3"/>
                    <a:pt x="442" y="3"/>
                    <a:pt x="441" y="3"/>
                  </a:cubicBezTo>
                  <a:cubicBezTo>
                    <a:pt x="441" y="2"/>
                    <a:pt x="440" y="2"/>
                    <a:pt x="440" y="2"/>
                  </a:cubicBezTo>
                  <a:cubicBezTo>
                    <a:pt x="438" y="2"/>
                    <a:pt x="437" y="2"/>
                    <a:pt x="436" y="2"/>
                  </a:cubicBezTo>
                  <a:cubicBezTo>
                    <a:pt x="436" y="2"/>
                    <a:pt x="435" y="2"/>
                    <a:pt x="435" y="2"/>
                  </a:cubicBezTo>
                  <a:cubicBezTo>
                    <a:pt x="434" y="1"/>
                    <a:pt x="433" y="1"/>
                    <a:pt x="433" y="1"/>
                  </a:cubicBezTo>
                  <a:cubicBezTo>
                    <a:pt x="432" y="1"/>
                    <a:pt x="430" y="1"/>
                    <a:pt x="429" y="1"/>
                  </a:cubicBezTo>
                  <a:cubicBezTo>
                    <a:pt x="428" y="1"/>
                    <a:pt x="427" y="1"/>
                    <a:pt x="426" y="1"/>
                  </a:cubicBezTo>
                  <a:cubicBezTo>
                    <a:pt x="425" y="0"/>
                    <a:pt x="423" y="0"/>
                    <a:pt x="422" y="0"/>
                  </a:cubicBez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7" y="0"/>
                    <a:pt x="416" y="0"/>
                  </a:cubicBezTo>
                  <a:cubicBezTo>
                    <a:pt x="415" y="0"/>
                    <a:pt x="414" y="0"/>
                    <a:pt x="414" y="0"/>
                  </a:cubicBezTo>
                  <a:cubicBezTo>
                    <a:pt x="413" y="0"/>
                    <a:pt x="413" y="0"/>
                    <a:pt x="412" y="0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0"/>
                    <a:pt x="408" y="0"/>
                  </a:cubicBezTo>
                  <a:cubicBezTo>
                    <a:pt x="407" y="0"/>
                    <a:pt x="407" y="0"/>
                    <a:pt x="406" y="0"/>
                  </a:cubicBezTo>
                  <a:cubicBezTo>
                    <a:pt x="405" y="0"/>
                    <a:pt x="404" y="0"/>
                    <a:pt x="403" y="0"/>
                  </a:cubicBezTo>
                  <a:cubicBezTo>
                    <a:pt x="402" y="0"/>
                    <a:pt x="401" y="0"/>
                    <a:pt x="400" y="0"/>
                  </a:cubicBezTo>
                  <a:cubicBezTo>
                    <a:pt x="399" y="0"/>
                    <a:pt x="397" y="0"/>
                    <a:pt x="396" y="0"/>
                  </a:cubicBezTo>
                  <a:cubicBezTo>
                    <a:pt x="396" y="0"/>
                    <a:pt x="395" y="0"/>
                    <a:pt x="39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390" y="0"/>
                    <a:pt x="389" y="0"/>
                    <a:pt x="38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6" y="0"/>
                    <a:pt x="385" y="0"/>
                    <a:pt x="384" y="0"/>
                  </a:cubicBezTo>
                  <a:cubicBezTo>
                    <a:pt x="383" y="1"/>
                    <a:pt x="382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75" y="10"/>
                    <a:pt x="370" y="21"/>
                    <a:pt x="365" y="33"/>
                  </a:cubicBezTo>
                  <a:cubicBezTo>
                    <a:pt x="373" y="31"/>
                    <a:pt x="381" y="30"/>
                    <a:pt x="384" y="30"/>
                  </a:cubicBezTo>
                  <a:cubicBezTo>
                    <a:pt x="389" y="30"/>
                    <a:pt x="400" y="28"/>
                    <a:pt x="405" y="27"/>
                  </a:cubicBezTo>
                  <a:cubicBezTo>
                    <a:pt x="410" y="26"/>
                    <a:pt x="417" y="28"/>
                    <a:pt x="424" y="28"/>
                  </a:cubicBezTo>
                  <a:cubicBezTo>
                    <a:pt x="430" y="28"/>
                    <a:pt x="432" y="31"/>
                    <a:pt x="435" y="31"/>
                  </a:cubicBezTo>
                  <a:cubicBezTo>
                    <a:pt x="438" y="31"/>
                    <a:pt x="444" y="33"/>
                    <a:pt x="448" y="34"/>
                  </a:cubicBezTo>
                  <a:cubicBezTo>
                    <a:pt x="451" y="35"/>
                    <a:pt x="462" y="35"/>
                    <a:pt x="468" y="37"/>
                  </a:cubicBezTo>
                  <a:cubicBezTo>
                    <a:pt x="475" y="39"/>
                    <a:pt x="479" y="42"/>
                    <a:pt x="485" y="42"/>
                  </a:cubicBezTo>
                  <a:cubicBezTo>
                    <a:pt x="491" y="42"/>
                    <a:pt x="492" y="47"/>
                    <a:pt x="499" y="51"/>
                  </a:cubicBezTo>
                  <a:cubicBezTo>
                    <a:pt x="507" y="55"/>
                    <a:pt x="507" y="61"/>
                    <a:pt x="511" y="63"/>
                  </a:cubicBezTo>
                  <a:cubicBezTo>
                    <a:pt x="515" y="66"/>
                    <a:pt x="526" y="92"/>
                    <a:pt x="526" y="99"/>
                  </a:cubicBezTo>
                  <a:cubicBezTo>
                    <a:pt x="526" y="107"/>
                    <a:pt x="530" y="108"/>
                    <a:pt x="529" y="115"/>
                  </a:cubicBezTo>
                  <a:cubicBezTo>
                    <a:pt x="527" y="122"/>
                    <a:pt x="530" y="126"/>
                    <a:pt x="507" y="144"/>
                  </a:cubicBezTo>
                  <a:cubicBezTo>
                    <a:pt x="487" y="154"/>
                    <a:pt x="453" y="146"/>
                    <a:pt x="448" y="162"/>
                  </a:cubicBezTo>
                  <a:cubicBezTo>
                    <a:pt x="463" y="153"/>
                    <a:pt x="476" y="157"/>
                    <a:pt x="497" y="166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2" name="Freeform 446"/>
            <p:cNvSpPr>
              <a:spLocks/>
            </p:cNvSpPr>
            <p:nvPr/>
          </p:nvSpPr>
          <p:spPr bwMode="auto">
            <a:xfrm>
              <a:off x="724" y="1896"/>
              <a:ext cx="125" cy="116"/>
            </a:xfrm>
            <a:custGeom>
              <a:avLst/>
              <a:gdLst>
                <a:gd name="T0" fmla="*/ 125 w 100"/>
                <a:gd name="T1" fmla="*/ 116 h 87"/>
                <a:gd name="T2" fmla="*/ 53 w 100"/>
                <a:gd name="T3" fmla="*/ 39 h 87"/>
                <a:gd name="T4" fmla="*/ 4 w 100"/>
                <a:gd name="T5" fmla="*/ 0 h 87"/>
                <a:gd name="T6" fmla="*/ 0 w 100"/>
                <a:gd name="T7" fmla="*/ 15 h 87"/>
                <a:gd name="T8" fmla="*/ 65 w 100"/>
                <a:gd name="T9" fmla="*/ 64 h 87"/>
                <a:gd name="T10" fmla="*/ 35 w 100"/>
                <a:gd name="T11" fmla="*/ 60 h 87"/>
                <a:gd name="T12" fmla="*/ 69 w 100"/>
                <a:gd name="T13" fmla="*/ 79 h 87"/>
                <a:gd name="T14" fmla="*/ 125 w 100"/>
                <a:gd name="T15" fmla="*/ 116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87"/>
                <a:gd name="T26" fmla="*/ 100 w 100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87">
                  <a:moveTo>
                    <a:pt x="100" y="87"/>
                  </a:moveTo>
                  <a:cubicBezTo>
                    <a:pt x="99" y="55"/>
                    <a:pt x="54" y="36"/>
                    <a:pt x="42" y="29"/>
                  </a:cubicBezTo>
                  <a:cubicBezTo>
                    <a:pt x="30" y="21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3" y="25"/>
                    <a:pt x="57" y="40"/>
                    <a:pt x="52" y="48"/>
                  </a:cubicBezTo>
                  <a:cubicBezTo>
                    <a:pt x="46" y="58"/>
                    <a:pt x="32" y="51"/>
                    <a:pt x="28" y="45"/>
                  </a:cubicBezTo>
                  <a:cubicBezTo>
                    <a:pt x="36" y="58"/>
                    <a:pt x="38" y="60"/>
                    <a:pt x="55" y="59"/>
                  </a:cubicBezTo>
                  <a:cubicBezTo>
                    <a:pt x="73" y="57"/>
                    <a:pt x="77" y="51"/>
                    <a:pt x="100" y="87"/>
                  </a:cubicBezTo>
                  <a:close/>
                </a:path>
              </a:pathLst>
            </a:custGeom>
            <a:solidFill>
              <a:srgbClr val="FB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3" name="Freeform 447"/>
            <p:cNvSpPr>
              <a:spLocks/>
            </p:cNvSpPr>
            <p:nvPr/>
          </p:nvSpPr>
          <p:spPr bwMode="auto">
            <a:xfrm>
              <a:off x="309" y="1893"/>
              <a:ext cx="490" cy="520"/>
            </a:xfrm>
            <a:custGeom>
              <a:avLst/>
              <a:gdLst>
                <a:gd name="T0" fmla="*/ 269 w 392"/>
                <a:gd name="T1" fmla="*/ 176 h 390"/>
                <a:gd name="T2" fmla="*/ 271 w 392"/>
                <a:gd name="T3" fmla="*/ 159 h 390"/>
                <a:gd name="T4" fmla="*/ 285 w 392"/>
                <a:gd name="T5" fmla="*/ 149 h 390"/>
                <a:gd name="T6" fmla="*/ 294 w 392"/>
                <a:gd name="T7" fmla="*/ 120 h 390"/>
                <a:gd name="T8" fmla="*/ 292 w 392"/>
                <a:gd name="T9" fmla="*/ 121 h 390"/>
                <a:gd name="T10" fmla="*/ 321 w 392"/>
                <a:gd name="T11" fmla="*/ 72 h 390"/>
                <a:gd name="T12" fmla="*/ 302 w 392"/>
                <a:gd name="T13" fmla="*/ 91 h 390"/>
                <a:gd name="T14" fmla="*/ 304 w 392"/>
                <a:gd name="T15" fmla="*/ 81 h 390"/>
                <a:gd name="T16" fmla="*/ 306 w 392"/>
                <a:gd name="T17" fmla="*/ 69 h 390"/>
                <a:gd name="T18" fmla="*/ 304 w 392"/>
                <a:gd name="T19" fmla="*/ 55 h 390"/>
                <a:gd name="T20" fmla="*/ 311 w 392"/>
                <a:gd name="T21" fmla="*/ 9 h 390"/>
                <a:gd name="T22" fmla="*/ 356 w 392"/>
                <a:gd name="T23" fmla="*/ 4 h 390"/>
                <a:gd name="T24" fmla="*/ 394 w 392"/>
                <a:gd name="T25" fmla="*/ 25 h 390"/>
                <a:gd name="T26" fmla="*/ 391 w 392"/>
                <a:gd name="T27" fmla="*/ 57 h 390"/>
                <a:gd name="T28" fmla="*/ 391 w 392"/>
                <a:gd name="T29" fmla="*/ 73 h 390"/>
                <a:gd name="T30" fmla="*/ 391 w 392"/>
                <a:gd name="T31" fmla="*/ 92 h 390"/>
                <a:gd name="T32" fmla="*/ 388 w 392"/>
                <a:gd name="T33" fmla="*/ 101 h 390"/>
                <a:gd name="T34" fmla="*/ 371 w 392"/>
                <a:gd name="T35" fmla="*/ 77 h 390"/>
                <a:gd name="T36" fmla="*/ 389 w 392"/>
                <a:gd name="T37" fmla="*/ 117 h 390"/>
                <a:gd name="T38" fmla="*/ 390 w 392"/>
                <a:gd name="T39" fmla="*/ 205 h 390"/>
                <a:gd name="T40" fmla="*/ 401 w 392"/>
                <a:gd name="T41" fmla="*/ 253 h 390"/>
                <a:gd name="T42" fmla="*/ 410 w 392"/>
                <a:gd name="T43" fmla="*/ 332 h 390"/>
                <a:gd name="T44" fmla="*/ 425 w 392"/>
                <a:gd name="T45" fmla="*/ 372 h 390"/>
                <a:gd name="T46" fmla="*/ 454 w 392"/>
                <a:gd name="T47" fmla="*/ 439 h 390"/>
                <a:gd name="T48" fmla="*/ 476 w 392"/>
                <a:gd name="T49" fmla="*/ 477 h 390"/>
                <a:gd name="T50" fmla="*/ 488 w 392"/>
                <a:gd name="T51" fmla="*/ 504 h 390"/>
                <a:gd name="T52" fmla="*/ 478 w 392"/>
                <a:gd name="T53" fmla="*/ 519 h 390"/>
                <a:gd name="T54" fmla="*/ 456 w 392"/>
                <a:gd name="T55" fmla="*/ 509 h 390"/>
                <a:gd name="T56" fmla="*/ 440 w 392"/>
                <a:gd name="T57" fmla="*/ 497 h 390"/>
                <a:gd name="T58" fmla="*/ 423 w 392"/>
                <a:gd name="T59" fmla="*/ 487 h 390"/>
                <a:gd name="T60" fmla="*/ 394 w 392"/>
                <a:gd name="T61" fmla="*/ 464 h 390"/>
                <a:gd name="T62" fmla="*/ 361 w 392"/>
                <a:gd name="T63" fmla="*/ 425 h 390"/>
                <a:gd name="T64" fmla="*/ 328 w 392"/>
                <a:gd name="T65" fmla="*/ 403 h 390"/>
                <a:gd name="T66" fmla="*/ 285 w 392"/>
                <a:gd name="T67" fmla="*/ 387 h 390"/>
                <a:gd name="T68" fmla="*/ 277 w 392"/>
                <a:gd name="T69" fmla="*/ 368 h 390"/>
                <a:gd name="T70" fmla="*/ 267 w 392"/>
                <a:gd name="T71" fmla="*/ 356 h 390"/>
                <a:gd name="T72" fmla="*/ 208 w 392"/>
                <a:gd name="T73" fmla="*/ 321 h 390"/>
                <a:gd name="T74" fmla="*/ 165 w 392"/>
                <a:gd name="T75" fmla="*/ 296 h 390"/>
                <a:gd name="T76" fmla="*/ 147 w 392"/>
                <a:gd name="T77" fmla="*/ 268 h 390"/>
                <a:gd name="T78" fmla="*/ 196 w 392"/>
                <a:gd name="T79" fmla="*/ 235 h 390"/>
                <a:gd name="T80" fmla="*/ 94 w 392"/>
                <a:gd name="T81" fmla="*/ 272 h 390"/>
                <a:gd name="T82" fmla="*/ 76 w 392"/>
                <a:gd name="T83" fmla="*/ 269 h 390"/>
                <a:gd name="T84" fmla="*/ 61 w 392"/>
                <a:gd name="T85" fmla="*/ 257 h 390"/>
                <a:gd name="T86" fmla="*/ 46 w 392"/>
                <a:gd name="T87" fmla="*/ 241 h 390"/>
                <a:gd name="T88" fmla="*/ 26 w 392"/>
                <a:gd name="T89" fmla="*/ 211 h 390"/>
                <a:gd name="T90" fmla="*/ 23 w 392"/>
                <a:gd name="T91" fmla="*/ 196 h 390"/>
                <a:gd name="T92" fmla="*/ 16 w 392"/>
                <a:gd name="T93" fmla="*/ 181 h 390"/>
                <a:gd name="T94" fmla="*/ 9 w 392"/>
                <a:gd name="T95" fmla="*/ 163 h 390"/>
                <a:gd name="T96" fmla="*/ 6 w 392"/>
                <a:gd name="T97" fmla="*/ 147 h 390"/>
                <a:gd name="T98" fmla="*/ 4 w 392"/>
                <a:gd name="T99" fmla="*/ 124 h 390"/>
                <a:gd name="T100" fmla="*/ 1 w 392"/>
                <a:gd name="T101" fmla="*/ 103 h 390"/>
                <a:gd name="T102" fmla="*/ 29 w 392"/>
                <a:gd name="T103" fmla="*/ 69 h 390"/>
                <a:gd name="T104" fmla="*/ 67 w 392"/>
                <a:gd name="T105" fmla="*/ 59 h 390"/>
                <a:gd name="T106" fmla="*/ 99 w 392"/>
                <a:gd name="T107" fmla="*/ 51 h 390"/>
                <a:gd name="T108" fmla="*/ 119 w 392"/>
                <a:gd name="T109" fmla="*/ 56 h 390"/>
                <a:gd name="T110" fmla="*/ 145 w 392"/>
                <a:gd name="T111" fmla="*/ 60 h 390"/>
                <a:gd name="T112" fmla="*/ 188 w 392"/>
                <a:gd name="T113" fmla="*/ 120 h 390"/>
                <a:gd name="T114" fmla="*/ 201 w 392"/>
                <a:gd name="T115" fmla="*/ 133 h 390"/>
                <a:gd name="T116" fmla="*/ 209 w 392"/>
                <a:gd name="T117" fmla="*/ 151 h 390"/>
                <a:gd name="T118" fmla="*/ 238 w 392"/>
                <a:gd name="T119" fmla="*/ 172 h 390"/>
                <a:gd name="T120" fmla="*/ 196 w 392"/>
                <a:gd name="T121" fmla="*/ 235 h 390"/>
                <a:gd name="T122" fmla="*/ 238 w 392"/>
                <a:gd name="T123" fmla="*/ 211 h 390"/>
                <a:gd name="T124" fmla="*/ 269 w 392"/>
                <a:gd name="T125" fmla="*/ 176 h 3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2"/>
                <a:gd name="T190" fmla="*/ 0 h 390"/>
                <a:gd name="T191" fmla="*/ 392 w 392"/>
                <a:gd name="T192" fmla="*/ 390 h 39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2" h="390">
                  <a:moveTo>
                    <a:pt x="215" y="132"/>
                  </a:move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5" y="116"/>
                    <a:pt x="228" y="112"/>
                  </a:cubicBezTo>
                  <a:cubicBezTo>
                    <a:pt x="233" y="104"/>
                    <a:pt x="228" y="97"/>
                    <a:pt x="235" y="90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47" y="85"/>
                    <a:pt x="257" y="64"/>
                    <a:pt x="257" y="54"/>
                  </a:cubicBezTo>
                  <a:cubicBezTo>
                    <a:pt x="249" y="69"/>
                    <a:pt x="247" y="73"/>
                    <a:pt x="242" y="68"/>
                  </a:cubicBezTo>
                  <a:cubicBezTo>
                    <a:pt x="238" y="67"/>
                    <a:pt x="243" y="61"/>
                    <a:pt x="243" y="61"/>
                  </a:cubicBezTo>
                  <a:cubicBezTo>
                    <a:pt x="240" y="58"/>
                    <a:pt x="246" y="55"/>
                    <a:pt x="245" y="52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5" y="3"/>
                  </a:cubicBezTo>
                  <a:cubicBezTo>
                    <a:pt x="298" y="5"/>
                    <a:pt x="309" y="11"/>
                    <a:pt x="315" y="19"/>
                  </a:cubicBezTo>
                  <a:cubicBezTo>
                    <a:pt x="314" y="25"/>
                    <a:pt x="314" y="33"/>
                    <a:pt x="313" y="43"/>
                  </a:cubicBezTo>
                  <a:cubicBezTo>
                    <a:pt x="311" y="45"/>
                    <a:pt x="315" y="50"/>
                    <a:pt x="313" y="55"/>
                  </a:cubicBezTo>
                  <a:cubicBezTo>
                    <a:pt x="311" y="60"/>
                    <a:pt x="314" y="60"/>
                    <a:pt x="313" y="69"/>
                  </a:cubicBezTo>
                  <a:cubicBezTo>
                    <a:pt x="312" y="78"/>
                    <a:pt x="315" y="77"/>
                    <a:pt x="310" y="76"/>
                  </a:cubicBezTo>
                  <a:cubicBezTo>
                    <a:pt x="300" y="76"/>
                    <a:pt x="301" y="72"/>
                    <a:pt x="297" y="58"/>
                  </a:cubicBezTo>
                  <a:cubicBezTo>
                    <a:pt x="295" y="72"/>
                    <a:pt x="294" y="84"/>
                    <a:pt x="311" y="88"/>
                  </a:cubicBezTo>
                  <a:cubicBezTo>
                    <a:pt x="312" y="104"/>
                    <a:pt x="306" y="140"/>
                    <a:pt x="312" y="154"/>
                  </a:cubicBezTo>
                  <a:cubicBezTo>
                    <a:pt x="318" y="169"/>
                    <a:pt x="318" y="178"/>
                    <a:pt x="321" y="190"/>
                  </a:cubicBezTo>
                  <a:cubicBezTo>
                    <a:pt x="325" y="202"/>
                    <a:pt x="321" y="234"/>
                    <a:pt x="328" y="249"/>
                  </a:cubicBezTo>
                  <a:cubicBezTo>
                    <a:pt x="334" y="263"/>
                    <a:pt x="336" y="271"/>
                    <a:pt x="340" y="279"/>
                  </a:cubicBezTo>
                  <a:cubicBezTo>
                    <a:pt x="344" y="287"/>
                    <a:pt x="353" y="317"/>
                    <a:pt x="363" y="329"/>
                  </a:cubicBezTo>
                  <a:cubicBezTo>
                    <a:pt x="373" y="342"/>
                    <a:pt x="373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2" y="385"/>
                    <a:pt x="387" y="388"/>
                    <a:pt x="382" y="389"/>
                  </a:cubicBezTo>
                  <a:cubicBezTo>
                    <a:pt x="377" y="390"/>
                    <a:pt x="370" y="386"/>
                    <a:pt x="365" y="382"/>
                  </a:cubicBezTo>
                  <a:cubicBezTo>
                    <a:pt x="360" y="378"/>
                    <a:pt x="357" y="374"/>
                    <a:pt x="352" y="373"/>
                  </a:cubicBezTo>
                  <a:cubicBezTo>
                    <a:pt x="347" y="372"/>
                    <a:pt x="348" y="367"/>
                    <a:pt x="338" y="365"/>
                  </a:cubicBezTo>
                  <a:cubicBezTo>
                    <a:pt x="328" y="363"/>
                    <a:pt x="322" y="351"/>
                    <a:pt x="315" y="348"/>
                  </a:cubicBezTo>
                  <a:cubicBezTo>
                    <a:pt x="308" y="345"/>
                    <a:pt x="303" y="321"/>
                    <a:pt x="289" y="319"/>
                  </a:cubicBezTo>
                  <a:cubicBezTo>
                    <a:pt x="275" y="317"/>
                    <a:pt x="271" y="306"/>
                    <a:pt x="262" y="302"/>
                  </a:cubicBezTo>
                  <a:cubicBezTo>
                    <a:pt x="253" y="298"/>
                    <a:pt x="232" y="293"/>
                    <a:pt x="228" y="290"/>
                  </a:cubicBezTo>
                  <a:cubicBezTo>
                    <a:pt x="224" y="287"/>
                    <a:pt x="224" y="281"/>
                    <a:pt x="222" y="276"/>
                  </a:cubicBezTo>
                  <a:cubicBezTo>
                    <a:pt x="220" y="271"/>
                    <a:pt x="217" y="269"/>
                    <a:pt x="214" y="267"/>
                  </a:cubicBezTo>
                  <a:cubicBezTo>
                    <a:pt x="211" y="265"/>
                    <a:pt x="176" y="246"/>
                    <a:pt x="166" y="241"/>
                  </a:cubicBezTo>
                  <a:cubicBezTo>
                    <a:pt x="156" y="236"/>
                    <a:pt x="134" y="227"/>
                    <a:pt x="132" y="222"/>
                  </a:cubicBezTo>
                  <a:cubicBezTo>
                    <a:pt x="130" y="217"/>
                    <a:pt x="115" y="207"/>
                    <a:pt x="118" y="201"/>
                  </a:cubicBezTo>
                  <a:cubicBezTo>
                    <a:pt x="122" y="195"/>
                    <a:pt x="134" y="170"/>
                    <a:pt x="157" y="176"/>
                  </a:cubicBezTo>
                  <a:cubicBezTo>
                    <a:pt x="125" y="166"/>
                    <a:pt x="83" y="206"/>
                    <a:pt x="75" y="204"/>
                  </a:cubicBezTo>
                  <a:cubicBezTo>
                    <a:pt x="68" y="206"/>
                    <a:pt x="67" y="203"/>
                    <a:pt x="61" y="202"/>
                  </a:cubicBezTo>
                  <a:cubicBezTo>
                    <a:pt x="55" y="202"/>
                    <a:pt x="55" y="195"/>
                    <a:pt x="49" y="193"/>
                  </a:cubicBezTo>
                  <a:cubicBezTo>
                    <a:pt x="44" y="191"/>
                    <a:pt x="43" y="189"/>
                    <a:pt x="37" y="181"/>
                  </a:cubicBezTo>
                  <a:cubicBezTo>
                    <a:pt x="31" y="173"/>
                    <a:pt x="26" y="165"/>
                    <a:pt x="21" y="158"/>
                  </a:cubicBezTo>
                  <a:cubicBezTo>
                    <a:pt x="17" y="151"/>
                    <a:pt x="20" y="153"/>
                    <a:pt x="18" y="147"/>
                  </a:cubicBezTo>
                  <a:cubicBezTo>
                    <a:pt x="16" y="141"/>
                    <a:pt x="17" y="141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4" y="67"/>
                    <a:pt x="13" y="58"/>
                    <a:pt x="23" y="52"/>
                  </a:cubicBezTo>
                  <a:cubicBezTo>
                    <a:pt x="29" y="49"/>
                    <a:pt x="45" y="45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3" y="38"/>
                    <a:pt x="88" y="40"/>
                    <a:pt x="95" y="42"/>
                  </a:cubicBezTo>
                  <a:cubicBezTo>
                    <a:pt x="102" y="43"/>
                    <a:pt x="112" y="43"/>
                    <a:pt x="116" y="45"/>
                  </a:cubicBezTo>
                  <a:cubicBezTo>
                    <a:pt x="136" y="52"/>
                    <a:pt x="137" y="77"/>
                    <a:pt x="150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7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88" y="155"/>
                    <a:pt x="159" y="156"/>
                    <a:pt x="157" y="176"/>
                  </a:cubicBezTo>
                  <a:cubicBezTo>
                    <a:pt x="166" y="165"/>
                    <a:pt x="178" y="165"/>
                    <a:pt x="190" y="158"/>
                  </a:cubicBezTo>
                  <a:cubicBezTo>
                    <a:pt x="212" y="146"/>
                    <a:pt x="215" y="132"/>
                    <a:pt x="215" y="132"/>
                  </a:cubicBezTo>
                  <a:close/>
                </a:path>
              </a:pathLst>
            </a:custGeom>
            <a:solidFill>
              <a:srgbClr val="DB89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4" name="Freeform 448"/>
            <p:cNvSpPr>
              <a:spLocks/>
            </p:cNvSpPr>
            <p:nvPr/>
          </p:nvSpPr>
          <p:spPr bwMode="auto">
            <a:xfrm>
              <a:off x="362" y="1760"/>
              <a:ext cx="693" cy="853"/>
            </a:xfrm>
            <a:custGeom>
              <a:avLst/>
              <a:gdLst>
                <a:gd name="T0" fmla="*/ 622 w 554"/>
                <a:gd name="T1" fmla="*/ 649 h 640"/>
                <a:gd name="T2" fmla="*/ 619 w 554"/>
                <a:gd name="T3" fmla="*/ 536 h 640"/>
                <a:gd name="T4" fmla="*/ 622 w 554"/>
                <a:gd name="T5" fmla="*/ 232 h 640"/>
                <a:gd name="T6" fmla="*/ 622 w 554"/>
                <a:gd name="T7" fmla="*/ 229 h 640"/>
                <a:gd name="T8" fmla="*/ 539 w 554"/>
                <a:gd name="T9" fmla="*/ 59 h 640"/>
                <a:gd name="T10" fmla="*/ 530 w 554"/>
                <a:gd name="T11" fmla="*/ 55 h 640"/>
                <a:gd name="T12" fmla="*/ 527 w 554"/>
                <a:gd name="T13" fmla="*/ 53 h 640"/>
                <a:gd name="T14" fmla="*/ 522 w 554"/>
                <a:gd name="T15" fmla="*/ 51 h 640"/>
                <a:gd name="T16" fmla="*/ 517 w 554"/>
                <a:gd name="T17" fmla="*/ 49 h 640"/>
                <a:gd name="T18" fmla="*/ 512 w 554"/>
                <a:gd name="T19" fmla="*/ 48 h 640"/>
                <a:gd name="T20" fmla="*/ 508 w 554"/>
                <a:gd name="T21" fmla="*/ 47 h 640"/>
                <a:gd name="T22" fmla="*/ 503 w 554"/>
                <a:gd name="T23" fmla="*/ 45 h 640"/>
                <a:gd name="T24" fmla="*/ 498 w 554"/>
                <a:gd name="T25" fmla="*/ 44 h 640"/>
                <a:gd name="T26" fmla="*/ 494 w 554"/>
                <a:gd name="T27" fmla="*/ 43 h 640"/>
                <a:gd name="T28" fmla="*/ 489 w 554"/>
                <a:gd name="T29" fmla="*/ 41 h 640"/>
                <a:gd name="T30" fmla="*/ 485 w 554"/>
                <a:gd name="T31" fmla="*/ 41 h 640"/>
                <a:gd name="T32" fmla="*/ 480 w 554"/>
                <a:gd name="T33" fmla="*/ 40 h 640"/>
                <a:gd name="T34" fmla="*/ 477 w 554"/>
                <a:gd name="T35" fmla="*/ 39 h 640"/>
                <a:gd name="T36" fmla="*/ 472 w 554"/>
                <a:gd name="T37" fmla="*/ 39 h 640"/>
                <a:gd name="T38" fmla="*/ 468 w 554"/>
                <a:gd name="T39" fmla="*/ 37 h 640"/>
                <a:gd name="T40" fmla="*/ 463 w 554"/>
                <a:gd name="T41" fmla="*/ 37 h 640"/>
                <a:gd name="T42" fmla="*/ 459 w 554"/>
                <a:gd name="T43" fmla="*/ 37 h 640"/>
                <a:gd name="T44" fmla="*/ 454 w 554"/>
                <a:gd name="T45" fmla="*/ 36 h 640"/>
                <a:gd name="T46" fmla="*/ 450 w 554"/>
                <a:gd name="T47" fmla="*/ 36 h 640"/>
                <a:gd name="T48" fmla="*/ 447 w 554"/>
                <a:gd name="T49" fmla="*/ 36 h 640"/>
                <a:gd name="T50" fmla="*/ 443 w 554"/>
                <a:gd name="T51" fmla="*/ 36 h 640"/>
                <a:gd name="T52" fmla="*/ 438 w 554"/>
                <a:gd name="T53" fmla="*/ 36 h 640"/>
                <a:gd name="T54" fmla="*/ 434 w 554"/>
                <a:gd name="T55" fmla="*/ 36 h 640"/>
                <a:gd name="T56" fmla="*/ 430 w 554"/>
                <a:gd name="T57" fmla="*/ 36 h 640"/>
                <a:gd name="T58" fmla="*/ 427 w 554"/>
                <a:gd name="T59" fmla="*/ 36 h 640"/>
                <a:gd name="T60" fmla="*/ 422 w 554"/>
                <a:gd name="T61" fmla="*/ 36 h 640"/>
                <a:gd name="T62" fmla="*/ 419 w 554"/>
                <a:gd name="T63" fmla="*/ 36 h 640"/>
                <a:gd name="T64" fmla="*/ 414 w 554"/>
                <a:gd name="T65" fmla="*/ 36 h 640"/>
                <a:gd name="T66" fmla="*/ 412 w 554"/>
                <a:gd name="T67" fmla="*/ 36 h 640"/>
                <a:gd name="T68" fmla="*/ 407 w 554"/>
                <a:gd name="T69" fmla="*/ 36 h 640"/>
                <a:gd name="T70" fmla="*/ 405 w 554"/>
                <a:gd name="T71" fmla="*/ 37 h 640"/>
                <a:gd name="T72" fmla="*/ 402 w 554"/>
                <a:gd name="T73" fmla="*/ 37 h 640"/>
                <a:gd name="T74" fmla="*/ 428 w 554"/>
                <a:gd name="T75" fmla="*/ 3 h 640"/>
                <a:gd name="T76" fmla="*/ 435 w 554"/>
                <a:gd name="T77" fmla="*/ 0 h 640"/>
                <a:gd name="T78" fmla="*/ 570 w 554"/>
                <a:gd name="T79" fmla="*/ 43 h 640"/>
                <a:gd name="T80" fmla="*/ 614 w 554"/>
                <a:gd name="T81" fmla="*/ 91 h 640"/>
                <a:gd name="T82" fmla="*/ 619 w 554"/>
                <a:gd name="T83" fmla="*/ 99 h 640"/>
                <a:gd name="T84" fmla="*/ 633 w 554"/>
                <a:gd name="T85" fmla="*/ 133 h 640"/>
                <a:gd name="T86" fmla="*/ 648 w 554"/>
                <a:gd name="T87" fmla="*/ 200 h 640"/>
                <a:gd name="T88" fmla="*/ 648 w 554"/>
                <a:gd name="T89" fmla="*/ 200 h 640"/>
                <a:gd name="T90" fmla="*/ 650 w 554"/>
                <a:gd name="T91" fmla="*/ 211 h 640"/>
                <a:gd name="T92" fmla="*/ 662 w 554"/>
                <a:gd name="T93" fmla="*/ 522 h 640"/>
                <a:gd name="T94" fmla="*/ 560 w 554"/>
                <a:gd name="T95" fmla="*/ 844 h 640"/>
                <a:gd name="T96" fmla="*/ 223 w 554"/>
                <a:gd name="T97" fmla="*/ 725 h 640"/>
                <a:gd name="T98" fmla="*/ 0 w 554"/>
                <a:gd name="T99" fmla="*/ 670 h 640"/>
                <a:gd name="T100" fmla="*/ 44 w 554"/>
                <a:gd name="T101" fmla="*/ 634 h 640"/>
                <a:gd name="T102" fmla="*/ 46 w 554"/>
                <a:gd name="T103" fmla="*/ 628 h 640"/>
                <a:gd name="T104" fmla="*/ 45 w 554"/>
                <a:gd name="T105" fmla="*/ 588 h 640"/>
                <a:gd name="T106" fmla="*/ 46 w 554"/>
                <a:gd name="T107" fmla="*/ 588 h 640"/>
                <a:gd name="T108" fmla="*/ 73 w 554"/>
                <a:gd name="T109" fmla="*/ 534 h 640"/>
                <a:gd name="T110" fmla="*/ 73 w 554"/>
                <a:gd name="T111" fmla="*/ 530 h 640"/>
                <a:gd name="T112" fmla="*/ 69 w 554"/>
                <a:gd name="T113" fmla="*/ 500 h 640"/>
                <a:gd name="T114" fmla="*/ 69 w 554"/>
                <a:gd name="T115" fmla="*/ 500 h 640"/>
                <a:gd name="T116" fmla="*/ 75 w 554"/>
                <a:gd name="T117" fmla="*/ 510 h 640"/>
                <a:gd name="T118" fmla="*/ 261 w 554"/>
                <a:gd name="T119" fmla="*/ 638 h 640"/>
                <a:gd name="T120" fmla="*/ 472 w 554"/>
                <a:gd name="T121" fmla="*/ 744 h 640"/>
                <a:gd name="T122" fmla="*/ 597 w 554"/>
                <a:gd name="T123" fmla="*/ 740 h 640"/>
                <a:gd name="T124" fmla="*/ 622 w 554"/>
                <a:gd name="T125" fmla="*/ 649 h 6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4"/>
                <a:gd name="T190" fmla="*/ 0 h 640"/>
                <a:gd name="T191" fmla="*/ 554 w 554"/>
                <a:gd name="T192" fmla="*/ 640 h 6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4" h="640">
                  <a:moveTo>
                    <a:pt x="497" y="487"/>
                  </a:moveTo>
                  <a:cubicBezTo>
                    <a:pt x="496" y="462"/>
                    <a:pt x="495" y="432"/>
                    <a:pt x="495" y="402"/>
                  </a:cubicBezTo>
                  <a:cubicBezTo>
                    <a:pt x="494" y="294"/>
                    <a:pt x="496" y="177"/>
                    <a:pt x="497" y="174"/>
                  </a:cubicBezTo>
                  <a:cubicBezTo>
                    <a:pt x="497" y="172"/>
                    <a:pt x="497" y="172"/>
                    <a:pt x="497" y="172"/>
                  </a:cubicBezTo>
                  <a:cubicBezTo>
                    <a:pt x="510" y="112"/>
                    <a:pt x="488" y="69"/>
                    <a:pt x="431" y="44"/>
                  </a:cubicBezTo>
                  <a:cubicBezTo>
                    <a:pt x="429" y="43"/>
                    <a:pt x="426" y="42"/>
                    <a:pt x="424" y="41"/>
                  </a:cubicBezTo>
                  <a:cubicBezTo>
                    <a:pt x="423" y="41"/>
                    <a:pt x="422" y="40"/>
                    <a:pt x="421" y="40"/>
                  </a:cubicBezTo>
                  <a:cubicBezTo>
                    <a:pt x="420" y="39"/>
                    <a:pt x="418" y="39"/>
                    <a:pt x="417" y="38"/>
                  </a:cubicBezTo>
                  <a:cubicBezTo>
                    <a:pt x="415" y="38"/>
                    <a:pt x="414" y="38"/>
                    <a:pt x="413" y="37"/>
                  </a:cubicBezTo>
                  <a:cubicBezTo>
                    <a:pt x="412" y="37"/>
                    <a:pt x="411" y="36"/>
                    <a:pt x="409" y="36"/>
                  </a:cubicBezTo>
                  <a:cubicBezTo>
                    <a:pt x="408" y="36"/>
                    <a:pt x="407" y="35"/>
                    <a:pt x="406" y="35"/>
                  </a:cubicBezTo>
                  <a:cubicBezTo>
                    <a:pt x="404" y="35"/>
                    <a:pt x="403" y="34"/>
                    <a:pt x="402" y="34"/>
                  </a:cubicBezTo>
                  <a:cubicBezTo>
                    <a:pt x="401" y="34"/>
                    <a:pt x="400" y="33"/>
                    <a:pt x="398" y="33"/>
                  </a:cubicBezTo>
                  <a:cubicBezTo>
                    <a:pt x="397" y="33"/>
                    <a:pt x="396" y="32"/>
                    <a:pt x="395" y="32"/>
                  </a:cubicBezTo>
                  <a:cubicBezTo>
                    <a:pt x="394" y="32"/>
                    <a:pt x="392" y="31"/>
                    <a:pt x="391" y="31"/>
                  </a:cubicBezTo>
                  <a:cubicBezTo>
                    <a:pt x="390" y="31"/>
                    <a:pt x="389" y="31"/>
                    <a:pt x="388" y="31"/>
                  </a:cubicBezTo>
                  <a:cubicBezTo>
                    <a:pt x="386" y="30"/>
                    <a:pt x="385" y="30"/>
                    <a:pt x="384" y="30"/>
                  </a:cubicBezTo>
                  <a:cubicBezTo>
                    <a:pt x="383" y="30"/>
                    <a:pt x="382" y="29"/>
                    <a:pt x="381" y="29"/>
                  </a:cubicBezTo>
                  <a:cubicBezTo>
                    <a:pt x="379" y="29"/>
                    <a:pt x="378" y="29"/>
                    <a:pt x="377" y="29"/>
                  </a:cubicBezTo>
                  <a:cubicBezTo>
                    <a:pt x="376" y="29"/>
                    <a:pt x="375" y="28"/>
                    <a:pt x="374" y="28"/>
                  </a:cubicBezTo>
                  <a:cubicBezTo>
                    <a:pt x="372" y="28"/>
                    <a:pt x="371" y="28"/>
                    <a:pt x="370" y="28"/>
                  </a:cubicBezTo>
                  <a:cubicBezTo>
                    <a:pt x="369" y="28"/>
                    <a:pt x="368" y="28"/>
                    <a:pt x="367" y="28"/>
                  </a:cubicBezTo>
                  <a:cubicBezTo>
                    <a:pt x="366" y="27"/>
                    <a:pt x="364" y="27"/>
                    <a:pt x="363" y="27"/>
                  </a:cubicBezTo>
                  <a:cubicBezTo>
                    <a:pt x="362" y="27"/>
                    <a:pt x="361" y="27"/>
                    <a:pt x="360" y="27"/>
                  </a:cubicBezTo>
                  <a:cubicBezTo>
                    <a:pt x="359" y="27"/>
                    <a:pt x="358" y="27"/>
                    <a:pt x="357" y="27"/>
                  </a:cubicBezTo>
                  <a:cubicBezTo>
                    <a:pt x="356" y="27"/>
                    <a:pt x="355" y="27"/>
                    <a:pt x="354" y="27"/>
                  </a:cubicBezTo>
                  <a:cubicBezTo>
                    <a:pt x="352" y="27"/>
                    <a:pt x="351" y="27"/>
                    <a:pt x="350" y="27"/>
                  </a:cubicBezTo>
                  <a:cubicBezTo>
                    <a:pt x="349" y="27"/>
                    <a:pt x="348" y="27"/>
                    <a:pt x="347" y="27"/>
                  </a:cubicBezTo>
                  <a:cubicBezTo>
                    <a:pt x="346" y="27"/>
                    <a:pt x="345" y="27"/>
                    <a:pt x="344" y="27"/>
                  </a:cubicBezTo>
                  <a:cubicBezTo>
                    <a:pt x="343" y="27"/>
                    <a:pt x="342" y="27"/>
                    <a:pt x="341" y="27"/>
                  </a:cubicBezTo>
                  <a:cubicBezTo>
                    <a:pt x="340" y="27"/>
                    <a:pt x="338" y="27"/>
                    <a:pt x="337" y="27"/>
                  </a:cubicBezTo>
                  <a:cubicBezTo>
                    <a:pt x="336" y="27"/>
                    <a:pt x="335" y="27"/>
                    <a:pt x="335" y="27"/>
                  </a:cubicBezTo>
                  <a:cubicBezTo>
                    <a:pt x="333" y="27"/>
                    <a:pt x="332" y="27"/>
                    <a:pt x="331" y="27"/>
                  </a:cubicBezTo>
                  <a:cubicBezTo>
                    <a:pt x="330" y="27"/>
                    <a:pt x="329" y="27"/>
                    <a:pt x="329" y="27"/>
                  </a:cubicBezTo>
                  <a:cubicBezTo>
                    <a:pt x="327" y="27"/>
                    <a:pt x="326" y="27"/>
                    <a:pt x="325" y="27"/>
                  </a:cubicBezTo>
                  <a:cubicBezTo>
                    <a:pt x="325" y="27"/>
                    <a:pt x="324" y="27"/>
                    <a:pt x="324" y="28"/>
                  </a:cubicBezTo>
                  <a:cubicBezTo>
                    <a:pt x="321" y="28"/>
                    <a:pt x="321" y="28"/>
                    <a:pt x="321" y="28"/>
                  </a:cubicBezTo>
                  <a:cubicBezTo>
                    <a:pt x="328" y="17"/>
                    <a:pt x="334" y="9"/>
                    <a:pt x="342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81" y="3"/>
                    <a:pt x="424" y="8"/>
                    <a:pt x="456" y="32"/>
                  </a:cubicBezTo>
                  <a:cubicBezTo>
                    <a:pt x="465" y="39"/>
                    <a:pt x="480" y="51"/>
                    <a:pt x="491" y="68"/>
                  </a:cubicBezTo>
                  <a:cubicBezTo>
                    <a:pt x="492" y="69"/>
                    <a:pt x="493" y="71"/>
                    <a:pt x="495" y="74"/>
                  </a:cubicBezTo>
                  <a:cubicBezTo>
                    <a:pt x="499" y="82"/>
                    <a:pt x="503" y="91"/>
                    <a:pt x="506" y="100"/>
                  </a:cubicBezTo>
                  <a:cubicBezTo>
                    <a:pt x="512" y="125"/>
                    <a:pt x="511" y="131"/>
                    <a:pt x="518" y="150"/>
                  </a:cubicBezTo>
                  <a:cubicBezTo>
                    <a:pt x="518" y="150"/>
                    <a:pt x="518" y="150"/>
                    <a:pt x="518" y="150"/>
                  </a:cubicBezTo>
                  <a:cubicBezTo>
                    <a:pt x="518" y="153"/>
                    <a:pt x="519" y="155"/>
                    <a:pt x="520" y="158"/>
                  </a:cubicBezTo>
                  <a:cubicBezTo>
                    <a:pt x="520" y="158"/>
                    <a:pt x="520" y="271"/>
                    <a:pt x="529" y="392"/>
                  </a:cubicBezTo>
                  <a:cubicBezTo>
                    <a:pt x="536" y="492"/>
                    <a:pt x="554" y="629"/>
                    <a:pt x="448" y="633"/>
                  </a:cubicBezTo>
                  <a:cubicBezTo>
                    <a:pt x="329" y="640"/>
                    <a:pt x="245" y="575"/>
                    <a:pt x="178" y="544"/>
                  </a:cubicBezTo>
                  <a:cubicBezTo>
                    <a:pt x="70" y="500"/>
                    <a:pt x="21" y="525"/>
                    <a:pt x="0" y="503"/>
                  </a:cubicBezTo>
                  <a:cubicBezTo>
                    <a:pt x="14" y="500"/>
                    <a:pt x="26" y="489"/>
                    <a:pt x="35" y="476"/>
                  </a:cubicBezTo>
                  <a:cubicBezTo>
                    <a:pt x="37" y="471"/>
                    <a:pt x="37" y="471"/>
                    <a:pt x="37" y="471"/>
                  </a:cubicBezTo>
                  <a:cubicBezTo>
                    <a:pt x="45" y="460"/>
                    <a:pt x="42" y="449"/>
                    <a:pt x="36" y="441"/>
                  </a:cubicBezTo>
                  <a:cubicBezTo>
                    <a:pt x="37" y="441"/>
                    <a:pt x="37" y="441"/>
                    <a:pt x="37" y="441"/>
                  </a:cubicBezTo>
                  <a:cubicBezTo>
                    <a:pt x="43" y="440"/>
                    <a:pt x="55" y="424"/>
                    <a:pt x="58" y="401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58" y="388"/>
                    <a:pt x="57" y="380"/>
                    <a:pt x="55" y="375"/>
                  </a:cubicBezTo>
                  <a:cubicBezTo>
                    <a:pt x="55" y="375"/>
                    <a:pt x="55" y="375"/>
                    <a:pt x="55" y="375"/>
                  </a:cubicBezTo>
                  <a:cubicBezTo>
                    <a:pt x="57" y="377"/>
                    <a:pt x="58" y="380"/>
                    <a:pt x="60" y="383"/>
                  </a:cubicBezTo>
                  <a:cubicBezTo>
                    <a:pt x="72" y="407"/>
                    <a:pt x="138" y="434"/>
                    <a:pt x="209" y="479"/>
                  </a:cubicBezTo>
                  <a:cubicBezTo>
                    <a:pt x="246" y="499"/>
                    <a:pt x="335" y="549"/>
                    <a:pt x="377" y="558"/>
                  </a:cubicBezTo>
                  <a:cubicBezTo>
                    <a:pt x="424" y="569"/>
                    <a:pt x="455" y="573"/>
                    <a:pt x="477" y="555"/>
                  </a:cubicBezTo>
                  <a:cubicBezTo>
                    <a:pt x="499" y="537"/>
                    <a:pt x="497" y="506"/>
                    <a:pt x="497" y="487"/>
                  </a:cubicBezTo>
                  <a:close/>
                </a:path>
              </a:pathLst>
            </a:custGeom>
            <a:solidFill>
              <a:srgbClr val="F9D8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5" name="Freeform 449"/>
            <p:cNvSpPr>
              <a:spLocks/>
            </p:cNvSpPr>
            <p:nvPr/>
          </p:nvSpPr>
          <p:spPr bwMode="auto">
            <a:xfrm>
              <a:off x="448" y="1836"/>
              <a:ext cx="18" cy="27"/>
            </a:xfrm>
            <a:custGeom>
              <a:avLst/>
              <a:gdLst>
                <a:gd name="T0" fmla="*/ 7 w 15"/>
                <a:gd name="T1" fmla="*/ 4 h 20"/>
                <a:gd name="T2" fmla="*/ 4 w 15"/>
                <a:gd name="T3" fmla="*/ 20 h 20"/>
                <a:gd name="T4" fmla="*/ 16 w 15"/>
                <a:gd name="T5" fmla="*/ 11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6" y="3"/>
                  </a:moveTo>
                  <a:cubicBezTo>
                    <a:pt x="0" y="0"/>
                    <a:pt x="1" y="12"/>
                    <a:pt x="3" y="15"/>
                  </a:cubicBezTo>
                  <a:cubicBezTo>
                    <a:pt x="8" y="20"/>
                    <a:pt x="15" y="14"/>
                    <a:pt x="13" y="8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6" name="Freeform 450"/>
            <p:cNvSpPr>
              <a:spLocks noEditPoints="1"/>
            </p:cNvSpPr>
            <p:nvPr/>
          </p:nvSpPr>
          <p:spPr bwMode="auto">
            <a:xfrm>
              <a:off x="933" y="1784"/>
              <a:ext cx="119" cy="176"/>
            </a:xfrm>
            <a:custGeom>
              <a:avLst/>
              <a:gdLst>
                <a:gd name="T0" fmla="*/ 91 w 95"/>
                <a:gd name="T1" fmla="*/ 64 h 132"/>
                <a:gd name="T2" fmla="*/ 49 w 95"/>
                <a:gd name="T3" fmla="*/ 75 h 132"/>
                <a:gd name="T4" fmla="*/ 63 w 95"/>
                <a:gd name="T5" fmla="*/ 109 h 132"/>
                <a:gd name="T6" fmla="*/ 78 w 95"/>
                <a:gd name="T7" fmla="*/ 176 h 132"/>
                <a:gd name="T8" fmla="*/ 78 w 95"/>
                <a:gd name="T9" fmla="*/ 176 h 132"/>
                <a:gd name="T10" fmla="*/ 104 w 95"/>
                <a:gd name="T11" fmla="*/ 109 h 132"/>
                <a:gd name="T12" fmla="*/ 91 w 95"/>
                <a:gd name="T13" fmla="*/ 64 h 132"/>
                <a:gd name="T14" fmla="*/ 70 w 95"/>
                <a:gd name="T15" fmla="*/ 0 h 132"/>
                <a:gd name="T16" fmla="*/ 0 w 95"/>
                <a:gd name="T17" fmla="*/ 19 h 132"/>
                <a:gd name="T18" fmla="*/ 44 w 95"/>
                <a:gd name="T19" fmla="*/ 67 h 132"/>
                <a:gd name="T20" fmla="*/ 80 w 95"/>
                <a:gd name="T21" fmla="*/ 43 h 132"/>
                <a:gd name="T22" fmla="*/ 70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3" y="64"/>
                    <a:pt x="47" y="73"/>
                    <a:pt x="50" y="82"/>
                  </a:cubicBezTo>
                  <a:cubicBezTo>
                    <a:pt x="56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1" y="89"/>
                    <a:pt x="83" y="82"/>
                  </a:cubicBezTo>
                  <a:cubicBezTo>
                    <a:pt x="95" y="75"/>
                    <a:pt x="84" y="48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0" y="1"/>
                    <a:pt x="0" y="14"/>
                  </a:cubicBezTo>
                  <a:cubicBezTo>
                    <a:pt x="9" y="21"/>
                    <a:pt x="24" y="33"/>
                    <a:pt x="35" y="50"/>
                  </a:cubicBezTo>
                  <a:cubicBezTo>
                    <a:pt x="39" y="45"/>
                    <a:pt x="49" y="39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7" name="Freeform 451"/>
            <p:cNvSpPr>
              <a:spLocks/>
            </p:cNvSpPr>
            <p:nvPr/>
          </p:nvSpPr>
          <p:spPr bwMode="auto">
            <a:xfrm>
              <a:off x="267" y="1540"/>
              <a:ext cx="189" cy="347"/>
            </a:xfrm>
            <a:custGeom>
              <a:avLst/>
              <a:gdLst>
                <a:gd name="T0" fmla="*/ 0 w 151"/>
                <a:gd name="T1" fmla="*/ 347 h 260"/>
                <a:gd name="T2" fmla="*/ 34 w 151"/>
                <a:gd name="T3" fmla="*/ 300 h 260"/>
                <a:gd name="T4" fmla="*/ 79 w 151"/>
                <a:gd name="T5" fmla="*/ 276 h 260"/>
                <a:gd name="T6" fmla="*/ 128 w 151"/>
                <a:gd name="T7" fmla="*/ 274 h 260"/>
                <a:gd name="T8" fmla="*/ 164 w 151"/>
                <a:gd name="T9" fmla="*/ 284 h 260"/>
                <a:gd name="T10" fmla="*/ 170 w 151"/>
                <a:gd name="T11" fmla="*/ 288 h 260"/>
                <a:gd name="T12" fmla="*/ 171 w 151"/>
                <a:gd name="T13" fmla="*/ 291 h 260"/>
                <a:gd name="T14" fmla="*/ 175 w 151"/>
                <a:gd name="T15" fmla="*/ 294 h 260"/>
                <a:gd name="T16" fmla="*/ 178 w 151"/>
                <a:gd name="T17" fmla="*/ 296 h 260"/>
                <a:gd name="T18" fmla="*/ 181 w 151"/>
                <a:gd name="T19" fmla="*/ 299 h 260"/>
                <a:gd name="T20" fmla="*/ 183 w 151"/>
                <a:gd name="T21" fmla="*/ 302 h 260"/>
                <a:gd name="T22" fmla="*/ 186 w 151"/>
                <a:gd name="T23" fmla="*/ 307 h 260"/>
                <a:gd name="T24" fmla="*/ 189 w 151"/>
                <a:gd name="T25" fmla="*/ 302 h 260"/>
                <a:gd name="T26" fmla="*/ 176 w 151"/>
                <a:gd name="T27" fmla="*/ 45 h 260"/>
                <a:gd name="T28" fmla="*/ 176 w 151"/>
                <a:gd name="T29" fmla="*/ 3 h 260"/>
                <a:gd name="T30" fmla="*/ 105 w 151"/>
                <a:gd name="T31" fmla="*/ 19 h 260"/>
                <a:gd name="T32" fmla="*/ 33 w 151"/>
                <a:gd name="T33" fmla="*/ 0 h 260"/>
                <a:gd name="T34" fmla="*/ 33 w 151"/>
                <a:gd name="T35" fmla="*/ 4 h 260"/>
                <a:gd name="T36" fmla="*/ 30 w 151"/>
                <a:gd name="T37" fmla="*/ 41 h 260"/>
                <a:gd name="T38" fmla="*/ 31 w 151"/>
                <a:gd name="T39" fmla="*/ 208 h 260"/>
                <a:gd name="T40" fmla="*/ 0 w 151"/>
                <a:gd name="T41" fmla="*/ 347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20" y="233"/>
                    <a:pt x="27" y="225"/>
                  </a:cubicBezTo>
                  <a:cubicBezTo>
                    <a:pt x="37" y="215"/>
                    <a:pt x="50" y="207"/>
                    <a:pt x="63" y="207"/>
                  </a:cubicBezTo>
                  <a:cubicBezTo>
                    <a:pt x="76" y="206"/>
                    <a:pt x="94" y="203"/>
                    <a:pt x="102" y="205"/>
                  </a:cubicBezTo>
                  <a:cubicBezTo>
                    <a:pt x="110" y="207"/>
                    <a:pt x="124" y="208"/>
                    <a:pt x="131" y="213"/>
                  </a:cubicBezTo>
                  <a:cubicBezTo>
                    <a:pt x="133" y="214"/>
                    <a:pt x="135" y="215"/>
                    <a:pt x="136" y="216"/>
                  </a:cubicBezTo>
                  <a:cubicBezTo>
                    <a:pt x="137" y="217"/>
                    <a:pt x="137" y="217"/>
                    <a:pt x="137" y="218"/>
                  </a:cubicBezTo>
                  <a:cubicBezTo>
                    <a:pt x="139" y="218"/>
                    <a:pt x="140" y="219"/>
                    <a:pt x="140" y="220"/>
                  </a:cubicBezTo>
                  <a:cubicBezTo>
                    <a:pt x="141" y="221"/>
                    <a:pt x="141" y="221"/>
                    <a:pt x="142" y="222"/>
                  </a:cubicBezTo>
                  <a:cubicBezTo>
                    <a:pt x="143" y="223"/>
                    <a:pt x="144" y="224"/>
                    <a:pt x="145" y="224"/>
                  </a:cubicBezTo>
                  <a:cubicBezTo>
                    <a:pt x="145" y="225"/>
                    <a:pt x="145" y="225"/>
                    <a:pt x="146" y="226"/>
                  </a:cubicBezTo>
                  <a:cubicBezTo>
                    <a:pt x="147" y="227"/>
                    <a:pt x="148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6" y="210"/>
                    <a:pt x="143" y="100"/>
                    <a:pt x="141" y="34"/>
                  </a:cubicBezTo>
                  <a:cubicBezTo>
                    <a:pt x="141" y="14"/>
                    <a:pt x="141" y="10"/>
                    <a:pt x="141" y="2"/>
                  </a:cubicBezTo>
                  <a:cubicBezTo>
                    <a:pt x="136" y="9"/>
                    <a:pt x="113" y="14"/>
                    <a:pt x="84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6" y="3"/>
                  </a:cubicBezTo>
                  <a:cubicBezTo>
                    <a:pt x="25" y="13"/>
                    <a:pt x="24" y="14"/>
                    <a:pt x="24" y="31"/>
                  </a:cubicBezTo>
                  <a:cubicBezTo>
                    <a:pt x="23" y="68"/>
                    <a:pt x="23" y="116"/>
                    <a:pt x="25" y="156"/>
                  </a:cubicBezTo>
                  <a:cubicBezTo>
                    <a:pt x="25" y="186"/>
                    <a:pt x="18" y="222"/>
                    <a:pt x="0" y="260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8" name="Freeform 452"/>
            <p:cNvSpPr>
              <a:spLocks/>
            </p:cNvSpPr>
            <p:nvPr/>
          </p:nvSpPr>
          <p:spPr bwMode="auto">
            <a:xfrm>
              <a:off x="192" y="1840"/>
              <a:ext cx="93" cy="55"/>
            </a:xfrm>
            <a:custGeom>
              <a:avLst/>
              <a:gdLst>
                <a:gd name="T0" fmla="*/ 15 w 74"/>
                <a:gd name="T1" fmla="*/ 0 h 41"/>
                <a:gd name="T2" fmla="*/ 19 w 74"/>
                <a:gd name="T3" fmla="*/ 52 h 41"/>
                <a:gd name="T4" fmla="*/ 73 w 74"/>
                <a:gd name="T5" fmla="*/ 55 h 41"/>
                <a:gd name="T6" fmla="*/ 75 w 74"/>
                <a:gd name="T7" fmla="*/ 47 h 41"/>
                <a:gd name="T8" fmla="*/ 75 w 74"/>
                <a:gd name="T9" fmla="*/ 47 h 41"/>
                <a:gd name="T10" fmla="*/ 93 w 74"/>
                <a:gd name="T11" fmla="*/ 0 h 41"/>
                <a:gd name="T12" fmla="*/ 15 w 74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41"/>
                <a:gd name="T23" fmla="*/ 74 w 7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41">
                  <a:moveTo>
                    <a:pt x="12" y="0"/>
                  </a:moveTo>
                  <a:cubicBezTo>
                    <a:pt x="1" y="6"/>
                    <a:pt x="0" y="36"/>
                    <a:pt x="15" y="39"/>
                  </a:cubicBezTo>
                  <a:cubicBezTo>
                    <a:pt x="23" y="41"/>
                    <a:pt x="42" y="41"/>
                    <a:pt x="58" y="41"/>
                  </a:cubicBezTo>
                  <a:cubicBezTo>
                    <a:pt x="59" y="39"/>
                    <a:pt x="60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6" y="23"/>
                    <a:pt x="70" y="11"/>
                    <a:pt x="74" y="0"/>
                  </a:cubicBezTo>
                  <a:cubicBezTo>
                    <a:pt x="51" y="0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19" name="Freeform 453"/>
            <p:cNvSpPr>
              <a:spLocks/>
            </p:cNvSpPr>
            <p:nvPr/>
          </p:nvSpPr>
          <p:spPr bwMode="auto">
            <a:xfrm>
              <a:off x="356" y="1552"/>
              <a:ext cx="39" cy="1"/>
            </a:xfrm>
            <a:custGeom>
              <a:avLst/>
              <a:gdLst>
                <a:gd name="T0" fmla="*/ 0 w 31"/>
                <a:gd name="T1" fmla="*/ 0 h 1"/>
                <a:gd name="T2" fmla="*/ 39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0"/>
                  </a:moveTo>
                  <a:cubicBezTo>
                    <a:pt x="4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0" name="Freeform 454"/>
            <p:cNvSpPr>
              <a:spLocks/>
            </p:cNvSpPr>
            <p:nvPr/>
          </p:nvSpPr>
          <p:spPr bwMode="auto">
            <a:xfrm>
              <a:off x="175" y="1904"/>
              <a:ext cx="86" cy="60"/>
            </a:xfrm>
            <a:custGeom>
              <a:avLst/>
              <a:gdLst>
                <a:gd name="T0" fmla="*/ 74 w 69"/>
                <a:gd name="T1" fmla="*/ 60 h 45"/>
                <a:gd name="T2" fmla="*/ 86 w 69"/>
                <a:gd name="T3" fmla="*/ 1 h 45"/>
                <a:gd name="T4" fmla="*/ 17 w 69"/>
                <a:gd name="T5" fmla="*/ 3 h 45"/>
                <a:gd name="T6" fmla="*/ 22 w 69"/>
                <a:gd name="T7" fmla="*/ 56 h 45"/>
                <a:gd name="T8" fmla="*/ 74 w 69"/>
                <a:gd name="T9" fmla="*/ 6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59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49" y="0"/>
                    <a:pt x="22" y="1"/>
                    <a:pt x="14" y="2"/>
                  </a:cubicBezTo>
                  <a:cubicBezTo>
                    <a:pt x="6" y="3"/>
                    <a:pt x="0" y="39"/>
                    <a:pt x="18" y="42"/>
                  </a:cubicBezTo>
                  <a:cubicBezTo>
                    <a:pt x="28" y="45"/>
                    <a:pt x="44" y="45"/>
                    <a:pt x="59" y="45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1" name="Freeform 455"/>
            <p:cNvSpPr>
              <a:spLocks/>
            </p:cNvSpPr>
            <p:nvPr/>
          </p:nvSpPr>
          <p:spPr bwMode="auto">
            <a:xfrm>
              <a:off x="212" y="1647"/>
              <a:ext cx="60" cy="30"/>
            </a:xfrm>
            <a:custGeom>
              <a:avLst/>
              <a:gdLst>
                <a:gd name="T0" fmla="*/ 60 w 48"/>
                <a:gd name="T1" fmla="*/ 0 h 23"/>
                <a:gd name="T2" fmla="*/ 13 w 48"/>
                <a:gd name="T3" fmla="*/ 4 h 23"/>
                <a:gd name="T4" fmla="*/ 0 w 48"/>
                <a:gd name="T5" fmla="*/ 30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3" y="0"/>
                    <a:pt x="17" y="3"/>
                    <a:pt x="10" y="3"/>
                  </a:cubicBezTo>
                  <a:cubicBezTo>
                    <a:pt x="4" y="5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2" name="Freeform 456"/>
            <p:cNvSpPr>
              <a:spLocks/>
            </p:cNvSpPr>
            <p:nvPr/>
          </p:nvSpPr>
          <p:spPr bwMode="auto">
            <a:xfrm>
              <a:off x="220" y="1589"/>
              <a:ext cx="77" cy="28"/>
            </a:xfrm>
            <a:custGeom>
              <a:avLst/>
              <a:gdLst>
                <a:gd name="T0" fmla="*/ 77 w 62"/>
                <a:gd name="T1" fmla="*/ 15 h 21"/>
                <a:gd name="T2" fmla="*/ 21 w 62"/>
                <a:gd name="T3" fmla="*/ 0 h 21"/>
                <a:gd name="T4" fmla="*/ 0 w 62"/>
                <a:gd name="T5" fmla="*/ 28 h 21"/>
                <a:gd name="T6" fmla="*/ 0 60000 65536"/>
                <a:gd name="T7" fmla="*/ 0 60000 65536"/>
                <a:gd name="T8" fmla="*/ 0 60000 65536"/>
                <a:gd name="T9" fmla="*/ 0 w 62"/>
                <a:gd name="T10" fmla="*/ 0 h 21"/>
                <a:gd name="T11" fmla="*/ 62 w 62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21">
                  <a:moveTo>
                    <a:pt x="62" y="11"/>
                  </a:moveTo>
                  <a:cubicBezTo>
                    <a:pt x="41" y="7"/>
                    <a:pt x="23" y="2"/>
                    <a:pt x="17" y="0"/>
                  </a:cubicBezTo>
                  <a:cubicBezTo>
                    <a:pt x="8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3" name="Freeform 457"/>
            <p:cNvSpPr>
              <a:spLocks/>
            </p:cNvSpPr>
            <p:nvPr/>
          </p:nvSpPr>
          <p:spPr bwMode="auto">
            <a:xfrm>
              <a:off x="206" y="1584"/>
              <a:ext cx="91" cy="116"/>
            </a:xfrm>
            <a:custGeom>
              <a:avLst/>
              <a:gdLst>
                <a:gd name="T0" fmla="*/ 91 w 73"/>
                <a:gd name="T1" fmla="*/ 15 h 87"/>
                <a:gd name="T2" fmla="*/ 35 w 73"/>
                <a:gd name="T3" fmla="*/ 0 h 87"/>
                <a:gd name="T4" fmla="*/ 20 w 73"/>
                <a:gd name="T5" fmla="*/ 48 h 87"/>
                <a:gd name="T6" fmla="*/ 66 w 73"/>
                <a:gd name="T7" fmla="*/ 60 h 87"/>
                <a:gd name="T8" fmla="*/ 17 w 73"/>
                <a:gd name="T9" fmla="*/ 61 h 87"/>
                <a:gd name="T10" fmla="*/ 21 w 73"/>
                <a:gd name="T11" fmla="*/ 113 h 87"/>
                <a:gd name="T12" fmla="*/ 91 w 73"/>
                <a:gd name="T13" fmla="*/ 116 h 87"/>
                <a:gd name="T14" fmla="*/ 91 w 73"/>
                <a:gd name="T15" fmla="*/ 15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4" y="2"/>
                    <a:pt x="28" y="0"/>
                  </a:cubicBezTo>
                  <a:cubicBezTo>
                    <a:pt x="13" y="1"/>
                    <a:pt x="6" y="25"/>
                    <a:pt x="16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1" y="46"/>
                    <a:pt x="14" y="46"/>
                  </a:cubicBezTo>
                  <a:cubicBezTo>
                    <a:pt x="2" y="50"/>
                    <a:pt x="0" y="82"/>
                    <a:pt x="17" y="85"/>
                  </a:cubicBezTo>
                  <a:cubicBezTo>
                    <a:pt x="34" y="86"/>
                    <a:pt x="56" y="86"/>
                    <a:pt x="73" y="87"/>
                  </a:cubicBezTo>
                  <a:cubicBezTo>
                    <a:pt x="72" y="61"/>
                    <a:pt x="72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4" name="Freeform 458"/>
            <p:cNvSpPr>
              <a:spLocks/>
            </p:cNvSpPr>
            <p:nvPr/>
          </p:nvSpPr>
          <p:spPr bwMode="auto">
            <a:xfrm>
              <a:off x="444" y="1389"/>
              <a:ext cx="409" cy="647"/>
            </a:xfrm>
            <a:custGeom>
              <a:avLst/>
              <a:gdLst>
                <a:gd name="T0" fmla="*/ 321 w 327"/>
                <a:gd name="T1" fmla="*/ 93 h 485"/>
                <a:gd name="T2" fmla="*/ 299 w 327"/>
                <a:gd name="T3" fmla="*/ 75 h 485"/>
                <a:gd name="T4" fmla="*/ 303 w 327"/>
                <a:gd name="T5" fmla="*/ 47 h 485"/>
                <a:gd name="T6" fmla="*/ 261 w 327"/>
                <a:gd name="T7" fmla="*/ 27 h 485"/>
                <a:gd name="T8" fmla="*/ 245 w 327"/>
                <a:gd name="T9" fmla="*/ 51 h 485"/>
                <a:gd name="T10" fmla="*/ 243 w 327"/>
                <a:gd name="T11" fmla="*/ 15 h 485"/>
                <a:gd name="T12" fmla="*/ 201 w 327"/>
                <a:gd name="T13" fmla="*/ 13 h 485"/>
                <a:gd name="T14" fmla="*/ 168 w 327"/>
                <a:gd name="T15" fmla="*/ 65 h 485"/>
                <a:gd name="T16" fmla="*/ 155 w 327"/>
                <a:gd name="T17" fmla="*/ 33 h 485"/>
                <a:gd name="T18" fmla="*/ 110 w 327"/>
                <a:gd name="T19" fmla="*/ 45 h 485"/>
                <a:gd name="T20" fmla="*/ 103 w 327"/>
                <a:gd name="T21" fmla="*/ 88 h 485"/>
                <a:gd name="T22" fmla="*/ 95 w 327"/>
                <a:gd name="T23" fmla="*/ 101 h 485"/>
                <a:gd name="T24" fmla="*/ 4 w 327"/>
                <a:gd name="T25" fmla="*/ 301 h 485"/>
                <a:gd name="T26" fmla="*/ 15 w 327"/>
                <a:gd name="T27" fmla="*/ 464 h 485"/>
                <a:gd name="T28" fmla="*/ 15 w 327"/>
                <a:gd name="T29" fmla="*/ 466 h 485"/>
                <a:gd name="T30" fmla="*/ 50 w 327"/>
                <a:gd name="T31" fmla="*/ 523 h 485"/>
                <a:gd name="T32" fmla="*/ 55 w 327"/>
                <a:gd name="T33" fmla="*/ 587 h 485"/>
                <a:gd name="T34" fmla="*/ 51 w 327"/>
                <a:gd name="T35" fmla="*/ 582 h 485"/>
                <a:gd name="T36" fmla="*/ 134 w 327"/>
                <a:gd name="T37" fmla="*/ 639 h 485"/>
                <a:gd name="T38" fmla="*/ 136 w 327"/>
                <a:gd name="T39" fmla="*/ 638 h 485"/>
                <a:gd name="T40" fmla="*/ 135 w 327"/>
                <a:gd name="T41" fmla="*/ 578 h 485"/>
                <a:gd name="T42" fmla="*/ 165 w 327"/>
                <a:gd name="T43" fmla="*/ 431 h 485"/>
                <a:gd name="T44" fmla="*/ 183 w 327"/>
                <a:gd name="T45" fmla="*/ 382 h 485"/>
                <a:gd name="T46" fmla="*/ 183 w 327"/>
                <a:gd name="T47" fmla="*/ 382 h 485"/>
                <a:gd name="T48" fmla="*/ 183 w 327"/>
                <a:gd name="T49" fmla="*/ 380 h 485"/>
                <a:gd name="T50" fmla="*/ 176 w 327"/>
                <a:gd name="T51" fmla="*/ 350 h 485"/>
                <a:gd name="T52" fmla="*/ 175 w 327"/>
                <a:gd name="T53" fmla="*/ 350 h 485"/>
                <a:gd name="T54" fmla="*/ 206 w 327"/>
                <a:gd name="T55" fmla="*/ 217 h 485"/>
                <a:gd name="T56" fmla="*/ 208 w 327"/>
                <a:gd name="T57" fmla="*/ 219 h 485"/>
                <a:gd name="T58" fmla="*/ 249 w 327"/>
                <a:gd name="T59" fmla="*/ 224 h 485"/>
                <a:gd name="T60" fmla="*/ 249 w 327"/>
                <a:gd name="T61" fmla="*/ 225 h 485"/>
                <a:gd name="T62" fmla="*/ 250 w 327"/>
                <a:gd name="T63" fmla="*/ 224 h 485"/>
                <a:gd name="T64" fmla="*/ 305 w 327"/>
                <a:gd name="T65" fmla="*/ 223 h 485"/>
                <a:gd name="T66" fmla="*/ 409 w 327"/>
                <a:gd name="T67" fmla="*/ 221 h 485"/>
                <a:gd name="T68" fmla="*/ 321 w 327"/>
                <a:gd name="T69" fmla="*/ 93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7" y="70"/>
                  </a:moveTo>
                  <a:cubicBezTo>
                    <a:pt x="254" y="68"/>
                    <a:pt x="241" y="59"/>
                    <a:pt x="239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8"/>
                    <a:pt x="220" y="3"/>
                    <a:pt x="209" y="20"/>
                  </a:cubicBezTo>
                  <a:cubicBezTo>
                    <a:pt x="206" y="25"/>
                    <a:pt x="204" y="27"/>
                    <a:pt x="196" y="38"/>
                  </a:cubicBezTo>
                  <a:cubicBezTo>
                    <a:pt x="196" y="38"/>
                    <a:pt x="197" y="15"/>
                    <a:pt x="194" y="11"/>
                  </a:cubicBezTo>
                  <a:cubicBezTo>
                    <a:pt x="184" y="0"/>
                    <a:pt x="166" y="3"/>
                    <a:pt x="161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5"/>
                    <a:pt x="88" y="34"/>
                  </a:cubicBezTo>
                  <a:cubicBezTo>
                    <a:pt x="87" y="45"/>
                    <a:pt x="85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8"/>
                    <a:pt x="3" y="165"/>
                    <a:pt x="3" y="226"/>
                  </a:cubicBezTo>
                  <a:cubicBezTo>
                    <a:pt x="3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7" y="479"/>
                  </a:cubicBezTo>
                  <a:cubicBezTo>
                    <a:pt x="107" y="479"/>
                    <a:pt x="108" y="478"/>
                    <a:pt x="109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4" y="168"/>
                    <a:pt x="199" y="168"/>
                  </a:cubicBezTo>
                  <a:cubicBezTo>
                    <a:pt x="199" y="169"/>
                    <a:pt x="199" y="169"/>
                    <a:pt x="199" y="169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2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7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5" name="Freeform 459"/>
            <p:cNvSpPr>
              <a:spLocks/>
            </p:cNvSpPr>
            <p:nvPr/>
          </p:nvSpPr>
          <p:spPr bwMode="auto">
            <a:xfrm>
              <a:off x="792" y="1731"/>
              <a:ext cx="72" cy="40"/>
            </a:xfrm>
            <a:custGeom>
              <a:avLst/>
              <a:gdLst>
                <a:gd name="T0" fmla="*/ 6 w 58"/>
                <a:gd name="T1" fmla="*/ 29 h 30"/>
                <a:gd name="T2" fmla="*/ 68 w 58"/>
                <a:gd name="T3" fmla="*/ 40 h 30"/>
                <a:gd name="T4" fmla="*/ 72 w 58"/>
                <a:gd name="T5" fmla="*/ 0 h 30"/>
                <a:gd name="T6" fmla="*/ 0 w 58"/>
                <a:gd name="T7" fmla="*/ 31 h 30"/>
                <a:gd name="T8" fmla="*/ 6 w 58"/>
                <a:gd name="T9" fmla="*/ 2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5" y="22"/>
                  </a:moveTo>
                  <a:cubicBezTo>
                    <a:pt x="20" y="24"/>
                    <a:pt x="38" y="26"/>
                    <a:pt x="55" y="30"/>
                  </a:cubicBezTo>
                  <a:cubicBezTo>
                    <a:pt x="57" y="20"/>
                    <a:pt x="58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lnTo>
                    <a:pt x="5" y="22"/>
                  </a:lnTo>
                  <a:close/>
                </a:path>
              </a:pathLst>
            </a:custGeom>
            <a:solidFill>
              <a:srgbClr val="F793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6" name="Freeform 460"/>
            <p:cNvSpPr>
              <a:spLocks/>
            </p:cNvSpPr>
            <p:nvPr/>
          </p:nvSpPr>
          <p:spPr bwMode="auto">
            <a:xfrm>
              <a:off x="290" y="1879"/>
              <a:ext cx="432" cy="162"/>
            </a:xfrm>
            <a:custGeom>
              <a:avLst/>
              <a:gdLst>
                <a:gd name="T0" fmla="*/ 432 w 345"/>
                <a:gd name="T1" fmla="*/ 32 h 122"/>
                <a:gd name="T2" fmla="*/ 379 w 345"/>
                <a:gd name="T3" fmla="*/ 4 h 122"/>
                <a:gd name="T4" fmla="*/ 317 w 345"/>
                <a:gd name="T5" fmla="*/ 15 h 122"/>
                <a:gd name="T6" fmla="*/ 313 w 345"/>
                <a:gd name="T7" fmla="*/ 17 h 122"/>
                <a:gd name="T8" fmla="*/ 309 w 345"/>
                <a:gd name="T9" fmla="*/ 74 h 122"/>
                <a:gd name="T10" fmla="*/ 287 w 345"/>
                <a:gd name="T11" fmla="*/ 154 h 122"/>
                <a:gd name="T12" fmla="*/ 194 w 345"/>
                <a:gd name="T13" fmla="*/ 81 h 122"/>
                <a:gd name="T14" fmla="*/ 193 w 345"/>
                <a:gd name="T15" fmla="*/ 80 h 122"/>
                <a:gd name="T16" fmla="*/ 78 w 345"/>
                <a:gd name="T17" fmla="*/ 56 h 122"/>
                <a:gd name="T18" fmla="*/ 0 w 345"/>
                <a:gd name="T19" fmla="*/ 121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5"/>
                <a:gd name="T31" fmla="*/ 0 h 122"/>
                <a:gd name="T32" fmla="*/ 345 w 345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5" h="122">
                  <a:moveTo>
                    <a:pt x="345" y="24"/>
                  </a:moveTo>
                  <a:cubicBezTo>
                    <a:pt x="337" y="12"/>
                    <a:pt x="321" y="7"/>
                    <a:pt x="303" y="3"/>
                  </a:cubicBezTo>
                  <a:cubicBezTo>
                    <a:pt x="284" y="0"/>
                    <a:pt x="266" y="3"/>
                    <a:pt x="253" y="11"/>
                  </a:cubicBezTo>
                  <a:cubicBezTo>
                    <a:pt x="252" y="11"/>
                    <a:pt x="251" y="12"/>
                    <a:pt x="250" y="13"/>
                  </a:cubicBezTo>
                  <a:cubicBezTo>
                    <a:pt x="247" y="19"/>
                    <a:pt x="250" y="33"/>
                    <a:pt x="247" y="56"/>
                  </a:cubicBezTo>
                  <a:cubicBezTo>
                    <a:pt x="244" y="75"/>
                    <a:pt x="248" y="105"/>
                    <a:pt x="229" y="116"/>
                  </a:cubicBezTo>
                  <a:cubicBezTo>
                    <a:pt x="216" y="122"/>
                    <a:pt x="174" y="91"/>
                    <a:pt x="155" y="61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30" y="36"/>
                    <a:pt x="90" y="35"/>
                    <a:pt x="62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7" name="Freeform 461"/>
            <p:cNvSpPr>
              <a:spLocks/>
            </p:cNvSpPr>
            <p:nvPr/>
          </p:nvSpPr>
          <p:spPr bwMode="auto">
            <a:xfrm>
              <a:off x="714" y="2016"/>
              <a:ext cx="133" cy="336"/>
            </a:xfrm>
            <a:custGeom>
              <a:avLst/>
              <a:gdLst>
                <a:gd name="T0" fmla="*/ 9 w 106"/>
                <a:gd name="T1" fmla="*/ 45 h 252"/>
                <a:gd name="T2" fmla="*/ 15 w 106"/>
                <a:gd name="T3" fmla="*/ 65 h 252"/>
                <a:gd name="T4" fmla="*/ 24 w 106"/>
                <a:gd name="T5" fmla="*/ 88 h 252"/>
                <a:gd name="T6" fmla="*/ 29 w 106"/>
                <a:gd name="T7" fmla="*/ 101 h 252"/>
                <a:gd name="T8" fmla="*/ 45 w 106"/>
                <a:gd name="T9" fmla="*/ 140 h 252"/>
                <a:gd name="T10" fmla="*/ 59 w 106"/>
                <a:gd name="T11" fmla="*/ 167 h 252"/>
                <a:gd name="T12" fmla="*/ 60 w 106"/>
                <a:gd name="T13" fmla="*/ 177 h 252"/>
                <a:gd name="T14" fmla="*/ 69 w 106"/>
                <a:gd name="T15" fmla="*/ 203 h 252"/>
                <a:gd name="T16" fmla="*/ 84 w 106"/>
                <a:gd name="T17" fmla="*/ 239 h 252"/>
                <a:gd name="T18" fmla="*/ 85 w 106"/>
                <a:gd name="T19" fmla="*/ 243 h 252"/>
                <a:gd name="T20" fmla="*/ 87 w 106"/>
                <a:gd name="T21" fmla="*/ 249 h 252"/>
                <a:gd name="T22" fmla="*/ 98 w 106"/>
                <a:gd name="T23" fmla="*/ 272 h 252"/>
                <a:gd name="T24" fmla="*/ 114 w 106"/>
                <a:gd name="T25" fmla="*/ 311 h 252"/>
                <a:gd name="T26" fmla="*/ 118 w 106"/>
                <a:gd name="T27" fmla="*/ 321 h 252"/>
                <a:gd name="T28" fmla="*/ 130 w 106"/>
                <a:gd name="T29" fmla="*/ 333 h 252"/>
                <a:gd name="T30" fmla="*/ 123 w 106"/>
                <a:gd name="T31" fmla="*/ 320 h 252"/>
                <a:gd name="T32" fmla="*/ 120 w 106"/>
                <a:gd name="T33" fmla="*/ 309 h 252"/>
                <a:gd name="T34" fmla="*/ 103 w 106"/>
                <a:gd name="T35" fmla="*/ 268 h 252"/>
                <a:gd name="T36" fmla="*/ 93 w 106"/>
                <a:gd name="T37" fmla="*/ 248 h 252"/>
                <a:gd name="T38" fmla="*/ 90 w 106"/>
                <a:gd name="T39" fmla="*/ 241 h 252"/>
                <a:gd name="T40" fmla="*/ 89 w 106"/>
                <a:gd name="T41" fmla="*/ 236 h 252"/>
                <a:gd name="T42" fmla="*/ 75 w 106"/>
                <a:gd name="T43" fmla="*/ 200 h 252"/>
                <a:gd name="T44" fmla="*/ 67 w 106"/>
                <a:gd name="T45" fmla="*/ 177 h 252"/>
                <a:gd name="T46" fmla="*/ 65 w 106"/>
                <a:gd name="T47" fmla="*/ 165 h 252"/>
                <a:gd name="T48" fmla="*/ 51 w 106"/>
                <a:gd name="T49" fmla="*/ 136 h 252"/>
                <a:gd name="T50" fmla="*/ 35 w 106"/>
                <a:gd name="T51" fmla="*/ 101 h 252"/>
                <a:gd name="T52" fmla="*/ 29 w 106"/>
                <a:gd name="T53" fmla="*/ 84 h 252"/>
                <a:gd name="T54" fmla="*/ 20 w 106"/>
                <a:gd name="T55" fmla="*/ 64 h 252"/>
                <a:gd name="T56" fmla="*/ 14 w 106"/>
                <a:gd name="T57" fmla="*/ 43 h 252"/>
                <a:gd name="T58" fmla="*/ 1 w 106"/>
                <a:gd name="T59" fmla="*/ 0 h 252"/>
                <a:gd name="T60" fmla="*/ 1 w 106"/>
                <a:gd name="T61" fmla="*/ 0 h 252"/>
                <a:gd name="T62" fmla="*/ 9 w 106"/>
                <a:gd name="T63" fmla="*/ 45 h 2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6"/>
                <a:gd name="T97" fmla="*/ 0 h 252"/>
                <a:gd name="T98" fmla="*/ 106 w 106"/>
                <a:gd name="T99" fmla="*/ 252 h 25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6" h="252">
                  <a:moveTo>
                    <a:pt x="7" y="34"/>
                  </a:moveTo>
                  <a:cubicBezTo>
                    <a:pt x="8" y="38"/>
                    <a:pt x="10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1" y="68"/>
                    <a:pt x="22" y="70"/>
                    <a:pt x="23" y="76"/>
                  </a:cubicBezTo>
                  <a:cubicBezTo>
                    <a:pt x="24" y="84"/>
                    <a:pt x="30" y="94"/>
                    <a:pt x="36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9" y="138"/>
                    <a:pt x="50" y="142"/>
                    <a:pt x="55" y="152"/>
                  </a:cubicBezTo>
                  <a:cubicBezTo>
                    <a:pt x="63" y="166"/>
                    <a:pt x="64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1" y="193"/>
                    <a:pt x="72" y="195"/>
                    <a:pt x="78" y="204"/>
                  </a:cubicBezTo>
                  <a:cubicBezTo>
                    <a:pt x="85" y="212"/>
                    <a:pt x="88" y="223"/>
                    <a:pt x="91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106" y="252"/>
                    <a:pt x="104" y="250"/>
                  </a:cubicBezTo>
                  <a:cubicBezTo>
                    <a:pt x="102" y="247"/>
                    <a:pt x="100" y="246"/>
                    <a:pt x="98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89" y="210"/>
                    <a:pt x="82" y="201"/>
                  </a:cubicBezTo>
                  <a:cubicBezTo>
                    <a:pt x="76" y="193"/>
                    <a:pt x="75" y="191"/>
                    <a:pt x="74" y="186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69" y="169"/>
                    <a:pt x="67" y="164"/>
                    <a:pt x="60" y="150"/>
                  </a:cubicBezTo>
                  <a:cubicBezTo>
                    <a:pt x="54" y="140"/>
                    <a:pt x="54" y="137"/>
                    <a:pt x="53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0" y="118"/>
                    <a:pt x="46" y="110"/>
                    <a:pt x="41" y="102"/>
                  </a:cubicBezTo>
                  <a:cubicBezTo>
                    <a:pt x="35" y="92"/>
                    <a:pt x="28" y="82"/>
                    <a:pt x="28" y="76"/>
                  </a:cubicBezTo>
                  <a:cubicBezTo>
                    <a:pt x="27" y="68"/>
                    <a:pt x="25" y="65"/>
                    <a:pt x="23" y="63"/>
                  </a:cubicBezTo>
                  <a:cubicBezTo>
                    <a:pt x="21" y="60"/>
                    <a:pt x="18" y="57"/>
                    <a:pt x="16" y="48"/>
                  </a:cubicBezTo>
                  <a:cubicBezTo>
                    <a:pt x="15" y="42"/>
                    <a:pt x="13" y="37"/>
                    <a:pt x="11" y="32"/>
                  </a:cubicBezTo>
                  <a:cubicBezTo>
                    <a:pt x="8" y="23"/>
                    <a:pt x="0" y="1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3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8" name="Freeform 462"/>
            <p:cNvSpPr>
              <a:spLocks/>
            </p:cNvSpPr>
            <p:nvPr/>
          </p:nvSpPr>
          <p:spPr bwMode="auto">
            <a:xfrm>
              <a:off x="714" y="2012"/>
              <a:ext cx="163" cy="361"/>
            </a:xfrm>
            <a:custGeom>
              <a:avLst/>
              <a:gdLst>
                <a:gd name="T0" fmla="*/ 13 w 130"/>
                <a:gd name="T1" fmla="*/ 43 h 271"/>
                <a:gd name="T2" fmla="*/ 23 w 130"/>
                <a:gd name="T3" fmla="*/ 67 h 271"/>
                <a:gd name="T4" fmla="*/ 31 w 130"/>
                <a:gd name="T5" fmla="*/ 88 h 271"/>
                <a:gd name="T6" fmla="*/ 36 w 130"/>
                <a:gd name="T7" fmla="*/ 101 h 271"/>
                <a:gd name="T8" fmla="*/ 53 w 130"/>
                <a:gd name="T9" fmla="*/ 140 h 271"/>
                <a:gd name="T10" fmla="*/ 66 w 130"/>
                <a:gd name="T11" fmla="*/ 167 h 271"/>
                <a:gd name="T12" fmla="*/ 69 w 130"/>
                <a:gd name="T13" fmla="*/ 179 h 271"/>
                <a:gd name="T14" fmla="*/ 76 w 130"/>
                <a:gd name="T15" fmla="*/ 204 h 271"/>
                <a:gd name="T16" fmla="*/ 92 w 130"/>
                <a:gd name="T17" fmla="*/ 238 h 271"/>
                <a:gd name="T18" fmla="*/ 93 w 130"/>
                <a:gd name="T19" fmla="*/ 244 h 271"/>
                <a:gd name="T20" fmla="*/ 94 w 130"/>
                <a:gd name="T21" fmla="*/ 249 h 271"/>
                <a:gd name="T22" fmla="*/ 107 w 130"/>
                <a:gd name="T23" fmla="*/ 273 h 271"/>
                <a:gd name="T24" fmla="*/ 122 w 130"/>
                <a:gd name="T25" fmla="*/ 312 h 271"/>
                <a:gd name="T26" fmla="*/ 125 w 130"/>
                <a:gd name="T27" fmla="*/ 322 h 271"/>
                <a:gd name="T28" fmla="*/ 135 w 130"/>
                <a:gd name="T29" fmla="*/ 342 h 271"/>
                <a:gd name="T30" fmla="*/ 144 w 130"/>
                <a:gd name="T31" fmla="*/ 350 h 271"/>
                <a:gd name="T32" fmla="*/ 163 w 130"/>
                <a:gd name="T33" fmla="*/ 360 h 271"/>
                <a:gd name="T34" fmla="*/ 150 w 130"/>
                <a:gd name="T35" fmla="*/ 352 h 271"/>
                <a:gd name="T36" fmla="*/ 140 w 130"/>
                <a:gd name="T37" fmla="*/ 337 h 271"/>
                <a:gd name="T38" fmla="*/ 130 w 130"/>
                <a:gd name="T39" fmla="*/ 320 h 271"/>
                <a:gd name="T40" fmla="*/ 128 w 130"/>
                <a:gd name="T41" fmla="*/ 309 h 271"/>
                <a:gd name="T42" fmla="*/ 110 w 130"/>
                <a:gd name="T43" fmla="*/ 269 h 271"/>
                <a:gd name="T44" fmla="*/ 100 w 130"/>
                <a:gd name="T45" fmla="*/ 248 h 271"/>
                <a:gd name="T46" fmla="*/ 98 w 130"/>
                <a:gd name="T47" fmla="*/ 241 h 271"/>
                <a:gd name="T48" fmla="*/ 97 w 130"/>
                <a:gd name="T49" fmla="*/ 237 h 271"/>
                <a:gd name="T50" fmla="*/ 83 w 130"/>
                <a:gd name="T51" fmla="*/ 201 h 271"/>
                <a:gd name="T52" fmla="*/ 74 w 130"/>
                <a:gd name="T53" fmla="*/ 177 h 271"/>
                <a:gd name="T54" fmla="*/ 73 w 130"/>
                <a:gd name="T55" fmla="*/ 165 h 271"/>
                <a:gd name="T56" fmla="*/ 59 w 130"/>
                <a:gd name="T57" fmla="*/ 137 h 271"/>
                <a:gd name="T58" fmla="*/ 43 w 130"/>
                <a:gd name="T59" fmla="*/ 101 h 271"/>
                <a:gd name="T60" fmla="*/ 36 w 130"/>
                <a:gd name="T61" fmla="*/ 84 h 271"/>
                <a:gd name="T62" fmla="*/ 28 w 130"/>
                <a:gd name="T63" fmla="*/ 65 h 271"/>
                <a:gd name="T64" fmla="*/ 18 w 130"/>
                <a:gd name="T65" fmla="*/ 39 h 271"/>
                <a:gd name="T66" fmla="*/ 1 w 130"/>
                <a:gd name="T67" fmla="*/ 0 h 271"/>
                <a:gd name="T68" fmla="*/ 1 w 130"/>
                <a:gd name="T69" fmla="*/ 0 h 271"/>
                <a:gd name="T70" fmla="*/ 13 w 130"/>
                <a:gd name="T71" fmla="*/ 43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0"/>
                <a:gd name="T109" fmla="*/ 0 h 271"/>
                <a:gd name="T110" fmla="*/ 130 w 130"/>
                <a:gd name="T111" fmla="*/ 271 h 2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0" h="271">
                  <a:moveTo>
                    <a:pt x="10" y="32"/>
                  </a:moveTo>
                  <a:cubicBezTo>
                    <a:pt x="13" y="37"/>
                    <a:pt x="16" y="43"/>
                    <a:pt x="18" y="50"/>
                  </a:cubicBezTo>
                  <a:cubicBezTo>
                    <a:pt x="20" y="60"/>
                    <a:pt x="23" y="63"/>
                    <a:pt x="25" y="66"/>
                  </a:cubicBezTo>
                  <a:cubicBezTo>
                    <a:pt x="27" y="69"/>
                    <a:pt x="29" y="71"/>
                    <a:pt x="29" y="76"/>
                  </a:cubicBezTo>
                  <a:cubicBezTo>
                    <a:pt x="30" y="85"/>
                    <a:pt x="36" y="95"/>
                    <a:pt x="42" y="105"/>
                  </a:cubicBezTo>
                  <a:cubicBezTo>
                    <a:pt x="47" y="113"/>
                    <a:pt x="52" y="120"/>
                    <a:pt x="53" y="125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5" y="139"/>
                    <a:pt x="56" y="142"/>
                    <a:pt x="61" y="153"/>
                  </a:cubicBezTo>
                  <a:cubicBezTo>
                    <a:pt x="69" y="166"/>
                    <a:pt x="70" y="171"/>
                    <a:pt x="73" y="179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7" y="193"/>
                    <a:pt x="78" y="196"/>
                    <a:pt x="85" y="205"/>
                  </a:cubicBezTo>
                  <a:cubicBezTo>
                    <a:pt x="91" y="213"/>
                    <a:pt x="94" y="223"/>
                    <a:pt x="97" y="234"/>
                  </a:cubicBezTo>
                  <a:cubicBezTo>
                    <a:pt x="100" y="242"/>
                    <a:pt x="100" y="242"/>
                    <a:pt x="100" y="242"/>
                  </a:cubicBezTo>
                  <a:cubicBezTo>
                    <a:pt x="102" y="249"/>
                    <a:pt x="105" y="254"/>
                    <a:pt x="108" y="257"/>
                  </a:cubicBezTo>
                  <a:cubicBezTo>
                    <a:pt x="110" y="258"/>
                    <a:pt x="111" y="257"/>
                    <a:pt x="115" y="263"/>
                  </a:cubicBezTo>
                  <a:cubicBezTo>
                    <a:pt x="119" y="271"/>
                    <a:pt x="130" y="270"/>
                    <a:pt x="130" y="270"/>
                  </a:cubicBezTo>
                  <a:cubicBezTo>
                    <a:pt x="130" y="270"/>
                    <a:pt x="124" y="270"/>
                    <a:pt x="120" y="264"/>
                  </a:cubicBezTo>
                  <a:cubicBezTo>
                    <a:pt x="116" y="257"/>
                    <a:pt x="114" y="255"/>
                    <a:pt x="112" y="253"/>
                  </a:cubicBezTo>
                  <a:cubicBezTo>
                    <a:pt x="109" y="251"/>
                    <a:pt x="107" y="247"/>
                    <a:pt x="104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9" y="222"/>
                    <a:pt x="95" y="210"/>
                    <a:pt x="88" y="202"/>
                  </a:cubicBezTo>
                  <a:cubicBezTo>
                    <a:pt x="82" y="193"/>
                    <a:pt x="82" y="191"/>
                    <a:pt x="80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5" y="170"/>
                    <a:pt x="73" y="164"/>
                    <a:pt x="66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6" y="118"/>
                    <a:pt x="52" y="111"/>
                    <a:pt x="47" y="103"/>
                  </a:cubicBezTo>
                  <a:cubicBezTo>
                    <a:pt x="41" y="93"/>
                    <a:pt x="34" y="83"/>
                    <a:pt x="34" y="76"/>
                  </a:cubicBezTo>
                  <a:cubicBezTo>
                    <a:pt x="33" y="69"/>
                    <a:pt x="31" y="66"/>
                    <a:pt x="29" y="63"/>
                  </a:cubicBezTo>
                  <a:cubicBezTo>
                    <a:pt x="27" y="60"/>
                    <a:pt x="24" y="57"/>
                    <a:pt x="22" y="49"/>
                  </a:cubicBezTo>
                  <a:cubicBezTo>
                    <a:pt x="21" y="41"/>
                    <a:pt x="18" y="35"/>
                    <a:pt x="14" y="29"/>
                  </a:cubicBezTo>
                  <a:cubicBezTo>
                    <a:pt x="10" y="21"/>
                    <a:pt x="0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29" name="Freeform 463"/>
            <p:cNvSpPr>
              <a:spLocks/>
            </p:cNvSpPr>
            <p:nvPr/>
          </p:nvSpPr>
          <p:spPr bwMode="auto">
            <a:xfrm>
              <a:off x="571" y="1775"/>
              <a:ext cx="52" cy="248"/>
            </a:xfrm>
            <a:custGeom>
              <a:avLst/>
              <a:gdLst>
                <a:gd name="T0" fmla="*/ 4 w 41"/>
                <a:gd name="T1" fmla="*/ 248 h 186"/>
                <a:gd name="T2" fmla="*/ 0 w 41"/>
                <a:gd name="T3" fmla="*/ 176 h 186"/>
                <a:gd name="T4" fmla="*/ 30 w 41"/>
                <a:gd name="T5" fmla="*/ 41 h 186"/>
                <a:gd name="T6" fmla="*/ 52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3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6"/>
                    <a:pt x="24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0" name="Freeform 464"/>
            <p:cNvSpPr>
              <a:spLocks/>
            </p:cNvSpPr>
            <p:nvPr/>
          </p:nvSpPr>
          <p:spPr bwMode="auto">
            <a:xfrm>
              <a:off x="590" y="1612"/>
              <a:ext cx="49" cy="123"/>
            </a:xfrm>
            <a:custGeom>
              <a:avLst/>
              <a:gdLst>
                <a:gd name="T0" fmla="*/ 23 w 39"/>
                <a:gd name="T1" fmla="*/ 123 h 92"/>
                <a:gd name="T2" fmla="*/ 49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8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1" name="Freeform 465"/>
            <p:cNvSpPr>
              <a:spLocks/>
            </p:cNvSpPr>
            <p:nvPr/>
          </p:nvSpPr>
          <p:spPr bwMode="auto">
            <a:xfrm>
              <a:off x="596" y="1611"/>
              <a:ext cx="45" cy="128"/>
            </a:xfrm>
            <a:custGeom>
              <a:avLst/>
              <a:gdLst>
                <a:gd name="T0" fmla="*/ 19 w 36"/>
                <a:gd name="T1" fmla="*/ 128 h 96"/>
                <a:gd name="T2" fmla="*/ 17 w 36"/>
                <a:gd name="T3" fmla="*/ 128 h 96"/>
                <a:gd name="T4" fmla="*/ 45 w 36"/>
                <a:gd name="T5" fmla="*/ 0 h 96"/>
                <a:gd name="T6" fmla="*/ 0 60000 65536"/>
                <a:gd name="T7" fmla="*/ 0 60000 65536"/>
                <a:gd name="T8" fmla="*/ 0 60000 65536"/>
                <a:gd name="T9" fmla="*/ 0 w 36"/>
                <a:gd name="T10" fmla="*/ 0 h 96"/>
                <a:gd name="T11" fmla="*/ 36 w 3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96">
                  <a:moveTo>
                    <a:pt x="15" y="96"/>
                  </a:moveTo>
                  <a:cubicBezTo>
                    <a:pt x="14" y="96"/>
                    <a:pt x="14" y="96"/>
                    <a:pt x="14" y="96"/>
                  </a:cubicBezTo>
                  <a:cubicBezTo>
                    <a:pt x="0" y="34"/>
                    <a:pt x="16" y="10"/>
                    <a:pt x="36" y="0"/>
                  </a:cubicBezTo>
                </a:path>
              </a:pathLst>
            </a:custGeom>
            <a:noFill/>
            <a:ln w="7938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2" name="Freeform 466"/>
            <p:cNvSpPr>
              <a:spLocks/>
            </p:cNvSpPr>
            <p:nvPr/>
          </p:nvSpPr>
          <p:spPr bwMode="auto">
            <a:xfrm>
              <a:off x="573" y="1769"/>
              <a:ext cx="48" cy="259"/>
            </a:xfrm>
            <a:custGeom>
              <a:avLst/>
              <a:gdLst>
                <a:gd name="T0" fmla="*/ 0 w 39"/>
                <a:gd name="T1" fmla="*/ 259 h 194"/>
                <a:gd name="T2" fmla="*/ 2 w 39"/>
                <a:gd name="T3" fmla="*/ 258 h 194"/>
                <a:gd name="T4" fmla="*/ 1 w 39"/>
                <a:gd name="T5" fmla="*/ 198 h 194"/>
                <a:gd name="T6" fmla="*/ 31 w 39"/>
                <a:gd name="T7" fmla="*/ 51 h 194"/>
                <a:gd name="T8" fmla="*/ 48 w 39"/>
                <a:gd name="T9" fmla="*/ 0 h 194"/>
                <a:gd name="T10" fmla="*/ 48 w 39"/>
                <a:gd name="T11" fmla="*/ 0 h 194"/>
                <a:gd name="T12" fmla="*/ 48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0" y="193"/>
                    <a:pt x="1" y="193"/>
                    <a:pt x="2" y="193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2" y="113"/>
                    <a:pt x="9" y="74"/>
                    <a:pt x="25" y="38"/>
                  </a:cubicBezTo>
                  <a:cubicBezTo>
                    <a:pt x="32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7938" cap="flat">
              <a:solidFill>
                <a:srgbClr val="EC6245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3" name="Freeform 467"/>
            <p:cNvSpPr>
              <a:spLocks/>
            </p:cNvSpPr>
            <p:nvPr/>
          </p:nvSpPr>
          <p:spPr bwMode="auto">
            <a:xfrm>
              <a:off x="606" y="1607"/>
              <a:ext cx="45" cy="136"/>
            </a:xfrm>
            <a:custGeom>
              <a:avLst/>
              <a:gdLst>
                <a:gd name="T0" fmla="*/ 45 w 36"/>
                <a:gd name="T1" fmla="*/ 0 h 102"/>
                <a:gd name="T2" fmla="*/ 16 w 36"/>
                <a:gd name="T3" fmla="*/ 136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3" y="102"/>
                  </a:cubicBezTo>
                </a:path>
              </a:pathLst>
            </a:custGeom>
            <a:noFill/>
            <a:ln w="7938" cap="flat">
              <a:solidFill>
                <a:srgbClr val="4793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4" name="Freeform 468"/>
            <p:cNvSpPr>
              <a:spLocks/>
            </p:cNvSpPr>
            <p:nvPr/>
          </p:nvSpPr>
          <p:spPr bwMode="auto">
            <a:xfrm>
              <a:off x="361" y="2331"/>
              <a:ext cx="48" cy="96"/>
            </a:xfrm>
            <a:custGeom>
              <a:avLst/>
              <a:gdLst>
                <a:gd name="T0" fmla="*/ 33 w 38"/>
                <a:gd name="T1" fmla="*/ 0 h 72"/>
                <a:gd name="T2" fmla="*/ 40 w 38"/>
                <a:gd name="T3" fmla="*/ 53 h 72"/>
                <a:gd name="T4" fmla="*/ 0 w 38"/>
                <a:gd name="T5" fmla="*/ 96 h 72"/>
                <a:gd name="T6" fmla="*/ 0 60000 65536"/>
                <a:gd name="T7" fmla="*/ 0 60000 65536"/>
                <a:gd name="T8" fmla="*/ 0 60000 65536"/>
                <a:gd name="T9" fmla="*/ 0 w 38"/>
                <a:gd name="T10" fmla="*/ 0 h 72"/>
                <a:gd name="T11" fmla="*/ 38 w 38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2">
                  <a:moveTo>
                    <a:pt x="26" y="0"/>
                  </a:moveTo>
                  <a:cubicBezTo>
                    <a:pt x="32" y="6"/>
                    <a:pt x="38" y="26"/>
                    <a:pt x="32" y="40"/>
                  </a:cubicBezTo>
                  <a:cubicBezTo>
                    <a:pt x="25" y="54"/>
                    <a:pt x="19" y="68"/>
                    <a:pt x="0" y="72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5" name="Freeform 469"/>
            <p:cNvSpPr>
              <a:spLocks/>
            </p:cNvSpPr>
            <p:nvPr/>
          </p:nvSpPr>
          <p:spPr bwMode="auto">
            <a:xfrm>
              <a:off x="361" y="2335"/>
              <a:ext cx="52" cy="92"/>
            </a:xfrm>
            <a:custGeom>
              <a:avLst/>
              <a:gdLst>
                <a:gd name="T0" fmla="*/ 36 w 41"/>
                <a:gd name="T1" fmla="*/ 0 h 69"/>
                <a:gd name="T2" fmla="*/ 43 w 41"/>
                <a:gd name="T3" fmla="*/ 47 h 69"/>
                <a:gd name="T4" fmla="*/ 0 w 41"/>
                <a:gd name="T5" fmla="*/ 92 h 69"/>
                <a:gd name="T6" fmla="*/ 0 60000 65536"/>
                <a:gd name="T7" fmla="*/ 0 60000 65536"/>
                <a:gd name="T8" fmla="*/ 0 60000 65536"/>
                <a:gd name="T9" fmla="*/ 0 w 41"/>
                <a:gd name="T10" fmla="*/ 0 h 69"/>
                <a:gd name="T11" fmla="*/ 41 w 41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9">
                  <a:moveTo>
                    <a:pt x="28" y="0"/>
                  </a:moveTo>
                  <a:cubicBezTo>
                    <a:pt x="35" y="6"/>
                    <a:pt x="41" y="21"/>
                    <a:pt x="34" y="35"/>
                  </a:cubicBezTo>
                  <a:cubicBezTo>
                    <a:pt x="28" y="49"/>
                    <a:pt x="19" y="65"/>
                    <a:pt x="0" y="69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6" name="Freeform 470"/>
            <p:cNvSpPr>
              <a:spLocks/>
            </p:cNvSpPr>
            <p:nvPr/>
          </p:nvSpPr>
          <p:spPr bwMode="auto">
            <a:xfrm>
              <a:off x="578" y="1588"/>
              <a:ext cx="116" cy="183"/>
            </a:xfrm>
            <a:custGeom>
              <a:avLst/>
              <a:gdLst>
                <a:gd name="T0" fmla="*/ 49 w 93"/>
                <a:gd name="T1" fmla="*/ 183 h 137"/>
                <a:gd name="T2" fmla="*/ 111 w 93"/>
                <a:gd name="T3" fmla="*/ 21 h 137"/>
                <a:gd name="T4" fmla="*/ 115 w 93"/>
                <a:gd name="T5" fmla="*/ 27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4" y="0"/>
                    <a:pt x="89" y="16"/>
                  </a:cubicBezTo>
                  <a:cubicBezTo>
                    <a:pt x="93" y="19"/>
                    <a:pt x="92" y="20"/>
                    <a:pt x="92" y="2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7" name="Oval 471"/>
            <p:cNvSpPr>
              <a:spLocks noChangeArrowheads="1"/>
            </p:cNvSpPr>
            <p:nvPr/>
          </p:nvSpPr>
          <p:spPr bwMode="auto">
            <a:xfrm>
              <a:off x="300" y="1523"/>
              <a:ext cx="144" cy="36"/>
            </a:xfrm>
            <a:prstGeom prst="ellipse">
              <a:avLst/>
            </a:prstGeom>
            <a:solidFill>
              <a:srgbClr val="D6E5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8" name="Oval 472"/>
            <p:cNvSpPr>
              <a:spLocks noChangeArrowheads="1"/>
            </p:cNvSpPr>
            <p:nvPr/>
          </p:nvSpPr>
          <p:spPr bwMode="auto">
            <a:xfrm>
              <a:off x="326" y="1532"/>
              <a:ext cx="93" cy="17"/>
            </a:xfrm>
            <a:prstGeom prst="ellipse">
              <a:avLst/>
            </a:prstGeom>
            <a:solidFill>
              <a:srgbClr val="4783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39" name="Freeform 473"/>
            <p:cNvSpPr>
              <a:spLocks/>
            </p:cNvSpPr>
            <p:nvPr/>
          </p:nvSpPr>
          <p:spPr bwMode="auto">
            <a:xfrm>
              <a:off x="326" y="1532"/>
              <a:ext cx="93" cy="12"/>
            </a:xfrm>
            <a:custGeom>
              <a:avLst/>
              <a:gdLst>
                <a:gd name="T0" fmla="*/ 6 w 74"/>
                <a:gd name="T1" fmla="*/ 12 h 9"/>
                <a:gd name="T2" fmla="*/ 47 w 74"/>
                <a:gd name="T3" fmla="*/ 8 h 9"/>
                <a:gd name="T4" fmla="*/ 87 w 74"/>
                <a:gd name="T5" fmla="*/ 12 h 9"/>
                <a:gd name="T6" fmla="*/ 93 w 74"/>
                <a:gd name="T7" fmla="*/ 8 h 9"/>
                <a:gd name="T8" fmla="*/ 47 w 74"/>
                <a:gd name="T9" fmla="*/ 0 h 9"/>
                <a:gd name="T10" fmla="*/ 0 w 74"/>
                <a:gd name="T11" fmla="*/ 8 h 9"/>
                <a:gd name="T12" fmla="*/ 6 w 74"/>
                <a:gd name="T13" fmla="*/ 1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9"/>
                <a:gd name="T23" fmla="*/ 74 w 74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9">
                  <a:moveTo>
                    <a:pt x="5" y="9"/>
                  </a:moveTo>
                  <a:cubicBezTo>
                    <a:pt x="12" y="8"/>
                    <a:pt x="24" y="6"/>
                    <a:pt x="37" y="6"/>
                  </a:cubicBezTo>
                  <a:cubicBezTo>
                    <a:pt x="50" y="6"/>
                    <a:pt x="62" y="8"/>
                    <a:pt x="69" y="9"/>
                  </a:cubicBezTo>
                  <a:cubicBezTo>
                    <a:pt x="72" y="9"/>
                    <a:pt x="74" y="7"/>
                    <a:pt x="74" y="6"/>
                  </a:cubicBezTo>
                  <a:cubicBezTo>
                    <a:pt x="74" y="2"/>
                    <a:pt x="58" y="0"/>
                    <a:pt x="37" y="0"/>
                  </a:cubicBezTo>
                  <a:cubicBezTo>
                    <a:pt x="16" y="0"/>
                    <a:pt x="0" y="2"/>
                    <a:pt x="0" y="6"/>
                  </a:cubicBezTo>
                  <a:cubicBezTo>
                    <a:pt x="0" y="7"/>
                    <a:pt x="2" y="9"/>
                    <a:pt x="5" y="9"/>
                  </a:cubicBezTo>
                  <a:close/>
                </a:path>
              </a:pathLst>
            </a:custGeom>
            <a:solidFill>
              <a:srgbClr val="6FA9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0" name="Freeform 474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246 w 199"/>
                <a:gd name="T1" fmla="*/ 200 h 180"/>
                <a:gd name="T2" fmla="*/ 246 w 199"/>
                <a:gd name="T3" fmla="*/ 200 h 180"/>
                <a:gd name="T4" fmla="*/ 231 w 199"/>
                <a:gd name="T5" fmla="*/ 133 h 180"/>
                <a:gd name="T6" fmla="*/ 218 w 199"/>
                <a:gd name="T7" fmla="*/ 99 h 180"/>
                <a:gd name="T8" fmla="*/ 213 w 199"/>
                <a:gd name="T9" fmla="*/ 91 h 180"/>
                <a:gd name="T10" fmla="*/ 169 w 199"/>
                <a:gd name="T11" fmla="*/ 43 h 180"/>
                <a:gd name="T12" fmla="*/ 34 w 199"/>
                <a:gd name="T13" fmla="*/ 0 h 180"/>
                <a:gd name="T14" fmla="*/ 26 w 199"/>
                <a:gd name="T15" fmla="*/ 3 h 180"/>
                <a:gd name="T16" fmla="*/ 0 w 199"/>
                <a:gd name="T17" fmla="*/ 37 h 180"/>
                <a:gd name="T18" fmla="*/ 4 w 199"/>
                <a:gd name="T19" fmla="*/ 37 h 180"/>
                <a:gd name="T20" fmla="*/ 138 w 199"/>
                <a:gd name="T21" fmla="*/ 59 h 180"/>
                <a:gd name="T22" fmla="*/ 220 w 199"/>
                <a:gd name="T23" fmla="*/ 229 h 180"/>
                <a:gd name="T24" fmla="*/ 220 w 199"/>
                <a:gd name="T25" fmla="*/ 232 h 180"/>
                <a:gd name="T26" fmla="*/ 221 w 199"/>
                <a:gd name="T27" fmla="*/ 240 h 180"/>
                <a:gd name="T28" fmla="*/ 246 w 199"/>
                <a:gd name="T29" fmla="*/ 200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solidFill>
              <a:srgbClr val="C39A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1" name="Freeform 475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246 w 199"/>
                <a:gd name="T1" fmla="*/ 200 h 180"/>
                <a:gd name="T2" fmla="*/ 246 w 199"/>
                <a:gd name="T3" fmla="*/ 200 h 180"/>
                <a:gd name="T4" fmla="*/ 231 w 199"/>
                <a:gd name="T5" fmla="*/ 133 h 180"/>
                <a:gd name="T6" fmla="*/ 218 w 199"/>
                <a:gd name="T7" fmla="*/ 99 h 180"/>
                <a:gd name="T8" fmla="*/ 213 w 199"/>
                <a:gd name="T9" fmla="*/ 91 h 180"/>
                <a:gd name="T10" fmla="*/ 169 w 199"/>
                <a:gd name="T11" fmla="*/ 43 h 180"/>
                <a:gd name="T12" fmla="*/ 34 w 199"/>
                <a:gd name="T13" fmla="*/ 0 h 180"/>
                <a:gd name="T14" fmla="*/ 26 w 199"/>
                <a:gd name="T15" fmla="*/ 3 h 180"/>
                <a:gd name="T16" fmla="*/ 0 w 199"/>
                <a:gd name="T17" fmla="*/ 37 h 180"/>
                <a:gd name="T18" fmla="*/ 4 w 199"/>
                <a:gd name="T19" fmla="*/ 37 h 180"/>
                <a:gd name="T20" fmla="*/ 138 w 199"/>
                <a:gd name="T21" fmla="*/ 59 h 180"/>
                <a:gd name="T22" fmla="*/ 220 w 199"/>
                <a:gd name="T23" fmla="*/ 229 h 180"/>
                <a:gd name="T24" fmla="*/ 220 w 199"/>
                <a:gd name="T25" fmla="*/ 232 h 180"/>
                <a:gd name="T26" fmla="*/ 221 w 199"/>
                <a:gd name="T27" fmla="*/ 240 h 180"/>
                <a:gd name="T28" fmla="*/ 246 w 199"/>
                <a:gd name="T29" fmla="*/ 200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2" name="Freeform 476"/>
            <p:cNvSpPr>
              <a:spLocks/>
            </p:cNvSpPr>
            <p:nvPr/>
          </p:nvSpPr>
          <p:spPr bwMode="auto">
            <a:xfrm>
              <a:off x="231" y="1811"/>
              <a:ext cx="273" cy="628"/>
            </a:xfrm>
            <a:custGeom>
              <a:avLst/>
              <a:gdLst>
                <a:gd name="T0" fmla="*/ 178 w 218"/>
                <a:gd name="T1" fmla="*/ 537 h 471"/>
                <a:gd name="T2" fmla="*/ 204 w 218"/>
                <a:gd name="T3" fmla="*/ 484 h 471"/>
                <a:gd name="T4" fmla="*/ 204 w 218"/>
                <a:gd name="T5" fmla="*/ 480 h 471"/>
                <a:gd name="T6" fmla="*/ 200 w 218"/>
                <a:gd name="T7" fmla="*/ 449 h 471"/>
                <a:gd name="T8" fmla="*/ 200 w 218"/>
                <a:gd name="T9" fmla="*/ 449 h 471"/>
                <a:gd name="T10" fmla="*/ 143 w 218"/>
                <a:gd name="T11" fmla="*/ 391 h 471"/>
                <a:gd name="T12" fmla="*/ 60 w 218"/>
                <a:gd name="T13" fmla="*/ 185 h 471"/>
                <a:gd name="T14" fmla="*/ 60 w 218"/>
                <a:gd name="T15" fmla="*/ 184 h 471"/>
                <a:gd name="T16" fmla="*/ 137 w 218"/>
                <a:gd name="T17" fmla="*/ 120 h 471"/>
                <a:gd name="T18" fmla="*/ 252 w 218"/>
                <a:gd name="T19" fmla="*/ 144 h 471"/>
                <a:gd name="T20" fmla="*/ 253 w 218"/>
                <a:gd name="T21" fmla="*/ 145 h 471"/>
                <a:gd name="T22" fmla="*/ 268 w 218"/>
                <a:gd name="T23" fmla="*/ 165 h 471"/>
                <a:gd name="T24" fmla="*/ 263 w 218"/>
                <a:gd name="T25" fmla="*/ 101 h 471"/>
                <a:gd name="T26" fmla="*/ 200 w 218"/>
                <a:gd name="T27" fmla="*/ 13 h 471"/>
                <a:gd name="T28" fmla="*/ 164 w 218"/>
                <a:gd name="T29" fmla="*/ 3 h 471"/>
                <a:gd name="T30" fmla="*/ 115 w 218"/>
                <a:gd name="T31" fmla="*/ 5 h 471"/>
                <a:gd name="T32" fmla="*/ 70 w 218"/>
                <a:gd name="T33" fmla="*/ 29 h 471"/>
                <a:gd name="T34" fmla="*/ 18 w 218"/>
                <a:gd name="T35" fmla="*/ 159 h 471"/>
                <a:gd name="T36" fmla="*/ 0 w 218"/>
                <a:gd name="T37" fmla="*/ 295 h 471"/>
                <a:gd name="T38" fmla="*/ 60 w 218"/>
                <a:gd name="T39" fmla="*/ 551 h 471"/>
                <a:gd name="T40" fmla="*/ 131 w 218"/>
                <a:gd name="T41" fmla="*/ 620 h 471"/>
                <a:gd name="T42" fmla="*/ 175 w 218"/>
                <a:gd name="T43" fmla="*/ 584 h 471"/>
                <a:gd name="T44" fmla="*/ 178 w 218"/>
                <a:gd name="T45" fmla="*/ 577 h 471"/>
                <a:gd name="T46" fmla="*/ 160 w 218"/>
                <a:gd name="T47" fmla="*/ 519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0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0"/>
                    <a:pt x="162" y="342"/>
                    <a:pt x="160" y="337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49" y="316"/>
                    <a:pt x="144" y="311"/>
                    <a:pt x="114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8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1" y="108"/>
                  </a:cubicBezTo>
                  <a:cubicBezTo>
                    <a:pt x="202" y="108"/>
                    <a:pt x="202" y="108"/>
                    <a:pt x="202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89" y="51"/>
                    <a:pt x="184" y="26"/>
                    <a:pt x="160" y="10"/>
                  </a:cubicBezTo>
                  <a:cubicBezTo>
                    <a:pt x="153" y="5"/>
                    <a:pt x="139" y="4"/>
                    <a:pt x="131" y="2"/>
                  </a:cubicBezTo>
                  <a:cubicBezTo>
                    <a:pt x="123" y="0"/>
                    <a:pt x="105" y="3"/>
                    <a:pt x="92" y="4"/>
                  </a:cubicBezTo>
                  <a:cubicBezTo>
                    <a:pt x="79" y="4"/>
                    <a:pt x="66" y="12"/>
                    <a:pt x="56" y="22"/>
                  </a:cubicBezTo>
                  <a:cubicBezTo>
                    <a:pt x="43" y="36"/>
                    <a:pt x="22" y="49"/>
                    <a:pt x="14" y="119"/>
                  </a:cubicBezTo>
                  <a:cubicBezTo>
                    <a:pt x="11" y="144"/>
                    <a:pt x="0" y="180"/>
                    <a:pt x="0" y="221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19" y="462"/>
                    <a:pt x="131" y="451"/>
                    <a:pt x="140" y="438"/>
                  </a:cubicBezTo>
                  <a:cubicBezTo>
                    <a:pt x="142" y="433"/>
                    <a:pt x="142" y="433"/>
                    <a:pt x="142" y="433"/>
                  </a:cubicBezTo>
                  <a:cubicBezTo>
                    <a:pt x="155" y="414"/>
                    <a:pt x="138" y="397"/>
                    <a:pt x="128" y="389"/>
                  </a:cubicBezTo>
                </a:path>
              </a:pathLst>
            </a:custGeom>
            <a:solidFill>
              <a:srgbClr val="F9D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3" name="Freeform 477"/>
            <p:cNvSpPr>
              <a:spLocks/>
            </p:cNvSpPr>
            <p:nvPr/>
          </p:nvSpPr>
          <p:spPr bwMode="auto">
            <a:xfrm>
              <a:off x="335" y="1944"/>
              <a:ext cx="96" cy="61"/>
            </a:xfrm>
            <a:custGeom>
              <a:avLst/>
              <a:gdLst>
                <a:gd name="T0" fmla="*/ 86 w 77"/>
                <a:gd name="T1" fmla="*/ 21 h 46"/>
                <a:gd name="T2" fmla="*/ 96 w 77"/>
                <a:gd name="T3" fmla="*/ 5 h 46"/>
                <a:gd name="T4" fmla="*/ 92 w 77"/>
                <a:gd name="T5" fmla="*/ 5 h 46"/>
                <a:gd name="T6" fmla="*/ 72 w 77"/>
                <a:gd name="T7" fmla="*/ 0 h 46"/>
                <a:gd name="T8" fmla="*/ 41 w 77"/>
                <a:gd name="T9" fmla="*/ 8 h 46"/>
                <a:gd name="T10" fmla="*/ 2 w 77"/>
                <a:gd name="T11" fmla="*/ 19 h 46"/>
                <a:gd name="T12" fmla="*/ 1 w 77"/>
                <a:gd name="T13" fmla="*/ 20 h 46"/>
                <a:gd name="T14" fmla="*/ 0 w 77"/>
                <a:gd name="T15" fmla="*/ 25 h 46"/>
                <a:gd name="T16" fmla="*/ 86 w 77"/>
                <a:gd name="T17" fmla="*/ 21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46"/>
                <a:gd name="T29" fmla="*/ 77 w 7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46">
                  <a:moveTo>
                    <a:pt x="69" y="16"/>
                  </a:moveTo>
                  <a:cubicBezTo>
                    <a:pt x="73" y="12"/>
                    <a:pt x="76" y="8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ubicBezTo>
                    <a:pt x="67" y="2"/>
                    <a:pt x="62" y="0"/>
                    <a:pt x="58" y="0"/>
                  </a:cubicBezTo>
                  <a:cubicBezTo>
                    <a:pt x="48" y="0"/>
                    <a:pt x="42" y="4"/>
                    <a:pt x="33" y="6"/>
                  </a:cubicBezTo>
                  <a:cubicBezTo>
                    <a:pt x="25" y="7"/>
                    <a:pt x="9" y="11"/>
                    <a:pt x="2" y="14"/>
                  </a:cubicBezTo>
                  <a:cubicBezTo>
                    <a:pt x="2" y="14"/>
                    <a:pt x="1" y="15"/>
                    <a:pt x="1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3" y="46"/>
                    <a:pt x="55" y="34"/>
                    <a:pt x="69" y="16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4" name="Freeform 478"/>
            <p:cNvSpPr>
              <a:spLocks/>
            </p:cNvSpPr>
            <p:nvPr/>
          </p:nvSpPr>
          <p:spPr bwMode="auto">
            <a:xfrm>
              <a:off x="624" y="1895"/>
              <a:ext cx="79" cy="32"/>
            </a:xfrm>
            <a:custGeom>
              <a:avLst/>
              <a:gdLst>
                <a:gd name="T0" fmla="*/ 76 w 63"/>
                <a:gd name="T1" fmla="*/ 24 h 24"/>
                <a:gd name="T2" fmla="*/ 79 w 63"/>
                <a:gd name="T3" fmla="*/ 23 h 24"/>
                <a:gd name="T4" fmla="*/ 41 w 63"/>
                <a:gd name="T5" fmla="*/ 3 h 24"/>
                <a:gd name="T6" fmla="*/ 0 w 63"/>
                <a:gd name="T7" fmla="*/ 7 h 24"/>
                <a:gd name="T8" fmla="*/ 36 w 63"/>
                <a:gd name="T9" fmla="*/ 27 h 24"/>
                <a:gd name="T10" fmla="*/ 76 w 63"/>
                <a:gd name="T11" fmla="*/ 24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2" y="17"/>
                    <a:pt x="63" y="17"/>
                  </a:cubicBezTo>
                  <a:cubicBezTo>
                    <a:pt x="56" y="10"/>
                    <a:pt x="46" y="4"/>
                    <a:pt x="33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1" y="12"/>
                    <a:pt x="23" y="18"/>
                    <a:pt x="29" y="20"/>
                  </a:cubicBezTo>
                  <a:cubicBezTo>
                    <a:pt x="38" y="22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5" name="Freeform 479"/>
            <p:cNvSpPr>
              <a:spLocks/>
            </p:cNvSpPr>
            <p:nvPr/>
          </p:nvSpPr>
          <p:spPr bwMode="auto">
            <a:xfrm>
              <a:off x="869" y="1853"/>
              <a:ext cx="34" cy="48"/>
            </a:xfrm>
            <a:custGeom>
              <a:avLst/>
              <a:gdLst>
                <a:gd name="T0" fmla="*/ 11 w 27"/>
                <a:gd name="T1" fmla="*/ 8 h 36"/>
                <a:gd name="T2" fmla="*/ 6 w 27"/>
                <a:gd name="T3" fmla="*/ 23 h 36"/>
                <a:gd name="T4" fmla="*/ 24 w 27"/>
                <a:gd name="T5" fmla="*/ 47 h 36"/>
                <a:gd name="T6" fmla="*/ 30 w 27"/>
                <a:gd name="T7" fmla="*/ 29 h 36"/>
                <a:gd name="T8" fmla="*/ 11 w 27"/>
                <a:gd name="T9" fmla="*/ 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9" y="6"/>
                  </a:moveTo>
                  <a:cubicBezTo>
                    <a:pt x="0" y="0"/>
                    <a:pt x="3" y="12"/>
                    <a:pt x="5" y="17"/>
                  </a:cubicBezTo>
                  <a:cubicBezTo>
                    <a:pt x="7" y="22"/>
                    <a:pt x="13" y="34"/>
                    <a:pt x="19" y="35"/>
                  </a:cubicBezTo>
                  <a:cubicBezTo>
                    <a:pt x="27" y="36"/>
                    <a:pt x="26" y="27"/>
                    <a:pt x="24" y="22"/>
                  </a:cubicBezTo>
                  <a:cubicBezTo>
                    <a:pt x="21" y="14"/>
                    <a:pt x="16" y="9"/>
                    <a:pt x="9" y="7"/>
                  </a:cubicBezTo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6" name="Freeform 480"/>
            <p:cNvSpPr>
              <a:spLocks/>
            </p:cNvSpPr>
            <p:nvPr/>
          </p:nvSpPr>
          <p:spPr bwMode="auto">
            <a:xfrm>
              <a:off x="893" y="1908"/>
              <a:ext cx="41" cy="41"/>
            </a:xfrm>
            <a:custGeom>
              <a:avLst/>
              <a:gdLst>
                <a:gd name="T0" fmla="*/ 22 w 33"/>
                <a:gd name="T1" fmla="*/ 8 h 31"/>
                <a:gd name="T2" fmla="*/ 29 w 33"/>
                <a:gd name="T3" fmla="*/ 38 h 31"/>
                <a:gd name="T4" fmla="*/ 39 w 33"/>
                <a:gd name="T5" fmla="*/ 25 h 31"/>
                <a:gd name="T6" fmla="*/ 24 w 33"/>
                <a:gd name="T7" fmla="*/ 5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31"/>
                <a:gd name="T14" fmla="*/ 33 w 33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31">
                  <a:moveTo>
                    <a:pt x="18" y="6"/>
                  </a:moveTo>
                  <a:cubicBezTo>
                    <a:pt x="0" y="0"/>
                    <a:pt x="14" y="27"/>
                    <a:pt x="23" y="29"/>
                  </a:cubicBezTo>
                  <a:cubicBezTo>
                    <a:pt x="31" y="31"/>
                    <a:pt x="33" y="25"/>
                    <a:pt x="31" y="19"/>
                  </a:cubicBezTo>
                  <a:cubicBezTo>
                    <a:pt x="29" y="12"/>
                    <a:pt x="25" y="7"/>
                    <a:pt x="19" y="4"/>
                  </a:cubicBezTo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7" name="Freeform 481"/>
            <p:cNvSpPr>
              <a:spLocks/>
            </p:cNvSpPr>
            <p:nvPr/>
          </p:nvSpPr>
          <p:spPr bwMode="auto">
            <a:xfrm>
              <a:off x="595" y="1717"/>
              <a:ext cx="53" cy="174"/>
            </a:xfrm>
            <a:custGeom>
              <a:avLst/>
              <a:gdLst>
                <a:gd name="T0" fmla="*/ 40 w 42"/>
                <a:gd name="T1" fmla="*/ 0 h 130"/>
                <a:gd name="T2" fmla="*/ 27 w 42"/>
                <a:gd name="T3" fmla="*/ 86 h 130"/>
                <a:gd name="T4" fmla="*/ 0 w 42"/>
                <a:gd name="T5" fmla="*/ 174 h 130"/>
                <a:gd name="T6" fmla="*/ 43 w 42"/>
                <a:gd name="T7" fmla="*/ 64 h 130"/>
                <a:gd name="T8" fmla="*/ 40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2" y="0"/>
                  </a:moveTo>
                  <a:cubicBezTo>
                    <a:pt x="40" y="16"/>
                    <a:pt x="32" y="36"/>
                    <a:pt x="21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4"/>
                    <a:pt x="29" y="67"/>
                    <a:pt x="34" y="48"/>
                  </a:cubicBezTo>
                  <a:cubicBezTo>
                    <a:pt x="39" y="28"/>
                    <a:pt x="42" y="11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8" name="Line 482"/>
            <p:cNvSpPr>
              <a:spLocks noChangeShapeType="1"/>
            </p:cNvSpPr>
            <p:nvPr/>
          </p:nvSpPr>
          <p:spPr bwMode="auto">
            <a:xfrm>
              <a:off x="614" y="1736"/>
              <a:ext cx="6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49" name="Freeform 483"/>
            <p:cNvSpPr>
              <a:spLocks/>
            </p:cNvSpPr>
            <p:nvPr/>
          </p:nvSpPr>
          <p:spPr bwMode="auto">
            <a:xfrm>
              <a:off x="651" y="1599"/>
              <a:ext cx="42" cy="17"/>
            </a:xfrm>
            <a:custGeom>
              <a:avLst/>
              <a:gdLst>
                <a:gd name="T0" fmla="*/ 0 w 33"/>
                <a:gd name="T1" fmla="*/ 8 h 13"/>
                <a:gd name="T2" fmla="*/ 42 w 33"/>
                <a:gd name="T3" fmla="*/ 14 h 13"/>
                <a:gd name="T4" fmla="*/ 1 w 33"/>
                <a:gd name="T5" fmla="*/ 8 h 13"/>
                <a:gd name="T6" fmla="*/ 0 60000 65536"/>
                <a:gd name="T7" fmla="*/ 0 60000 65536"/>
                <a:gd name="T8" fmla="*/ 0 60000 65536"/>
                <a:gd name="T9" fmla="*/ 0 w 33"/>
                <a:gd name="T10" fmla="*/ 0 h 13"/>
                <a:gd name="T11" fmla="*/ 33 w 3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3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3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0" name="Freeform 484"/>
            <p:cNvSpPr>
              <a:spLocks/>
            </p:cNvSpPr>
            <p:nvPr/>
          </p:nvSpPr>
          <p:spPr bwMode="auto">
            <a:xfrm>
              <a:off x="620" y="1740"/>
              <a:ext cx="8" cy="25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9 h 19"/>
                <a:gd name="T4" fmla="*/ 3 w 6"/>
                <a:gd name="T5" fmla="*/ 14 h 19"/>
                <a:gd name="T6" fmla="*/ 5 w 6"/>
                <a:gd name="T7" fmla="*/ 25 h 19"/>
                <a:gd name="T8" fmla="*/ 8 w 6"/>
                <a:gd name="T9" fmla="*/ 18 h 19"/>
                <a:gd name="T10" fmla="*/ 8 w 6"/>
                <a:gd name="T11" fmla="*/ 11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4"/>
                    <a:pt x="3" y="17"/>
                    <a:pt x="4" y="19"/>
                  </a:cubicBezTo>
                  <a:cubicBezTo>
                    <a:pt x="5" y="18"/>
                    <a:pt x="5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1" name="Freeform 485"/>
            <p:cNvSpPr>
              <a:spLocks/>
            </p:cNvSpPr>
            <p:nvPr/>
          </p:nvSpPr>
          <p:spPr bwMode="auto">
            <a:xfrm>
              <a:off x="695" y="2020"/>
              <a:ext cx="105" cy="379"/>
            </a:xfrm>
            <a:custGeom>
              <a:avLst/>
              <a:gdLst>
                <a:gd name="T0" fmla="*/ 7 w 84"/>
                <a:gd name="T1" fmla="*/ 79 h 284"/>
                <a:gd name="T2" fmla="*/ 16 w 84"/>
                <a:gd name="T3" fmla="*/ 111 h 284"/>
                <a:gd name="T4" fmla="*/ 19 w 84"/>
                <a:gd name="T5" fmla="*/ 127 h 284"/>
                <a:gd name="T6" fmla="*/ 21 w 84"/>
                <a:gd name="T7" fmla="*/ 156 h 284"/>
                <a:gd name="T8" fmla="*/ 26 w 84"/>
                <a:gd name="T9" fmla="*/ 206 h 284"/>
                <a:gd name="T10" fmla="*/ 35 w 84"/>
                <a:gd name="T11" fmla="*/ 227 h 284"/>
                <a:gd name="T12" fmla="*/ 43 w 84"/>
                <a:gd name="T13" fmla="*/ 246 h 284"/>
                <a:gd name="T14" fmla="*/ 49 w 84"/>
                <a:gd name="T15" fmla="*/ 263 h 284"/>
                <a:gd name="T16" fmla="*/ 71 w 84"/>
                <a:gd name="T17" fmla="*/ 314 h 284"/>
                <a:gd name="T18" fmla="*/ 84 w 84"/>
                <a:gd name="T19" fmla="*/ 336 h 284"/>
                <a:gd name="T20" fmla="*/ 94 w 84"/>
                <a:gd name="T21" fmla="*/ 352 h 284"/>
                <a:gd name="T22" fmla="*/ 100 w 84"/>
                <a:gd name="T23" fmla="*/ 366 h 284"/>
                <a:gd name="T24" fmla="*/ 105 w 84"/>
                <a:gd name="T25" fmla="*/ 379 h 284"/>
                <a:gd name="T26" fmla="*/ 105 w 84"/>
                <a:gd name="T27" fmla="*/ 364 h 284"/>
                <a:gd name="T28" fmla="*/ 96 w 84"/>
                <a:gd name="T29" fmla="*/ 350 h 284"/>
                <a:gd name="T30" fmla="*/ 88 w 84"/>
                <a:gd name="T31" fmla="*/ 334 h 284"/>
                <a:gd name="T32" fmla="*/ 75 w 84"/>
                <a:gd name="T33" fmla="*/ 311 h 284"/>
                <a:gd name="T34" fmla="*/ 54 w 84"/>
                <a:gd name="T35" fmla="*/ 262 h 284"/>
                <a:gd name="T36" fmla="*/ 46 w 84"/>
                <a:gd name="T37" fmla="*/ 244 h 284"/>
                <a:gd name="T38" fmla="*/ 39 w 84"/>
                <a:gd name="T39" fmla="*/ 224 h 284"/>
                <a:gd name="T40" fmla="*/ 31 w 84"/>
                <a:gd name="T41" fmla="*/ 204 h 284"/>
                <a:gd name="T42" fmla="*/ 25 w 84"/>
                <a:gd name="T43" fmla="*/ 156 h 284"/>
                <a:gd name="T44" fmla="*/ 24 w 84"/>
                <a:gd name="T45" fmla="*/ 125 h 284"/>
                <a:gd name="T46" fmla="*/ 20 w 84"/>
                <a:gd name="T47" fmla="*/ 111 h 284"/>
                <a:gd name="T48" fmla="*/ 11 w 84"/>
                <a:gd name="T49" fmla="*/ 77 h 284"/>
                <a:gd name="T50" fmla="*/ 5 w 84"/>
                <a:gd name="T51" fmla="*/ 0 h 284"/>
                <a:gd name="T52" fmla="*/ 5 w 84"/>
                <a:gd name="T53" fmla="*/ 0 h 284"/>
                <a:gd name="T54" fmla="*/ 7 w 84"/>
                <a:gd name="T55" fmla="*/ 79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4"/>
                <a:gd name="T85" fmla="*/ 0 h 284"/>
                <a:gd name="T86" fmla="*/ 84 w 84"/>
                <a:gd name="T87" fmla="*/ 284 h 2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4" h="284">
                  <a:moveTo>
                    <a:pt x="6" y="59"/>
                  </a:moveTo>
                  <a:cubicBezTo>
                    <a:pt x="10" y="69"/>
                    <a:pt x="11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6" y="99"/>
                    <a:pt x="16" y="108"/>
                    <a:pt x="17" y="117"/>
                  </a:cubicBezTo>
                  <a:cubicBezTo>
                    <a:pt x="17" y="130"/>
                    <a:pt x="18" y="145"/>
                    <a:pt x="21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09"/>
                    <a:pt x="50" y="226"/>
                    <a:pt x="57" y="235"/>
                  </a:cubicBezTo>
                  <a:cubicBezTo>
                    <a:pt x="62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8" y="268"/>
                    <a:pt x="79" y="271"/>
                    <a:pt x="80" y="274"/>
                  </a:cubicBezTo>
                  <a:cubicBezTo>
                    <a:pt x="81" y="277"/>
                    <a:pt x="81" y="281"/>
                    <a:pt x="84" y="284"/>
                  </a:cubicBezTo>
                  <a:cubicBezTo>
                    <a:pt x="84" y="284"/>
                    <a:pt x="84" y="276"/>
                    <a:pt x="84" y="273"/>
                  </a:cubicBezTo>
                  <a:cubicBezTo>
                    <a:pt x="83" y="270"/>
                    <a:pt x="82" y="266"/>
                    <a:pt x="77" y="262"/>
                  </a:cubicBezTo>
                  <a:cubicBezTo>
                    <a:pt x="74" y="258"/>
                    <a:pt x="72" y="255"/>
                    <a:pt x="70" y="250"/>
                  </a:cubicBezTo>
                  <a:cubicBezTo>
                    <a:pt x="68" y="245"/>
                    <a:pt x="65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7" y="183"/>
                    <a:pt x="37" y="183"/>
                    <a:pt x="37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1" y="144"/>
                    <a:pt x="21" y="130"/>
                    <a:pt x="20" y="117"/>
                  </a:cubicBezTo>
                  <a:cubicBezTo>
                    <a:pt x="20" y="107"/>
                    <a:pt x="20" y="99"/>
                    <a:pt x="19" y="94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5" y="75"/>
                    <a:pt x="13" y="68"/>
                    <a:pt x="9" y="58"/>
                  </a:cubicBezTo>
                  <a:cubicBezTo>
                    <a:pt x="3" y="44"/>
                    <a:pt x="4" y="1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0" y="45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2" name="Freeform 486"/>
            <p:cNvSpPr>
              <a:spLocks/>
            </p:cNvSpPr>
            <p:nvPr/>
          </p:nvSpPr>
          <p:spPr bwMode="auto">
            <a:xfrm>
              <a:off x="655" y="1615"/>
              <a:ext cx="270" cy="16"/>
            </a:xfrm>
            <a:custGeom>
              <a:avLst/>
              <a:gdLst>
                <a:gd name="T0" fmla="*/ 13 w 216"/>
                <a:gd name="T1" fmla="*/ 8 h 12"/>
                <a:gd name="T2" fmla="*/ 128 w 216"/>
                <a:gd name="T3" fmla="*/ 4 h 12"/>
                <a:gd name="T4" fmla="*/ 270 w 216"/>
                <a:gd name="T5" fmla="*/ 8 h 12"/>
                <a:gd name="T6" fmla="*/ 118 w 216"/>
                <a:gd name="T7" fmla="*/ 13 h 12"/>
                <a:gd name="T8" fmla="*/ 13 w 216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0" y="6"/>
                  </a:moveTo>
                  <a:cubicBezTo>
                    <a:pt x="0" y="3"/>
                    <a:pt x="57" y="6"/>
                    <a:pt x="102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3" y="8"/>
                    <a:pt x="122" y="8"/>
                    <a:pt x="94" y="10"/>
                  </a:cubicBezTo>
                  <a:cubicBezTo>
                    <a:pt x="66" y="12"/>
                    <a:pt x="17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3" name="Freeform 487"/>
            <p:cNvSpPr>
              <a:spLocks/>
            </p:cNvSpPr>
            <p:nvPr/>
          </p:nvSpPr>
          <p:spPr bwMode="auto">
            <a:xfrm>
              <a:off x="456" y="1473"/>
              <a:ext cx="112" cy="252"/>
            </a:xfrm>
            <a:custGeom>
              <a:avLst/>
              <a:gdLst>
                <a:gd name="T0" fmla="*/ 111 w 89"/>
                <a:gd name="T1" fmla="*/ 12 h 189"/>
                <a:gd name="T2" fmla="*/ 107 w 89"/>
                <a:gd name="T3" fmla="*/ 15 h 189"/>
                <a:gd name="T4" fmla="*/ 96 w 89"/>
                <a:gd name="T5" fmla="*/ 33 h 189"/>
                <a:gd name="T6" fmla="*/ 5 w 89"/>
                <a:gd name="T7" fmla="*/ 252 h 189"/>
                <a:gd name="T8" fmla="*/ 9 w 89"/>
                <a:gd name="T9" fmla="*/ 192 h 189"/>
                <a:gd name="T10" fmla="*/ 52 w 89"/>
                <a:gd name="T11" fmla="*/ 87 h 189"/>
                <a:gd name="T12" fmla="*/ 102 w 89"/>
                <a:gd name="T13" fmla="*/ 32 h 189"/>
                <a:gd name="T14" fmla="*/ 111 w 89"/>
                <a:gd name="T15" fmla="*/ 12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9"/>
                <a:gd name="T25" fmla="*/ 0 h 189"/>
                <a:gd name="T26" fmla="*/ 89 w 89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9" h="189">
                  <a:moveTo>
                    <a:pt x="88" y="9"/>
                  </a:moveTo>
                  <a:cubicBezTo>
                    <a:pt x="89" y="0"/>
                    <a:pt x="89" y="2"/>
                    <a:pt x="85" y="11"/>
                  </a:cubicBezTo>
                  <a:cubicBezTo>
                    <a:pt x="83" y="16"/>
                    <a:pt x="81" y="21"/>
                    <a:pt x="76" y="25"/>
                  </a:cubicBezTo>
                  <a:cubicBezTo>
                    <a:pt x="63" y="38"/>
                    <a:pt x="0" y="67"/>
                    <a:pt x="4" y="189"/>
                  </a:cubicBezTo>
                  <a:cubicBezTo>
                    <a:pt x="4" y="175"/>
                    <a:pt x="5" y="158"/>
                    <a:pt x="7" y="144"/>
                  </a:cubicBezTo>
                  <a:cubicBezTo>
                    <a:pt x="13" y="110"/>
                    <a:pt x="27" y="82"/>
                    <a:pt x="41" y="65"/>
                  </a:cubicBezTo>
                  <a:cubicBezTo>
                    <a:pt x="61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4" name="Freeform 488"/>
            <p:cNvSpPr>
              <a:spLocks/>
            </p:cNvSpPr>
            <p:nvPr/>
          </p:nvSpPr>
          <p:spPr bwMode="auto">
            <a:xfrm>
              <a:off x="302" y="1592"/>
              <a:ext cx="17" cy="229"/>
            </a:xfrm>
            <a:custGeom>
              <a:avLst/>
              <a:gdLst>
                <a:gd name="T0" fmla="*/ 9 w 13"/>
                <a:gd name="T1" fmla="*/ 0 h 172"/>
                <a:gd name="T2" fmla="*/ 9 w 13"/>
                <a:gd name="T3" fmla="*/ 142 h 172"/>
                <a:gd name="T4" fmla="*/ 0 w 13"/>
                <a:gd name="T5" fmla="*/ 229 h 172"/>
                <a:gd name="T6" fmla="*/ 17 w 13"/>
                <a:gd name="T7" fmla="*/ 138 h 172"/>
                <a:gd name="T8" fmla="*/ 9 w 13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2"/>
                <a:gd name="T17" fmla="*/ 13 w 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2">
                  <a:moveTo>
                    <a:pt x="7" y="0"/>
                  </a:moveTo>
                  <a:cubicBezTo>
                    <a:pt x="7" y="23"/>
                    <a:pt x="6" y="77"/>
                    <a:pt x="7" y="107"/>
                  </a:cubicBezTo>
                  <a:cubicBezTo>
                    <a:pt x="9" y="138"/>
                    <a:pt x="4" y="160"/>
                    <a:pt x="0" y="172"/>
                  </a:cubicBezTo>
                  <a:cubicBezTo>
                    <a:pt x="7" y="157"/>
                    <a:pt x="13" y="131"/>
                    <a:pt x="13" y="104"/>
                  </a:cubicBezTo>
                  <a:cubicBezTo>
                    <a:pt x="13" y="78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5" name="Freeform 489"/>
            <p:cNvSpPr>
              <a:spLocks/>
            </p:cNvSpPr>
            <p:nvPr/>
          </p:nvSpPr>
          <p:spPr bwMode="auto">
            <a:xfrm>
              <a:off x="948" y="1792"/>
              <a:ext cx="50" cy="12"/>
            </a:xfrm>
            <a:custGeom>
              <a:avLst/>
              <a:gdLst>
                <a:gd name="T0" fmla="*/ 26 w 40"/>
                <a:gd name="T1" fmla="*/ 5 h 9"/>
                <a:gd name="T2" fmla="*/ 50 w 40"/>
                <a:gd name="T3" fmla="*/ 0 h 9"/>
                <a:gd name="T4" fmla="*/ 0 w 40"/>
                <a:gd name="T5" fmla="*/ 12 h 9"/>
                <a:gd name="T6" fmla="*/ 26 w 40"/>
                <a:gd name="T7" fmla="*/ 5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9"/>
                <a:gd name="T14" fmla="*/ 40 w 4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9">
                  <a:moveTo>
                    <a:pt x="21" y="4"/>
                  </a:moveTo>
                  <a:cubicBezTo>
                    <a:pt x="30" y="2"/>
                    <a:pt x="38" y="0"/>
                    <a:pt x="40" y="0"/>
                  </a:cubicBezTo>
                  <a:cubicBezTo>
                    <a:pt x="35" y="0"/>
                    <a:pt x="8" y="4"/>
                    <a:pt x="0" y="9"/>
                  </a:cubicBezTo>
                  <a:cubicBezTo>
                    <a:pt x="5" y="8"/>
                    <a:pt x="13" y="6"/>
                    <a:pt x="21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6" name="Freeform 490"/>
            <p:cNvSpPr>
              <a:spLocks/>
            </p:cNvSpPr>
            <p:nvPr/>
          </p:nvSpPr>
          <p:spPr bwMode="auto">
            <a:xfrm>
              <a:off x="993" y="1852"/>
              <a:ext cx="39" cy="9"/>
            </a:xfrm>
            <a:custGeom>
              <a:avLst/>
              <a:gdLst>
                <a:gd name="T0" fmla="*/ 0 w 31"/>
                <a:gd name="T1" fmla="*/ 8 h 7"/>
                <a:gd name="T2" fmla="*/ 33 w 31"/>
                <a:gd name="T3" fmla="*/ 3 h 7"/>
                <a:gd name="T4" fmla="*/ 39 w 31"/>
                <a:gd name="T5" fmla="*/ 9 h 7"/>
                <a:gd name="T6" fmla="*/ 24 w 31"/>
                <a:gd name="T7" fmla="*/ 5 h 7"/>
                <a:gd name="T8" fmla="*/ 0 w 31"/>
                <a:gd name="T9" fmla="*/ 8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7"/>
                <a:gd name="T17" fmla="*/ 31 w 31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7">
                  <a:moveTo>
                    <a:pt x="0" y="6"/>
                  </a:moveTo>
                  <a:cubicBezTo>
                    <a:pt x="5" y="4"/>
                    <a:pt x="21" y="0"/>
                    <a:pt x="26" y="2"/>
                  </a:cubicBezTo>
                  <a:cubicBezTo>
                    <a:pt x="30" y="4"/>
                    <a:pt x="31" y="7"/>
                    <a:pt x="31" y="7"/>
                  </a:cubicBezTo>
                  <a:cubicBezTo>
                    <a:pt x="27" y="4"/>
                    <a:pt x="24" y="3"/>
                    <a:pt x="19" y="4"/>
                  </a:cubicBezTo>
                  <a:cubicBezTo>
                    <a:pt x="13" y="4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7" name="Freeform 491"/>
            <p:cNvSpPr>
              <a:spLocks/>
            </p:cNvSpPr>
            <p:nvPr/>
          </p:nvSpPr>
          <p:spPr bwMode="auto">
            <a:xfrm>
              <a:off x="205" y="1847"/>
              <a:ext cx="66" cy="18"/>
            </a:xfrm>
            <a:custGeom>
              <a:avLst/>
              <a:gdLst>
                <a:gd name="T0" fmla="*/ 6 w 53"/>
                <a:gd name="T1" fmla="*/ 6 h 14"/>
                <a:gd name="T2" fmla="*/ 66 w 53"/>
                <a:gd name="T3" fmla="*/ 0 h 14"/>
                <a:gd name="T4" fmla="*/ 10 w 53"/>
                <a:gd name="T5" fmla="*/ 0 h 14"/>
                <a:gd name="T6" fmla="*/ 0 w 53"/>
                <a:gd name="T7" fmla="*/ 18 h 14"/>
                <a:gd name="T8" fmla="*/ 6 w 5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8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0" y="0"/>
                    <a:pt x="0" y="8"/>
                    <a:pt x="0" y="14"/>
                  </a:cubicBezTo>
                  <a:cubicBezTo>
                    <a:pt x="0" y="10"/>
                    <a:pt x="3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8" name="Freeform 492"/>
            <p:cNvSpPr>
              <a:spLocks/>
            </p:cNvSpPr>
            <p:nvPr/>
          </p:nvSpPr>
          <p:spPr bwMode="auto">
            <a:xfrm>
              <a:off x="230" y="1589"/>
              <a:ext cx="40" cy="18"/>
            </a:xfrm>
            <a:custGeom>
              <a:avLst/>
              <a:gdLst>
                <a:gd name="T0" fmla="*/ 10 w 32"/>
                <a:gd name="T1" fmla="*/ 7 h 13"/>
                <a:gd name="T2" fmla="*/ 40 w 32"/>
                <a:gd name="T3" fmla="*/ 11 h 13"/>
                <a:gd name="T4" fmla="*/ 15 w 32"/>
                <a:gd name="T5" fmla="*/ 3 h 13"/>
                <a:gd name="T6" fmla="*/ 0 w 32"/>
                <a:gd name="T7" fmla="*/ 18 h 13"/>
                <a:gd name="T8" fmla="*/ 10 w 32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8" y="5"/>
                  </a:moveTo>
                  <a:cubicBezTo>
                    <a:pt x="12" y="3"/>
                    <a:pt x="25" y="7"/>
                    <a:pt x="32" y="8"/>
                  </a:cubicBezTo>
                  <a:cubicBezTo>
                    <a:pt x="32" y="8"/>
                    <a:pt x="19" y="3"/>
                    <a:pt x="12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2" y="10"/>
                    <a:pt x="6" y="6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59" name="Freeform 493"/>
            <p:cNvSpPr>
              <a:spLocks/>
            </p:cNvSpPr>
            <p:nvPr/>
          </p:nvSpPr>
          <p:spPr bwMode="auto">
            <a:xfrm>
              <a:off x="220" y="1649"/>
              <a:ext cx="50" cy="19"/>
            </a:xfrm>
            <a:custGeom>
              <a:avLst/>
              <a:gdLst>
                <a:gd name="T0" fmla="*/ 6 w 40"/>
                <a:gd name="T1" fmla="*/ 7 h 14"/>
                <a:gd name="T2" fmla="*/ 50 w 40"/>
                <a:gd name="T3" fmla="*/ 1 h 14"/>
                <a:gd name="T4" fmla="*/ 10 w 40"/>
                <a:gd name="T5" fmla="*/ 0 h 14"/>
                <a:gd name="T6" fmla="*/ 0 w 40"/>
                <a:gd name="T7" fmla="*/ 19 h 14"/>
                <a:gd name="T8" fmla="*/ 6 w 40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8" y="2"/>
                    <a:pt x="32" y="1"/>
                    <a:pt x="40" y="1"/>
                  </a:cubicBezTo>
                  <a:cubicBezTo>
                    <a:pt x="40" y="1"/>
                    <a:pt x="16" y="0"/>
                    <a:pt x="8" y="0"/>
                  </a:cubicBezTo>
                  <a:cubicBezTo>
                    <a:pt x="0" y="1"/>
                    <a:pt x="0" y="8"/>
                    <a:pt x="0" y="14"/>
                  </a:cubicBezTo>
                  <a:cubicBezTo>
                    <a:pt x="0" y="11"/>
                    <a:pt x="3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0" name="Freeform 494"/>
            <p:cNvSpPr>
              <a:spLocks/>
            </p:cNvSpPr>
            <p:nvPr/>
          </p:nvSpPr>
          <p:spPr bwMode="auto">
            <a:xfrm>
              <a:off x="189" y="1911"/>
              <a:ext cx="66" cy="18"/>
            </a:xfrm>
            <a:custGeom>
              <a:avLst/>
              <a:gdLst>
                <a:gd name="T0" fmla="*/ 6 w 53"/>
                <a:gd name="T1" fmla="*/ 6 h 14"/>
                <a:gd name="T2" fmla="*/ 66 w 53"/>
                <a:gd name="T3" fmla="*/ 0 h 14"/>
                <a:gd name="T4" fmla="*/ 10 w 53"/>
                <a:gd name="T5" fmla="*/ 0 h 14"/>
                <a:gd name="T6" fmla="*/ 0 w 53"/>
                <a:gd name="T7" fmla="*/ 18 h 14"/>
                <a:gd name="T8" fmla="*/ 6 w 5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1" name="Freeform 495"/>
            <p:cNvSpPr>
              <a:spLocks/>
            </p:cNvSpPr>
            <p:nvPr/>
          </p:nvSpPr>
          <p:spPr bwMode="auto">
            <a:xfrm>
              <a:off x="252" y="1832"/>
              <a:ext cx="85" cy="189"/>
            </a:xfrm>
            <a:custGeom>
              <a:avLst/>
              <a:gdLst>
                <a:gd name="T0" fmla="*/ 85 w 68"/>
                <a:gd name="T1" fmla="*/ 0 h 142"/>
                <a:gd name="T2" fmla="*/ 56 w 68"/>
                <a:gd name="T3" fmla="*/ 23 h 142"/>
                <a:gd name="T4" fmla="*/ 39 w 68"/>
                <a:gd name="T5" fmla="*/ 41 h 142"/>
                <a:gd name="T6" fmla="*/ 24 w 68"/>
                <a:gd name="T7" fmla="*/ 67 h 142"/>
                <a:gd name="T8" fmla="*/ 15 w 68"/>
                <a:gd name="T9" fmla="*/ 98 h 142"/>
                <a:gd name="T10" fmla="*/ 7 w 68"/>
                <a:gd name="T11" fmla="*/ 145 h 142"/>
                <a:gd name="T12" fmla="*/ 0 w 68"/>
                <a:gd name="T13" fmla="*/ 189 h 142"/>
                <a:gd name="T14" fmla="*/ 14 w 68"/>
                <a:gd name="T15" fmla="*/ 130 h 142"/>
                <a:gd name="T16" fmla="*/ 24 w 68"/>
                <a:gd name="T17" fmla="*/ 88 h 142"/>
                <a:gd name="T18" fmla="*/ 40 w 68"/>
                <a:gd name="T19" fmla="*/ 48 h 142"/>
                <a:gd name="T20" fmla="*/ 60 w 68"/>
                <a:gd name="T21" fmla="*/ 25 h 142"/>
                <a:gd name="T22" fmla="*/ 85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1" y="12"/>
                    <a:pt x="45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6" y="35"/>
                    <a:pt x="20" y="45"/>
                    <a:pt x="19" y="50"/>
                  </a:cubicBezTo>
                  <a:cubicBezTo>
                    <a:pt x="17" y="56"/>
                    <a:pt x="14" y="63"/>
                    <a:pt x="12" y="74"/>
                  </a:cubicBezTo>
                  <a:cubicBezTo>
                    <a:pt x="10" y="85"/>
                    <a:pt x="6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9" y="108"/>
                    <a:pt x="11" y="98"/>
                  </a:cubicBezTo>
                  <a:cubicBezTo>
                    <a:pt x="13" y="87"/>
                    <a:pt x="16" y="78"/>
                    <a:pt x="19" y="66"/>
                  </a:cubicBezTo>
                  <a:cubicBezTo>
                    <a:pt x="21" y="54"/>
                    <a:pt x="28" y="42"/>
                    <a:pt x="32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6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2" name="Freeform 496"/>
            <p:cNvSpPr>
              <a:spLocks noEditPoints="1"/>
            </p:cNvSpPr>
            <p:nvPr/>
          </p:nvSpPr>
          <p:spPr bwMode="auto">
            <a:xfrm>
              <a:off x="310" y="1561"/>
              <a:ext cx="146" cy="286"/>
            </a:xfrm>
            <a:custGeom>
              <a:avLst/>
              <a:gdLst>
                <a:gd name="T0" fmla="*/ 4 w 117"/>
                <a:gd name="T1" fmla="*/ 266 h 214"/>
                <a:gd name="T2" fmla="*/ 5 w 117"/>
                <a:gd name="T3" fmla="*/ 265 h 214"/>
                <a:gd name="T4" fmla="*/ 4 w 117"/>
                <a:gd name="T5" fmla="*/ 265 h 214"/>
                <a:gd name="T6" fmla="*/ 4 w 117"/>
                <a:gd name="T7" fmla="*/ 266 h 214"/>
                <a:gd name="T8" fmla="*/ 1 w 117"/>
                <a:gd name="T9" fmla="*/ 270 h 214"/>
                <a:gd name="T10" fmla="*/ 4 w 117"/>
                <a:gd name="T11" fmla="*/ 266 h 214"/>
                <a:gd name="T12" fmla="*/ 0 w 117"/>
                <a:gd name="T13" fmla="*/ 271 h 214"/>
                <a:gd name="T14" fmla="*/ 1 w 117"/>
                <a:gd name="T15" fmla="*/ 270 h 214"/>
                <a:gd name="T16" fmla="*/ 136 w 117"/>
                <a:gd name="T17" fmla="*/ 104 h 214"/>
                <a:gd name="T18" fmla="*/ 135 w 117"/>
                <a:gd name="T19" fmla="*/ 102 h 214"/>
                <a:gd name="T20" fmla="*/ 126 w 117"/>
                <a:gd name="T21" fmla="*/ 47 h 214"/>
                <a:gd name="T22" fmla="*/ 120 w 117"/>
                <a:gd name="T23" fmla="*/ 0 h 214"/>
                <a:gd name="T24" fmla="*/ 117 w 117"/>
                <a:gd name="T25" fmla="*/ 31 h 214"/>
                <a:gd name="T26" fmla="*/ 117 w 117"/>
                <a:gd name="T27" fmla="*/ 76 h 214"/>
                <a:gd name="T28" fmla="*/ 97 w 117"/>
                <a:gd name="T29" fmla="*/ 183 h 214"/>
                <a:gd name="T30" fmla="*/ 72 w 117"/>
                <a:gd name="T31" fmla="*/ 222 h 214"/>
                <a:gd name="T32" fmla="*/ 45 w 117"/>
                <a:gd name="T33" fmla="*/ 235 h 214"/>
                <a:gd name="T34" fmla="*/ 5 w 117"/>
                <a:gd name="T35" fmla="*/ 265 h 214"/>
                <a:gd name="T36" fmla="*/ 17 w 117"/>
                <a:gd name="T37" fmla="*/ 259 h 214"/>
                <a:gd name="T38" fmla="*/ 36 w 117"/>
                <a:gd name="T39" fmla="*/ 255 h 214"/>
                <a:gd name="T40" fmla="*/ 85 w 117"/>
                <a:gd name="T41" fmla="*/ 253 h 214"/>
                <a:gd name="T42" fmla="*/ 121 w 117"/>
                <a:gd name="T43" fmla="*/ 263 h 214"/>
                <a:gd name="T44" fmla="*/ 127 w 117"/>
                <a:gd name="T45" fmla="*/ 267 h 214"/>
                <a:gd name="T46" fmla="*/ 129 w 117"/>
                <a:gd name="T47" fmla="*/ 270 h 214"/>
                <a:gd name="T48" fmla="*/ 132 w 117"/>
                <a:gd name="T49" fmla="*/ 273 h 214"/>
                <a:gd name="T50" fmla="*/ 135 w 117"/>
                <a:gd name="T51" fmla="*/ 275 h 214"/>
                <a:gd name="T52" fmla="*/ 139 w 117"/>
                <a:gd name="T53" fmla="*/ 278 h 214"/>
                <a:gd name="T54" fmla="*/ 140 w 117"/>
                <a:gd name="T55" fmla="*/ 281 h 214"/>
                <a:gd name="T56" fmla="*/ 144 w 117"/>
                <a:gd name="T57" fmla="*/ 286 h 214"/>
                <a:gd name="T58" fmla="*/ 146 w 117"/>
                <a:gd name="T59" fmla="*/ 281 h 214"/>
                <a:gd name="T60" fmla="*/ 136 w 117"/>
                <a:gd name="T61" fmla="*/ 104 h 2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7"/>
                <a:gd name="T94" fmla="*/ 0 h 214"/>
                <a:gd name="T95" fmla="*/ 117 w 117"/>
                <a:gd name="T96" fmla="*/ 214 h 2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7" h="214">
                  <a:moveTo>
                    <a:pt x="3" y="199"/>
                  </a:moveTo>
                  <a:cubicBezTo>
                    <a:pt x="3" y="199"/>
                    <a:pt x="3" y="198"/>
                    <a:pt x="4" y="198"/>
                  </a:cubicBezTo>
                  <a:cubicBezTo>
                    <a:pt x="4" y="198"/>
                    <a:pt x="3" y="198"/>
                    <a:pt x="3" y="198"/>
                  </a:cubicBezTo>
                  <a:lnTo>
                    <a:pt x="3" y="199"/>
                  </a:lnTo>
                  <a:close/>
                  <a:moveTo>
                    <a:pt x="1" y="202"/>
                  </a:moveTo>
                  <a:cubicBezTo>
                    <a:pt x="3" y="199"/>
                    <a:pt x="3" y="199"/>
                    <a:pt x="3" y="199"/>
                  </a:cubicBezTo>
                  <a:cubicBezTo>
                    <a:pt x="2" y="200"/>
                    <a:pt x="1" y="201"/>
                    <a:pt x="0" y="203"/>
                  </a:cubicBezTo>
                  <a:cubicBezTo>
                    <a:pt x="1" y="202"/>
                    <a:pt x="1" y="202"/>
                    <a:pt x="1" y="202"/>
                  </a:cubicBezTo>
                  <a:close/>
                  <a:moveTo>
                    <a:pt x="109" y="78"/>
                  </a:moveTo>
                  <a:cubicBezTo>
                    <a:pt x="109" y="77"/>
                    <a:pt x="108" y="77"/>
                    <a:pt x="108" y="76"/>
                  </a:cubicBezTo>
                  <a:cubicBezTo>
                    <a:pt x="105" y="62"/>
                    <a:pt x="103" y="49"/>
                    <a:pt x="101" y="35"/>
                  </a:cubicBezTo>
                  <a:cubicBezTo>
                    <a:pt x="101" y="24"/>
                    <a:pt x="100" y="10"/>
                    <a:pt x="96" y="0"/>
                  </a:cubicBezTo>
                  <a:cubicBezTo>
                    <a:pt x="93" y="5"/>
                    <a:pt x="94" y="17"/>
                    <a:pt x="94" y="23"/>
                  </a:cubicBezTo>
                  <a:cubicBezTo>
                    <a:pt x="93" y="34"/>
                    <a:pt x="94" y="46"/>
                    <a:pt x="94" y="57"/>
                  </a:cubicBezTo>
                  <a:cubicBezTo>
                    <a:pt x="94" y="85"/>
                    <a:pt x="90" y="111"/>
                    <a:pt x="78" y="137"/>
                  </a:cubicBezTo>
                  <a:cubicBezTo>
                    <a:pt x="74" y="147"/>
                    <a:pt x="68" y="159"/>
                    <a:pt x="58" y="166"/>
                  </a:cubicBezTo>
                  <a:cubicBezTo>
                    <a:pt x="52" y="170"/>
                    <a:pt x="43" y="172"/>
                    <a:pt x="36" y="176"/>
                  </a:cubicBezTo>
                  <a:cubicBezTo>
                    <a:pt x="27" y="181"/>
                    <a:pt x="12" y="188"/>
                    <a:pt x="4" y="198"/>
                  </a:cubicBezTo>
                  <a:cubicBezTo>
                    <a:pt x="7" y="196"/>
                    <a:pt x="10" y="195"/>
                    <a:pt x="14" y="194"/>
                  </a:cubicBezTo>
                  <a:cubicBezTo>
                    <a:pt x="19" y="192"/>
                    <a:pt x="24" y="191"/>
                    <a:pt x="29" y="191"/>
                  </a:cubicBezTo>
                  <a:cubicBezTo>
                    <a:pt x="42" y="190"/>
                    <a:pt x="60" y="187"/>
                    <a:pt x="68" y="189"/>
                  </a:cubicBezTo>
                  <a:cubicBezTo>
                    <a:pt x="76" y="191"/>
                    <a:pt x="90" y="192"/>
                    <a:pt x="97" y="197"/>
                  </a:cubicBezTo>
                  <a:cubicBezTo>
                    <a:pt x="99" y="198"/>
                    <a:pt x="101" y="199"/>
                    <a:pt x="102" y="200"/>
                  </a:cubicBezTo>
                  <a:cubicBezTo>
                    <a:pt x="103" y="201"/>
                    <a:pt x="103" y="201"/>
                    <a:pt x="103" y="202"/>
                  </a:cubicBezTo>
                  <a:cubicBezTo>
                    <a:pt x="105" y="202"/>
                    <a:pt x="106" y="203"/>
                    <a:pt x="106" y="204"/>
                  </a:cubicBezTo>
                  <a:cubicBezTo>
                    <a:pt x="107" y="205"/>
                    <a:pt x="107" y="205"/>
                    <a:pt x="108" y="206"/>
                  </a:cubicBezTo>
                  <a:cubicBezTo>
                    <a:pt x="109" y="207"/>
                    <a:pt x="110" y="208"/>
                    <a:pt x="111" y="208"/>
                  </a:cubicBezTo>
                  <a:cubicBezTo>
                    <a:pt x="111" y="209"/>
                    <a:pt x="111" y="209"/>
                    <a:pt x="112" y="210"/>
                  </a:cubicBezTo>
                  <a:cubicBezTo>
                    <a:pt x="113" y="211"/>
                    <a:pt x="114" y="213"/>
                    <a:pt x="115" y="214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3" y="198"/>
                    <a:pt x="111" y="136"/>
                    <a:pt x="109" y="78"/>
                  </a:cubicBezTo>
                  <a:close/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3" name="Freeform 497"/>
            <p:cNvSpPr>
              <a:spLocks/>
            </p:cNvSpPr>
            <p:nvPr/>
          </p:nvSpPr>
          <p:spPr bwMode="auto">
            <a:xfrm>
              <a:off x="226" y="1599"/>
              <a:ext cx="74" cy="108"/>
            </a:xfrm>
            <a:custGeom>
              <a:avLst/>
              <a:gdLst>
                <a:gd name="T0" fmla="*/ 56 w 59"/>
                <a:gd name="T1" fmla="*/ 0 h 81"/>
                <a:gd name="T2" fmla="*/ 49 w 59"/>
                <a:gd name="T3" fmla="*/ 60 h 81"/>
                <a:gd name="T4" fmla="*/ 0 w 59"/>
                <a:gd name="T5" fmla="*/ 93 h 81"/>
                <a:gd name="T6" fmla="*/ 70 w 59"/>
                <a:gd name="T7" fmla="*/ 92 h 81"/>
                <a:gd name="T8" fmla="*/ 70 w 59"/>
                <a:gd name="T9" fmla="*/ 37 h 81"/>
                <a:gd name="T10" fmla="*/ 66 w 59"/>
                <a:gd name="T11" fmla="*/ 4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39" y="45"/>
                  </a:cubicBezTo>
                  <a:cubicBezTo>
                    <a:pt x="30" y="60"/>
                    <a:pt x="12" y="62"/>
                    <a:pt x="0" y="70"/>
                  </a:cubicBezTo>
                  <a:cubicBezTo>
                    <a:pt x="11" y="73"/>
                    <a:pt x="53" y="81"/>
                    <a:pt x="56" y="69"/>
                  </a:cubicBezTo>
                  <a:cubicBezTo>
                    <a:pt x="59" y="61"/>
                    <a:pt x="56" y="37"/>
                    <a:pt x="56" y="28"/>
                  </a:cubicBezTo>
                  <a:cubicBezTo>
                    <a:pt x="56" y="22"/>
                    <a:pt x="56" y="7"/>
                    <a:pt x="53" y="3"/>
                  </a:cubicBezTo>
                </a:path>
              </a:pathLst>
            </a:custGeom>
            <a:solidFill>
              <a:srgbClr val="82B3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4" name="Freeform 498"/>
            <p:cNvSpPr>
              <a:spLocks/>
            </p:cNvSpPr>
            <p:nvPr/>
          </p:nvSpPr>
          <p:spPr bwMode="auto">
            <a:xfrm>
              <a:off x="287" y="1816"/>
              <a:ext cx="214" cy="181"/>
            </a:xfrm>
            <a:custGeom>
              <a:avLst/>
              <a:gdLst>
                <a:gd name="T0" fmla="*/ 165 w 171"/>
                <a:gd name="T1" fmla="*/ 117 h 136"/>
                <a:gd name="T2" fmla="*/ 184 w 171"/>
                <a:gd name="T3" fmla="*/ 126 h 136"/>
                <a:gd name="T4" fmla="*/ 198 w 171"/>
                <a:gd name="T5" fmla="*/ 137 h 136"/>
                <a:gd name="T6" fmla="*/ 209 w 171"/>
                <a:gd name="T7" fmla="*/ 153 h 136"/>
                <a:gd name="T8" fmla="*/ 213 w 171"/>
                <a:gd name="T9" fmla="*/ 134 h 136"/>
                <a:gd name="T10" fmla="*/ 213 w 171"/>
                <a:gd name="T11" fmla="*/ 110 h 136"/>
                <a:gd name="T12" fmla="*/ 194 w 171"/>
                <a:gd name="T13" fmla="*/ 80 h 136"/>
                <a:gd name="T14" fmla="*/ 180 w 171"/>
                <a:gd name="T15" fmla="*/ 56 h 136"/>
                <a:gd name="T16" fmla="*/ 166 w 171"/>
                <a:gd name="T17" fmla="*/ 31 h 136"/>
                <a:gd name="T18" fmla="*/ 150 w 171"/>
                <a:gd name="T19" fmla="*/ 13 h 136"/>
                <a:gd name="T20" fmla="*/ 130 w 171"/>
                <a:gd name="T21" fmla="*/ 1 h 136"/>
                <a:gd name="T22" fmla="*/ 149 w 171"/>
                <a:gd name="T23" fmla="*/ 25 h 136"/>
                <a:gd name="T24" fmla="*/ 155 w 171"/>
                <a:gd name="T25" fmla="*/ 60 h 136"/>
                <a:gd name="T26" fmla="*/ 128 w 171"/>
                <a:gd name="T27" fmla="*/ 77 h 136"/>
                <a:gd name="T28" fmla="*/ 90 w 171"/>
                <a:gd name="T29" fmla="*/ 88 h 136"/>
                <a:gd name="T30" fmla="*/ 18 w 171"/>
                <a:gd name="T31" fmla="*/ 128 h 136"/>
                <a:gd name="T32" fmla="*/ 1 w 171"/>
                <a:gd name="T33" fmla="*/ 181 h 136"/>
                <a:gd name="T34" fmla="*/ 8 w 171"/>
                <a:gd name="T35" fmla="*/ 166 h 136"/>
                <a:gd name="T36" fmla="*/ 24 w 171"/>
                <a:gd name="T37" fmla="*/ 144 h 136"/>
                <a:gd name="T38" fmla="*/ 61 w 171"/>
                <a:gd name="T39" fmla="*/ 120 h 136"/>
                <a:gd name="T40" fmla="*/ 108 w 171"/>
                <a:gd name="T41" fmla="*/ 108 h 136"/>
                <a:gd name="T42" fmla="*/ 128 w 171"/>
                <a:gd name="T43" fmla="*/ 108 h 136"/>
                <a:gd name="T44" fmla="*/ 139 w 171"/>
                <a:gd name="T45" fmla="*/ 109 h 136"/>
                <a:gd name="T46" fmla="*/ 153 w 171"/>
                <a:gd name="T47" fmla="*/ 112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36"/>
                <a:gd name="T74" fmla="*/ 171 w 171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36">
                  <a:moveTo>
                    <a:pt x="132" y="88"/>
                  </a:moveTo>
                  <a:cubicBezTo>
                    <a:pt x="135" y="90"/>
                    <a:pt x="144" y="93"/>
                    <a:pt x="147" y="95"/>
                  </a:cubicBezTo>
                  <a:cubicBezTo>
                    <a:pt x="150" y="99"/>
                    <a:pt x="155" y="100"/>
                    <a:pt x="158" y="103"/>
                  </a:cubicBezTo>
                  <a:cubicBezTo>
                    <a:pt x="161" y="107"/>
                    <a:pt x="164" y="111"/>
                    <a:pt x="167" y="115"/>
                  </a:cubicBezTo>
                  <a:cubicBezTo>
                    <a:pt x="171" y="113"/>
                    <a:pt x="170" y="104"/>
                    <a:pt x="170" y="101"/>
                  </a:cubicBezTo>
                  <a:cubicBezTo>
                    <a:pt x="171" y="95"/>
                    <a:pt x="171" y="89"/>
                    <a:pt x="170" y="83"/>
                  </a:cubicBezTo>
                  <a:cubicBezTo>
                    <a:pt x="168" y="74"/>
                    <a:pt x="160" y="68"/>
                    <a:pt x="155" y="60"/>
                  </a:cubicBezTo>
                  <a:cubicBezTo>
                    <a:pt x="152" y="54"/>
                    <a:pt x="148" y="48"/>
                    <a:pt x="144" y="42"/>
                  </a:cubicBezTo>
                  <a:cubicBezTo>
                    <a:pt x="141" y="36"/>
                    <a:pt x="138" y="29"/>
                    <a:pt x="133" y="23"/>
                  </a:cubicBezTo>
                  <a:cubicBezTo>
                    <a:pt x="129" y="19"/>
                    <a:pt x="125" y="14"/>
                    <a:pt x="120" y="10"/>
                  </a:cubicBezTo>
                  <a:cubicBezTo>
                    <a:pt x="116" y="6"/>
                    <a:pt x="110" y="0"/>
                    <a:pt x="104" y="1"/>
                  </a:cubicBezTo>
                  <a:cubicBezTo>
                    <a:pt x="110" y="5"/>
                    <a:pt x="115" y="13"/>
                    <a:pt x="119" y="19"/>
                  </a:cubicBezTo>
                  <a:cubicBezTo>
                    <a:pt x="124" y="25"/>
                    <a:pt x="127" y="37"/>
                    <a:pt x="124" y="45"/>
                  </a:cubicBezTo>
                  <a:cubicBezTo>
                    <a:pt x="121" y="53"/>
                    <a:pt x="109" y="56"/>
                    <a:pt x="102" y="58"/>
                  </a:cubicBezTo>
                  <a:cubicBezTo>
                    <a:pt x="92" y="62"/>
                    <a:pt x="82" y="63"/>
                    <a:pt x="72" y="66"/>
                  </a:cubicBezTo>
                  <a:cubicBezTo>
                    <a:pt x="52" y="72"/>
                    <a:pt x="28" y="79"/>
                    <a:pt x="14" y="96"/>
                  </a:cubicBezTo>
                  <a:cubicBezTo>
                    <a:pt x="5" y="107"/>
                    <a:pt x="0" y="122"/>
                    <a:pt x="1" y="136"/>
                  </a:cubicBezTo>
                  <a:cubicBezTo>
                    <a:pt x="1" y="131"/>
                    <a:pt x="3" y="128"/>
                    <a:pt x="6" y="125"/>
                  </a:cubicBezTo>
                  <a:cubicBezTo>
                    <a:pt x="9" y="118"/>
                    <a:pt x="14" y="113"/>
                    <a:pt x="19" y="108"/>
                  </a:cubicBezTo>
                  <a:cubicBezTo>
                    <a:pt x="28" y="100"/>
                    <a:pt x="39" y="95"/>
                    <a:pt x="49" y="90"/>
                  </a:cubicBezTo>
                  <a:cubicBezTo>
                    <a:pt x="60" y="85"/>
                    <a:pt x="74" y="82"/>
                    <a:pt x="86" y="81"/>
                  </a:cubicBezTo>
                  <a:cubicBezTo>
                    <a:pt x="92" y="81"/>
                    <a:pt x="96" y="81"/>
                    <a:pt x="102" y="81"/>
                  </a:cubicBezTo>
                  <a:cubicBezTo>
                    <a:pt x="105" y="81"/>
                    <a:pt x="108" y="82"/>
                    <a:pt x="111" y="82"/>
                  </a:cubicBezTo>
                  <a:cubicBezTo>
                    <a:pt x="114" y="82"/>
                    <a:pt x="118" y="84"/>
                    <a:pt x="122" y="84"/>
                  </a:cubicBezTo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5" name="Freeform 499"/>
            <p:cNvSpPr>
              <a:spLocks/>
            </p:cNvSpPr>
            <p:nvPr/>
          </p:nvSpPr>
          <p:spPr bwMode="auto">
            <a:xfrm>
              <a:off x="311" y="2125"/>
              <a:ext cx="124" cy="311"/>
            </a:xfrm>
            <a:custGeom>
              <a:avLst/>
              <a:gdLst>
                <a:gd name="T0" fmla="*/ 124 w 99"/>
                <a:gd name="T1" fmla="*/ 170 h 233"/>
                <a:gd name="T2" fmla="*/ 124 w 99"/>
                <a:gd name="T3" fmla="*/ 166 h 233"/>
                <a:gd name="T4" fmla="*/ 123 w 99"/>
                <a:gd name="T5" fmla="*/ 152 h 233"/>
                <a:gd name="T6" fmla="*/ 120 w 99"/>
                <a:gd name="T7" fmla="*/ 133 h 233"/>
                <a:gd name="T8" fmla="*/ 90 w 99"/>
                <a:gd name="T9" fmla="*/ 95 h 233"/>
                <a:gd name="T10" fmla="*/ 74 w 99"/>
                <a:gd name="T11" fmla="*/ 85 h 233"/>
                <a:gd name="T12" fmla="*/ 48 w 99"/>
                <a:gd name="T13" fmla="*/ 68 h 233"/>
                <a:gd name="T14" fmla="*/ 50 w 99"/>
                <a:gd name="T15" fmla="*/ 64 h 233"/>
                <a:gd name="T16" fmla="*/ 10 w 99"/>
                <a:gd name="T17" fmla="*/ 0 h 233"/>
                <a:gd name="T18" fmla="*/ 26 w 99"/>
                <a:gd name="T19" fmla="*/ 43 h 233"/>
                <a:gd name="T20" fmla="*/ 64 w 99"/>
                <a:gd name="T21" fmla="*/ 103 h 233"/>
                <a:gd name="T22" fmla="*/ 73 w 99"/>
                <a:gd name="T23" fmla="*/ 186 h 233"/>
                <a:gd name="T24" fmla="*/ 56 w 99"/>
                <a:gd name="T25" fmla="*/ 214 h 233"/>
                <a:gd name="T26" fmla="*/ 63 w 99"/>
                <a:gd name="T27" fmla="*/ 252 h 233"/>
                <a:gd name="T28" fmla="*/ 0 w 99"/>
                <a:gd name="T29" fmla="*/ 276 h 233"/>
                <a:gd name="T30" fmla="*/ 51 w 99"/>
                <a:gd name="T31" fmla="*/ 306 h 233"/>
                <a:gd name="T32" fmla="*/ 95 w 99"/>
                <a:gd name="T33" fmla="*/ 270 h 233"/>
                <a:gd name="T34" fmla="*/ 98 w 99"/>
                <a:gd name="T35" fmla="*/ 263 h 233"/>
                <a:gd name="T36" fmla="*/ 96 w 99"/>
                <a:gd name="T37" fmla="*/ 222 h 233"/>
                <a:gd name="T38" fmla="*/ 98 w 99"/>
                <a:gd name="T39" fmla="*/ 223 h 233"/>
                <a:gd name="T40" fmla="*/ 124 w 99"/>
                <a:gd name="T41" fmla="*/ 170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"/>
                <a:gd name="T64" fmla="*/ 0 h 233"/>
                <a:gd name="T65" fmla="*/ 99 w 99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" h="233">
                  <a:moveTo>
                    <a:pt x="99" y="127"/>
                  </a:moveTo>
                  <a:cubicBezTo>
                    <a:pt x="99" y="124"/>
                    <a:pt x="99" y="124"/>
                    <a:pt x="99" y="124"/>
                  </a:cubicBezTo>
                  <a:cubicBezTo>
                    <a:pt x="99" y="120"/>
                    <a:pt x="99" y="117"/>
                    <a:pt x="98" y="114"/>
                  </a:cubicBezTo>
                  <a:cubicBezTo>
                    <a:pt x="98" y="109"/>
                    <a:pt x="97" y="105"/>
                    <a:pt x="96" y="100"/>
                  </a:cubicBezTo>
                  <a:cubicBezTo>
                    <a:pt x="88" y="86"/>
                    <a:pt x="83" y="79"/>
                    <a:pt x="72" y="71"/>
                  </a:cubicBezTo>
                  <a:cubicBezTo>
                    <a:pt x="67" y="68"/>
                    <a:pt x="63" y="66"/>
                    <a:pt x="59" y="64"/>
                  </a:cubicBezTo>
                  <a:cubicBezTo>
                    <a:pt x="53" y="60"/>
                    <a:pt x="43" y="56"/>
                    <a:pt x="38" y="51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28" y="37"/>
                    <a:pt x="17" y="20"/>
                    <a:pt x="8" y="0"/>
                  </a:cubicBezTo>
                  <a:cubicBezTo>
                    <a:pt x="12" y="11"/>
                    <a:pt x="16" y="22"/>
                    <a:pt x="21" y="32"/>
                  </a:cubicBezTo>
                  <a:cubicBezTo>
                    <a:pt x="30" y="47"/>
                    <a:pt x="39" y="63"/>
                    <a:pt x="51" y="77"/>
                  </a:cubicBezTo>
                  <a:cubicBezTo>
                    <a:pt x="65" y="93"/>
                    <a:pt x="70" y="120"/>
                    <a:pt x="58" y="139"/>
                  </a:cubicBezTo>
                  <a:cubicBezTo>
                    <a:pt x="54" y="146"/>
                    <a:pt x="45" y="151"/>
                    <a:pt x="45" y="160"/>
                  </a:cubicBezTo>
                  <a:cubicBezTo>
                    <a:pt x="46" y="169"/>
                    <a:pt x="52" y="178"/>
                    <a:pt x="50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6" y="233"/>
                    <a:pt x="41" y="229"/>
                  </a:cubicBezTo>
                  <a:cubicBezTo>
                    <a:pt x="55" y="226"/>
                    <a:pt x="67" y="215"/>
                    <a:pt x="76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6" y="186"/>
                    <a:pt x="83" y="175"/>
                    <a:pt x="77" y="166"/>
                  </a:cubicBezTo>
                  <a:cubicBezTo>
                    <a:pt x="78" y="167"/>
                    <a:pt x="78" y="167"/>
                    <a:pt x="78" y="167"/>
                  </a:cubicBezTo>
                  <a:cubicBezTo>
                    <a:pt x="84" y="166"/>
                    <a:pt x="96" y="150"/>
                    <a:pt x="99" y="127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6" name="Freeform 500"/>
            <p:cNvSpPr>
              <a:spLocks noEditPoints="1"/>
            </p:cNvSpPr>
            <p:nvPr/>
          </p:nvSpPr>
          <p:spPr bwMode="auto">
            <a:xfrm>
              <a:off x="239" y="2219"/>
              <a:ext cx="113" cy="198"/>
            </a:xfrm>
            <a:custGeom>
              <a:avLst/>
              <a:gdLst>
                <a:gd name="T0" fmla="*/ 77 w 91"/>
                <a:gd name="T1" fmla="*/ 159 h 149"/>
                <a:gd name="T2" fmla="*/ 63 w 91"/>
                <a:gd name="T3" fmla="*/ 126 h 149"/>
                <a:gd name="T4" fmla="*/ 46 w 91"/>
                <a:gd name="T5" fmla="*/ 97 h 149"/>
                <a:gd name="T6" fmla="*/ 16 w 91"/>
                <a:gd name="T7" fmla="*/ 48 h 149"/>
                <a:gd name="T8" fmla="*/ 5 w 91"/>
                <a:gd name="T9" fmla="*/ 23 h 149"/>
                <a:gd name="T10" fmla="*/ 52 w 91"/>
                <a:gd name="T11" fmla="*/ 142 h 149"/>
                <a:gd name="T12" fmla="*/ 83 w 91"/>
                <a:gd name="T13" fmla="*/ 197 h 149"/>
                <a:gd name="T14" fmla="*/ 113 w 91"/>
                <a:gd name="T15" fmla="*/ 186 h 149"/>
                <a:gd name="T16" fmla="*/ 77 w 91"/>
                <a:gd name="T17" fmla="*/ 159 h 149"/>
                <a:gd name="T18" fmla="*/ 0 w 91"/>
                <a:gd name="T19" fmla="*/ 1 h 149"/>
                <a:gd name="T20" fmla="*/ 0 w 91"/>
                <a:gd name="T21" fmla="*/ 0 h 149"/>
                <a:gd name="T22" fmla="*/ 0 w 91"/>
                <a:gd name="T23" fmla="*/ 1 h 149"/>
                <a:gd name="T24" fmla="*/ 0 w 91"/>
                <a:gd name="T25" fmla="*/ 1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149"/>
                <a:gd name="T41" fmla="*/ 91 w 91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149">
                  <a:moveTo>
                    <a:pt x="62" y="120"/>
                  </a:moveTo>
                  <a:cubicBezTo>
                    <a:pt x="57" y="113"/>
                    <a:pt x="55" y="103"/>
                    <a:pt x="51" y="95"/>
                  </a:cubicBezTo>
                  <a:cubicBezTo>
                    <a:pt x="48" y="87"/>
                    <a:pt x="42" y="81"/>
                    <a:pt x="37" y="73"/>
                  </a:cubicBezTo>
                  <a:cubicBezTo>
                    <a:pt x="29" y="61"/>
                    <a:pt x="20" y="49"/>
                    <a:pt x="13" y="36"/>
                  </a:cubicBezTo>
                  <a:cubicBezTo>
                    <a:pt x="11" y="31"/>
                    <a:pt x="7" y="24"/>
                    <a:pt x="4" y="17"/>
                  </a:cubicBezTo>
                  <a:cubicBezTo>
                    <a:pt x="13" y="55"/>
                    <a:pt x="28" y="76"/>
                    <a:pt x="42" y="107"/>
                  </a:cubicBezTo>
                  <a:cubicBezTo>
                    <a:pt x="49" y="124"/>
                    <a:pt x="58" y="138"/>
                    <a:pt x="67" y="148"/>
                  </a:cubicBezTo>
                  <a:cubicBezTo>
                    <a:pt x="76" y="149"/>
                    <a:pt x="87" y="148"/>
                    <a:pt x="91" y="140"/>
                  </a:cubicBezTo>
                  <a:cubicBezTo>
                    <a:pt x="78" y="139"/>
                    <a:pt x="70" y="132"/>
                    <a:pt x="62" y="120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7" name="Freeform 501"/>
            <p:cNvSpPr>
              <a:spLocks/>
            </p:cNvSpPr>
            <p:nvPr/>
          </p:nvSpPr>
          <p:spPr bwMode="auto">
            <a:xfrm>
              <a:off x="764" y="1760"/>
              <a:ext cx="63" cy="37"/>
            </a:xfrm>
            <a:custGeom>
              <a:avLst/>
              <a:gdLst>
                <a:gd name="T0" fmla="*/ 63 w 50"/>
                <a:gd name="T1" fmla="*/ 4 h 28"/>
                <a:gd name="T2" fmla="*/ 34 w 50"/>
                <a:gd name="T3" fmla="*/ 0 h 28"/>
                <a:gd name="T4" fmla="*/ 26 w 50"/>
                <a:gd name="T5" fmla="*/ 3 h 28"/>
                <a:gd name="T6" fmla="*/ 0 w 50"/>
                <a:gd name="T7" fmla="*/ 37 h 28"/>
                <a:gd name="T8" fmla="*/ 4 w 50"/>
                <a:gd name="T9" fmla="*/ 37 h 28"/>
                <a:gd name="T10" fmla="*/ 11 w 50"/>
                <a:gd name="T11" fmla="*/ 36 h 28"/>
                <a:gd name="T12" fmla="*/ 16 w 50"/>
                <a:gd name="T13" fmla="*/ 24 h 28"/>
                <a:gd name="T14" fmla="*/ 54 w 50"/>
                <a:gd name="T15" fmla="*/ 4 h 28"/>
                <a:gd name="T16" fmla="*/ 63 w 50"/>
                <a:gd name="T17" fmla="*/ 4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8"/>
                <a:gd name="T29" fmla="*/ 50 w 5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8">
                  <a:moveTo>
                    <a:pt x="50" y="3"/>
                  </a:moveTo>
                  <a:cubicBezTo>
                    <a:pt x="42" y="2"/>
                    <a:pt x="34" y="1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0" y="24"/>
                    <a:pt x="11" y="20"/>
                    <a:pt x="13" y="18"/>
                  </a:cubicBezTo>
                  <a:cubicBezTo>
                    <a:pt x="20" y="9"/>
                    <a:pt x="32" y="5"/>
                    <a:pt x="43" y="3"/>
                  </a:cubicBezTo>
                  <a:cubicBezTo>
                    <a:pt x="45" y="3"/>
                    <a:pt x="47" y="3"/>
                    <a:pt x="50" y="3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8" name="Freeform 502"/>
            <p:cNvSpPr>
              <a:spLocks/>
            </p:cNvSpPr>
            <p:nvPr/>
          </p:nvSpPr>
          <p:spPr bwMode="auto">
            <a:xfrm>
              <a:off x="902" y="1784"/>
              <a:ext cx="111" cy="216"/>
            </a:xfrm>
            <a:custGeom>
              <a:avLst/>
              <a:gdLst>
                <a:gd name="T0" fmla="*/ 109 w 89"/>
                <a:gd name="T1" fmla="*/ 176 h 162"/>
                <a:gd name="T2" fmla="*/ 94 w 89"/>
                <a:gd name="T3" fmla="*/ 109 h 162"/>
                <a:gd name="T4" fmla="*/ 80 w 89"/>
                <a:gd name="T5" fmla="*/ 75 h 162"/>
                <a:gd name="T6" fmla="*/ 75 w 89"/>
                <a:gd name="T7" fmla="*/ 67 h 162"/>
                <a:gd name="T8" fmla="*/ 31 w 89"/>
                <a:gd name="T9" fmla="*/ 19 h 162"/>
                <a:gd name="T10" fmla="*/ 0 w 89"/>
                <a:gd name="T11" fmla="*/ 0 h 162"/>
                <a:gd name="T12" fmla="*/ 19 w 89"/>
                <a:gd name="T13" fmla="*/ 20 h 162"/>
                <a:gd name="T14" fmla="*/ 40 w 89"/>
                <a:gd name="T15" fmla="*/ 60 h 162"/>
                <a:gd name="T16" fmla="*/ 82 w 89"/>
                <a:gd name="T17" fmla="*/ 205 h 162"/>
                <a:gd name="T18" fmla="*/ 82 w 89"/>
                <a:gd name="T19" fmla="*/ 208 h 162"/>
                <a:gd name="T20" fmla="*/ 84 w 89"/>
                <a:gd name="T21" fmla="*/ 216 h 162"/>
                <a:gd name="T22" fmla="*/ 109 w 89"/>
                <a:gd name="T23" fmla="*/ 176 h 1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9"/>
                <a:gd name="T37" fmla="*/ 0 h 162"/>
                <a:gd name="T38" fmla="*/ 89 w 89"/>
                <a:gd name="T39" fmla="*/ 162 h 1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9" h="162">
                  <a:moveTo>
                    <a:pt x="87" y="132"/>
                  </a:moveTo>
                  <a:cubicBezTo>
                    <a:pt x="80" y="113"/>
                    <a:pt x="81" y="107"/>
                    <a:pt x="75" y="82"/>
                  </a:cubicBezTo>
                  <a:cubicBezTo>
                    <a:pt x="72" y="73"/>
                    <a:pt x="68" y="64"/>
                    <a:pt x="64" y="56"/>
                  </a:cubicBezTo>
                  <a:cubicBezTo>
                    <a:pt x="62" y="53"/>
                    <a:pt x="61" y="51"/>
                    <a:pt x="60" y="50"/>
                  </a:cubicBezTo>
                  <a:cubicBezTo>
                    <a:pt x="49" y="33"/>
                    <a:pt x="34" y="21"/>
                    <a:pt x="25" y="14"/>
                  </a:cubicBezTo>
                  <a:cubicBezTo>
                    <a:pt x="17" y="9"/>
                    <a:pt x="9" y="4"/>
                    <a:pt x="0" y="0"/>
                  </a:cubicBezTo>
                  <a:cubicBezTo>
                    <a:pt x="6" y="5"/>
                    <a:pt x="11" y="10"/>
                    <a:pt x="15" y="15"/>
                  </a:cubicBezTo>
                  <a:cubicBezTo>
                    <a:pt x="21" y="23"/>
                    <a:pt x="28" y="34"/>
                    <a:pt x="32" y="45"/>
                  </a:cubicBezTo>
                  <a:cubicBezTo>
                    <a:pt x="65" y="70"/>
                    <a:pt x="76" y="107"/>
                    <a:pt x="66" y="154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6" y="157"/>
                    <a:pt x="66" y="160"/>
                    <a:pt x="67" y="162"/>
                  </a:cubicBezTo>
                  <a:cubicBezTo>
                    <a:pt x="78" y="159"/>
                    <a:pt x="89" y="143"/>
                    <a:pt x="87" y="132"/>
                  </a:cubicBezTo>
                  <a:close/>
                </a:path>
              </a:pathLst>
            </a:custGeom>
            <a:solidFill>
              <a:srgbClr val="F5BA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69" name="Freeform 503"/>
            <p:cNvSpPr>
              <a:spLocks/>
            </p:cNvSpPr>
            <p:nvPr/>
          </p:nvSpPr>
          <p:spPr bwMode="auto">
            <a:xfrm>
              <a:off x="201" y="1845"/>
              <a:ext cx="79" cy="48"/>
            </a:xfrm>
            <a:custGeom>
              <a:avLst/>
              <a:gdLst>
                <a:gd name="T0" fmla="*/ 11 w 63"/>
                <a:gd name="T1" fmla="*/ 45 h 36"/>
                <a:gd name="T2" fmla="*/ 38 w 63"/>
                <a:gd name="T3" fmla="*/ 45 h 36"/>
                <a:gd name="T4" fmla="*/ 59 w 63"/>
                <a:gd name="T5" fmla="*/ 45 h 36"/>
                <a:gd name="T6" fmla="*/ 79 w 63"/>
                <a:gd name="T7" fmla="*/ 0 h 36"/>
                <a:gd name="T8" fmla="*/ 64 w 63"/>
                <a:gd name="T9" fmla="*/ 20 h 36"/>
                <a:gd name="T10" fmla="*/ 40 w 63"/>
                <a:gd name="T11" fmla="*/ 36 h 36"/>
                <a:gd name="T12" fmla="*/ 0 w 63"/>
                <a:gd name="T13" fmla="*/ 3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9" y="34"/>
                  </a:moveTo>
                  <a:cubicBezTo>
                    <a:pt x="16" y="35"/>
                    <a:pt x="23" y="34"/>
                    <a:pt x="30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2" y="8"/>
                    <a:pt x="63" y="0"/>
                  </a:cubicBezTo>
                  <a:cubicBezTo>
                    <a:pt x="58" y="1"/>
                    <a:pt x="54" y="11"/>
                    <a:pt x="51" y="15"/>
                  </a:cubicBezTo>
                  <a:cubicBezTo>
                    <a:pt x="46" y="23"/>
                    <a:pt x="41" y="25"/>
                    <a:pt x="32" y="27"/>
                  </a:cubicBezTo>
                  <a:cubicBezTo>
                    <a:pt x="22" y="28"/>
                    <a:pt x="10" y="33"/>
                    <a:pt x="0" y="27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0" name="Freeform 504"/>
            <p:cNvSpPr>
              <a:spLocks/>
            </p:cNvSpPr>
            <p:nvPr/>
          </p:nvSpPr>
          <p:spPr bwMode="auto">
            <a:xfrm>
              <a:off x="186" y="1913"/>
              <a:ext cx="71" cy="51"/>
            </a:xfrm>
            <a:custGeom>
              <a:avLst/>
              <a:gdLst>
                <a:gd name="T0" fmla="*/ 2 w 57"/>
                <a:gd name="T1" fmla="*/ 43 h 38"/>
                <a:gd name="T2" fmla="*/ 27 w 57"/>
                <a:gd name="T3" fmla="*/ 50 h 38"/>
                <a:gd name="T4" fmla="*/ 54 w 57"/>
                <a:gd name="T5" fmla="*/ 50 h 38"/>
                <a:gd name="T6" fmla="*/ 64 w 57"/>
                <a:gd name="T7" fmla="*/ 30 h 38"/>
                <a:gd name="T8" fmla="*/ 71 w 57"/>
                <a:gd name="T9" fmla="*/ 0 h 38"/>
                <a:gd name="T10" fmla="*/ 40 w 57"/>
                <a:gd name="T11" fmla="*/ 35 h 38"/>
                <a:gd name="T12" fmla="*/ 0 w 57"/>
                <a:gd name="T13" fmla="*/ 32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4" y="36"/>
                    <a:pt x="18" y="36"/>
                    <a:pt x="22" y="37"/>
                  </a:cubicBezTo>
                  <a:cubicBezTo>
                    <a:pt x="29" y="38"/>
                    <a:pt x="37" y="38"/>
                    <a:pt x="43" y="37"/>
                  </a:cubicBezTo>
                  <a:cubicBezTo>
                    <a:pt x="51" y="35"/>
                    <a:pt x="49" y="29"/>
                    <a:pt x="51" y="22"/>
                  </a:cubicBezTo>
                  <a:cubicBezTo>
                    <a:pt x="53" y="15"/>
                    <a:pt x="57" y="7"/>
                    <a:pt x="57" y="0"/>
                  </a:cubicBezTo>
                  <a:cubicBezTo>
                    <a:pt x="46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1" name="Freeform 505"/>
            <p:cNvSpPr>
              <a:spLocks/>
            </p:cNvSpPr>
            <p:nvPr/>
          </p:nvSpPr>
          <p:spPr bwMode="auto">
            <a:xfrm>
              <a:off x="501" y="1943"/>
              <a:ext cx="79" cy="82"/>
            </a:xfrm>
            <a:custGeom>
              <a:avLst/>
              <a:gdLst>
                <a:gd name="T0" fmla="*/ 1 w 63"/>
                <a:gd name="T1" fmla="*/ 0 h 62"/>
                <a:gd name="T2" fmla="*/ 38 w 63"/>
                <a:gd name="T3" fmla="*/ 49 h 62"/>
                <a:gd name="T4" fmla="*/ 61 w 63"/>
                <a:gd name="T5" fmla="*/ 56 h 62"/>
                <a:gd name="T6" fmla="*/ 74 w 63"/>
                <a:gd name="T7" fmla="*/ 42 h 62"/>
                <a:gd name="T8" fmla="*/ 74 w 63"/>
                <a:gd name="T9" fmla="*/ 81 h 62"/>
                <a:gd name="T10" fmla="*/ 61 w 63"/>
                <a:gd name="T11" fmla="*/ 82 h 62"/>
                <a:gd name="T12" fmla="*/ 46 w 63"/>
                <a:gd name="T13" fmla="*/ 77 h 62"/>
                <a:gd name="T14" fmla="*/ 0 w 63"/>
                <a:gd name="T15" fmla="*/ 32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1" y="0"/>
                  </a:moveTo>
                  <a:cubicBezTo>
                    <a:pt x="0" y="15"/>
                    <a:pt x="18" y="32"/>
                    <a:pt x="30" y="37"/>
                  </a:cubicBezTo>
                  <a:cubicBezTo>
                    <a:pt x="35" y="40"/>
                    <a:pt x="44" y="43"/>
                    <a:pt x="49" y="42"/>
                  </a:cubicBezTo>
                  <a:cubicBezTo>
                    <a:pt x="54" y="40"/>
                    <a:pt x="56" y="36"/>
                    <a:pt x="59" y="32"/>
                  </a:cubicBezTo>
                  <a:cubicBezTo>
                    <a:pt x="61" y="36"/>
                    <a:pt x="63" y="57"/>
                    <a:pt x="59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1" y="60"/>
                    <a:pt x="37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2" name="Freeform 506"/>
            <p:cNvSpPr>
              <a:spLocks/>
            </p:cNvSpPr>
            <p:nvPr/>
          </p:nvSpPr>
          <p:spPr bwMode="auto">
            <a:xfrm>
              <a:off x="454" y="1791"/>
              <a:ext cx="65" cy="185"/>
            </a:xfrm>
            <a:custGeom>
              <a:avLst/>
              <a:gdLst>
                <a:gd name="T0" fmla="*/ 0 w 52"/>
                <a:gd name="T1" fmla="*/ 0 h 139"/>
                <a:gd name="T2" fmla="*/ 16 w 52"/>
                <a:gd name="T3" fmla="*/ 51 h 139"/>
                <a:gd name="T4" fmla="*/ 35 w 52"/>
                <a:gd name="T5" fmla="*/ 88 h 139"/>
                <a:gd name="T6" fmla="*/ 63 w 52"/>
                <a:gd name="T7" fmla="*/ 138 h 139"/>
                <a:gd name="T8" fmla="*/ 60 w 52"/>
                <a:gd name="T9" fmla="*/ 185 h 139"/>
                <a:gd name="T10" fmla="*/ 49 w 52"/>
                <a:gd name="T11" fmla="*/ 170 h 139"/>
                <a:gd name="T12" fmla="*/ 48 w 52"/>
                <a:gd name="T13" fmla="*/ 144 h 139"/>
                <a:gd name="T14" fmla="*/ 35 w 52"/>
                <a:gd name="T15" fmla="*/ 114 h 139"/>
                <a:gd name="T16" fmla="*/ 15 w 52"/>
                <a:gd name="T17" fmla="*/ 81 h 139"/>
                <a:gd name="T18" fmla="*/ 6 w 52"/>
                <a:gd name="T19" fmla="*/ 64 h 139"/>
                <a:gd name="T20" fmla="*/ 0 w 52"/>
                <a:gd name="T21" fmla="*/ 28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139"/>
                <a:gd name="T35" fmla="*/ 52 w 52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139">
                  <a:moveTo>
                    <a:pt x="0" y="0"/>
                  </a:moveTo>
                  <a:cubicBezTo>
                    <a:pt x="0" y="14"/>
                    <a:pt x="7" y="26"/>
                    <a:pt x="13" y="38"/>
                  </a:cubicBezTo>
                  <a:cubicBezTo>
                    <a:pt x="17" y="48"/>
                    <a:pt x="20" y="58"/>
                    <a:pt x="28" y="66"/>
                  </a:cubicBezTo>
                  <a:cubicBezTo>
                    <a:pt x="39" y="77"/>
                    <a:pt x="47" y="89"/>
                    <a:pt x="50" y="104"/>
                  </a:cubicBezTo>
                  <a:cubicBezTo>
                    <a:pt x="52" y="113"/>
                    <a:pt x="52" y="132"/>
                    <a:pt x="48" y="139"/>
                  </a:cubicBezTo>
                  <a:cubicBezTo>
                    <a:pt x="42" y="137"/>
                    <a:pt x="40" y="135"/>
                    <a:pt x="39" y="128"/>
                  </a:cubicBezTo>
                  <a:cubicBezTo>
                    <a:pt x="37" y="122"/>
                    <a:pt x="39" y="115"/>
                    <a:pt x="38" y="108"/>
                  </a:cubicBezTo>
                  <a:cubicBezTo>
                    <a:pt x="37" y="98"/>
                    <a:pt x="34" y="93"/>
                    <a:pt x="28" y="86"/>
                  </a:cubicBezTo>
                  <a:cubicBezTo>
                    <a:pt x="21" y="78"/>
                    <a:pt x="17" y="69"/>
                    <a:pt x="12" y="61"/>
                  </a:cubicBezTo>
                  <a:cubicBezTo>
                    <a:pt x="9" y="57"/>
                    <a:pt x="6" y="53"/>
                    <a:pt x="5" y="48"/>
                  </a:cubicBezTo>
                  <a:cubicBezTo>
                    <a:pt x="2" y="39"/>
                    <a:pt x="4" y="30"/>
                    <a:pt x="0" y="2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3" name="Freeform 507"/>
            <p:cNvSpPr>
              <a:spLocks/>
            </p:cNvSpPr>
            <p:nvPr/>
          </p:nvSpPr>
          <p:spPr bwMode="auto">
            <a:xfrm>
              <a:off x="798" y="1727"/>
              <a:ext cx="72" cy="33"/>
            </a:xfrm>
            <a:custGeom>
              <a:avLst/>
              <a:gdLst>
                <a:gd name="T0" fmla="*/ 20 w 58"/>
                <a:gd name="T1" fmla="*/ 33 h 25"/>
                <a:gd name="T2" fmla="*/ 52 w 58"/>
                <a:gd name="T3" fmla="*/ 20 h 25"/>
                <a:gd name="T4" fmla="*/ 57 w 58"/>
                <a:gd name="T5" fmla="*/ 4 h 25"/>
                <a:gd name="T6" fmla="*/ 0 w 58"/>
                <a:gd name="T7" fmla="*/ 28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25"/>
                <a:gd name="T14" fmla="*/ 58 w 58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25">
                  <a:moveTo>
                    <a:pt x="16" y="25"/>
                  </a:moveTo>
                  <a:cubicBezTo>
                    <a:pt x="22" y="25"/>
                    <a:pt x="34" y="17"/>
                    <a:pt x="42" y="15"/>
                  </a:cubicBezTo>
                  <a:cubicBezTo>
                    <a:pt x="49" y="13"/>
                    <a:pt x="58" y="7"/>
                    <a:pt x="46" y="3"/>
                  </a:cubicBezTo>
                  <a:cubicBezTo>
                    <a:pt x="35" y="0"/>
                    <a:pt x="5" y="12"/>
                    <a:pt x="0" y="2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4" name="Freeform 508"/>
            <p:cNvSpPr>
              <a:spLocks/>
            </p:cNvSpPr>
            <p:nvPr/>
          </p:nvSpPr>
          <p:spPr bwMode="auto">
            <a:xfrm>
              <a:off x="819" y="1747"/>
              <a:ext cx="23" cy="17"/>
            </a:xfrm>
            <a:custGeom>
              <a:avLst/>
              <a:gdLst>
                <a:gd name="T0" fmla="*/ 18 w 18"/>
                <a:gd name="T1" fmla="*/ 0 h 13"/>
                <a:gd name="T2" fmla="*/ 23 w 18"/>
                <a:gd name="T3" fmla="*/ 14 h 13"/>
                <a:gd name="T4" fmla="*/ 0 w 18"/>
                <a:gd name="T5" fmla="*/ 12 h 13"/>
                <a:gd name="T6" fmla="*/ 0 60000 65536"/>
                <a:gd name="T7" fmla="*/ 0 60000 65536"/>
                <a:gd name="T8" fmla="*/ 0 60000 65536"/>
                <a:gd name="T9" fmla="*/ 0 w 18"/>
                <a:gd name="T10" fmla="*/ 0 h 13"/>
                <a:gd name="T11" fmla="*/ 18 w 18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3">
                  <a:moveTo>
                    <a:pt x="14" y="0"/>
                  </a:moveTo>
                  <a:cubicBezTo>
                    <a:pt x="10" y="6"/>
                    <a:pt x="17" y="6"/>
                    <a:pt x="18" y="11"/>
                  </a:cubicBezTo>
                  <a:cubicBezTo>
                    <a:pt x="14" y="13"/>
                    <a:pt x="6" y="9"/>
                    <a:pt x="0" y="9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5" name="Freeform 509"/>
            <p:cNvSpPr>
              <a:spLocks/>
            </p:cNvSpPr>
            <p:nvPr/>
          </p:nvSpPr>
          <p:spPr bwMode="auto">
            <a:xfrm>
              <a:off x="947" y="1799"/>
              <a:ext cx="67" cy="45"/>
            </a:xfrm>
            <a:custGeom>
              <a:avLst/>
              <a:gdLst>
                <a:gd name="T0" fmla="*/ 0 w 54"/>
                <a:gd name="T1" fmla="*/ 17 h 34"/>
                <a:gd name="T2" fmla="*/ 15 w 54"/>
                <a:gd name="T3" fmla="*/ 24 h 34"/>
                <a:gd name="T4" fmla="*/ 37 w 54"/>
                <a:gd name="T5" fmla="*/ 24 h 34"/>
                <a:gd name="T6" fmla="*/ 62 w 54"/>
                <a:gd name="T7" fmla="*/ 0 h 34"/>
                <a:gd name="T8" fmla="*/ 27 w 54"/>
                <a:gd name="T9" fmla="*/ 45 h 34"/>
                <a:gd name="T10" fmla="*/ 14 w 54"/>
                <a:gd name="T11" fmla="*/ 26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4"/>
                <a:gd name="T20" fmla="*/ 54 w 54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4">
                  <a:moveTo>
                    <a:pt x="0" y="13"/>
                  </a:moveTo>
                  <a:cubicBezTo>
                    <a:pt x="6" y="12"/>
                    <a:pt x="8" y="16"/>
                    <a:pt x="12" y="18"/>
                  </a:cubicBezTo>
                  <a:cubicBezTo>
                    <a:pt x="19" y="21"/>
                    <a:pt x="23" y="19"/>
                    <a:pt x="30" y="18"/>
                  </a:cubicBezTo>
                  <a:cubicBezTo>
                    <a:pt x="42" y="14"/>
                    <a:pt x="45" y="12"/>
                    <a:pt x="50" y="0"/>
                  </a:cubicBezTo>
                  <a:cubicBezTo>
                    <a:pt x="54" y="19"/>
                    <a:pt x="34" y="23"/>
                    <a:pt x="22" y="34"/>
                  </a:cubicBezTo>
                  <a:cubicBezTo>
                    <a:pt x="18" y="31"/>
                    <a:pt x="14" y="24"/>
                    <a:pt x="11" y="2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6" name="Freeform 510"/>
            <p:cNvSpPr>
              <a:spLocks/>
            </p:cNvSpPr>
            <p:nvPr/>
          </p:nvSpPr>
          <p:spPr bwMode="auto">
            <a:xfrm>
              <a:off x="990" y="1864"/>
              <a:ext cx="52" cy="75"/>
            </a:xfrm>
            <a:custGeom>
              <a:avLst/>
              <a:gdLst>
                <a:gd name="T0" fmla="*/ 8 w 41"/>
                <a:gd name="T1" fmla="*/ 24 h 56"/>
                <a:gd name="T2" fmla="*/ 14 w 41"/>
                <a:gd name="T3" fmla="*/ 75 h 56"/>
                <a:gd name="T4" fmla="*/ 33 w 41"/>
                <a:gd name="T5" fmla="*/ 32 h 56"/>
                <a:gd name="T6" fmla="*/ 44 w 41"/>
                <a:gd name="T7" fmla="*/ 0 h 56"/>
                <a:gd name="T8" fmla="*/ 27 w 41"/>
                <a:gd name="T9" fmla="*/ 20 h 56"/>
                <a:gd name="T10" fmla="*/ 0 w 41"/>
                <a:gd name="T11" fmla="*/ 7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56"/>
                <a:gd name="T20" fmla="*/ 41 w 41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56">
                  <a:moveTo>
                    <a:pt x="6" y="18"/>
                  </a:moveTo>
                  <a:cubicBezTo>
                    <a:pt x="6" y="31"/>
                    <a:pt x="10" y="43"/>
                    <a:pt x="11" y="56"/>
                  </a:cubicBezTo>
                  <a:cubicBezTo>
                    <a:pt x="14" y="45"/>
                    <a:pt x="18" y="34"/>
                    <a:pt x="26" y="24"/>
                  </a:cubicBezTo>
                  <a:cubicBezTo>
                    <a:pt x="32" y="16"/>
                    <a:pt x="41" y="13"/>
                    <a:pt x="35" y="0"/>
                  </a:cubicBezTo>
                  <a:cubicBezTo>
                    <a:pt x="38" y="10"/>
                    <a:pt x="30" y="14"/>
                    <a:pt x="21" y="15"/>
                  </a:cubicBezTo>
                  <a:cubicBezTo>
                    <a:pt x="10" y="16"/>
                    <a:pt x="9" y="7"/>
                    <a:pt x="0" y="5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7" name="Freeform 511"/>
            <p:cNvSpPr>
              <a:spLocks/>
            </p:cNvSpPr>
            <p:nvPr/>
          </p:nvSpPr>
          <p:spPr bwMode="auto">
            <a:xfrm>
              <a:off x="628" y="1523"/>
              <a:ext cx="222" cy="94"/>
            </a:xfrm>
            <a:custGeom>
              <a:avLst/>
              <a:gdLst>
                <a:gd name="T0" fmla="*/ 40 w 178"/>
                <a:gd name="T1" fmla="*/ 75 h 71"/>
                <a:gd name="T2" fmla="*/ 65 w 178"/>
                <a:gd name="T3" fmla="*/ 85 h 71"/>
                <a:gd name="T4" fmla="*/ 100 w 178"/>
                <a:gd name="T5" fmla="*/ 87 h 71"/>
                <a:gd name="T6" fmla="*/ 172 w 178"/>
                <a:gd name="T7" fmla="*/ 86 h 71"/>
                <a:gd name="T8" fmla="*/ 207 w 178"/>
                <a:gd name="T9" fmla="*/ 86 h 71"/>
                <a:gd name="T10" fmla="*/ 215 w 178"/>
                <a:gd name="T11" fmla="*/ 64 h 71"/>
                <a:gd name="T12" fmla="*/ 177 w 178"/>
                <a:gd name="T13" fmla="*/ 0 h 71"/>
                <a:gd name="T14" fmla="*/ 180 w 178"/>
                <a:gd name="T15" fmla="*/ 61 h 71"/>
                <a:gd name="T16" fmla="*/ 112 w 178"/>
                <a:gd name="T17" fmla="*/ 60 h 71"/>
                <a:gd name="T18" fmla="*/ 42 w 178"/>
                <a:gd name="T19" fmla="*/ 56 h 71"/>
                <a:gd name="T20" fmla="*/ 0 w 178"/>
                <a:gd name="T21" fmla="*/ 94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2" y="57"/>
                  </a:moveTo>
                  <a:cubicBezTo>
                    <a:pt x="44" y="58"/>
                    <a:pt x="43" y="59"/>
                    <a:pt x="52" y="64"/>
                  </a:cubicBezTo>
                  <a:cubicBezTo>
                    <a:pt x="61" y="68"/>
                    <a:pt x="71" y="66"/>
                    <a:pt x="80" y="66"/>
                  </a:cubicBezTo>
                  <a:cubicBezTo>
                    <a:pt x="99" y="65"/>
                    <a:pt x="118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4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7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8" name="Freeform 512"/>
            <p:cNvSpPr>
              <a:spLocks/>
            </p:cNvSpPr>
            <p:nvPr/>
          </p:nvSpPr>
          <p:spPr bwMode="auto">
            <a:xfrm>
              <a:off x="698" y="1412"/>
              <a:ext cx="44" cy="48"/>
            </a:xfrm>
            <a:custGeom>
              <a:avLst/>
              <a:gdLst>
                <a:gd name="T0" fmla="*/ 33 w 35"/>
                <a:gd name="T1" fmla="*/ 1 h 36"/>
                <a:gd name="T2" fmla="*/ 36 w 35"/>
                <a:gd name="T3" fmla="*/ 39 h 36"/>
                <a:gd name="T4" fmla="*/ 24 w 35"/>
                <a:gd name="T5" fmla="*/ 43 h 36"/>
                <a:gd name="T6" fmla="*/ 0 w 35"/>
                <a:gd name="T7" fmla="*/ 41 h 36"/>
                <a:gd name="T8" fmla="*/ 28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6"/>
                <a:gd name="T17" fmla="*/ 35 w 3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6">
                  <a:moveTo>
                    <a:pt x="26" y="1"/>
                  </a:moveTo>
                  <a:cubicBezTo>
                    <a:pt x="35" y="7"/>
                    <a:pt x="33" y="20"/>
                    <a:pt x="29" y="29"/>
                  </a:cubicBezTo>
                  <a:cubicBezTo>
                    <a:pt x="26" y="36"/>
                    <a:pt x="27" y="34"/>
                    <a:pt x="19" y="32"/>
                  </a:cubicBezTo>
                  <a:cubicBezTo>
                    <a:pt x="12" y="31"/>
                    <a:pt x="7" y="32"/>
                    <a:pt x="0" y="31"/>
                  </a:cubicBezTo>
                  <a:cubicBezTo>
                    <a:pt x="12" y="24"/>
                    <a:pt x="29" y="17"/>
                    <a:pt x="22" y="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79" name="Freeform 513"/>
            <p:cNvSpPr>
              <a:spLocks/>
            </p:cNvSpPr>
            <p:nvPr/>
          </p:nvSpPr>
          <p:spPr bwMode="auto">
            <a:xfrm>
              <a:off x="664" y="1399"/>
              <a:ext cx="25" cy="50"/>
            </a:xfrm>
            <a:custGeom>
              <a:avLst/>
              <a:gdLst>
                <a:gd name="T0" fmla="*/ 0 w 20"/>
                <a:gd name="T1" fmla="*/ 3 h 38"/>
                <a:gd name="T2" fmla="*/ 0 w 20"/>
                <a:gd name="T3" fmla="*/ 50 h 38"/>
                <a:gd name="T4" fmla="*/ 1 w 20"/>
                <a:gd name="T5" fmla="*/ 0 h 38"/>
                <a:gd name="T6" fmla="*/ 0 60000 65536"/>
                <a:gd name="T7" fmla="*/ 0 60000 65536"/>
                <a:gd name="T8" fmla="*/ 0 60000 65536"/>
                <a:gd name="T9" fmla="*/ 0 w 20"/>
                <a:gd name="T10" fmla="*/ 0 h 38"/>
                <a:gd name="T11" fmla="*/ 20 w 20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38">
                  <a:moveTo>
                    <a:pt x="0" y="2"/>
                  </a:moveTo>
                  <a:cubicBezTo>
                    <a:pt x="20" y="0"/>
                    <a:pt x="19" y="35"/>
                    <a:pt x="0" y="38"/>
                  </a:cubicBezTo>
                  <a:cubicBezTo>
                    <a:pt x="10" y="23"/>
                    <a:pt x="4" y="16"/>
                    <a:pt x="1" y="0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0" name="Freeform 514"/>
            <p:cNvSpPr>
              <a:spLocks/>
            </p:cNvSpPr>
            <p:nvPr/>
          </p:nvSpPr>
          <p:spPr bwMode="auto">
            <a:xfrm>
              <a:off x="571" y="1416"/>
              <a:ext cx="34" cy="44"/>
            </a:xfrm>
            <a:custGeom>
              <a:avLst/>
              <a:gdLst>
                <a:gd name="T0" fmla="*/ 6 w 27"/>
                <a:gd name="T1" fmla="*/ 7 h 33"/>
                <a:gd name="T2" fmla="*/ 34 w 27"/>
                <a:gd name="T3" fmla="*/ 43 h 33"/>
                <a:gd name="T4" fmla="*/ 14 w 27"/>
                <a:gd name="T5" fmla="*/ 40 h 33"/>
                <a:gd name="T6" fmla="*/ 0 w 27"/>
                <a:gd name="T7" fmla="*/ 5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33"/>
                <a:gd name="T14" fmla="*/ 27 w 27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33">
                  <a:moveTo>
                    <a:pt x="5" y="5"/>
                  </a:moveTo>
                  <a:cubicBezTo>
                    <a:pt x="18" y="0"/>
                    <a:pt x="15" y="27"/>
                    <a:pt x="27" y="32"/>
                  </a:cubicBezTo>
                  <a:cubicBezTo>
                    <a:pt x="23" y="33"/>
                    <a:pt x="16" y="31"/>
                    <a:pt x="11" y="30"/>
                  </a:cubicBezTo>
                  <a:cubicBezTo>
                    <a:pt x="9" y="18"/>
                    <a:pt x="12" y="12"/>
                    <a:pt x="0" y="4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1" name="Freeform 515"/>
            <p:cNvSpPr>
              <a:spLocks/>
            </p:cNvSpPr>
            <p:nvPr/>
          </p:nvSpPr>
          <p:spPr bwMode="auto">
            <a:xfrm>
              <a:off x="740" y="1687"/>
              <a:ext cx="219" cy="157"/>
            </a:xfrm>
            <a:custGeom>
              <a:avLst/>
              <a:gdLst>
                <a:gd name="T0" fmla="*/ 0 w 175"/>
                <a:gd name="T1" fmla="*/ 157 h 118"/>
                <a:gd name="T2" fmla="*/ 219 w 175"/>
                <a:gd name="T3" fmla="*/ 49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2" y="36"/>
                    <a:pt x="175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2" name="Freeform 516"/>
            <p:cNvSpPr>
              <a:spLocks/>
            </p:cNvSpPr>
            <p:nvPr/>
          </p:nvSpPr>
          <p:spPr bwMode="auto">
            <a:xfrm>
              <a:off x="720" y="1715"/>
              <a:ext cx="243" cy="193"/>
            </a:xfrm>
            <a:custGeom>
              <a:avLst/>
              <a:gdLst>
                <a:gd name="T0" fmla="*/ 19 w 194"/>
                <a:gd name="T1" fmla="*/ 126 h 145"/>
                <a:gd name="T2" fmla="*/ 15 w 194"/>
                <a:gd name="T3" fmla="*/ 138 h 145"/>
                <a:gd name="T4" fmla="*/ 0 w 194"/>
                <a:gd name="T5" fmla="*/ 192 h 145"/>
                <a:gd name="T6" fmla="*/ 5 w 194"/>
                <a:gd name="T7" fmla="*/ 193 h 145"/>
                <a:gd name="T8" fmla="*/ 20 w 194"/>
                <a:gd name="T9" fmla="*/ 140 h 145"/>
                <a:gd name="T10" fmla="*/ 24 w 194"/>
                <a:gd name="T11" fmla="*/ 128 h 145"/>
                <a:gd name="T12" fmla="*/ 199 w 194"/>
                <a:gd name="T13" fmla="*/ 17 h 145"/>
                <a:gd name="T14" fmla="*/ 243 w 194"/>
                <a:gd name="T15" fmla="*/ 19 h 145"/>
                <a:gd name="T16" fmla="*/ 243 w 194"/>
                <a:gd name="T17" fmla="*/ 19 h 145"/>
                <a:gd name="T18" fmla="*/ 199 w 194"/>
                <a:gd name="T19" fmla="*/ 13 h 145"/>
                <a:gd name="T20" fmla="*/ 19 w 194"/>
                <a:gd name="T21" fmla="*/ 126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145"/>
                <a:gd name="T35" fmla="*/ 194 w 194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145">
                  <a:moveTo>
                    <a:pt x="15" y="9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1" y="118"/>
                    <a:pt x="16" y="105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50" y="4"/>
                    <a:pt x="110" y="8"/>
                    <a:pt x="159" y="13"/>
                  </a:cubicBezTo>
                  <a:cubicBezTo>
                    <a:pt x="171" y="14"/>
                    <a:pt x="183" y="15"/>
                    <a:pt x="194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83" y="14"/>
                    <a:pt x="172" y="12"/>
                    <a:pt x="159" y="10"/>
                  </a:cubicBezTo>
                  <a:cubicBezTo>
                    <a:pt x="109" y="6"/>
                    <a:pt x="48" y="0"/>
                    <a:pt x="15" y="95"/>
                  </a:cubicBezTo>
                  <a:close/>
                </a:path>
              </a:pathLst>
            </a:custGeom>
            <a:solidFill>
              <a:srgbClr val="4793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3" name="Freeform 517"/>
            <p:cNvSpPr>
              <a:spLocks/>
            </p:cNvSpPr>
            <p:nvPr/>
          </p:nvSpPr>
          <p:spPr bwMode="auto">
            <a:xfrm>
              <a:off x="331" y="2091"/>
              <a:ext cx="49" cy="69"/>
            </a:xfrm>
            <a:custGeom>
              <a:avLst/>
              <a:gdLst>
                <a:gd name="T0" fmla="*/ 24 w 39"/>
                <a:gd name="T1" fmla="*/ 9 h 52"/>
                <a:gd name="T2" fmla="*/ 1 w 39"/>
                <a:gd name="T3" fmla="*/ 0 h 52"/>
                <a:gd name="T4" fmla="*/ 4 w 39"/>
                <a:gd name="T5" fmla="*/ 13 h 52"/>
                <a:gd name="T6" fmla="*/ 24 w 39"/>
                <a:gd name="T7" fmla="*/ 44 h 52"/>
                <a:gd name="T8" fmla="*/ 39 w 39"/>
                <a:gd name="T9" fmla="*/ 60 h 52"/>
                <a:gd name="T10" fmla="*/ 49 w 39"/>
                <a:gd name="T11" fmla="*/ 69 h 52"/>
                <a:gd name="T12" fmla="*/ 46 w 39"/>
                <a:gd name="T13" fmla="*/ 42 h 52"/>
                <a:gd name="T14" fmla="*/ 24 w 39"/>
                <a:gd name="T15" fmla="*/ 9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52"/>
                <a:gd name="T26" fmla="*/ 39 w 39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52">
                  <a:moveTo>
                    <a:pt x="19" y="7"/>
                  </a:moveTo>
                  <a:cubicBezTo>
                    <a:pt x="15" y="5"/>
                    <a:pt x="7" y="0"/>
                    <a:pt x="1" y="0"/>
                  </a:cubicBezTo>
                  <a:cubicBezTo>
                    <a:pt x="2" y="5"/>
                    <a:pt x="0" y="4"/>
                    <a:pt x="3" y="10"/>
                  </a:cubicBezTo>
                  <a:cubicBezTo>
                    <a:pt x="8" y="17"/>
                    <a:pt x="13" y="25"/>
                    <a:pt x="19" y="33"/>
                  </a:cubicBezTo>
                  <a:cubicBezTo>
                    <a:pt x="25" y="41"/>
                    <a:pt x="26" y="43"/>
                    <a:pt x="31" y="45"/>
                  </a:cubicBezTo>
                  <a:cubicBezTo>
                    <a:pt x="35" y="46"/>
                    <a:pt x="36" y="50"/>
                    <a:pt x="39" y="52"/>
                  </a:cubicBezTo>
                  <a:cubicBezTo>
                    <a:pt x="39" y="45"/>
                    <a:pt x="38" y="36"/>
                    <a:pt x="37" y="32"/>
                  </a:cubicBezTo>
                  <a:cubicBezTo>
                    <a:pt x="33" y="21"/>
                    <a:pt x="29" y="11"/>
                    <a:pt x="19" y="7"/>
                  </a:cubicBezTo>
                  <a:close/>
                </a:path>
              </a:pathLst>
            </a:custGeom>
            <a:solidFill>
              <a:srgbClr val="AA395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4" name="Freeform 518"/>
            <p:cNvSpPr>
              <a:spLocks/>
            </p:cNvSpPr>
            <p:nvPr/>
          </p:nvSpPr>
          <p:spPr bwMode="auto">
            <a:xfrm>
              <a:off x="762" y="1791"/>
              <a:ext cx="235" cy="225"/>
            </a:xfrm>
            <a:custGeom>
              <a:avLst/>
              <a:gdLst>
                <a:gd name="T0" fmla="*/ 213 w 188"/>
                <a:gd name="T1" fmla="*/ 200 h 169"/>
                <a:gd name="T2" fmla="*/ 213 w 188"/>
                <a:gd name="T3" fmla="*/ 202 h 169"/>
                <a:gd name="T4" fmla="*/ 219 w 188"/>
                <a:gd name="T5" fmla="*/ 225 h 169"/>
                <a:gd name="T6" fmla="*/ 225 w 188"/>
                <a:gd name="T7" fmla="*/ 225 h 169"/>
                <a:gd name="T8" fmla="*/ 219 w 188"/>
                <a:gd name="T9" fmla="*/ 204 h 169"/>
                <a:gd name="T10" fmla="*/ 219 w 188"/>
                <a:gd name="T11" fmla="*/ 201 h 169"/>
                <a:gd name="T12" fmla="*/ 135 w 188"/>
                <a:gd name="T13" fmla="*/ 27 h 169"/>
                <a:gd name="T14" fmla="*/ 0 w 188"/>
                <a:gd name="T15" fmla="*/ 4 h 169"/>
                <a:gd name="T16" fmla="*/ 1 w 188"/>
                <a:gd name="T17" fmla="*/ 11 h 169"/>
                <a:gd name="T18" fmla="*/ 132 w 188"/>
                <a:gd name="T19" fmla="*/ 33 h 169"/>
                <a:gd name="T20" fmla="*/ 213 w 188"/>
                <a:gd name="T21" fmla="*/ 200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69"/>
                <a:gd name="T35" fmla="*/ 188 w 188"/>
                <a:gd name="T36" fmla="*/ 169 h 1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69">
                  <a:moveTo>
                    <a:pt x="170" y="150"/>
                  </a:moveTo>
                  <a:cubicBezTo>
                    <a:pt x="170" y="152"/>
                    <a:pt x="170" y="152"/>
                    <a:pt x="170" y="152"/>
                  </a:cubicBezTo>
                  <a:cubicBezTo>
                    <a:pt x="169" y="155"/>
                    <a:pt x="171" y="161"/>
                    <a:pt x="175" y="169"/>
                  </a:cubicBezTo>
                  <a:cubicBezTo>
                    <a:pt x="176" y="169"/>
                    <a:pt x="178" y="169"/>
                    <a:pt x="180" y="169"/>
                  </a:cubicBezTo>
                  <a:cubicBezTo>
                    <a:pt x="176" y="161"/>
                    <a:pt x="174" y="155"/>
                    <a:pt x="175" y="153"/>
                  </a:cubicBezTo>
                  <a:cubicBezTo>
                    <a:pt x="175" y="151"/>
                    <a:pt x="175" y="151"/>
                    <a:pt x="175" y="151"/>
                  </a:cubicBezTo>
                  <a:cubicBezTo>
                    <a:pt x="188" y="90"/>
                    <a:pt x="165" y="46"/>
                    <a:pt x="108" y="20"/>
                  </a:cubicBezTo>
                  <a:cubicBezTo>
                    <a:pt x="75" y="6"/>
                    <a:pt x="39" y="0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8" y="5"/>
                    <a:pt x="73" y="10"/>
                    <a:pt x="106" y="25"/>
                  </a:cubicBezTo>
                  <a:cubicBezTo>
                    <a:pt x="161" y="49"/>
                    <a:pt x="183" y="91"/>
                    <a:pt x="170" y="150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5" name="Freeform 519"/>
            <p:cNvSpPr>
              <a:spLocks/>
            </p:cNvSpPr>
            <p:nvPr/>
          </p:nvSpPr>
          <p:spPr bwMode="auto">
            <a:xfrm>
              <a:off x="401" y="2207"/>
              <a:ext cx="115" cy="117"/>
            </a:xfrm>
            <a:custGeom>
              <a:avLst/>
              <a:gdLst>
                <a:gd name="T0" fmla="*/ 0 w 92"/>
                <a:gd name="T1" fmla="*/ 0 h 88"/>
                <a:gd name="T2" fmla="*/ 66 w 92"/>
                <a:gd name="T3" fmla="*/ 85 h 88"/>
                <a:gd name="T4" fmla="*/ 115 w 92"/>
                <a:gd name="T5" fmla="*/ 117 h 88"/>
                <a:gd name="T6" fmla="*/ 61 w 92"/>
                <a:gd name="T7" fmla="*/ 69 h 88"/>
                <a:gd name="T8" fmla="*/ 0 w 92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88"/>
                <a:gd name="T17" fmla="*/ 92 w 92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88">
                  <a:moveTo>
                    <a:pt x="0" y="0"/>
                  </a:moveTo>
                  <a:cubicBezTo>
                    <a:pt x="21" y="9"/>
                    <a:pt x="32" y="52"/>
                    <a:pt x="53" y="64"/>
                  </a:cubicBezTo>
                  <a:cubicBezTo>
                    <a:pt x="75" y="76"/>
                    <a:pt x="92" y="88"/>
                    <a:pt x="92" y="88"/>
                  </a:cubicBezTo>
                  <a:cubicBezTo>
                    <a:pt x="79" y="76"/>
                    <a:pt x="56" y="57"/>
                    <a:pt x="49" y="52"/>
                  </a:cubicBezTo>
                  <a:cubicBezTo>
                    <a:pt x="43" y="46"/>
                    <a:pt x="20" y="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6" name="Freeform 520"/>
            <p:cNvSpPr>
              <a:spLocks/>
            </p:cNvSpPr>
            <p:nvPr/>
          </p:nvSpPr>
          <p:spPr bwMode="auto">
            <a:xfrm>
              <a:off x="291" y="1991"/>
              <a:ext cx="663" cy="529"/>
            </a:xfrm>
            <a:custGeom>
              <a:avLst/>
              <a:gdLst>
                <a:gd name="T0" fmla="*/ 3 w 530"/>
                <a:gd name="T1" fmla="*/ 0 h 397"/>
                <a:gd name="T2" fmla="*/ 3 w 530"/>
                <a:gd name="T3" fmla="*/ 3 h 397"/>
                <a:gd name="T4" fmla="*/ 86 w 530"/>
                <a:gd name="T5" fmla="*/ 207 h 397"/>
                <a:gd name="T6" fmla="*/ 149 w 530"/>
                <a:gd name="T7" fmla="*/ 276 h 397"/>
                <a:gd name="T8" fmla="*/ 335 w 530"/>
                <a:gd name="T9" fmla="*/ 405 h 397"/>
                <a:gd name="T10" fmla="*/ 545 w 530"/>
                <a:gd name="T11" fmla="*/ 510 h 397"/>
                <a:gd name="T12" fmla="*/ 663 w 530"/>
                <a:gd name="T13" fmla="*/ 512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0"/>
                <a:gd name="T22" fmla="*/ 0 h 397"/>
                <a:gd name="T23" fmla="*/ 530 w 530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0" h="39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0" y="42"/>
                    <a:pt x="32" y="133"/>
                    <a:pt x="69" y="155"/>
                  </a:cubicBezTo>
                  <a:cubicBezTo>
                    <a:pt x="102" y="175"/>
                    <a:pt x="105" y="179"/>
                    <a:pt x="119" y="207"/>
                  </a:cubicBezTo>
                  <a:cubicBezTo>
                    <a:pt x="132" y="231"/>
                    <a:pt x="198" y="258"/>
                    <a:pt x="268" y="304"/>
                  </a:cubicBezTo>
                  <a:cubicBezTo>
                    <a:pt x="305" y="324"/>
                    <a:pt x="395" y="373"/>
                    <a:pt x="436" y="383"/>
                  </a:cubicBezTo>
                  <a:cubicBezTo>
                    <a:pt x="479" y="393"/>
                    <a:pt x="508" y="397"/>
                    <a:pt x="530" y="384"/>
                  </a:cubicBezTo>
                </a:path>
              </a:pathLst>
            </a:custGeom>
            <a:noFill/>
            <a:ln w="7938" cap="flat">
              <a:solidFill>
                <a:srgbClr val="F3AEB8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7" name="Freeform 521"/>
            <p:cNvSpPr>
              <a:spLocks/>
            </p:cNvSpPr>
            <p:nvPr/>
          </p:nvSpPr>
          <p:spPr bwMode="auto">
            <a:xfrm>
              <a:off x="955" y="2005"/>
              <a:ext cx="32" cy="495"/>
            </a:xfrm>
            <a:custGeom>
              <a:avLst/>
              <a:gdLst>
                <a:gd name="T0" fmla="*/ 14 w 25"/>
                <a:gd name="T1" fmla="*/ 336 h 371"/>
                <a:gd name="T2" fmla="*/ 0 w 25"/>
                <a:gd name="T3" fmla="*/ 495 h 371"/>
                <a:gd name="T4" fmla="*/ 0 w 25"/>
                <a:gd name="T5" fmla="*/ 494 h 371"/>
                <a:gd name="T6" fmla="*/ 22 w 25"/>
                <a:gd name="T7" fmla="*/ 336 h 371"/>
                <a:gd name="T8" fmla="*/ 26 w 25"/>
                <a:gd name="T9" fmla="*/ 0 h 371"/>
                <a:gd name="T10" fmla="*/ 18 w 25"/>
                <a:gd name="T11" fmla="*/ 0 h 371"/>
                <a:gd name="T12" fmla="*/ 14 w 25"/>
                <a:gd name="T13" fmla="*/ 336 h 3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71"/>
                <a:gd name="T23" fmla="*/ 25 w 25"/>
                <a:gd name="T24" fmla="*/ 371 h 3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71">
                  <a:moveTo>
                    <a:pt x="11" y="252"/>
                  </a:moveTo>
                  <a:cubicBezTo>
                    <a:pt x="20" y="330"/>
                    <a:pt x="11" y="362"/>
                    <a:pt x="0" y="371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19" y="356"/>
                    <a:pt x="25" y="316"/>
                    <a:pt x="17" y="252"/>
                  </a:cubicBezTo>
                  <a:cubicBezTo>
                    <a:pt x="15" y="229"/>
                    <a:pt x="16" y="50"/>
                    <a:pt x="2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52"/>
                    <a:pt x="8" y="229"/>
                    <a:pt x="11" y="252"/>
                  </a:cubicBezTo>
                  <a:close/>
                </a:path>
              </a:pathLst>
            </a:custGeom>
            <a:solidFill>
              <a:srgbClr val="F3AE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8" name="Freeform 522"/>
            <p:cNvSpPr>
              <a:spLocks/>
            </p:cNvSpPr>
            <p:nvPr/>
          </p:nvSpPr>
          <p:spPr bwMode="auto">
            <a:xfrm>
              <a:off x="733" y="2568"/>
              <a:ext cx="145" cy="75"/>
            </a:xfrm>
            <a:custGeom>
              <a:avLst/>
              <a:gdLst>
                <a:gd name="T0" fmla="*/ 0 w 116"/>
                <a:gd name="T1" fmla="*/ 0 h 56"/>
                <a:gd name="T2" fmla="*/ 15 w 116"/>
                <a:gd name="T3" fmla="*/ 8 h 56"/>
                <a:gd name="T4" fmla="*/ 40 w 116"/>
                <a:gd name="T5" fmla="*/ 20 h 56"/>
                <a:gd name="T6" fmla="*/ 81 w 116"/>
                <a:gd name="T7" fmla="*/ 35 h 56"/>
                <a:gd name="T8" fmla="*/ 96 w 116"/>
                <a:gd name="T9" fmla="*/ 59 h 56"/>
                <a:gd name="T10" fmla="*/ 75 w 116"/>
                <a:gd name="T11" fmla="*/ 74 h 56"/>
                <a:gd name="T12" fmla="*/ 133 w 116"/>
                <a:gd name="T13" fmla="*/ 66 h 56"/>
                <a:gd name="T14" fmla="*/ 141 w 116"/>
                <a:gd name="T15" fmla="*/ 36 h 56"/>
                <a:gd name="T16" fmla="*/ 115 w 116"/>
                <a:gd name="T17" fmla="*/ 33 h 56"/>
                <a:gd name="T18" fmla="*/ 75 w 116"/>
                <a:gd name="T19" fmla="*/ 25 h 56"/>
                <a:gd name="T20" fmla="*/ 40 w 116"/>
                <a:gd name="T21" fmla="*/ 16 h 56"/>
                <a:gd name="T22" fmla="*/ 9 w 116"/>
                <a:gd name="T23" fmla="*/ 4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6"/>
                <a:gd name="T37" fmla="*/ 0 h 56"/>
                <a:gd name="T38" fmla="*/ 116 w 116"/>
                <a:gd name="T39" fmla="*/ 56 h 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6" h="56">
                  <a:moveTo>
                    <a:pt x="0" y="0"/>
                  </a:moveTo>
                  <a:cubicBezTo>
                    <a:pt x="3" y="3"/>
                    <a:pt x="8" y="4"/>
                    <a:pt x="12" y="6"/>
                  </a:cubicBezTo>
                  <a:cubicBezTo>
                    <a:pt x="19" y="9"/>
                    <a:pt x="25" y="12"/>
                    <a:pt x="32" y="15"/>
                  </a:cubicBezTo>
                  <a:cubicBezTo>
                    <a:pt x="43" y="20"/>
                    <a:pt x="55" y="22"/>
                    <a:pt x="65" y="26"/>
                  </a:cubicBezTo>
                  <a:cubicBezTo>
                    <a:pt x="74" y="29"/>
                    <a:pt x="83" y="34"/>
                    <a:pt x="77" y="44"/>
                  </a:cubicBezTo>
                  <a:cubicBezTo>
                    <a:pt x="73" y="51"/>
                    <a:pt x="66" y="50"/>
                    <a:pt x="60" y="55"/>
                  </a:cubicBezTo>
                  <a:cubicBezTo>
                    <a:pt x="75" y="56"/>
                    <a:pt x="93" y="55"/>
                    <a:pt x="106" y="49"/>
                  </a:cubicBezTo>
                  <a:cubicBezTo>
                    <a:pt x="114" y="45"/>
                    <a:pt x="116" y="35"/>
                    <a:pt x="113" y="27"/>
                  </a:cubicBezTo>
                  <a:cubicBezTo>
                    <a:pt x="107" y="29"/>
                    <a:pt x="99" y="26"/>
                    <a:pt x="92" y="25"/>
                  </a:cubicBezTo>
                  <a:cubicBezTo>
                    <a:pt x="81" y="24"/>
                    <a:pt x="71" y="21"/>
                    <a:pt x="60" y="19"/>
                  </a:cubicBezTo>
                  <a:cubicBezTo>
                    <a:pt x="51" y="17"/>
                    <a:pt x="41" y="15"/>
                    <a:pt x="32" y="12"/>
                  </a:cubicBezTo>
                  <a:cubicBezTo>
                    <a:pt x="23" y="10"/>
                    <a:pt x="16" y="5"/>
                    <a:pt x="7" y="3"/>
                  </a:cubicBezTo>
                </a:path>
              </a:pathLst>
            </a:custGeom>
            <a:solidFill>
              <a:srgbClr val="EE6C4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89" name="Freeform 523"/>
            <p:cNvSpPr>
              <a:spLocks/>
            </p:cNvSpPr>
            <p:nvPr/>
          </p:nvSpPr>
          <p:spPr bwMode="auto">
            <a:xfrm>
              <a:off x="335" y="1985"/>
              <a:ext cx="174" cy="136"/>
            </a:xfrm>
            <a:custGeom>
              <a:avLst/>
              <a:gdLst>
                <a:gd name="T0" fmla="*/ 116 w 139"/>
                <a:gd name="T1" fmla="*/ 3 h 102"/>
                <a:gd name="T2" fmla="*/ 125 w 139"/>
                <a:gd name="T3" fmla="*/ 8 h 102"/>
                <a:gd name="T4" fmla="*/ 151 w 139"/>
                <a:gd name="T5" fmla="*/ 57 h 102"/>
                <a:gd name="T6" fmla="*/ 170 w 139"/>
                <a:gd name="T7" fmla="*/ 96 h 102"/>
                <a:gd name="T8" fmla="*/ 140 w 139"/>
                <a:gd name="T9" fmla="*/ 115 h 102"/>
                <a:gd name="T10" fmla="*/ 85 w 139"/>
                <a:gd name="T11" fmla="*/ 136 h 102"/>
                <a:gd name="T12" fmla="*/ 61 w 139"/>
                <a:gd name="T13" fmla="*/ 104 h 102"/>
                <a:gd name="T14" fmla="*/ 43 w 139"/>
                <a:gd name="T15" fmla="*/ 81 h 102"/>
                <a:gd name="T16" fmla="*/ 16 w 139"/>
                <a:gd name="T17" fmla="*/ 63 h 102"/>
                <a:gd name="T18" fmla="*/ 100 w 139"/>
                <a:gd name="T19" fmla="*/ 7 h 102"/>
                <a:gd name="T20" fmla="*/ 116 w 139"/>
                <a:gd name="T21" fmla="*/ 3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9"/>
                <a:gd name="T34" fmla="*/ 0 h 102"/>
                <a:gd name="T35" fmla="*/ 139 w 139"/>
                <a:gd name="T36" fmla="*/ 102 h 1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9" h="102">
                  <a:moveTo>
                    <a:pt x="93" y="2"/>
                  </a:moveTo>
                  <a:cubicBezTo>
                    <a:pt x="96" y="3"/>
                    <a:pt x="98" y="4"/>
                    <a:pt x="100" y="6"/>
                  </a:cubicBezTo>
                  <a:cubicBezTo>
                    <a:pt x="109" y="16"/>
                    <a:pt x="112" y="32"/>
                    <a:pt x="121" y="43"/>
                  </a:cubicBezTo>
                  <a:cubicBezTo>
                    <a:pt x="130" y="55"/>
                    <a:pt x="139" y="65"/>
                    <a:pt x="136" y="72"/>
                  </a:cubicBezTo>
                  <a:cubicBezTo>
                    <a:pt x="133" y="78"/>
                    <a:pt x="119" y="81"/>
                    <a:pt x="112" y="86"/>
                  </a:cubicBezTo>
                  <a:cubicBezTo>
                    <a:pt x="101" y="92"/>
                    <a:pt x="82" y="102"/>
                    <a:pt x="68" y="102"/>
                  </a:cubicBezTo>
                  <a:cubicBezTo>
                    <a:pt x="53" y="102"/>
                    <a:pt x="54" y="88"/>
                    <a:pt x="49" y="78"/>
                  </a:cubicBezTo>
                  <a:cubicBezTo>
                    <a:pt x="45" y="71"/>
                    <a:pt x="41" y="65"/>
                    <a:pt x="34" y="61"/>
                  </a:cubicBezTo>
                  <a:cubicBezTo>
                    <a:pt x="26" y="55"/>
                    <a:pt x="17" y="59"/>
                    <a:pt x="13" y="47"/>
                  </a:cubicBezTo>
                  <a:cubicBezTo>
                    <a:pt x="0" y="14"/>
                    <a:pt x="64" y="27"/>
                    <a:pt x="80" y="5"/>
                  </a:cubicBezTo>
                  <a:cubicBezTo>
                    <a:pt x="81" y="3"/>
                    <a:pt x="89" y="0"/>
                    <a:pt x="93" y="2"/>
                  </a:cubicBezTo>
                  <a:close/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0" name="Freeform 524"/>
            <p:cNvSpPr>
              <a:spLocks noEditPoints="1"/>
            </p:cNvSpPr>
            <p:nvPr/>
          </p:nvSpPr>
          <p:spPr bwMode="auto">
            <a:xfrm>
              <a:off x="453" y="1893"/>
              <a:ext cx="270" cy="426"/>
            </a:xfrm>
            <a:custGeom>
              <a:avLst/>
              <a:gdLst>
                <a:gd name="T0" fmla="*/ 149 w 216"/>
                <a:gd name="T1" fmla="*/ 122 h 319"/>
                <a:gd name="T2" fmla="*/ 149 w 216"/>
                <a:gd name="T3" fmla="*/ 122 h 319"/>
                <a:gd name="T4" fmla="*/ 150 w 216"/>
                <a:gd name="T5" fmla="*/ 120 h 319"/>
                <a:gd name="T6" fmla="*/ 149 w 216"/>
                <a:gd name="T7" fmla="*/ 122 h 319"/>
                <a:gd name="T8" fmla="*/ 266 w 216"/>
                <a:gd name="T9" fmla="*/ 333 h 319"/>
                <a:gd name="T10" fmla="*/ 258 w 216"/>
                <a:gd name="T11" fmla="*/ 254 h 319"/>
                <a:gd name="T12" fmla="*/ 246 w 216"/>
                <a:gd name="T13" fmla="*/ 206 h 319"/>
                <a:gd name="T14" fmla="*/ 245 w 216"/>
                <a:gd name="T15" fmla="*/ 118 h 319"/>
                <a:gd name="T16" fmla="*/ 228 w 216"/>
                <a:gd name="T17" fmla="*/ 77 h 319"/>
                <a:gd name="T18" fmla="*/ 244 w 216"/>
                <a:gd name="T19" fmla="*/ 101 h 319"/>
                <a:gd name="T20" fmla="*/ 248 w 216"/>
                <a:gd name="T21" fmla="*/ 92 h 319"/>
                <a:gd name="T22" fmla="*/ 248 w 216"/>
                <a:gd name="T23" fmla="*/ 73 h 319"/>
                <a:gd name="T24" fmla="*/ 248 w 216"/>
                <a:gd name="T25" fmla="*/ 57 h 319"/>
                <a:gd name="T26" fmla="*/ 250 w 216"/>
                <a:gd name="T27" fmla="*/ 25 h 319"/>
                <a:gd name="T28" fmla="*/ 213 w 216"/>
                <a:gd name="T29" fmla="*/ 4 h 319"/>
                <a:gd name="T30" fmla="*/ 168 w 216"/>
                <a:gd name="T31" fmla="*/ 9 h 319"/>
                <a:gd name="T32" fmla="*/ 160 w 216"/>
                <a:gd name="T33" fmla="*/ 55 h 319"/>
                <a:gd name="T34" fmla="*/ 163 w 216"/>
                <a:gd name="T35" fmla="*/ 69 h 319"/>
                <a:gd name="T36" fmla="*/ 160 w 216"/>
                <a:gd name="T37" fmla="*/ 81 h 319"/>
                <a:gd name="T38" fmla="*/ 159 w 216"/>
                <a:gd name="T39" fmla="*/ 91 h 319"/>
                <a:gd name="T40" fmla="*/ 178 w 216"/>
                <a:gd name="T41" fmla="*/ 72 h 319"/>
                <a:gd name="T42" fmla="*/ 149 w 216"/>
                <a:gd name="T43" fmla="*/ 122 h 319"/>
                <a:gd name="T44" fmla="*/ 141 w 216"/>
                <a:gd name="T45" fmla="*/ 150 h 319"/>
                <a:gd name="T46" fmla="*/ 128 w 216"/>
                <a:gd name="T47" fmla="*/ 159 h 319"/>
                <a:gd name="T48" fmla="*/ 125 w 216"/>
                <a:gd name="T49" fmla="*/ 176 h 319"/>
                <a:gd name="T50" fmla="*/ 94 w 216"/>
                <a:gd name="T51" fmla="*/ 211 h 319"/>
                <a:gd name="T52" fmla="*/ 53 w 216"/>
                <a:gd name="T53" fmla="*/ 235 h 319"/>
                <a:gd name="T54" fmla="*/ 34 w 216"/>
                <a:gd name="T55" fmla="*/ 236 h 319"/>
                <a:gd name="T56" fmla="*/ 15 w 216"/>
                <a:gd name="T57" fmla="*/ 251 h 319"/>
                <a:gd name="T58" fmla="*/ 4 w 216"/>
                <a:gd name="T59" fmla="*/ 268 h 319"/>
                <a:gd name="T60" fmla="*/ 21 w 216"/>
                <a:gd name="T61" fmla="*/ 296 h 319"/>
                <a:gd name="T62" fmla="*/ 64 w 216"/>
                <a:gd name="T63" fmla="*/ 322 h 319"/>
                <a:gd name="T64" fmla="*/ 124 w 216"/>
                <a:gd name="T65" fmla="*/ 357 h 319"/>
                <a:gd name="T66" fmla="*/ 134 w 216"/>
                <a:gd name="T67" fmla="*/ 369 h 319"/>
                <a:gd name="T68" fmla="*/ 141 w 216"/>
                <a:gd name="T69" fmla="*/ 387 h 319"/>
                <a:gd name="T70" fmla="*/ 184 w 216"/>
                <a:gd name="T71" fmla="*/ 403 h 319"/>
                <a:gd name="T72" fmla="*/ 214 w 216"/>
                <a:gd name="T73" fmla="*/ 426 h 319"/>
                <a:gd name="T74" fmla="*/ 224 w 216"/>
                <a:gd name="T75" fmla="*/ 383 h 319"/>
                <a:gd name="T76" fmla="*/ 270 w 216"/>
                <a:gd name="T77" fmla="*/ 342 h 319"/>
                <a:gd name="T78" fmla="*/ 266 w 216"/>
                <a:gd name="T79" fmla="*/ 333 h 3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6"/>
                <a:gd name="T121" fmla="*/ 0 h 319"/>
                <a:gd name="T122" fmla="*/ 216 w 216"/>
                <a:gd name="T123" fmla="*/ 319 h 3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6" h="319">
                  <a:moveTo>
                    <a:pt x="119" y="91"/>
                  </a:moveTo>
                  <a:cubicBezTo>
                    <a:pt x="119" y="91"/>
                    <a:pt x="119" y="91"/>
                    <a:pt x="119" y="91"/>
                  </a:cubicBezTo>
                  <a:cubicBezTo>
                    <a:pt x="120" y="91"/>
                    <a:pt x="120" y="90"/>
                    <a:pt x="120" y="90"/>
                  </a:cubicBezTo>
                  <a:lnTo>
                    <a:pt x="119" y="91"/>
                  </a:lnTo>
                  <a:close/>
                  <a:moveTo>
                    <a:pt x="213" y="249"/>
                  </a:moveTo>
                  <a:cubicBezTo>
                    <a:pt x="206" y="234"/>
                    <a:pt x="210" y="202"/>
                    <a:pt x="206" y="190"/>
                  </a:cubicBezTo>
                  <a:cubicBezTo>
                    <a:pt x="203" y="178"/>
                    <a:pt x="203" y="169"/>
                    <a:pt x="197" y="154"/>
                  </a:cubicBezTo>
                  <a:cubicBezTo>
                    <a:pt x="191" y="140"/>
                    <a:pt x="197" y="104"/>
                    <a:pt x="196" y="88"/>
                  </a:cubicBezTo>
                  <a:cubicBezTo>
                    <a:pt x="179" y="84"/>
                    <a:pt x="180" y="72"/>
                    <a:pt x="182" y="58"/>
                  </a:cubicBezTo>
                  <a:cubicBezTo>
                    <a:pt x="186" y="72"/>
                    <a:pt x="185" y="76"/>
                    <a:pt x="195" y="76"/>
                  </a:cubicBezTo>
                  <a:cubicBezTo>
                    <a:pt x="200" y="77"/>
                    <a:pt x="197" y="78"/>
                    <a:pt x="198" y="69"/>
                  </a:cubicBezTo>
                  <a:cubicBezTo>
                    <a:pt x="199" y="60"/>
                    <a:pt x="196" y="60"/>
                    <a:pt x="198" y="55"/>
                  </a:cubicBezTo>
                  <a:cubicBezTo>
                    <a:pt x="200" y="50"/>
                    <a:pt x="196" y="45"/>
                    <a:pt x="198" y="43"/>
                  </a:cubicBezTo>
                  <a:cubicBezTo>
                    <a:pt x="199" y="33"/>
                    <a:pt x="199" y="25"/>
                    <a:pt x="200" y="19"/>
                  </a:cubicBezTo>
                  <a:cubicBezTo>
                    <a:pt x="194" y="11"/>
                    <a:pt x="183" y="5"/>
                    <a:pt x="170" y="3"/>
                  </a:cubicBezTo>
                  <a:cubicBezTo>
                    <a:pt x="157" y="0"/>
                    <a:pt x="143" y="2"/>
                    <a:pt x="134" y="7"/>
                  </a:cubicBezTo>
                  <a:cubicBezTo>
                    <a:pt x="132" y="13"/>
                    <a:pt x="130" y="28"/>
                    <a:pt x="128" y="41"/>
                  </a:cubicBezTo>
                  <a:cubicBezTo>
                    <a:pt x="129" y="46"/>
                    <a:pt x="129" y="50"/>
                    <a:pt x="130" y="52"/>
                  </a:cubicBezTo>
                  <a:cubicBezTo>
                    <a:pt x="131" y="55"/>
                    <a:pt x="125" y="58"/>
                    <a:pt x="128" y="61"/>
                  </a:cubicBezTo>
                  <a:cubicBezTo>
                    <a:pt x="128" y="61"/>
                    <a:pt x="123" y="67"/>
                    <a:pt x="127" y="68"/>
                  </a:cubicBezTo>
                  <a:cubicBezTo>
                    <a:pt x="132" y="73"/>
                    <a:pt x="134" y="69"/>
                    <a:pt x="142" y="54"/>
                  </a:cubicBezTo>
                  <a:cubicBezTo>
                    <a:pt x="142" y="64"/>
                    <a:pt x="132" y="85"/>
                    <a:pt x="119" y="91"/>
                  </a:cubicBezTo>
                  <a:cubicBezTo>
                    <a:pt x="113" y="97"/>
                    <a:pt x="118" y="105"/>
                    <a:pt x="113" y="112"/>
                  </a:cubicBezTo>
                  <a:cubicBezTo>
                    <a:pt x="110" y="116"/>
                    <a:pt x="105" y="115"/>
                    <a:pt x="102" y="119"/>
                  </a:cubicBezTo>
                  <a:cubicBezTo>
                    <a:pt x="100" y="122"/>
                    <a:pt x="100" y="129"/>
                    <a:pt x="100" y="132"/>
                  </a:cubicBezTo>
                  <a:cubicBezTo>
                    <a:pt x="100" y="132"/>
                    <a:pt x="97" y="146"/>
                    <a:pt x="75" y="158"/>
                  </a:cubicBezTo>
                  <a:cubicBezTo>
                    <a:pt x="63" y="165"/>
                    <a:pt x="51" y="165"/>
                    <a:pt x="42" y="176"/>
                  </a:cubicBezTo>
                  <a:cubicBezTo>
                    <a:pt x="36" y="175"/>
                    <a:pt x="31" y="175"/>
                    <a:pt x="27" y="177"/>
                  </a:cubicBezTo>
                  <a:cubicBezTo>
                    <a:pt x="21" y="180"/>
                    <a:pt x="16" y="184"/>
                    <a:pt x="12" y="188"/>
                  </a:cubicBezTo>
                  <a:cubicBezTo>
                    <a:pt x="7" y="193"/>
                    <a:pt x="5" y="199"/>
                    <a:pt x="3" y="201"/>
                  </a:cubicBezTo>
                  <a:cubicBezTo>
                    <a:pt x="0" y="207"/>
                    <a:pt x="15" y="217"/>
                    <a:pt x="17" y="222"/>
                  </a:cubicBezTo>
                  <a:cubicBezTo>
                    <a:pt x="19" y="227"/>
                    <a:pt x="41" y="236"/>
                    <a:pt x="51" y="241"/>
                  </a:cubicBezTo>
                  <a:cubicBezTo>
                    <a:pt x="61" y="246"/>
                    <a:pt x="96" y="265"/>
                    <a:pt x="99" y="267"/>
                  </a:cubicBezTo>
                  <a:cubicBezTo>
                    <a:pt x="102" y="269"/>
                    <a:pt x="105" y="271"/>
                    <a:pt x="107" y="276"/>
                  </a:cubicBezTo>
                  <a:cubicBezTo>
                    <a:pt x="109" y="281"/>
                    <a:pt x="109" y="287"/>
                    <a:pt x="113" y="290"/>
                  </a:cubicBezTo>
                  <a:cubicBezTo>
                    <a:pt x="117" y="293"/>
                    <a:pt x="138" y="298"/>
                    <a:pt x="147" y="302"/>
                  </a:cubicBezTo>
                  <a:cubicBezTo>
                    <a:pt x="155" y="306"/>
                    <a:pt x="159" y="316"/>
                    <a:pt x="171" y="319"/>
                  </a:cubicBezTo>
                  <a:cubicBezTo>
                    <a:pt x="176" y="311"/>
                    <a:pt x="174" y="298"/>
                    <a:pt x="179" y="287"/>
                  </a:cubicBezTo>
                  <a:cubicBezTo>
                    <a:pt x="188" y="272"/>
                    <a:pt x="209" y="273"/>
                    <a:pt x="216" y="256"/>
                  </a:cubicBezTo>
                  <a:cubicBezTo>
                    <a:pt x="215" y="254"/>
                    <a:pt x="214" y="252"/>
                    <a:pt x="213" y="249"/>
                  </a:cubicBezTo>
                  <a:close/>
                </a:path>
              </a:pathLst>
            </a:custGeom>
            <a:solidFill>
              <a:srgbClr val="63A1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1" name="Freeform 525"/>
            <p:cNvSpPr>
              <a:spLocks noEditPoints="1"/>
            </p:cNvSpPr>
            <p:nvPr/>
          </p:nvSpPr>
          <p:spPr bwMode="auto">
            <a:xfrm>
              <a:off x="453" y="1893"/>
              <a:ext cx="270" cy="426"/>
            </a:xfrm>
            <a:custGeom>
              <a:avLst/>
              <a:gdLst>
                <a:gd name="T0" fmla="*/ 149 w 216"/>
                <a:gd name="T1" fmla="*/ 122 h 319"/>
                <a:gd name="T2" fmla="*/ 149 w 216"/>
                <a:gd name="T3" fmla="*/ 122 h 319"/>
                <a:gd name="T4" fmla="*/ 150 w 216"/>
                <a:gd name="T5" fmla="*/ 120 h 319"/>
                <a:gd name="T6" fmla="*/ 149 w 216"/>
                <a:gd name="T7" fmla="*/ 122 h 319"/>
                <a:gd name="T8" fmla="*/ 266 w 216"/>
                <a:gd name="T9" fmla="*/ 333 h 319"/>
                <a:gd name="T10" fmla="*/ 258 w 216"/>
                <a:gd name="T11" fmla="*/ 254 h 319"/>
                <a:gd name="T12" fmla="*/ 246 w 216"/>
                <a:gd name="T13" fmla="*/ 206 h 319"/>
                <a:gd name="T14" fmla="*/ 245 w 216"/>
                <a:gd name="T15" fmla="*/ 118 h 319"/>
                <a:gd name="T16" fmla="*/ 228 w 216"/>
                <a:gd name="T17" fmla="*/ 77 h 319"/>
                <a:gd name="T18" fmla="*/ 244 w 216"/>
                <a:gd name="T19" fmla="*/ 101 h 319"/>
                <a:gd name="T20" fmla="*/ 248 w 216"/>
                <a:gd name="T21" fmla="*/ 92 h 319"/>
                <a:gd name="T22" fmla="*/ 248 w 216"/>
                <a:gd name="T23" fmla="*/ 73 h 319"/>
                <a:gd name="T24" fmla="*/ 248 w 216"/>
                <a:gd name="T25" fmla="*/ 57 h 319"/>
                <a:gd name="T26" fmla="*/ 250 w 216"/>
                <a:gd name="T27" fmla="*/ 25 h 319"/>
                <a:gd name="T28" fmla="*/ 213 w 216"/>
                <a:gd name="T29" fmla="*/ 4 h 319"/>
                <a:gd name="T30" fmla="*/ 168 w 216"/>
                <a:gd name="T31" fmla="*/ 9 h 319"/>
                <a:gd name="T32" fmla="*/ 160 w 216"/>
                <a:gd name="T33" fmla="*/ 55 h 319"/>
                <a:gd name="T34" fmla="*/ 163 w 216"/>
                <a:gd name="T35" fmla="*/ 69 h 319"/>
                <a:gd name="T36" fmla="*/ 160 w 216"/>
                <a:gd name="T37" fmla="*/ 81 h 319"/>
                <a:gd name="T38" fmla="*/ 159 w 216"/>
                <a:gd name="T39" fmla="*/ 91 h 319"/>
                <a:gd name="T40" fmla="*/ 178 w 216"/>
                <a:gd name="T41" fmla="*/ 72 h 319"/>
                <a:gd name="T42" fmla="*/ 149 w 216"/>
                <a:gd name="T43" fmla="*/ 122 h 319"/>
                <a:gd name="T44" fmla="*/ 141 w 216"/>
                <a:gd name="T45" fmla="*/ 150 h 319"/>
                <a:gd name="T46" fmla="*/ 128 w 216"/>
                <a:gd name="T47" fmla="*/ 159 h 319"/>
                <a:gd name="T48" fmla="*/ 125 w 216"/>
                <a:gd name="T49" fmla="*/ 176 h 319"/>
                <a:gd name="T50" fmla="*/ 94 w 216"/>
                <a:gd name="T51" fmla="*/ 211 h 319"/>
                <a:gd name="T52" fmla="*/ 53 w 216"/>
                <a:gd name="T53" fmla="*/ 235 h 319"/>
                <a:gd name="T54" fmla="*/ 34 w 216"/>
                <a:gd name="T55" fmla="*/ 236 h 319"/>
                <a:gd name="T56" fmla="*/ 15 w 216"/>
                <a:gd name="T57" fmla="*/ 251 h 319"/>
                <a:gd name="T58" fmla="*/ 4 w 216"/>
                <a:gd name="T59" fmla="*/ 268 h 319"/>
                <a:gd name="T60" fmla="*/ 21 w 216"/>
                <a:gd name="T61" fmla="*/ 296 h 319"/>
                <a:gd name="T62" fmla="*/ 64 w 216"/>
                <a:gd name="T63" fmla="*/ 322 h 319"/>
                <a:gd name="T64" fmla="*/ 124 w 216"/>
                <a:gd name="T65" fmla="*/ 357 h 319"/>
                <a:gd name="T66" fmla="*/ 134 w 216"/>
                <a:gd name="T67" fmla="*/ 369 h 319"/>
                <a:gd name="T68" fmla="*/ 141 w 216"/>
                <a:gd name="T69" fmla="*/ 387 h 319"/>
                <a:gd name="T70" fmla="*/ 184 w 216"/>
                <a:gd name="T71" fmla="*/ 403 h 319"/>
                <a:gd name="T72" fmla="*/ 214 w 216"/>
                <a:gd name="T73" fmla="*/ 426 h 319"/>
                <a:gd name="T74" fmla="*/ 224 w 216"/>
                <a:gd name="T75" fmla="*/ 383 h 319"/>
                <a:gd name="T76" fmla="*/ 270 w 216"/>
                <a:gd name="T77" fmla="*/ 342 h 319"/>
                <a:gd name="T78" fmla="*/ 266 w 216"/>
                <a:gd name="T79" fmla="*/ 333 h 3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6"/>
                <a:gd name="T121" fmla="*/ 0 h 319"/>
                <a:gd name="T122" fmla="*/ 216 w 216"/>
                <a:gd name="T123" fmla="*/ 319 h 3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6" h="319">
                  <a:moveTo>
                    <a:pt x="119" y="91"/>
                  </a:moveTo>
                  <a:cubicBezTo>
                    <a:pt x="119" y="91"/>
                    <a:pt x="119" y="91"/>
                    <a:pt x="119" y="91"/>
                  </a:cubicBezTo>
                  <a:cubicBezTo>
                    <a:pt x="120" y="91"/>
                    <a:pt x="120" y="90"/>
                    <a:pt x="120" y="90"/>
                  </a:cubicBezTo>
                  <a:lnTo>
                    <a:pt x="119" y="91"/>
                  </a:lnTo>
                  <a:close/>
                  <a:moveTo>
                    <a:pt x="213" y="249"/>
                  </a:moveTo>
                  <a:cubicBezTo>
                    <a:pt x="206" y="234"/>
                    <a:pt x="210" y="202"/>
                    <a:pt x="206" y="190"/>
                  </a:cubicBezTo>
                  <a:cubicBezTo>
                    <a:pt x="203" y="178"/>
                    <a:pt x="203" y="169"/>
                    <a:pt x="197" y="154"/>
                  </a:cubicBezTo>
                  <a:cubicBezTo>
                    <a:pt x="191" y="140"/>
                    <a:pt x="197" y="104"/>
                    <a:pt x="196" y="88"/>
                  </a:cubicBezTo>
                  <a:cubicBezTo>
                    <a:pt x="179" y="84"/>
                    <a:pt x="180" y="72"/>
                    <a:pt x="182" y="58"/>
                  </a:cubicBezTo>
                  <a:cubicBezTo>
                    <a:pt x="186" y="72"/>
                    <a:pt x="185" y="76"/>
                    <a:pt x="195" y="76"/>
                  </a:cubicBezTo>
                  <a:cubicBezTo>
                    <a:pt x="200" y="77"/>
                    <a:pt x="197" y="78"/>
                    <a:pt x="198" y="69"/>
                  </a:cubicBezTo>
                  <a:cubicBezTo>
                    <a:pt x="199" y="60"/>
                    <a:pt x="196" y="60"/>
                    <a:pt x="198" y="55"/>
                  </a:cubicBezTo>
                  <a:cubicBezTo>
                    <a:pt x="200" y="50"/>
                    <a:pt x="196" y="45"/>
                    <a:pt x="198" y="43"/>
                  </a:cubicBezTo>
                  <a:cubicBezTo>
                    <a:pt x="199" y="33"/>
                    <a:pt x="199" y="25"/>
                    <a:pt x="200" y="19"/>
                  </a:cubicBezTo>
                  <a:cubicBezTo>
                    <a:pt x="194" y="11"/>
                    <a:pt x="183" y="5"/>
                    <a:pt x="170" y="3"/>
                  </a:cubicBezTo>
                  <a:cubicBezTo>
                    <a:pt x="157" y="0"/>
                    <a:pt x="143" y="2"/>
                    <a:pt x="134" y="7"/>
                  </a:cubicBezTo>
                  <a:cubicBezTo>
                    <a:pt x="132" y="13"/>
                    <a:pt x="130" y="28"/>
                    <a:pt x="128" y="41"/>
                  </a:cubicBezTo>
                  <a:cubicBezTo>
                    <a:pt x="129" y="46"/>
                    <a:pt x="129" y="50"/>
                    <a:pt x="130" y="52"/>
                  </a:cubicBezTo>
                  <a:cubicBezTo>
                    <a:pt x="131" y="55"/>
                    <a:pt x="125" y="58"/>
                    <a:pt x="128" y="61"/>
                  </a:cubicBezTo>
                  <a:cubicBezTo>
                    <a:pt x="128" y="61"/>
                    <a:pt x="123" y="67"/>
                    <a:pt x="127" y="68"/>
                  </a:cubicBezTo>
                  <a:cubicBezTo>
                    <a:pt x="132" y="73"/>
                    <a:pt x="134" y="69"/>
                    <a:pt x="142" y="54"/>
                  </a:cubicBezTo>
                  <a:cubicBezTo>
                    <a:pt x="142" y="64"/>
                    <a:pt x="132" y="85"/>
                    <a:pt x="119" y="91"/>
                  </a:cubicBezTo>
                  <a:cubicBezTo>
                    <a:pt x="113" y="97"/>
                    <a:pt x="118" y="105"/>
                    <a:pt x="113" y="112"/>
                  </a:cubicBezTo>
                  <a:cubicBezTo>
                    <a:pt x="110" y="116"/>
                    <a:pt x="105" y="115"/>
                    <a:pt x="102" y="119"/>
                  </a:cubicBezTo>
                  <a:cubicBezTo>
                    <a:pt x="100" y="122"/>
                    <a:pt x="100" y="129"/>
                    <a:pt x="100" y="132"/>
                  </a:cubicBezTo>
                  <a:cubicBezTo>
                    <a:pt x="100" y="132"/>
                    <a:pt x="97" y="146"/>
                    <a:pt x="75" y="158"/>
                  </a:cubicBezTo>
                  <a:cubicBezTo>
                    <a:pt x="63" y="165"/>
                    <a:pt x="51" y="165"/>
                    <a:pt x="42" y="176"/>
                  </a:cubicBezTo>
                  <a:cubicBezTo>
                    <a:pt x="36" y="175"/>
                    <a:pt x="31" y="175"/>
                    <a:pt x="27" y="177"/>
                  </a:cubicBezTo>
                  <a:cubicBezTo>
                    <a:pt x="21" y="180"/>
                    <a:pt x="16" y="184"/>
                    <a:pt x="12" y="188"/>
                  </a:cubicBezTo>
                  <a:cubicBezTo>
                    <a:pt x="7" y="193"/>
                    <a:pt x="5" y="199"/>
                    <a:pt x="3" y="201"/>
                  </a:cubicBezTo>
                  <a:cubicBezTo>
                    <a:pt x="0" y="207"/>
                    <a:pt x="15" y="217"/>
                    <a:pt x="17" y="222"/>
                  </a:cubicBezTo>
                  <a:cubicBezTo>
                    <a:pt x="19" y="227"/>
                    <a:pt x="41" y="236"/>
                    <a:pt x="51" y="241"/>
                  </a:cubicBezTo>
                  <a:cubicBezTo>
                    <a:pt x="61" y="246"/>
                    <a:pt x="96" y="265"/>
                    <a:pt x="99" y="267"/>
                  </a:cubicBezTo>
                  <a:cubicBezTo>
                    <a:pt x="102" y="269"/>
                    <a:pt x="105" y="271"/>
                    <a:pt x="107" y="276"/>
                  </a:cubicBezTo>
                  <a:cubicBezTo>
                    <a:pt x="109" y="281"/>
                    <a:pt x="109" y="287"/>
                    <a:pt x="113" y="290"/>
                  </a:cubicBezTo>
                  <a:cubicBezTo>
                    <a:pt x="117" y="293"/>
                    <a:pt x="138" y="298"/>
                    <a:pt x="147" y="302"/>
                  </a:cubicBezTo>
                  <a:cubicBezTo>
                    <a:pt x="155" y="306"/>
                    <a:pt x="159" y="316"/>
                    <a:pt x="171" y="319"/>
                  </a:cubicBezTo>
                  <a:cubicBezTo>
                    <a:pt x="176" y="311"/>
                    <a:pt x="174" y="298"/>
                    <a:pt x="179" y="287"/>
                  </a:cubicBezTo>
                  <a:cubicBezTo>
                    <a:pt x="188" y="272"/>
                    <a:pt x="209" y="273"/>
                    <a:pt x="216" y="256"/>
                  </a:cubicBezTo>
                  <a:cubicBezTo>
                    <a:pt x="215" y="254"/>
                    <a:pt x="214" y="252"/>
                    <a:pt x="213" y="249"/>
                  </a:cubicBezTo>
                  <a:close/>
                </a:path>
              </a:pathLst>
            </a:custGeom>
            <a:solidFill>
              <a:srgbClr val="63A1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2" name="Freeform 526"/>
            <p:cNvSpPr>
              <a:spLocks/>
            </p:cNvSpPr>
            <p:nvPr/>
          </p:nvSpPr>
          <p:spPr bwMode="auto">
            <a:xfrm>
              <a:off x="666" y="2235"/>
              <a:ext cx="57" cy="84"/>
            </a:xfrm>
            <a:custGeom>
              <a:avLst/>
              <a:gdLst>
                <a:gd name="T0" fmla="*/ 0 w 45"/>
                <a:gd name="T1" fmla="*/ 84 h 63"/>
                <a:gd name="T2" fmla="*/ 10 w 45"/>
                <a:gd name="T3" fmla="*/ 41 h 63"/>
                <a:gd name="T4" fmla="*/ 57 w 45"/>
                <a:gd name="T5" fmla="*/ 0 h 63"/>
                <a:gd name="T6" fmla="*/ 0 60000 65536"/>
                <a:gd name="T7" fmla="*/ 0 60000 65536"/>
                <a:gd name="T8" fmla="*/ 0 60000 65536"/>
                <a:gd name="T9" fmla="*/ 0 w 45"/>
                <a:gd name="T10" fmla="*/ 0 h 63"/>
                <a:gd name="T11" fmla="*/ 45 w 4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63">
                  <a:moveTo>
                    <a:pt x="0" y="63"/>
                  </a:moveTo>
                  <a:cubicBezTo>
                    <a:pt x="5" y="55"/>
                    <a:pt x="3" y="42"/>
                    <a:pt x="8" y="31"/>
                  </a:cubicBezTo>
                  <a:cubicBezTo>
                    <a:pt x="17" y="16"/>
                    <a:pt x="38" y="17"/>
                    <a:pt x="45" y="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3" name="Freeform 527"/>
            <p:cNvSpPr>
              <a:spLocks/>
            </p:cNvSpPr>
            <p:nvPr/>
          </p:nvSpPr>
          <p:spPr bwMode="auto">
            <a:xfrm>
              <a:off x="813" y="2209"/>
              <a:ext cx="104" cy="34"/>
            </a:xfrm>
            <a:custGeom>
              <a:avLst/>
              <a:gdLst>
                <a:gd name="T0" fmla="*/ 0 w 83"/>
                <a:gd name="T1" fmla="*/ 34 h 25"/>
                <a:gd name="T2" fmla="*/ 9 w 83"/>
                <a:gd name="T3" fmla="*/ 19 h 25"/>
                <a:gd name="T4" fmla="*/ 50 w 83"/>
                <a:gd name="T5" fmla="*/ 0 h 25"/>
                <a:gd name="T6" fmla="*/ 85 w 83"/>
                <a:gd name="T7" fmla="*/ 11 h 25"/>
                <a:gd name="T8" fmla="*/ 104 w 83"/>
                <a:gd name="T9" fmla="*/ 2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25"/>
                <a:gd name="T17" fmla="*/ 83 w 8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25">
                  <a:moveTo>
                    <a:pt x="0" y="25"/>
                  </a:moveTo>
                  <a:cubicBezTo>
                    <a:pt x="2" y="22"/>
                    <a:pt x="4" y="18"/>
                    <a:pt x="7" y="14"/>
                  </a:cubicBezTo>
                  <a:cubicBezTo>
                    <a:pt x="15" y="3"/>
                    <a:pt x="26" y="0"/>
                    <a:pt x="40" y="0"/>
                  </a:cubicBezTo>
                  <a:cubicBezTo>
                    <a:pt x="50" y="0"/>
                    <a:pt x="60" y="3"/>
                    <a:pt x="68" y="8"/>
                  </a:cubicBezTo>
                  <a:cubicBezTo>
                    <a:pt x="73" y="11"/>
                    <a:pt x="78" y="19"/>
                    <a:pt x="83" y="21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4" name="Freeform 528"/>
            <p:cNvSpPr>
              <a:spLocks/>
            </p:cNvSpPr>
            <p:nvPr/>
          </p:nvSpPr>
          <p:spPr bwMode="auto">
            <a:xfrm>
              <a:off x="723" y="2363"/>
              <a:ext cx="305" cy="256"/>
            </a:xfrm>
            <a:custGeom>
              <a:avLst/>
              <a:gdLst>
                <a:gd name="T0" fmla="*/ 299 w 244"/>
                <a:gd name="T1" fmla="*/ 0 h 192"/>
                <a:gd name="T2" fmla="*/ 234 w 244"/>
                <a:gd name="T3" fmla="*/ 228 h 192"/>
                <a:gd name="T4" fmla="*/ 0 w 244"/>
                <a:gd name="T5" fmla="*/ 187 h 192"/>
                <a:gd name="T6" fmla="*/ 230 w 244"/>
                <a:gd name="T7" fmla="*/ 207 h 192"/>
                <a:gd name="T8" fmla="*/ 299 w 244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"/>
                <a:gd name="T16" fmla="*/ 0 h 192"/>
                <a:gd name="T17" fmla="*/ 244 w 2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" h="192">
                  <a:moveTo>
                    <a:pt x="239" y="0"/>
                  </a:moveTo>
                  <a:cubicBezTo>
                    <a:pt x="242" y="45"/>
                    <a:pt x="244" y="145"/>
                    <a:pt x="187" y="171"/>
                  </a:cubicBezTo>
                  <a:cubicBezTo>
                    <a:pt x="139" y="192"/>
                    <a:pt x="18" y="151"/>
                    <a:pt x="0" y="140"/>
                  </a:cubicBezTo>
                  <a:cubicBezTo>
                    <a:pt x="34" y="148"/>
                    <a:pt x="148" y="179"/>
                    <a:pt x="184" y="155"/>
                  </a:cubicBezTo>
                  <a:cubicBezTo>
                    <a:pt x="220" y="131"/>
                    <a:pt x="238" y="71"/>
                    <a:pt x="239" y="0"/>
                  </a:cubicBezTo>
                  <a:close/>
                </a:path>
              </a:pathLst>
            </a:custGeom>
            <a:solidFill>
              <a:srgbClr val="F7C8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5" name="Freeform 529"/>
            <p:cNvSpPr>
              <a:spLocks/>
            </p:cNvSpPr>
            <p:nvPr/>
          </p:nvSpPr>
          <p:spPr bwMode="auto">
            <a:xfrm>
              <a:off x="548" y="2368"/>
              <a:ext cx="270" cy="140"/>
            </a:xfrm>
            <a:custGeom>
              <a:avLst/>
              <a:gdLst>
                <a:gd name="T0" fmla="*/ 0 w 216"/>
                <a:gd name="T1" fmla="*/ 0 h 105"/>
                <a:gd name="T2" fmla="*/ 270 w 216"/>
                <a:gd name="T3" fmla="*/ 140 h 105"/>
                <a:gd name="T4" fmla="*/ 0 w 216"/>
                <a:gd name="T5" fmla="*/ 0 h 105"/>
                <a:gd name="T6" fmla="*/ 0 60000 65536"/>
                <a:gd name="T7" fmla="*/ 0 60000 65536"/>
                <a:gd name="T8" fmla="*/ 0 60000 65536"/>
                <a:gd name="T9" fmla="*/ 0 w 216"/>
                <a:gd name="T10" fmla="*/ 0 h 105"/>
                <a:gd name="T11" fmla="*/ 216 w 216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" h="105">
                  <a:moveTo>
                    <a:pt x="0" y="0"/>
                  </a:moveTo>
                  <a:cubicBezTo>
                    <a:pt x="39" y="17"/>
                    <a:pt x="132" y="79"/>
                    <a:pt x="216" y="105"/>
                  </a:cubicBezTo>
                  <a:cubicBezTo>
                    <a:pt x="182" y="104"/>
                    <a:pt x="82" y="6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6" name="Freeform 530"/>
            <p:cNvSpPr>
              <a:spLocks/>
            </p:cNvSpPr>
            <p:nvPr/>
          </p:nvSpPr>
          <p:spPr bwMode="auto">
            <a:xfrm>
              <a:off x="982" y="1989"/>
              <a:ext cx="25" cy="78"/>
            </a:xfrm>
            <a:custGeom>
              <a:avLst/>
              <a:gdLst>
                <a:gd name="T0" fmla="*/ 25 w 20"/>
                <a:gd name="T1" fmla="*/ 4 h 58"/>
                <a:gd name="T2" fmla="*/ 5 w 20"/>
                <a:gd name="T3" fmla="*/ 24 h 58"/>
                <a:gd name="T4" fmla="*/ 11 w 20"/>
                <a:gd name="T5" fmla="*/ 78 h 58"/>
                <a:gd name="T6" fmla="*/ 24 w 20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58"/>
                <a:gd name="T14" fmla="*/ 20 w 20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58">
                  <a:moveTo>
                    <a:pt x="20" y="3"/>
                  </a:moveTo>
                  <a:cubicBezTo>
                    <a:pt x="15" y="8"/>
                    <a:pt x="7" y="11"/>
                    <a:pt x="4" y="18"/>
                  </a:cubicBezTo>
                  <a:cubicBezTo>
                    <a:pt x="0" y="30"/>
                    <a:pt x="12" y="47"/>
                    <a:pt x="9" y="58"/>
                  </a:cubicBezTo>
                  <a:cubicBezTo>
                    <a:pt x="10" y="39"/>
                    <a:pt x="12" y="18"/>
                    <a:pt x="19" y="0"/>
                  </a:cubicBezTo>
                </a:path>
              </a:pathLst>
            </a:custGeom>
            <a:solidFill>
              <a:srgbClr val="F5BD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7" name="Freeform 531"/>
            <p:cNvSpPr>
              <a:spLocks/>
            </p:cNvSpPr>
            <p:nvPr/>
          </p:nvSpPr>
          <p:spPr bwMode="auto">
            <a:xfrm>
              <a:off x="464" y="2141"/>
              <a:ext cx="47" cy="62"/>
            </a:xfrm>
            <a:custGeom>
              <a:avLst/>
              <a:gdLst>
                <a:gd name="T0" fmla="*/ 27 w 38"/>
                <a:gd name="T1" fmla="*/ 0 h 46"/>
                <a:gd name="T2" fmla="*/ 47 w 38"/>
                <a:gd name="T3" fmla="*/ 62 h 46"/>
                <a:gd name="T4" fmla="*/ 27 w 38"/>
                <a:gd name="T5" fmla="*/ 0 h 46"/>
                <a:gd name="T6" fmla="*/ 0 60000 65536"/>
                <a:gd name="T7" fmla="*/ 0 60000 65536"/>
                <a:gd name="T8" fmla="*/ 0 60000 65536"/>
                <a:gd name="T9" fmla="*/ 0 w 38"/>
                <a:gd name="T10" fmla="*/ 0 h 46"/>
                <a:gd name="T11" fmla="*/ 38 w 3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46">
                  <a:moveTo>
                    <a:pt x="22" y="0"/>
                  </a:moveTo>
                  <a:cubicBezTo>
                    <a:pt x="0" y="10"/>
                    <a:pt x="4" y="30"/>
                    <a:pt x="38" y="46"/>
                  </a:cubicBezTo>
                  <a:cubicBezTo>
                    <a:pt x="20" y="34"/>
                    <a:pt x="3" y="13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8" name="Freeform 532"/>
            <p:cNvSpPr>
              <a:spLocks/>
            </p:cNvSpPr>
            <p:nvPr/>
          </p:nvSpPr>
          <p:spPr bwMode="auto">
            <a:xfrm>
              <a:off x="772" y="2105"/>
              <a:ext cx="42" cy="112"/>
            </a:xfrm>
            <a:custGeom>
              <a:avLst/>
              <a:gdLst>
                <a:gd name="T0" fmla="*/ 20 w 34"/>
                <a:gd name="T1" fmla="*/ 48 h 84"/>
                <a:gd name="T2" fmla="*/ 30 w 34"/>
                <a:gd name="T3" fmla="*/ 83 h 84"/>
                <a:gd name="T4" fmla="*/ 42 w 34"/>
                <a:gd name="T5" fmla="*/ 112 h 84"/>
                <a:gd name="T6" fmla="*/ 32 w 34"/>
                <a:gd name="T7" fmla="*/ 69 h 84"/>
                <a:gd name="T8" fmla="*/ 16 w 34"/>
                <a:gd name="T9" fmla="*/ 29 h 84"/>
                <a:gd name="T10" fmla="*/ 0 w 34"/>
                <a:gd name="T11" fmla="*/ 0 h 84"/>
                <a:gd name="T12" fmla="*/ 20 w 34"/>
                <a:gd name="T13" fmla="*/ 48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84"/>
                <a:gd name="T23" fmla="*/ 34 w 34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84">
                  <a:moveTo>
                    <a:pt x="16" y="36"/>
                  </a:moveTo>
                  <a:cubicBezTo>
                    <a:pt x="22" y="49"/>
                    <a:pt x="22" y="53"/>
                    <a:pt x="24" y="62"/>
                  </a:cubicBezTo>
                  <a:cubicBezTo>
                    <a:pt x="26" y="71"/>
                    <a:pt x="32" y="81"/>
                    <a:pt x="34" y="84"/>
                  </a:cubicBezTo>
                  <a:cubicBezTo>
                    <a:pt x="31" y="71"/>
                    <a:pt x="27" y="58"/>
                    <a:pt x="26" y="52"/>
                  </a:cubicBezTo>
                  <a:cubicBezTo>
                    <a:pt x="25" y="46"/>
                    <a:pt x="17" y="27"/>
                    <a:pt x="13" y="22"/>
                  </a:cubicBezTo>
                  <a:cubicBezTo>
                    <a:pt x="9" y="17"/>
                    <a:pt x="0" y="4"/>
                    <a:pt x="0" y="0"/>
                  </a:cubicBezTo>
                  <a:cubicBezTo>
                    <a:pt x="2" y="8"/>
                    <a:pt x="7" y="24"/>
                    <a:pt x="16" y="3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599" name="Freeform 533"/>
            <p:cNvSpPr>
              <a:spLocks/>
            </p:cNvSpPr>
            <p:nvPr/>
          </p:nvSpPr>
          <p:spPr bwMode="auto">
            <a:xfrm>
              <a:off x="681" y="2047"/>
              <a:ext cx="28" cy="180"/>
            </a:xfrm>
            <a:custGeom>
              <a:avLst/>
              <a:gdLst>
                <a:gd name="T0" fmla="*/ 5 w 22"/>
                <a:gd name="T1" fmla="*/ 56 h 135"/>
                <a:gd name="T2" fmla="*/ 14 w 22"/>
                <a:gd name="T3" fmla="*/ 87 h 135"/>
                <a:gd name="T4" fmla="*/ 17 w 22"/>
                <a:gd name="T5" fmla="*/ 103 h 135"/>
                <a:gd name="T6" fmla="*/ 19 w 22"/>
                <a:gd name="T7" fmla="*/ 131 h 135"/>
                <a:gd name="T8" fmla="*/ 28 w 22"/>
                <a:gd name="T9" fmla="*/ 180 h 135"/>
                <a:gd name="T10" fmla="*/ 28 w 22"/>
                <a:gd name="T11" fmla="*/ 180 h 135"/>
                <a:gd name="T12" fmla="*/ 27 w 22"/>
                <a:gd name="T13" fmla="*/ 131 h 135"/>
                <a:gd name="T14" fmla="*/ 24 w 22"/>
                <a:gd name="T15" fmla="*/ 100 h 135"/>
                <a:gd name="T16" fmla="*/ 22 w 22"/>
                <a:gd name="T17" fmla="*/ 85 h 135"/>
                <a:gd name="T18" fmla="*/ 11 w 22"/>
                <a:gd name="T19" fmla="*/ 52 h 135"/>
                <a:gd name="T20" fmla="*/ 6 w 22"/>
                <a:gd name="T21" fmla="*/ 0 h 135"/>
                <a:gd name="T22" fmla="*/ 6 w 22"/>
                <a:gd name="T23" fmla="*/ 0 h 135"/>
                <a:gd name="T24" fmla="*/ 5 w 22"/>
                <a:gd name="T25" fmla="*/ 56 h 1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35"/>
                <a:gd name="T41" fmla="*/ 22 w 22"/>
                <a:gd name="T42" fmla="*/ 135 h 1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35">
                  <a:moveTo>
                    <a:pt x="4" y="42"/>
                  </a:moveTo>
                  <a:cubicBezTo>
                    <a:pt x="8" y="51"/>
                    <a:pt x="9" y="58"/>
                    <a:pt x="11" y="65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4" y="81"/>
                    <a:pt x="15" y="90"/>
                    <a:pt x="15" y="98"/>
                  </a:cubicBezTo>
                  <a:cubicBezTo>
                    <a:pt x="15" y="112"/>
                    <a:pt x="18" y="126"/>
                    <a:pt x="22" y="13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19" y="127"/>
                    <a:pt x="21" y="111"/>
                    <a:pt x="21" y="98"/>
                  </a:cubicBezTo>
                  <a:cubicBezTo>
                    <a:pt x="21" y="89"/>
                    <a:pt x="20" y="80"/>
                    <a:pt x="19" y="75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5" y="57"/>
                    <a:pt x="14" y="49"/>
                    <a:pt x="9" y="39"/>
                  </a:cubicBezTo>
                  <a:cubicBezTo>
                    <a:pt x="6" y="31"/>
                    <a:pt x="4" y="15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7"/>
                    <a:pt x="0" y="32"/>
                    <a:pt x="4" y="42"/>
                  </a:cubicBezTo>
                  <a:close/>
                </a:path>
              </a:pathLst>
            </a:custGeom>
            <a:solidFill>
              <a:srgbClr val="2380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0" name="Freeform 534"/>
            <p:cNvSpPr>
              <a:spLocks/>
            </p:cNvSpPr>
            <p:nvPr/>
          </p:nvSpPr>
          <p:spPr bwMode="auto">
            <a:xfrm>
              <a:off x="680" y="2287"/>
              <a:ext cx="83" cy="85"/>
            </a:xfrm>
            <a:custGeom>
              <a:avLst/>
              <a:gdLst>
                <a:gd name="T0" fmla="*/ 33 w 66"/>
                <a:gd name="T1" fmla="*/ 0 h 64"/>
                <a:gd name="T2" fmla="*/ 77 w 66"/>
                <a:gd name="T3" fmla="*/ 85 h 64"/>
                <a:gd name="T4" fmla="*/ 50 w 66"/>
                <a:gd name="T5" fmla="*/ 40 h 64"/>
                <a:gd name="T6" fmla="*/ 31 w 66"/>
                <a:gd name="T7" fmla="*/ 1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4"/>
                <a:gd name="T14" fmla="*/ 66 w 66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4">
                  <a:moveTo>
                    <a:pt x="26" y="0"/>
                  </a:moveTo>
                  <a:cubicBezTo>
                    <a:pt x="0" y="18"/>
                    <a:pt x="43" y="57"/>
                    <a:pt x="61" y="64"/>
                  </a:cubicBezTo>
                  <a:cubicBezTo>
                    <a:pt x="66" y="55"/>
                    <a:pt x="44" y="38"/>
                    <a:pt x="40" y="30"/>
                  </a:cubicBezTo>
                  <a:cubicBezTo>
                    <a:pt x="35" y="21"/>
                    <a:pt x="36" y="2"/>
                    <a:pt x="25" y="1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1" name="Freeform 535"/>
            <p:cNvSpPr>
              <a:spLocks/>
            </p:cNvSpPr>
            <p:nvPr/>
          </p:nvSpPr>
          <p:spPr bwMode="auto">
            <a:xfrm>
              <a:off x="838" y="2241"/>
              <a:ext cx="64" cy="114"/>
            </a:xfrm>
            <a:custGeom>
              <a:avLst/>
              <a:gdLst>
                <a:gd name="T0" fmla="*/ 43 w 51"/>
                <a:gd name="T1" fmla="*/ 3 h 85"/>
                <a:gd name="T2" fmla="*/ 15 w 51"/>
                <a:gd name="T3" fmla="*/ 7 h 85"/>
                <a:gd name="T4" fmla="*/ 5 w 51"/>
                <a:gd name="T5" fmla="*/ 15 h 85"/>
                <a:gd name="T6" fmla="*/ 9 w 51"/>
                <a:gd name="T7" fmla="*/ 31 h 85"/>
                <a:gd name="T8" fmla="*/ 35 w 51"/>
                <a:gd name="T9" fmla="*/ 91 h 85"/>
                <a:gd name="T10" fmla="*/ 41 w 51"/>
                <a:gd name="T11" fmla="*/ 43 h 85"/>
                <a:gd name="T12" fmla="*/ 44 w 51"/>
                <a:gd name="T13" fmla="*/ 3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5"/>
                <a:gd name="T23" fmla="*/ 51 w 51"/>
                <a:gd name="T24" fmla="*/ 85 h 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5">
                  <a:moveTo>
                    <a:pt x="34" y="2"/>
                  </a:moveTo>
                  <a:cubicBezTo>
                    <a:pt x="26" y="0"/>
                    <a:pt x="19" y="1"/>
                    <a:pt x="12" y="5"/>
                  </a:cubicBezTo>
                  <a:cubicBezTo>
                    <a:pt x="11" y="6"/>
                    <a:pt x="5" y="9"/>
                    <a:pt x="4" y="11"/>
                  </a:cubicBezTo>
                  <a:cubicBezTo>
                    <a:pt x="0" y="20"/>
                    <a:pt x="4" y="16"/>
                    <a:pt x="7" y="23"/>
                  </a:cubicBezTo>
                  <a:cubicBezTo>
                    <a:pt x="10" y="33"/>
                    <a:pt x="21" y="60"/>
                    <a:pt x="28" y="68"/>
                  </a:cubicBezTo>
                  <a:cubicBezTo>
                    <a:pt x="43" y="85"/>
                    <a:pt x="32" y="39"/>
                    <a:pt x="33" y="32"/>
                  </a:cubicBezTo>
                  <a:cubicBezTo>
                    <a:pt x="34" y="25"/>
                    <a:pt x="51" y="2"/>
                    <a:pt x="35" y="2"/>
                  </a:cubicBezTo>
                </a:path>
              </a:pathLst>
            </a:custGeom>
            <a:solidFill>
              <a:srgbClr val="E29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2" name="Freeform 536"/>
            <p:cNvSpPr>
              <a:spLocks/>
            </p:cNvSpPr>
            <p:nvPr/>
          </p:nvSpPr>
          <p:spPr bwMode="auto">
            <a:xfrm>
              <a:off x="346" y="1967"/>
              <a:ext cx="75" cy="42"/>
            </a:xfrm>
            <a:custGeom>
              <a:avLst/>
              <a:gdLst>
                <a:gd name="T0" fmla="*/ 0 w 60"/>
                <a:gd name="T1" fmla="*/ 18 h 32"/>
                <a:gd name="T2" fmla="*/ 75 w 60"/>
                <a:gd name="T3" fmla="*/ 0 h 32"/>
                <a:gd name="T4" fmla="*/ 0 w 60"/>
                <a:gd name="T5" fmla="*/ 18 h 32"/>
                <a:gd name="T6" fmla="*/ 0 60000 65536"/>
                <a:gd name="T7" fmla="*/ 0 60000 65536"/>
                <a:gd name="T8" fmla="*/ 0 60000 65536"/>
                <a:gd name="T9" fmla="*/ 0 w 60"/>
                <a:gd name="T10" fmla="*/ 0 h 32"/>
                <a:gd name="T11" fmla="*/ 60 w 6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32">
                  <a:moveTo>
                    <a:pt x="0" y="14"/>
                  </a:moveTo>
                  <a:cubicBezTo>
                    <a:pt x="8" y="20"/>
                    <a:pt x="42" y="20"/>
                    <a:pt x="60" y="0"/>
                  </a:cubicBezTo>
                  <a:cubicBezTo>
                    <a:pt x="53" y="9"/>
                    <a:pt x="27" y="3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3" name="Freeform 537"/>
            <p:cNvSpPr>
              <a:spLocks/>
            </p:cNvSpPr>
            <p:nvPr/>
          </p:nvSpPr>
          <p:spPr bwMode="auto">
            <a:xfrm>
              <a:off x="345" y="2096"/>
              <a:ext cx="36" cy="53"/>
            </a:xfrm>
            <a:custGeom>
              <a:avLst/>
              <a:gdLst>
                <a:gd name="T0" fmla="*/ 0 w 29"/>
                <a:gd name="T1" fmla="*/ 0 h 40"/>
                <a:gd name="T2" fmla="*/ 34 w 29"/>
                <a:gd name="T3" fmla="*/ 53 h 40"/>
                <a:gd name="T4" fmla="*/ 0 w 29"/>
                <a:gd name="T5" fmla="*/ 0 h 40"/>
                <a:gd name="T6" fmla="*/ 0 60000 65536"/>
                <a:gd name="T7" fmla="*/ 0 60000 65536"/>
                <a:gd name="T8" fmla="*/ 0 60000 65536"/>
                <a:gd name="T9" fmla="*/ 0 w 29"/>
                <a:gd name="T10" fmla="*/ 0 h 40"/>
                <a:gd name="T11" fmla="*/ 29 w 29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40">
                  <a:moveTo>
                    <a:pt x="0" y="0"/>
                  </a:moveTo>
                  <a:cubicBezTo>
                    <a:pt x="15" y="4"/>
                    <a:pt x="26" y="20"/>
                    <a:pt x="27" y="40"/>
                  </a:cubicBezTo>
                  <a:cubicBezTo>
                    <a:pt x="29" y="27"/>
                    <a:pt x="28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4" name="Line 538"/>
            <p:cNvSpPr>
              <a:spLocks noChangeShapeType="1"/>
            </p:cNvSpPr>
            <p:nvPr/>
          </p:nvSpPr>
          <p:spPr bwMode="auto">
            <a:xfrm>
              <a:off x="291" y="1992"/>
              <a:ext cx="18" cy="5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5" name="Line 539"/>
            <p:cNvSpPr>
              <a:spLocks noChangeShapeType="1"/>
            </p:cNvSpPr>
            <p:nvPr/>
          </p:nvSpPr>
          <p:spPr bwMode="auto">
            <a:xfrm flipV="1">
              <a:off x="465" y="1947"/>
              <a:ext cx="10" cy="14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6" name="Freeform 540"/>
            <p:cNvSpPr>
              <a:spLocks/>
            </p:cNvSpPr>
            <p:nvPr/>
          </p:nvSpPr>
          <p:spPr bwMode="auto">
            <a:xfrm>
              <a:off x="724" y="1896"/>
              <a:ext cx="125" cy="116"/>
            </a:xfrm>
            <a:custGeom>
              <a:avLst/>
              <a:gdLst>
                <a:gd name="T0" fmla="*/ 125 w 100"/>
                <a:gd name="T1" fmla="*/ 116 h 87"/>
                <a:gd name="T2" fmla="*/ 53 w 100"/>
                <a:gd name="T3" fmla="*/ 39 h 87"/>
                <a:gd name="T4" fmla="*/ 4 w 100"/>
                <a:gd name="T5" fmla="*/ 0 h 87"/>
                <a:gd name="T6" fmla="*/ 0 w 100"/>
                <a:gd name="T7" fmla="*/ 15 h 87"/>
                <a:gd name="T8" fmla="*/ 65 w 100"/>
                <a:gd name="T9" fmla="*/ 64 h 87"/>
                <a:gd name="T10" fmla="*/ 35 w 100"/>
                <a:gd name="T11" fmla="*/ 60 h 87"/>
                <a:gd name="T12" fmla="*/ 69 w 100"/>
                <a:gd name="T13" fmla="*/ 79 h 87"/>
                <a:gd name="T14" fmla="*/ 125 w 100"/>
                <a:gd name="T15" fmla="*/ 116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87"/>
                <a:gd name="T26" fmla="*/ 100 w 100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87">
                  <a:moveTo>
                    <a:pt x="100" y="87"/>
                  </a:moveTo>
                  <a:cubicBezTo>
                    <a:pt x="99" y="55"/>
                    <a:pt x="54" y="36"/>
                    <a:pt x="42" y="29"/>
                  </a:cubicBezTo>
                  <a:cubicBezTo>
                    <a:pt x="30" y="21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3" y="25"/>
                    <a:pt x="57" y="40"/>
                    <a:pt x="52" y="48"/>
                  </a:cubicBezTo>
                  <a:cubicBezTo>
                    <a:pt x="46" y="58"/>
                    <a:pt x="32" y="51"/>
                    <a:pt x="28" y="45"/>
                  </a:cubicBezTo>
                  <a:cubicBezTo>
                    <a:pt x="36" y="58"/>
                    <a:pt x="38" y="60"/>
                    <a:pt x="55" y="59"/>
                  </a:cubicBezTo>
                  <a:cubicBezTo>
                    <a:pt x="73" y="57"/>
                    <a:pt x="77" y="51"/>
                    <a:pt x="100" y="87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7" name="Freeform 541"/>
            <p:cNvSpPr>
              <a:spLocks/>
            </p:cNvSpPr>
            <p:nvPr/>
          </p:nvSpPr>
          <p:spPr bwMode="auto">
            <a:xfrm>
              <a:off x="175" y="1904"/>
              <a:ext cx="86" cy="60"/>
            </a:xfrm>
            <a:custGeom>
              <a:avLst/>
              <a:gdLst>
                <a:gd name="T0" fmla="*/ 74 w 69"/>
                <a:gd name="T1" fmla="*/ 60 h 45"/>
                <a:gd name="T2" fmla="*/ 86 w 69"/>
                <a:gd name="T3" fmla="*/ 1 h 45"/>
                <a:gd name="T4" fmla="*/ 17 w 69"/>
                <a:gd name="T5" fmla="*/ 3 h 45"/>
                <a:gd name="T6" fmla="*/ 22 w 69"/>
                <a:gd name="T7" fmla="*/ 56 h 45"/>
                <a:gd name="T8" fmla="*/ 74 w 69"/>
                <a:gd name="T9" fmla="*/ 6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59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49" y="0"/>
                    <a:pt x="22" y="1"/>
                    <a:pt x="14" y="2"/>
                  </a:cubicBezTo>
                  <a:cubicBezTo>
                    <a:pt x="6" y="3"/>
                    <a:pt x="0" y="39"/>
                    <a:pt x="18" y="42"/>
                  </a:cubicBezTo>
                  <a:cubicBezTo>
                    <a:pt x="28" y="45"/>
                    <a:pt x="44" y="45"/>
                    <a:pt x="59" y="45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8" name="Freeform 542"/>
            <p:cNvSpPr>
              <a:spLocks/>
            </p:cNvSpPr>
            <p:nvPr/>
          </p:nvSpPr>
          <p:spPr bwMode="auto">
            <a:xfrm>
              <a:off x="206" y="1584"/>
              <a:ext cx="91" cy="116"/>
            </a:xfrm>
            <a:custGeom>
              <a:avLst/>
              <a:gdLst>
                <a:gd name="T0" fmla="*/ 91 w 73"/>
                <a:gd name="T1" fmla="*/ 15 h 87"/>
                <a:gd name="T2" fmla="*/ 35 w 73"/>
                <a:gd name="T3" fmla="*/ 0 h 87"/>
                <a:gd name="T4" fmla="*/ 20 w 73"/>
                <a:gd name="T5" fmla="*/ 48 h 87"/>
                <a:gd name="T6" fmla="*/ 66 w 73"/>
                <a:gd name="T7" fmla="*/ 60 h 87"/>
                <a:gd name="T8" fmla="*/ 17 w 73"/>
                <a:gd name="T9" fmla="*/ 61 h 87"/>
                <a:gd name="T10" fmla="*/ 21 w 73"/>
                <a:gd name="T11" fmla="*/ 113 h 87"/>
                <a:gd name="T12" fmla="*/ 91 w 73"/>
                <a:gd name="T13" fmla="*/ 116 h 87"/>
                <a:gd name="T14" fmla="*/ 91 w 73"/>
                <a:gd name="T15" fmla="*/ 15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4" y="2"/>
                    <a:pt x="28" y="0"/>
                  </a:cubicBezTo>
                  <a:cubicBezTo>
                    <a:pt x="13" y="1"/>
                    <a:pt x="6" y="25"/>
                    <a:pt x="16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1" y="46"/>
                    <a:pt x="14" y="46"/>
                  </a:cubicBezTo>
                  <a:cubicBezTo>
                    <a:pt x="2" y="50"/>
                    <a:pt x="0" y="82"/>
                    <a:pt x="17" y="85"/>
                  </a:cubicBezTo>
                  <a:cubicBezTo>
                    <a:pt x="34" y="86"/>
                    <a:pt x="56" y="86"/>
                    <a:pt x="73" y="87"/>
                  </a:cubicBezTo>
                  <a:cubicBezTo>
                    <a:pt x="72" y="61"/>
                    <a:pt x="72" y="34"/>
                    <a:pt x="73" y="1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09" name="Oval 543"/>
            <p:cNvSpPr>
              <a:spLocks noChangeArrowheads="1"/>
            </p:cNvSpPr>
            <p:nvPr/>
          </p:nvSpPr>
          <p:spPr bwMode="auto">
            <a:xfrm>
              <a:off x="300" y="1523"/>
              <a:ext cx="144" cy="36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0" name="Freeform 544"/>
            <p:cNvSpPr>
              <a:spLocks/>
            </p:cNvSpPr>
            <p:nvPr/>
          </p:nvSpPr>
          <p:spPr bwMode="auto">
            <a:xfrm>
              <a:off x="678" y="1440"/>
              <a:ext cx="11" cy="8"/>
            </a:xfrm>
            <a:custGeom>
              <a:avLst/>
              <a:gdLst>
                <a:gd name="T0" fmla="*/ 0 w 9"/>
                <a:gd name="T1" fmla="*/ 8 h 6"/>
                <a:gd name="T2" fmla="*/ 11 w 9"/>
                <a:gd name="T3" fmla="*/ 0 h 6"/>
                <a:gd name="T4" fmla="*/ 0 60000 65536"/>
                <a:gd name="T5" fmla="*/ 0 60000 65536"/>
                <a:gd name="T6" fmla="*/ 0 w 9"/>
                <a:gd name="T7" fmla="*/ 0 h 6"/>
                <a:gd name="T8" fmla="*/ 9 w 9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">
                  <a:moveTo>
                    <a:pt x="0" y="6"/>
                  </a:moveTo>
                  <a:cubicBezTo>
                    <a:pt x="2" y="6"/>
                    <a:pt x="5" y="3"/>
                    <a:pt x="9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1" name="Freeform 545"/>
            <p:cNvSpPr>
              <a:spLocks/>
            </p:cNvSpPr>
            <p:nvPr/>
          </p:nvSpPr>
          <p:spPr bwMode="auto">
            <a:xfrm>
              <a:off x="578" y="1607"/>
              <a:ext cx="407" cy="380"/>
            </a:xfrm>
            <a:custGeom>
              <a:avLst/>
              <a:gdLst>
                <a:gd name="T0" fmla="*/ 2 w 326"/>
                <a:gd name="T1" fmla="*/ 380 h 285"/>
                <a:gd name="T2" fmla="*/ 31 w 326"/>
                <a:gd name="T3" fmla="*/ 213 h 285"/>
                <a:gd name="T4" fmla="*/ 49 w 326"/>
                <a:gd name="T5" fmla="*/ 164 h 285"/>
                <a:gd name="T6" fmla="*/ 49 w 326"/>
                <a:gd name="T7" fmla="*/ 164 h 285"/>
                <a:gd name="T8" fmla="*/ 49 w 326"/>
                <a:gd name="T9" fmla="*/ 163 h 285"/>
                <a:gd name="T10" fmla="*/ 42 w 326"/>
                <a:gd name="T11" fmla="*/ 132 h 285"/>
                <a:gd name="T12" fmla="*/ 41 w 326"/>
                <a:gd name="T13" fmla="*/ 132 h 285"/>
                <a:gd name="T14" fmla="*/ 72 w 326"/>
                <a:gd name="T15" fmla="*/ 0 h 285"/>
                <a:gd name="T16" fmla="*/ 74 w 326"/>
                <a:gd name="T17" fmla="*/ 1 h 285"/>
                <a:gd name="T18" fmla="*/ 115 w 326"/>
                <a:gd name="T19" fmla="*/ 7 h 285"/>
                <a:gd name="T20" fmla="*/ 116 w 326"/>
                <a:gd name="T21" fmla="*/ 7 h 285"/>
                <a:gd name="T22" fmla="*/ 171 w 326"/>
                <a:gd name="T23" fmla="*/ 5 h 285"/>
                <a:gd name="T24" fmla="*/ 391 w 326"/>
                <a:gd name="T25" fmla="*/ 7 h 285"/>
                <a:gd name="T26" fmla="*/ 390 w 326"/>
                <a:gd name="T27" fmla="*/ 63 h 285"/>
                <a:gd name="T28" fmla="*/ 325 w 326"/>
                <a:gd name="T29" fmla="*/ 71 h 285"/>
                <a:gd name="T30" fmla="*/ 390 w 326"/>
                <a:gd name="T31" fmla="*/ 76 h 285"/>
                <a:gd name="T32" fmla="*/ 385 w 326"/>
                <a:gd name="T33" fmla="*/ 127 h 285"/>
                <a:gd name="T34" fmla="*/ 165 w 326"/>
                <a:gd name="T35" fmla="*/ 241 h 285"/>
                <a:gd name="T36" fmla="*/ 145 w 326"/>
                <a:gd name="T37" fmla="*/ 311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0"/>
                  </a:cubicBezTo>
                  <a:cubicBezTo>
                    <a:pt x="32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2"/>
                  </a:cubicBezTo>
                  <a:cubicBezTo>
                    <a:pt x="42" y="109"/>
                    <a:pt x="40" y="103"/>
                    <a:pt x="34" y="99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7" y="5"/>
                    <a:pt x="92" y="5"/>
                  </a:cubicBezTo>
                  <a:cubicBezTo>
                    <a:pt x="92" y="6"/>
                    <a:pt x="93" y="5"/>
                    <a:pt x="93" y="5"/>
                  </a:cubicBezTo>
                  <a:cubicBezTo>
                    <a:pt x="105" y="6"/>
                    <a:pt x="119" y="5"/>
                    <a:pt x="137" y="4"/>
                  </a:cubicBezTo>
                  <a:cubicBezTo>
                    <a:pt x="189" y="0"/>
                    <a:pt x="263" y="5"/>
                    <a:pt x="313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8" y="49"/>
                    <a:pt x="260" y="53"/>
                    <a:pt x="260" y="53"/>
                  </a:cubicBezTo>
                  <a:cubicBezTo>
                    <a:pt x="301" y="54"/>
                    <a:pt x="312" y="57"/>
                    <a:pt x="312" y="57"/>
                  </a:cubicBezTo>
                  <a:cubicBezTo>
                    <a:pt x="322" y="60"/>
                    <a:pt x="320" y="92"/>
                    <a:pt x="308" y="95"/>
                  </a:cubicBezTo>
                  <a:cubicBezTo>
                    <a:pt x="256" y="98"/>
                    <a:pt x="171" y="62"/>
                    <a:pt x="132" y="181"/>
                  </a:cubicBezTo>
                  <a:cubicBezTo>
                    <a:pt x="126" y="199"/>
                    <a:pt x="120" y="214"/>
                    <a:pt x="116" y="233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2" name="Freeform 546"/>
            <p:cNvSpPr>
              <a:spLocks/>
            </p:cNvSpPr>
            <p:nvPr/>
          </p:nvSpPr>
          <p:spPr bwMode="auto">
            <a:xfrm>
              <a:off x="650" y="1599"/>
              <a:ext cx="43" cy="16"/>
            </a:xfrm>
            <a:custGeom>
              <a:avLst/>
              <a:gdLst>
                <a:gd name="T0" fmla="*/ 1 w 34"/>
                <a:gd name="T1" fmla="*/ 9 h 12"/>
                <a:gd name="T2" fmla="*/ 43 w 34"/>
                <a:gd name="T3" fmla="*/ 15 h 12"/>
                <a:gd name="T4" fmla="*/ 39 w 34"/>
                <a:gd name="T5" fmla="*/ 11 h 12"/>
                <a:gd name="T6" fmla="*/ 0 w 34"/>
                <a:gd name="T7" fmla="*/ 8 h 12"/>
                <a:gd name="T8" fmla="*/ 1 w 34"/>
                <a:gd name="T9" fmla="*/ 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2"/>
                <a:gd name="T17" fmla="*/ 34 w 3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2">
                  <a:moveTo>
                    <a:pt x="1" y="7"/>
                  </a:moveTo>
                  <a:cubicBezTo>
                    <a:pt x="9" y="10"/>
                    <a:pt x="19" y="11"/>
                    <a:pt x="34" y="11"/>
                  </a:cubicBezTo>
                  <a:cubicBezTo>
                    <a:pt x="34" y="12"/>
                    <a:pt x="34" y="10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3" name="Freeform 547"/>
            <p:cNvSpPr>
              <a:spLocks/>
            </p:cNvSpPr>
            <p:nvPr/>
          </p:nvSpPr>
          <p:spPr bwMode="auto">
            <a:xfrm>
              <a:off x="792" y="1731"/>
              <a:ext cx="72" cy="40"/>
            </a:xfrm>
            <a:custGeom>
              <a:avLst/>
              <a:gdLst>
                <a:gd name="T0" fmla="*/ 6 w 58"/>
                <a:gd name="T1" fmla="*/ 29 h 30"/>
                <a:gd name="T2" fmla="*/ 68 w 58"/>
                <a:gd name="T3" fmla="*/ 40 h 30"/>
                <a:gd name="T4" fmla="*/ 72 w 58"/>
                <a:gd name="T5" fmla="*/ 0 h 30"/>
                <a:gd name="T6" fmla="*/ 0 w 58"/>
                <a:gd name="T7" fmla="*/ 31 h 30"/>
                <a:gd name="T8" fmla="*/ 6 w 58"/>
                <a:gd name="T9" fmla="*/ 2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5" y="22"/>
                  </a:moveTo>
                  <a:cubicBezTo>
                    <a:pt x="20" y="24"/>
                    <a:pt x="38" y="26"/>
                    <a:pt x="55" y="30"/>
                  </a:cubicBezTo>
                  <a:cubicBezTo>
                    <a:pt x="57" y="20"/>
                    <a:pt x="58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lnTo>
                    <a:pt x="5" y="22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4" name="Freeform 548"/>
            <p:cNvSpPr>
              <a:spLocks/>
            </p:cNvSpPr>
            <p:nvPr/>
          </p:nvSpPr>
          <p:spPr bwMode="auto">
            <a:xfrm>
              <a:off x="231" y="1811"/>
              <a:ext cx="273" cy="628"/>
            </a:xfrm>
            <a:custGeom>
              <a:avLst/>
              <a:gdLst>
                <a:gd name="T0" fmla="*/ 178 w 218"/>
                <a:gd name="T1" fmla="*/ 537 h 471"/>
                <a:gd name="T2" fmla="*/ 204 w 218"/>
                <a:gd name="T3" fmla="*/ 484 h 471"/>
                <a:gd name="T4" fmla="*/ 204 w 218"/>
                <a:gd name="T5" fmla="*/ 480 h 471"/>
                <a:gd name="T6" fmla="*/ 200 w 218"/>
                <a:gd name="T7" fmla="*/ 449 h 471"/>
                <a:gd name="T8" fmla="*/ 200 w 218"/>
                <a:gd name="T9" fmla="*/ 449 h 471"/>
                <a:gd name="T10" fmla="*/ 143 w 218"/>
                <a:gd name="T11" fmla="*/ 391 h 471"/>
                <a:gd name="T12" fmla="*/ 60 w 218"/>
                <a:gd name="T13" fmla="*/ 185 h 471"/>
                <a:gd name="T14" fmla="*/ 60 w 218"/>
                <a:gd name="T15" fmla="*/ 184 h 471"/>
                <a:gd name="T16" fmla="*/ 137 w 218"/>
                <a:gd name="T17" fmla="*/ 120 h 471"/>
                <a:gd name="T18" fmla="*/ 252 w 218"/>
                <a:gd name="T19" fmla="*/ 144 h 471"/>
                <a:gd name="T20" fmla="*/ 253 w 218"/>
                <a:gd name="T21" fmla="*/ 145 h 471"/>
                <a:gd name="T22" fmla="*/ 268 w 218"/>
                <a:gd name="T23" fmla="*/ 165 h 471"/>
                <a:gd name="T24" fmla="*/ 263 w 218"/>
                <a:gd name="T25" fmla="*/ 101 h 471"/>
                <a:gd name="T26" fmla="*/ 200 w 218"/>
                <a:gd name="T27" fmla="*/ 13 h 471"/>
                <a:gd name="T28" fmla="*/ 164 w 218"/>
                <a:gd name="T29" fmla="*/ 3 h 471"/>
                <a:gd name="T30" fmla="*/ 115 w 218"/>
                <a:gd name="T31" fmla="*/ 5 h 471"/>
                <a:gd name="T32" fmla="*/ 70 w 218"/>
                <a:gd name="T33" fmla="*/ 29 h 471"/>
                <a:gd name="T34" fmla="*/ 18 w 218"/>
                <a:gd name="T35" fmla="*/ 159 h 471"/>
                <a:gd name="T36" fmla="*/ 0 w 218"/>
                <a:gd name="T37" fmla="*/ 295 h 471"/>
                <a:gd name="T38" fmla="*/ 60 w 218"/>
                <a:gd name="T39" fmla="*/ 551 h 471"/>
                <a:gd name="T40" fmla="*/ 131 w 218"/>
                <a:gd name="T41" fmla="*/ 620 h 471"/>
                <a:gd name="T42" fmla="*/ 175 w 218"/>
                <a:gd name="T43" fmla="*/ 584 h 471"/>
                <a:gd name="T44" fmla="*/ 178 w 218"/>
                <a:gd name="T45" fmla="*/ 577 h 471"/>
                <a:gd name="T46" fmla="*/ 160 w 218"/>
                <a:gd name="T47" fmla="*/ 519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0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0"/>
                    <a:pt x="162" y="342"/>
                    <a:pt x="160" y="337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49" y="316"/>
                    <a:pt x="144" y="311"/>
                    <a:pt x="114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8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1" y="108"/>
                  </a:cubicBezTo>
                  <a:cubicBezTo>
                    <a:pt x="202" y="108"/>
                    <a:pt x="202" y="108"/>
                    <a:pt x="202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89" y="51"/>
                    <a:pt x="184" y="26"/>
                    <a:pt x="160" y="10"/>
                  </a:cubicBezTo>
                  <a:cubicBezTo>
                    <a:pt x="153" y="5"/>
                    <a:pt x="139" y="4"/>
                    <a:pt x="131" y="2"/>
                  </a:cubicBezTo>
                  <a:cubicBezTo>
                    <a:pt x="123" y="0"/>
                    <a:pt x="105" y="3"/>
                    <a:pt x="92" y="4"/>
                  </a:cubicBezTo>
                  <a:cubicBezTo>
                    <a:pt x="79" y="4"/>
                    <a:pt x="66" y="12"/>
                    <a:pt x="56" y="22"/>
                  </a:cubicBezTo>
                  <a:cubicBezTo>
                    <a:pt x="43" y="36"/>
                    <a:pt x="22" y="49"/>
                    <a:pt x="14" y="119"/>
                  </a:cubicBezTo>
                  <a:cubicBezTo>
                    <a:pt x="11" y="144"/>
                    <a:pt x="0" y="180"/>
                    <a:pt x="0" y="221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19" y="462"/>
                    <a:pt x="131" y="451"/>
                    <a:pt x="140" y="438"/>
                  </a:cubicBezTo>
                  <a:cubicBezTo>
                    <a:pt x="142" y="433"/>
                    <a:pt x="142" y="433"/>
                    <a:pt x="142" y="433"/>
                  </a:cubicBezTo>
                  <a:cubicBezTo>
                    <a:pt x="155" y="414"/>
                    <a:pt x="138" y="397"/>
                    <a:pt x="128" y="38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5" name="Freeform 549"/>
            <p:cNvSpPr>
              <a:spLocks/>
            </p:cNvSpPr>
            <p:nvPr/>
          </p:nvSpPr>
          <p:spPr bwMode="auto">
            <a:xfrm>
              <a:off x="444" y="1389"/>
              <a:ext cx="409" cy="647"/>
            </a:xfrm>
            <a:custGeom>
              <a:avLst/>
              <a:gdLst>
                <a:gd name="T0" fmla="*/ 321 w 327"/>
                <a:gd name="T1" fmla="*/ 93 h 485"/>
                <a:gd name="T2" fmla="*/ 299 w 327"/>
                <a:gd name="T3" fmla="*/ 75 h 485"/>
                <a:gd name="T4" fmla="*/ 303 w 327"/>
                <a:gd name="T5" fmla="*/ 47 h 485"/>
                <a:gd name="T6" fmla="*/ 261 w 327"/>
                <a:gd name="T7" fmla="*/ 27 h 485"/>
                <a:gd name="T8" fmla="*/ 245 w 327"/>
                <a:gd name="T9" fmla="*/ 51 h 485"/>
                <a:gd name="T10" fmla="*/ 243 w 327"/>
                <a:gd name="T11" fmla="*/ 15 h 485"/>
                <a:gd name="T12" fmla="*/ 201 w 327"/>
                <a:gd name="T13" fmla="*/ 13 h 485"/>
                <a:gd name="T14" fmla="*/ 168 w 327"/>
                <a:gd name="T15" fmla="*/ 65 h 485"/>
                <a:gd name="T16" fmla="*/ 155 w 327"/>
                <a:gd name="T17" fmla="*/ 33 h 485"/>
                <a:gd name="T18" fmla="*/ 110 w 327"/>
                <a:gd name="T19" fmla="*/ 45 h 485"/>
                <a:gd name="T20" fmla="*/ 103 w 327"/>
                <a:gd name="T21" fmla="*/ 88 h 485"/>
                <a:gd name="T22" fmla="*/ 95 w 327"/>
                <a:gd name="T23" fmla="*/ 101 h 485"/>
                <a:gd name="T24" fmla="*/ 4 w 327"/>
                <a:gd name="T25" fmla="*/ 301 h 485"/>
                <a:gd name="T26" fmla="*/ 15 w 327"/>
                <a:gd name="T27" fmla="*/ 464 h 485"/>
                <a:gd name="T28" fmla="*/ 15 w 327"/>
                <a:gd name="T29" fmla="*/ 466 h 485"/>
                <a:gd name="T30" fmla="*/ 50 w 327"/>
                <a:gd name="T31" fmla="*/ 523 h 485"/>
                <a:gd name="T32" fmla="*/ 55 w 327"/>
                <a:gd name="T33" fmla="*/ 587 h 485"/>
                <a:gd name="T34" fmla="*/ 51 w 327"/>
                <a:gd name="T35" fmla="*/ 582 h 485"/>
                <a:gd name="T36" fmla="*/ 134 w 327"/>
                <a:gd name="T37" fmla="*/ 639 h 485"/>
                <a:gd name="T38" fmla="*/ 136 w 327"/>
                <a:gd name="T39" fmla="*/ 638 h 485"/>
                <a:gd name="T40" fmla="*/ 135 w 327"/>
                <a:gd name="T41" fmla="*/ 578 h 485"/>
                <a:gd name="T42" fmla="*/ 165 w 327"/>
                <a:gd name="T43" fmla="*/ 431 h 485"/>
                <a:gd name="T44" fmla="*/ 183 w 327"/>
                <a:gd name="T45" fmla="*/ 382 h 485"/>
                <a:gd name="T46" fmla="*/ 183 w 327"/>
                <a:gd name="T47" fmla="*/ 382 h 485"/>
                <a:gd name="T48" fmla="*/ 183 w 327"/>
                <a:gd name="T49" fmla="*/ 380 h 485"/>
                <a:gd name="T50" fmla="*/ 176 w 327"/>
                <a:gd name="T51" fmla="*/ 350 h 485"/>
                <a:gd name="T52" fmla="*/ 175 w 327"/>
                <a:gd name="T53" fmla="*/ 350 h 485"/>
                <a:gd name="T54" fmla="*/ 206 w 327"/>
                <a:gd name="T55" fmla="*/ 217 h 485"/>
                <a:gd name="T56" fmla="*/ 208 w 327"/>
                <a:gd name="T57" fmla="*/ 219 h 485"/>
                <a:gd name="T58" fmla="*/ 249 w 327"/>
                <a:gd name="T59" fmla="*/ 224 h 485"/>
                <a:gd name="T60" fmla="*/ 250 w 327"/>
                <a:gd name="T61" fmla="*/ 224 h 485"/>
                <a:gd name="T62" fmla="*/ 305 w 327"/>
                <a:gd name="T63" fmla="*/ 223 h 485"/>
                <a:gd name="T64" fmla="*/ 409 w 327"/>
                <a:gd name="T65" fmla="*/ 221 h 485"/>
                <a:gd name="T66" fmla="*/ 321 w 327"/>
                <a:gd name="T67" fmla="*/ 93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7" y="70"/>
                  </a:moveTo>
                  <a:cubicBezTo>
                    <a:pt x="254" y="68"/>
                    <a:pt x="241" y="59"/>
                    <a:pt x="239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8"/>
                    <a:pt x="220" y="3"/>
                    <a:pt x="209" y="20"/>
                  </a:cubicBezTo>
                  <a:cubicBezTo>
                    <a:pt x="206" y="25"/>
                    <a:pt x="204" y="27"/>
                    <a:pt x="196" y="38"/>
                  </a:cubicBezTo>
                  <a:cubicBezTo>
                    <a:pt x="196" y="38"/>
                    <a:pt x="197" y="15"/>
                    <a:pt x="194" y="11"/>
                  </a:cubicBezTo>
                  <a:cubicBezTo>
                    <a:pt x="184" y="0"/>
                    <a:pt x="166" y="3"/>
                    <a:pt x="161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5"/>
                    <a:pt x="88" y="34"/>
                  </a:cubicBezTo>
                  <a:cubicBezTo>
                    <a:pt x="87" y="45"/>
                    <a:pt x="85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8"/>
                    <a:pt x="3" y="165"/>
                    <a:pt x="3" y="226"/>
                  </a:cubicBezTo>
                  <a:cubicBezTo>
                    <a:pt x="3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7" y="479"/>
                  </a:cubicBezTo>
                  <a:cubicBezTo>
                    <a:pt x="107" y="479"/>
                    <a:pt x="108" y="478"/>
                    <a:pt x="109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4" y="168"/>
                    <a:pt x="199" y="168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2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7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6" name="Freeform 550"/>
            <p:cNvSpPr>
              <a:spLocks/>
            </p:cNvSpPr>
            <p:nvPr/>
          </p:nvSpPr>
          <p:spPr bwMode="auto">
            <a:xfrm>
              <a:off x="267" y="1540"/>
              <a:ext cx="189" cy="347"/>
            </a:xfrm>
            <a:custGeom>
              <a:avLst/>
              <a:gdLst>
                <a:gd name="T0" fmla="*/ 0 w 151"/>
                <a:gd name="T1" fmla="*/ 347 h 260"/>
                <a:gd name="T2" fmla="*/ 34 w 151"/>
                <a:gd name="T3" fmla="*/ 300 h 260"/>
                <a:gd name="T4" fmla="*/ 79 w 151"/>
                <a:gd name="T5" fmla="*/ 276 h 260"/>
                <a:gd name="T6" fmla="*/ 128 w 151"/>
                <a:gd name="T7" fmla="*/ 274 h 260"/>
                <a:gd name="T8" fmla="*/ 164 w 151"/>
                <a:gd name="T9" fmla="*/ 284 h 260"/>
                <a:gd name="T10" fmla="*/ 170 w 151"/>
                <a:gd name="T11" fmla="*/ 288 h 260"/>
                <a:gd name="T12" fmla="*/ 171 w 151"/>
                <a:gd name="T13" fmla="*/ 291 h 260"/>
                <a:gd name="T14" fmla="*/ 175 w 151"/>
                <a:gd name="T15" fmla="*/ 294 h 260"/>
                <a:gd name="T16" fmla="*/ 178 w 151"/>
                <a:gd name="T17" fmla="*/ 296 h 260"/>
                <a:gd name="T18" fmla="*/ 181 w 151"/>
                <a:gd name="T19" fmla="*/ 299 h 260"/>
                <a:gd name="T20" fmla="*/ 183 w 151"/>
                <a:gd name="T21" fmla="*/ 302 h 260"/>
                <a:gd name="T22" fmla="*/ 186 w 151"/>
                <a:gd name="T23" fmla="*/ 307 h 260"/>
                <a:gd name="T24" fmla="*/ 189 w 151"/>
                <a:gd name="T25" fmla="*/ 302 h 260"/>
                <a:gd name="T26" fmla="*/ 176 w 151"/>
                <a:gd name="T27" fmla="*/ 45 h 260"/>
                <a:gd name="T28" fmla="*/ 176 w 151"/>
                <a:gd name="T29" fmla="*/ 3 h 260"/>
                <a:gd name="T30" fmla="*/ 105 w 151"/>
                <a:gd name="T31" fmla="*/ 19 h 260"/>
                <a:gd name="T32" fmla="*/ 33 w 151"/>
                <a:gd name="T33" fmla="*/ 0 h 260"/>
                <a:gd name="T34" fmla="*/ 33 w 151"/>
                <a:gd name="T35" fmla="*/ 4 h 260"/>
                <a:gd name="T36" fmla="*/ 30 w 151"/>
                <a:gd name="T37" fmla="*/ 41 h 260"/>
                <a:gd name="T38" fmla="*/ 31 w 151"/>
                <a:gd name="T39" fmla="*/ 208 h 260"/>
                <a:gd name="T40" fmla="*/ 0 w 151"/>
                <a:gd name="T41" fmla="*/ 347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20" y="233"/>
                    <a:pt x="27" y="225"/>
                  </a:cubicBezTo>
                  <a:cubicBezTo>
                    <a:pt x="37" y="215"/>
                    <a:pt x="50" y="207"/>
                    <a:pt x="63" y="207"/>
                  </a:cubicBezTo>
                  <a:cubicBezTo>
                    <a:pt x="76" y="206"/>
                    <a:pt x="94" y="203"/>
                    <a:pt x="102" y="205"/>
                  </a:cubicBezTo>
                  <a:cubicBezTo>
                    <a:pt x="110" y="207"/>
                    <a:pt x="124" y="208"/>
                    <a:pt x="131" y="213"/>
                  </a:cubicBezTo>
                  <a:cubicBezTo>
                    <a:pt x="133" y="214"/>
                    <a:pt x="135" y="215"/>
                    <a:pt x="136" y="216"/>
                  </a:cubicBezTo>
                  <a:cubicBezTo>
                    <a:pt x="137" y="217"/>
                    <a:pt x="137" y="217"/>
                    <a:pt x="137" y="218"/>
                  </a:cubicBezTo>
                  <a:cubicBezTo>
                    <a:pt x="139" y="218"/>
                    <a:pt x="140" y="219"/>
                    <a:pt x="140" y="220"/>
                  </a:cubicBezTo>
                  <a:cubicBezTo>
                    <a:pt x="141" y="221"/>
                    <a:pt x="141" y="221"/>
                    <a:pt x="142" y="222"/>
                  </a:cubicBezTo>
                  <a:cubicBezTo>
                    <a:pt x="143" y="223"/>
                    <a:pt x="144" y="224"/>
                    <a:pt x="145" y="224"/>
                  </a:cubicBezTo>
                  <a:cubicBezTo>
                    <a:pt x="145" y="225"/>
                    <a:pt x="145" y="225"/>
                    <a:pt x="146" y="226"/>
                  </a:cubicBezTo>
                  <a:cubicBezTo>
                    <a:pt x="147" y="227"/>
                    <a:pt x="148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6" y="210"/>
                    <a:pt x="143" y="100"/>
                    <a:pt x="141" y="34"/>
                  </a:cubicBezTo>
                  <a:cubicBezTo>
                    <a:pt x="141" y="14"/>
                    <a:pt x="141" y="10"/>
                    <a:pt x="141" y="2"/>
                  </a:cubicBezTo>
                  <a:cubicBezTo>
                    <a:pt x="136" y="9"/>
                    <a:pt x="113" y="14"/>
                    <a:pt x="84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6" y="3"/>
                  </a:cubicBezTo>
                  <a:cubicBezTo>
                    <a:pt x="25" y="13"/>
                    <a:pt x="24" y="14"/>
                    <a:pt x="24" y="31"/>
                  </a:cubicBezTo>
                  <a:cubicBezTo>
                    <a:pt x="23" y="68"/>
                    <a:pt x="23" y="116"/>
                    <a:pt x="25" y="156"/>
                  </a:cubicBezTo>
                  <a:cubicBezTo>
                    <a:pt x="25" y="186"/>
                    <a:pt x="18" y="222"/>
                    <a:pt x="0" y="26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7" name="Freeform 551"/>
            <p:cNvSpPr>
              <a:spLocks/>
            </p:cNvSpPr>
            <p:nvPr/>
          </p:nvSpPr>
          <p:spPr bwMode="auto">
            <a:xfrm>
              <a:off x="265" y="189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8" name="Freeform 552"/>
            <p:cNvSpPr>
              <a:spLocks/>
            </p:cNvSpPr>
            <p:nvPr/>
          </p:nvSpPr>
          <p:spPr bwMode="auto">
            <a:xfrm>
              <a:off x="618" y="1733"/>
              <a:ext cx="12" cy="38"/>
            </a:xfrm>
            <a:custGeom>
              <a:avLst/>
              <a:gdLst>
                <a:gd name="T0" fmla="*/ 8 w 10"/>
                <a:gd name="T1" fmla="*/ 38 h 28"/>
                <a:gd name="T2" fmla="*/ 8 w 10"/>
                <a:gd name="T3" fmla="*/ 37 h 28"/>
                <a:gd name="T4" fmla="*/ 2 w 10"/>
                <a:gd name="T5" fmla="*/ 5 h 28"/>
                <a:gd name="T6" fmla="*/ 1 w 10"/>
                <a:gd name="T7" fmla="*/ 5 h 28"/>
                <a:gd name="T8" fmla="*/ 8 w 10"/>
                <a:gd name="T9" fmla="*/ 38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8"/>
                <a:gd name="T17" fmla="*/ 10 w 10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8">
                  <a:moveTo>
                    <a:pt x="7" y="28"/>
                  </a:moveTo>
                  <a:cubicBezTo>
                    <a:pt x="7" y="28"/>
                    <a:pt x="7" y="28"/>
                    <a:pt x="7" y="27"/>
                  </a:cubicBezTo>
                  <a:cubicBezTo>
                    <a:pt x="10" y="14"/>
                    <a:pt x="8" y="8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19" name="Freeform 553"/>
            <p:cNvSpPr>
              <a:spLocks/>
            </p:cNvSpPr>
            <p:nvPr/>
          </p:nvSpPr>
          <p:spPr bwMode="auto">
            <a:xfrm>
              <a:off x="625" y="1728"/>
              <a:ext cx="5" cy="39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39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4" y="4"/>
                    <a:pt x="4" y="19"/>
                    <a:pt x="1" y="2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0" name="Freeform 554"/>
            <p:cNvSpPr>
              <a:spLocks/>
            </p:cNvSpPr>
            <p:nvPr/>
          </p:nvSpPr>
          <p:spPr bwMode="auto">
            <a:xfrm>
              <a:off x="907" y="1912"/>
              <a:ext cx="26" cy="32"/>
            </a:xfrm>
            <a:custGeom>
              <a:avLst/>
              <a:gdLst>
                <a:gd name="T0" fmla="*/ 0 w 21"/>
                <a:gd name="T1" fmla="*/ 3 h 24"/>
                <a:gd name="T2" fmla="*/ 0 w 21"/>
                <a:gd name="T3" fmla="*/ 3 h 24"/>
                <a:gd name="T4" fmla="*/ 24 w 21"/>
                <a:gd name="T5" fmla="*/ 23 h 24"/>
                <a:gd name="T6" fmla="*/ 25 w 21"/>
                <a:gd name="T7" fmla="*/ 32 h 24"/>
                <a:gd name="T8" fmla="*/ 25 w 21"/>
                <a:gd name="T9" fmla="*/ 32 h 24"/>
                <a:gd name="T10" fmla="*/ 24 w 21"/>
                <a:gd name="T11" fmla="*/ 19 h 24"/>
                <a:gd name="T12" fmla="*/ 0 w 21"/>
                <a:gd name="T13" fmla="*/ 3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4"/>
                <a:gd name="T23" fmla="*/ 21 w 2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" y="0"/>
                    <a:pt x="15" y="7"/>
                    <a:pt x="19" y="17"/>
                  </a:cubicBezTo>
                  <a:cubicBezTo>
                    <a:pt x="20" y="19"/>
                    <a:pt x="20" y="22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1"/>
                    <a:pt x="21" y="19"/>
                    <a:pt x="19" y="14"/>
                  </a:cubicBezTo>
                  <a:cubicBezTo>
                    <a:pt x="15" y="3"/>
                    <a:pt x="8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1" name="Freeform 555"/>
            <p:cNvSpPr>
              <a:spLocks/>
            </p:cNvSpPr>
            <p:nvPr/>
          </p:nvSpPr>
          <p:spPr bwMode="auto">
            <a:xfrm>
              <a:off x="878" y="1861"/>
              <a:ext cx="22" cy="30"/>
            </a:xfrm>
            <a:custGeom>
              <a:avLst/>
              <a:gdLst>
                <a:gd name="T0" fmla="*/ 0 w 18"/>
                <a:gd name="T1" fmla="*/ 0 h 22"/>
                <a:gd name="T2" fmla="*/ 12 w 18"/>
                <a:gd name="T3" fmla="*/ 10 h 22"/>
                <a:gd name="T4" fmla="*/ 22 w 18"/>
                <a:gd name="T5" fmla="*/ 30 h 22"/>
                <a:gd name="T6" fmla="*/ 22 w 18"/>
                <a:gd name="T7" fmla="*/ 30 h 22"/>
                <a:gd name="T8" fmla="*/ 15 w 18"/>
                <a:gd name="T9" fmla="*/ 7 h 22"/>
                <a:gd name="T10" fmla="*/ 0 w 18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2"/>
                <a:gd name="T20" fmla="*/ 18 w 1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2">
                  <a:moveTo>
                    <a:pt x="0" y="0"/>
                  </a:moveTo>
                  <a:cubicBezTo>
                    <a:pt x="4" y="1"/>
                    <a:pt x="7" y="4"/>
                    <a:pt x="10" y="7"/>
                  </a:cubicBezTo>
                  <a:cubicBezTo>
                    <a:pt x="15" y="12"/>
                    <a:pt x="18" y="17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7"/>
                    <a:pt x="17" y="10"/>
                    <a:pt x="12" y="5"/>
                  </a:cubicBezTo>
                  <a:cubicBezTo>
                    <a:pt x="9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2" name="Freeform 556"/>
            <p:cNvSpPr>
              <a:spLocks/>
            </p:cNvSpPr>
            <p:nvPr/>
          </p:nvSpPr>
          <p:spPr bwMode="auto">
            <a:xfrm>
              <a:off x="192" y="1840"/>
              <a:ext cx="93" cy="55"/>
            </a:xfrm>
            <a:custGeom>
              <a:avLst/>
              <a:gdLst>
                <a:gd name="T0" fmla="*/ 15 w 74"/>
                <a:gd name="T1" fmla="*/ 0 h 41"/>
                <a:gd name="T2" fmla="*/ 19 w 74"/>
                <a:gd name="T3" fmla="*/ 52 h 41"/>
                <a:gd name="T4" fmla="*/ 73 w 74"/>
                <a:gd name="T5" fmla="*/ 55 h 41"/>
                <a:gd name="T6" fmla="*/ 75 w 74"/>
                <a:gd name="T7" fmla="*/ 47 h 41"/>
                <a:gd name="T8" fmla="*/ 75 w 74"/>
                <a:gd name="T9" fmla="*/ 47 h 41"/>
                <a:gd name="T10" fmla="*/ 93 w 74"/>
                <a:gd name="T11" fmla="*/ 0 h 41"/>
                <a:gd name="T12" fmla="*/ 15 w 74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41"/>
                <a:gd name="T23" fmla="*/ 74 w 7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41">
                  <a:moveTo>
                    <a:pt x="12" y="0"/>
                  </a:moveTo>
                  <a:cubicBezTo>
                    <a:pt x="1" y="6"/>
                    <a:pt x="0" y="36"/>
                    <a:pt x="15" y="39"/>
                  </a:cubicBezTo>
                  <a:cubicBezTo>
                    <a:pt x="23" y="41"/>
                    <a:pt x="42" y="41"/>
                    <a:pt x="58" y="41"/>
                  </a:cubicBezTo>
                  <a:cubicBezTo>
                    <a:pt x="59" y="39"/>
                    <a:pt x="60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6" y="23"/>
                    <a:pt x="70" y="11"/>
                    <a:pt x="74" y="0"/>
                  </a:cubicBezTo>
                  <a:cubicBezTo>
                    <a:pt x="51" y="0"/>
                    <a:pt x="23" y="0"/>
                    <a:pt x="12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3" name="Freeform 557"/>
            <p:cNvSpPr>
              <a:spLocks noEditPoints="1"/>
            </p:cNvSpPr>
            <p:nvPr/>
          </p:nvSpPr>
          <p:spPr bwMode="auto">
            <a:xfrm>
              <a:off x="933" y="1784"/>
              <a:ext cx="119" cy="176"/>
            </a:xfrm>
            <a:custGeom>
              <a:avLst/>
              <a:gdLst>
                <a:gd name="T0" fmla="*/ 91 w 95"/>
                <a:gd name="T1" fmla="*/ 64 h 132"/>
                <a:gd name="T2" fmla="*/ 49 w 95"/>
                <a:gd name="T3" fmla="*/ 75 h 132"/>
                <a:gd name="T4" fmla="*/ 63 w 95"/>
                <a:gd name="T5" fmla="*/ 109 h 132"/>
                <a:gd name="T6" fmla="*/ 78 w 95"/>
                <a:gd name="T7" fmla="*/ 176 h 132"/>
                <a:gd name="T8" fmla="*/ 78 w 95"/>
                <a:gd name="T9" fmla="*/ 176 h 132"/>
                <a:gd name="T10" fmla="*/ 104 w 95"/>
                <a:gd name="T11" fmla="*/ 109 h 132"/>
                <a:gd name="T12" fmla="*/ 91 w 95"/>
                <a:gd name="T13" fmla="*/ 64 h 132"/>
                <a:gd name="T14" fmla="*/ 70 w 95"/>
                <a:gd name="T15" fmla="*/ 0 h 132"/>
                <a:gd name="T16" fmla="*/ 0 w 95"/>
                <a:gd name="T17" fmla="*/ 19 h 132"/>
                <a:gd name="T18" fmla="*/ 44 w 95"/>
                <a:gd name="T19" fmla="*/ 67 h 132"/>
                <a:gd name="T20" fmla="*/ 80 w 95"/>
                <a:gd name="T21" fmla="*/ 43 h 132"/>
                <a:gd name="T22" fmla="*/ 70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3" y="64"/>
                    <a:pt x="47" y="73"/>
                    <a:pt x="50" y="82"/>
                  </a:cubicBezTo>
                  <a:cubicBezTo>
                    <a:pt x="56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1" y="89"/>
                    <a:pt x="83" y="82"/>
                  </a:cubicBezTo>
                  <a:cubicBezTo>
                    <a:pt x="95" y="75"/>
                    <a:pt x="84" y="48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0" y="1"/>
                    <a:pt x="0" y="14"/>
                  </a:cubicBezTo>
                  <a:cubicBezTo>
                    <a:pt x="9" y="21"/>
                    <a:pt x="24" y="33"/>
                    <a:pt x="35" y="50"/>
                  </a:cubicBezTo>
                  <a:cubicBezTo>
                    <a:pt x="39" y="45"/>
                    <a:pt x="49" y="39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4" name="Freeform 558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246 w 199"/>
                <a:gd name="T1" fmla="*/ 200 h 180"/>
                <a:gd name="T2" fmla="*/ 246 w 199"/>
                <a:gd name="T3" fmla="*/ 200 h 180"/>
                <a:gd name="T4" fmla="*/ 231 w 199"/>
                <a:gd name="T5" fmla="*/ 133 h 180"/>
                <a:gd name="T6" fmla="*/ 218 w 199"/>
                <a:gd name="T7" fmla="*/ 99 h 180"/>
                <a:gd name="T8" fmla="*/ 213 w 199"/>
                <a:gd name="T9" fmla="*/ 91 h 180"/>
                <a:gd name="T10" fmla="*/ 169 w 199"/>
                <a:gd name="T11" fmla="*/ 43 h 180"/>
                <a:gd name="T12" fmla="*/ 34 w 199"/>
                <a:gd name="T13" fmla="*/ 0 h 180"/>
                <a:gd name="T14" fmla="*/ 26 w 199"/>
                <a:gd name="T15" fmla="*/ 3 h 180"/>
                <a:gd name="T16" fmla="*/ 0 w 199"/>
                <a:gd name="T17" fmla="*/ 37 h 180"/>
                <a:gd name="T18" fmla="*/ 4 w 199"/>
                <a:gd name="T19" fmla="*/ 37 h 180"/>
                <a:gd name="T20" fmla="*/ 138 w 199"/>
                <a:gd name="T21" fmla="*/ 59 h 180"/>
                <a:gd name="T22" fmla="*/ 220 w 199"/>
                <a:gd name="T23" fmla="*/ 229 h 180"/>
                <a:gd name="T24" fmla="*/ 220 w 199"/>
                <a:gd name="T25" fmla="*/ 232 h 180"/>
                <a:gd name="T26" fmla="*/ 221 w 199"/>
                <a:gd name="T27" fmla="*/ 240 h 180"/>
                <a:gd name="T28" fmla="*/ 246 w 199"/>
                <a:gd name="T29" fmla="*/ 200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5" name="Oval 559"/>
            <p:cNvSpPr>
              <a:spLocks noChangeArrowheads="1"/>
            </p:cNvSpPr>
            <p:nvPr/>
          </p:nvSpPr>
          <p:spPr bwMode="auto">
            <a:xfrm>
              <a:off x="326" y="1532"/>
              <a:ext cx="93" cy="17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6" name="Freeform 560"/>
            <p:cNvSpPr>
              <a:spLocks/>
            </p:cNvSpPr>
            <p:nvPr/>
          </p:nvSpPr>
          <p:spPr bwMode="auto">
            <a:xfrm>
              <a:off x="309" y="1893"/>
              <a:ext cx="490" cy="520"/>
            </a:xfrm>
            <a:custGeom>
              <a:avLst/>
              <a:gdLst>
                <a:gd name="T0" fmla="*/ 269 w 392"/>
                <a:gd name="T1" fmla="*/ 176 h 390"/>
                <a:gd name="T2" fmla="*/ 271 w 392"/>
                <a:gd name="T3" fmla="*/ 159 h 390"/>
                <a:gd name="T4" fmla="*/ 285 w 392"/>
                <a:gd name="T5" fmla="*/ 149 h 390"/>
                <a:gd name="T6" fmla="*/ 294 w 392"/>
                <a:gd name="T7" fmla="*/ 120 h 390"/>
                <a:gd name="T8" fmla="*/ 292 w 392"/>
                <a:gd name="T9" fmla="*/ 121 h 390"/>
                <a:gd name="T10" fmla="*/ 321 w 392"/>
                <a:gd name="T11" fmla="*/ 72 h 390"/>
                <a:gd name="T12" fmla="*/ 302 w 392"/>
                <a:gd name="T13" fmla="*/ 91 h 390"/>
                <a:gd name="T14" fmla="*/ 304 w 392"/>
                <a:gd name="T15" fmla="*/ 81 h 390"/>
                <a:gd name="T16" fmla="*/ 306 w 392"/>
                <a:gd name="T17" fmla="*/ 69 h 390"/>
                <a:gd name="T18" fmla="*/ 304 w 392"/>
                <a:gd name="T19" fmla="*/ 55 h 390"/>
                <a:gd name="T20" fmla="*/ 311 w 392"/>
                <a:gd name="T21" fmla="*/ 9 h 390"/>
                <a:gd name="T22" fmla="*/ 356 w 392"/>
                <a:gd name="T23" fmla="*/ 4 h 390"/>
                <a:gd name="T24" fmla="*/ 394 w 392"/>
                <a:gd name="T25" fmla="*/ 25 h 390"/>
                <a:gd name="T26" fmla="*/ 391 w 392"/>
                <a:gd name="T27" fmla="*/ 57 h 390"/>
                <a:gd name="T28" fmla="*/ 391 w 392"/>
                <a:gd name="T29" fmla="*/ 73 h 390"/>
                <a:gd name="T30" fmla="*/ 391 w 392"/>
                <a:gd name="T31" fmla="*/ 92 h 390"/>
                <a:gd name="T32" fmla="*/ 388 w 392"/>
                <a:gd name="T33" fmla="*/ 101 h 390"/>
                <a:gd name="T34" fmla="*/ 371 w 392"/>
                <a:gd name="T35" fmla="*/ 77 h 390"/>
                <a:gd name="T36" fmla="*/ 389 w 392"/>
                <a:gd name="T37" fmla="*/ 117 h 390"/>
                <a:gd name="T38" fmla="*/ 390 w 392"/>
                <a:gd name="T39" fmla="*/ 205 h 390"/>
                <a:gd name="T40" fmla="*/ 401 w 392"/>
                <a:gd name="T41" fmla="*/ 253 h 390"/>
                <a:gd name="T42" fmla="*/ 410 w 392"/>
                <a:gd name="T43" fmla="*/ 332 h 390"/>
                <a:gd name="T44" fmla="*/ 425 w 392"/>
                <a:gd name="T45" fmla="*/ 372 h 390"/>
                <a:gd name="T46" fmla="*/ 454 w 392"/>
                <a:gd name="T47" fmla="*/ 439 h 390"/>
                <a:gd name="T48" fmla="*/ 476 w 392"/>
                <a:gd name="T49" fmla="*/ 477 h 390"/>
                <a:gd name="T50" fmla="*/ 488 w 392"/>
                <a:gd name="T51" fmla="*/ 504 h 390"/>
                <a:gd name="T52" fmla="*/ 478 w 392"/>
                <a:gd name="T53" fmla="*/ 519 h 390"/>
                <a:gd name="T54" fmla="*/ 456 w 392"/>
                <a:gd name="T55" fmla="*/ 509 h 390"/>
                <a:gd name="T56" fmla="*/ 440 w 392"/>
                <a:gd name="T57" fmla="*/ 497 h 390"/>
                <a:gd name="T58" fmla="*/ 423 w 392"/>
                <a:gd name="T59" fmla="*/ 487 h 390"/>
                <a:gd name="T60" fmla="*/ 394 w 392"/>
                <a:gd name="T61" fmla="*/ 464 h 390"/>
                <a:gd name="T62" fmla="*/ 361 w 392"/>
                <a:gd name="T63" fmla="*/ 425 h 390"/>
                <a:gd name="T64" fmla="*/ 328 w 392"/>
                <a:gd name="T65" fmla="*/ 403 h 390"/>
                <a:gd name="T66" fmla="*/ 285 w 392"/>
                <a:gd name="T67" fmla="*/ 387 h 390"/>
                <a:gd name="T68" fmla="*/ 277 w 392"/>
                <a:gd name="T69" fmla="*/ 368 h 390"/>
                <a:gd name="T70" fmla="*/ 267 w 392"/>
                <a:gd name="T71" fmla="*/ 356 h 390"/>
                <a:gd name="T72" fmla="*/ 208 w 392"/>
                <a:gd name="T73" fmla="*/ 321 h 390"/>
                <a:gd name="T74" fmla="*/ 165 w 392"/>
                <a:gd name="T75" fmla="*/ 296 h 390"/>
                <a:gd name="T76" fmla="*/ 147 w 392"/>
                <a:gd name="T77" fmla="*/ 268 h 390"/>
                <a:gd name="T78" fmla="*/ 196 w 392"/>
                <a:gd name="T79" fmla="*/ 235 h 390"/>
                <a:gd name="T80" fmla="*/ 94 w 392"/>
                <a:gd name="T81" fmla="*/ 272 h 390"/>
                <a:gd name="T82" fmla="*/ 76 w 392"/>
                <a:gd name="T83" fmla="*/ 269 h 390"/>
                <a:gd name="T84" fmla="*/ 61 w 392"/>
                <a:gd name="T85" fmla="*/ 257 h 390"/>
                <a:gd name="T86" fmla="*/ 46 w 392"/>
                <a:gd name="T87" fmla="*/ 241 h 390"/>
                <a:gd name="T88" fmla="*/ 26 w 392"/>
                <a:gd name="T89" fmla="*/ 211 h 390"/>
                <a:gd name="T90" fmla="*/ 23 w 392"/>
                <a:gd name="T91" fmla="*/ 196 h 390"/>
                <a:gd name="T92" fmla="*/ 16 w 392"/>
                <a:gd name="T93" fmla="*/ 181 h 390"/>
                <a:gd name="T94" fmla="*/ 9 w 392"/>
                <a:gd name="T95" fmla="*/ 163 h 390"/>
                <a:gd name="T96" fmla="*/ 6 w 392"/>
                <a:gd name="T97" fmla="*/ 147 h 390"/>
                <a:gd name="T98" fmla="*/ 4 w 392"/>
                <a:gd name="T99" fmla="*/ 124 h 390"/>
                <a:gd name="T100" fmla="*/ 1 w 392"/>
                <a:gd name="T101" fmla="*/ 103 h 390"/>
                <a:gd name="T102" fmla="*/ 29 w 392"/>
                <a:gd name="T103" fmla="*/ 69 h 390"/>
                <a:gd name="T104" fmla="*/ 67 w 392"/>
                <a:gd name="T105" fmla="*/ 59 h 390"/>
                <a:gd name="T106" fmla="*/ 99 w 392"/>
                <a:gd name="T107" fmla="*/ 51 h 390"/>
                <a:gd name="T108" fmla="*/ 119 w 392"/>
                <a:gd name="T109" fmla="*/ 56 h 390"/>
                <a:gd name="T110" fmla="*/ 145 w 392"/>
                <a:gd name="T111" fmla="*/ 60 h 390"/>
                <a:gd name="T112" fmla="*/ 188 w 392"/>
                <a:gd name="T113" fmla="*/ 120 h 390"/>
                <a:gd name="T114" fmla="*/ 201 w 392"/>
                <a:gd name="T115" fmla="*/ 133 h 390"/>
                <a:gd name="T116" fmla="*/ 209 w 392"/>
                <a:gd name="T117" fmla="*/ 151 h 390"/>
                <a:gd name="T118" fmla="*/ 238 w 392"/>
                <a:gd name="T119" fmla="*/ 172 h 390"/>
                <a:gd name="T120" fmla="*/ 196 w 392"/>
                <a:gd name="T121" fmla="*/ 235 h 390"/>
                <a:gd name="T122" fmla="*/ 238 w 392"/>
                <a:gd name="T123" fmla="*/ 211 h 390"/>
                <a:gd name="T124" fmla="*/ 269 w 392"/>
                <a:gd name="T125" fmla="*/ 176 h 3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2"/>
                <a:gd name="T190" fmla="*/ 0 h 390"/>
                <a:gd name="T191" fmla="*/ 392 w 392"/>
                <a:gd name="T192" fmla="*/ 390 h 39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2" h="390">
                  <a:moveTo>
                    <a:pt x="215" y="132"/>
                  </a:move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5" y="116"/>
                    <a:pt x="228" y="112"/>
                  </a:cubicBezTo>
                  <a:cubicBezTo>
                    <a:pt x="233" y="104"/>
                    <a:pt x="228" y="97"/>
                    <a:pt x="235" y="90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47" y="85"/>
                    <a:pt x="257" y="64"/>
                    <a:pt x="257" y="54"/>
                  </a:cubicBezTo>
                  <a:cubicBezTo>
                    <a:pt x="249" y="69"/>
                    <a:pt x="247" y="73"/>
                    <a:pt x="242" y="68"/>
                  </a:cubicBezTo>
                  <a:cubicBezTo>
                    <a:pt x="238" y="67"/>
                    <a:pt x="243" y="61"/>
                    <a:pt x="243" y="61"/>
                  </a:cubicBezTo>
                  <a:cubicBezTo>
                    <a:pt x="240" y="58"/>
                    <a:pt x="246" y="55"/>
                    <a:pt x="245" y="52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5" y="3"/>
                  </a:cubicBezTo>
                  <a:cubicBezTo>
                    <a:pt x="298" y="5"/>
                    <a:pt x="309" y="11"/>
                    <a:pt x="315" y="19"/>
                  </a:cubicBezTo>
                  <a:cubicBezTo>
                    <a:pt x="314" y="25"/>
                    <a:pt x="314" y="33"/>
                    <a:pt x="313" y="43"/>
                  </a:cubicBezTo>
                  <a:cubicBezTo>
                    <a:pt x="311" y="45"/>
                    <a:pt x="315" y="50"/>
                    <a:pt x="313" y="55"/>
                  </a:cubicBezTo>
                  <a:cubicBezTo>
                    <a:pt x="311" y="60"/>
                    <a:pt x="314" y="60"/>
                    <a:pt x="313" y="69"/>
                  </a:cubicBezTo>
                  <a:cubicBezTo>
                    <a:pt x="312" y="78"/>
                    <a:pt x="315" y="77"/>
                    <a:pt x="310" y="76"/>
                  </a:cubicBezTo>
                  <a:cubicBezTo>
                    <a:pt x="300" y="76"/>
                    <a:pt x="301" y="72"/>
                    <a:pt x="297" y="58"/>
                  </a:cubicBezTo>
                  <a:cubicBezTo>
                    <a:pt x="295" y="72"/>
                    <a:pt x="294" y="84"/>
                    <a:pt x="311" y="88"/>
                  </a:cubicBezTo>
                  <a:cubicBezTo>
                    <a:pt x="312" y="104"/>
                    <a:pt x="306" y="140"/>
                    <a:pt x="312" y="154"/>
                  </a:cubicBezTo>
                  <a:cubicBezTo>
                    <a:pt x="318" y="169"/>
                    <a:pt x="318" y="178"/>
                    <a:pt x="321" y="190"/>
                  </a:cubicBezTo>
                  <a:cubicBezTo>
                    <a:pt x="325" y="202"/>
                    <a:pt x="321" y="234"/>
                    <a:pt x="328" y="249"/>
                  </a:cubicBezTo>
                  <a:cubicBezTo>
                    <a:pt x="334" y="263"/>
                    <a:pt x="336" y="271"/>
                    <a:pt x="340" y="279"/>
                  </a:cubicBezTo>
                  <a:cubicBezTo>
                    <a:pt x="344" y="287"/>
                    <a:pt x="353" y="317"/>
                    <a:pt x="363" y="329"/>
                  </a:cubicBezTo>
                  <a:cubicBezTo>
                    <a:pt x="373" y="342"/>
                    <a:pt x="373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2" y="385"/>
                    <a:pt x="387" y="388"/>
                    <a:pt x="382" y="389"/>
                  </a:cubicBezTo>
                  <a:cubicBezTo>
                    <a:pt x="377" y="390"/>
                    <a:pt x="370" y="386"/>
                    <a:pt x="365" y="382"/>
                  </a:cubicBezTo>
                  <a:cubicBezTo>
                    <a:pt x="360" y="378"/>
                    <a:pt x="357" y="374"/>
                    <a:pt x="352" y="373"/>
                  </a:cubicBezTo>
                  <a:cubicBezTo>
                    <a:pt x="347" y="372"/>
                    <a:pt x="348" y="367"/>
                    <a:pt x="338" y="365"/>
                  </a:cubicBezTo>
                  <a:cubicBezTo>
                    <a:pt x="328" y="363"/>
                    <a:pt x="322" y="351"/>
                    <a:pt x="315" y="348"/>
                  </a:cubicBezTo>
                  <a:cubicBezTo>
                    <a:pt x="308" y="345"/>
                    <a:pt x="303" y="321"/>
                    <a:pt x="289" y="319"/>
                  </a:cubicBezTo>
                  <a:cubicBezTo>
                    <a:pt x="275" y="317"/>
                    <a:pt x="271" y="306"/>
                    <a:pt x="262" y="302"/>
                  </a:cubicBezTo>
                  <a:cubicBezTo>
                    <a:pt x="253" y="298"/>
                    <a:pt x="232" y="293"/>
                    <a:pt x="228" y="290"/>
                  </a:cubicBezTo>
                  <a:cubicBezTo>
                    <a:pt x="224" y="287"/>
                    <a:pt x="224" y="281"/>
                    <a:pt x="222" y="276"/>
                  </a:cubicBezTo>
                  <a:cubicBezTo>
                    <a:pt x="220" y="271"/>
                    <a:pt x="217" y="269"/>
                    <a:pt x="214" y="267"/>
                  </a:cubicBezTo>
                  <a:cubicBezTo>
                    <a:pt x="211" y="265"/>
                    <a:pt x="176" y="246"/>
                    <a:pt x="166" y="241"/>
                  </a:cubicBezTo>
                  <a:cubicBezTo>
                    <a:pt x="156" y="236"/>
                    <a:pt x="134" y="227"/>
                    <a:pt x="132" y="222"/>
                  </a:cubicBezTo>
                  <a:cubicBezTo>
                    <a:pt x="130" y="217"/>
                    <a:pt x="115" y="207"/>
                    <a:pt x="118" y="201"/>
                  </a:cubicBezTo>
                  <a:cubicBezTo>
                    <a:pt x="122" y="195"/>
                    <a:pt x="134" y="170"/>
                    <a:pt x="157" y="176"/>
                  </a:cubicBezTo>
                  <a:cubicBezTo>
                    <a:pt x="125" y="166"/>
                    <a:pt x="83" y="206"/>
                    <a:pt x="75" y="204"/>
                  </a:cubicBezTo>
                  <a:cubicBezTo>
                    <a:pt x="68" y="206"/>
                    <a:pt x="67" y="203"/>
                    <a:pt x="61" y="202"/>
                  </a:cubicBezTo>
                  <a:cubicBezTo>
                    <a:pt x="55" y="202"/>
                    <a:pt x="55" y="195"/>
                    <a:pt x="49" y="193"/>
                  </a:cubicBezTo>
                  <a:cubicBezTo>
                    <a:pt x="44" y="191"/>
                    <a:pt x="43" y="189"/>
                    <a:pt x="37" y="181"/>
                  </a:cubicBezTo>
                  <a:cubicBezTo>
                    <a:pt x="31" y="173"/>
                    <a:pt x="26" y="165"/>
                    <a:pt x="21" y="158"/>
                  </a:cubicBezTo>
                  <a:cubicBezTo>
                    <a:pt x="17" y="151"/>
                    <a:pt x="20" y="153"/>
                    <a:pt x="18" y="147"/>
                  </a:cubicBezTo>
                  <a:cubicBezTo>
                    <a:pt x="16" y="141"/>
                    <a:pt x="17" y="141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4" y="67"/>
                    <a:pt x="13" y="58"/>
                    <a:pt x="23" y="52"/>
                  </a:cubicBezTo>
                  <a:cubicBezTo>
                    <a:pt x="29" y="49"/>
                    <a:pt x="45" y="45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3" y="38"/>
                    <a:pt x="88" y="40"/>
                    <a:pt x="95" y="42"/>
                  </a:cubicBezTo>
                  <a:cubicBezTo>
                    <a:pt x="102" y="43"/>
                    <a:pt x="112" y="43"/>
                    <a:pt x="116" y="45"/>
                  </a:cubicBezTo>
                  <a:cubicBezTo>
                    <a:pt x="136" y="52"/>
                    <a:pt x="137" y="77"/>
                    <a:pt x="150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7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88" y="155"/>
                    <a:pt x="159" y="156"/>
                    <a:pt x="157" y="176"/>
                  </a:cubicBezTo>
                  <a:cubicBezTo>
                    <a:pt x="166" y="165"/>
                    <a:pt x="178" y="165"/>
                    <a:pt x="190" y="158"/>
                  </a:cubicBezTo>
                  <a:cubicBezTo>
                    <a:pt x="212" y="146"/>
                    <a:pt x="215" y="132"/>
                    <a:pt x="215" y="132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7" name="Freeform 561"/>
            <p:cNvSpPr>
              <a:spLocks/>
            </p:cNvSpPr>
            <p:nvPr/>
          </p:nvSpPr>
          <p:spPr bwMode="auto">
            <a:xfrm>
              <a:off x="578" y="1873"/>
              <a:ext cx="144" cy="155"/>
            </a:xfrm>
            <a:custGeom>
              <a:avLst/>
              <a:gdLst>
                <a:gd name="T0" fmla="*/ 144 w 115"/>
                <a:gd name="T1" fmla="*/ 37 h 116"/>
                <a:gd name="T2" fmla="*/ 91 w 115"/>
                <a:gd name="T3" fmla="*/ 5 h 116"/>
                <a:gd name="T4" fmla="*/ 29 w 115"/>
                <a:gd name="T5" fmla="*/ 15 h 116"/>
                <a:gd name="T6" fmla="*/ 26 w 115"/>
                <a:gd name="T7" fmla="*/ 17 h 116"/>
                <a:gd name="T8" fmla="*/ 19 w 115"/>
                <a:gd name="T9" fmla="*/ 78 h 116"/>
                <a:gd name="T10" fmla="*/ 0 w 115"/>
                <a:gd name="T11" fmla="*/ 155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116"/>
                <a:gd name="T20" fmla="*/ 115 w 115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116">
                  <a:moveTo>
                    <a:pt x="115" y="28"/>
                  </a:moveTo>
                  <a:cubicBezTo>
                    <a:pt x="107" y="16"/>
                    <a:pt x="92" y="7"/>
                    <a:pt x="73" y="4"/>
                  </a:cubicBezTo>
                  <a:cubicBezTo>
                    <a:pt x="55" y="0"/>
                    <a:pt x="36" y="3"/>
                    <a:pt x="23" y="11"/>
                  </a:cubicBezTo>
                  <a:cubicBezTo>
                    <a:pt x="22" y="12"/>
                    <a:pt x="21" y="12"/>
                    <a:pt x="21" y="13"/>
                  </a:cubicBezTo>
                  <a:cubicBezTo>
                    <a:pt x="17" y="19"/>
                    <a:pt x="18" y="34"/>
                    <a:pt x="15" y="58"/>
                  </a:cubicBezTo>
                  <a:cubicBezTo>
                    <a:pt x="13" y="77"/>
                    <a:pt x="14" y="108"/>
                    <a:pt x="0" y="116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8" name="Freeform 562"/>
            <p:cNvSpPr>
              <a:spLocks/>
            </p:cNvSpPr>
            <p:nvPr/>
          </p:nvSpPr>
          <p:spPr bwMode="auto">
            <a:xfrm>
              <a:off x="362" y="1760"/>
              <a:ext cx="693" cy="853"/>
            </a:xfrm>
            <a:custGeom>
              <a:avLst/>
              <a:gdLst>
                <a:gd name="T0" fmla="*/ 622 w 554"/>
                <a:gd name="T1" fmla="*/ 649 h 640"/>
                <a:gd name="T2" fmla="*/ 619 w 554"/>
                <a:gd name="T3" fmla="*/ 536 h 640"/>
                <a:gd name="T4" fmla="*/ 622 w 554"/>
                <a:gd name="T5" fmla="*/ 232 h 640"/>
                <a:gd name="T6" fmla="*/ 622 w 554"/>
                <a:gd name="T7" fmla="*/ 229 h 640"/>
                <a:gd name="T8" fmla="*/ 539 w 554"/>
                <a:gd name="T9" fmla="*/ 59 h 640"/>
                <a:gd name="T10" fmla="*/ 530 w 554"/>
                <a:gd name="T11" fmla="*/ 55 h 640"/>
                <a:gd name="T12" fmla="*/ 527 w 554"/>
                <a:gd name="T13" fmla="*/ 53 h 640"/>
                <a:gd name="T14" fmla="*/ 522 w 554"/>
                <a:gd name="T15" fmla="*/ 51 h 640"/>
                <a:gd name="T16" fmla="*/ 517 w 554"/>
                <a:gd name="T17" fmla="*/ 49 h 640"/>
                <a:gd name="T18" fmla="*/ 512 w 554"/>
                <a:gd name="T19" fmla="*/ 48 h 640"/>
                <a:gd name="T20" fmla="*/ 508 w 554"/>
                <a:gd name="T21" fmla="*/ 47 h 640"/>
                <a:gd name="T22" fmla="*/ 503 w 554"/>
                <a:gd name="T23" fmla="*/ 45 h 640"/>
                <a:gd name="T24" fmla="*/ 498 w 554"/>
                <a:gd name="T25" fmla="*/ 44 h 640"/>
                <a:gd name="T26" fmla="*/ 494 w 554"/>
                <a:gd name="T27" fmla="*/ 43 h 640"/>
                <a:gd name="T28" fmla="*/ 489 w 554"/>
                <a:gd name="T29" fmla="*/ 41 h 640"/>
                <a:gd name="T30" fmla="*/ 485 w 554"/>
                <a:gd name="T31" fmla="*/ 41 h 640"/>
                <a:gd name="T32" fmla="*/ 480 w 554"/>
                <a:gd name="T33" fmla="*/ 40 h 640"/>
                <a:gd name="T34" fmla="*/ 477 w 554"/>
                <a:gd name="T35" fmla="*/ 39 h 640"/>
                <a:gd name="T36" fmla="*/ 472 w 554"/>
                <a:gd name="T37" fmla="*/ 39 h 640"/>
                <a:gd name="T38" fmla="*/ 468 w 554"/>
                <a:gd name="T39" fmla="*/ 37 h 640"/>
                <a:gd name="T40" fmla="*/ 463 w 554"/>
                <a:gd name="T41" fmla="*/ 37 h 640"/>
                <a:gd name="T42" fmla="*/ 459 w 554"/>
                <a:gd name="T43" fmla="*/ 37 h 640"/>
                <a:gd name="T44" fmla="*/ 454 w 554"/>
                <a:gd name="T45" fmla="*/ 36 h 640"/>
                <a:gd name="T46" fmla="*/ 450 w 554"/>
                <a:gd name="T47" fmla="*/ 36 h 640"/>
                <a:gd name="T48" fmla="*/ 447 w 554"/>
                <a:gd name="T49" fmla="*/ 36 h 640"/>
                <a:gd name="T50" fmla="*/ 443 w 554"/>
                <a:gd name="T51" fmla="*/ 36 h 640"/>
                <a:gd name="T52" fmla="*/ 438 w 554"/>
                <a:gd name="T53" fmla="*/ 36 h 640"/>
                <a:gd name="T54" fmla="*/ 434 w 554"/>
                <a:gd name="T55" fmla="*/ 36 h 640"/>
                <a:gd name="T56" fmla="*/ 430 w 554"/>
                <a:gd name="T57" fmla="*/ 36 h 640"/>
                <a:gd name="T58" fmla="*/ 427 w 554"/>
                <a:gd name="T59" fmla="*/ 36 h 640"/>
                <a:gd name="T60" fmla="*/ 422 w 554"/>
                <a:gd name="T61" fmla="*/ 36 h 640"/>
                <a:gd name="T62" fmla="*/ 419 w 554"/>
                <a:gd name="T63" fmla="*/ 36 h 640"/>
                <a:gd name="T64" fmla="*/ 414 w 554"/>
                <a:gd name="T65" fmla="*/ 36 h 640"/>
                <a:gd name="T66" fmla="*/ 412 w 554"/>
                <a:gd name="T67" fmla="*/ 36 h 640"/>
                <a:gd name="T68" fmla="*/ 407 w 554"/>
                <a:gd name="T69" fmla="*/ 36 h 640"/>
                <a:gd name="T70" fmla="*/ 405 w 554"/>
                <a:gd name="T71" fmla="*/ 37 h 640"/>
                <a:gd name="T72" fmla="*/ 402 w 554"/>
                <a:gd name="T73" fmla="*/ 37 h 640"/>
                <a:gd name="T74" fmla="*/ 428 w 554"/>
                <a:gd name="T75" fmla="*/ 3 h 640"/>
                <a:gd name="T76" fmla="*/ 435 w 554"/>
                <a:gd name="T77" fmla="*/ 0 h 640"/>
                <a:gd name="T78" fmla="*/ 570 w 554"/>
                <a:gd name="T79" fmla="*/ 43 h 640"/>
                <a:gd name="T80" fmla="*/ 614 w 554"/>
                <a:gd name="T81" fmla="*/ 91 h 640"/>
                <a:gd name="T82" fmla="*/ 619 w 554"/>
                <a:gd name="T83" fmla="*/ 99 h 640"/>
                <a:gd name="T84" fmla="*/ 633 w 554"/>
                <a:gd name="T85" fmla="*/ 133 h 640"/>
                <a:gd name="T86" fmla="*/ 648 w 554"/>
                <a:gd name="T87" fmla="*/ 200 h 640"/>
                <a:gd name="T88" fmla="*/ 648 w 554"/>
                <a:gd name="T89" fmla="*/ 200 h 640"/>
                <a:gd name="T90" fmla="*/ 650 w 554"/>
                <a:gd name="T91" fmla="*/ 211 h 640"/>
                <a:gd name="T92" fmla="*/ 662 w 554"/>
                <a:gd name="T93" fmla="*/ 522 h 640"/>
                <a:gd name="T94" fmla="*/ 560 w 554"/>
                <a:gd name="T95" fmla="*/ 844 h 640"/>
                <a:gd name="T96" fmla="*/ 223 w 554"/>
                <a:gd name="T97" fmla="*/ 725 h 640"/>
                <a:gd name="T98" fmla="*/ 0 w 554"/>
                <a:gd name="T99" fmla="*/ 670 h 640"/>
                <a:gd name="T100" fmla="*/ 44 w 554"/>
                <a:gd name="T101" fmla="*/ 634 h 640"/>
                <a:gd name="T102" fmla="*/ 46 w 554"/>
                <a:gd name="T103" fmla="*/ 628 h 640"/>
                <a:gd name="T104" fmla="*/ 45 w 554"/>
                <a:gd name="T105" fmla="*/ 588 h 640"/>
                <a:gd name="T106" fmla="*/ 46 w 554"/>
                <a:gd name="T107" fmla="*/ 588 h 640"/>
                <a:gd name="T108" fmla="*/ 73 w 554"/>
                <a:gd name="T109" fmla="*/ 534 h 640"/>
                <a:gd name="T110" fmla="*/ 73 w 554"/>
                <a:gd name="T111" fmla="*/ 530 h 640"/>
                <a:gd name="T112" fmla="*/ 69 w 554"/>
                <a:gd name="T113" fmla="*/ 500 h 640"/>
                <a:gd name="T114" fmla="*/ 69 w 554"/>
                <a:gd name="T115" fmla="*/ 500 h 640"/>
                <a:gd name="T116" fmla="*/ 75 w 554"/>
                <a:gd name="T117" fmla="*/ 510 h 640"/>
                <a:gd name="T118" fmla="*/ 261 w 554"/>
                <a:gd name="T119" fmla="*/ 638 h 640"/>
                <a:gd name="T120" fmla="*/ 472 w 554"/>
                <a:gd name="T121" fmla="*/ 744 h 640"/>
                <a:gd name="T122" fmla="*/ 597 w 554"/>
                <a:gd name="T123" fmla="*/ 740 h 640"/>
                <a:gd name="T124" fmla="*/ 622 w 554"/>
                <a:gd name="T125" fmla="*/ 649 h 6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4"/>
                <a:gd name="T190" fmla="*/ 0 h 640"/>
                <a:gd name="T191" fmla="*/ 554 w 554"/>
                <a:gd name="T192" fmla="*/ 640 h 6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4" h="640">
                  <a:moveTo>
                    <a:pt x="497" y="487"/>
                  </a:moveTo>
                  <a:cubicBezTo>
                    <a:pt x="496" y="462"/>
                    <a:pt x="495" y="432"/>
                    <a:pt x="495" y="402"/>
                  </a:cubicBezTo>
                  <a:cubicBezTo>
                    <a:pt x="494" y="294"/>
                    <a:pt x="496" y="177"/>
                    <a:pt x="497" y="174"/>
                  </a:cubicBezTo>
                  <a:cubicBezTo>
                    <a:pt x="497" y="172"/>
                    <a:pt x="497" y="172"/>
                    <a:pt x="497" y="172"/>
                  </a:cubicBezTo>
                  <a:cubicBezTo>
                    <a:pt x="510" y="112"/>
                    <a:pt x="488" y="69"/>
                    <a:pt x="431" y="44"/>
                  </a:cubicBezTo>
                  <a:cubicBezTo>
                    <a:pt x="429" y="43"/>
                    <a:pt x="426" y="42"/>
                    <a:pt x="424" y="41"/>
                  </a:cubicBezTo>
                  <a:cubicBezTo>
                    <a:pt x="423" y="41"/>
                    <a:pt x="422" y="40"/>
                    <a:pt x="421" y="40"/>
                  </a:cubicBezTo>
                  <a:cubicBezTo>
                    <a:pt x="420" y="39"/>
                    <a:pt x="418" y="39"/>
                    <a:pt x="417" y="38"/>
                  </a:cubicBezTo>
                  <a:cubicBezTo>
                    <a:pt x="415" y="38"/>
                    <a:pt x="414" y="38"/>
                    <a:pt x="413" y="37"/>
                  </a:cubicBezTo>
                  <a:cubicBezTo>
                    <a:pt x="412" y="37"/>
                    <a:pt x="411" y="36"/>
                    <a:pt x="409" y="36"/>
                  </a:cubicBezTo>
                  <a:cubicBezTo>
                    <a:pt x="408" y="36"/>
                    <a:pt x="407" y="35"/>
                    <a:pt x="406" y="35"/>
                  </a:cubicBezTo>
                  <a:cubicBezTo>
                    <a:pt x="404" y="35"/>
                    <a:pt x="403" y="34"/>
                    <a:pt x="402" y="34"/>
                  </a:cubicBezTo>
                  <a:cubicBezTo>
                    <a:pt x="401" y="34"/>
                    <a:pt x="400" y="33"/>
                    <a:pt x="398" y="33"/>
                  </a:cubicBezTo>
                  <a:cubicBezTo>
                    <a:pt x="397" y="33"/>
                    <a:pt x="396" y="32"/>
                    <a:pt x="395" y="32"/>
                  </a:cubicBezTo>
                  <a:cubicBezTo>
                    <a:pt x="394" y="32"/>
                    <a:pt x="392" y="31"/>
                    <a:pt x="391" y="31"/>
                  </a:cubicBezTo>
                  <a:cubicBezTo>
                    <a:pt x="390" y="31"/>
                    <a:pt x="389" y="31"/>
                    <a:pt x="388" y="31"/>
                  </a:cubicBezTo>
                  <a:cubicBezTo>
                    <a:pt x="386" y="30"/>
                    <a:pt x="385" y="30"/>
                    <a:pt x="384" y="30"/>
                  </a:cubicBezTo>
                  <a:cubicBezTo>
                    <a:pt x="383" y="30"/>
                    <a:pt x="382" y="29"/>
                    <a:pt x="381" y="29"/>
                  </a:cubicBezTo>
                  <a:cubicBezTo>
                    <a:pt x="379" y="29"/>
                    <a:pt x="378" y="29"/>
                    <a:pt x="377" y="29"/>
                  </a:cubicBezTo>
                  <a:cubicBezTo>
                    <a:pt x="376" y="29"/>
                    <a:pt x="375" y="28"/>
                    <a:pt x="374" y="28"/>
                  </a:cubicBezTo>
                  <a:cubicBezTo>
                    <a:pt x="372" y="28"/>
                    <a:pt x="371" y="28"/>
                    <a:pt x="370" y="28"/>
                  </a:cubicBezTo>
                  <a:cubicBezTo>
                    <a:pt x="369" y="28"/>
                    <a:pt x="368" y="28"/>
                    <a:pt x="367" y="28"/>
                  </a:cubicBezTo>
                  <a:cubicBezTo>
                    <a:pt x="366" y="27"/>
                    <a:pt x="364" y="27"/>
                    <a:pt x="363" y="27"/>
                  </a:cubicBezTo>
                  <a:cubicBezTo>
                    <a:pt x="362" y="27"/>
                    <a:pt x="361" y="27"/>
                    <a:pt x="360" y="27"/>
                  </a:cubicBezTo>
                  <a:cubicBezTo>
                    <a:pt x="359" y="27"/>
                    <a:pt x="358" y="27"/>
                    <a:pt x="357" y="27"/>
                  </a:cubicBezTo>
                  <a:cubicBezTo>
                    <a:pt x="356" y="27"/>
                    <a:pt x="355" y="27"/>
                    <a:pt x="354" y="27"/>
                  </a:cubicBezTo>
                  <a:cubicBezTo>
                    <a:pt x="352" y="27"/>
                    <a:pt x="351" y="27"/>
                    <a:pt x="350" y="27"/>
                  </a:cubicBezTo>
                  <a:cubicBezTo>
                    <a:pt x="349" y="27"/>
                    <a:pt x="348" y="27"/>
                    <a:pt x="347" y="27"/>
                  </a:cubicBezTo>
                  <a:cubicBezTo>
                    <a:pt x="346" y="27"/>
                    <a:pt x="345" y="27"/>
                    <a:pt x="344" y="27"/>
                  </a:cubicBezTo>
                  <a:cubicBezTo>
                    <a:pt x="343" y="27"/>
                    <a:pt x="342" y="27"/>
                    <a:pt x="341" y="27"/>
                  </a:cubicBezTo>
                  <a:cubicBezTo>
                    <a:pt x="340" y="27"/>
                    <a:pt x="338" y="27"/>
                    <a:pt x="337" y="27"/>
                  </a:cubicBezTo>
                  <a:cubicBezTo>
                    <a:pt x="336" y="27"/>
                    <a:pt x="335" y="27"/>
                    <a:pt x="335" y="27"/>
                  </a:cubicBezTo>
                  <a:cubicBezTo>
                    <a:pt x="333" y="27"/>
                    <a:pt x="332" y="27"/>
                    <a:pt x="331" y="27"/>
                  </a:cubicBezTo>
                  <a:cubicBezTo>
                    <a:pt x="330" y="27"/>
                    <a:pt x="329" y="27"/>
                    <a:pt x="329" y="27"/>
                  </a:cubicBezTo>
                  <a:cubicBezTo>
                    <a:pt x="327" y="27"/>
                    <a:pt x="326" y="27"/>
                    <a:pt x="325" y="27"/>
                  </a:cubicBezTo>
                  <a:cubicBezTo>
                    <a:pt x="325" y="27"/>
                    <a:pt x="324" y="27"/>
                    <a:pt x="324" y="28"/>
                  </a:cubicBezTo>
                  <a:cubicBezTo>
                    <a:pt x="321" y="28"/>
                    <a:pt x="321" y="28"/>
                    <a:pt x="321" y="28"/>
                  </a:cubicBezTo>
                  <a:cubicBezTo>
                    <a:pt x="328" y="17"/>
                    <a:pt x="334" y="9"/>
                    <a:pt x="342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81" y="3"/>
                    <a:pt x="424" y="8"/>
                    <a:pt x="456" y="32"/>
                  </a:cubicBezTo>
                  <a:cubicBezTo>
                    <a:pt x="465" y="39"/>
                    <a:pt x="480" y="51"/>
                    <a:pt x="491" y="68"/>
                  </a:cubicBezTo>
                  <a:cubicBezTo>
                    <a:pt x="492" y="69"/>
                    <a:pt x="493" y="71"/>
                    <a:pt x="495" y="74"/>
                  </a:cubicBezTo>
                  <a:cubicBezTo>
                    <a:pt x="499" y="82"/>
                    <a:pt x="503" y="91"/>
                    <a:pt x="506" y="100"/>
                  </a:cubicBezTo>
                  <a:cubicBezTo>
                    <a:pt x="512" y="125"/>
                    <a:pt x="511" y="131"/>
                    <a:pt x="518" y="150"/>
                  </a:cubicBezTo>
                  <a:cubicBezTo>
                    <a:pt x="518" y="150"/>
                    <a:pt x="518" y="150"/>
                    <a:pt x="518" y="150"/>
                  </a:cubicBezTo>
                  <a:cubicBezTo>
                    <a:pt x="518" y="153"/>
                    <a:pt x="519" y="155"/>
                    <a:pt x="520" y="158"/>
                  </a:cubicBezTo>
                  <a:cubicBezTo>
                    <a:pt x="520" y="158"/>
                    <a:pt x="520" y="271"/>
                    <a:pt x="529" y="392"/>
                  </a:cubicBezTo>
                  <a:cubicBezTo>
                    <a:pt x="536" y="492"/>
                    <a:pt x="554" y="629"/>
                    <a:pt x="448" y="633"/>
                  </a:cubicBezTo>
                  <a:cubicBezTo>
                    <a:pt x="329" y="640"/>
                    <a:pt x="245" y="575"/>
                    <a:pt x="178" y="544"/>
                  </a:cubicBezTo>
                  <a:cubicBezTo>
                    <a:pt x="70" y="500"/>
                    <a:pt x="21" y="525"/>
                    <a:pt x="0" y="503"/>
                  </a:cubicBezTo>
                  <a:cubicBezTo>
                    <a:pt x="14" y="500"/>
                    <a:pt x="26" y="489"/>
                    <a:pt x="35" y="476"/>
                  </a:cubicBezTo>
                  <a:cubicBezTo>
                    <a:pt x="37" y="471"/>
                    <a:pt x="37" y="471"/>
                    <a:pt x="37" y="471"/>
                  </a:cubicBezTo>
                  <a:cubicBezTo>
                    <a:pt x="45" y="460"/>
                    <a:pt x="42" y="449"/>
                    <a:pt x="36" y="441"/>
                  </a:cubicBezTo>
                  <a:cubicBezTo>
                    <a:pt x="37" y="441"/>
                    <a:pt x="37" y="441"/>
                    <a:pt x="37" y="441"/>
                  </a:cubicBezTo>
                  <a:cubicBezTo>
                    <a:pt x="43" y="440"/>
                    <a:pt x="55" y="424"/>
                    <a:pt x="58" y="401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58" y="388"/>
                    <a:pt x="57" y="380"/>
                    <a:pt x="55" y="375"/>
                  </a:cubicBezTo>
                  <a:cubicBezTo>
                    <a:pt x="55" y="375"/>
                    <a:pt x="55" y="375"/>
                    <a:pt x="55" y="375"/>
                  </a:cubicBezTo>
                  <a:cubicBezTo>
                    <a:pt x="57" y="377"/>
                    <a:pt x="58" y="380"/>
                    <a:pt x="60" y="383"/>
                  </a:cubicBezTo>
                  <a:cubicBezTo>
                    <a:pt x="72" y="407"/>
                    <a:pt x="138" y="434"/>
                    <a:pt x="209" y="479"/>
                  </a:cubicBezTo>
                  <a:cubicBezTo>
                    <a:pt x="246" y="499"/>
                    <a:pt x="335" y="549"/>
                    <a:pt x="377" y="558"/>
                  </a:cubicBezTo>
                  <a:cubicBezTo>
                    <a:pt x="424" y="569"/>
                    <a:pt x="455" y="573"/>
                    <a:pt x="477" y="555"/>
                  </a:cubicBezTo>
                  <a:cubicBezTo>
                    <a:pt x="499" y="537"/>
                    <a:pt x="497" y="506"/>
                    <a:pt x="497" y="487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29" name="Freeform 563"/>
            <p:cNvSpPr>
              <a:spLocks/>
            </p:cNvSpPr>
            <p:nvPr/>
          </p:nvSpPr>
          <p:spPr bwMode="auto">
            <a:xfrm>
              <a:off x="289" y="1796"/>
              <a:ext cx="711" cy="728"/>
            </a:xfrm>
            <a:custGeom>
              <a:avLst/>
              <a:gdLst>
                <a:gd name="T0" fmla="*/ 646 w 569"/>
                <a:gd name="T1" fmla="*/ 293 h 546"/>
                <a:gd name="T2" fmla="*/ 646 w 569"/>
                <a:gd name="T3" fmla="*/ 357 h 546"/>
                <a:gd name="T4" fmla="*/ 625 w 569"/>
                <a:gd name="T5" fmla="*/ 412 h 546"/>
                <a:gd name="T6" fmla="*/ 639 w 569"/>
                <a:gd name="T7" fmla="*/ 461 h 546"/>
                <a:gd name="T8" fmla="*/ 619 w 569"/>
                <a:gd name="T9" fmla="*/ 487 h 546"/>
                <a:gd name="T10" fmla="*/ 601 w 569"/>
                <a:gd name="T11" fmla="*/ 573 h 546"/>
                <a:gd name="T12" fmla="*/ 541 w 569"/>
                <a:gd name="T13" fmla="*/ 488 h 546"/>
                <a:gd name="T14" fmla="*/ 512 w 569"/>
                <a:gd name="T15" fmla="*/ 419 h 546"/>
                <a:gd name="T16" fmla="*/ 472 w 569"/>
                <a:gd name="T17" fmla="*/ 319 h 546"/>
                <a:gd name="T18" fmla="*/ 431 w 569"/>
                <a:gd name="T19" fmla="*/ 213 h 546"/>
                <a:gd name="T20" fmla="*/ 431 w 569"/>
                <a:gd name="T21" fmla="*/ 197 h 546"/>
                <a:gd name="T22" fmla="*/ 434 w 569"/>
                <a:gd name="T23" fmla="*/ 121 h 546"/>
                <a:gd name="T24" fmla="*/ 380 w 569"/>
                <a:gd name="T25" fmla="*/ 83 h 546"/>
                <a:gd name="T26" fmla="*/ 315 w 569"/>
                <a:gd name="T27" fmla="*/ 95 h 546"/>
                <a:gd name="T28" fmla="*/ 289 w 569"/>
                <a:gd name="T29" fmla="*/ 232 h 546"/>
                <a:gd name="T30" fmla="*/ 194 w 569"/>
                <a:gd name="T31" fmla="*/ 159 h 546"/>
                <a:gd name="T32" fmla="*/ 2 w 569"/>
                <a:gd name="T33" fmla="*/ 199 h 546"/>
                <a:gd name="T34" fmla="*/ 85 w 569"/>
                <a:gd name="T35" fmla="*/ 405 h 546"/>
                <a:gd name="T36" fmla="*/ 335 w 569"/>
                <a:gd name="T37" fmla="*/ 603 h 546"/>
                <a:gd name="T38" fmla="*/ 670 w 569"/>
                <a:gd name="T39" fmla="*/ 704 h 546"/>
                <a:gd name="T40" fmla="*/ 692 w 569"/>
                <a:gd name="T41" fmla="*/ 500 h 546"/>
                <a:gd name="T42" fmla="*/ 692 w 569"/>
                <a:gd name="T43" fmla="*/ 496 h 546"/>
                <a:gd name="T44" fmla="*/ 695 w 569"/>
                <a:gd name="T45" fmla="*/ 193 h 546"/>
                <a:gd name="T46" fmla="*/ 604 w 569"/>
                <a:gd name="T47" fmla="*/ 19 h 546"/>
                <a:gd name="T48" fmla="*/ 595 w 569"/>
                <a:gd name="T49" fmla="*/ 15 h 546"/>
                <a:gd name="T50" fmla="*/ 585 w 569"/>
                <a:gd name="T51" fmla="*/ 12 h 546"/>
                <a:gd name="T52" fmla="*/ 579 w 569"/>
                <a:gd name="T53" fmla="*/ 9 h 546"/>
                <a:gd name="T54" fmla="*/ 571 w 569"/>
                <a:gd name="T55" fmla="*/ 8 h 546"/>
                <a:gd name="T56" fmla="*/ 562 w 569"/>
                <a:gd name="T57" fmla="*/ 5 h 546"/>
                <a:gd name="T58" fmla="*/ 559 w 569"/>
                <a:gd name="T59" fmla="*/ 5 h 546"/>
                <a:gd name="T60" fmla="*/ 551 w 569"/>
                <a:gd name="T61" fmla="*/ 4 h 546"/>
                <a:gd name="T62" fmla="*/ 545 w 569"/>
                <a:gd name="T63" fmla="*/ 3 h 546"/>
                <a:gd name="T64" fmla="*/ 541 w 569"/>
                <a:gd name="T65" fmla="*/ 1 h 546"/>
                <a:gd name="T66" fmla="*/ 532 w 569"/>
                <a:gd name="T67" fmla="*/ 1 h 546"/>
                <a:gd name="T68" fmla="*/ 524 w 569"/>
                <a:gd name="T69" fmla="*/ 0 h 546"/>
                <a:gd name="T70" fmla="*/ 517 w 569"/>
                <a:gd name="T71" fmla="*/ 0 h 546"/>
                <a:gd name="T72" fmla="*/ 511 w 569"/>
                <a:gd name="T73" fmla="*/ 0 h 546"/>
                <a:gd name="T74" fmla="*/ 507 w 569"/>
                <a:gd name="T75" fmla="*/ 0 h 546"/>
                <a:gd name="T76" fmla="*/ 500 w 569"/>
                <a:gd name="T77" fmla="*/ 0 h 546"/>
                <a:gd name="T78" fmla="*/ 494 w 569"/>
                <a:gd name="T79" fmla="*/ 0 h 546"/>
                <a:gd name="T80" fmla="*/ 487 w 569"/>
                <a:gd name="T81" fmla="*/ 0 h 546"/>
                <a:gd name="T82" fmla="*/ 485 w 569"/>
                <a:gd name="T83" fmla="*/ 0 h 546"/>
                <a:gd name="T84" fmla="*/ 475 w 569"/>
                <a:gd name="T85" fmla="*/ 1 h 546"/>
                <a:gd name="T86" fmla="*/ 456 w 569"/>
                <a:gd name="T87" fmla="*/ 44 h 546"/>
                <a:gd name="T88" fmla="*/ 506 w 569"/>
                <a:gd name="T89" fmla="*/ 36 h 546"/>
                <a:gd name="T90" fmla="*/ 544 w 569"/>
                <a:gd name="T91" fmla="*/ 41 h 546"/>
                <a:gd name="T92" fmla="*/ 585 w 569"/>
                <a:gd name="T93" fmla="*/ 49 h 546"/>
                <a:gd name="T94" fmla="*/ 624 w 569"/>
                <a:gd name="T95" fmla="*/ 68 h 546"/>
                <a:gd name="T96" fmla="*/ 657 w 569"/>
                <a:gd name="T97" fmla="*/ 132 h 546"/>
                <a:gd name="T98" fmla="*/ 634 w 569"/>
                <a:gd name="T99" fmla="*/ 192 h 546"/>
                <a:gd name="T100" fmla="*/ 621 w 569"/>
                <a:gd name="T101" fmla="*/ 221 h 5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9"/>
                <a:gd name="T154" fmla="*/ 0 h 546"/>
                <a:gd name="T155" fmla="*/ 569 w 569"/>
                <a:gd name="T156" fmla="*/ 546 h 54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9" h="546">
                  <a:moveTo>
                    <a:pt x="497" y="166"/>
                  </a:moveTo>
                  <a:cubicBezTo>
                    <a:pt x="519" y="176"/>
                    <a:pt x="519" y="211"/>
                    <a:pt x="517" y="220"/>
                  </a:cubicBezTo>
                  <a:cubicBezTo>
                    <a:pt x="515" y="229"/>
                    <a:pt x="518" y="235"/>
                    <a:pt x="520" y="243"/>
                  </a:cubicBezTo>
                  <a:cubicBezTo>
                    <a:pt x="522" y="251"/>
                    <a:pt x="513" y="257"/>
                    <a:pt x="517" y="268"/>
                  </a:cubicBezTo>
                  <a:cubicBezTo>
                    <a:pt x="521" y="279"/>
                    <a:pt x="518" y="301"/>
                    <a:pt x="514" y="305"/>
                  </a:cubicBezTo>
                  <a:cubicBezTo>
                    <a:pt x="510" y="309"/>
                    <a:pt x="506" y="307"/>
                    <a:pt x="500" y="309"/>
                  </a:cubicBezTo>
                  <a:cubicBezTo>
                    <a:pt x="494" y="311"/>
                    <a:pt x="502" y="326"/>
                    <a:pt x="504" y="335"/>
                  </a:cubicBezTo>
                  <a:cubicBezTo>
                    <a:pt x="506" y="344"/>
                    <a:pt x="509" y="334"/>
                    <a:pt x="511" y="346"/>
                  </a:cubicBezTo>
                  <a:cubicBezTo>
                    <a:pt x="513" y="358"/>
                    <a:pt x="508" y="362"/>
                    <a:pt x="503" y="358"/>
                  </a:cubicBezTo>
                  <a:cubicBezTo>
                    <a:pt x="498" y="354"/>
                    <a:pt x="499" y="360"/>
                    <a:pt x="495" y="365"/>
                  </a:cubicBezTo>
                  <a:cubicBezTo>
                    <a:pt x="491" y="370"/>
                    <a:pt x="486" y="387"/>
                    <a:pt x="490" y="394"/>
                  </a:cubicBezTo>
                  <a:cubicBezTo>
                    <a:pt x="494" y="401"/>
                    <a:pt x="487" y="420"/>
                    <a:pt x="481" y="430"/>
                  </a:cubicBezTo>
                  <a:cubicBezTo>
                    <a:pt x="475" y="440"/>
                    <a:pt x="453" y="416"/>
                    <a:pt x="449" y="403"/>
                  </a:cubicBezTo>
                  <a:cubicBezTo>
                    <a:pt x="444" y="391"/>
                    <a:pt x="441" y="376"/>
                    <a:pt x="433" y="366"/>
                  </a:cubicBezTo>
                  <a:cubicBezTo>
                    <a:pt x="425" y="355"/>
                    <a:pt x="426" y="354"/>
                    <a:pt x="423" y="344"/>
                  </a:cubicBezTo>
                  <a:cubicBezTo>
                    <a:pt x="420" y="335"/>
                    <a:pt x="418" y="330"/>
                    <a:pt x="410" y="314"/>
                  </a:cubicBezTo>
                  <a:cubicBezTo>
                    <a:pt x="402" y="299"/>
                    <a:pt x="405" y="300"/>
                    <a:pt x="402" y="287"/>
                  </a:cubicBezTo>
                  <a:cubicBezTo>
                    <a:pt x="399" y="275"/>
                    <a:pt x="379" y="252"/>
                    <a:pt x="378" y="239"/>
                  </a:cubicBezTo>
                  <a:cubicBezTo>
                    <a:pt x="377" y="225"/>
                    <a:pt x="371" y="230"/>
                    <a:pt x="367" y="212"/>
                  </a:cubicBezTo>
                  <a:cubicBezTo>
                    <a:pt x="362" y="193"/>
                    <a:pt x="343" y="182"/>
                    <a:pt x="345" y="160"/>
                  </a:cubicBezTo>
                  <a:cubicBezTo>
                    <a:pt x="357" y="149"/>
                    <a:pt x="356" y="140"/>
                    <a:pt x="354" y="130"/>
                  </a:cubicBezTo>
                  <a:cubicBezTo>
                    <a:pt x="354" y="136"/>
                    <a:pt x="349" y="152"/>
                    <a:pt x="345" y="148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26"/>
                    <a:pt x="345" y="101"/>
                    <a:pt x="347" y="91"/>
                  </a:cubicBezTo>
                  <a:cubicBezTo>
                    <a:pt x="348" y="89"/>
                    <a:pt x="347" y="87"/>
                    <a:pt x="346" y="86"/>
                  </a:cubicBezTo>
                  <a:cubicBezTo>
                    <a:pt x="338" y="74"/>
                    <a:pt x="323" y="65"/>
                    <a:pt x="304" y="62"/>
                  </a:cubicBezTo>
                  <a:cubicBezTo>
                    <a:pt x="286" y="58"/>
                    <a:pt x="267" y="61"/>
                    <a:pt x="254" y="69"/>
                  </a:cubicBezTo>
                  <a:cubicBezTo>
                    <a:pt x="253" y="70"/>
                    <a:pt x="252" y="70"/>
                    <a:pt x="252" y="71"/>
                  </a:cubicBezTo>
                  <a:cubicBezTo>
                    <a:pt x="248" y="77"/>
                    <a:pt x="249" y="92"/>
                    <a:pt x="246" y="116"/>
                  </a:cubicBezTo>
                  <a:cubicBezTo>
                    <a:pt x="244" y="135"/>
                    <a:pt x="245" y="166"/>
                    <a:pt x="231" y="174"/>
                  </a:cubicBezTo>
                  <a:cubicBezTo>
                    <a:pt x="217" y="181"/>
                    <a:pt x="176" y="149"/>
                    <a:pt x="156" y="120"/>
                  </a:cubicBezTo>
                  <a:cubicBezTo>
                    <a:pt x="156" y="119"/>
                    <a:pt x="156" y="119"/>
                    <a:pt x="155" y="119"/>
                  </a:cubicBezTo>
                  <a:cubicBezTo>
                    <a:pt x="131" y="94"/>
                    <a:pt x="92" y="93"/>
                    <a:pt x="63" y="101"/>
                  </a:cubicBezTo>
                  <a:cubicBezTo>
                    <a:pt x="31" y="109"/>
                    <a:pt x="7" y="128"/>
                    <a:pt x="2" y="149"/>
                  </a:cubicBezTo>
                  <a:cubicBezTo>
                    <a:pt x="2" y="149"/>
                    <a:pt x="2" y="150"/>
                    <a:pt x="2" y="150"/>
                  </a:cubicBezTo>
                  <a:cubicBezTo>
                    <a:pt x="0" y="190"/>
                    <a:pt x="32" y="281"/>
                    <a:pt x="68" y="304"/>
                  </a:cubicBezTo>
                  <a:cubicBezTo>
                    <a:pt x="101" y="324"/>
                    <a:pt x="104" y="328"/>
                    <a:pt x="119" y="356"/>
                  </a:cubicBezTo>
                  <a:cubicBezTo>
                    <a:pt x="131" y="380"/>
                    <a:pt x="197" y="407"/>
                    <a:pt x="268" y="452"/>
                  </a:cubicBezTo>
                  <a:cubicBezTo>
                    <a:pt x="305" y="472"/>
                    <a:pt x="394" y="522"/>
                    <a:pt x="436" y="531"/>
                  </a:cubicBezTo>
                  <a:cubicBezTo>
                    <a:pt x="483" y="542"/>
                    <a:pt x="514" y="546"/>
                    <a:pt x="536" y="528"/>
                  </a:cubicBezTo>
                  <a:cubicBezTo>
                    <a:pt x="558" y="510"/>
                    <a:pt x="556" y="479"/>
                    <a:pt x="556" y="460"/>
                  </a:cubicBezTo>
                  <a:cubicBezTo>
                    <a:pt x="555" y="435"/>
                    <a:pt x="554" y="405"/>
                    <a:pt x="554" y="375"/>
                  </a:cubicBezTo>
                  <a:cubicBezTo>
                    <a:pt x="554" y="374"/>
                    <a:pt x="554" y="374"/>
                    <a:pt x="554" y="373"/>
                  </a:cubicBezTo>
                  <a:cubicBezTo>
                    <a:pt x="554" y="373"/>
                    <a:pt x="554" y="373"/>
                    <a:pt x="554" y="372"/>
                  </a:cubicBezTo>
                  <a:cubicBezTo>
                    <a:pt x="553" y="265"/>
                    <a:pt x="555" y="150"/>
                    <a:pt x="556" y="147"/>
                  </a:cubicBezTo>
                  <a:cubicBezTo>
                    <a:pt x="556" y="145"/>
                    <a:pt x="556" y="145"/>
                    <a:pt x="556" y="145"/>
                  </a:cubicBezTo>
                  <a:cubicBezTo>
                    <a:pt x="569" y="85"/>
                    <a:pt x="547" y="42"/>
                    <a:pt x="490" y="17"/>
                  </a:cubicBezTo>
                  <a:cubicBezTo>
                    <a:pt x="488" y="16"/>
                    <a:pt x="485" y="15"/>
                    <a:pt x="483" y="14"/>
                  </a:cubicBezTo>
                  <a:cubicBezTo>
                    <a:pt x="482" y="14"/>
                    <a:pt x="481" y="13"/>
                    <a:pt x="480" y="13"/>
                  </a:cubicBezTo>
                  <a:cubicBezTo>
                    <a:pt x="479" y="12"/>
                    <a:pt x="477" y="12"/>
                    <a:pt x="476" y="11"/>
                  </a:cubicBezTo>
                  <a:cubicBezTo>
                    <a:pt x="474" y="11"/>
                    <a:pt x="473" y="11"/>
                    <a:pt x="472" y="10"/>
                  </a:cubicBezTo>
                  <a:cubicBezTo>
                    <a:pt x="471" y="10"/>
                    <a:pt x="470" y="9"/>
                    <a:pt x="468" y="9"/>
                  </a:cubicBezTo>
                  <a:cubicBezTo>
                    <a:pt x="467" y="9"/>
                    <a:pt x="466" y="8"/>
                    <a:pt x="465" y="8"/>
                  </a:cubicBezTo>
                  <a:cubicBezTo>
                    <a:pt x="464" y="8"/>
                    <a:pt x="463" y="7"/>
                    <a:pt x="463" y="7"/>
                  </a:cubicBezTo>
                  <a:cubicBezTo>
                    <a:pt x="462" y="7"/>
                    <a:pt x="462" y="7"/>
                    <a:pt x="461" y="7"/>
                  </a:cubicBezTo>
                  <a:cubicBezTo>
                    <a:pt x="460" y="7"/>
                    <a:pt x="459" y="6"/>
                    <a:pt x="457" y="6"/>
                  </a:cubicBezTo>
                  <a:cubicBezTo>
                    <a:pt x="456" y="6"/>
                    <a:pt x="455" y="5"/>
                    <a:pt x="454" y="5"/>
                  </a:cubicBezTo>
                  <a:cubicBezTo>
                    <a:pt x="453" y="5"/>
                    <a:pt x="451" y="4"/>
                    <a:pt x="450" y="4"/>
                  </a:cubicBezTo>
                  <a:cubicBezTo>
                    <a:pt x="450" y="4"/>
                    <a:pt x="449" y="4"/>
                    <a:pt x="449" y="4"/>
                  </a:cubicBezTo>
                  <a:cubicBezTo>
                    <a:pt x="448" y="4"/>
                    <a:pt x="447" y="4"/>
                    <a:pt x="447" y="4"/>
                  </a:cubicBezTo>
                  <a:cubicBezTo>
                    <a:pt x="445" y="3"/>
                    <a:pt x="444" y="3"/>
                    <a:pt x="443" y="3"/>
                  </a:cubicBezTo>
                  <a:cubicBezTo>
                    <a:pt x="442" y="3"/>
                    <a:pt x="442" y="3"/>
                    <a:pt x="441" y="3"/>
                  </a:cubicBezTo>
                  <a:cubicBezTo>
                    <a:pt x="441" y="2"/>
                    <a:pt x="440" y="2"/>
                    <a:pt x="440" y="2"/>
                  </a:cubicBezTo>
                  <a:cubicBezTo>
                    <a:pt x="438" y="2"/>
                    <a:pt x="437" y="2"/>
                    <a:pt x="436" y="2"/>
                  </a:cubicBezTo>
                  <a:cubicBezTo>
                    <a:pt x="436" y="2"/>
                    <a:pt x="435" y="2"/>
                    <a:pt x="435" y="2"/>
                  </a:cubicBezTo>
                  <a:cubicBezTo>
                    <a:pt x="434" y="1"/>
                    <a:pt x="433" y="1"/>
                    <a:pt x="433" y="1"/>
                  </a:cubicBezTo>
                  <a:cubicBezTo>
                    <a:pt x="432" y="1"/>
                    <a:pt x="430" y="1"/>
                    <a:pt x="429" y="1"/>
                  </a:cubicBezTo>
                  <a:cubicBezTo>
                    <a:pt x="428" y="1"/>
                    <a:pt x="427" y="1"/>
                    <a:pt x="426" y="1"/>
                  </a:cubicBezTo>
                  <a:cubicBezTo>
                    <a:pt x="425" y="0"/>
                    <a:pt x="423" y="0"/>
                    <a:pt x="422" y="0"/>
                  </a:cubicBez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7" y="0"/>
                    <a:pt x="416" y="0"/>
                  </a:cubicBezTo>
                  <a:cubicBezTo>
                    <a:pt x="415" y="0"/>
                    <a:pt x="414" y="0"/>
                    <a:pt x="414" y="0"/>
                  </a:cubicBezTo>
                  <a:cubicBezTo>
                    <a:pt x="413" y="0"/>
                    <a:pt x="413" y="0"/>
                    <a:pt x="412" y="0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0"/>
                    <a:pt x="408" y="0"/>
                  </a:cubicBezTo>
                  <a:cubicBezTo>
                    <a:pt x="407" y="0"/>
                    <a:pt x="407" y="0"/>
                    <a:pt x="406" y="0"/>
                  </a:cubicBezTo>
                  <a:cubicBezTo>
                    <a:pt x="405" y="0"/>
                    <a:pt x="404" y="0"/>
                    <a:pt x="403" y="0"/>
                  </a:cubicBezTo>
                  <a:cubicBezTo>
                    <a:pt x="402" y="0"/>
                    <a:pt x="401" y="0"/>
                    <a:pt x="400" y="0"/>
                  </a:cubicBezTo>
                  <a:cubicBezTo>
                    <a:pt x="399" y="0"/>
                    <a:pt x="397" y="0"/>
                    <a:pt x="396" y="0"/>
                  </a:cubicBezTo>
                  <a:cubicBezTo>
                    <a:pt x="396" y="0"/>
                    <a:pt x="395" y="0"/>
                    <a:pt x="39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390" y="0"/>
                    <a:pt x="389" y="0"/>
                    <a:pt x="38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6" y="0"/>
                    <a:pt x="385" y="0"/>
                    <a:pt x="384" y="0"/>
                  </a:cubicBezTo>
                  <a:cubicBezTo>
                    <a:pt x="383" y="1"/>
                    <a:pt x="382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75" y="10"/>
                    <a:pt x="370" y="21"/>
                    <a:pt x="365" y="33"/>
                  </a:cubicBezTo>
                  <a:cubicBezTo>
                    <a:pt x="373" y="31"/>
                    <a:pt x="381" y="30"/>
                    <a:pt x="384" y="30"/>
                  </a:cubicBezTo>
                  <a:cubicBezTo>
                    <a:pt x="389" y="30"/>
                    <a:pt x="400" y="28"/>
                    <a:pt x="405" y="27"/>
                  </a:cubicBezTo>
                  <a:cubicBezTo>
                    <a:pt x="410" y="26"/>
                    <a:pt x="417" y="28"/>
                    <a:pt x="424" y="28"/>
                  </a:cubicBezTo>
                  <a:cubicBezTo>
                    <a:pt x="430" y="28"/>
                    <a:pt x="432" y="31"/>
                    <a:pt x="435" y="31"/>
                  </a:cubicBezTo>
                  <a:cubicBezTo>
                    <a:pt x="438" y="31"/>
                    <a:pt x="444" y="33"/>
                    <a:pt x="448" y="34"/>
                  </a:cubicBezTo>
                  <a:cubicBezTo>
                    <a:pt x="451" y="35"/>
                    <a:pt x="462" y="35"/>
                    <a:pt x="468" y="37"/>
                  </a:cubicBezTo>
                  <a:cubicBezTo>
                    <a:pt x="475" y="39"/>
                    <a:pt x="479" y="42"/>
                    <a:pt x="485" y="42"/>
                  </a:cubicBezTo>
                  <a:cubicBezTo>
                    <a:pt x="491" y="42"/>
                    <a:pt x="492" y="47"/>
                    <a:pt x="499" y="51"/>
                  </a:cubicBezTo>
                  <a:cubicBezTo>
                    <a:pt x="507" y="55"/>
                    <a:pt x="507" y="61"/>
                    <a:pt x="511" y="63"/>
                  </a:cubicBezTo>
                  <a:cubicBezTo>
                    <a:pt x="515" y="66"/>
                    <a:pt x="526" y="92"/>
                    <a:pt x="526" y="99"/>
                  </a:cubicBezTo>
                  <a:cubicBezTo>
                    <a:pt x="526" y="107"/>
                    <a:pt x="530" y="108"/>
                    <a:pt x="529" y="115"/>
                  </a:cubicBezTo>
                  <a:cubicBezTo>
                    <a:pt x="527" y="122"/>
                    <a:pt x="530" y="126"/>
                    <a:pt x="507" y="144"/>
                  </a:cubicBezTo>
                  <a:cubicBezTo>
                    <a:pt x="487" y="154"/>
                    <a:pt x="453" y="146"/>
                    <a:pt x="448" y="162"/>
                  </a:cubicBezTo>
                  <a:cubicBezTo>
                    <a:pt x="463" y="153"/>
                    <a:pt x="476" y="157"/>
                    <a:pt x="497" y="166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0" name="Freeform 564"/>
            <p:cNvSpPr>
              <a:spLocks/>
            </p:cNvSpPr>
            <p:nvPr/>
          </p:nvSpPr>
          <p:spPr bwMode="auto">
            <a:xfrm>
              <a:off x="393" y="2325"/>
              <a:ext cx="13" cy="23"/>
            </a:xfrm>
            <a:custGeom>
              <a:avLst/>
              <a:gdLst>
                <a:gd name="T0" fmla="*/ 0 w 11"/>
                <a:gd name="T1" fmla="*/ 12 h 17"/>
                <a:gd name="T2" fmla="*/ 13 w 11"/>
                <a:gd name="T3" fmla="*/ 1 h 17"/>
                <a:gd name="T4" fmla="*/ 6 w 11"/>
                <a:gd name="T5" fmla="*/ 23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1" y="7"/>
                    <a:pt x="6" y="13"/>
                    <a:pt x="5" y="17"/>
                  </a:cubicBezTo>
                </a:path>
              </a:pathLst>
            </a:custGeom>
            <a:noFill/>
            <a:ln w="7938" cap="flat">
              <a:solidFill>
                <a:srgbClr val="F5BAC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1" name="Freeform 565"/>
            <p:cNvSpPr>
              <a:spLocks/>
            </p:cNvSpPr>
            <p:nvPr/>
          </p:nvSpPr>
          <p:spPr bwMode="auto">
            <a:xfrm>
              <a:off x="523" y="1393"/>
              <a:ext cx="272" cy="531"/>
            </a:xfrm>
            <a:custGeom>
              <a:avLst/>
              <a:gdLst>
                <a:gd name="T0" fmla="*/ 105 w 218"/>
                <a:gd name="T1" fmla="*/ 512 h 398"/>
                <a:gd name="T2" fmla="*/ 30 w 218"/>
                <a:gd name="T3" fmla="*/ 404 h 398"/>
                <a:gd name="T4" fmla="*/ 80 w 218"/>
                <a:gd name="T5" fmla="*/ 184 h 398"/>
                <a:gd name="T6" fmla="*/ 208 w 218"/>
                <a:gd name="T7" fmla="*/ 175 h 398"/>
                <a:gd name="T8" fmla="*/ 236 w 218"/>
                <a:gd name="T9" fmla="*/ 196 h 398"/>
                <a:gd name="T10" fmla="*/ 221 w 218"/>
                <a:gd name="T11" fmla="*/ 209 h 398"/>
                <a:gd name="T12" fmla="*/ 272 w 218"/>
                <a:gd name="T13" fmla="*/ 223 h 398"/>
                <a:gd name="T14" fmla="*/ 265 w 218"/>
                <a:gd name="T15" fmla="*/ 169 h 398"/>
                <a:gd name="T16" fmla="*/ 250 w 218"/>
                <a:gd name="T17" fmla="*/ 183 h 398"/>
                <a:gd name="T18" fmla="*/ 217 w 218"/>
                <a:gd name="T19" fmla="*/ 157 h 398"/>
                <a:gd name="T20" fmla="*/ 216 w 218"/>
                <a:gd name="T21" fmla="*/ 157 h 398"/>
                <a:gd name="T22" fmla="*/ 216 w 218"/>
                <a:gd name="T23" fmla="*/ 157 h 398"/>
                <a:gd name="T24" fmla="*/ 172 w 218"/>
                <a:gd name="T25" fmla="*/ 143 h 398"/>
                <a:gd name="T26" fmla="*/ 221 w 218"/>
                <a:gd name="T27" fmla="*/ 25 h 398"/>
                <a:gd name="T28" fmla="*/ 205 w 218"/>
                <a:gd name="T29" fmla="*/ 13 h 398"/>
                <a:gd name="T30" fmla="*/ 206 w 218"/>
                <a:gd name="T31" fmla="*/ 11 h 398"/>
                <a:gd name="T32" fmla="*/ 147 w 218"/>
                <a:gd name="T33" fmla="*/ 139 h 398"/>
                <a:gd name="T34" fmla="*/ 122 w 218"/>
                <a:gd name="T35" fmla="*/ 141 h 398"/>
                <a:gd name="T36" fmla="*/ 155 w 218"/>
                <a:gd name="T37" fmla="*/ 4 h 398"/>
                <a:gd name="T38" fmla="*/ 136 w 218"/>
                <a:gd name="T39" fmla="*/ 1 h 398"/>
                <a:gd name="T40" fmla="*/ 136 w 218"/>
                <a:gd name="T41" fmla="*/ 1 h 398"/>
                <a:gd name="T42" fmla="*/ 94 w 218"/>
                <a:gd name="T43" fmla="*/ 151 h 398"/>
                <a:gd name="T44" fmla="*/ 94 w 218"/>
                <a:gd name="T45" fmla="*/ 151 h 398"/>
                <a:gd name="T46" fmla="*/ 67 w 218"/>
                <a:gd name="T47" fmla="*/ 169 h 398"/>
                <a:gd name="T48" fmla="*/ 59 w 218"/>
                <a:gd name="T49" fmla="*/ 180 h 398"/>
                <a:gd name="T50" fmla="*/ 69 w 218"/>
                <a:gd name="T51" fmla="*/ 20 h 398"/>
                <a:gd name="T52" fmla="*/ 51 w 218"/>
                <a:gd name="T53" fmla="*/ 24 h 398"/>
                <a:gd name="T54" fmla="*/ 51 w 218"/>
                <a:gd name="T55" fmla="*/ 24 h 398"/>
                <a:gd name="T56" fmla="*/ 30 w 218"/>
                <a:gd name="T57" fmla="*/ 225 h 398"/>
                <a:gd name="T58" fmla="*/ 30 w 218"/>
                <a:gd name="T59" fmla="*/ 227 h 398"/>
                <a:gd name="T60" fmla="*/ 12 w 218"/>
                <a:gd name="T61" fmla="*/ 410 h 398"/>
                <a:gd name="T62" fmla="*/ 99 w 218"/>
                <a:gd name="T63" fmla="*/ 531 h 3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398"/>
                <a:gd name="T98" fmla="*/ 218 w 218"/>
                <a:gd name="T99" fmla="*/ 398 h 3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398">
                  <a:moveTo>
                    <a:pt x="84" y="384"/>
                  </a:moveTo>
                  <a:cubicBezTo>
                    <a:pt x="55" y="370"/>
                    <a:pt x="36" y="345"/>
                    <a:pt x="24" y="303"/>
                  </a:cubicBezTo>
                  <a:cubicBezTo>
                    <a:pt x="12" y="262"/>
                    <a:pt x="22" y="176"/>
                    <a:pt x="64" y="138"/>
                  </a:cubicBezTo>
                  <a:cubicBezTo>
                    <a:pt x="90" y="115"/>
                    <a:pt x="125" y="113"/>
                    <a:pt x="167" y="131"/>
                  </a:cubicBezTo>
                  <a:cubicBezTo>
                    <a:pt x="175" y="135"/>
                    <a:pt x="182" y="140"/>
                    <a:pt x="189" y="147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218" y="167"/>
                    <a:pt x="218" y="167"/>
                    <a:pt x="218" y="16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192" y="129"/>
                    <a:pt x="183" y="123"/>
                    <a:pt x="174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61" y="112"/>
                    <a:pt x="149" y="109"/>
                    <a:pt x="138" y="107"/>
                  </a:cubicBezTo>
                  <a:cubicBezTo>
                    <a:pt x="153" y="89"/>
                    <a:pt x="177" y="17"/>
                    <a:pt x="177" y="19"/>
                  </a:cubicBezTo>
                  <a:cubicBezTo>
                    <a:pt x="174" y="15"/>
                    <a:pt x="169" y="12"/>
                    <a:pt x="164" y="10"/>
                  </a:cubicBezTo>
                  <a:cubicBezTo>
                    <a:pt x="164" y="9"/>
                    <a:pt x="165" y="9"/>
                    <a:pt x="165" y="8"/>
                  </a:cubicBezTo>
                  <a:cubicBezTo>
                    <a:pt x="154" y="40"/>
                    <a:pt x="134" y="100"/>
                    <a:pt x="118" y="104"/>
                  </a:cubicBezTo>
                  <a:cubicBezTo>
                    <a:pt x="111" y="104"/>
                    <a:pt x="105" y="105"/>
                    <a:pt x="98" y="106"/>
                  </a:cubicBezTo>
                  <a:cubicBezTo>
                    <a:pt x="113" y="79"/>
                    <a:pt x="120" y="35"/>
                    <a:pt x="124" y="3"/>
                  </a:cubicBezTo>
                  <a:cubicBezTo>
                    <a:pt x="119" y="1"/>
                    <a:pt x="114" y="0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5" y="43"/>
                    <a:pt x="94" y="96"/>
                    <a:pt x="75" y="113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67" y="117"/>
                    <a:pt x="60" y="122"/>
                    <a:pt x="54" y="127"/>
                  </a:cubicBezTo>
                  <a:cubicBezTo>
                    <a:pt x="52" y="130"/>
                    <a:pt x="49" y="132"/>
                    <a:pt x="47" y="135"/>
                  </a:cubicBezTo>
                  <a:cubicBezTo>
                    <a:pt x="53" y="98"/>
                    <a:pt x="55" y="52"/>
                    <a:pt x="55" y="15"/>
                  </a:cubicBezTo>
                  <a:cubicBezTo>
                    <a:pt x="50" y="14"/>
                    <a:pt x="45" y="15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69"/>
                    <a:pt x="36" y="138"/>
                    <a:pt x="24" y="169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3" y="215"/>
                    <a:pt x="0" y="274"/>
                    <a:pt x="10" y="307"/>
                  </a:cubicBezTo>
                  <a:cubicBezTo>
                    <a:pt x="24" y="353"/>
                    <a:pt x="45" y="383"/>
                    <a:pt x="79" y="398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2" name="Freeform 566"/>
            <p:cNvSpPr>
              <a:spLocks/>
            </p:cNvSpPr>
            <p:nvPr/>
          </p:nvSpPr>
          <p:spPr bwMode="auto">
            <a:xfrm>
              <a:off x="758" y="1999"/>
              <a:ext cx="70" cy="149"/>
            </a:xfrm>
            <a:custGeom>
              <a:avLst/>
              <a:gdLst>
                <a:gd name="T0" fmla="*/ 53 w 56"/>
                <a:gd name="T1" fmla="*/ 149 h 112"/>
                <a:gd name="T2" fmla="*/ 70 w 56"/>
                <a:gd name="T3" fmla="*/ 144 h 112"/>
                <a:gd name="T4" fmla="*/ 33 w 56"/>
                <a:gd name="T5" fmla="*/ 41 h 112"/>
                <a:gd name="T6" fmla="*/ 50 w 56"/>
                <a:gd name="T7" fmla="*/ 29 h 112"/>
                <a:gd name="T8" fmla="*/ 0 w 56"/>
                <a:gd name="T9" fmla="*/ 0 h 112"/>
                <a:gd name="T10" fmla="*/ 0 w 56"/>
                <a:gd name="T11" fmla="*/ 61 h 112"/>
                <a:gd name="T12" fmla="*/ 18 w 56"/>
                <a:gd name="T13" fmla="*/ 51 h 112"/>
                <a:gd name="T14" fmla="*/ 53 w 56"/>
                <a:gd name="T15" fmla="*/ 149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112"/>
                <a:gd name="T26" fmla="*/ 56 w 5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112">
                  <a:moveTo>
                    <a:pt x="42" y="112"/>
                  </a:moveTo>
                  <a:cubicBezTo>
                    <a:pt x="56" y="108"/>
                    <a:pt x="56" y="108"/>
                    <a:pt x="56" y="108"/>
                  </a:cubicBezTo>
                  <a:cubicBezTo>
                    <a:pt x="50" y="89"/>
                    <a:pt x="42" y="59"/>
                    <a:pt x="26" y="3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29" y="65"/>
                    <a:pt x="37" y="94"/>
                    <a:pt x="42" y="112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3" name="Freeform 567"/>
            <p:cNvSpPr>
              <a:spLocks/>
            </p:cNvSpPr>
            <p:nvPr/>
          </p:nvSpPr>
          <p:spPr bwMode="auto">
            <a:xfrm>
              <a:off x="620" y="1957"/>
              <a:ext cx="59" cy="174"/>
            </a:xfrm>
            <a:custGeom>
              <a:avLst/>
              <a:gdLst>
                <a:gd name="T0" fmla="*/ 30 w 47"/>
                <a:gd name="T1" fmla="*/ 174 h 130"/>
                <a:gd name="T2" fmla="*/ 49 w 47"/>
                <a:gd name="T3" fmla="*/ 173 h 130"/>
                <a:gd name="T4" fmla="*/ 39 w 47"/>
                <a:gd name="T5" fmla="*/ 54 h 130"/>
                <a:gd name="T6" fmla="*/ 59 w 47"/>
                <a:gd name="T7" fmla="*/ 54 h 130"/>
                <a:gd name="T8" fmla="*/ 30 w 47"/>
                <a:gd name="T9" fmla="*/ 0 h 130"/>
                <a:gd name="T10" fmla="*/ 0 w 47"/>
                <a:gd name="T11" fmla="*/ 54 h 130"/>
                <a:gd name="T12" fmla="*/ 20 w 47"/>
                <a:gd name="T13" fmla="*/ 54 h 130"/>
                <a:gd name="T14" fmla="*/ 30 w 47"/>
                <a:gd name="T15" fmla="*/ 174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30"/>
                <a:gd name="T26" fmla="*/ 47 w 47"/>
                <a:gd name="T27" fmla="*/ 130 h 1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30">
                  <a:moveTo>
                    <a:pt x="24" y="130"/>
                  </a:moveTo>
                  <a:cubicBezTo>
                    <a:pt x="39" y="129"/>
                    <a:pt x="39" y="129"/>
                    <a:pt x="39" y="129"/>
                  </a:cubicBezTo>
                  <a:cubicBezTo>
                    <a:pt x="34" y="99"/>
                    <a:pt x="31" y="69"/>
                    <a:pt x="31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69"/>
                    <a:pt x="19" y="100"/>
                    <a:pt x="24" y="130"/>
                  </a:cubicBez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4" name="Freeform 568"/>
            <p:cNvSpPr>
              <a:spLocks/>
            </p:cNvSpPr>
            <p:nvPr/>
          </p:nvSpPr>
          <p:spPr bwMode="auto">
            <a:xfrm>
              <a:off x="643" y="1296"/>
              <a:ext cx="58" cy="101"/>
            </a:xfrm>
            <a:custGeom>
              <a:avLst/>
              <a:gdLst>
                <a:gd name="T0" fmla="*/ 16 w 47"/>
                <a:gd name="T1" fmla="*/ 98 h 76"/>
                <a:gd name="T2" fmla="*/ 35 w 47"/>
                <a:gd name="T3" fmla="*/ 101 h 76"/>
                <a:gd name="T4" fmla="*/ 38 w 47"/>
                <a:gd name="T5" fmla="*/ 53 h 76"/>
                <a:gd name="T6" fmla="*/ 58 w 47"/>
                <a:gd name="T7" fmla="*/ 54 h 76"/>
                <a:gd name="T8" fmla="*/ 31 w 47"/>
                <a:gd name="T9" fmla="*/ 0 h 76"/>
                <a:gd name="T10" fmla="*/ 0 w 47"/>
                <a:gd name="T11" fmla="*/ 52 h 76"/>
                <a:gd name="T12" fmla="*/ 20 w 47"/>
                <a:gd name="T13" fmla="*/ 53 h 76"/>
                <a:gd name="T14" fmla="*/ 16 w 47"/>
                <a:gd name="T15" fmla="*/ 98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76"/>
                <a:gd name="T26" fmla="*/ 47 w 47"/>
                <a:gd name="T27" fmla="*/ 76 h 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76">
                  <a:moveTo>
                    <a:pt x="13" y="74"/>
                  </a:moveTo>
                  <a:cubicBezTo>
                    <a:pt x="18" y="73"/>
                    <a:pt x="23" y="74"/>
                    <a:pt x="28" y="76"/>
                  </a:cubicBezTo>
                  <a:cubicBezTo>
                    <a:pt x="30" y="61"/>
                    <a:pt x="30" y="48"/>
                    <a:pt x="31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9"/>
                    <a:pt x="15" y="61"/>
                    <a:pt x="13" y="74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5" name="Freeform 569"/>
            <p:cNvSpPr>
              <a:spLocks/>
            </p:cNvSpPr>
            <p:nvPr/>
          </p:nvSpPr>
          <p:spPr bwMode="auto">
            <a:xfrm>
              <a:off x="728" y="1311"/>
              <a:ext cx="51" cy="108"/>
            </a:xfrm>
            <a:custGeom>
              <a:avLst/>
              <a:gdLst>
                <a:gd name="T0" fmla="*/ 1 w 41"/>
                <a:gd name="T1" fmla="*/ 93 h 81"/>
                <a:gd name="T2" fmla="*/ 0 w 41"/>
                <a:gd name="T3" fmla="*/ 96 h 81"/>
                <a:gd name="T4" fmla="*/ 16 w 41"/>
                <a:gd name="T5" fmla="*/ 108 h 81"/>
                <a:gd name="T6" fmla="*/ 19 w 41"/>
                <a:gd name="T7" fmla="*/ 99 h 81"/>
                <a:gd name="T8" fmla="*/ 34 w 41"/>
                <a:gd name="T9" fmla="*/ 52 h 81"/>
                <a:gd name="T10" fmla="*/ 51 w 41"/>
                <a:gd name="T11" fmla="*/ 63 h 81"/>
                <a:gd name="T12" fmla="*/ 51 w 41"/>
                <a:gd name="T13" fmla="*/ 0 h 81"/>
                <a:gd name="T14" fmla="*/ 0 w 41"/>
                <a:gd name="T15" fmla="*/ 31 h 81"/>
                <a:gd name="T16" fmla="*/ 17 w 41"/>
                <a:gd name="T17" fmla="*/ 43 h 81"/>
                <a:gd name="T18" fmla="*/ 1 w 41"/>
                <a:gd name="T19" fmla="*/ 93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81"/>
                <a:gd name="T32" fmla="*/ 41 w 41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81">
                  <a:moveTo>
                    <a:pt x="1" y="70"/>
                  </a:moveTo>
                  <a:cubicBezTo>
                    <a:pt x="1" y="71"/>
                    <a:pt x="0" y="71"/>
                    <a:pt x="0" y="72"/>
                  </a:cubicBezTo>
                  <a:cubicBezTo>
                    <a:pt x="5" y="74"/>
                    <a:pt x="10" y="77"/>
                    <a:pt x="13" y="81"/>
                  </a:cubicBezTo>
                  <a:cubicBezTo>
                    <a:pt x="13" y="79"/>
                    <a:pt x="14" y="77"/>
                    <a:pt x="15" y="74"/>
                  </a:cubicBezTo>
                  <a:cubicBezTo>
                    <a:pt x="19" y="61"/>
                    <a:pt x="24" y="47"/>
                    <a:pt x="27" y="39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1" y="40"/>
                    <a:pt x="6" y="54"/>
                    <a:pt x="1" y="7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6" name="Freeform 570"/>
            <p:cNvSpPr>
              <a:spLocks/>
            </p:cNvSpPr>
            <p:nvPr/>
          </p:nvSpPr>
          <p:spPr bwMode="auto">
            <a:xfrm>
              <a:off x="554" y="1301"/>
              <a:ext cx="57" cy="115"/>
            </a:xfrm>
            <a:custGeom>
              <a:avLst/>
              <a:gdLst>
                <a:gd name="T0" fmla="*/ 20 w 46"/>
                <a:gd name="T1" fmla="*/ 115 h 86"/>
                <a:gd name="T2" fmla="*/ 37 w 46"/>
                <a:gd name="T3" fmla="*/ 115 h 86"/>
                <a:gd name="T4" fmla="*/ 37 w 46"/>
                <a:gd name="T5" fmla="*/ 53 h 86"/>
                <a:gd name="T6" fmla="*/ 57 w 46"/>
                <a:gd name="T7" fmla="*/ 51 h 86"/>
                <a:gd name="T8" fmla="*/ 24 w 46"/>
                <a:gd name="T9" fmla="*/ 0 h 86"/>
                <a:gd name="T10" fmla="*/ 0 w 46"/>
                <a:gd name="T11" fmla="*/ 58 h 86"/>
                <a:gd name="T12" fmla="*/ 19 w 46"/>
                <a:gd name="T13" fmla="*/ 55 h 86"/>
                <a:gd name="T14" fmla="*/ 20 w 46"/>
                <a:gd name="T15" fmla="*/ 115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86"/>
                <a:gd name="T26" fmla="*/ 46 w 46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86">
                  <a:moveTo>
                    <a:pt x="16" y="86"/>
                  </a:moveTo>
                  <a:cubicBezTo>
                    <a:pt x="21" y="85"/>
                    <a:pt x="25" y="85"/>
                    <a:pt x="30" y="86"/>
                  </a:cubicBezTo>
                  <a:cubicBezTo>
                    <a:pt x="31" y="67"/>
                    <a:pt x="30" y="50"/>
                    <a:pt x="30" y="4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52"/>
                    <a:pt x="16" y="66"/>
                    <a:pt x="16" y="86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7" name="Freeform 571"/>
            <p:cNvSpPr>
              <a:spLocks/>
            </p:cNvSpPr>
            <p:nvPr/>
          </p:nvSpPr>
          <p:spPr bwMode="auto">
            <a:xfrm>
              <a:off x="211" y="1599"/>
              <a:ext cx="768" cy="305"/>
            </a:xfrm>
            <a:custGeom>
              <a:avLst/>
              <a:gdLst>
                <a:gd name="T0" fmla="*/ 465 w 614"/>
                <a:gd name="T1" fmla="*/ 305 h 229"/>
                <a:gd name="T2" fmla="*/ 514 w 614"/>
                <a:gd name="T3" fmla="*/ 152 h 229"/>
                <a:gd name="T4" fmla="*/ 763 w 614"/>
                <a:gd name="T5" fmla="*/ 121 h 229"/>
                <a:gd name="T6" fmla="*/ 764 w 614"/>
                <a:gd name="T7" fmla="*/ 101 h 229"/>
                <a:gd name="T8" fmla="*/ 538 w 614"/>
                <a:gd name="T9" fmla="*/ 116 h 229"/>
                <a:gd name="T10" fmla="*/ 623 w 614"/>
                <a:gd name="T11" fmla="*/ 68 h 229"/>
                <a:gd name="T12" fmla="*/ 762 w 614"/>
                <a:gd name="T13" fmla="*/ 56 h 229"/>
                <a:gd name="T14" fmla="*/ 767 w 614"/>
                <a:gd name="T15" fmla="*/ 56 h 229"/>
                <a:gd name="T16" fmla="*/ 768 w 614"/>
                <a:gd name="T17" fmla="*/ 37 h 229"/>
                <a:gd name="T18" fmla="*/ 762 w 614"/>
                <a:gd name="T19" fmla="*/ 37 h 229"/>
                <a:gd name="T20" fmla="*/ 620 w 614"/>
                <a:gd name="T21" fmla="*/ 48 h 229"/>
                <a:gd name="T22" fmla="*/ 515 w 614"/>
                <a:gd name="T23" fmla="*/ 115 h 229"/>
                <a:gd name="T24" fmla="*/ 505 w 614"/>
                <a:gd name="T25" fmla="*/ 96 h 229"/>
                <a:gd name="T26" fmla="*/ 410 w 614"/>
                <a:gd name="T27" fmla="*/ 63 h 229"/>
                <a:gd name="T28" fmla="*/ 236 w 614"/>
                <a:gd name="T29" fmla="*/ 63 h 229"/>
                <a:gd name="T30" fmla="*/ 11 w 614"/>
                <a:gd name="T31" fmla="*/ 0 h 229"/>
                <a:gd name="T32" fmla="*/ 9 w 614"/>
                <a:gd name="T33" fmla="*/ 19 h 229"/>
                <a:gd name="T34" fmla="*/ 163 w 614"/>
                <a:gd name="T35" fmla="*/ 63 h 229"/>
                <a:gd name="T36" fmla="*/ 3 w 614"/>
                <a:gd name="T37" fmla="*/ 59 h 229"/>
                <a:gd name="T38" fmla="*/ 0 w 614"/>
                <a:gd name="T39" fmla="*/ 77 h 229"/>
                <a:gd name="T40" fmla="*/ 410 w 614"/>
                <a:gd name="T41" fmla="*/ 81 h 229"/>
                <a:gd name="T42" fmla="*/ 492 w 614"/>
                <a:gd name="T43" fmla="*/ 108 h 229"/>
                <a:gd name="T44" fmla="*/ 499 w 614"/>
                <a:gd name="T45" fmla="*/ 141 h 229"/>
                <a:gd name="T46" fmla="*/ 447 w 614"/>
                <a:gd name="T47" fmla="*/ 301 h 2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4"/>
                <a:gd name="T73" fmla="*/ 0 h 229"/>
                <a:gd name="T74" fmla="*/ 614 w 614"/>
                <a:gd name="T75" fmla="*/ 229 h 2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4" h="229">
                  <a:moveTo>
                    <a:pt x="372" y="229"/>
                  </a:moveTo>
                  <a:cubicBezTo>
                    <a:pt x="380" y="186"/>
                    <a:pt x="394" y="143"/>
                    <a:pt x="411" y="114"/>
                  </a:cubicBezTo>
                  <a:cubicBezTo>
                    <a:pt x="422" y="96"/>
                    <a:pt x="540" y="91"/>
                    <a:pt x="610" y="91"/>
                  </a:cubicBezTo>
                  <a:cubicBezTo>
                    <a:pt x="611" y="86"/>
                    <a:pt x="611" y="81"/>
                    <a:pt x="611" y="76"/>
                  </a:cubicBezTo>
                  <a:cubicBezTo>
                    <a:pt x="552" y="75"/>
                    <a:pt x="455" y="77"/>
                    <a:pt x="430" y="87"/>
                  </a:cubicBezTo>
                  <a:cubicBezTo>
                    <a:pt x="451" y="61"/>
                    <a:pt x="473" y="55"/>
                    <a:pt x="498" y="51"/>
                  </a:cubicBezTo>
                  <a:cubicBezTo>
                    <a:pt x="536" y="44"/>
                    <a:pt x="608" y="42"/>
                    <a:pt x="609" y="42"/>
                  </a:cubicBezTo>
                  <a:cubicBezTo>
                    <a:pt x="613" y="42"/>
                    <a:pt x="613" y="42"/>
                    <a:pt x="613" y="42"/>
                  </a:cubicBezTo>
                  <a:cubicBezTo>
                    <a:pt x="614" y="38"/>
                    <a:pt x="614" y="32"/>
                    <a:pt x="614" y="28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7" y="28"/>
                    <a:pt x="535" y="29"/>
                    <a:pt x="496" y="36"/>
                  </a:cubicBezTo>
                  <a:cubicBezTo>
                    <a:pt x="464" y="42"/>
                    <a:pt x="436" y="53"/>
                    <a:pt x="412" y="86"/>
                  </a:cubicBezTo>
                  <a:cubicBezTo>
                    <a:pt x="410" y="81"/>
                    <a:pt x="408" y="76"/>
                    <a:pt x="404" y="72"/>
                  </a:cubicBezTo>
                  <a:cubicBezTo>
                    <a:pt x="386" y="49"/>
                    <a:pt x="348" y="47"/>
                    <a:pt x="328" y="47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75" y="44"/>
                    <a:pt x="35" y="8"/>
                    <a:pt x="9" y="0"/>
                  </a:cubicBezTo>
                  <a:cubicBezTo>
                    <a:pt x="7" y="4"/>
                    <a:pt x="6" y="9"/>
                    <a:pt x="7" y="14"/>
                  </a:cubicBezTo>
                  <a:cubicBezTo>
                    <a:pt x="7" y="14"/>
                    <a:pt x="116" y="43"/>
                    <a:pt x="130" y="47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0" y="48"/>
                    <a:pt x="0" y="53"/>
                    <a:pt x="0" y="58"/>
                  </a:cubicBezTo>
                  <a:cubicBezTo>
                    <a:pt x="328" y="61"/>
                    <a:pt x="328" y="61"/>
                    <a:pt x="328" y="61"/>
                  </a:cubicBezTo>
                  <a:cubicBezTo>
                    <a:pt x="345" y="61"/>
                    <a:pt x="378" y="62"/>
                    <a:pt x="393" y="81"/>
                  </a:cubicBezTo>
                  <a:cubicBezTo>
                    <a:pt x="399" y="89"/>
                    <a:pt x="401" y="97"/>
                    <a:pt x="399" y="106"/>
                  </a:cubicBezTo>
                  <a:cubicBezTo>
                    <a:pt x="381" y="136"/>
                    <a:pt x="366" y="181"/>
                    <a:pt x="357" y="226"/>
                  </a:cubicBezTo>
                </a:path>
              </a:pathLst>
            </a:custGeom>
            <a:noFill/>
            <a:ln w="3175" cap="flat">
              <a:solidFill>
                <a:srgbClr val="0B4D9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8" name="Freeform 572"/>
            <p:cNvSpPr>
              <a:spLocks/>
            </p:cNvSpPr>
            <p:nvPr/>
          </p:nvSpPr>
          <p:spPr bwMode="auto">
            <a:xfrm>
              <a:off x="978" y="1615"/>
              <a:ext cx="118" cy="62"/>
            </a:xfrm>
            <a:custGeom>
              <a:avLst/>
              <a:gdLst>
                <a:gd name="T0" fmla="*/ 0 w 94"/>
                <a:gd name="T1" fmla="*/ 41 h 47"/>
                <a:gd name="T2" fmla="*/ 67 w 94"/>
                <a:gd name="T3" fmla="*/ 41 h 47"/>
                <a:gd name="T4" fmla="*/ 67 w 94"/>
                <a:gd name="T5" fmla="*/ 62 h 47"/>
                <a:gd name="T6" fmla="*/ 118 w 94"/>
                <a:gd name="T7" fmla="*/ 30 h 47"/>
                <a:gd name="T8" fmla="*/ 67 w 94"/>
                <a:gd name="T9" fmla="*/ 0 h 47"/>
                <a:gd name="T10" fmla="*/ 67 w 94"/>
                <a:gd name="T11" fmla="*/ 21 h 47"/>
                <a:gd name="T12" fmla="*/ 1 w 94"/>
                <a:gd name="T13" fmla="*/ 21 h 47"/>
                <a:gd name="T14" fmla="*/ 0 w 94"/>
                <a:gd name="T15" fmla="*/ 41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"/>
                <a:gd name="T25" fmla="*/ 0 h 47"/>
                <a:gd name="T26" fmla="*/ 94 w 94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47">
                  <a:moveTo>
                    <a:pt x="0" y="31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21"/>
                    <a:pt x="1" y="26"/>
                    <a:pt x="0" y="31"/>
                  </a:cubicBez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39" name="Freeform 573"/>
            <p:cNvSpPr>
              <a:spLocks/>
            </p:cNvSpPr>
            <p:nvPr/>
          </p:nvSpPr>
          <p:spPr bwMode="auto">
            <a:xfrm>
              <a:off x="974" y="1681"/>
              <a:ext cx="113" cy="62"/>
            </a:xfrm>
            <a:custGeom>
              <a:avLst/>
              <a:gdLst>
                <a:gd name="T0" fmla="*/ 113 w 90"/>
                <a:gd name="T1" fmla="*/ 31 h 46"/>
                <a:gd name="T2" fmla="*/ 62 w 90"/>
                <a:gd name="T3" fmla="*/ 0 h 46"/>
                <a:gd name="T4" fmla="*/ 62 w 90"/>
                <a:gd name="T5" fmla="*/ 22 h 46"/>
                <a:gd name="T6" fmla="*/ 1 w 90"/>
                <a:gd name="T7" fmla="*/ 19 h 46"/>
                <a:gd name="T8" fmla="*/ 0 w 90"/>
                <a:gd name="T9" fmla="*/ 39 h 46"/>
                <a:gd name="T10" fmla="*/ 62 w 90"/>
                <a:gd name="T11" fmla="*/ 40 h 46"/>
                <a:gd name="T12" fmla="*/ 62 w 90"/>
                <a:gd name="T13" fmla="*/ 62 h 46"/>
                <a:gd name="T14" fmla="*/ 113 w 90"/>
                <a:gd name="T15" fmla="*/ 31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46"/>
                <a:gd name="T26" fmla="*/ 90 w 90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46">
                  <a:moveTo>
                    <a:pt x="90" y="23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36" y="14"/>
                    <a:pt x="1" y="14"/>
                  </a:cubicBezTo>
                  <a:cubicBezTo>
                    <a:pt x="2" y="19"/>
                    <a:pt x="1" y="24"/>
                    <a:pt x="0" y="29"/>
                  </a:cubicBezTo>
                  <a:cubicBezTo>
                    <a:pt x="35" y="29"/>
                    <a:pt x="49" y="30"/>
                    <a:pt x="49" y="30"/>
                  </a:cubicBezTo>
                  <a:cubicBezTo>
                    <a:pt x="49" y="46"/>
                    <a:pt x="49" y="46"/>
                    <a:pt x="49" y="46"/>
                  </a:cubicBezTo>
                  <a:lnTo>
                    <a:pt x="90" y="23"/>
                  </a:ln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0" name="Freeform 574"/>
            <p:cNvSpPr>
              <a:spLocks/>
            </p:cNvSpPr>
            <p:nvPr/>
          </p:nvSpPr>
          <p:spPr bwMode="auto">
            <a:xfrm>
              <a:off x="99" y="1636"/>
              <a:ext cx="115" cy="61"/>
            </a:xfrm>
            <a:custGeom>
              <a:avLst/>
              <a:gdLst>
                <a:gd name="T0" fmla="*/ 115 w 92"/>
                <a:gd name="T1" fmla="*/ 21 h 46"/>
                <a:gd name="T2" fmla="*/ 50 w 92"/>
                <a:gd name="T3" fmla="*/ 21 h 46"/>
                <a:gd name="T4" fmla="*/ 50 w 92"/>
                <a:gd name="T5" fmla="*/ 0 h 46"/>
                <a:gd name="T6" fmla="*/ 0 w 92"/>
                <a:gd name="T7" fmla="*/ 31 h 46"/>
                <a:gd name="T8" fmla="*/ 50 w 92"/>
                <a:gd name="T9" fmla="*/ 61 h 46"/>
                <a:gd name="T10" fmla="*/ 50 w 92"/>
                <a:gd name="T11" fmla="*/ 40 h 46"/>
                <a:gd name="T12" fmla="*/ 113 w 92"/>
                <a:gd name="T13" fmla="*/ 40 h 46"/>
                <a:gd name="T14" fmla="*/ 115 w 92"/>
                <a:gd name="T15" fmla="*/ 21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2"/>
                <a:gd name="T25" fmla="*/ 0 h 46"/>
                <a:gd name="T26" fmla="*/ 92 w 92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2" h="46">
                  <a:moveTo>
                    <a:pt x="92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90" y="25"/>
                    <a:pt x="90" y="20"/>
                    <a:pt x="92" y="16"/>
                  </a:cubicBez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1" name="Freeform 575"/>
            <p:cNvSpPr>
              <a:spLocks/>
            </p:cNvSpPr>
            <p:nvPr/>
          </p:nvSpPr>
          <p:spPr bwMode="auto">
            <a:xfrm>
              <a:off x="131" y="1564"/>
              <a:ext cx="91" cy="60"/>
            </a:xfrm>
            <a:custGeom>
              <a:avLst/>
              <a:gdLst>
                <a:gd name="T0" fmla="*/ 45 w 73"/>
                <a:gd name="T1" fmla="*/ 40 h 45"/>
                <a:gd name="T2" fmla="*/ 89 w 73"/>
                <a:gd name="T3" fmla="*/ 53 h 45"/>
                <a:gd name="T4" fmla="*/ 91 w 73"/>
                <a:gd name="T5" fmla="*/ 35 h 45"/>
                <a:gd name="T6" fmla="*/ 50 w 73"/>
                <a:gd name="T7" fmla="*/ 21 h 45"/>
                <a:gd name="T8" fmla="*/ 56 w 73"/>
                <a:gd name="T9" fmla="*/ 0 h 45"/>
                <a:gd name="T10" fmla="*/ 0 w 73"/>
                <a:gd name="T11" fmla="*/ 15 h 45"/>
                <a:gd name="T12" fmla="*/ 39 w 73"/>
                <a:gd name="T13" fmla="*/ 60 h 45"/>
                <a:gd name="T14" fmla="*/ 45 w 73"/>
                <a:gd name="T15" fmla="*/ 4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45"/>
                <a:gd name="T26" fmla="*/ 73 w 73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45">
                  <a:moveTo>
                    <a:pt x="36" y="30"/>
                  </a:moveTo>
                  <a:cubicBezTo>
                    <a:pt x="71" y="40"/>
                    <a:pt x="71" y="40"/>
                    <a:pt x="71" y="40"/>
                  </a:cubicBezTo>
                  <a:cubicBezTo>
                    <a:pt x="70" y="35"/>
                    <a:pt x="71" y="30"/>
                    <a:pt x="73" y="26"/>
                  </a:cubicBezTo>
                  <a:cubicBezTo>
                    <a:pt x="60" y="22"/>
                    <a:pt x="48" y="18"/>
                    <a:pt x="40" y="1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1" y="45"/>
                    <a:pt x="31" y="45"/>
                    <a:pt x="31" y="45"/>
                  </a:cubicBezTo>
                  <a:lnTo>
                    <a:pt x="36" y="30"/>
                  </a:ln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2" name="Freeform 576"/>
            <p:cNvSpPr>
              <a:spLocks/>
            </p:cNvSpPr>
            <p:nvPr/>
          </p:nvSpPr>
          <p:spPr bwMode="auto">
            <a:xfrm>
              <a:off x="616" y="1903"/>
              <a:ext cx="85" cy="53"/>
            </a:xfrm>
            <a:custGeom>
              <a:avLst/>
              <a:gdLst>
                <a:gd name="T0" fmla="*/ 84 w 68"/>
                <a:gd name="T1" fmla="*/ 53 h 40"/>
                <a:gd name="T2" fmla="*/ 84 w 68"/>
                <a:gd name="T3" fmla="*/ 48 h 40"/>
                <a:gd name="T4" fmla="*/ 85 w 68"/>
                <a:gd name="T5" fmla="*/ 32 h 40"/>
                <a:gd name="T6" fmla="*/ 39 w 68"/>
                <a:gd name="T7" fmla="*/ 12 h 40"/>
                <a:gd name="T8" fmla="*/ 4 w 68"/>
                <a:gd name="T9" fmla="*/ 0 h 40"/>
                <a:gd name="T10" fmla="*/ 3 w 68"/>
                <a:gd name="T11" fmla="*/ 0 h 40"/>
                <a:gd name="T12" fmla="*/ 0 w 68"/>
                <a:gd name="T13" fmla="*/ 20 h 40"/>
                <a:gd name="T14" fmla="*/ 35 w 68"/>
                <a:gd name="T15" fmla="*/ 32 h 40"/>
                <a:gd name="T16" fmla="*/ 84 w 68"/>
                <a:gd name="T17" fmla="*/ 53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67" y="40"/>
                  </a:moveTo>
                  <a:cubicBezTo>
                    <a:pt x="66" y="38"/>
                    <a:pt x="66" y="37"/>
                    <a:pt x="67" y="36"/>
                  </a:cubicBezTo>
                  <a:cubicBezTo>
                    <a:pt x="67" y="32"/>
                    <a:pt x="67" y="28"/>
                    <a:pt x="68" y="24"/>
                  </a:cubicBezTo>
                  <a:cubicBezTo>
                    <a:pt x="58" y="19"/>
                    <a:pt x="43" y="12"/>
                    <a:pt x="31" y="9"/>
                  </a:cubicBezTo>
                  <a:cubicBezTo>
                    <a:pt x="21" y="7"/>
                    <a:pt x="11" y="4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3"/>
                    <a:pt x="0" y="8"/>
                    <a:pt x="0" y="15"/>
                  </a:cubicBezTo>
                  <a:cubicBezTo>
                    <a:pt x="8" y="18"/>
                    <a:pt x="18" y="22"/>
                    <a:pt x="28" y="24"/>
                  </a:cubicBezTo>
                  <a:cubicBezTo>
                    <a:pt x="42" y="27"/>
                    <a:pt x="55" y="32"/>
                    <a:pt x="67" y="40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643" name="Freeform 577"/>
            <p:cNvSpPr>
              <a:spLocks/>
            </p:cNvSpPr>
            <p:nvPr/>
          </p:nvSpPr>
          <p:spPr bwMode="auto">
            <a:xfrm>
              <a:off x="720" y="1941"/>
              <a:ext cx="23" cy="34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24 h 25"/>
                <a:gd name="T4" fmla="*/ 9 w 18"/>
                <a:gd name="T5" fmla="*/ 34 h 25"/>
                <a:gd name="T6" fmla="*/ 23 w 18"/>
                <a:gd name="T7" fmla="*/ 19 h 25"/>
                <a:gd name="T8" fmla="*/ 0 w 18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5"/>
                <a:gd name="T17" fmla="*/ 18 w 18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5">
                  <a:moveTo>
                    <a:pt x="0" y="0"/>
                  </a:moveTo>
                  <a:cubicBezTo>
                    <a:pt x="0" y="5"/>
                    <a:pt x="0" y="11"/>
                    <a:pt x="0" y="18"/>
                  </a:cubicBezTo>
                  <a:cubicBezTo>
                    <a:pt x="2" y="20"/>
                    <a:pt x="5" y="22"/>
                    <a:pt x="7" y="2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2" y="9"/>
                    <a:pt x="6" y="4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3494" name="Rectangle 578"/>
          <p:cNvSpPr>
            <a:spLocks noChangeArrowheads="1"/>
          </p:cNvSpPr>
          <p:nvPr/>
        </p:nvSpPr>
        <p:spPr bwMode="auto">
          <a:xfrm>
            <a:off x="228600" y="5943600"/>
            <a:ext cx="8610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63495" name="Picture 579" descr="20_1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600450"/>
            <a:ext cx="4343400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6" name="Line 580"/>
          <p:cNvSpPr>
            <a:spLocks noChangeShapeType="1"/>
          </p:cNvSpPr>
          <p:nvPr/>
        </p:nvSpPr>
        <p:spPr bwMode="auto">
          <a:xfrm flipH="1" flipV="1">
            <a:off x="1692275" y="5805488"/>
            <a:ext cx="7921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3497" name="Text Box 581"/>
          <p:cNvSpPr txBox="1">
            <a:spLocks noChangeArrowheads="1"/>
          </p:cNvSpPr>
          <p:nvPr/>
        </p:nvSpPr>
        <p:spPr bwMode="auto">
          <a:xfrm>
            <a:off x="179388" y="5473700"/>
            <a:ext cx="125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Koszorú erek</a:t>
            </a:r>
            <a:endParaRPr lang="en-US" sz="16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125413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8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Magzati keringés </a:t>
            </a: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468313" y="1125538"/>
            <a:ext cx="58324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hu-HU" sz="1600" b="1" u="sng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Jellegzetességei:</a:t>
            </a:r>
          </a:p>
          <a:p>
            <a:pPr marL="342900" indent="-342900">
              <a:defRPr/>
            </a:pPr>
            <a:endParaRPr lang="hu-HU" sz="1600" b="1" u="sng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>
              <a:defRPr/>
            </a:pPr>
            <a:r>
              <a:rPr lang="hu-HU" sz="16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!A tüdőben nincs légcsere! </a:t>
            </a:r>
          </a:p>
          <a:p>
            <a:pPr marL="342900" indent="-342900">
              <a:defRPr/>
            </a:pPr>
            <a:endParaRPr lang="hu-HU" sz="1600" b="1" u="sng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 PLACENTA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2. KÖLDÖKEREK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1 db véna, 2 darab arteria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3. Shunt a v. umbilicalis és a v. cava inferior között: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DUCTUS VENOSUS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4. Shunt a szívben: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FORAMEN OVALE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5. Shunt az aorta és az a. pulmonalis között:</a:t>
            </a:r>
          </a:p>
          <a:p>
            <a:pPr marL="342900" indent="-342900">
              <a:defRPr/>
            </a:pPr>
            <a:r>
              <a:rPr lang="hu-HU" sz="16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DUCTUS ARTERIOSUS BOTALLI</a:t>
            </a:r>
          </a:p>
          <a:p>
            <a:pPr marL="342900" indent="-342900">
              <a:defRPr/>
            </a:pPr>
            <a:endParaRPr lang="hu-HU" sz="16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466725" y="4641850"/>
            <a:ext cx="82089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1800" u="sng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Születés után</a:t>
            </a:r>
            <a:r>
              <a:rPr lang="hu-HU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eltűnnek, maradványaik felfedezhetők:</a:t>
            </a:r>
          </a:p>
          <a:p>
            <a:pPr>
              <a:buFontTx/>
              <a:buChar char="•"/>
              <a:defRPr/>
            </a:pPr>
            <a:r>
              <a:rPr lang="hu-HU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Köldökvéna - a hasfaltól májhoz futó páratlan szalag szabad széle</a:t>
            </a:r>
          </a:p>
          <a:p>
            <a:pPr>
              <a:buFontTx/>
              <a:buChar char="•"/>
              <a:defRPr/>
            </a:pPr>
            <a:r>
              <a:rPr lang="hu-HU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Köldökarteriák - maradványai a húgyhólyag ellátásában vesznek részt</a:t>
            </a:r>
          </a:p>
          <a:p>
            <a:pPr>
              <a:buFontTx/>
              <a:buChar char="•"/>
              <a:defRPr/>
            </a:pPr>
            <a:r>
              <a:rPr lang="hu-HU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Ductus venosus - szalagos maradvány a máj alsó, zsigeri felszínén</a:t>
            </a:r>
          </a:p>
          <a:p>
            <a:pPr>
              <a:buFontTx/>
              <a:buChar char="•"/>
              <a:defRPr/>
            </a:pPr>
            <a:r>
              <a:rPr lang="hu-HU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Foramen ovale - fossa ovalis</a:t>
            </a:r>
          </a:p>
          <a:p>
            <a:pPr>
              <a:buFontTx/>
              <a:buChar char="•"/>
              <a:defRPr/>
            </a:pPr>
            <a:r>
              <a:rPr lang="hu-HU" sz="180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Ductus arteriosus - kötőszövetes köteg az aorta és a jobb a. pulmonalis között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agzatikeringé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1485900"/>
            <a:ext cx="4167187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magzatikeringé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485900"/>
            <a:ext cx="41671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Magzati keringés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963" y="476250"/>
            <a:ext cx="4662487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5867400" y="3352800"/>
            <a:ext cx="9906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5867400" y="2819400"/>
            <a:ext cx="990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76" name="Rectangle 5"/>
          <p:cNvSpPr>
            <a:spLocks noChangeArrowheads="1"/>
          </p:cNvSpPr>
          <p:nvPr/>
        </p:nvSpPr>
        <p:spPr bwMode="auto">
          <a:xfrm>
            <a:off x="5791200" y="2133600"/>
            <a:ext cx="990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77" name="Text Box 7"/>
          <p:cNvSpPr txBox="1">
            <a:spLocks noChangeArrowheads="1"/>
          </p:cNvSpPr>
          <p:nvPr/>
        </p:nvSpPr>
        <p:spPr bwMode="auto">
          <a:xfrm>
            <a:off x="6994525" y="3236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1</a:t>
            </a:r>
          </a:p>
        </p:txBody>
      </p:sp>
      <p:sp>
        <p:nvSpPr>
          <p:cNvPr id="131078" name="Text Box 9"/>
          <p:cNvSpPr txBox="1">
            <a:spLocks noChangeArrowheads="1"/>
          </p:cNvSpPr>
          <p:nvPr/>
        </p:nvSpPr>
        <p:spPr bwMode="auto">
          <a:xfrm>
            <a:off x="6994525" y="2855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2</a:t>
            </a:r>
          </a:p>
        </p:txBody>
      </p:sp>
      <p:sp>
        <p:nvSpPr>
          <p:cNvPr id="131079" name="Text Box 10"/>
          <p:cNvSpPr txBox="1">
            <a:spLocks noChangeArrowheads="1"/>
          </p:cNvSpPr>
          <p:nvPr/>
        </p:nvSpPr>
        <p:spPr bwMode="auto">
          <a:xfrm>
            <a:off x="6842125" y="2170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3</a:t>
            </a:r>
          </a:p>
        </p:txBody>
      </p:sp>
      <p:sp>
        <p:nvSpPr>
          <p:cNvPr id="133129" name="Oval 9"/>
          <p:cNvSpPr>
            <a:spLocks noChangeArrowheads="1"/>
          </p:cNvSpPr>
          <p:nvPr/>
        </p:nvSpPr>
        <p:spPr bwMode="auto">
          <a:xfrm>
            <a:off x="4724400" y="4114800"/>
            <a:ext cx="533400" cy="381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3131" name="Oval 11"/>
          <p:cNvSpPr>
            <a:spLocks noChangeArrowheads="1"/>
          </p:cNvSpPr>
          <p:nvPr/>
        </p:nvSpPr>
        <p:spPr bwMode="auto">
          <a:xfrm>
            <a:off x="5105400" y="32004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3132" name="Oval 12"/>
          <p:cNvSpPr>
            <a:spLocks noChangeArrowheads="1"/>
          </p:cNvSpPr>
          <p:nvPr/>
        </p:nvSpPr>
        <p:spPr bwMode="auto">
          <a:xfrm>
            <a:off x="5334000" y="2514600"/>
            <a:ext cx="304800" cy="381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20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9" grpId="0" animBg="1"/>
      <p:bldP spid="133131" grpId="0" animBg="1"/>
      <p:bldP spid="13313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3838"/>
            <a:ext cx="6235700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[heart_shaped_forest.jpg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13" y="798513"/>
            <a:ext cx="7445375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944813" y="1125538"/>
            <a:ext cx="3090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FFFF"/>
                </a:solidFill>
                <a:latin typeface="Calibri" pitchFamily="34" charset="0"/>
              </a:rPr>
              <a:t>Köszönöm a figyelmet!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323528" y="2492896"/>
            <a:ext cx="7432675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Források:</a:t>
            </a:r>
          </a:p>
          <a:p>
            <a:pPr>
              <a:defRPr/>
            </a:pP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Carola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R., Harley P.J.,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Noback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R.C.: Human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Anatomy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and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Physiology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Langman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Orvosi embriológia</a:t>
            </a: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Gilbert: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Developmental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Biology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Keith L. Moore: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Clinically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oriented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anatomy</a:t>
            </a: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Putz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R.,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Pabst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.: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Sobotta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Az ember anatómiájának atlasza, 1. kötet</a:t>
            </a:r>
          </a:p>
          <a:p>
            <a:pPr>
              <a:defRPr/>
            </a:pP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Szentágothai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J., Réthely M.: Funkcionális anatómia, 2. kötet</a:t>
            </a: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H.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Leonhardt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SH atlasz, Anatómia II.</a:t>
            </a:r>
          </a:p>
          <a:p>
            <a:pPr>
              <a:defRPr/>
            </a:pPr>
            <a: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 </a:t>
            </a:r>
            <a:r>
              <a:rPr lang="hu-H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/>
              </a:rPr>
              <a:t>www.lab.anhb.uwa.edu.au</a:t>
            </a:r>
            <a: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/>
              </a:rPr>
              <a:t>/.../</a:t>
            </a:r>
            <a:r>
              <a:rPr lang="hu-H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/>
              </a:rPr>
              <a:t>Muscle</a:t>
            </a:r>
            <a: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/>
              </a:rPr>
              <a:t>/</a:t>
            </a:r>
            <a:r>
              <a:rPr lang="hu-H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/>
              </a:rPr>
              <a:t>Muscle.htm</a:t>
            </a:r>
            <a: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hlinkClick r:id="rId2"/>
              </a:rPr>
              <a:t>  </a:t>
            </a:r>
            <a:endParaRPr lang="hu-H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hu-H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Dr. Nagy Nándor és Dr. Botos Erzsébet előadásai</a:t>
            </a:r>
            <a:br>
              <a:rPr lang="hu-H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szövettani képeket Dr. </a:t>
            </a:r>
            <a:r>
              <a:rPr lang="hu-H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Lukáts</a:t>
            </a:r>
            <a:r>
              <a:rPr lang="hu-H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Ákos készítette</a:t>
            </a:r>
          </a:p>
          <a:p>
            <a:pPr>
              <a:defRPr/>
            </a:pP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hu-H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nko\könyvek\Gray's Anatomy for Students 2E\C9780443069529-001-f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5250"/>
            <a:ext cx="47529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66558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2723</TotalTime>
  <Words>2710</Words>
  <Application>Microsoft Office PowerPoint</Application>
  <PresentationFormat>Diavetítés a képernyőre (4:3 oldalarány)</PresentationFormat>
  <Paragraphs>578</Paragraphs>
  <Slides>87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87</vt:i4>
      </vt:variant>
    </vt:vector>
  </HeadingPairs>
  <TitlesOfParts>
    <vt:vector size="91" baseType="lpstr">
      <vt:lpstr>Arial</vt:lpstr>
      <vt:lpstr>Calibri</vt:lpstr>
      <vt:lpstr>Verdana</vt:lpstr>
      <vt:lpstr>Alapértelmezett terv</vt:lpstr>
      <vt:lpstr>szív  szívfejlődés keringési rendszer</vt:lpstr>
      <vt:lpstr>PowerPoint-bemutató</vt:lpstr>
      <vt:lpstr>PowerPoint-bemutató</vt:lpstr>
      <vt:lpstr>PowerPoint-bemutató</vt:lpstr>
      <vt:lpstr>A kis és a nagyvérkör</vt:lpstr>
      <vt:lpstr>Mikrocirkuláció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keringési rendszer szövettana</vt:lpstr>
      <vt:lpstr>PowerPoint-bemutató</vt:lpstr>
      <vt:lpstr>PowerPoint-bemutató</vt:lpstr>
      <vt:lpstr>Vénabillentyűk</vt:lpstr>
      <vt:lpstr>PowerPoint-bemutató</vt:lpstr>
      <vt:lpstr>PowerPoint-bemutató</vt:lpstr>
      <vt:lpstr>Az érrendszer fejlődése</vt:lpstr>
      <vt:lpstr>PowerPoint-bemutató</vt:lpstr>
      <vt:lpstr>PowerPoint-bemutató</vt:lpstr>
      <vt:lpstr>Situs cordis</vt:lpstr>
      <vt:lpstr>PowerPoint-bemutató</vt:lpstr>
      <vt:lpstr>PowerPoint-bemutató</vt:lpstr>
      <vt:lpstr>PowerPoint-bemutató</vt:lpstr>
      <vt:lpstr>szívfejlődés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Szívfejlődés 1.</vt:lpstr>
      <vt:lpstr>PowerPoint-bemutató</vt:lpstr>
      <vt:lpstr>PowerPoint-bemutató</vt:lpstr>
      <vt:lpstr>PowerPoint-bemutató</vt:lpstr>
      <vt:lpstr>Szívfejlődés 2.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Kamrai sövénydefektus</vt:lpstr>
      <vt:lpstr>PowerPoint-bemutató</vt:lpstr>
      <vt:lpstr>Szív: felszínek</vt:lpstr>
      <vt:lpstr>Szív: külső felszín (facies sternocostalis)</vt:lpstr>
      <vt:lpstr>Szív: belső felszín (facies mediastinalis)</vt:lpstr>
      <vt:lpstr>A mellkas röntgenképe. A szív vetülete </vt:lpstr>
      <vt:lpstr>A szív üregei, a vér áramlási iránya</vt:lpstr>
      <vt:lpstr>A szív üregei: jobb pitvar</vt:lpstr>
      <vt:lpstr>PowerPoint-bemutató</vt:lpstr>
      <vt:lpstr>PowerPoint-bemutató</vt:lpstr>
      <vt:lpstr>PowerPoint-bemutató</vt:lpstr>
      <vt:lpstr>PowerPoint-bemutató</vt:lpstr>
      <vt:lpstr>A szív üregei: bal kamra</vt:lpstr>
      <vt:lpstr>A szív rostos váza: anuli fibrosi </vt:lpstr>
      <vt:lpstr>PowerPoint-bemutató</vt:lpstr>
      <vt:lpstr>A szívbillentyűk</vt:lpstr>
      <vt:lpstr>PowerPoint-bemutató</vt:lpstr>
      <vt:lpstr>Szívbillentyűk 1. vitorlás (cuspidalis) billentyű, vénás szájadékok</vt:lpstr>
      <vt:lpstr>Szívbillentyűk 2. zsebes (semilunaris) billentyű</vt:lpstr>
      <vt:lpstr>PowerPoint-bemutató</vt:lpstr>
      <vt:lpstr>Ingerkeltő  és  ingervezető  rostok</vt:lpstr>
      <vt:lpstr>PowerPoint-bemutató</vt:lpstr>
      <vt:lpstr>Beidegzés</vt:lpstr>
      <vt:lpstr>A szív vérellátása</vt:lpstr>
      <vt:lpstr>Coronarográfia</vt:lpstr>
      <vt:lpstr>PowerPoint-bemutató</vt:lpstr>
      <vt:lpstr>PowerPoint-bemutató</vt:lpstr>
      <vt:lpstr>PowerPoint-bemutató</vt:lpstr>
      <vt:lpstr>PowerPoint-bemutató</vt:lpstr>
      <vt:lpstr>A szívfal rétegei</vt:lpstr>
      <vt:lpstr>A szívizom és a Purkinje-sejtek  mikroszkópos képe</vt:lpstr>
      <vt:lpstr>PowerPoint-bemutató</vt:lpstr>
      <vt:lpstr>PowerPoint-bemutató</vt:lpstr>
      <vt:lpstr>A szívizom szerkezete</vt:lpstr>
      <vt:lpstr>PowerPoint-bemutató</vt:lpstr>
      <vt:lpstr>PowerPoint-bemutató</vt:lpstr>
      <vt:lpstr>Magzati keringés </vt:lpstr>
      <vt:lpstr>Magzati keringés</vt:lpstr>
      <vt:lpstr>PowerPoint-bemutató</vt:lpstr>
      <vt:lpstr>PowerPoint-bemutató</vt:lpstr>
      <vt:lpstr>PowerPoint-bemutató</vt:lpstr>
      <vt:lpstr>PowerPoint-bemutató</vt:lpstr>
    </vt:vector>
  </TitlesOfParts>
  <Company>Humánmorfológiai és Fejlődésbiológiai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Szív, szívfejlődés, keringés</dc:title>
  <dc:creator>berbet</dc:creator>
  <cp:lastModifiedBy>Kriszta</cp:lastModifiedBy>
  <cp:revision>192</cp:revision>
  <cp:lastPrinted>2013-02-24T20:30:00Z</cp:lastPrinted>
  <dcterms:created xsi:type="dcterms:W3CDTF">2005-02-14T15:42:04Z</dcterms:created>
  <dcterms:modified xsi:type="dcterms:W3CDTF">2019-02-25T04:53:50Z</dcterms:modified>
</cp:coreProperties>
</file>