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74" r:id="rId10"/>
    <p:sldId id="263" r:id="rId11"/>
    <p:sldId id="264" r:id="rId12"/>
    <p:sldId id="266" r:id="rId13"/>
    <p:sldId id="267" r:id="rId14"/>
    <p:sldId id="268" r:id="rId15"/>
    <p:sldId id="269" r:id="rId16"/>
    <p:sldId id="265" r:id="rId17"/>
    <p:sldId id="272" r:id="rId18"/>
    <p:sldId id="271" r:id="rId19"/>
    <p:sldId id="270" r:id="rId20"/>
    <p:sldId id="275" r:id="rId21"/>
    <p:sldId id="277" r:id="rId2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96" y="3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976807-F6C7-48C4-8F9A-54ECE361A210}" type="datetimeFigureOut">
              <a:rPr lang="hu-HU" smtClean="0"/>
              <a:pPr/>
              <a:t>2019. 02. 18.</a:t>
            </a:fld>
            <a:endParaRPr lang="hu-HU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04129-7ABF-4901-99F1-CE2DD2C00E04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04129-7ABF-4901-99F1-CE2DD2C00E04}" type="slidenum">
              <a:rPr lang="hu-HU" smtClean="0"/>
              <a:pPr/>
              <a:t>1</a:t>
            </a:fld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04129-7ABF-4901-99F1-CE2DD2C00E04}" type="slidenum">
              <a:rPr lang="hu-HU" smtClean="0"/>
              <a:pPr/>
              <a:t>10</a:t>
            </a:fld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04129-7ABF-4901-99F1-CE2DD2C00E04}" type="slidenum">
              <a:rPr lang="hu-HU" smtClean="0"/>
              <a:pPr/>
              <a:t>11</a:t>
            </a:fld>
            <a:endParaRPr 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04129-7ABF-4901-99F1-CE2DD2C00E04}" type="slidenum">
              <a:rPr lang="hu-HU" smtClean="0"/>
              <a:pPr/>
              <a:t>12</a:t>
            </a:fld>
            <a:endParaRPr 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04129-7ABF-4901-99F1-CE2DD2C00E04}" type="slidenum">
              <a:rPr lang="hu-HU" smtClean="0"/>
              <a:pPr/>
              <a:t>13</a:t>
            </a:fld>
            <a:endParaRPr 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04129-7ABF-4901-99F1-CE2DD2C00E04}" type="slidenum">
              <a:rPr lang="hu-HU" smtClean="0"/>
              <a:pPr/>
              <a:t>14</a:t>
            </a:fld>
            <a:endParaRPr lang="hu-H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04129-7ABF-4901-99F1-CE2DD2C00E04}" type="slidenum">
              <a:rPr lang="hu-HU" smtClean="0"/>
              <a:pPr/>
              <a:t>15</a:t>
            </a:fld>
            <a:endParaRPr lang="hu-H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04129-7ABF-4901-99F1-CE2DD2C00E04}" type="slidenum">
              <a:rPr lang="hu-HU" smtClean="0"/>
              <a:pPr/>
              <a:t>16</a:t>
            </a:fld>
            <a:endParaRPr lang="hu-H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1C4576-BB94-49A0-BE59-34B32639310E}" type="slidenum">
              <a:rPr lang="hu-HU" smtClean="0"/>
              <a:pPr/>
              <a:t>17</a:t>
            </a:fld>
            <a:endParaRPr lang="hu-HU" smtClean="0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9451084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04129-7ABF-4901-99F1-CE2DD2C00E04}" type="slidenum">
              <a:rPr lang="hu-HU" smtClean="0"/>
              <a:pPr/>
              <a:t>18</a:t>
            </a:fld>
            <a:endParaRPr lang="hu-H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04129-7ABF-4901-99F1-CE2DD2C00E04}" type="slidenum">
              <a:rPr lang="hu-HU" smtClean="0"/>
              <a:pPr/>
              <a:t>19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E2DC42-E487-4C8A-BE7C-C43AC33A6C1E}" type="slidenum">
              <a:rPr lang="hu-HU" smtClean="0"/>
              <a:pPr/>
              <a:t>2</a:t>
            </a:fld>
            <a:endParaRPr lang="hu-H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EB79D8-C049-4C61-B9EA-CBB32F9CBF8F}" type="slidenum">
              <a:rPr lang="hu-HU" smtClean="0"/>
              <a:pPr/>
              <a:t>20</a:t>
            </a:fld>
            <a:endParaRPr lang="hu-H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04129-7ABF-4901-99F1-CE2DD2C00E04}" type="slidenum">
              <a:rPr lang="hu-HU" smtClean="0"/>
              <a:pPr/>
              <a:t>21</a:t>
            </a:fld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04129-7ABF-4901-99F1-CE2DD2C00E04}" type="slidenum">
              <a:rPr lang="hu-HU" smtClean="0"/>
              <a:pPr/>
              <a:t>3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04129-7ABF-4901-99F1-CE2DD2C00E04}" type="slidenum">
              <a:rPr lang="hu-HU" smtClean="0"/>
              <a:pPr/>
              <a:t>4</a:t>
            </a:fld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04129-7ABF-4901-99F1-CE2DD2C00E04}" type="slidenum">
              <a:rPr lang="hu-HU" smtClean="0"/>
              <a:pPr/>
              <a:t>5</a:t>
            </a:fld>
            <a:endParaRPr lang="hu-H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04129-7ABF-4901-99F1-CE2DD2C00E04}" type="slidenum">
              <a:rPr lang="hu-HU" smtClean="0"/>
              <a:pPr/>
              <a:t>6</a:t>
            </a:fld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04129-7ABF-4901-99F1-CE2DD2C00E04}" type="slidenum">
              <a:rPr lang="hu-HU" smtClean="0"/>
              <a:pPr/>
              <a:t>7</a:t>
            </a:fld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04129-7ABF-4901-99F1-CE2DD2C00E04}" type="slidenum">
              <a:rPr lang="hu-HU" smtClean="0"/>
              <a:pPr/>
              <a:t>8</a:t>
            </a:fld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04129-7ABF-4901-99F1-CE2DD2C00E04}" type="slidenum">
              <a:rPr lang="hu-HU" smtClean="0"/>
              <a:pPr/>
              <a:t>9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hu-HU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5C7B3-1C91-453E-B98A-9E63F95999B1}" type="datetimeFigureOut">
              <a:rPr lang="hu-HU" smtClean="0"/>
              <a:pPr/>
              <a:t>2019. 02. 18.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72AA8-B9CF-4631-9765-BA85625B0FF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5C7B3-1C91-453E-B98A-9E63F95999B1}" type="datetimeFigureOut">
              <a:rPr lang="hu-HU" smtClean="0"/>
              <a:pPr/>
              <a:t>2019. 02. 18.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72AA8-B9CF-4631-9765-BA85625B0FF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5C7B3-1C91-453E-B98A-9E63F95999B1}" type="datetimeFigureOut">
              <a:rPr lang="hu-HU" smtClean="0"/>
              <a:pPr/>
              <a:t>2019. 02. 18.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72AA8-B9CF-4631-9765-BA85625B0FF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5C7B3-1C91-453E-B98A-9E63F95999B1}" type="datetimeFigureOut">
              <a:rPr lang="hu-HU" smtClean="0"/>
              <a:pPr/>
              <a:t>2019. 02. 18.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72AA8-B9CF-4631-9765-BA85625B0FF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5C7B3-1C91-453E-B98A-9E63F95999B1}" type="datetimeFigureOut">
              <a:rPr lang="hu-HU" smtClean="0"/>
              <a:pPr/>
              <a:t>2019. 02. 18.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72AA8-B9CF-4631-9765-BA85625B0FF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5C7B3-1C91-453E-B98A-9E63F95999B1}" type="datetimeFigureOut">
              <a:rPr lang="hu-HU" smtClean="0"/>
              <a:pPr/>
              <a:t>2019. 02. 18.</a:t>
            </a:fld>
            <a:endParaRPr lang="hu-H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72AA8-B9CF-4631-9765-BA85625B0FF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5C7B3-1C91-453E-B98A-9E63F95999B1}" type="datetimeFigureOut">
              <a:rPr lang="hu-HU" smtClean="0"/>
              <a:pPr/>
              <a:t>2019. 02. 18.</a:t>
            </a:fld>
            <a:endParaRPr lang="hu-HU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72AA8-B9CF-4631-9765-BA85625B0FF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5C7B3-1C91-453E-B98A-9E63F95999B1}" type="datetimeFigureOut">
              <a:rPr lang="hu-HU" smtClean="0"/>
              <a:pPr/>
              <a:t>2019. 02. 18.</a:t>
            </a:fld>
            <a:endParaRPr lang="hu-HU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72AA8-B9CF-4631-9765-BA85625B0FF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5C7B3-1C91-453E-B98A-9E63F95999B1}" type="datetimeFigureOut">
              <a:rPr lang="hu-HU" smtClean="0"/>
              <a:pPr/>
              <a:t>2019. 02. 18.</a:t>
            </a:fld>
            <a:endParaRPr lang="hu-HU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72AA8-B9CF-4631-9765-BA85625B0FF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5C7B3-1C91-453E-B98A-9E63F95999B1}" type="datetimeFigureOut">
              <a:rPr lang="hu-HU" smtClean="0"/>
              <a:pPr/>
              <a:t>2019. 02. 18.</a:t>
            </a:fld>
            <a:endParaRPr lang="hu-H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72AA8-B9CF-4631-9765-BA85625B0FF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5C7B3-1C91-453E-B98A-9E63F95999B1}" type="datetimeFigureOut">
              <a:rPr lang="hu-HU" smtClean="0"/>
              <a:pPr/>
              <a:t>2019. 02. 18.</a:t>
            </a:fld>
            <a:endParaRPr lang="hu-HU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F72AA8-B9CF-4631-9765-BA85625B0FF9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hu-HU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hu-HU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5C7B3-1C91-453E-B98A-9E63F95999B1}" type="datetimeFigureOut">
              <a:rPr lang="hu-HU" smtClean="0"/>
              <a:pPr/>
              <a:t>2019. 02. 18.</a:t>
            </a:fld>
            <a:endParaRPr lang="hu-HU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72AA8-B9CF-4631-9765-BA85625B0FF9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hyperlink" Target="http://www.google.hu/url?sa=i&amp;rct=j&amp;q=&amp;esrc=s&amp;source=images&amp;cd=&amp;cad=rja&amp;uact=8&amp;ved=0ahUKEwj1vvaW9MLLAhUMJpoKHXWJDcYQjRwIBw&amp;url=http://e-learning.studmed.unibe.ch/webtbs/hno_missbildungen/html/3_60.php?1&amp;bvm=bv.116636494,d.bGs&amp;psig=AFQjCNHw6aSjGsS6YhuZCnSRtVeUYbuG0g&amp;ust=1458138711152375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700809"/>
            <a:ext cx="7772400" cy="1899642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0</a:t>
            </a:r>
            <a:r>
              <a:rPr lang="de-DE" dirty="0" smtClean="0"/>
              <a:t>7. Entwicklung des Kiemenapparates und des Vorderdarms</a:t>
            </a:r>
            <a:endParaRPr lang="hu-HU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smtClean="0"/>
              <a:t>Dávid Csaba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1. Kiemenbogen (</a:t>
            </a:r>
            <a:r>
              <a:rPr lang="hu-HU" sz="3600" dirty="0" smtClean="0"/>
              <a:t>Mandibularbogen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hu-HU" dirty="0" smtClean="0"/>
              <a:t>Skelettelemente</a:t>
            </a:r>
          </a:p>
          <a:p>
            <a:pPr lvl="1"/>
            <a:r>
              <a:rPr lang="hu-HU" dirty="0" smtClean="0"/>
              <a:t>Meckel’scher Knorpel: Malleus, Incus, (</a:t>
            </a:r>
            <a:r>
              <a:rPr lang="hu-HU" sz="2100" dirty="0" smtClean="0"/>
              <a:t>Maxilla, Ala major ossis sphenoidalis, und desmal die Mandibula</a:t>
            </a:r>
            <a:r>
              <a:rPr lang="hu-HU" dirty="0" smtClean="0"/>
              <a:t>), Lig sphenomandibulare, Lig mallei anterius</a:t>
            </a:r>
          </a:p>
          <a:p>
            <a:r>
              <a:rPr lang="hu-HU" dirty="0" smtClean="0"/>
              <a:t>Muskeln</a:t>
            </a:r>
          </a:p>
          <a:p>
            <a:pPr lvl="1"/>
            <a:r>
              <a:rPr lang="hu-HU" dirty="0" smtClean="0"/>
              <a:t>Kaumuskulatur, M. tensor tympani, M tensor veli palatini, M mylohyioideus, M digastricus venter anterior</a:t>
            </a:r>
          </a:p>
          <a:p>
            <a:r>
              <a:rPr lang="hu-HU" dirty="0" smtClean="0"/>
              <a:t>Nerv</a:t>
            </a:r>
          </a:p>
          <a:p>
            <a:pPr lvl="1"/>
            <a:r>
              <a:rPr lang="hu-HU" dirty="0" smtClean="0"/>
              <a:t>N. mandibularis des N. trigeminus (V/3)</a:t>
            </a:r>
          </a:p>
          <a:p>
            <a:r>
              <a:rPr lang="hu-HU" dirty="0" smtClean="0"/>
              <a:t>Gefäß</a:t>
            </a:r>
          </a:p>
          <a:p>
            <a:pPr lvl="1"/>
            <a:r>
              <a:rPr lang="hu-HU" dirty="0" smtClean="0"/>
              <a:t>A. maxillaris (A. carotis externa)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2. Kiemenbogen</a:t>
            </a:r>
            <a:endParaRPr lang="hu-HU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dirty="0" smtClean="0"/>
              <a:t>Skelettelemente</a:t>
            </a:r>
          </a:p>
          <a:p>
            <a:pPr lvl="1"/>
            <a:r>
              <a:rPr lang="hu-HU" dirty="0" smtClean="0"/>
              <a:t>Reichert’scher Knorpel: Stapes, Cornu minus und die obere hälfte des Corpus ossis hyoidei, Proc hyoideus, Lig. stylohyoideum</a:t>
            </a:r>
          </a:p>
          <a:p>
            <a:r>
              <a:rPr lang="hu-HU" dirty="0" smtClean="0"/>
              <a:t>Muskeln</a:t>
            </a:r>
          </a:p>
          <a:p>
            <a:pPr lvl="1"/>
            <a:r>
              <a:rPr lang="hu-HU" dirty="0" smtClean="0"/>
              <a:t>Mimische Muskulatur, M stylohyoideus, M digastricus venter post., M stapedius</a:t>
            </a:r>
          </a:p>
          <a:p>
            <a:r>
              <a:rPr lang="hu-HU" dirty="0" smtClean="0"/>
              <a:t>Nerv</a:t>
            </a:r>
          </a:p>
          <a:p>
            <a:pPr lvl="1"/>
            <a:r>
              <a:rPr lang="hu-HU" dirty="0" smtClean="0"/>
              <a:t>N. facialis (VII)</a:t>
            </a:r>
          </a:p>
          <a:p>
            <a:r>
              <a:rPr lang="hu-HU" dirty="0" smtClean="0"/>
              <a:t>Gefäß</a:t>
            </a:r>
          </a:p>
          <a:p>
            <a:pPr lvl="1"/>
            <a:r>
              <a:rPr lang="hu-HU" dirty="0" smtClean="0"/>
              <a:t>A. stapedia, entwickelt sich völlig zurück, verursacht aber ein Loch im Stapes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3. Kiemenbogen</a:t>
            </a:r>
            <a:endParaRPr lang="hu-HU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Skelettelemente</a:t>
            </a:r>
          </a:p>
          <a:p>
            <a:pPr lvl="1"/>
            <a:r>
              <a:rPr lang="hu-HU" dirty="0" smtClean="0"/>
              <a:t>Cornu majus und die untere hälfte des Corpus ossis hyoidei</a:t>
            </a:r>
          </a:p>
          <a:p>
            <a:r>
              <a:rPr lang="hu-HU" dirty="0" smtClean="0"/>
              <a:t>Muskeln</a:t>
            </a:r>
          </a:p>
          <a:p>
            <a:pPr lvl="1"/>
            <a:r>
              <a:rPr lang="hu-HU" dirty="0" smtClean="0"/>
              <a:t>obere Schlundmuskulatur</a:t>
            </a:r>
          </a:p>
          <a:p>
            <a:r>
              <a:rPr lang="hu-HU" dirty="0" smtClean="0"/>
              <a:t>Nerv</a:t>
            </a:r>
          </a:p>
          <a:p>
            <a:pPr lvl="1"/>
            <a:r>
              <a:rPr lang="hu-HU" dirty="0" smtClean="0"/>
              <a:t>N. glossopharyngeus (IX)</a:t>
            </a:r>
          </a:p>
          <a:p>
            <a:r>
              <a:rPr lang="hu-HU" dirty="0" smtClean="0"/>
              <a:t>Gefäß</a:t>
            </a:r>
          </a:p>
          <a:p>
            <a:pPr lvl="1"/>
            <a:r>
              <a:rPr lang="hu-HU" dirty="0" smtClean="0"/>
              <a:t>A. carotis interna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4. Kiemenbogen</a:t>
            </a:r>
            <a:endParaRPr lang="hu-HU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Skelettelemente</a:t>
            </a:r>
          </a:p>
          <a:p>
            <a:pPr lvl="1"/>
            <a:r>
              <a:rPr lang="hu-HU" dirty="0" smtClean="0"/>
              <a:t>obere hälfte des Cartilago thyroidea</a:t>
            </a:r>
          </a:p>
          <a:p>
            <a:r>
              <a:rPr lang="hu-HU" dirty="0" smtClean="0"/>
              <a:t>Muskeln</a:t>
            </a:r>
          </a:p>
          <a:p>
            <a:pPr lvl="1"/>
            <a:r>
              <a:rPr lang="hu-HU" dirty="0" smtClean="0"/>
              <a:t>untere Schlundmuskulatur, </a:t>
            </a:r>
            <a:r>
              <a:rPr lang="hu-HU" dirty="0" err="1" smtClean="0"/>
              <a:t>äußerer</a:t>
            </a:r>
            <a:r>
              <a:rPr lang="hu-HU" dirty="0" smtClean="0"/>
              <a:t> </a:t>
            </a:r>
            <a:r>
              <a:rPr lang="hu-HU" dirty="0" smtClean="0"/>
              <a:t>Kehkopfmuskel (M. cricothyroideus)</a:t>
            </a:r>
          </a:p>
          <a:p>
            <a:r>
              <a:rPr lang="hu-HU" dirty="0" smtClean="0"/>
              <a:t>Nerv</a:t>
            </a:r>
          </a:p>
          <a:p>
            <a:pPr lvl="1"/>
            <a:r>
              <a:rPr lang="hu-HU" dirty="0" smtClean="0"/>
              <a:t>N. laryngeus superior des N vagus (X)</a:t>
            </a:r>
          </a:p>
          <a:p>
            <a:r>
              <a:rPr lang="hu-HU" dirty="0" smtClean="0"/>
              <a:t>Gefäß</a:t>
            </a:r>
          </a:p>
          <a:p>
            <a:pPr lvl="1"/>
            <a:r>
              <a:rPr lang="hu-HU" dirty="0" smtClean="0"/>
              <a:t>rechts: A subclavia</a:t>
            </a:r>
          </a:p>
          <a:p>
            <a:pPr lvl="1"/>
            <a:r>
              <a:rPr lang="hu-HU" dirty="0" smtClean="0"/>
              <a:t>links: Arcus aortae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5. Kiemenbogen</a:t>
            </a:r>
            <a:endParaRPr lang="hu-HU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Entwickelt sich zurück/verschmilzt mit dem 6. </a:t>
            </a:r>
            <a:r>
              <a:rPr lang="hu-HU" sz="2000" dirty="0" smtClean="0"/>
              <a:t>(in einigen Bücher wird der N accesorius (XI) als Nerv des ehemaligen 5. Kiemenbogens beschrieben, aber die branchialmotorische Faser gehören letzendlich zum N vagus)</a:t>
            </a:r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6. Kiemenbogen</a:t>
            </a:r>
            <a:endParaRPr lang="hu-HU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Skelettelemente</a:t>
            </a:r>
          </a:p>
          <a:p>
            <a:pPr lvl="1"/>
            <a:r>
              <a:rPr lang="hu-HU" dirty="0" smtClean="0"/>
              <a:t>Cartilago cricoidea, untere hälfte des Cartilago thyroidea, </a:t>
            </a:r>
          </a:p>
          <a:p>
            <a:r>
              <a:rPr lang="hu-HU" dirty="0" smtClean="0"/>
              <a:t>Muskeln</a:t>
            </a:r>
          </a:p>
          <a:p>
            <a:pPr lvl="1"/>
            <a:r>
              <a:rPr lang="hu-HU" dirty="0" smtClean="0"/>
              <a:t>innre Kehlkopfmuskulatur</a:t>
            </a:r>
          </a:p>
          <a:p>
            <a:r>
              <a:rPr lang="hu-HU" dirty="0" smtClean="0"/>
              <a:t>Nerv</a:t>
            </a:r>
          </a:p>
          <a:p>
            <a:pPr lvl="1"/>
            <a:r>
              <a:rPr lang="hu-HU" dirty="0" smtClean="0"/>
              <a:t>N laryngeus recurrens des N vagus (X)</a:t>
            </a:r>
          </a:p>
          <a:p>
            <a:r>
              <a:rPr lang="hu-HU" dirty="0" smtClean="0"/>
              <a:t>Gefäß</a:t>
            </a:r>
          </a:p>
          <a:p>
            <a:pPr lvl="1"/>
            <a:r>
              <a:rPr lang="hu-HU" dirty="0" smtClean="0"/>
              <a:t>A pulmonalis, Ductus arteriosus</a:t>
            </a:r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Evolution der Skelettelemente</a:t>
            </a:r>
            <a:endParaRPr lang="hu-HU" dirty="0"/>
          </a:p>
        </p:txBody>
      </p:sp>
      <p:pic>
        <p:nvPicPr>
          <p:cNvPr id="5" name="Inhaltsplatzhalter 4" descr="Benning05_7-0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2060848"/>
            <a:ext cx="8713195" cy="4797152"/>
          </a:xfrm>
        </p:spPr>
      </p:pic>
      <p:sp>
        <p:nvSpPr>
          <p:cNvPr id="6" name="Textfeld 5"/>
          <p:cNvSpPr txBox="1"/>
          <p:nvPr/>
        </p:nvSpPr>
        <p:spPr>
          <a:xfrm>
            <a:off x="539552" y="1268760"/>
            <a:ext cx="38884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/>
              <a:t>Haifisch</a:t>
            </a:r>
            <a:endParaRPr lang="hu-HU" sz="3200" dirty="0"/>
          </a:p>
        </p:txBody>
      </p:sp>
      <p:sp>
        <p:nvSpPr>
          <p:cNvPr id="7" name="Textfeld 6"/>
          <p:cNvSpPr txBox="1"/>
          <p:nvPr/>
        </p:nvSpPr>
        <p:spPr>
          <a:xfrm>
            <a:off x="5399584" y="1268760"/>
            <a:ext cx="37444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3200" dirty="0" smtClean="0"/>
              <a:t>Mensch</a:t>
            </a:r>
            <a:endParaRPr lang="hu-H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6" descr="ea10002"/>
          <p:cNvPicPr>
            <a:picLocks noChangeAspect="1" noChangeArrowheads="1"/>
          </p:cNvPicPr>
          <p:nvPr/>
        </p:nvPicPr>
        <p:blipFill>
          <a:blip r:embed="rId3" cstate="print"/>
          <a:srcRect t="12727" r="1820"/>
          <a:stretch>
            <a:fillRect/>
          </a:stretch>
        </p:blipFill>
        <p:spPr bwMode="auto">
          <a:xfrm>
            <a:off x="0" y="0"/>
            <a:ext cx="4788024" cy="425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7061" name="Picture 5" descr="ea10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78896" y="0"/>
            <a:ext cx="4365104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7063" name="Rectangle 7"/>
          <p:cNvSpPr>
            <a:spLocks noChangeArrowheads="1"/>
          </p:cNvSpPr>
          <p:nvPr/>
        </p:nvSpPr>
        <p:spPr bwMode="auto">
          <a:xfrm>
            <a:off x="0" y="6381328"/>
            <a:ext cx="1259632" cy="476672"/>
          </a:xfrm>
          <a:prstGeom prst="rect">
            <a:avLst/>
          </a:prstGeom>
          <a:solidFill>
            <a:srgbClr val="000000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hu-HU" sz="700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Proc</a:t>
            </a:r>
            <a:r>
              <a:rPr lang="hu-HU" sz="7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r>
              <a:rPr lang="hu-HU" sz="700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styloideus</a:t>
            </a:r>
            <a:r>
              <a:rPr lang="hu-HU" sz="700" dirty="0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hu-HU" sz="700" dirty="0" err="1">
                <a:solidFill>
                  <a:schemeClr val="tx2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elongatus</a:t>
            </a:r>
            <a:endParaRPr lang="hu-HU" sz="700" dirty="0">
              <a:solidFill>
                <a:schemeClr val="tx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7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Entwicklung der Muskeln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12776"/>
            <a:ext cx="6149603" cy="5445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Entwicklung der Kiemenbogenarterien</a:t>
            </a:r>
            <a:endParaRPr lang="hu-HU" dirty="0"/>
          </a:p>
        </p:txBody>
      </p:sp>
      <p:pic>
        <p:nvPicPr>
          <p:cNvPr id="4" name="Kép 3" descr="009.jpg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6792"/>
            <a:ext cx="4104456" cy="5089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Kép 4" descr="009.jpg2.jpgsd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8416" y="2204864"/>
            <a:ext cx="5075584" cy="4169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560" y="0"/>
            <a:ext cx="7772400" cy="1143000"/>
          </a:xfrm>
        </p:spPr>
        <p:txBody>
          <a:bodyPr>
            <a:normAutofit/>
          </a:bodyPr>
          <a:lstStyle/>
          <a:p>
            <a:r>
              <a:rPr lang="hu-HU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Entwicklung</a:t>
            </a:r>
            <a:endParaRPr lang="hu-HU" sz="3200" dirty="0"/>
          </a:p>
        </p:txBody>
      </p:sp>
      <p:pic>
        <p:nvPicPr>
          <p:cNvPr id="4" name="Inhaltsplatzhalter 3" descr="Benning07_1-0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131840" y="1484784"/>
            <a:ext cx="5256584" cy="4996581"/>
          </a:xfrm>
        </p:spPr>
      </p:pic>
      <p:sp>
        <p:nvSpPr>
          <p:cNvPr id="5" name="Textfeld 4"/>
          <p:cNvSpPr txBox="1"/>
          <p:nvPr/>
        </p:nvSpPr>
        <p:spPr>
          <a:xfrm>
            <a:off x="0" y="1340768"/>
            <a:ext cx="3275856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800" dirty="0" smtClean="0"/>
              <a:t>2 Mundspalte (die Membrana buccopharyngea durchgerissen)</a:t>
            </a:r>
          </a:p>
          <a:p>
            <a:endParaRPr lang="hu-HU" sz="1800" dirty="0"/>
          </a:p>
          <a:p>
            <a:r>
              <a:rPr lang="hu-HU" sz="1800" dirty="0" smtClean="0"/>
              <a:t>3 Rathke-Tasche (Anlage der Adenohypohyse)</a:t>
            </a:r>
          </a:p>
          <a:p>
            <a:endParaRPr lang="hu-HU" sz="1800" dirty="0"/>
          </a:p>
          <a:p>
            <a:r>
              <a:rPr lang="hu-HU" sz="1800" dirty="0" smtClean="0"/>
              <a:t>4, 6, 7, 8 Schlundtaschen</a:t>
            </a:r>
          </a:p>
          <a:p>
            <a:endParaRPr lang="hu-HU" sz="1800" dirty="0"/>
          </a:p>
          <a:p>
            <a:r>
              <a:rPr lang="hu-HU" sz="1800" dirty="0" smtClean="0"/>
              <a:t>5 Anlage der Gl. thyroidea</a:t>
            </a:r>
          </a:p>
          <a:p>
            <a:endParaRPr lang="hu-HU" sz="1800" dirty="0"/>
          </a:p>
          <a:p>
            <a:r>
              <a:rPr lang="hu-HU" sz="1800" dirty="0" smtClean="0"/>
              <a:t>9 Lungenanlage</a:t>
            </a:r>
          </a:p>
          <a:p>
            <a:endParaRPr lang="hu-HU" sz="1800" dirty="0"/>
          </a:p>
          <a:p>
            <a:r>
              <a:rPr lang="hu-HU" sz="1800" dirty="0" smtClean="0"/>
              <a:t>10 Leberanlage</a:t>
            </a:r>
          </a:p>
          <a:p>
            <a:endParaRPr lang="hu-HU" sz="1800" dirty="0"/>
          </a:p>
          <a:p>
            <a:r>
              <a:rPr lang="hu-HU" sz="1800" dirty="0" smtClean="0"/>
              <a:t>12 Ductus vitellinus</a:t>
            </a:r>
          </a:p>
          <a:p>
            <a:endParaRPr lang="hu-HU" sz="1800" dirty="0"/>
          </a:p>
          <a:p>
            <a:r>
              <a:rPr lang="hu-HU" sz="1800" dirty="0" smtClean="0"/>
              <a:t>13 Kloake</a:t>
            </a:r>
          </a:p>
          <a:p>
            <a:endParaRPr lang="hu-HU" sz="1800" dirty="0"/>
          </a:p>
          <a:p>
            <a:r>
              <a:rPr lang="hu-HU" sz="1800" dirty="0" smtClean="0"/>
              <a:t>14 Allantois</a:t>
            </a:r>
            <a:endParaRPr lang="hu-HU" sz="1800" dirty="0"/>
          </a:p>
        </p:txBody>
      </p:sp>
      <p:cxnSp>
        <p:nvCxnSpPr>
          <p:cNvPr id="7" name="Gerade Verbindung 6"/>
          <p:cNvCxnSpPr/>
          <p:nvPr/>
        </p:nvCxnSpPr>
        <p:spPr>
          <a:xfrm flipH="1">
            <a:off x="6084168" y="1268760"/>
            <a:ext cx="2664296" cy="295232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feld 7"/>
          <p:cNvSpPr txBox="1"/>
          <p:nvPr/>
        </p:nvSpPr>
        <p:spPr>
          <a:xfrm rot="516952">
            <a:off x="4950775" y="1188478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Vorderdarm</a:t>
            </a:r>
            <a:endParaRPr lang="hu-HU" sz="2400" dirty="0"/>
          </a:p>
        </p:txBody>
      </p:sp>
      <p:sp>
        <p:nvSpPr>
          <p:cNvPr id="9" name="Textfeld 8"/>
          <p:cNvSpPr txBox="1"/>
          <p:nvPr/>
        </p:nvSpPr>
        <p:spPr>
          <a:xfrm rot="4614160">
            <a:off x="7095238" y="3898024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Mitteldarm</a:t>
            </a:r>
            <a:endParaRPr lang="hu-HU" sz="2400" dirty="0"/>
          </a:p>
        </p:txBody>
      </p:sp>
      <p:cxnSp>
        <p:nvCxnSpPr>
          <p:cNvPr id="10" name="Gerade Verbindung 9"/>
          <p:cNvCxnSpPr/>
          <p:nvPr/>
        </p:nvCxnSpPr>
        <p:spPr>
          <a:xfrm flipH="1" flipV="1">
            <a:off x="7092280" y="5445224"/>
            <a:ext cx="1728192" cy="432048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 rot="9202772">
            <a:off x="5678711" y="6481975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Hinterdarm</a:t>
            </a:r>
            <a:endParaRPr lang="hu-HU" sz="2400" dirty="0"/>
          </a:p>
        </p:txBody>
      </p:sp>
      <p:sp>
        <p:nvSpPr>
          <p:cNvPr id="11" name="Ellipse 10"/>
          <p:cNvSpPr/>
          <p:nvPr/>
        </p:nvSpPr>
        <p:spPr>
          <a:xfrm rot="16200000">
            <a:off x="906459" y="1946479"/>
            <a:ext cx="673105" cy="2486020"/>
          </a:xfrm>
          <a:prstGeom prst="ellipse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Ellipse 11"/>
          <p:cNvSpPr/>
          <p:nvPr/>
        </p:nvSpPr>
        <p:spPr>
          <a:xfrm rot="16200000">
            <a:off x="4463987" y="2456893"/>
            <a:ext cx="1224137" cy="1584175"/>
          </a:xfrm>
          <a:prstGeom prst="ellipse">
            <a:avLst/>
          </a:prstGeom>
          <a:noFill/>
          <a:ln w="508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Dokumentumok\Dropbox\2016\dz2\darm\kb-thy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0"/>
            <a:ext cx="3267845" cy="3284984"/>
          </a:xfrm>
          <a:prstGeom prst="rect">
            <a:avLst/>
          </a:prstGeom>
          <a:noFill/>
        </p:spPr>
      </p:pic>
      <p:sp>
        <p:nvSpPr>
          <p:cNvPr id="5" name="Téglalap 4"/>
          <p:cNvSpPr/>
          <p:nvPr/>
        </p:nvSpPr>
        <p:spPr>
          <a:xfrm>
            <a:off x="3995936" y="116632"/>
            <a:ext cx="206659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de-DE" sz="2800" dirty="0" smtClean="0">
                <a:latin typeface="Calibri" pitchFamily="34" charset="0"/>
              </a:rPr>
              <a:t> </a:t>
            </a:r>
            <a:r>
              <a:rPr lang="de-DE" sz="2800" b="1" dirty="0" smtClean="0">
                <a:latin typeface="Calibri" pitchFamily="34" charset="0"/>
              </a:rPr>
              <a:t>Schilddrüse</a:t>
            </a:r>
            <a:r>
              <a:rPr lang="de-DE" sz="2800" dirty="0" smtClean="0">
                <a:latin typeface="Calibri" pitchFamily="34" charset="0"/>
              </a:rPr>
              <a:t> </a:t>
            </a:r>
            <a:endParaRPr lang="hu-HU" sz="2800" dirty="0"/>
          </a:p>
        </p:txBody>
      </p:sp>
      <p:sp>
        <p:nvSpPr>
          <p:cNvPr id="6" name="Téglalap 5"/>
          <p:cNvSpPr/>
          <p:nvPr/>
        </p:nvSpPr>
        <p:spPr>
          <a:xfrm>
            <a:off x="4139952" y="4797152"/>
            <a:ext cx="2232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hu-HU" dirty="0" err="1" smtClean="0"/>
              <a:t>Lobus</a:t>
            </a:r>
            <a:r>
              <a:rPr lang="hu-HU" dirty="0" smtClean="0"/>
              <a:t> </a:t>
            </a:r>
            <a:r>
              <a:rPr lang="hu-HU" dirty="0" err="1" smtClean="0"/>
              <a:t>pyramidalis</a:t>
            </a:r>
            <a:r>
              <a:rPr lang="hu-HU" dirty="0" smtClean="0"/>
              <a:t> </a:t>
            </a:r>
            <a:r>
              <a:rPr lang="hu-HU" dirty="0" smtClean="0"/>
              <a:t>(</a:t>
            </a:r>
            <a:r>
              <a:rPr lang="hu-HU" dirty="0" err="1" smtClean="0"/>
              <a:t>ursprünglich</a:t>
            </a:r>
            <a:r>
              <a:rPr lang="hu-HU" dirty="0" smtClean="0"/>
              <a:t>: </a:t>
            </a:r>
            <a:r>
              <a:rPr lang="hu-HU" dirty="0" err="1" smtClean="0"/>
              <a:t>Ductus</a:t>
            </a:r>
            <a:r>
              <a:rPr lang="hu-HU" dirty="0" smtClean="0"/>
              <a:t> </a:t>
            </a:r>
            <a:r>
              <a:rPr lang="hu-HU" dirty="0" err="1" smtClean="0"/>
              <a:t>thyroglossus</a:t>
            </a:r>
            <a:r>
              <a:rPr lang="hu-HU" dirty="0" smtClean="0"/>
              <a:t>)</a:t>
            </a:r>
          </a:p>
        </p:txBody>
      </p:sp>
      <p:pic>
        <p:nvPicPr>
          <p:cNvPr id="7" name="Picture 2" descr="http://e-learning.studmed.unibe.ch/webtbs/hno_missbildungen/images/3_60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4221088"/>
            <a:ext cx="2798676" cy="1865784"/>
          </a:xfrm>
          <a:prstGeom prst="rect">
            <a:avLst/>
          </a:prstGeom>
          <a:noFill/>
        </p:spPr>
      </p:pic>
      <p:sp>
        <p:nvSpPr>
          <p:cNvPr id="8" name="Téglalap 7"/>
          <p:cNvSpPr/>
          <p:nvPr/>
        </p:nvSpPr>
        <p:spPr>
          <a:xfrm>
            <a:off x="1043608" y="6237312"/>
            <a:ext cx="19238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err="1" smtClean="0"/>
              <a:t>mediane</a:t>
            </a:r>
            <a:r>
              <a:rPr lang="hu-HU" dirty="0" smtClean="0"/>
              <a:t> </a:t>
            </a:r>
            <a:r>
              <a:rPr lang="hu-HU" dirty="0" err="1" smtClean="0"/>
              <a:t>Halszyste</a:t>
            </a:r>
            <a:endParaRPr lang="hu-HU" dirty="0"/>
          </a:p>
        </p:txBody>
      </p:sp>
      <p:pic>
        <p:nvPicPr>
          <p:cNvPr id="9" name="Grafik 8" descr="Benning11_1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67736" y="1543476"/>
            <a:ext cx="2376264" cy="5314524"/>
          </a:xfrm>
          <a:prstGeom prst="rect">
            <a:avLst/>
          </a:prstGeom>
        </p:spPr>
      </p:pic>
      <p:sp>
        <p:nvSpPr>
          <p:cNvPr id="4" name="Téglalap 3"/>
          <p:cNvSpPr/>
          <p:nvPr/>
        </p:nvSpPr>
        <p:spPr>
          <a:xfrm>
            <a:off x="3491880" y="764704"/>
            <a:ext cx="36004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smtClean="0">
                <a:latin typeface="Calibri" pitchFamily="34" charset="0"/>
              </a:rPr>
              <a:t>Die </a:t>
            </a:r>
            <a:r>
              <a:rPr lang="de-DE" sz="2000" b="1" dirty="0" smtClean="0">
                <a:latin typeface="Calibri" pitchFamily="34" charset="0"/>
              </a:rPr>
              <a:t>Schilddrüse</a:t>
            </a:r>
            <a:r>
              <a:rPr lang="de-DE" sz="2000" dirty="0" smtClean="0">
                <a:latin typeface="Calibri" pitchFamily="34" charset="0"/>
              </a:rPr>
              <a:t> ist ein Derivat des </a:t>
            </a:r>
            <a:r>
              <a:rPr lang="de-DE" sz="2000" dirty="0" err="1" smtClean="0">
                <a:latin typeface="Calibri" pitchFamily="34" charset="0"/>
              </a:rPr>
              <a:t>Schlunddarms</a:t>
            </a:r>
            <a:r>
              <a:rPr lang="de-DE" sz="2000" dirty="0" smtClean="0">
                <a:latin typeface="Calibri" pitchFamily="34" charset="0"/>
              </a:rPr>
              <a:t> und wandert über das</a:t>
            </a:r>
            <a:r>
              <a:rPr lang="hu-HU" sz="2000" dirty="0" smtClean="0">
                <a:latin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</a:rPr>
              <a:t>Foramen</a:t>
            </a:r>
            <a:r>
              <a:rPr lang="de-DE" sz="2000" dirty="0" smtClean="0">
                <a:latin typeface="Calibri" pitchFamily="34" charset="0"/>
              </a:rPr>
              <a:t> </a:t>
            </a:r>
            <a:r>
              <a:rPr lang="de-DE" sz="2000" dirty="0" err="1" smtClean="0">
                <a:latin typeface="Calibri" pitchFamily="34" charset="0"/>
              </a:rPr>
              <a:t>caecum</a:t>
            </a:r>
            <a:r>
              <a:rPr lang="de-DE" sz="2000" dirty="0" smtClean="0">
                <a:latin typeface="Calibri" pitchFamily="34" charset="0"/>
              </a:rPr>
              <a:t> in ihre endgültige Lage </a:t>
            </a:r>
            <a:r>
              <a:rPr lang="hu-HU" sz="2000" dirty="0" smtClean="0">
                <a:latin typeface="Calibri" pitchFamily="34" charset="0"/>
              </a:rPr>
              <a:t>an</a:t>
            </a:r>
            <a:r>
              <a:rPr lang="de-DE" sz="2000" dirty="0" smtClean="0">
                <a:latin typeface="Calibri" pitchFamily="34" charset="0"/>
              </a:rPr>
              <a:t> </a:t>
            </a:r>
            <a:r>
              <a:rPr lang="hu-HU" sz="2000" dirty="0" smtClean="0">
                <a:latin typeface="Calibri" pitchFamily="34" charset="0"/>
              </a:rPr>
              <a:t>der Vorderseite der Trachea</a:t>
            </a:r>
            <a:r>
              <a:rPr lang="de-DE" sz="2000" dirty="0" smtClean="0">
                <a:latin typeface="Calibri" pitchFamily="34" charset="0"/>
              </a:rPr>
              <a:t>. </a:t>
            </a:r>
            <a:endParaRPr lang="hu-HU" sz="2000" dirty="0" smtClean="0">
              <a:latin typeface="Calibri" pitchFamily="34" charset="0"/>
            </a:endParaRPr>
          </a:p>
          <a:p>
            <a:r>
              <a:rPr lang="de-DE" sz="2000" dirty="0" smtClean="0">
                <a:latin typeface="Calibri" pitchFamily="34" charset="0"/>
              </a:rPr>
              <a:t>Während der Wanderung bleibt sie über den </a:t>
            </a:r>
            <a:r>
              <a:rPr lang="de-DE" sz="2000" b="1" dirty="0" smtClean="0">
                <a:latin typeface="Calibri" pitchFamily="34" charset="0"/>
              </a:rPr>
              <a:t>Ductus </a:t>
            </a:r>
            <a:r>
              <a:rPr lang="de-DE" sz="2000" b="1" dirty="0" err="1" smtClean="0">
                <a:latin typeface="Calibri" pitchFamily="34" charset="0"/>
              </a:rPr>
              <a:t>thyroglossus</a:t>
            </a:r>
            <a:r>
              <a:rPr lang="de-DE" sz="2000" b="1" dirty="0" smtClean="0">
                <a:latin typeface="Calibri" pitchFamily="34" charset="0"/>
              </a:rPr>
              <a:t> </a:t>
            </a:r>
            <a:r>
              <a:rPr lang="de-DE" sz="2000" dirty="0" smtClean="0">
                <a:latin typeface="Calibri" pitchFamily="34" charset="0"/>
              </a:rPr>
              <a:t>mit dem Boden des </a:t>
            </a:r>
            <a:r>
              <a:rPr lang="de-DE" sz="2000" dirty="0" err="1" smtClean="0">
                <a:latin typeface="Calibri" pitchFamily="34" charset="0"/>
              </a:rPr>
              <a:t>Schlunddarms</a:t>
            </a:r>
            <a:r>
              <a:rPr lang="de-DE" sz="2000" dirty="0" smtClean="0">
                <a:latin typeface="Calibri" pitchFamily="34" charset="0"/>
              </a:rPr>
              <a:t> verbunden. </a:t>
            </a:r>
            <a:endParaRPr lang="hu-HU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Zunge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902"/>
          <a:stretch>
            <a:fillRect/>
          </a:stretch>
        </p:blipFill>
        <p:spPr>
          <a:xfrm>
            <a:off x="400050" y="1340768"/>
            <a:ext cx="8743950" cy="3672408"/>
          </a:xfrm>
          <a:prstGeom prst="rect">
            <a:avLst/>
          </a:prstGeom>
        </p:spPr>
      </p:pic>
      <p:sp>
        <p:nvSpPr>
          <p:cNvPr id="5" name="TextBox 3"/>
          <p:cNvSpPr txBox="1"/>
          <p:nvPr/>
        </p:nvSpPr>
        <p:spPr>
          <a:xfrm>
            <a:off x="179512" y="5013176"/>
            <a:ext cx="89644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u="sng" dirty="0" err="1" smtClean="0"/>
              <a:t>Schlundbogen</a:t>
            </a:r>
            <a:r>
              <a:rPr lang="en-US" b="1" u="sng" dirty="0" smtClean="0"/>
              <a:t> 1</a:t>
            </a:r>
            <a:r>
              <a:rPr lang="en-US" dirty="0" smtClean="0"/>
              <a:t>. (Tuberculum </a:t>
            </a:r>
            <a:r>
              <a:rPr lang="en-US" dirty="0" err="1" smtClean="0"/>
              <a:t>impar</a:t>
            </a:r>
            <a:r>
              <a:rPr lang="en-US" dirty="0" smtClean="0"/>
              <a:t> und </a:t>
            </a:r>
            <a:r>
              <a:rPr lang="en-US" dirty="0" err="1" smtClean="0"/>
              <a:t>laterale</a:t>
            </a:r>
            <a:r>
              <a:rPr lang="en-US" dirty="0" smtClean="0"/>
              <a:t> Anlagen)</a:t>
            </a:r>
            <a:r>
              <a:rPr lang="hu-HU" dirty="0" smtClean="0"/>
              <a:t>: </a:t>
            </a:r>
            <a:r>
              <a:rPr lang="en-US" dirty="0" err="1" smtClean="0"/>
              <a:t>vorderes</a:t>
            </a:r>
            <a:r>
              <a:rPr lang="en-US" dirty="0" smtClean="0"/>
              <a:t> 2/3 </a:t>
            </a:r>
            <a:r>
              <a:rPr lang="en-US" dirty="0" err="1" smtClean="0"/>
              <a:t>der</a:t>
            </a:r>
            <a:r>
              <a:rPr lang="en-US" dirty="0" smtClean="0"/>
              <a:t> </a:t>
            </a:r>
            <a:r>
              <a:rPr lang="en-US" dirty="0" err="1" smtClean="0"/>
              <a:t>Zunge</a:t>
            </a:r>
            <a:endParaRPr lang="hu-HU" dirty="0" smtClean="0"/>
          </a:p>
          <a:p>
            <a:pPr>
              <a:spcAft>
                <a:spcPts val="600"/>
              </a:spcAft>
            </a:pPr>
            <a:r>
              <a:rPr lang="en-US" i="1" dirty="0" err="1" smtClean="0"/>
              <a:t>Schlundbogen</a:t>
            </a:r>
            <a:r>
              <a:rPr lang="en-US" i="1" dirty="0" smtClean="0"/>
              <a:t> 2. Copula (</a:t>
            </a:r>
            <a:r>
              <a:rPr lang="hu-HU" i="1" dirty="0" smtClean="0"/>
              <a:t>entwickelt sich zurück)</a:t>
            </a:r>
            <a:endParaRPr lang="en-US" i="1" dirty="0" smtClean="0"/>
          </a:p>
          <a:p>
            <a:pPr>
              <a:spcAft>
                <a:spcPts val="600"/>
              </a:spcAft>
            </a:pPr>
            <a:r>
              <a:rPr lang="en-US" b="1" u="sng" dirty="0" err="1" smtClean="0"/>
              <a:t>Schlundbögen</a:t>
            </a:r>
            <a:r>
              <a:rPr lang="en-US" b="1" u="sng" dirty="0" smtClean="0"/>
              <a:t> 3 und 4</a:t>
            </a:r>
            <a:r>
              <a:rPr lang="en-US" dirty="0" smtClean="0"/>
              <a:t>. </a:t>
            </a:r>
            <a:r>
              <a:rPr lang="en-US" u="sng" dirty="0" err="1" smtClean="0"/>
              <a:t>Eminenti</a:t>
            </a:r>
            <a:r>
              <a:rPr lang="hu-HU" u="sng" dirty="0" smtClean="0"/>
              <a:t>a </a:t>
            </a:r>
            <a:r>
              <a:rPr lang="en-US" u="sng" dirty="0" err="1" smtClean="0"/>
              <a:t>hypobranchial</a:t>
            </a:r>
            <a:r>
              <a:rPr lang="hu-HU" u="sng" dirty="0" smtClean="0"/>
              <a:t>is</a:t>
            </a:r>
            <a:r>
              <a:rPr lang="en-US" dirty="0" smtClean="0"/>
              <a:t>: </a:t>
            </a:r>
            <a:r>
              <a:rPr lang="hu-HU" dirty="0" smtClean="0"/>
              <a:t> </a:t>
            </a:r>
            <a:r>
              <a:rPr lang="en-US" dirty="0" err="1" smtClean="0"/>
              <a:t>hinteres</a:t>
            </a:r>
            <a:r>
              <a:rPr lang="en-US" dirty="0" smtClean="0"/>
              <a:t> 1/3 der Zunge und Epiglottis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Inhaltsplatzhalter 4" descr="Benning05_1-0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484784"/>
            <a:ext cx="4248472" cy="4648471"/>
          </a:xfrm>
        </p:spPr>
      </p:pic>
      <p:pic>
        <p:nvPicPr>
          <p:cNvPr id="4" name="Picture 4" descr="http://www.histoatlas.de/typo3temp/pics/1005f1a91f.jpg"/>
          <p:cNvPicPr>
            <a:picLocks noChangeAspect="1" noChangeArrowheads="1"/>
          </p:cNvPicPr>
          <p:nvPr/>
        </p:nvPicPr>
        <p:blipFill>
          <a:blip r:embed="rId4" cstate="print"/>
          <a:srcRect t="1630" r="50861"/>
          <a:stretch>
            <a:fillRect/>
          </a:stretch>
        </p:blipFill>
        <p:spPr bwMode="auto">
          <a:xfrm>
            <a:off x="5148064" y="1628800"/>
            <a:ext cx="3672408" cy="4264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Inhaltsplatzhalter 3" descr="Benning05_1-1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809328"/>
            <a:ext cx="8624168" cy="6048672"/>
          </a:xfrm>
        </p:spPr>
      </p:pic>
      <p:pic>
        <p:nvPicPr>
          <p:cNvPr id="5" name="Picture 4" descr="http://www.histoatlas.de/typo3temp/pics/1005f1a91f.jpg"/>
          <p:cNvPicPr>
            <a:picLocks noChangeAspect="1" noChangeArrowheads="1"/>
          </p:cNvPicPr>
          <p:nvPr/>
        </p:nvPicPr>
        <p:blipFill>
          <a:blip r:embed="rId4" cstate="print"/>
          <a:srcRect t="1630" r="50861"/>
          <a:stretch>
            <a:fillRect/>
          </a:stretch>
        </p:blipFill>
        <p:spPr bwMode="auto">
          <a:xfrm>
            <a:off x="6660232" y="-1"/>
            <a:ext cx="2483768" cy="288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reihandform 5"/>
          <p:cNvSpPr/>
          <p:nvPr/>
        </p:nvSpPr>
        <p:spPr>
          <a:xfrm>
            <a:off x="6305460" y="1681456"/>
            <a:ext cx="1499442" cy="1365099"/>
          </a:xfrm>
          <a:custGeom>
            <a:avLst/>
            <a:gdLst>
              <a:gd name="connsiteX0" fmla="*/ 0 w 1499442"/>
              <a:gd name="connsiteY0" fmla="*/ 26002 h 1365099"/>
              <a:gd name="connsiteX1" fmla="*/ 268686 w 1499442"/>
              <a:gd name="connsiteY1" fmla="*/ 13001 h 1365099"/>
              <a:gd name="connsiteX2" fmla="*/ 537372 w 1499442"/>
              <a:gd name="connsiteY2" fmla="*/ 104008 h 1365099"/>
              <a:gd name="connsiteX3" fmla="*/ 728053 w 1499442"/>
              <a:gd name="connsiteY3" fmla="*/ 247018 h 1365099"/>
              <a:gd name="connsiteX4" fmla="*/ 827727 w 1499442"/>
              <a:gd name="connsiteY4" fmla="*/ 407363 h 1365099"/>
              <a:gd name="connsiteX5" fmla="*/ 897065 w 1499442"/>
              <a:gd name="connsiteY5" fmla="*/ 546040 h 1365099"/>
              <a:gd name="connsiteX6" fmla="*/ 1053076 w 1499442"/>
              <a:gd name="connsiteY6" fmla="*/ 697717 h 1365099"/>
              <a:gd name="connsiteX7" fmla="*/ 1217755 w 1499442"/>
              <a:gd name="connsiteY7" fmla="*/ 853729 h 1365099"/>
              <a:gd name="connsiteX8" fmla="*/ 1369433 w 1499442"/>
              <a:gd name="connsiteY8" fmla="*/ 1031408 h 1365099"/>
              <a:gd name="connsiteX9" fmla="*/ 1460440 w 1499442"/>
              <a:gd name="connsiteY9" fmla="*/ 1226423 h 1365099"/>
              <a:gd name="connsiteX10" fmla="*/ 1499442 w 1499442"/>
              <a:gd name="connsiteY10" fmla="*/ 1365099 h 1365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99442" h="1365099">
                <a:moveTo>
                  <a:pt x="0" y="26002"/>
                </a:moveTo>
                <a:cubicBezTo>
                  <a:pt x="89562" y="13001"/>
                  <a:pt x="179124" y="0"/>
                  <a:pt x="268686" y="13001"/>
                </a:cubicBezTo>
                <a:cubicBezTo>
                  <a:pt x="358248" y="26002"/>
                  <a:pt x="460811" y="65005"/>
                  <a:pt x="537372" y="104008"/>
                </a:cubicBezTo>
                <a:cubicBezTo>
                  <a:pt x="613933" y="143011"/>
                  <a:pt x="679660" y="196459"/>
                  <a:pt x="728053" y="247018"/>
                </a:cubicBezTo>
                <a:cubicBezTo>
                  <a:pt x="776446" y="297577"/>
                  <a:pt x="799558" y="357526"/>
                  <a:pt x="827727" y="407363"/>
                </a:cubicBezTo>
                <a:cubicBezTo>
                  <a:pt x="855896" y="457200"/>
                  <a:pt x="859507" y="497648"/>
                  <a:pt x="897065" y="546040"/>
                </a:cubicBezTo>
                <a:cubicBezTo>
                  <a:pt x="934623" y="594432"/>
                  <a:pt x="999628" y="646436"/>
                  <a:pt x="1053076" y="697717"/>
                </a:cubicBezTo>
                <a:cubicBezTo>
                  <a:pt x="1106524" y="748998"/>
                  <a:pt x="1165029" y="798114"/>
                  <a:pt x="1217755" y="853729"/>
                </a:cubicBezTo>
                <a:cubicBezTo>
                  <a:pt x="1270481" y="909344"/>
                  <a:pt x="1328986" y="969292"/>
                  <a:pt x="1369433" y="1031408"/>
                </a:cubicBezTo>
                <a:cubicBezTo>
                  <a:pt x="1409880" y="1093524"/>
                  <a:pt x="1438772" y="1170808"/>
                  <a:pt x="1460440" y="1226423"/>
                </a:cubicBezTo>
                <a:cubicBezTo>
                  <a:pt x="1482108" y="1282038"/>
                  <a:pt x="1490775" y="1323568"/>
                  <a:pt x="1499442" y="1365099"/>
                </a:cubicBezTo>
              </a:path>
            </a:pathLst>
          </a:custGeom>
          <a:ln w="15875">
            <a:solidFill>
              <a:schemeClr val="tx1">
                <a:lumMod val="65000"/>
                <a:lumOff val="35000"/>
                <a:alpha val="7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Definitionen</a:t>
            </a:r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/>
              <a:t>Schlundbogen (</a:t>
            </a:r>
            <a:r>
              <a:rPr lang="hu-HU" sz="2000" dirty="0" smtClean="0"/>
              <a:t>Arcus branchialis, auch: Kiemenbogen, </a:t>
            </a:r>
            <a:r>
              <a:rPr lang="hu-HU" sz="2000" dirty="0" err="1" smtClean="0"/>
              <a:t>Pharyngealbogen</a:t>
            </a:r>
            <a:r>
              <a:rPr lang="hu-HU" sz="2000" dirty="0" smtClean="0"/>
              <a:t>, Branchialbogen</a:t>
            </a:r>
            <a:r>
              <a:rPr lang="hu-HU" dirty="0" smtClean="0"/>
              <a:t>)</a:t>
            </a:r>
          </a:p>
          <a:p>
            <a:pPr lvl="1"/>
            <a:r>
              <a:rPr lang="hu-HU" dirty="0" smtClean="0"/>
              <a:t>Segmente (Verdickungen) der Wand des Vorderdarms, die außer des Mesenchyms jeweils einen Knorpel, eine Arteria und Vena, einen Nerv und Muskelanlage beinhalten</a:t>
            </a:r>
          </a:p>
          <a:p>
            <a:r>
              <a:rPr lang="hu-HU" dirty="0" smtClean="0"/>
              <a:t>Schlundfurche</a:t>
            </a:r>
          </a:p>
          <a:p>
            <a:pPr lvl="1"/>
            <a:r>
              <a:rPr lang="hu-HU" dirty="0" smtClean="0"/>
              <a:t>Ektodermale Einbuchtungen zwischen den Schlundbögen (äußere Seite) </a:t>
            </a:r>
          </a:p>
          <a:p>
            <a:r>
              <a:rPr lang="hu-HU" dirty="0" smtClean="0"/>
              <a:t>Schlundtasche</a:t>
            </a:r>
          </a:p>
          <a:p>
            <a:pPr lvl="1"/>
            <a:r>
              <a:rPr lang="hu-HU" dirty="0" smtClean="0"/>
              <a:t>Entodermale Einbuchtungen zwischen den Schlundbögen (innere Seite)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histoatlas.de/typo3temp/pics/1005f1a91f.jpg"/>
          <p:cNvPicPr>
            <a:picLocks noChangeAspect="1" noChangeArrowheads="1"/>
          </p:cNvPicPr>
          <p:nvPr/>
        </p:nvPicPr>
        <p:blipFill>
          <a:blip r:embed="rId3" cstate="print"/>
          <a:srcRect t="1630" r="50861"/>
          <a:stretch>
            <a:fillRect/>
          </a:stretch>
        </p:blipFill>
        <p:spPr bwMode="auto">
          <a:xfrm>
            <a:off x="0" y="2132856"/>
            <a:ext cx="3203848" cy="3720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ttp://images.slideplayer.org/1/647799/slides/slide_7.jpg"/>
          <p:cNvPicPr>
            <a:picLocks noChangeAspect="1" noChangeArrowheads="1"/>
          </p:cNvPicPr>
          <p:nvPr/>
        </p:nvPicPr>
        <p:blipFill>
          <a:blip r:embed="rId4" cstate="print"/>
          <a:srcRect l="4840" t="42740" r="4818" b="22843"/>
          <a:stretch>
            <a:fillRect/>
          </a:stretch>
        </p:blipFill>
        <p:spPr bwMode="auto">
          <a:xfrm>
            <a:off x="3203848" y="260648"/>
            <a:ext cx="4788532" cy="1368152"/>
          </a:xfrm>
          <a:prstGeom prst="rect">
            <a:avLst/>
          </a:prstGeom>
          <a:noFill/>
        </p:spPr>
      </p:pic>
      <p:pic>
        <p:nvPicPr>
          <p:cNvPr id="6" name="Picture 4" descr="http://images.slideplayer.org/1/647799/slides/slide_6.jpg"/>
          <p:cNvPicPr>
            <a:picLocks noChangeAspect="1" noChangeArrowheads="1"/>
          </p:cNvPicPr>
          <p:nvPr/>
        </p:nvPicPr>
        <p:blipFill>
          <a:blip r:embed="rId5" cstate="print"/>
          <a:srcRect l="57788" t="28894" r="13318" b="39804"/>
          <a:stretch>
            <a:fillRect/>
          </a:stretch>
        </p:blipFill>
        <p:spPr bwMode="auto">
          <a:xfrm>
            <a:off x="1043608" y="260648"/>
            <a:ext cx="1656184" cy="1345651"/>
          </a:xfrm>
          <a:prstGeom prst="rect">
            <a:avLst/>
          </a:prstGeom>
          <a:noFill/>
        </p:spPr>
      </p:pic>
      <p:pic>
        <p:nvPicPr>
          <p:cNvPr id="2050" name="Picture 2" descr="https://upload.wikimedia.org/wikipedia/commons/2/20/Kiemenboge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95528" y="1988840"/>
            <a:ext cx="4248472" cy="4545867"/>
          </a:xfrm>
          <a:prstGeom prst="rect">
            <a:avLst/>
          </a:prstGeom>
          <a:noFill/>
        </p:spPr>
      </p:pic>
      <p:cxnSp>
        <p:nvCxnSpPr>
          <p:cNvPr id="9" name="Gerade Verbindung 8"/>
          <p:cNvCxnSpPr/>
          <p:nvPr/>
        </p:nvCxnSpPr>
        <p:spPr>
          <a:xfrm flipH="1">
            <a:off x="827584" y="2780928"/>
            <a:ext cx="1008112" cy="792088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feil nach rechts 13"/>
          <p:cNvSpPr/>
          <p:nvPr/>
        </p:nvSpPr>
        <p:spPr>
          <a:xfrm>
            <a:off x="3275856" y="2708920"/>
            <a:ext cx="1512168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Textfeld 17"/>
          <p:cNvSpPr txBox="1"/>
          <p:nvPr/>
        </p:nvSpPr>
        <p:spPr>
          <a:xfrm>
            <a:off x="323528" y="5949280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Bei Embryos der Säugetiere, die Schlundfurchen/taschen bleiben geschlossen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60648"/>
            <a:ext cx="5482952" cy="1143000"/>
          </a:xfrm>
        </p:spPr>
        <p:txBody>
          <a:bodyPr/>
          <a:lstStyle/>
          <a:p>
            <a:r>
              <a:rPr lang="hu-HU" dirty="0" smtClean="0"/>
              <a:t>Schlundtaschen</a:t>
            </a:r>
            <a:endParaRPr lang="hu-HU" dirty="0"/>
          </a:p>
        </p:txBody>
      </p:sp>
      <p:pic>
        <p:nvPicPr>
          <p:cNvPr id="4" name="Inhaltsplatzhalter 3" descr="Benning11_09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61342" y="1864806"/>
            <a:ext cx="6882658" cy="4993194"/>
          </a:xfrm>
        </p:spPr>
      </p:pic>
      <p:pic>
        <p:nvPicPr>
          <p:cNvPr id="5" name="Picture 2" descr="https://upload.wikimedia.org/wikipedia/commons/2/20/Kiemenbogen.jpg"/>
          <p:cNvPicPr>
            <a:picLocks noChangeAspect="1" noChangeArrowheads="1"/>
          </p:cNvPicPr>
          <p:nvPr/>
        </p:nvPicPr>
        <p:blipFill>
          <a:blip r:embed="rId4" cstate="print"/>
          <a:srcRect l="50012"/>
          <a:stretch>
            <a:fillRect/>
          </a:stretch>
        </p:blipFill>
        <p:spPr bwMode="auto">
          <a:xfrm>
            <a:off x="395536" y="2780928"/>
            <a:ext cx="1446543" cy="3096345"/>
          </a:xfrm>
          <a:prstGeom prst="rect">
            <a:avLst/>
          </a:prstGeom>
          <a:noFill/>
        </p:spPr>
      </p:pic>
      <p:sp>
        <p:nvSpPr>
          <p:cNvPr id="6" name="Téglalap 3"/>
          <p:cNvSpPr/>
          <p:nvPr/>
        </p:nvSpPr>
        <p:spPr>
          <a:xfrm>
            <a:off x="4716016" y="0"/>
            <a:ext cx="44279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1400" dirty="0" err="1" smtClean="0">
                <a:latin typeface="Calibri" pitchFamily="34" charset="0"/>
              </a:rPr>
              <a:t>Aus</a:t>
            </a:r>
            <a:r>
              <a:rPr lang="hu-HU" sz="1400" dirty="0" smtClean="0">
                <a:latin typeface="Calibri" pitchFamily="34" charset="0"/>
              </a:rPr>
              <a:t> den </a:t>
            </a:r>
            <a:r>
              <a:rPr lang="hu-HU" sz="1400" b="1" dirty="0" err="1" smtClean="0">
                <a:latin typeface="Calibri" pitchFamily="34" charset="0"/>
              </a:rPr>
              <a:t>Schlundtasche</a:t>
            </a:r>
            <a:r>
              <a:rPr lang="hu-HU" sz="1400" dirty="0" err="1" smtClean="0">
                <a:latin typeface="Calibri" pitchFamily="34" charset="0"/>
              </a:rPr>
              <a:t>n</a:t>
            </a:r>
            <a:r>
              <a:rPr lang="hu-HU" sz="1400" dirty="0" smtClean="0">
                <a:latin typeface="Calibri" pitchFamily="34" charset="0"/>
              </a:rPr>
              <a:t> </a:t>
            </a:r>
            <a:r>
              <a:rPr lang="hu-HU" sz="1400" dirty="0" err="1" smtClean="0">
                <a:latin typeface="Calibri" pitchFamily="34" charset="0"/>
              </a:rPr>
              <a:t>entstehen</a:t>
            </a:r>
            <a:r>
              <a:rPr lang="hu-HU" sz="1400" dirty="0" smtClean="0">
                <a:latin typeface="Calibri" pitchFamily="34" charset="0"/>
              </a:rPr>
              <a:t> </a:t>
            </a:r>
          </a:p>
          <a:p>
            <a:r>
              <a:rPr lang="hu-HU" sz="1400" dirty="0" smtClean="0">
                <a:latin typeface="Calibri" pitchFamily="34" charset="0"/>
              </a:rPr>
              <a:t>-</a:t>
            </a:r>
            <a:r>
              <a:rPr lang="de-DE" sz="1400" dirty="0" smtClean="0">
                <a:latin typeface="Calibri" pitchFamily="34" charset="0"/>
              </a:rPr>
              <a:t> Tasche 1: die Tuba auditiva und das Mittelohr </a:t>
            </a:r>
            <a:r>
              <a:rPr lang="hu-HU" sz="1400" dirty="0" smtClean="0">
                <a:latin typeface="Calibri" pitchFamily="34" charset="0"/>
              </a:rPr>
              <a:t> (Epithelium)</a:t>
            </a:r>
            <a:endParaRPr lang="de-DE" sz="1400" dirty="0" smtClean="0">
              <a:latin typeface="Calibri" pitchFamily="34" charset="0"/>
            </a:endParaRPr>
          </a:p>
          <a:p>
            <a:r>
              <a:rPr lang="hu-HU" sz="1400" dirty="0" smtClean="0">
                <a:latin typeface="Calibri" pitchFamily="34" charset="0"/>
              </a:rPr>
              <a:t>-</a:t>
            </a:r>
            <a:r>
              <a:rPr lang="it-IT" sz="1400" dirty="0" smtClean="0">
                <a:latin typeface="Calibri" pitchFamily="34" charset="0"/>
              </a:rPr>
              <a:t> Tasche 2: </a:t>
            </a:r>
            <a:r>
              <a:rPr lang="hu-HU" sz="1400" dirty="0" err="1" smtClean="0">
                <a:latin typeface="Calibri" pitchFamily="34" charset="0"/>
              </a:rPr>
              <a:t>das</a:t>
            </a:r>
            <a:r>
              <a:rPr lang="hu-HU" sz="1400" dirty="0" smtClean="0">
                <a:latin typeface="Calibri" pitchFamily="34" charset="0"/>
              </a:rPr>
              <a:t> </a:t>
            </a:r>
            <a:r>
              <a:rPr lang="hu-HU" sz="1400" b="1" dirty="0" smtClean="0">
                <a:latin typeface="Calibri" pitchFamily="34" charset="0"/>
              </a:rPr>
              <a:t>Epithelium</a:t>
            </a:r>
            <a:r>
              <a:rPr lang="hu-HU" sz="1400" dirty="0" smtClean="0">
                <a:latin typeface="Calibri" pitchFamily="34" charset="0"/>
              </a:rPr>
              <a:t> der</a:t>
            </a:r>
            <a:r>
              <a:rPr lang="it-IT" sz="1400" dirty="0" smtClean="0">
                <a:latin typeface="Calibri" pitchFamily="34" charset="0"/>
              </a:rPr>
              <a:t> Tonsilla palatina </a:t>
            </a:r>
          </a:p>
          <a:p>
            <a:r>
              <a:rPr lang="hu-HU" sz="1400" dirty="0" smtClean="0">
                <a:latin typeface="Calibri" pitchFamily="34" charset="0"/>
              </a:rPr>
              <a:t>-</a:t>
            </a:r>
            <a:r>
              <a:rPr lang="de-DE" sz="1400" dirty="0" smtClean="0">
                <a:latin typeface="Calibri" pitchFamily="34" charset="0"/>
              </a:rPr>
              <a:t> Tasche 3: Thymus und die unteren</a:t>
            </a:r>
            <a:r>
              <a:rPr lang="hu-HU" sz="1400" dirty="0" smtClean="0">
                <a:latin typeface="Calibri" pitchFamily="34" charset="0"/>
              </a:rPr>
              <a:t> (!)</a:t>
            </a:r>
            <a:r>
              <a:rPr lang="de-DE" sz="1400" dirty="0" smtClean="0">
                <a:latin typeface="Calibri" pitchFamily="34" charset="0"/>
              </a:rPr>
              <a:t> </a:t>
            </a:r>
            <a:r>
              <a:rPr lang="de-DE" sz="1400" dirty="0" err="1" smtClean="0">
                <a:latin typeface="Calibri" pitchFamily="34" charset="0"/>
              </a:rPr>
              <a:t>Gll</a:t>
            </a:r>
            <a:r>
              <a:rPr lang="de-DE" sz="1400" dirty="0" smtClean="0">
                <a:latin typeface="Calibri" pitchFamily="34" charset="0"/>
              </a:rPr>
              <a:t>. </a:t>
            </a:r>
            <a:r>
              <a:rPr lang="de-DE" sz="1400" dirty="0" err="1" smtClean="0">
                <a:latin typeface="Calibri" pitchFamily="34" charset="0"/>
              </a:rPr>
              <a:t>parathyroid</a:t>
            </a:r>
            <a:r>
              <a:rPr lang="hu-HU" sz="1400" dirty="0" smtClean="0">
                <a:latin typeface="Calibri" pitchFamily="34" charset="0"/>
              </a:rPr>
              <a:t>e</a:t>
            </a:r>
            <a:r>
              <a:rPr lang="de-DE" sz="1400" dirty="0" smtClean="0">
                <a:latin typeface="Calibri" pitchFamily="34" charset="0"/>
              </a:rPr>
              <a:t>ae </a:t>
            </a:r>
          </a:p>
          <a:p>
            <a:r>
              <a:rPr lang="hu-HU" sz="1400" dirty="0" smtClean="0">
                <a:latin typeface="Calibri" pitchFamily="34" charset="0"/>
              </a:rPr>
              <a:t>-</a:t>
            </a:r>
            <a:r>
              <a:rPr lang="de-DE" sz="1400" dirty="0" smtClean="0">
                <a:latin typeface="Calibri" pitchFamily="34" charset="0"/>
              </a:rPr>
              <a:t> Tasche </a:t>
            </a:r>
            <a:r>
              <a:rPr lang="hu-HU" sz="1400" dirty="0" smtClean="0">
                <a:latin typeface="Calibri" pitchFamily="34" charset="0"/>
              </a:rPr>
              <a:t>4:</a:t>
            </a:r>
            <a:r>
              <a:rPr lang="de-DE" sz="1400" dirty="0" smtClean="0">
                <a:latin typeface="Calibri" pitchFamily="34" charset="0"/>
              </a:rPr>
              <a:t> </a:t>
            </a:r>
            <a:r>
              <a:rPr lang="hu-HU" sz="1400" dirty="0" smtClean="0">
                <a:latin typeface="Calibri" pitchFamily="34" charset="0"/>
              </a:rPr>
              <a:t>(</a:t>
            </a:r>
            <a:r>
              <a:rPr lang="hu-HU" sz="1400" dirty="0" err="1" smtClean="0">
                <a:latin typeface="Calibri" pitchFamily="34" charset="0"/>
              </a:rPr>
              <a:t>Thymus</a:t>
            </a:r>
            <a:r>
              <a:rPr lang="hu-HU" sz="1400" dirty="0" smtClean="0">
                <a:latin typeface="Calibri" pitchFamily="34" charset="0"/>
              </a:rPr>
              <a:t> und) </a:t>
            </a:r>
            <a:r>
              <a:rPr lang="de-DE" sz="1400" dirty="0" smtClean="0">
                <a:latin typeface="Calibri" pitchFamily="34" charset="0"/>
              </a:rPr>
              <a:t>die oberen </a:t>
            </a:r>
            <a:r>
              <a:rPr lang="de-DE" sz="1400" dirty="0" err="1" smtClean="0">
                <a:latin typeface="Calibri" pitchFamily="34" charset="0"/>
              </a:rPr>
              <a:t>Gll</a:t>
            </a:r>
            <a:r>
              <a:rPr lang="de-DE" sz="1400" dirty="0" smtClean="0">
                <a:latin typeface="Calibri" pitchFamily="34" charset="0"/>
              </a:rPr>
              <a:t>. </a:t>
            </a:r>
            <a:r>
              <a:rPr lang="hu-HU" sz="1400" dirty="0" smtClean="0">
                <a:latin typeface="Calibri" pitchFamily="34" charset="0"/>
              </a:rPr>
              <a:t>p</a:t>
            </a:r>
            <a:r>
              <a:rPr lang="de-DE" sz="1400" dirty="0" err="1" smtClean="0">
                <a:latin typeface="Calibri" pitchFamily="34" charset="0"/>
              </a:rPr>
              <a:t>arathyroid</a:t>
            </a:r>
            <a:r>
              <a:rPr lang="hu-HU" sz="1400" dirty="0" smtClean="0">
                <a:latin typeface="Calibri" pitchFamily="34" charset="0"/>
              </a:rPr>
              <a:t>e</a:t>
            </a:r>
            <a:r>
              <a:rPr lang="de-DE" sz="1400" dirty="0" smtClean="0">
                <a:latin typeface="Calibri" pitchFamily="34" charset="0"/>
              </a:rPr>
              <a:t>ae  </a:t>
            </a:r>
            <a:endParaRPr lang="hu-HU" sz="1400" dirty="0" smtClean="0"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de-DE" sz="1400" dirty="0" smtClean="0">
                <a:latin typeface="Calibri" pitchFamily="34" charset="0"/>
              </a:rPr>
              <a:t>Tasche </a:t>
            </a:r>
            <a:r>
              <a:rPr lang="hu-HU" sz="1400" dirty="0" smtClean="0">
                <a:latin typeface="Calibri" pitchFamily="34" charset="0"/>
              </a:rPr>
              <a:t>5</a:t>
            </a:r>
            <a:r>
              <a:rPr lang="de-DE" sz="1400" dirty="0" smtClean="0">
                <a:latin typeface="Calibri" pitchFamily="34" charset="0"/>
              </a:rPr>
              <a:t>: die C-Zellen der Schilddrüse </a:t>
            </a:r>
            <a:endParaRPr lang="hu-HU" sz="1400" dirty="0" smtClean="0">
              <a:latin typeface="Calibri" pitchFamily="34" charset="0"/>
            </a:endParaRPr>
          </a:p>
          <a:p>
            <a:pPr>
              <a:buFontTx/>
              <a:buChar char="-"/>
            </a:pPr>
            <a:endParaRPr lang="hu-HU" sz="1400" dirty="0" smtClean="0">
              <a:latin typeface="Calibri" pitchFamily="34" charset="0"/>
            </a:endParaRPr>
          </a:p>
          <a:p>
            <a:pPr>
              <a:buFontTx/>
              <a:buChar char="-"/>
            </a:pPr>
            <a:endParaRPr lang="hu-HU" sz="1400" dirty="0" smtClean="0">
              <a:latin typeface="Calibri" pitchFamily="34" charset="0"/>
            </a:endParaRPr>
          </a:p>
          <a:p>
            <a:endParaRPr lang="hu-HU" sz="1400" dirty="0" smtClean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hu-HU" dirty="0" smtClean="0"/>
              <a:t>Entwicklung der Schlundfurchen</a:t>
            </a:r>
            <a:endParaRPr lang="hu-H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66589"/>
          <a:stretch>
            <a:fillRect/>
          </a:stretch>
        </p:blipFill>
        <p:spPr bwMode="auto">
          <a:xfrm>
            <a:off x="611560" y="908720"/>
            <a:ext cx="805600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44325" t="33411" r="5919" b="36360"/>
          <a:stretch>
            <a:fillRect/>
          </a:stretch>
        </p:blipFill>
        <p:spPr bwMode="auto">
          <a:xfrm>
            <a:off x="0" y="3356992"/>
            <a:ext cx="4556820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uppieren 9"/>
          <p:cNvGrpSpPr/>
          <p:nvPr/>
        </p:nvGrpSpPr>
        <p:grpSpPr>
          <a:xfrm>
            <a:off x="3995936" y="3861048"/>
            <a:ext cx="5148064" cy="2572316"/>
            <a:chOff x="3995936" y="4285684"/>
            <a:chExt cx="5148064" cy="2572316"/>
          </a:xfrm>
        </p:grpSpPr>
        <p:grpSp>
          <p:nvGrpSpPr>
            <p:cNvPr id="8" name="Gruppieren 7"/>
            <p:cNvGrpSpPr/>
            <p:nvPr/>
          </p:nvGrpSpPr>
          <p:grpSpPr>
            <a:xfrm>
              <a:off x="3995936" y="4285684"/>
              <a:ext cx="5148064" cy="2572316"/>
              <a:chOff x="3995936" y="4285684"/>
              <a:chExt cx="5148064" cy="2572316"/>
            </a:xfrm>
          </p:grpSpPr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 l="41136" t="70004" r="3167"/>
              <a:stretch>
                <a:fillRect/>
              </a:stretch>
            </p:blipFill>
            <p:spPr bwMode="auto">
              <a:xfrm>
                <a:off x="4043046" y="4285684"/>
                <a:ext cx="5100954" cy="25723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" name="Rechteck 6"/>
              <p:cNvSpPr/>
              <p:nvPr/>
            </p:nvSpPr>
            <p:spPr>
              <a:xfrm>
                <a:off x="3995936" y="4725144"/>
                <a:ext cx="288032" cy="2880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hu-HU"/>
              </a:p>
            </p:txBody>
          </p:sp>
        </p:grpSp>
        <p:sp>
          <p:nvSpPr>
            <p:cNvPr id="9" name="Rechteck 8"/>
            <p:cNvSpPr/>
            <p:nvPr/>
          </p:nvSpPr>
          <p:spPr>
            <a:xfrm>
              <a:off x="4067944" y="5301208"/>
              <a:ext cx="1152128" cy="4320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u-HU"/>
            </a:p>
          </p:txBody>
        </p:sp>
      </p:grpSp>
      <p:sp>
        <p:nvSpPr>
          <p:cNvPr id="11" name="Textfeld 10"/>
          <p:cNvSpPr txBox="1"/>
          <p:nvPr/>
        </p:nvSpPr>
        <p:spPr>
          <a:xfrm>
            <a:off x="0" y="5951021"/>
            <a:ext cx="3995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Erhaltene Derivate der Schlundfurchen sind die laterale Halsfisteln (-zysten)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889" y="332656"/>
            <a:ext cx="9021111" cy="3102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429000"/>
            <a:ext cx="8893010" cy="305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609</Words>
  <Application>Microsoft Office PowerPoint</Application>
  <PresentationFormat>Diavetítés a képernyőre (4:3 oldalarány)</PresentationFormat>
  <Paragraphs>125</Paragraphs>
  <Slides>21</Slides>
  <Notes>21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4" baseType="lpstr">
      <vt:lpstr>Arial</vt:lpstr>
      <vt:lpstr>Calibri</vt:lpstr>
      <vt:lpstr>Larissa-Design</vt:lpstr>
      <vt:lpstr>07. Entwicklung des Kiemenapparates und des Vorderdarms</vt:lpstr>
      <vt:lpstr>Entwicklung</vt:lpstr>
      <vt:lpstr>PowerPoint-bemutató</vt:lpstr>
      <vt:lpstr>PowerPoint-bemutató</vt:lpstr>
      <vt:lpstr>Definitionen</vt:lpstr>
      <vt:lpstr>PowerPoint-bemutató</vt:lpstr>
      <vt:lpstr>Schlundtaschen</vt:lpstr>
      <vt:lpstr>Entwicklung der Schlundfurchen</vt:lpstr>
      <vt:lpstr>PowerPoint-bemutató</vt:lpstr>
      <vt:lpstr>1. Kiemenbogen (Mandibularbogen)</vt:lpstr>
      <vt:lpstr>2. Kiemenbogen</vt:lpstr>
      <vt:lpstr>3. Kiemenbogen</vt:lpstr>
      <vt:lpstr>4. Kiemenbogen</vt:lpstr>
      <vt:lpstr>5. Kiemenbogen</vt:lpstr>
      <vt:lpstr>6. Kiemenbogen</vt:lpstr>
      <vt:lpstr>Evolution der Skelettelemente</vt:lpstr>
      <vt:lpstr>PowerPoint-bemutató</vt:lpstr>
      <vt:lpstr>Entwicklung der Muskeln</vt:lpstr>
      <vt:lpstr>Entwicklung der Kiemenbogenarterien</vt:lpstr>
      <vt:lpstr>PowerPoint-bemutató</vt:lpstr>
      <vt:lpstr>Zunge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07. Entwicklung des Kiemenapparates und des Vorderdarms</dc:title>
  <dc:creator>dcsaba</dc:creator>
  <cp:lastModifiedBy>dcsaba</cp:lastModifiedBy>
  <cp:revision>23</cp:revision>
  <dcterms:created xsi:type="dcterms:W3CDTF">2019-01-29T20:03:02Z</dcterms:created>
  <dcterms:modified xsi:type="dcterms:W3CDTF">2019-02-18T08:49:20Z</dcterms:modified>
</cp:coreProperties>
</file>