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9" r:id="rId3"/>
    <p:sldId id="258" r:id="rId4"/>
    <p:sldId id="279" r:id="rId5"/>
    <p:sldId id="287" r:id="rId6"/>
    <p:sldId id="284" r:id="rId7"/>
    <p:sldId id="280" r:id="rId8"/>
    <p:sldId id="281" r:id="rId9"/>
    <p:sldId id="256" r:id="rId10"/>
    <p:sldId id="271" r:id="rId11"/>
    <p:sldId id="269" r:id="rId12"/>
    <p:sldId id="270" r:id="rId13"/>
    <p:sldId id="275" r:id="rId14"/>
    <p:sldId id="276" r:id="rId15"/>
    <p:sldId id="261" r:id="rId16"/>
    <p:sldId id="263" r:id="rId17"/>
    <p:sldId id="265" r:id="rId18"/>
    <p:sldId id="272" r:id="rId19"/>
    <p:sldId id="266" r:id="rId20"/>
    <p:sldId id="273" r:id="rId21"/>
    <p:sldId id="278" r:id="rId22"/>
    <p:sldId id="277" r:id="rId23"/>
    <p:sldId id="274" r:id="rId24"/>
    <p:sldId id="257" r:id="rId25"/>
    <p:sldId id="285" r:id="rId26"/>
    <p:sldId id="28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84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2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4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9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46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70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1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8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058D-2364-404E-A6E1-8D0C1F1EEF73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C86B-91F7-4BD8-9E27-F619BF2E7F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64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675" y="914400"/>
            <a:ext cx="10525125" cy="1357313"/>
          </a:xfrm>
        </p:spPr>
        <p:txBody>
          <a:bodyPr/>
          <a:lstStyle/>
          <a:p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Hemispheres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12916" y="2568632"/>
            <a:ext cx="8454044" cy="3341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L. Kiss</a:t>
            </a:r>
          </a:p>
          <a:p>
            <a:pPr algn="ctr"/>
            <a:r>
              <a:rPr lang="hu-H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Anatómy</a:t>
            </a: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Embryology</a:t>
            </a:r>
            <a:endParaRPr lang="hu-H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University</a:t>
            </a:r>
          </a:p>
          <a:p>
            <a:pPr algn="ctr"/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pPr algn="ctr"/>
            <a:r>
              <a:rPr lang="hu-H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6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Median-sagittal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83" y="1690688"/>
            <a:ext cx="5450833" cy="51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4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Hemispheres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Ã©ptalÃ¡lat a kÃ¶vetkezÅre: âcerebral hemispher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29" y="1771650"/>
            <a:ext cx="7866122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6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36550"/>
            <a:ext cx="10525125" cy="1368425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Hemispheres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median-sagittal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Ã©ptalÃ¡lat a kÃ¶vetkezÅre: âcerebral hemispher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85" y="2094806"/>
            <a:ext cx="5178449" cy="429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1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KÃ©ptalÃ¡lat a kÃ¶vetkezÅre: âlateral ventricl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4267"/>
            <a:ext cx="3894679" cy="46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88" y="1824267"/>
            <a:ext cx="6333167" cy="40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6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callosum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84" y="1761664"/>
            <a:ext cx="4410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1" y="1622561"/>
            <a:ext cx="2981570" cy="51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7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C:\Előadás-Scannelt lépek\Agytörzs Agyidegek Brown Sequard\Agytörzs MS-sé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2057400"/>
            <a:ext cx="2765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5895975" y="22860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Mesencephalon</a:t>
            </a:r>
            <a:endParaRPr lang="hu-HU" altLang="hu-H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7086600" y="32766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Pons</a:t>
            </a:r>
            <a:endParaRPr lang="hu-HU" altLang="hu-HU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6096000" y="4924426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Medula</a:t>
            </a:r>
            <a:r>
              <a:rPr lang="hu-HU" altLang="hu-HU" sz="2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oblongata</a:t>
            </a:r>
            <a:endParaRPr lang="hu-HU" altLang="hu-HU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5607" name="Picture 21" descr="C:\Documents and Settings\Rendszergazda\Dokumentumok\Egyetem\Agykamrák, agyburkok\Agy-alulról-a Sob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0428"/>
          <a:stretch>
            <a:fillRect/>
          </a:stretch>
        </p:blipFill>
        <p:spPr bwMode="auto">
          <a:xfrm>
            <a:off x="1919288" y="1557338"/>
            <a:ext cx="40322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23"/>
          <p:cNvSpPr txBox="1">
            <a:spLocks noChangeArrowheads="1"/>
          </p:cNvSpPr>
          <p:nvPr/>
        </p:nvSpPr>
        <p:spPr bwMode="auto">
          <a:xfrm>
            <a:off x="2640013" y="1168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FFFF00"/>
                </a:solidFill>
                <a:latin typeface="Arial" panose="020B0604020202020204" pitchFamily="34" charset="0"/>
              </a:rPr>
              <a:t>BASIS CEREBRI</a:t>
            </a:r>
          </a:p>
        </p:txBody>
      </p:sp>
      <p:sp>
        <p:nvSpPr>
          <p:cNvPr id="25609" name="Line 24"/>
          <p:cNvSpPr>
            <a:spLocks noChangeShapeType="1"/>
          </p:cNvSpPr>
          <p:nvPr/>
        </p:nvSpPr>
        <p:spPr bwMode="auto">
          <a:xfrm flipH="1" flipV="1">
            <a:off x="3886200" y="4724400"/>
            <a:ext cx="2209800" cy="36512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 flipH="1">
            <a:off x="3962400" y="3505200"/>
            <a:ext cx="312420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1965326" y="265113"/>
            <a:ext cx="832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25612" name="Text Box 27"/>
          <p:cNvSpPr txBox="1">
            <a:spLocks noChangeArrowheads="1"/>
          </p:cNvSpPr>
          <p:nvPr/>
        </p:nvSpPr>
        <p:spPr bwMode="auto">
          <a:xfrm>
            <a:off x="2117726" y="417513"/>
            <a:ext cx="832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25613" name="Text Box 28"/>
          <p:cNvSpPr txBox="1">
            <a:spLocks noChangeArrowheads="1"/>
          </p:cNvSpPr>
          <p:nvPr/>
        </p:nvSpPr>
        <p:spPr bwMode="auto">
          <a:xfrm>
            <a:off x="1379538" y="24288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4400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Brainstem</a:t>
            </a:r>
            <a:r>
              <a:rPr lang="hu-HU" altLang="hu-HU" sz="4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endParaRPr lang="hu-HU" altLang="hu-HU" sz="4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14" name="Line 24"/>
          <p:cNvSpPr>
            <a:spLocks noChangeShapeType="1"/>
          </p:cNvSpPr>
          <p:nvPr/>
        </p:nvSpPr>
        <p:spPr bwMode="auto">
          <a:xfrm flipV="1">
            <a:off x="8139113" y="4191001"/>
            <a:ext cx="693738" cy="76676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5" name="Line 24"/>
          <p:cNvSpPr>
            <a:spLocks noChangeShapeType="1"/>
          </p:cNvSpPr>
          <p:nvPr/>
        </p:nvSpPr>
        <p:spPr bwMode="auto">
          <a:xfrm flipV="1">
            <a:off x="7896225" y="3357564"/>
            <a:ext cx="503238" cy="142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7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985044"/>
            <a:ext cx="484822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0" y="22332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hu-HU" altLang="hu-H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hu-HU" altLang="hu-H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hu-HU" altLang="hu-H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06839" y="4800600"/>
            <a:ext cx="169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MEDULLA OBLONGATA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68838" y="35814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PONS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648076" y="2371725"/>
            <a:ext cx="2085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MESENCEPHALON</a:t>
            </a:r>
            <a:endParaRPr lang="hu-HU" altLang="hu-H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9698038" y="2371725"/>
            <a:ext cx="2189162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hu-HU" sz="1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Pedunculus</a:t>
            </a:r>
            <a:r>
              <a:rPr lang="hu-HU" altLang="hu-H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6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cerebri</a:t>
            </a:r>
            <a:endParaRPr lang="hu-HU" altLang="hu-HU" sz="1600" b="1" u="sng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 flipH="1" flipV="1">
            <a:off x="8031163" y="3809998"/>
            <a:ext cx="1400176" cy="4728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H="1" flipV="1">
            <a:off x="7031037" y="4695061"/>
            <a:ext cx="2571751" cy="816696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H="1" flipV="1">
            <a:off x="7307262" y="4592638"/>
            <a:ext cx="2390775" cy="324676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9659938" y="5334000"/>
            <a:ext cx="2133600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hu-HU" sz="14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Pyramis</a:t>
            </a:r>
            <a:endParaRPr lang="hu-HU" altLang="hu-HU" sz="1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8326438" y="1023939"/>
            <a:ext cx="304800" cy="18637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7663" name="Text Box 11"/>
          <p:cNvSpPr txBox="1">
            <a:spLocks noChangeArrowheads="1"/>
          </p:cNvSpPr>
          <p:nvPr/>
        </p:nvSpPr>
        <p:spPr bwMode="auto">
          <a:xfrm>
            <a:off x="9431339" y="3657600"/>
            <a:ext cx="2741779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hu-HU" sz="14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Pedunculus</a:t>
            </a:r>
            <a:r>
              <a:rPr lang="hu-HU" altLang="hu-HU" sz="14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b="1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cerebellaris</a:t>
            </a:r>
            <a:r>
              <a:rPr lang="hu-HU" altLang="hu-HU" sz="14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4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medius</a:t>
            </a:r>
            <a:endParaRPr lang="hu-HU" altLang="hu-HU" sz="1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812339" y="4800601"/>
            <a:ext cx="1044575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rgbClr val="FFFF00"/>
                </a:solidFill>
                <a:cs typeface="Times New Roman" panose="02020603050405020304" pitchFamily="18" charset="0"/>
              </a:rPr>
              <a:t>Oliva</a:t>
            </a:r>
          </a:p>
        </p:txBody>
      </p:sp>
      <p:sp>
        <p:nvSpPr>
          <p:cNvPr id="27665" name="Line 7"/>
          <p:cNvSpPr>
            <a:spLocks noChangeShapeType="1"/>
          </p:cNvSpPr>
          <p:nvPr/>
        </p:nvSpPr>
        <p:spPr bwMode="auto">
          <a:xfrm flipH="1">
            <a:off x="7564438" y="2504633"/>
            <a:ext cx="2133600" cy="861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11" name="Szövegdoboz 3"/>
          <p:cNvSpPr txBox="1">
            <a:spLocks noChangeArrowheads="1"/>
          </p:cNvSpPr>
          <p:nvPr/>
        </p:nvSpPr>
        <p:spPr bwMode="auto">
          <a:xfrm>
            <a:off x="3603625" y="1830389"/>
            <a:ext cx="1855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DIENCEPHALON</a:t>
            </a:r>
          </a:p>
        </p:txBody>
      </p:sp>
      <p:sp>
        <p:nvSpPr>
          <p:cNvPr id="3" name="Téglalap 2"/>
          <p:cNvSpPr/>
          <p:nvPr/>
        </p:nvSpPr>
        <p:spPr>
          <a:xfrm>
            <a:off x="1524000" y="1379539"/>
            <a:ext cx="2446338" cy="80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hu-HU" altLang="hu-HU" sz="1050" b="1" dirty="0">
              <a:latin typeface="Arial" charset="0"/>
            </a:endParaRPr>
          </a:p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Chiasma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opticum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tractus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Infundibulum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cinereum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mamillaria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49413" y="2419351"/>
            <a:ext cx="26463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Pedunculus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cerebri</a:t>
            </a:r>
            <a:endParaRPr lang="hu-HU" altLang="hu-HU" sz="1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Fossa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interpeduncularis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subatantia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III.</a:t>
            </a:r>
          </a:p>
        </p:txBody>
      </p:sp>
      <p:sp>
        <p:nvSpPr>
          <p:cNvPr id="5" name="Téglalap 4"/>
          <p:cNvSpPr/>
          <p:nvPr/>
        </p:nvSpPr>
        <p:spPr>
          <a:xfrm>
            <a:off x="1635127" y="3381375"/>
            <a:ext cx="26463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basilaris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Pedunculus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cerebellaris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N.V.</a:t>
            </a:r>
          </a:p>
        </p:txBody>
      </p:sp>
      <p:sp>
        <p:nvSpPr>
          <p:cNvPr id="6" name="Téglalap 5"/>
          <p:cNvSpPr/>
          <p:nvPr/>
        </p:nvSpPr>
        <p:spPr>
          <a:xfrm>
            <a:off x="1684338" y="4164014"/>
            <a:ext cx="4572000" cy="2663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bulbopontinus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hu-HU" altLang="hu-HU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VII. VIII.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hu-HU" altLang="hu-HU" sz="1050" b="1" dirty="0">
              <a:latin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Fissura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Pyramis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Decussatio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pyramidum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altLang="hu-HU" sz="1050" b="1" dirty="0">
              <a:latin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Oliva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parolivaris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radicularia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nervi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XII,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parolivaris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lateralis</a:t>
            </a: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hu-HU" altLang="hu-H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hu-HU" altLang="hu-HU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IX. X. XI.</a:t>
            </a:r>
            <a:endParaRPr lang="hu-HU" altLang="hu-H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593263" y="1524001"/>
            <a:ext cx="2446505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</a:t>
            </a:r>
            <a:r>
              <a:rPr lang="hu-HU" alt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perforata</a:t>
            </a:r>
            <a:r>
              <a:rPr lang="hu-HU" alt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endParaRPr lang="hu-HU" altLang="hu-H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1050" dirty="0">
              <a:latin typeface="Arial" charset="0"/>
            </a:endParaRPr>
          </a:p>
        </p:txBody>
      </p:sp>
      <p:cxnSp>
        <p:nvCxnSpPr>
          <p:cNvPr id="9" name="Egyenes összekötő nyíllal 8"/>
          <p:cNvCxnSpPr>
            <a:stCxn id="7" idx="1"/>
          </p:cNvCxnSpPr>
          <p:nvPr/>
        </p:nvCxnSpPr>
        <p:spPr>
          <a:xfrm flipH="1" flipV="1">
            <a:off x="7602538" y="1749425"/>
            <a:ext cx="1990725" cy="9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602789" y="1084263"/>
            <a:ext cx="19682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Tractus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olfactorius</a:t>
            </a:r>
            <a:r>
              <a:rPr lang="hu-H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N.I.</a:t>
            </a:r>
          </a:p>
        </p:txBody>
      </p:sp>
      <p:cxnSp>
        <p:nvCxnSpPr>
          <p:cNvPr id="12" name="Egyenes összekötő nyíllal 11"/>
          <p:cNvCxnSpPr>
            <a:stCxn id="10" idx="1"/>
          </p:cNvCxnSpPr>
          <p:nvPr/>
        </p:nvCxnSpPr>
        <p:spPr>
          <a:xfrm flipH="1" flipV="1">
            <a:off x="7602539" y="1214439"/>
            <a:ext cx="2000250" cy="23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811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Documents and Settings\Rendszergazda\Asztal\Agyburkok, agykamrák\agykamrák-oldalról Kiss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303338"/>
            <a:ext cx="67056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533775" y="514350"/>
            <a:ext cx="5562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</a:t>
            </a:r>
            <a:endParaRPr lang="hu-H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Ã©ptalÃ¡lat a kÃ¶vetkezÅre: âlateral ventricl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8" y="2324418"/>
            <a:ext cx="5238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Ã©ptalÃ¡lat a kÃ¶vetkezÅre: âlateral ventricle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61" y="2224105"/>
            <a:ext cx="5135245" cy="44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/>
          <p:cNvSpPr/>
          <p:nvPr/>
        </p:nvSpPr>
        <p:spPr>
          <a:xfrm>
            <a:off x="2685011" y="3125584"/>
            <a:ext cx="1221971" cy="714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527069" y="4281055"/>
            <a:ext cx="1687484" cy="498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59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14500" y="285750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altLang="hu-H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</a:t>
            </a:r>
            <a:endParaRPr lang="hu-HU" altLang="hu-H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420812"/>
            <a:ext cx="47148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5372100" y="3295650"/>
            <a:ext cx="1438275" cy="1905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6810375" y="3115628"/>
            <a:ext cx="1800225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chemeClr val="tx1"/>
                </a:solidFill>
              </a:rPr>
              <a:t>Central</a:t>
            </a:r>
            <a:r>
              <a:rPr lang="hu-HU" dirty="0" smtClean="0">
                <a:solidFill>
                  <a:schemeClr val="tx1"/>
                </a:solidFill>
              </a:rPr>
              <a:t> part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6343650" y="3651746"/>
            <a:ext cx="466725" cy="567829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6753225" y="4030028"/>
            <a:ext cx="1800225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chemeClr val="tx1"/>
                </a:solidFill>
              </a:rPr>
              <a:t>Inferior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horn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343650" y="1433473"/>
            <a:ext cx="1323975" cy="5382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6791325" y="3033673"/>
            <a:ext cx="1323975" cy="5382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6772275" y="3976648"/>
            <a:ext cx="1323975" cy="5382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6372225" y="4871997"/>
            <a:ext cx="1514475" cy="5747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00051" y="2105026"/>
            <a:ext cx="57959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C000"/>
                </a:solidFill>
                <a:latin typeface="Arial" panose="020B0604020202020204" pitchFamily="34" charset="0"/>
              </a:rPr>
              <a:t>Prosencephalo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yellow+red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telencephalon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lateral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ventricles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diencephalon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(III.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ventricle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C000"/>
                </a:solidFill>
                <a:latin typeface="Arial" panose="020B0604020202020204" pitchFamily="34" charset="0"/>
              </a:rPr>
              <a:t>Mesencephalon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green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      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cerebral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aqueduct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err="1">
                <a:solidFill>
                  <a:srgbClr val="FFC000"/>
                </a:solidFill>
                <a:latin typeface="Arial" panose="020B0604020202020204" pitchFamily="34" charset="0"/>
              </a:rPr>
              <a:t>Rhombencephalon</a:t>
            </a:r>
            <a:r>
              <a:rPr lang="hu-HU" altLang="hu-HU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(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blue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      (IV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.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ventricle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metencephalon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- 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pons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and 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cerebellum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myelencephalon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– 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medulla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oblongata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55577" y="809624"/>
            <a:ext cx="3387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Encephalon</a:t>
            </a:r>
            <a:endParaRPr lang="hu-HU" altLang="hu-HU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23556" name="Picture 7" descr="CN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723564"/>
            <a:ext cx="4122124" cy="61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 rot="5400000">
            <a:off x="8651875" y="5049838"/>
            <a:ext cx="64770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Szövegdoboz 5"/>
          <p:cNvSpPr txBox="1">
            <a:spLocks noChangeArrowheads="1"/>
          </p:cNvSpPr>
          <p:nvPr/>
        </p:nvSpPr>
        <p:spPr bwMode="auto">
          <a:xfrm>
            <a:off x="6416675" y="2781301"/>
            <a:ext cx="11079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</a:rPr>
              <a:t>4. </a:t>
            </a:r>
            <a:r>
              <a:rPr lang="hu-HU" altLang="hu-HU" sz="1800" dirty="0" err="1" smtClean="0">
                <a:latin typeface="Arial" panose="020B0604020202020204" pitchFamily="34" charset="0"/>
              </a:rPr>
              <a:t>week</a:t>
            </a: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</a:rPr>
              <a:t>7. </a:t>
            </a:r>
            <a:r>
              <a:rPr lang="hu-HU" altLang="hu-HU" sz="1800" dirty="0" err="1" smtClean="0">
                <a:latin typeface="Arial" panose="020B0604020202020204" pitchFamily="34" charset="0"/>
              </a:rPr>
              <a:t>week</a:t>
            </a: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</a:rPr>
              <a:t>12. </a:t>
            </a:r>
            <a:r>
              <a:rPr lang="hu-HU" altLang="hu-HU" sz="1800" dirty="0" err="1" smtClean="0">
                <a:latin typeface="Arial" panose="020B0604020202020204" pitchFamily="34" charset="0"/>
              </a:rPr>
              <a:t>week</a:t>
            </a: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</a:rPr>
              <a:t>33. </a:t>
            </a:r>
            <a:r>
              <a:rPr lang="hu-HU" altLang="hu-HU" sz="1800" dirty="0" err="1" smtClean="0">
                <a:latin typeface="Arial" panose="020B0604020202020204" pitchFamily="34" charset="0"/>
              </a:rPr>
              <a:t>week</a:t>
            </a:r>
            <a:endParaRPr lang="hu-HU" altLang="hu-H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63" y="365125"/>
            <a:ext cx="9197974" cy="60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Plexus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choroideus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choroidea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2234406"/>
            <a:ext cx="10085917" cy="34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8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Hydrocaphalus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KÃ©ptalÃ¡lat a kÃ¶vetkezÅre: âlateral ventricl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1" y="2261042"/>
            <a:ext cx="5602413" cy="33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89" y="3421697"/>
            <a:ext cx="39528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5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Ã©ptalÃ¡lat a kÃ¶vetkezÅre: âlateral ventricl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690688"/>
            <a:ext cx="5243945" cy="4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Ã©ptalÃ¡lat a kÃ¶vetkezÅre: âtela choroide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52" y="1780453"/>
            <a:ext cx="3616036" cy="49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81075" y="2905125"/>
            <a:ext cx="7896225" cy="226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err="1" smtClean="0">
                <a:solidFill>
                  <a:srgbClr val="FFFF00"/>
                </a:solidFill>
              </a:rPr>
              <a:t>Cornu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anterior</a:t>
            </a:r>
            <a:r>
              <a:rPr lang="hu-HU" sz="1600" b="1" dirty="0" smtClean="0">
                <a:solidFill>
                  <a:srgbClr val="FFFF00"/>
                </a:solidFill>
              </a:rPr>
              <a:t>: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</a:t>
            </a:r>
            <a:endParaRPr lang="hu-H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inf</a:t>
            </a:r>
            <a:r>
              <a:rPr lang="hu-HU" sz="1600" dirty="0" smtClean="0">
                <a:solidFill>
                  <a:srgbClr val="FFFF00"/>
                </a:solidFill>
              </a:rPr>
              <a:t>.: rostrum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smtClean="0">
                <a:solidFill>
                  <a:srgbClr val="FFFF00"/>
                </a:solidFill>
              </a:rPr>
              <a:t>ant.: </a:t>
            </a:r>
            <a:r>
              <a:rPr lang="hu-HU" sz="1600" dirty="0" err="1" smtClean="0">
                <a:solidFill>
                  <a:srgbClr val="FFFF00"/>
                </a:solidFill>
              </a:rPr>
              <a:t>genu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smtClean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sup</a:t>
            </a:r>
            <a:r>
              <a:rPr lang="hu-HU" sz="1600" dirty="0" smtClean="0">
                <a:solidFill>
                  <a:srgbClr val="FFFF00"/>
                </a:solidFill>
              </a:rPr>
              <a:t>.: corpus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endParaRPr lang="hu-HU" sz="1600" dirty="0" smtClean="0">
              <a:solidFill>
                <a:srgbClr val="FFFF00"/>
              </a:solidFill>
            </a:endParaRPr>
          </a:p>
          <a:p>
            <a:endParaRPr lang="hu-HU" sz="1600" dirty="0">
              <a:solidFill>
                <a:srgbClr val="FFFF00"/>
              </a:solidFill>
            </a:endParaRPr>
          </a:p>
          <a:p>
            <a:r>
              <a:rPr lang="hu-HU" sz="1600" dirty="0" smtClean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lateral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caput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nuclei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caudati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medial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septum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pellucidum</a:t>
            </a:r>
            <a:endParaRPr lang="hu-HU" sz="1600" dirty="0" smtClean="0">
              <a:solidFill>
                <a:srgbClr val="FFFF00"/>
              </a:solidFill>
            </a:endParaRPr>
          </a:p>
          <a:p>
            <a:endParaRPr lang="hu-HU" sz="1600" dirty="0">
              <a:solidFill>
                <a:srgbClr val="FFFF00"/>
              </a:solidFill>
            </a:endParaRPr>
          </a:p>
          <a:p>
            <a:r>
              <a:rPr lang="hu-HU" sz="1600" b="1" dirty="0" smtClean="0">
                <a:solidFill>
                  <a:srgbClr val="FFFF00"/>
                </a:solidFill>
              </a:rPr>
              <a:t>Pars centralis: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parietal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</a:t>
            </a:r>
            <a:endParaRPr lang="hu-H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sup</a:t>
            </a:r>
            <a:r>
              <a:rPr lang="hu-HU" sz="1600" dirty="0" smtClean="0">
                <a:solidFill>
                  <a:srgbClr val="FFFF00"/>
                </a:solidFill>
              </a:rPr>
              <a:t>.: corpus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medial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fornix</a:t>
            </a:r>
            <a:r>
              <a:rPr lang="hu-HU" sz="1600" dirty="0" smtClean="0">
                <a:solidFill>
                  <a:srgbClr val="FFFF00"/>
                </a:solidFill>
              </a:rPr>
              <a:t> (corpus </a:t>
            </a:r>
            <a:r>
              <a:rPr lang="hu-HU" sz="1600" dirty="0" err="1" smtClean="0">
                <a:solidFill>
                  <a:srgbClr val="FFFF00"/>
                </a:solidFill>
              </a:rPr>
              <a:t>fornicis</a:t>
            </a:r>
            <a:r>
              <a:rPr lang="hu-HU" sz="1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lateral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stria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terminalis</a:t>
            </a:r>
            <a:r>
              <a:rPr lang="hu-HU" sz="1600" dirty="0" smtClean="0">
                <a:solidFill>
                  <a:srgbClr val="FFFF00"/>
                </a:solidFill>
              </a:rPr>
              <a:t> (v. </a:t>
            </a:r>
            <a:r>
              <a:rPr lang="hu-HU" sz="1600" dirty="0" err="1" smtClean="0">
                <a:solidFill>
                  <a:srgbClr val="FFFF00"/>
                </a:solidFill>
              </a:rPr>
              <a:t>thalamostriata</a:t>
            </a:r>
            <a:r>
              <a:rPr lang="hu-HU" sz="1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inf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simple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epithelium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covering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the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surface</a:t>
            </a:r>
            <a:r>
              <a:rPr lang="hu-HU" sz="1600" dirty="0" smtClean="0">
                <a:solidFill>
                  <a:srgbClr val="FFFF00"/>
                </a:solidFill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</a:rPr>
              <a:t>the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thalamus</a:t>
            </a:r>
            <a:r>
              <a:rPr lang="hu-HU" sz="1600" dirty="0" smtClean="0">
                <a:solidFill>
                  <a:srgbClr val="FFFF00"/>
                </a:solidFill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</a:rPr>
              <a:t>lamina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affixa</a:t>
            </a:r>
            <a:r>
              <a:rPr lang="hu-HU" sz="1600" dirty="0" smtClean="0">
                <a:solidFill>
                  <a:srgbClr val="FFFF00"/>
                </a:solidFill>
              </a:rPr>
              <a:t>)</a:t>
            </a: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Cornu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posterius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occipital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</a:t>
            </a:r>
            <a:endParaRPr lang="hu-H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sup</a:t>
            </a:r>
            <a:r>
              <a:rPr lang="hu-HU" sz="1600" dirty="0" smtClean="0">
                <a:solidFill>
                  <a:srgbClr val="FFFF00"/>
                </a:solidFill>
              </a:rPr>
              <a:t>., </a:t>
            </a:r>
            <a:r>
              <a:rPr lang="hu-HU" sz="1600" dirty="0" err="1" smtClean="0">
                <a:solidFill>
                  <a:srgbClr val="FFFF00"/>
                </a:solidFill>
              </a:rPr>
              <a:t>lateral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irradiation</a:t>
            </a:r>
            <a:r>
              <a:rPr lang="hu-HU" sz="1600" dirty="0" smtClean="0">
                <a:solidFill>
                  <a:srgbClr val="FFFF00"/>
                </a:solidFill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</a:rPr>
              <a:t>the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splenium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medial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impression</a:t>
            </a:r>
            <a:r>
              <a:rPr lang="hu-HU" sz="1600" dirty="0" smtClean="0">
                <a:solidFill>
                  <a:srgbClr val="FFFF00"/>
                </a:solidFill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</a:rPr>
              <a:t>calcarine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groove</a:t>
            </a:r>
            <a:r>
              <a:rPr lang="hu-HU" sz="1600" dirty="0" smtClean="0">
                <a:solidFill>
                  <a:srgbClr val="FFFF00"/>
                </a:solidFill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</a:rPr>
              <a:t>sulcus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calcarinus</a:t>
            </a:r>
            <a:r>
              <a:rPr lang="hu-HU" sz="1600" dirty="0" smtClean="0">
                <a:solidFill>
                  <a:srgbClr val="FFFF00"/>
                </a:solidFill>
              </a:rPr>
              <a:t>)(</a:t>
            </a:r>
            <a:r>
              <a:rPr lang="hu-HU" sz="1600" dirty="0" err="1" smtClean="0">
                <a:solidFill>
                  <a:srgbClr val="FFFF00"/>
                </a:solidFill>
              </a:rPr>
              <a:t>calcar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avis</a:t>
            </a:r>
            <a:r>
              <a:rPr lang="hu-HU" sz="1600" dirty="0" smtClean="0">
                <a:solidFill>
                  <a:srgbClr val="FFFF00"/>
                </a:solidFill>
              </a:rPr>
              <a:t>)</a:t>
            </a:r>
          </a:p>
          <a:p>
            <a:endParaRPr lang="hu-HU" sz="1600" dirty="0">
              <a:solidFill>
                <a:srgbClr val="FFFF00"/>
              </a:solidFill>
            </a:endParaRPr>
          </a:p>
          <a:p>
            <a:r>
              <a:rPr lang="hu-HU" sz="1600" b="1" dirty="0" err="1" smtClean="0">
                <a:solidFill>
                  <a:srgbClr val="FFFF00"/>
                </a:solidFill>
              </a:rPr>
              <a:t>Cornu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inferior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hu-H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</a:t>
            </a:r>
            <a:endParaRPr lang="hu-H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sup</a:t>
            </a:r>
            <a:r>
              <a:rPr lang="hu-HU" sz="1600" dirty="0" smtClean="0">
                <a:solidFill>
                  <a:srgbClr val="FFFF00"/>
                </a:solidFill>
              </a:rPr>
              <a:t>., </a:t>
            </a:r>
            <a:r>
              <a:rPr lang="hu-HU" sz="1600" dirty="0" err="1" smtClean="0">
                <a:solidFill>
                  <a:srgbClr val="FFFF00"/>
                </a:solidFill>
              </a:rPr>
              <a:t>lateral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irradiation</a:t>
            </a:r>
            <a:r>
              <a:rPr lang="hu-HU" sz="1600" dirty="0" smtClean="0">
                <a:solidFill>
                  <a:srgbClr val="FFFF00"/>
                </a:solidFill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</a:rPr>
              <a:t>the</a:t>
            </a:r>
            <a:r>
              <a:rPr lang="hu-HU" sz="1600" dirty="0" smtClean="0">
                <a:solidFill>
                  <a:srgbClr val="FFFF00"/>
                </a:solidFill>
              </a:rPr>
              <a:t> corpus </a:t>
            </a:r>
            <a:r>
              <a:rPr lang="hu-HU" sz="1600" dirty="0" err="1" smtClean="0">
                <a:solidFill>
                  <a:srgbClr val="FFFF00"/>
                </a:solidFill>
              </a:rPr>
              <a:t>callosum</a:t>
            </a:r>
            <a:r>
              <a:rPr lang="hu-HU" sz="1600" dirty="0" smtClean="0">
                <a:solidFill>
                  <a:srgbClr val="FFFF00"/>
                </a:solidFill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</a:rPr>
              <a:t>tapetum</a:t>
            </a:r>
            <a:r>
              <a:rPr lang="hu-HU" sz="1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inf</a:t>
            </a:r>
            <a:r>
              <a:rPr lang="hu-HU" sz="1600" dirty="0" smtClean="0">
                <a:solidFill>
                  <a:srgbClr val="FFFF00"/>
                </a:solidFill>
              </a:rPr>
              <a:t>.: </a:t>
            </a:r>
            <a:r>
              <a:rPr lang="hu-HU" sz="1600" dirty="0" err="1" smtClean="0">
                <a:solidFill>
                  <a:srgbClr val="FFFF00"/>
                </a:solidFill>
              </a:rPr>
              <a:t>impression</a:t>
            </a:r>
            <a:r>
              <a:rPr lang="hu-HU" sz="1600" dirty="0" smtClean="0">
                <a:solidFill>
                  <a:srgbClr val="FFFF00"/>
                </a:solidFill>
              </a:rPr>
              <a:t> of </a:t>
            </a:r>
            <a:r>
              <a:rPr lang="hu-HU" sz="1600" dirty="0" err="1" smtClean="0">
                <a:solidFill>
                  <a:srgbClr val="FFFF00"/>
                </a:solidFill>
              </a:rPr>
              <a:t>collateral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groove</a:t>
            </a:r>
            <a:r>
              <a:rPr lang="hu-HU" sz="1600" dirty="0" smtClean="0">
                <a:solidFill>
                  <a:srgbClr val="FFFF00"/>
                </a:solidFill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</a:rPr>
              <a:t>sulcus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collateralis</a:t>
            </a:r>
            <a:r>
              <a:rPr lang="hu-HU" sz="1600" dirty="0" smtClean="0">
                <a:solidFill>
                  <a:srgbClr val="FFFF00"/>
                </a:solidFill>
              </a:rPr>
              <a:t>): </a:t>
            </a:r>
            <a:r>
              <a:rPr lang="hu-HU" sz="1600" dirty="0" err="1" smtClean="0">
                <a:solidFill>
                  <a:srgbClr val="FFFF00"/>
                </a:solidFill>
              </a:rPr>
              <a:t>eminentia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collateralis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>
                <a:solidFill>
                  <a:srgbClr val="FFFF00"/>
                </a:solidFill>
              </a:rPr>
              <a:t>	</a:t>
            </a:r>
            <a:r>
              <a:rPr lang="hu-HU" sz="1600" dirty="0" err="1" smtClean="0">
                <a:solidFill>
                  <a:srgbClr val="FFFF00"/>
                </a:solidFill>
              </a:rPr>
              <a:t>medial</a:t>
            </a:r>
            <a:r>
              <a:rPr lang="hu-HU" sz="1600" dirty="0" smtClean="0">
                <a:solidFill>
                  <a:srgbClr val="FFFF00"/>
                </a:solidFill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</a:rPr>
              <a:t>hippocampus</a:t>
            </a:r>
            <a:r>
              <a:rPr lang="hu-HU" sz="1600" dirty="0" smtClean="0">
                <a:solidFill>
                  <a:srgbClr val="FFFF00"/>
                </a:solidFill>
              </a:rPr>
              <a:t>	</a:t>
            </a:r>
            <a:endParaRPr lang="hu-H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3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690688"/>
            <a:ext cx="343921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lateral ventricle, cornu anteriu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9641"/>
            <a:ext cx="4270375" cy="46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6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9125" y="2305050"/>
            <a:ext cx="6753225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Réthelyi-</a:t>
            </a:r>
            <a:r>
              <a:rPr lang="hu-H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Szentágotai</a:t>
            </a:r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</a:t>
            </a:r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endParaRPr lang="hu-H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hu-HU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Wikipaedia</a:t>
            </a:r>
            <a:endParaRPr lang="hu-H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9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Cerebrum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Hemispheres</a:t>
            </a:r>
            <a:endParaRPr lang="hu-HU" altLang="hu-HU" sz="2000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400050" eaLnBrk="1" hangingPunct="1"/>
            <a:r>
              <a:rPr lang="hu-HU" altLang="hu-HU" sz="2400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Diencephalon</a:t>
            </a:r>
            <a:endParaRPr lang="hu-HU" altLang="hu-HU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Cerebellum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Brain</a:t>
            </a:r>
            <a:r>
              <a:rPr lang="hu-HU" altLang="hu-HU" sz="20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stem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mesencephalon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pons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medulla</a:t>
            </a:r>
            <a:r>
              <a:rPr lang="hu-HU" altLang="hu-HU" sz="20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dirty="0" err="1">
                <a:solidFill>
                  <a:srgbClr val="FFC000"/>
                </a:solidFill>
                <a:latin typeface="Arial" panose="020B0604020202020204" pitchFamily="34" charset="0"/>
              </a:rPr>
              <a:t>oblongata</a:t>
            </a:r>
            <a:endParaRPr lang="hu-HU" altLang="hu-HU" sz="20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 eaLnBrk="1" hangingPunct="1"/>
            <a:endParaRPr lang="hu-HU" altLang="hu-HU" sz="2000" dirty="0">
              <a:latin typeface="Arial" panose="020B0604020202020204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85775" y="438150"/>
            <a:ext cx="11458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Brain</a:t>
            </a:r>
            <a:r>
              <a:rPr lang="hu-HU" altLang="hu-HU" sz="40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4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encephalon</a:t>
            </a:r>
            <a:r>
              <a:rPr lang="hu-HU" altLang="hu-HU" sz="4000" dirty="0">
                <a:solidFill>
                  <a:srgbClr val="FFC000"/>
                </a:solidFill>
                <a:cs typeface="Times New Roman" panose="02020603050405020304" pitchFamily="18" charset="0"/>
              </a:rPr>
              <a:t>) </a:t>
            </a:r>
            <a:endParaRPr lang="en-US" altLang="hu-HU" sz="40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5808663" y="1628775"/>
            <a:ext cx="4481512" cy="4102100"/>
            <a:chOff x="1156" y="483"/>
            <a:chExt cx="3731" cy="3354"/>
          </a:xfrm>
        </p:grpSpPr>
        <p:pic>
          <p:nvPicPr>
            <p:cNvPr id="22534" name="Picture 12" descr="sag metsz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83"/>
              <a:ext cx="3731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Line 13"/>
            <p:cNvSpPr>
              <a:spLocks noChangeShapeType="1"/>
            </p:cNvSpPr>
            <p:nvPr/>
          </p:nvSpPr>
          <p:spPr bwMode="auto">
            <a:xfrm flipH="1">
              <a:off x="2971" y="2251"/>
              <a:ext cx="272" cy="227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533" name="Line 13"/>
          <p:cNvSpPr>
            <a:spLocks noChangeShapeType="1"/>
          </p:cNvSpPr>
          <p:nvPr/>
        </p:nvSpPr>
        <p:spPr bwMode="auto">
          <a:xfrm>
            <a:off x="8596313" y="4143375"/>
            <a:ext cx="285750" cy="5715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6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807682" cy="48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645883" y="1552573"/>
            <a:ext cx="5879368" cy="3076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dura mater	 </a:t>
            </a:r>
            <a:r>
              <a:rPr lang="hu-H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epidural</a:t>
            </a:r>
            <a:r>
              <a:rPr lang="hu-H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sinuses</a:t>
            </a:r>
            <a:endParaRPr lang="hu-H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2.) </a:t>
            </a:r>
            <a:r>
              <a:rPr lang="hu-H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arachnoid</a:t>
            </a:r>
            <a:endParaRPr lang="hu-H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3.) pia mater</a:t>
            </a:r>
            <a:endParaRPr lang="hu-H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067799" y="2524125"/>
            <a:ext cx="2066925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rgbClr val="FFC000"/>
                </a:solidFill>
              </a:rPr>
              <a:t>subdural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space</a:t>
            </a:r>
            <a:r>
              <a:rPr lang="hu-HU" dirty="0" smtClean="0">
                <a:solidFill>
                  <a:srgbClr val="FFC000"/>
                </a:solidFill>
              </a:rPr>
              <a:t>                             </a:t>
            </a:r>
            <a:endParaRPr lang="hu-HU" dirty="0">
              <a:solidFill>
                <a:srgbClr val="FFC000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8585567" y="2410986"/>
            <a:ext cx="458419" cy="2703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8686800" y="2757486"/>
            <a:ext cx="357186" cy="3333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8737967" y="3268236"/>
            <a:ext cx="458419" cy="2703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8753475" y="3715912"/>
            <a:ext cx="442911" cy="4226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9477375" y="3514724"/>
            <a:ext cx="1952625" cy="15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C000"/>
                </a:solidFill>
              </a:rPr>
              <a:t>subarachnoidal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space</a:t>
            </a:r>
            <a:endParaRPr lang="hu-HU" dirty="0">
              <a:solidFill>
                <a:srgbClr val="FFC000"/>
              </a:solidFill>
            </a:endParaRPr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10448925" y="3933825"/>
            <a:ext cx="0" cy="3524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/>
          <p:cNvSpPr/>
          <p:nvPr/>
        </p:nvSpPr>
        <p:spPr>
          <a:xfrm>
            <a:off x="9763125" y="4286250"/>
            <a:ext cx="1314450" cy="180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C000"/>
                </a:solidFill>
              </a:rPr>
              <a:t>cisterns</a:t>
            </a: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 mater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9342"/>
            <a:ext cx="6753225" cy="4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0" y="2228851"/>
            <a:ext cx="7180321" cy="38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819401" y="838201"/>
            <a:ext cx="7200900" cy="10477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Meninges</a:t>
            </a:r>
            <a:endParaRPr lang="hu-H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7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Sinuses</a:t>
            </a:r>
            <a:endParaRPr lang="hu-H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KÃ©ptalÃ¡lat a kÃ¶vetkezÅre: âdural sinuse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3" y="2180647"/>
            <a:ext cx="5022756" cy="36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Ã©ptalÃ¡lat a kÃ¶vetkezÅre: âdural sinuse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1892098"/>
            <a:ext cx="52673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77075" y="1838325"/>
            <a:ext cx="25908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Paired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sinuses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0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C000"/>
                </a:solidFill>
              </a:rPr>
              <a:t>Enlarged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subarachnoidal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spaces</a:t>
            </a:r>
            <a:r>
              <a:rPr lang="hu-HU" dirty="0" smtClean="0">
                <a:solidFill>
                  <a:srgbClr val="FFC000"/>
                </a:solidFill>
              </a:rPr>
              <a:t>: </a:t>
            </a:r>
            <a:r>
              <a:rPr lang="hu-HU" dirty="0" err="1" smtClean="0">
                <a:solidFill>
                  <a:srgbClr val="FFC000"/>
                </a:solidFill>
              </a:rPr>
              <a:t>cisterns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14340" name="Picture 4" descr="KÃ©ptalÃ¡lat a kÃ¶vetkezÅre: âbrain cistern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758576"/>
            <a:ext cx="3816812" cy="28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brain cistern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" y="1866900"/>
            <a:ext cx="5790777" cy="46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/>
          <p:cNvSpPr/>
          <p:nvPr/>
        </p:nvSpPr>
        <p:spPr>
          <a:xfrm>
            <a:off x="4248149" y="5476875"/>
            <a:ext cx="2047875" cy="923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572000" y="3343275"/>
            <a:ext cx="1904999" cy="86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63385" y="5086351"/>
            <a:ext cx="1446415" cy="65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01485" y="4181476"/>
            <a:ext cx="1446415" cy="657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924675" y="5148262"/>
            <a:ext cx="4848225" cy="119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cerebellomedullaris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venare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magnae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ambiens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pontis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interpeduncularis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chiasmatis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fossae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lateralis</a:t>
            </a:r>
            <a:endParaRPr lang="hu-HU" sz="1600" dirty="0" smtClean="0">
              <a:solidFill>
                <a:srgbClr val="FFFF00"/>
              </a:solidFill>
            </a:endParaRPr>
          </a:p>
          <a:p>
            <a:r>
              <a:rPr lang="hu-HU" sz="1600" dirty="0" err="1" smtClean="0">
                <a:solidFill>
                  <a:srgbClr val="FFFF00"/>
                </a:solidFill>
              </a:rPr>
              <a:t>cisterna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corporis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callosi</a:t>
            </a:r>
            <a:r>
              <a:rPr lang="hu-HU" sz="1600" dirty="0" smtClean="0">
                <a:solidFill>
                  <a:srgbClr val="FFFF00"/>
                </a:solidFill>
              </a:rPr>
              <a:t>……..</a:t>
            </a:r>
            <a:endParaRPr lang="hu-H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ebral Hemisph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4" y="2047875"/>
            <a:ext cx="6080876" cy="45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cerebral hemisphere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78" y="504826"/>
            <a:ext cx="5227670" cy="46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5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262</Words>
  <Application>Microsoft Office PowerPoint</Application>
  <PresentationFormat>Szélesvásznú</PresentationFormat>
  <Paragraphs>142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Office-téma</vt:lpstr>
      <vt:lpstr>Hemispheres, meninges, lateral ventricles</vt:lpstr>
      <vt:lpstr>PowerPoint-bemutató</vt:lpstr>
      <vt:lpstr>PowerPoint-bemutató</vt:lpstr>
      <vt:lpstr>Meninges</vt:lpstr>
      <vt:lpstr>Dura mater</vt:lpstr>
      <vt:lpstr>PowerPoint-bemutató</vt:lpstr>
      <vt:lpstr>Sinuses</vt:lpstr>
      <vt:lpstr>Enlarged subarachnoidal spaces: cisterns</vt:lpstr>
      <vt:lpstr>PowerPoint-bemutató</vt:lpstr>
      <vt:lpstr>Median-sagittal section</vt:lpstr>
      <vt:lpstr>Hemispheres: functional division</vt:lpstr>
      <vt:lpstr>Hemispheres: median-sagittal surface</vt:lpstr>
      <vt:lpstr>Pathways in the white matter</vt:lpstr>
      <vt:lpstr>Corpus callosum</vt:lpstr>
      <vt:lpstr>PowerPoint-bemutató</vt:lpstr>
      <vt:lpstr>PowerPoint-bemutató</vt:lpstr>
      <vt:lpstr>PowerPoint-bemutató</vt:lpstr>
      <vt:lpstr>Ventricles</vt:lpstr>
      <vt:lpstr>PowerPoint-bemutató</vt:lpstr>
      <vt:lpstr>PowerPoint-bemutató</vt:lpstr>
      <vt:lpstr>Plexus choroideus, tela choroidea</vt:lpstr>
      <vt:lpstr>Hydrocaphalus</vt:lpstr>
      <vt:lpstr>Lateral ventricle</vt:lpstr>
      <vt:lpstr>Lateral ventricles</vt:lpstr>
      <vt:lpstr>Lateral ventricle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kissa</dc:creator>
  <cp:lastModifiedBy>kissa</cp:lastModifiedBy>
  <cp:revision>39</cp:revision>
  <dcterms:created xsi:type="dcterms:W3CDTF">2018-08-31T13:45:31Z</dcterms:created>
  <dcterms:modified xsi:type="dcterms:W3CDTF">2018-09-10T11:29:16Z</dcterms:modified>
</cp:coreProperties>
</file>