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2" r:id="rId4"/>
    <p:sldId id="291" r:id="rId5"/>
    <p:sldId id="288" r:id="rId6"/>
    <p:sldId id="294" r:id="rId7"/>
    <p:sldId id="29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8DD09-0CA4-4C21-80B4-3393C3EB3F3B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DFBC-0BAF-4E92-B7C9-7A397551F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2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F290-EBD0-4BB9-8718-74762B89E204}" type="datetimeFigureOut">
              <a:rPr lang="hu-HU" smtClean="0"/>
              <a:pPr/>
              <a:t>2018.10.31.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C32D-4E76-450E-B087-883B7457DF9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de-DE" sz="2400" b="1" dirty="0"/>
              <a:t>8. </a:t>
            </a:r>
            <a:r>
              <a:rPr lang="de-DE" sz="2400" b="1" dirty="0" smtClean="0"/>
              <a:t>Woche</a:t>
            </a:r>
            <a:r>
              <a:rPr lang="hu-HU" sz="2400" dirty="0" smtClean="0"/>
              <a:t> (31.10) 	</a:t>
            </a:r>
            <a:r>
              <a:rPr lang="hu-HU" sz="2400" b="1" dirty="0" err="1" smtClean="0"/>
              <a:t>Knochenbildung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de-DE" sz="2400" dirty="0" smtClean="0"/>
              <a:t>2</a:t>
            </a:r>
            <a:r>
              <a:rPr lang="hu-HU" sz="2400" dirty="0" smtClean="0"/>
              <a:t>9</a:t>
            </a:r>
            <a:r>
              <a:rPr lang="de-DE" sz="2400" dirty="0" smtClean="0"/>
              <a:t>. </a:t>
            </a:r>
            <a:r>
              <a:rPr lang="de-DE" sz="2400" dirty="0" err="1"/>
              <a:t>desmale</a:t>
            </a:r>
            <a:r>
              <a:rPr lang="de-DE" sz="2400" dirty="0"/>
              <a:t> Ossifikation </a:t>
            </a:r>
            <a:r>
              <a:rPr lang="de-DE" sz="2400" dirty="0" smtClean="0"/>
              <a:t>(</a:t>
            </a:r>
            <a:r>
              <a:rPr lang="hu-HU" sz="2400" dirty="0" smtClean="0"/>
              <a:t>S</a:t>
            </a:r>
            <a:r>
              <a:rPr lang="de-DE" sz="2400" dirty="0" err="1" smtClean="0"/>
              <a:t>chädel</a:t>
            </a:r>
            <a:r>
              <a:rPr lang="de-DE" sz="2400" dirty="0" smtClean="0"/>
              <a:t>, </a:t>
            </a:r>
            <a:r>
              <a:rPr lang="de-DE" sz="2400" dirty="0"/>
              <a:t>H-E)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28</a:t>
            </a:r>
            <a:r>
              <a:rPr lang="de-DE" sz="2400" dirty="0" smtClean="0"/>
              <a:t>. </a:t>
            </a:r>
            <a:r>
              <a:rPr lang="de-DE" sz="2400" dirty="0" err="1"/>
              <a:t>chondrale</a:t>
            </a:r>
            <a:r>
              <a:rPr lang="de-DE" sz="2400" dirty="0"/>
              <a:t> Ossifikation (Finger, H-E) 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ak\AppData\Local\Temp\28_chondrogen csontosodás_digitus_HE_31.08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3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ak\AppData\Local\Temp\28_chondrogen csontosodás_digitus_HE_62.16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43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t="4195" r="6687" b="7149"/>
          <a:stretch/>
        </p:blipFill>
        <p:spPr>
          <a:xfrm>
            <a:off x="0" y="1196751"/>
            <a:ext cx="8532440" cy="4320481"/>
          </a:xfrm>
          <a:prstGeom prst="rect">
            <a:avLst/>
          </a:prstGeom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1979712" y="22917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/>
              <a:t>itc.semmelweis.hu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311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094038" y="836613"/>
            <a:ext cx="369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Knochenbildung (Ossifikation)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30600" y="1223963"/>
            <a:ext cx="896938" cy="55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21510" idx="0"/>
          </p:cNvCxnSpPr>
          <p:nvPr/>
        </p:nvCxnSpPr>
        <p:spPr>
          <a:xfrm>
            <a:off x="5135563" y="1223963"/>
            <a:ext cx="1260475" cy="168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162050" y="1835150"/>
            <a:ext cx="247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Primärere (angiogene)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5772150" y="2906713"/>
            <a:ext cx="124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Secundäre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72150" y="3275013"/>
            <a:ext cx="468313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24625" y="3275013"/>
            <a:ext cx="431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6"/>
          <p:cNvSpPr txBox="1">
            <a:spLocks noChangeArrowheads="1"/>
          </p:cNvSpPr>
          <p:nvPr/>
        </p:nvSpPr>
        <p:spPr bwMode="auto">
          <a:xfrm>
            <a:off x="6927850" y="3838575"/>
            <a:ext cx="1420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Desmale</a:t>
            </a:r>
          </a:p>
          <a:p>
            <a:r>
              <a:rPr lang="hu-HU"/>
              <a:t>Ossifikation</a:t>
            </a:r>
          </a:p>
        </p:txBody>
      </p:sp>
      <p:sp>
        <p:nvSpPr>
          <p:cNvPr id="21514" name="TextBox 17"/>
          <p:cNvSpPr txBox="1">
            <a:spLocks noChangeArrowheads="1"/>
          </p:cNvSpPr>
          <p:nvPr/>
        </p:nvSpPr>
        <p:spPr bwMode="auto">
          <a:xfrm>
            <a:off x="4481513" y="3840163"/>
            <a:ext cx="1419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Chondrale </a:t>
            </a:r>
          </a:p>
          <a:p>
            <a:r>
              <a:rPr lang="hu-HU"/>
              <a:t>Ossifikation</a:t>
            </a:r>
          </a:p>
        </p:txBody>
      </p:sp>
      <p:sp>
        <p:nvSpPr>
          <p:cNvPr id="21518" name="TextBox 24"/>
          <p:cNvSpPr txBox="1">
            <a:spLocks noChangeArrowheads="1"/>
          </p:cNvSpPr>
          <p:nvPr/>
        </p:nvSpPr>
        <p:spPr bwMode="auto">
          <a:xfrm>
            <a:off x="4481513" y="4484688"/>
            <a:ext cx="1908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Enchondrale</a:t>
            </a:r>
            <a:r>
              <a:rPr lang="hu-HU" dirty="0" smtClean="0"/>
              <a:t> </a:t>
            </a:r>
            <a:r>
              <a:rPr lang="hu-HU" dirty="0" err="1"/>
              <a:t>O</a:t>
            </a:r>
            <a:r>
              <a:rPr lang="hu-HU" dirty="0" err="1" smtClean="0"/>
              <a:t>ssif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1519" name="Pictur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76475"/>
            <a:ext cx="13827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28"/>
          <p:cNvSpPr txBox="1">
            <a:spLocks noChangeArrowheads="1"/>
          </p:cNvSpPr>
          <p:nvPr/>
        </p:nvSpPr>
        <p:spPr bwMode="auto">
          <a:xfrm>
            <a:off x="1258888" y="4140200"/>
            <a:ext cx="21542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/>
              <a:t>Beschrieben von:</a:t>
            </a:r>
          </a:p>
          <a:p>
            <a:pPr algn="ctr"/>
            <a:r>
              <a:rPr lang="hu-HU"/>
              <a:t>István Krompecher</a:t>
            </a:r>
          </a:p>
          <a:p>
            <a:pPr algn="ctr"/>
            <a:r>
              <a:rPr lang="hu-HU" sz="1400"/>
              <a:t>Ungarischer Anatom</a:t>
            </a:r>
          </a:p>
        </p:txBody>
      </p:sp>
      <p:pic>
        <p:nvPicPr>
          <p:cNvPr id="21521" name="Picture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050" y="222250"/>
            <a:ext cx="11064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5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419475" y="260350"/>
            <a:ext cx="2606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Desmale Ossifikation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439" y="178404"/>
            <a:ext cx="15128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700" y="1341438"/>
            <a:ext cx="1868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Osteoprogenitor</a:t>
            </a:r>
          </a:p>
          <a:p>
            <a:r>
              <a:rPr lang="hu-HU"/>
              <a:t>-zellen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2988" y="2060575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925" y="2492375"/>
            <a:ext cx="150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/>
              <a:t>Osteoblasten</a:t>
            </a:r>
            <a:endParaRPr lang="hu-H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42988" y="2924175"/>
            <a:ext cx="0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25" y="3429000"/>
            <a:ext cx="985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Osteoid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20763" y="393382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25" y="4437063"/>
            <a:ext cx="2054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Umbau (Blast und</a:t>
            </a:r>
          </a:p>
          <a:p>
            <a:r>
              <a:rPr lang="hu-HU"/>
              <a:t>Clast zusammen)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38" y="5661025"/>
            <a:ext cx="1866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Ablagerung von</a:t>
            </a:r>
          </a:p>
          <a:p>
            <a:r>
              <a:rPr lang="hu-HU"/>
              <a:t>Mineralien (z. B.</a:t>
            </a:r>
          </a:p>
          <a:p>
            <a:r>
              <a:rPr lang="hu-HU"/>
              <a:t>Ca-Phosphat)</a:t>
            </a: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1036638" y="5083175"/>
            <a:ext cx="6350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ak\AppData\Local\Temp\29_desmogen csontosodás_calvaria_HE_32.47x.jpg"/>
          <p:cNvPicPr>
            <a:picLocks noChangeAspect="1" noChangeArrowheads="1"/>
          </p:cNvPicPr>
          <p:nvPr/>
        </p:nvPicPr>
        <p:blipFill rotWithShape="1">
          <a:blip r:embed="rId3" cstate="print"/>
          <a:srcRect l="22128" t="4075" r="-14" b="13076"/>
          <a:stretch/>
        </p:blipFill>
        <p:spPr bwMode="auto">
          <a:xfrm>
            <a:off x="2339752" y="1987550"/>
            <a:ext cx="6517458" cy="3332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4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k\AppData\Local\Temp\29_desmogen csontosodás_calvaria_HE_32.47x.jpg"/>
          <p:cNvPicPr>
            <a:picLocks noChangeAspect="1" noChangeArrowheads="1"/>
          </p:cNvPicPr>
          <p:nvPr/>
        </p:nvPicPr>
        <p:blipFill rotWithShape="1">
          <a:blip r:embed="rId2" cstate="print"/>
          <a:srcRect l="22128" t="4075" r="-14" b="13076"/>
          <a:stretch/>
        </p:blipFill>
        <p:spPr bwMode="auto">
          <a:xfrm>
            <a:off x="0" y="2276872"/>
            <a:ext cx="6517458" cy="3332791"/>
          </a:xfrm>
          <a:prstGeom prst="rect">
            <a:avLst/>
          </a:prstGeom>
          <a:noFill/>
        </p:spPr>
      </p:pic>
      <p:pic>
        <p:nvPicPr>
          <p:cNvPr id="5122" name="Picture 2" descr="C:\Users\ak\AppData\Local\Temp\29_desmogen csontosodás_calvaria_HE_3.4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333"/>
            <a:ext cx="4860032" cy="2336359"/>
          </a:xfrm>
          <a:prstGeom prst="rect">
            <a:avLst/>
          </a:prstGeom>
          <a:noFill/>
        </p:spPr>
      </p:pic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63" y="152382"/>
            <a:ext cx="30940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466748" y="3324564"/>
            <a:ext cx="267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Knochen</a:t>
            </a:r>
            <a:r>
              <a:rPr lang="hu-HU" dirty="0" err="1" smtClean="0"/>
              <a:t>bälkchen</a:t>
            </a:r>
            <a:r>
              <a:rPr lang="hu-HU" dirty="0" smtClean="0"/>
              <a:t>, </a:t>
            </a:r>
            <a:r>
              <a:rPr lang="hu-HU" dirty="0" err="1"/>
              <a:t>O</a:t>
            </a:r>
            <a:r>
              <a:rPr lang="hu-HU" dirty="0" err="1" smtClean="0"/>
              <a:t>steoid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51111" y="3943267"/>
            <a:ext cx="19613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Osteoblast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Osteozyt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Osteoklast</a:t>
            </a:r>
            <a:endParaRPr lang="hu-HU" dirty="0" smtClean="0"/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Howship-Lakuna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688925" y="117191"/>
            <a:ext cx="25157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 smtClean="0"/>
              <a:t>29. </a:t>
            </a:r>
            <a:r>
              <a:rPr lang="de-DE" dirty="0" err="1" smtClean="0"/>
              <a:t>desmale</a:t>
            </a:r>
            <a:r>
              <a:rPr lang="de-DE" dirty="0" smtClean="0"/>
              <a:t> </a:t>
            </a:r>
            <a:r>
              <a:rPr lang="de-DE" dirty="0"/>
              <a:t>Ossifikation 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707" y="962293"/>
            <a:ext cx="5986293" cy="34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132138" y="476250"/>
            <a:ext cx="3354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Chondrale Ossifikation</a:t>
            </a:r>
          </a:p>
        </p:txBody>
      </p:sp>
      <p:sp>
        <p:nvSpPr>
          <p:cNvPr id="5" name="Téglalap 4"/>
          <p:cNvSpPr/>
          <p:nvPr/>
        </p:nvSpPr>
        <p:spPr>
          <a:xfrm>
            <a:off x="237331" y="44958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perichondrale</a:t>
            </a:r>
            <a:r>
              <a:rPr lang="de-DE" dirty="0"/>
              <a:t> Knochenmanschette</a:t>
            </a:r>
            <a:endParaRPr lang="hu-HU" dirty="0"/>
          </a:p>
          <a:p>
            <a:r>
              <a:rPr lang="de-DE" dirty="0" err="1"/>
              <a:t>Epiphysenfugen</a:t>
            </a:r>
            <a:r>
              <a:rPr lang="de-DE" dirty="0"/>
              <a:t> </a:t>
            </a:r>
            <a:endParaRPr lang="hu-HU" dirty="0"/>
          </a:p>
        </p:txBody>
      </p:sp>
      <p:pic>
        <p:nvPicPr>
          <p:cNvPr id="6" name="Picture 6" descr="http://faculty.sdmiramar.edu/dtrubovitz/anatomy/Bone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31" b="11888"/>
          <a:stretch/>
        </p:blipFill>
        <p:spPr bwMode="auto">
          <a:xfrm>
            <a:off x="446027" y="369332"/>
            <a:ext cx="2695960" cy="379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1913"/>
            <a:ext cx="3313113" cy="49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1913"/>
            <a:ext cx="1655713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907381" y="3212629"/>
            <a:ext cx="3794525" cy="21304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5856" y="2708920"/>
            <a:ext cx="2407394" cy="81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3938" y="1350168"/>
            <a:ext cx="2137968" cy="627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7235825" y="61913"/>
            <a:ext cx="144463" cy="63023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Right Brace 15"/>
          <p:cNvSpPr/>
          <p:nvPr/>
        </p:nvSpPr>
        <p:spPr>
          <a:xfrm>
            <a:off x="7235825" y="765175"/>
            <a:ext cx="144463" cy="1295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Right Brace 16"/>
          <p:cNvSpPr/>
          <p:nvPr/>
        </p:nvSpPr>
        <p:spPr>
          <a:xfrm>
            <a:off x="7235825" y="2133600"/>
            <a:ext cx="144463" cy="208756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" name="Right Brace 17"/>
          <p:cNvSpPr/>
          <p:nvPr/>
        </p:nvSpPr>
        <p:spPr>
          <a:xfrm>
            <a:off x="7235825" y="4292600"/>
            <a:ext cx="144463" cy="25209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5611" name="TextBox 18"/>
          <p:cNvSpPr txBox="1">
            <a:spLocks noChangeArrowheads="1"/>
          </p:cNvSpPr>
          <p:nvPr/>
        </p:nvSpPr>
        <p:spPr bwMode="auto">
          <a:xfrm>
            <a:off x="7380288" y="223838"/>
            <a:ext cx="1122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 err="1"/>
              <a:t>Reservezone</a:t>
            </a:r>
            <a:endParaRPr lang="hu-HU" sz="1400" b="1" dirty="0"/>
          </a:p>
        </p:txBody>
      </p:sp>
      <p:sp>
        <p:nvSpPr>
          <p:cNvPr id="25612" name="TextBox 19"/>
          <p:cNvSpPr txBox="1">
            <a:spLocks noChangeArrowheads="1"/>
          </p:cNvSpPr>
          <p:nvPr/>
        </p:nvSpPr>
        <p:spPr bwMode="auto">
          <a:xfrm>
            <a:off x="7380288" y="1258888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 dirty="0" err="1"/>
              <a:t>Proliferationszone</a:t>
            </a:r>
            <a:endParaRPr lang="hu-HU" sz="1400" b="1" dirty="0"/>
          </a:p>
          <a:p>
            <a:r>
              <a:rPr lang="hu-HU" sz="1400" dirty="0"/>
              <a:t>(</a:t>
            </a:r>
            <a:r>
              <a:rPr lang="hu-HU" sz="1400" dirty="0" err="1"/>
              <a:t>Säulenknorpel</a:t>
            </a:r>
            <a:r>
              <a:rPr lang="hu-HU" sz="1400" dirty="0"/>
              <a:t>)</a:t>
            </a:r>
          </a:p>
        </p:txBody>
      </p:sp>
      <p:sp>
        <p:nvSpPr>
          <p:cNvPr id="25613" name="TextBox 20"/>
          <p:cNvSpPr txBox="1">
            <a:spLocks noChangeArrowheads="1"/>
          </p:cNvSpPr>
          <p:nvPr/>
        </p:nvSpPr>
        <p:spPr bwMode="auto">
          <a:xfrm>
            <a:off x="7348538" y="2997200"/>
            <a:ext cx="1615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 err="1"/>
              <a:t>Degenerationszone</a:t>
            </a:r>
            <a:endParaRPr lang="hu-HU" sz="1400" b="1" dirty="0"/>
          </a:p>
          <a:p>
            <a:r>
              <a:rPr lang="hu-HU" sz="1400" dirty="0"/>
              <a:t>(</a:t>
            </a:r>
            <a:r>
              <a:rPr lang="hu-HU" sz="1400" dirty="0" err="1"/>
              <a:t>Blasenknorpel</a:t>
            </a:r>
            <a:r>
              <a:rPr lang="hu-HU" sz="1400" dirty="0"/>
              <a:t>)</a:t>
            </a:r>
          </a:p>
        </p:txBody>
      </p:sp>
      <p:sp>
        <p:nvSpPr>
          <p:cNvPr id="25614" name="TextBox 21"/>
          <p:cNvSpPr txBox="1">
            <a:spLocks noChangeArrowheads="1"/>
          </p:cNvSpPr>
          <p:nvPr/>
        </p:nvSpPr>
        <p:spPr bwMode="auto">
          <a:xfrm>
            <a:off x="7345363" y="5399088"/>
            <a:ext cx="1338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 err="1"/>
              <a:t>Eröffnungszone</a:t>
            </a:r>
            <a:endParaRPr lang="hu-HU" sz="1400" b="1" dirty="0"/>
          </a:p>
          <a:p>
            <a:r>
              <a:rPr lang="hu-HU" sz="1400" dirty="0"/>
              <a:t>(</a:t>
            </a:r>
            <a:r>
              <a:rPr lang="hu-HU" sz="1400" dirty="0" err="1"/>
              <a:t>mesenchymale</a:t>
            </a:r>
            <a:endParaRPr lang="hu-HU" sz="1400" dirty="0"/>
          </a:p>
          <a:p>
            <a:r>
              <a:rPr lang="hu-HU" sz="1400" dirty="0"/>
              <a:t> </a:t>
            </a:r>
            <a:r>
              <a:rPr lang="hu-HU" sz="1400" dirty="0" err="1"/>
              <a:t>Invasion</a:t>
            </a:r>
            <a:r>
              <a:rPr lang="hu-HU" sz="1400" dirty="0"/>
              <a:t>)</a:t>
            </a:r>
          </a:p>
        </p:txBody>
      </p:sp>
      <p:sp>
        <p:nvSpPr>
          <p:cNvPr id="2" name="Téglalap 1"/>
          <p:cNvSpPr/>
          <p:nvPr/>
        </p:nvSpPr>
        <p:spPr>
          <a:xfrm>
            <a:off x="7329882" y="3406259"/>
            <a:ext cx="171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/>
              <a:t>R</a:t>
            </a:r>
            <a:r>
              <a:rPr lang="de-DE" i="1" dirty="0" err="1"/>
              <a:t>esorptionszone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7380288" y="461062"/>
            <a:ext cx="172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hyaliner Knorpel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329882" y="4537412"/>
            <a:ext cx="1798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Verknöcherungszone</a:t>
            </a:r>
            <a:r>
              <a:rPr lang="de-DE" sz="1200" dirty="0"/>
              <a:t> </a:t>
            </a:r>
            <a:r>
              <a:rPr lang="hu-HU" sz="1200" dirty="0"/>
              <a:t>- </a:t>
            </a:r>
            <a:r>
              <a:rPr lang="de-DE" sz="1200" dirty="0" err="1"/>
              <a:t>Knorpelhölen</a:t>
            </a:r>
            <a:r>
              <a:rPr lang="de-DE" sz="1200" dirty="0"/>
              <a:t> werden durch </a:t>
            </a:r>
            <a:r>
              <a:rPr lang="de-DE" sz="1200" dirty="0" err="1">
                <a:solidFill>
                  <a:srgbClr val="FF0000"/>
                </a:solidFill>
              </a:rPr>
              <a:t>Chondroklasten</a:t>
            </a:r>
            <a:r>
              <a:rPr lang="de-DE" sz="1200" dirty="0"/>
              <a:t> </a:t>
            </a:r>
            <a:r>
              <a:rPr lang="de-DE" sz="1200" dirty="0" smtClean="0"/>
              <a:t>eröffnet</a:t>
            </a:r>
            <a:r>
              <a:rPr lang="hu-HU" sz="1200" dirty="0" smtClean="0"/>
              <a:t>:</a:t>
            </a:r>
            <a:endParaRPr lang="hu-HU" sz="1200" dirty="0"/>
          </a:p>
          <a:p>
            <a:endParaRPr lang="hu-HU" sz="1200" dirty="0"/>
          </a:p>
        </p:txBody>
      </p:sp>
      <p:sp>
        <p:nvSpPr>
          <p:cNvPr id="13" name="Téglalap 12"/>
          <p:cNvSpPr/>
          <p:nvPr/>
        </p:nvSpPr>
        <p:spPr>
          <a:xfrm>
            <a:off x="600085" y="53990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Osteoblasten</a:t>
            </a:r>
            <a:r>
              <a:rPr lang="hu-HU" sz="1200" dirty="0">
                <a:sym typeface="Wingdings" panose="05000000000000000000" pitchFamily="2" charset="2"/>
              </a:rPr>
              <a:t></a:t>
            </a:r>
            <a:r>
              <a:rPr lang="de-DE" sz="1200" dirty="0"/>
              <a:t> Knochengrundsubstanz</a:t>
            </a:r>
            <a:endParaRPr lang="hu-HU" sz="1200" dirty="0"/>
          </a:p>
          <a:p>
            <a:endParaRPr lang="hu-HU" sz="1200" dirty="0"/>
          </a:p>
          <a:p>
            <a:r>
              <a:rPr lang="de-DE" sz="1200" dirty="0"/>
              <a:t>Verkalkter Knorpel</a:t>
            </a:r>
            <a:r>
              <a:rPr lang="hu-HU" sz="1200" dirty="0"/>
              <a:t>: </a:t>
            </a:r>
            <a:r>
              <a:rPr lang="de-DE" sz="1200" dirty="0" err="1"/>
              <a:t>basophil</a:t>
            </a:r>
            <a:r>
              <a:rPr lang="de-DE" sz="1200" dirty="0"/>
              <a:t>, Knochengewebe</a:t>
            </a:r>
            <a:r>
              <a:rPr lang="hu-HU" sz="1200" dirty="0"/>
              <a:t>:</a:t>
            </a:r>
            <a:r>
              <a:rPr lang="de-DE" sz="1200" dirty="0"/>
              <a:t> </a:t>
            </a:r>
            <a:r>
              <a:rPr lang="de-DE" sz="1200" dirty="0" err="1"/>
              <a:t>azidophil</a:t>
            </a:r>
            <a:r>
              <a:rPr lang="de-DE" sz="1200" dirty="0"/>
              <a:t> (=</a:t>
            </a:r>
            <a:r>
              <a:rPr lang="de-DE" sz="1200" dirty="0" err="1"/>
              <a:t>eosinophil</a:t>
            </a:r>
            <a:r>
              <a:rPr lang="de-DE" sz="1200" dirty="0"/>
              <a:t>)</a:t>
            </a:r>
            <a:endParaRPr lang="hu-HU" sz="1200" dirty="0"/>
          </a:p>
          <a:p>
            <a:endParaRPr lang="hu-HU" sz="1200" dirty="0"/>
          </a:p>
          <a:p>
            <a:r>
              <a:rPr lang="hu-HU" sz="1200" dirty="0" err="1"/>
              <a:t>Osteozyten</a:t>
            </a:r>
            <a:r>
              <a:rPr lang="hu-HU" sz="1200" dirty="0"/>
              <a:t>, </a:t>
            </a:r>
            <a:r>
              <a:rPr lang="hu-HU" sz="1200" dirty="0" err="1"/>
              <a:t>Osteoklasten</a:t>
            </a:r>
            <a:endParaRPr lang="hu-HU" sz="1200" dirty="0"/>
          </a:p>
          <a:p>
            <a:endParaRPr lang="hu-HU" sz="1200" dirty="0"/>
          </a:p>
          <a:p>
            <a:r>
              <a:rPr lang="hu-HU" sz="1200" dirty="0" err="1"/>
              <a:t>primäre</a:t>
            </a:r>
            <a:r>
              <a:rPr lang="hu-HU" sz="1200" dirty="0"/>
              <a:t> </a:t>
            </a:r>
            <a:r>
              <a:rPr lang="hu-HU" sz="1200" dirty="0" err="1"/>
              <a:t>Markhöhle</a:t>
            </a:r>
            <a:endParaRPr lang="hu-HU" sz="1200" dirty="0"/>
          </a:p>
        </p:txBody>
      </p:sp>
      <p:sp>
        <p:nvSpPr>
          <p:cNvPr id="26" name="Téglalap 25"/>
          <p:cNvSpPr/>
          <p:nvPr/>
        </p:nvSpPr>
        <p:spPr>
          <a:xfrm>
            <a:off x="1907381" y="4378925"/>
            <a:ext cx="209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u="sng" dirty="0" err="1">
                <a:solidFill>
                  <a:schemeClr val="accent1">
                    <a:lumMod val="50000"/>
                  </a:schemeClr>
                </a:solidFill>
              </a:rPr>
              <a:t>Orientierungsbalken</a:t>
            </a:r>
            <a:endParaRPr lang="hu-HU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ak\AppData\Local\Temp\28_chondrogen csontosodás_digitus_HE_7.77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8316416" cy="399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\AppData\Local\Temp\28_chondrogen csontosodás_digitus_HE_15.54x.jpg"/>
          <p:cNvPicPr>
            <a:picLocks noChangeAspect="1" noChangeArrowheads="1"/>
          </p:cNvPicPr>
          <p:nvPr/>
        </p:nvPicPr>
        <p:blipFill rotWithShape="1">
          <a:blip r:embed="rId2" cstate="print"/>
          <a:srcRect l="35275"/>
          <a:stretch/>
        </p:blipFill>
        <p:spPr bwMode="auto">
          <a:xfrm>
            <a:off x="-16202" y="548716"/>
            <a:ext cx="5623104" cy="417642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5579755" y="54868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i="1" dirty="0" smtClean="0"/>
              <a:t>Reservezone</a:t>
            </a:r>
            <a:r>
              <a:rPr lang="de-DE" dirty="0" smtClean="0"/>
              <a:t> (hyaliner Knorpel)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i="1" dirty="0" smtClean="0"/>
              <a:t>P</a:t>
            </a:r>
            <a:r>
              <a:rPr lang="hu-HU" b="1" i="1" dirty="0" smtClean="0"/>
              <a:t>r</a:t>
            </a:r>
            <a:r>
              <a:rPr lang="de-DE" b="1" i="1" dirty="0" err="1" smtClean="0"/>
              <a:t>oliferationszone</a:t>
            </a:r>
            <a:r>
              <a:rPr lang="de-DE" b="1" dirty="0" smtClean="0"/>
              <a:t> </a:t>
            </a:r>
            <a:r>
              <a:rPr lang="de-DE" dirty="0" smtClean="0"/>
              <a:t>(Säulenknorpel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err="1" smtClean="0"/>
              <a:t>Degenerationszone</a:t>
            </a:r>
            <a:r>
              <a:rPr lang="hu-HU" b="1" i="1" dirty="0" smtClean="0"/>
              <a:t> </a:t>
            </a:r>
            <a:r>
              <a:rPr lang="hu-HU" i="1" dirty="0" smtClean="0"/>
              <a:t>(</a:t>
            </a:r>
            <a:r>
              <a:rPr lang="de-DE" dirty="0" smtClean="0"/>
              <a:t>Blasenknorpel</a:t>
            </a:r>
            <a:r>
              <a:rPr lang="hu-HU" dirty="0" smtClean="0"/>
              <a:t>)</a:t>
            </a:r>
            <a:r>
              <a:rPr lang="de-DE" dirty="0" smtClean="0"/>
              <a:t>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Verknöcherungszone</a:t>
            </a:r>
            <a:r>
              <a:rPr lang="de-DE" dirty="0" smtClean="0"/>
              <a:t> </a:t>
            </a:r>
            <a:r>
              <a:rPr lang="hu-HU" dirty="0" smtClean="0"/>
              <a:t>- </a:t>
            </a:r>
            <a:r>
              <a:rPr lang="de-DE" dirty="0" err="1" smtClean="0">
                <a:solidFill>
                  <a:srgbClr val="FF0000"/>
                </a:solidFill>
              </a:rPr>
              <a:t>Chondroklasten</a:t>
            </a:r>
            <a:endParaRPr lang="hu-HU" dirty="0" smtClean="0"/>
          </a:p>
          <a:p>
            <a:endParaRPr lang="hu-HU" dirty="0" smtClean="0">
              <a:solidFill>
                <a:srgbClr val="FF0000"/>
              </a:solidFill>
            </a:endParaRPr>
          </a:p>
          <a:p>
            <a:r>
              <a:rPr lang="hu-HU" u="sng" dirty="0" err="1" smtClean="0">
                <a:solidFill>
                  <a:schemeClr val="accent1">
                    <a:lumMod val="50000"/>
                  </a:schemeClr>
                </a:solidFill>
              </a:rPr>
              <a:t>Orientierungsbalken</a:t>
            </a:r>
            <a:endParaRPr lang="hu-H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Osteoblasten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Knochengrundsubstanz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Osteozyten</a:t>
            </a:r>
            <a:r>
              <a:rPr lang="hu-HU" dirty="0" smtClean="0"/>
              <a:t>, </a:t>
            </a:r>
            <a:r>
              <a:rPr lang="hu-HU" dirty="0" err="1" smtClean="0"/>
              <a:t>Osteoklasten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primäre</a:t>
            </a:r>
            <a:r>
              <a:rPr lang="hu-HU" dirty="0" smtClean="0"/>
              <a:t> </a:t>
            </a:r>
            <a:r>
              <a:rPr lang="hu-HU" dirty="0" err="1" smtClean="0"/>
              <a:t>Markhöhle</a:t>
            </a:r>
            <a:endParaRPr lang="hu-H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145</Words>
  <Application>Microsoft Office PowerPoint</Application>
  <PresentationFormat>Diavetítés a képernyőre (4:3 oldalarány)</PresentationFormat>
  <Paragraphs>64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Office-téma</vt:lpstr>
      <vt:lpstr>8. Woche (31.10)  Knochenbildung  29. desmale Ossifikation (Schädel, H-E)  28. chondrale Ossifikation (Finger, H-E)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Woche (31.10)  Knochenbildung  28. chondrale Ossifikation (Finger, H-E)  29. desmale Ossifikation (Schädelkalotte, H-E)</dc:title>
  <dc:creator>ak</dc:creator>
  <cp:lastModifiedBy>Altdorf</cp:lastModifiedBy>
  <cp:revision>16</cp:revision>
  <dcterms:created xsi:type="dcterms:W3CDTF">2014-10-18T19:23:05Z</dcterms:created>
  <dcterms:modified xsi:type="dcterms:W3CDTF">2018-10-31T12:11:49Z</dcterms:modified>
</cp:coreProperties>
</file>