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1" r:id="rId2"/>
    <p:sldId id="440" r:id="rId3"/>
    <p:sldId id="441" r:id="rId4"/>
    <p:sldId id="442" r:id="rId5"/>
    <p:sldId id="472" r:id="rId6"/>
    <p:sldId id="473" r:id="rId7"/>
    <p:sldId id="443" r:id="rId8"/>
    <p:sldId id="444" r:id="rId9"/>
    <p:sldId id="446" r:id="rId10"/>
    <p:sldId id="447" r:id="rId11"/>
    <p:sldId id="462" r:id="rId12"/>
    <p:sldId id="448" r:id="rId13"/>
    <p:sldId id="450" r:id="rId14"/>
    <p:sldId id="471" r:id="rId15"/>
    <p:sldId id="460" r:id="rId16"/>
    <p:sldId id="465" r:id="rId17"/>
    <p:sldId id="469" r:id="rId18"/>
    <p:sldId id="470" r:id="rId19"/>
    <p:sldId id="453" r:id="rId20"/>
    <p:sldId id="451" r:id="rId21"/>
    <p:sldId id="455" r:id="rId22"/>
    <p:sldId id="454" r:id="rId23"/>
    <p:sldId id="435" r:id="rId24"/>
    <p:sldId id="436" r:id="rId25"/>
    <p:sldId id="437" r:id="rId26"/>
    <p:sldId id="464" r:id="rId27"/>
    <p:sldId id="458" r:id="rId28"/>
    <p:sldId id="456" r:id="rId29"/>
    <p:sldId id="438" r:id="rId30"/>
    <p:sldId id="452" r:id="rId31"/>
    <p:sldId id="466" r:id="rId32"/>
    <p:sldId id="459" r:id="rId33"/>
    <p:sldId id="439" r:id="rId34"/>
    <p:sldId id="434" r:id="rId3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69C"/>
    <a:srgbClr val="1F497D"/>
    <a:srgbClr val="4F81BD"/>
    <a:srgbClr val="9BBB59"/>
    <a:srgbClr val="C0504D"/>
    <a:srgbClr val="D9BDBD"/>
    <a:srgbClr val="E8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05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06F75-B006-4AFA-9DC8-00B96AAE8CB4}" type="datetimeFigureOut">
              <a:rPr lang="de-DE" smtClean="0"/>
              <a:t>16.10.2018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76FD4-34CF-4113-BCD1-5F1B1A943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6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76FD4-34CF-4113-BCD1-5F1B1A94322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33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4686F-0BB6-4959-929F-36CEE19A5F2D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0EB6-1857-45A5-8F5E-211E9E8509B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615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8077-96B8-4DB2-A591-7C138C6E81D6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8D77A-3DA1-4C22-94D2-F7B6668A4DC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93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7B88-2377-4A95-AA99-12B3C77A468D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3F4BD-0419-44CE-B1D1-EFD721D1EA0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58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4C3C-366C-49A9-B091-A20129D72801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B07CF-DE1C-4A06-82B9-519DCBE428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2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1679-3A37-4B04-B76C-187E9C054637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3CF9B-045E-4CE9-8F56-288ADF2378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473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EBC-28FA-4E40-BB4A-1671DFAF3FFF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16E7F-105D-4964-B8C7-7982F5FC7B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049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09E5D-77BB-4517-8374-95E21156C7C3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AC65E-1508-4CBE-B4C6-C8AFCEF5EDD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6534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AD4A4-8D76-4DCB-B10C-87C77C25BF74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2A74A-AEC9-4BDA-81C8-67552CF701B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2014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17643-5E30-45A4-9FF7-07A77C7A4D67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BC6EB-6CF0-44FD-9299-AFAA8644D23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8994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B502-587E-4190-96D4-B073B3860EF0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36DF9-7E98-4B83-AFB7-69A87C7A6C7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683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8B78-C0FA-447A-9C48-94CAD1D9BACA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73FB-A1F5-4EE6-8985-FBDA41719E9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885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05BB22-ED3E-400C-B535-CEDF137D9925}" type="datetimeFigureOut">
              <a:rPr lang="hu-HU"/>
              <a:pPr>
                <a:defRPr/>
              </a:pPr>
              <a:t>2018. 10. 16.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4229A-8AB5-42AD-84FF-C85D5539A2B2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zabar@ana2.sot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341438"/>
            <a:ext cx="8280400" cy="1470025"/>
          </a:xfrm>
        </p:spPr>
        <p:txBody>
          <a:bodyPr/>
          <a:lstStyle/>
          <a:p>
            <a:r>
              <a:rPr lang="hu-HU" b="1" dirty="0" smtClean="0"/>
              <a:t>Csigolyák és gerincoszlop</a:t>
            </a:r>
            <a:endParaRPr lang="hu-HU" sz="4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598515"/>
            <a:ext cx="6513512" cy="29988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000" dirty="0">
                <a:solidFill>
                  <a:schemeClr val="tx1"/>
                </a:solidFill>
              </a:rPr>
              <a:t>Dr. </a:t>
            </a:r>
            <a:r>
              <a:rPr lang="hu-HU" sz="2000" dirty="0" smtClean="0">
                <a:solidFill>
                  <a:schemeClr val="tx1"/>
                </a:solidFill>
              </a:rPr>
              <a:t>Szabó Arnold</a:t>
            </a:r>
            <a:endParaRPr lang="hu-HU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u-HU" sz="2000" i="1" dirty="0" err="1">
                <a:solidFill>
                  <a:schemeClr val="accent6"/>
                </a:solidFill>
                <a:hlinkClick r:id="rId2"/>
              </a:rPr>
              <a:t>szabo.arnold</a:t>
            </a:r>
            <a:r>
              <a:rPr lang="hu-HU" sz="2000" i="1" dirty="0">
                <a:solidFill>
                  <a:schemeClr val="accent6"/>
                </a:solidFill>
                <a:hlinkClick r:id="rId2"/>
              </a:rPr>
              <a:t>@</a:t>
            </a:r>
            <a:r>
              <a:rPr lang="hu-HU" sz="2000" i="1" dirty="0" err="1">
                <a:solidFill>
                  <a:schemeClr val="accent6"/>
                </a:solidFill>
                <a:hlinkClick r:id="rId2"/>
              </a:rPr>
              <a:t>med.semmelweis-univ.hu</a:t>
            </a:r>
            <a:endParaRPr lang="hu-HU" sz="2000" i="1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hu-HU" sz="2000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u-HU" sz="2000" dirty="0">
                <a:solidFill>
                  <a:schemeClr val="tx1"/>
                </a:solidFill>
              </a:rPr>
              <a:t>Semmelweis </a:t>
            </a:r>
            <a:r>
              <a:rPr lang="hu-HU" sz="2000" dirty="0" smtClean="0">
                <a:solidFill>
                  <a:schemeClr val="tx1"/>
                </a:solidFill>
              </a:rPr>
              <a:t>Egyetem</a:t>
            </a:r>
            <a:endParaRPr lang="hu-HU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u-HU" sz="2000" dirty="0" smtClean="0">
                <a:solidFill>
                  <a:schemeClr val="tx1"/>
                </a:solidFill>
              </a:rPr>
              <a:t>Anatómiai, Szövet- és Fejlődéstani Intézet</a:t>
            </a:r>
          </a:p>
          <a:p>
            <a:pPr eaLnBrk="1" hangingPunct="1">
              <a:lnSpc>
                <a:spcPct val="80000"/>
              </a:lnSpc>
            </a:pPr>
            <a:endParaRPr lang="hu-HU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hu-HU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u-HU" sz="2000" dirty="0" smtClean="0">
                <a:solidFill>
                  <a:schemeClr val="tx1"/>
                </a:solidFill>
              </a:rPr>
              <a:t>2018. 10</a:t>
            </a:r>
            <a:r>
              <a:rPr lang="hu-HU" sz="2000" dirty="0">
                <a:solidFill>
                  <a:schemeClr val="tx1"/>
                </a:solidFill>
              </a:rPr>
              <a:t>. </a:t>
            </a:r>
            <a:r>
              <a:rPr lang="hu-HU" sz="2000" dirty="0" smtClean="0">
                <a:solidFill>
                  <a:schemeClr val="tx1"/>
                </a:solidFill>
              </a:rPr>
              <a:t>16. </a:t>
            </a:r>
            <a:endParaRPr lang="hu-H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6"/>
          <p:cNvSpPr txBox="1">
            <a:spLocks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sz="3600" dirty="0" err="1"/>
              <a:t>Os</a:t>
            </a:r>
            <a:r>
              <a:rPr lang="hu-HU" sz="3600" dirty="0"/>
              <a:t> </a:t>
            </a:r>
            <a:r>
              <a:rPr lang="hu-HU" sz="3600" dirty="0" err="1"/>
              <a:t>sacrum</a:t>
            </a:r>
            <a:endParaRPr lang="hu-HU" sz="3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35032"/>
            <a:ext cx="3151632" cy="25786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49" y="3933056"/>
            <a:ext cx="4357993" cy="266429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8" y="2162168"/>
            <a:ext cx="4334256" cy="354177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6EE88D2-E0BF-40DA-9C12-23452361CE96}"/>
              </a:ext>
            </a:extLst>
          </p:cNvPr>
          <p:cNvSpPr txBox="1"/>
          <p:nvPr/>
        </p:nvSpPr>
        <p:spPr>
          <a:xfrm flipH="1">
            <a:off x="539552" y="6197242"/>
            <a:ext cx="300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Synostosis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298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acralisatio des L5 -Moor 3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297363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Lumbalisatio des S1 -Moor 3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57600"/>
            <a:ext cx="4114800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286000" y="3657600"/>
            <a:ext cx="4625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 dirty="0" smtClean="0">
                <a:latin typeface="Arial" panose="020B0604020202020204" pitchFamily="34" charset="0"/>
              </a:rPr>
              <a:t>L5 csigolya </a:t>
            </a:r>
            <a:r>
              <a:rPr lang="hu-HU" altLang="hu-HU" sz="1800" b="1" dirty="0" err="1" smtClean="0">
                <a:latin typeface="Arial" panose="020B0604020202020204" pitchFamily="34" charset="0"/>
              </a:rPr>
              <a:t>szakralizációja</a:t>
            </a:r>
            <a:endParaRPr lang="hu-HU" altLang="hu-HU" sz="1800" b="1" dirty="0">
              <a:latin typeface="Arial" panose="020B0604020202020204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209800" y="58674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 dirty="0" smtClean="0">
                <a:latin typeface="Arial" panose="020B0604020202020204" pitchFamily="34" charset="0"/>
              </a:rPr>
              <a:t>S1 csigolya </a:t>
            </a:r>
            <a:r>
              <a:rPr lang="hu-HU" altLang="hu-HU" sz="1800" b="1" dirty="0" err="1" smtClean="0">
                <a:latin typeface="Arial" panose="020B0604020202020204" pitchFamily="34" charset="0"/>
              </a:rPr>
              <a:t>lumbalizációja</a:t>
            </a:r>
            <a:endParaRPr lang="hu-HU" altLang="hu-HU" sz="1800" b="1" dirty="0">
              <a:latin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sz="3600" dirty="0" err="1" smtClean="0"/>
              <a:t>Sacrum</a:t>
            </a:r>
            <a:r>
              <a:rPr lang="hu-HU" sz="3600" dirty="0" smtClean="0"/>
              <a:t> variációk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7325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hu-HU" sz="3600" dirty="0" err="1"/>
              <a:t>Os</a:t>
            </a:r>
            <a:r>
              <a:rPr lang="hu-HU" sz="3600" dirty="0"/>
              <a:t> </a:t>
            </a:r>
            <a:r>
              <a:rPr lang="hu-HU" sz="3600" dirty="0" err="1"/>
              <a:t>coccygis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348880"/>
            <a:ext cx="4605848" cy="310309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6" y="2348881"/>
            <a:ext cx="3942011" cy="31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-34834"/>
            <a:ext cx="8229600" cy="1143000"/>
          </a:xfrm>
        </p:spPr>
        <p:txBody>
          <a:bodyPr/>
          <a:lstStyle/>
          <a:p>
            <a:r>
              <a:rPr lang="hu-HU" sz="3200" dirty="0"/>
              <a:t>Art. </a:t>
            </a:r>
            <a:r>
              <a:rPr lang="hu-HU" sz="3200" dirty="0" err="1"/>
              <a:t>zygapophysialis</a:t>
            </a:r>
            <a:endParaRPr lang="hu-HU" sz="3200" dirty="0"/>
          </a:p>
        </p:txBody>
      </p:sp>
      <p:pic>
        <p:nvPicPr>
          <p:cNvPr id="4" name="Picture 2" descr="Lumbais gerinc izületek -Moor 3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553200" cy="58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obbra nyíl 4"/>
          <p:cNvSpPr/>
          <p:nvPr/>
        </p:nvSpPr>
        <p:spPr>
          <a:xfrm>
            <a:off x="2483768" y="3933056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677" y="0"/>
            <a:ext cx="8229600" cy="1143000"/>
          </a:xfrm>
        </p:spPr>
        <p:txBody>
          <a:bodyPr/>
          <a:lstStyle/>
          <a:p>
            <a:r>
              <a:rPr lang="hu-HU" sz="3200" dirty="0" err="1"/>
              <a:t>Discus</a:t>
            </a:r>
            <a:r>
              <a:rPr lang="hu-HU" sz="3200" dirty="0"/>
              <a:t> </a:t>
            </a:r>
            <a:r>
              <a:rPr lang="hu-HU" sz="3200" dirty="0" err="1"/>
              <a:t>intervertebralis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07932"/>
            <a:ext cx="5483352" cy="30662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4672010"/>
            <a:ext cx="1575816" cy="18318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62" y="4539153"/>
            <a:ext cx="1728216" cy="191109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97152"/>
            <a:ext cx="3048620" cy="170670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9790227-5820-4950-97EF-D7C163226F0B}"/>
              </a:ext>
            </a:extLst>
          </p:cNvPr>
          <p:cNvSpPr txBox="1"/>
          <p:nvPr/>
        </p:nvSpPr>
        <p:spPr>
          <a:xfrm>
            <a:off x="6531554" y="2379411"/>
            <a:ext cx="2005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Anulus</a:t>
            </a:r>
            <a:r>
              <a:rPr lang="hu-HU" dirty="0"/>
              <a:t> </a:t>
            </a:r>
            <a:r>
              <a:rPr lang="hu-HU" dirty="0" err="1"/>
              <a:t>fibrosus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Nucleus</a:t>
            </a:r>
            <a:r>
              <a:rPr lang="hu-HU" dirty="0"/>
              <a:t> </a:t>
            </a:r>
            <a:r>
              <a:rPr lang="hu-HU" dirty="0" err="1"/>
              <a:t>pulposus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7133972-17A5-4A08-B403-73FF1A147EEF}"/>
              </a:ext>
            </a:extLst>
          </p:cNvPr>
          <p:cNvSpPr txBox="1"/>
          <p:nvPr/>
        </p:nvSpPr>
        <p:spPr>
          <a:xfrm>
            <a:off x="5829200" y="1428540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/>
              <a:t>Synchondrosis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9424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sz="3600" dirty="0" err="1" smtClean="0"/>
              <a:t>Syndesmosisok</a:t>
            </a:r>
            <a:endParaRPr lang="hu-HU" sz="36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910593" cy="50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sz="3600" dirty="0" err="1" smtClean="0"/>
              <a:t>Syndesmosisok</a:t>
            </a:r>
            <a:endParaRPr lang="hu-HU" sz="36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43000"/>
            <a:ext cx="7361910" cy="55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2B12734-0FF6-48B2-ACCD-C0A9E766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" y="1605588"/>
            <a:ext cx="4238164" cy="515278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63A81C6D-C3EB-4794-ABC1-B69EC5D9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hu-HU" sz="3200" dirty="0"/>
              <a:t>Art. </a:t>
            </a:r>
            <a:r>
              <a:rPr lang="hu-HU" sz="3200" dirty="0" err="1"/>
              <a:t>lumbosacralis</a:t>
            </a:r>
            <a:endParaRPr lang="hu-HU" sz="32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26B1DD6-31CF-4B6C-9D8E-036E94D1D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1124744"/>
            <a:ext cx="423816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 dirty="0" err="1" smtClean="0">
                <a:latin typeface="Arial" panose="020B0604020202020204" pitchFamily="34" charset="0"/>
              </a:rPr>
              <a:t>Discus</a:t>
            </a:r>
            <a:r>
              <a:rPr lang="hu-HU" altLang="hu-HU" sz="2000" b="1" dirty="0" smtClean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intervertebralis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longitunale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anterius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  <a:p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longitunale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posterius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flavum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  <a:p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supraspinale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  <a:p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interspinale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endParaRPr lang="hu-HU" altLang="hu-HU" sz="2000" b="1" dirty="0">
              <a:latin typeface="Arial" panose="020B0604020202020204" pitchFamily="34" charset="0"/>
            </a:endParaRPr>
          </a:p>
          <a:p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iliolumbale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 smtClean="0">
                <a:latin typeface="Arial" panose="020B0604020202020204" pitchFamily="34" charset="0"/>
              </a:rPr>
              <a:t>Lig</a:t>
            </a:r>
            <a:r>
              <a:rPr lang="hu-HU" altLang="hu-HU" sz="2000" b="1" dirty="0" smtClean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s</a:t>
            </a:r>
            <a:r>
              <a:rPr lang="hu-HU" altLang="hu-HU" sz="2000" b="1" dirty="0" err="1" smtClean="0">
                <a:latin typeface="Arial" panose="020B0604020202020204" pitchFamily="34" charset="0"/>
              </a:rPr>
              <a:t>acrotuberale</a:t>
            </a:r>
            <a:endParaRPr lang="hu-HU" altLang="hu-HU" sz="2000" b="1" dirty="0" smtClean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 smtClean="0">
                <a:latin typeface="Arial" panose="020B0604020202020204" pitchFamily="34" charset="0"/>
              </a:rPr>
              <a:t>Lig</a:t>
            </a:r>
            <a:r>
              <a:rPr lang="hu-HU" altLang="hu-HU" sz="2000" b="1" dirty="0" smtClean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 smtClean="0">
                <a:latin typeface="Arial" panose="020B0604020202020204" pitchFamily="34" charset="0"/>
              </a:rPr>
              <a:t>sacrospinale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63A81C6D-C3EB-4794-ABC1-B69EC5D9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6632"/>
            <a:ext cx="8229600" cy="1143000"/>
          </a:xfrm>
        </p:spPr>
        <p:txBody>
          <a:bodyPr/>
          <a:lstStyle/>
          <a:p>
            <a:r>
              <a:rPr lang="hu-HU" sz="3200" dirty="0"/>
              <a:t>Art. </a:t>
            </a:r>
            <a:r>
              <a:rPr lang="hu-HU" sz="3200" dirty="0" err="1" smtClean="0"/>
              <a:t>sacrococcygea</a:t>
            </a:r>
            <a:endParaRPr lang="hu-HU" sz="32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A55B583-ACD4-4F8A-8560-50CF65AC5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44133"/>
            <a:ext cx="3958032" cy="4752528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E45976B-8566-4E62-8C5A-1DCF43BC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191" y="1259632"/>
            <a:ext cx="59404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dirty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Gynglymus</a:t>
            </a:r>
            <a:r>
              <a:rPr lang="hu-HU" altLang="hu-HU" sz="2000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hu-HU" altLang="hu-HU" sz="1800" dirty="0" smtClean="0">
                <a:latin typeface="Arial" panose="020B0604020202020204" pitchFamily="34" charset="0"/>
              </a:rPr>
              <a:t>(Más adatok szerint inkább </a:t>
            </a:r>
            <a:r>
              <a:rPr lang="hu-HU" altLang="hu-HU" sz="1800" dirty="0" err="1">
                <a:latin typeface="Arial" panose="020B0604020202020204" pitchFamily="34" charset="0"/>
              </a:rPr>
              <a:t>Synchondrosis</a:t>
            </a:r>
            <a:r>
              <a:rPr lang="hu-HU" altLang="hu-HU" sz="18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Discus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sacrococcygealis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sacrococcygeum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anterius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Arial" panose="020B0604020202020204" pitchFamily="34" charset="0"/>
              </a:rPr>
              <a:t>(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Lig</a:t>
            </a:r>
            <a:r>
              <a:rPr lang="hu-HU" altLang="hu-HU" sz="2000" dirty="0">
                <a:latin typeface="Arial" panose="020B0604020202020204" pitchFamily="34" charset="0"/>
              </a:rPr>
              <a:t>. </a:t>
            </a:r>
            <a:r>
              <a:rPr lang="hu-HU" altLang="hu-HU" sz="2000" dirty="0" err="1">
                <a:latin typeface="Arial" panose="020B0604020202020204" pitchFamily="34" charset="0"/>
              </a:rPr>
              <a:t>longitunale</a:t>
            </a:r>
            <a:r>
              <a:rPr lang="hu-HU" altLang="hu-HU" sz="2000" dirty="0">
                <a:latin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anterius</a:t>
            </a:r>
            <a:r>
              <a:rPr lang="hu-HU" altLang="hu-HU" sz="2000" dirty="0" smtClean="0">
                <a:latin typeface="Arial" panose="020B0604020202020204" pitchFamily="34" charset="0"/>
              </a:rPr>
              <a:t> része) </a:t>
            </a:r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sacrococcygeum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</a:rPr>
              <a:t>laterale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sacrococcygeum</a:t>
            </a:r>
            <a:r>
              <a:rPr lang="hu-HU" altLang="hu-HU" sz="2000" b="1" dirty="0">
                <a:latin typeface="Arial" panose="020B0604020202020204" pitchFamily="34" charset="0"/>
              </a:rPr>
              <a:t> post. </a:t>
            </a:r>
            <a:r>
              <a:rPr lang="hu-HU" altLang="hu-HU" sz="2000" b="1" dirty="0" err="1">
                <a:latin typeface="Arial" panose="020B0604020202020204" pitchFamily="34" charset="0"/>
              </a:rPr>
              <a:t>superficiale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Arial" panose="020B0604020202020204" pitchFamily="34" charset="0"/>
              </a:rPr>
              <a:t>(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Lig</a:t>
            </a:r>
            <a:r>
              <a:rPr lang="hu-HU" altLang="hu-HU" sz="2000" dirty="0">
                <a:latin typeface="Arial" panose="020B0604020202020204" pitchFamily="34" charset="0"/>
              </a:rPr>
              <a:t>. </a:t>
            </a:r>
            <a:r>
              <a:rPr lang="hu-HU" altLang="hu-HU" sz="2000" dirty="0" err="1">
                <a:latin typeface="Arial" panose="020B0604020202020204" pitchFamily="34" charset="0"/>
              </a:rPr>
              <a:t>longitudinale</a:t>
            </a:r>
            <a:r>
              <a:rPr lang="hu-HU" altLang="hu-HU" sz="2000" dirty="0">
                <a:latin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posterius</a:t>
            </a:r>
            <a:r>
              <a:rPr lang="hu-HU" altLang="hu-HU" sz="2000" dirty="0">
                <a:latin typeface="Arial" panose="020B0604020202020204" pitchFamily="34" charset="0"/>
              </a:rPr>
              <a:t> része)</a:t>
            </a: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 err="1">
                <a:latin typeface="Arial" panose="020B0604020202020204" pitchFamily="34" charset="0"/>
              </a:rPr>
              <a:t>Lig</a:t>
            </a:r>
            <a:r>
              <a:rPr lang="hu-HU" altLang="hu-HU" sz="2000" b="1" dirty="0">
                <a:latin typeface="Arial" panose="020B0604020202020204" pitchFamily="34" charset="0"/>
              </a:rPr>
              <a:t>. </a:t>
            </a:r>
            <a:r>
              <a:rPr lang="hu-HU" altLang="hu-HU" sz="2000" b="1" dirty="0" err="1">
                <a:latin typeface="Arial" panose="020B0604020202020204" pitchFamily="34" charset="0"/>
              </a:rPr>
              <a:t>sacrococcygeum</a:t>
            </a:r>
            <a:r>
              <a:rPr lang="hu-HU" altLang="hu-HU" sz="2000" b="1" dirty="0">
                <a:latin typeface="Arial" panose="020B0604020202020204" pitchFamily="34" charset="0"/>
              </a:rPr>
              <a:t> post. </a:t>
            </a:r>
            <a:r>
              <a:rPr lang="hu-HU" altLang="hu-HU" sz="2000" b="1" dirty="0" err="1">
                <a:latin typeface="Arial" panose="020B0604020202020204" pitchFamily="34" charset="0"/>
              </a:rPr>
              <a:t>profundum</a:t>
            </a:r>
            <a:endParaRPr lang="hu-HU" altLang="hu-HU" sz="2000" b="1" dirty="0">
              <a:latin typeface="Arial" panose="020B0604020202020204" pitchFamily="34" charset="0"/>
            </a:endParaRPr>
          </a:p>
          <a:p>
            <a:r>
              <a:rPr lang="hu-HU" altLang="hu-HU" sz="2000" dirty="0" smtClean="0">
                <a:latin typeface="Arial" panose="020B0604020202020204" pitchFamily="34" charset="0"/>
              </a:rPr>
              <a:t>(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Lig</a:t>
            </a:r>
            <a:r>
              <a:rPr lang="hu-HU" altLang="hu-HU" sz="2000" dirty="0">
                <a:latin typeface="Arial" panose="020B0604020202020204" pitchFamily="34" charset="0"/>
              </a:rPr>
              <a:t>. </a:t>
            </a:r>
            <a:r>
              <a:rPr lang="hu-HU" altLang="hu-HU" sz="2000" dirty="0" err="1">
                <a:latin typeface="Arial" panose="020B0604020202020204" pitchFamily="34" charset="0"/>
              </a:rPr>
              <a:t>longitudinale</a:t>
            </a:r>
            <a:r>
              <a:rPr lang="hu-HU" altLang="hu-HU" sz="2000" dirty="0">
                <a:latin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posterius</a:t>
            </a:r>
            <a:r>
              <a:rPr lang="hu-HU" altLang="hu-HU" sz="2000" dirty="0">
                <a:latin typeface="Arial" panose="020B0604020202020204" pitchFamily="34" charset="0"/>
              </a:rPr>
              <a:t> része)</a:t>
            </a:r>
          </a:p>
          <a:p>
            <a:pPr eaLnBrk="1" hangingPunct="1"/>
            <a:r>
              <a:rPr lang="hu-HU" altLang="hu-HU" sz="2000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2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7" y="1232617"/>
            <a:ext cx="4391153" cy="4734272"/>
          </a:xfrm>
        </p:spPr>
      </p:pic>
      <p:sp>
        <p:nvSpPr>
          <p:cNvPr id="4" name="Cím 1"/>
          <p:cNvSpPr txBox="1">
            <a:spLocks/>
          </p:cNvSpPr>
          <p:nvPr/>
        </p:nvSpPr>
        <p:spPr bwMode="auto"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sz="3600" dirty="0" err="1"/>
              <a:t>Articulatio</a:t>
            </a:r>
            <a:r>
              <a:rPr lang="hu-HU" sz="3600" dirty="0"/>
              <a:t> </a:t>
            </a:r>
            <a:r>
              <a:rPr lang="hu-HU" sz="3600" dirty="0" err="1"/>
              <a:t>atlantooccipitalis</a:t>
            </a:r>
            <a:endParaRPr lang="hu-HU" sz="3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69" y="2420888"/>
            <a:ext cx="3862378" cy="235773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139952" y="5343399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Mechanizmus</a:t>
            </a:r>
            <a:r>
              <a:rPr lang="hu-HU" dirty="0"/>
              <a:t>: Art. </a:t>
            </a:r>
            <a:r>
              <a:rPr lang="hu-HU" dirty="0" err="1"/>
              <a:t>elipsoidea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117464" y="5703931"/>
            <a:ext cx="4615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Mozgás</a:t>
            </a:r>
            <a:r>
              <a:rPr lang="hu-HU" dirty="0" smtClean="0"/>
              <a:t>: </a:t>
            </a:r>
            <a:r>
              <a:rPr lang="hu-HU" dirty="0" err="1" smtClean="0"/>
              <a:t>Sagittalflexio</a:t>
            </a:r>
            <a:r>
              <a:rPr lang="hu-HU" dirty="0"/>
              <a:t> </a:t>
            </a:r>
            <a:r>
              <a:rPr lang="hu-HU" dirty="0" smtClean="0"/>
              <a:t>összesen </a:t>
            </a:r>
            <a:r>
              <a:rPr lang="hu-HU" dirty="0"/>
              <a:t>20°- 35°</a:t>
            </a:r>
          </a:p>
          <a:p>
            <a:r>
              <a:rPr lang="hu-HU" dirty="0"/>
              <a:t>	     </a:t>
            </a:r>
            <a:r>
              <a:rPr lang="hu-HU" dirty="0" err="1" smtClean="0"/>
              <a:t>Lateralflexioo</a:t>
            </a:r>
            <a:r>
              <a:rPr lang="hu-HU" dirty="0" smtClean="0"/>
              <a:t> összesen </a:t>
            </a:r>
            <a:r>
              <a:rPr lang="hu-HU" dirty="0"/>
              <a:t>10°- 15</a:t>
            </a:r>
          </a:p>
          <a:p>
            <a:endParaRPr lang="hu-HU" dirty="0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2CB0A1B-A92F-4F88-AEB7-713A23F363B2}"/>
              </a:ext>
            </a:extLst>
          </p:cNvPr>
          <p:cNvSpPr/>
          <p:nvPr/>
        </p:nvSpPr>
        <p:spPr>
          <a:xfrm>
            <a:off x="3995936" y="4428869"/>
            <a:ext cx="730424" cy="234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5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/>
        </p:blipFill>
        <p:spPr>
          <a:xfrm>
            <a:off x="1043608" y="722605"/>
            <a:ext cx="1008112" cy="5760640"/>
          </a:xfrm>
        </p:spPr>
      </p:pic>
      <p:sp>
        <p:nvSpPr>
          <p:cNvPr id="5" name="Szövegdoboz 4"/>
          <p:cNvSpPr txBox="1"/>
          <p:nvPr/>
        </p:nvSpPr>
        <p:spPr>
          <a:xfrm>
            <a:off x="3117858" y="1052736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 smtClean="0"/>
              <a:t>Csigolyák</a:t>
            </a:r>
            <a:endParaRPr lang="hu-HU" dirty="0"/>
          </a:p>
          <a:p>
            <a:r>
              <a:rPr lang="hu-HU" dirty="0"/>
              <a:t>	</a:t>
            </a:r>
          </a:p>
          <a:p>
            <a:r>
              <a:rPr lang="hu-HU" dirty="0"/>
              <a:t>	7 </a:t>
            </a:r>
            <a:r>
              <a:rPr lang="hu-HU" dirty="0" err="1"/>
              <a:t>Vertebrae</a:t>
            </a:r>
            <a:r>
              <a:rPr lang="hu-HU" dirty="0"/>
              <a:t> </a:t>
            </a:r>
            <a:r>
              <a:rPr lang="hu-HU" dirty="0" err="1"/>
              <a:t>cervicales</a:t>
            </a:r>
            <a:endParaRPr lang="hu-HU" dirty="0"/>
          </a:p>
          <a:p>
            <a:r>
              <a:rPr lang="hu-HU" dirty="0"/>
              <a:t>	12 </a:t>
            </a:r>
            <a:r>
              <a:rPr lang="hu-HU" dirty="0" err="1"/>
              <a:t>Vertebrae</a:t>
            </a:r>
            <a:r>
              <a:rPr lang="hu-HU" dirty="0"/>
              <a:t> </a:t>
            </a:r>
            <a:r>
              <a:rPr lang="hu-HU" dirty="0" err="1"/>
              <a:t>thoracicae</a:t>
            </a:r>
            <a:endParaRPr lang="hu-HU" dirty="0"/>
          </a:p>
          <a:p>
            <a:r>
              <a:rPr lang="hu-HU" dirty="0"/>
              <a:t>	5 </a:t>
            </a:r>
            <a:r>
              <a:rPr lang="hu-HU" dirty="0" err="1"/>
              <a:t>Vertebrae</a:t>
            </a:r>
            <a:r>
              <a:rPr lang="hu-HU" dirty="0"/>
              <a:t> </a:t>
            </a:r>
            <a:r>
              <a:rPr lang="hu-HU" dirty="0" err="1"/>
              <a:t>lumbales</a:t>
            </a:r>
            <a:endParaRPr lang="hu-HU" dirty="0"/>
          </a:p>
          <a:p>
            <a:r>
              <a:rPr lang="hu-HU" dirty="0"/>
              <a:t>	5 </a:t>
            </a:r>
            <a:r>
              <a:rPr lang="hu-HU" dirty="0" err="1"/>
              <a:t>Vertebrae</a:t>
            </a:r>
            <a:r>
              <a:rPr lang="hu-HU" dirty="0"/>
              <a:t> </a:t>
            </a:r>
            <a:r>
              <a:rPr lang="hu-HU" dirty="0" err="1"/>
              <a:t>sacrales</a:t>
            </a:r>
            <a:r>
              <a:rPr lang="hu-HU" dirty="0"/>
              <a:t> (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sacrum</a:t>
            </a:r>
            <a:r>
              <a:rPr lang="hu-HU" dirty="0"/>
              <a:t>)</a:t>
            </a:r>
          </a:p>
          <a:p>
            <a:r>
              <a:rPr lang="hu-HU" dirty="0"/>
              <a:t>	4-6 </a:t>
            </a:r>
            <a:r>
              <a:rPr lang="hu-HU" dirty="0" err="1"/>
              <a:t>Vertebrae</a:t>
            </a:r>
            <a:r>
              <a:rPr lang="hu-HU" dirty="0"/>
              <a:t> </a:t>
            </a:r>
            <a:r>
              <a:rPr lang="hu-HU" dirty="0" err="1"/>
              <a:t>coccygae</a:t>
            </a:r>
            <a:r>
              <a:rPr lang="hu-HU" dirty="0"/>
              <a:t> (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coccygis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r>
              <a:rPr lang="hu-HU" u="sng" dirty="0" smtClean="0"/>
              <a:t>Összeköttetések</a:t>
            </a:r>
            <a:r>
              <a:rPr lang="hu-HU" dirty="0" smtClean="0"/>
              <a:t>: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 dirty="0" err="1" smtClean="0"/>
              <a:t>Diarthrosis</a:t>
            </a:r>
            <a:endParaRPr lang="hu-HU" dirty="0"/>
          </a:p>
          <a:p>
            <a:r>
              <a:rPr lang="hu-HU" dirty="0"/>
              <a:t>		Art. </a:t>
            </a:r>
            <a:r>
              <a:rPr lang="hu-HU" dirty="0" err="1"/>
              <a:t>zygapophysialis</a:t>
            </a:r>
            <a:endParaRPr lang="hu-HU" dirty="0"/>
          </a:p>
          <a:p>
            <a:r>
              <a:rPr lang="hu-HU" dirty="0"/>
              <a:t>		Art. </a:t>
            </a:r>
            <a:r>
              <a:rPr lang="hu-HU" dirty="0" err="1"/>
              <a:t>atlantooccipitalis</a:t>
            </a:r>
            <a:endParaRPr lang="hu-HU" dirty="0"/>
          </a:p>
          <a:p>
            <a:r>
              <a:rPr lang="hu-HU" dirty="0"/>
              <a:t>		Art. </a:t>
            </a:r>
            <a:r>
              <a:rPr lang="hu-HU" dirty="0" err="1"/>
              <a:t>atlantoaxialis</a:t>
            </a:r>
            <a:endParaRPr lang="hu-HU" dirty="0"/>
          </a:p>
          <a:p>
            <a:r>
              <a:rPr lang="hu-HU" dirty="0"/>
              <a:t>		Art. </a:t>
            </a:r>
            <a:r>
              <a:rPr lang="hu-HU" dirty="0" err="1"/>
              <a:t>lumbosacralis</a:t>
            </a:r>
            <a:endParaRPr lang="hu-HU" dirty="0"/>
          </a:p>
          <a:p>
            <a:r>
              <a:rPr lang="hu-HU" dirty="0"/>
              <a:t>		Art. </a:t>
            </a:r>
            <a:r>
              <a:rPr lang="hu-HU" dirty="0" err="1"/>
              <a:t>sacrococcygea</a:t>
            </a:r>
            <a:endParaRPr lang="hu-HU" dirty="0"/>
          </a:p>
          <a:p>
            <a:r>
              <a:rPr lang="hu-HU" dirty="0"/>
              <a:t>	</a:t>
            </a:r>
            <a:r>
              <a:rPr lang="hu-HU" dirty="0" err="1" smtClean="0"/>
              <a:t>Synostosis</a:t>
            </a:r>
            <a:endParaRPr lang="hu-HU" dirty="0"/>
          </a:p>
          <a:p>
            <a:r>
              <a:rPr lang="hu-HU" dirty="0"/>
              <a:t>	</a:t>
            </a:r>
            <a:r>
              <a:rPr lang="hu-HU" dirty="0" err="1" smtClean="0"/>
              <a:t>Syndesmosis</a:t>
            </a:r>
            <a:endParaRPr lang="hu-HU" dirty="0"/>
          </a:p>
          <a:p>
            <a:r>
              <a:rPr lang="hu-HU" dirty="0"/>
              <a:t>	</a:t>
            </a:r>
            <a:r>
              <a:rPr lang="hu-HU" dirty="0" err="1" smtClean="0"/>
              <a:t>Synchondrosis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3876136" y="137830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Gerinc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866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hu-HU" sz="3600" dirty="0" err="1"/>
              <a:t>Articulatio</a:t>
            </a:r>
            <a:r>
              <a:rPr lang="hu-HU" sz="3600" dirty="0"/>
              <a:t> </a:t>
            </a:r>
            <a:r>
              <a:rPr lang="hu-HU" sz="3600" dirty="0" err="1"/>
              <a:t>atlantoaxialis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/>
          <a:stretch/>
        </p:blipFill>
        <p:spPr>
          <a:xfrm>
            <a:off x="1403648" y="1165907"/>
            <a:ext cx="6120680" cy="4366596"/>
          </a:xfrm>
        </p:spPr>
      </p:pic>
      <p:sp>
        <p:nvSpPr>
          <p:cNvPr id="6" name="Szövegdoboz 5"/>
          <p:cNvSpPr txBox="1"/>
          <p:nvPr/>
        </p:nvSpPr>
        <p:spPr>
          <a:xfrm>
            <a:off x="1691680" y="557350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Articulationes</a:t>
            </a:r>
            <a:r>
              <a:rPr lang="hu-HU" dirty="0"/>
              <a:t> </a:t>
            </a:r>
            <a:r>
              <a:rPr lang="hu-HU" dirty="0" err="1"/>
              <a:t>atlantoaxialis</a:t>
            </a:r>
            <a:r>
              <a:rPr lang="hu-HU" dirty="0"/>
              <a:t> </a:t>
            </a:r>
            <a:r>
              <a:rPr lang="hu-HU" b="1" dirty="0" err="1">
                <a:solidFill>
                  <a:srgbClr val="FF0000"/>
                </a:solidFill>
              </a:rPr>
              <a:t>mediana</a:t>
            </a:r>
            <a:r>
              <a:rPr lang="hu-HU" dirty="0"/>
              <a:t> et </a:t>
            </a:r>
            <a:r>
              <a:rPr lang="hu-HU" b="1" dirty="0" err="1">
                <a:solidFill>
                  <a:srgbClr val="FF0000"/>
                </a:solidFill>
              </a:rPr>
              <a:t>laterales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835696" y="5983837"/>
            <a:ext cx="32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Mechanizmus</a:t>
            </a:r>
            <a:r>
              <a:rPr lang="hu-HU" dirty="0"/>
              <a:t>: Art. </a:t>
            </a:r>
            <a:r>
              <a:rPr lang="hu-HU" dirty="0" err="1"/>
              <a:t>trochoidea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835696" y="6320310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Mozgás: </a:t>
            </a:r>
            <a:r>
              <a:rPr lang="hu-HU" dirty="0" err="1" smtClean="0"/>
              <a:t>Rotatio</a:t>
            </a:r>
            <a:r>
              <a:rPr lang="hu-HU" dirty="0" smtClean="0"/>
              <a:t> </a:t>
            </a:r>
            <a:r>
              <a:rPr lang="hu-HU" dirty="0"/>
              <a:t>30°- 0 – 30°</a:t>
            </a:r>
          </a:p>
        </p:txBody>
      </p:sp>
    </p:spTree>
    <p:extLst>
      <p:ext uri="{BB962C8B-B14F-4D97-AF65-F5344CB8AC3E}">
        <p14:creationId xmlns:p14="http://schemas.microsoft.com/office/powerpoint/2010/main" val="30569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74758"/>
            <a:ext cx="8229600" cy="1143000"/>
          </a:xfrm>
        </p:spPr>
        <p:txBody>
          <a:bodyPr/>
          <a:lstStyle/>
          <a:p>
            <a:r>
              <a:rPr lang="hu-HU" sz="3200" dirty="0" smtClean="0"/>
              <a:t>Alsó és felső fejízületek </a:t>
            </a:r>
            <a:r>
              <a:rPr lang="hu-HU" sz="3200" dirty="0" smtClean="0"/>
              <a:t>szalagkészüléke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19" y="1481984"/>
            <a:ext cx="3910818" cy="268454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6" y="1841313"/>
            <a:ext cx="4745703" cy="23042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65" y="4430755"/>
            <a:ext cx="4343865" cy="22868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6" y="4569244"/>
            <a:ext cx="4630649" cy="20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08344" y="-99392"/>
            <a:ext cx="9560688" cy="1143000"/>
          </a:xfrm>
        </p:spPr>
        <p:txBody>
          <a:bodyPr/>
          <a:lstStyle/>
          <a:p>
            <a:r>
              <a:rPr lang="hu-HU" sz="3200" dirty="0" smtClean="0"/>
              <a:t>Fejízületek </a:t>
            </a:r>
            <a:r>
              <a:rPr lang="hu-HU" sz="3200" dirty="0" smtClean="0"/>
              <a:t>röntgenfelvétele 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627" y="908720"/>
            <a:ext cx="6210746" cy="5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6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-26735"/>
            <a:ext cx="8229600" cy="1143000"/>
          </a:xfrm>
        </p:spPr>
        <p:txBody>
          <a:bodyPr/>
          <a:lstStyle/>
          <a:p>
            <a:r>
              <a:rPr lang="hu-HU" sz="3200" dirty="0" err="1" smtClean="0"/>
              <a:t>Dens</a:t>
            </a:r>
            <a:r>
              <a:rPr lang="hu-HU" sz="3200" dirty="0" smtClean="0"/>
              <a:t> </a:t>
            </a:r>
            <a:r>
              <a:rPr lang="hu-HU" sz="3200" dirty="0" err="1" smtClean="0"/>
              <a:t>axis</a:t>
            </a:r>
            <a:r>
              <a:rPr lang="hu-HU" sz="3200" dirty="0" smtClean="0"/>
              <a:t> törés</a:t>
            </a:r>
            <a:endParaRPr lang="hu-HU" dirty="0"/>
          </a:p>
        </p:txBody>
      </p:sp>
      <p:pic>
        <p:nvPicPr>
          <p:cNvPr id="7170" name="Picture 2" descr="http://www.learningradiology.com/caseofweek/caseoftheweekpix2007-1/cow248a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" y="1628801"/>
            <a:ext cx="9093413" cy="49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radiologyassistant.nl/images/thmb_4911d53f7b9fdTAB-odontoi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1"/>
            <a:ext cx="2269489" cy="155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23928" y="6627168"/>
            <a:ext cx="53291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900" dirty="0"/>
              <a:t>http://www.learningradiology.com/archives2007/COW%20248-Dens%20Fracture/densfxcorrect.html</a:t>
            </a:r>
          </a:p>
        </p:txBody>
      </p:sp>
    </p:spTree>
    <p:extLst>
      <p:ext uri="{BB962C8B-B14F-4D97-AF65-F5344CB8AC3E}">
        <p14:creationId xmlns:p14="http://schemas.microsoft.com/office/powerpoint/2010/main" val="1828972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101" y="2831929"/>
            <a:ext cx="2598640" cy="3547654"/>
          </a:xfrm>
          <a:prstGeom prst="rect">
            <a:avLst/>
          </a:prstGeom>
        </p:spPr>
      </p:pic>
      <p:pic>
        <p:nvPicPr>
          <p:cNvPr id="1026" name="Picture 2" descr="http://www.thebarrow.org/stellent/groups/public/@xinternet_con_bni/documents/webcontent/2076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144209" cy="179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barrow.org/stellent/groups/public/@xinternet_con_bni/documents/webcontent/bqc005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0"/>
          <a:stretch/>
        </p:blipFill>
        <p:spPr bwMode="auto">
          <a:xfrm>
            <a:off x="5436096" y="1858920"/>
            <a:ext cx="3168352" cy="465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5DD21CC-58FD-450C-87BE-4DBAE0F65012}"/>
              </a:ext>
            </a:extLst>
          </p:cNvPr>
          <p:cNvSpPr txBox="1"/>
          <p:nvPr/>
        </p:nvSpPr>
        <p:spPr>
          <a:xfrm>
            <a:off x="1470000" y="636767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Halo body </a:t>
            </a:r>
            <a:r>
              <a:rPr lang="hu-HU" dirty="0" err="1"/>
              <a:t>jacket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04BA1A8-A49D-463B-A2E2-57BCE0006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429" y="136615"/>
            <a:ext cx="2141984" cy="214198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41E3F2C-C97F-43BE-B26B-4A9860CC39B9}"/>
              </a:ext>
            </a:extLst>
          </p:cNvPr>
          <p:cNvSpPr txBox="1"/>
          <p:nvPr/>
        </p:nvSpPr>
        <p:spPr>
          <a:xfrm>
            <a:off x="1805535" y="228984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Nyaki </a:t>
            </a:r>
            <a:r>
              <a:rPr lang="hu-HU" dirty="0" err="1" smtClean="0"/>
              <a:t>orthesis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8320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sz="3600" dirty="0" smtClean="0"/>
              <a:t>Gerinc és gerincvelő sérülés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13" y="1487079"/>
            <a:ext cx="3096344" cy="382782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596" y="2924944"/>
            <a:ext cx="3040189" cy="29077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935118"/>
            <a:ext cx="2428152" cy="58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83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sz="3600" dirty="0" err="1"/>
              <a:t>Spina</a:t>
            </a:r>
            <a:r>
              <a:rPr lang="hu-HU" sz="3600" dirty="0"/>
              <a:t> </a:t>
            </a:r>
            <a:r>
              <a:rPr lang="hu-HU" sz="3600" dirty="0" err="1"/>
              <a:t>bifida</a:t>
            </a:r>
            <a:r>
              <a:rPr lang="hu-HU" sz="3600" dirty="0"/>
              <a:t> </a:t>
            </a:r>
            <a:r>
              <a:rPr lang="hu-HU" sz="3600" dirty="0" err="1"/>
              <a:t>occulta</a:t>
            </a:r>
            <a:endParaRPr lang="hu-HU" sz="3600" dirty="0"/>
          </a:p>
        </p:txBody>
      </p:sp>
      <p:pic>
        <p:nvPicPr>
          <p:cNvPr id="6148" name="Picture 4" descr="http://humpath.com/IMG/jpg_spina_bifida_jpg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6"/>
          <a:stretch/>
        </p:blipFill>
        <p:spPr bwMode="auto">
          <a:xfrm>
            <a:off x="1115616" y="1052736"/>
            <a:ext cx="658177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lassconnection.s3.amazonaws.com/926/flashcards/1709926/png/spina1344300401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91" y="3717032"/>
            <a:ext cx="3816424" cy="29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07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130114"/>
            <a:ext cx="8229600" cy="1143000"/>
          </a:xfrm>
        </p:spPr>
        <p:txBody>
          <a:bodyPr/>
          <a:lstStyle/>
          <a:p>
            <a:r>
              <a:rPr lang="hu-HU" dirty="0"/>
              <a:t>„</a:t>
            </a:r>
            <a:r>
              <a:rPr lang="hu-HU" sz="3600" dirty="0" err="1" smtClean="0"/>
              <a:t>Uncovertebralis</a:t>
            </a:r>
            <a:r>
              <a:rPr lang="hu-HU" sz="3600" dirty="0" smtClean="0"/>
              <a:t> ízület</a:t>
            </a:r>
            <a:r>
              <a:rPr lang="hu-HU" dirty="0" smtClean="0"/>
              <a:t>”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" y="2104978"/>
            <a:ext cx="8966411" cy="3240360"/>
          </a:xfrm>
          <a:prstGeom prst="rect">
            <a:avLst/>
          </a:prstGeom>
        </p:spPr>
      </p:pic>
      <p:pic>
        <p:nvPicPr>
          <p:cNvPr id="2050" name="Picture 2" descr="http://upload.wikimedia.org/wikipedia/commons/thumb/b/b4/Hubert_von_Luschka%2C_Gem%C3%A4lde_von_M._M%C3%BCller-_Sch%C3%BCppel_1896.png/220px-Hubert_von_Luschka%2C_Gem%C3%A4lde_von_M._M%C3%BCller-_Sch%C3%BCppel_18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04" y="-14389"/>
            <a:ext cx="855322" cy="113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8322140" y="1110348"/>
            <a:ext cx="829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800" b="1" dirty="0">
                <a:solidFill>
                  <a:srgbClr val="252525"/>
                </a:solidFill>
              </a:rPr>
              <a:t>Hubert </a:t>
            </a:r>
          </a:p>
          <a:p>
            <a:pPr algn="ctr"/>
            <a:r>
              <a:rPr lang="hu-HU" sz="800" b="1" dirty="0">
                <a:solidFill>
                  <a:srgbClr val="252525"/>
                </a:solidFill>
              </a:rPr>
              <a:t>von </a:t>
            </a:r>
            <a:r>
              <a:rPr lang="hu-HU" sz="800" b="1" dirty="0" err="1">
                <a:solidFill>
                  <a:srgbClr val="252525"/>
                </a:solidFill>
              </a:rPr>
              <a:t>Luschka</a:t>
            </a:r>
            <a:endParaRPr lang="hu-HU" sz="800" b="1" dirty="0">
              <a:solidFill>
                <a:srgbClr val="252525"/>
              </a:solidFill>
            </a:endParaRPr>
          </a:p>
          <a:p>
            <a:pPr algn="ctr"/>
            <a:r>
              <a:rPr lang="hu-HU" sz="800" dirty="0">
                <a:solidFill>
                  <a:srgbClr val="252525"/>
                </a:solidFill>
              </a:rPr>
              <a:t>(1820 – 1875)</a:t>
            </a:r>
            <a:endParaRPr lang="hu-HU" sz="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60872" y="5887841"/>
            <a:ext cx="839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Degeneratív</a:t>
            </a:r>
            <a:r>
              <a:rPr lang="hu-HU" sz="1600" dirty="0" smtClean="0"/>
              <a:t> résképződés a </a:t>
            </a:r>
            <a:r>
              <a:rPr lang="hu-HU" sz="1600" dirty="0" err="1" smtClean="0"/>
              <a:t>discus</a:t>
            </a:r>
            <a:r>
              <a:rPr lang="hu-HU" sz="1600" dirty="0" smtClean="0"/>
              <a:t> </a:t>
            </a:r>
            <a:r>
              <a:rPr lang="hu-HU" sz="1600" dirty="0" err="1" smtClean="0"/>
              <a:t>intervertebralisban</a:t>
            </a:r>
            <a:r>
              <a:rPr lang="hu-HU" sz="1600" dirty="0" smtClean="0"/>
              <a:t> a nyaki szakaszon. Nem igaz ízület!</a:t>
            </a:r>
            <a:endParaRPr lang="hu-HU" sz="16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07704" cy="14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5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146977"/>
            <a:ext cx="8229600" cy="1143000"/>
          </a:xfrm>
        </p:spPr>
        <p:txBody>
          <a:bodyPr/>
          <a:lstStyle/>
          <a:p>
            <a:r>
              <a:rPr lang="hu-HU" sz="3600" dirty="0" err="1" smtClean="0"/>
              <a:t>Discushernia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75" y="2060848"/>
            <a:ext cx="5465064" cy="408432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" y="2683640"/>
            <a:ext cx="3443021" cy="2838736"/>
          </a:xfrm>
          <a:prstGeom prst="rect">
            <a:avLst/>
          </a:prstGeom>
        </p:spPr>
      </p:pic>
      <p:pic>
        <p:nvPicPr>
          <p:cNvPr id="1026" name="Picture 2" descr="KÃ©ptalÃ¡lat a kÃ¶vetkezÅre: âdiscus intervertebralisâ">
            <a:extLst>
              <a:ext uri="{FF2B5EF4-FFF2-40B4-BE49-F238E27FC236}">
                <a16:creationId xmlns:a16="http://schemas.microsoft.com/office/drawing/2014/main" id="{BC906364-6127-4097-811A-B234F76F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" y="0"/>
            <a:ext cx="2652951" cy="18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56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-609"/>
            <a:ext cx="8229600" cy="1143000"/>
          </a:xfrm>
        </p:spPr>
        <p:txBody>
          <a:bodyPr/>
          <a:lstStyle/>
          <a:p>
            <a:r>
              <a:rPr lang="hu-HU" sz="3600" dirty="0" err="1" smtClean="0"/>
              <a:t>Discusprotézis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78" y="4545046"/>
            <a:ext cx="2771292" cy="20716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6" y="548680"/>
            <a:ext cx="2808312" cy="18722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" y="2574528"/>
            <a:ext cx="2807904" cy="181687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147" y="1417638"/>
            <a:ext cx="2810652" cy="38164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3041945"/>
            <a:ext cx="2837567" cy="357477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DFD7E3E-0A0A-4DE0-B9D7-D6E08CE73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-609"/>
            <a:ext cx="1907704" cy="16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4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568450" y="117475"/>
            <a:ext cx="5921375" cy="787400"/>
          </a:xfrm>
        </p:spPr>
        <p:txBody>
          <a:bodyPr/>
          <a:lstStyle/>
          <a:p>
            <a:r>
              <a:rPr lang="hu-HU" altLang="hu-HU" sz="3200" smtClean="0"/>
              <a:t>Csigolya - általános </a:t>
            </a:r>
            <a:r>
              <a:rPr lang="hu-HU" altLang="hu-HU" sz="3200" dirty="0" smtClean="0"/>
              <a:t>felépítés</a:t>
            </a:r>
            <a:endParaRPr lang="hu-HU" altLang="hu-HU" sz="3200" dirty="0"/>
          </a:p>
        </p:txBody>
      </p:sp>
      <p:pic>
        <p:nvPicPr>
          <p:cNvPr id="72709" name="Picture 5" descr="Th 10 szin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3079750"/>
            <a:ext cx="3073400" cy="345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11" name="Picture 7" descr="Th 6 sz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6700" y="1255713"/>
            <a:ext cx="3543300" cy="292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2540002" y="1916113"/>
            <a:ext cx="3629024" cy="612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1477924" y="2112963"/>
            <a:ext cx="858877" cy="171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 flipV="1">
            <a:off x="4871999" y="2322511"/>
            <a:ext cx="2240001" cy="8016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H="1">
            <a:off x="2771775" y="3430854"/>
            <a:ext cx="736600" cy="12570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986049" y="2747853"/>
            <a:ext cx="1839912" cy="646331"/>
          </a:xfrm>
          <a:prstGeom prst="rect">
            <a:avLst/>
          </a:prstGeom>
          <a:solidFill>
            <a:srgbClr val="EEC32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altLang="hu-HU" dirty="0" err="1"/>
              <a:t>Arcus</a:t>
            </a:r>
            <a:r>
              <a:rPr lang="hu-HU" altLang="hu-HU" dirty="0"/>
              <a:t> </a:t>
            </a:r>
            <a:r>
              <a:rPr lang="hu-HU" altLang="hu-HU" dirty="0" err="1"/>
              <a:t>vertebrae</a:t>
            </a:r>
            <a:endParaRPr lang="hu-HU" altLang="hu-HU" dirty="0"/>
          </a:p>
          <a:p>
            <a:pPr algn="ctr"/>
            <a:r>
              <a:rPr lang="hu-HU" altLang="hu-HU" dirty="0"/>
              <a:t>(</a:t>
            </a:r>
            <a:r>
              <a:rPr lang="hu-HU" altLang="hu-HU" dirty="0" err="1"/>
              <a:t>Pediculus</a:t>
            </a:r>
            <a:r>
              <a:rPr lang="hu-HU" altLang="hu-HU" dirty="0"/>
              <a:t>)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493362" y="1661247"/>
            <a:ext cx="1975202" cy="382226"/>
          </a:xfrm>
          <a:prstGeom prst="rect">
            <a:avLst/>
          </a:prstGeom>
          <a:solidFill>
            <a:srgbClr val="30D1E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altLang="hu-HU" dirty="0"/>
              <a:t>Corpus </a:t>
            </a:r>
            <a:r>
              <a:rPr lang="hu-HU" altLang="hu-HU" dirty="0" err="1"/>
              <a:t>vertebrae</a:t>
            </a:r>
            <a:endParaRPr lang="hu-HU" altLang="hu-HU" dirty="0"/>
          </a:p>
        </p:txBody>
      </p:sp>
      <p:sp>
        <p:nvSpPr>
          <p:cNvPr id="72724" name="Line 20"/>
          <p:cNvSpPr>
            <a:spLocks noChangeShapeType="1"/>
          </p:cNvSpPr>
          <p:nvPr/>
        </p:nvSpPr>
        <p:spPr bwMode="auto">
          <a:xfrm flipH="1">
            <a:off x="3570288" y="5297488"/>
            <a:ext cx="1576388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 flipV="1">
            <a:off x="7073899" y="2220913"/>
            <a:ext cx="398537" cy="279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H="1" flipV="1">
            <a:off x="2403474" y="6051861"/>
            <a:ext cx="3104630" cy="15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7" name="Line 23"/>
          <p:cNvSpPr>
            <a:spLocks noChangeShapeType="1"/>
          </p:cNvSpPr>
          <p:nvPr/>
        </p:nvSpPr>
        <p:spPr bwMode="auto">
          <a:xfrm flipV="1">
            <a:off x="7881938" y="4042327"/>
            <a:ext cx="218453" cy="1964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8" name="Line 24"/>
          <p:cNvSpPr>
            <a:spLocks noChangeShapeType="1"/>
          </p:cNvSpPr>
          <p:nvPr/>
        </p:nvSpPr>
        <p:spPr bwMode="auto">
          <a:xfrm flipH="1">
            <a:off x="2960687" y="4280009"/>
            <a:ext cx="762796" cy="6110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29" name="Line 25"/>
          <p:cNvSpPr>
            <a:spLocks noChangeShapeType="1"/>
          </p:cNvSpPr>
          <p:nvPr/>
        </p:nvSpPr>
        <p:spPr bwMode="auto">
          <a:xfrm flipV="1">
            <a:off x="6315072" y="2859088"/>
            <a:ext cx="957265" cy="11144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3769521" y="4042331"/>
            <a:ext cx="3222624" cy="369332"/>
          </a:xfrm>
          <a:prstGeom prst="rect">
            <a:avLst/>
          </a:prstGeom>
          <a:solidFill>
            <a:srgbClr val="77F13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altLang="hu-HU" dirty="0" err="1"/>
              <a:t>Processus</a:t>
            </a:r>
            <a:r>
              <a:rPr lang="hu-HU" altLang="hu-HU" dirty="0"/>
              <a:t> </a:t>
            </a:r>
            <a:r>
              <a:rPr lang="hu-HU" altLang="hu-HU" dirty="0" err="1"/>
              <a:t>articularis</a:t>
            </a:r>
            <a:r>
              <a:rPr lang="hu-HU" altLang="hu-HU" dirty="0"/>
              <a:t> </a:t>
            </a:r>
            <a:r>
              <a:rPr lang="hu-HU" altLang="hu-HU" dirty="0" err="1"/>
              <a:t>sup</a:t>
            </a:r>
            <a:r>
              <a:rPr lang="hu-HU" altLang="hu-HU" dirty="0"/>
              <a:t>./</a:t>
            </a:r>
            <a:r>
              <a:rPr lang="hu-HU" altLang="hu-HU" dirty="0" err="1"/>
              <a:t>inf</a:t>
            </a:r>
            <a:r>
              <a:rPr lang="hu-HU" altLang="hu-HU" dirty="0"/>
              <a:t>.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5192713" y="5127625"/>
            <a:ext cx="2689225" cy="366713"/>
          </a:xfrm>
          <a:prstGeom prst="rect">
            <a:avLst/>
          </a:prstGeom>
          <a:solidFill>
            <a:srgbClr val="E11413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hu-HU" altLang="hu-HU" dirty="0" err="1"/>
              <a:t>Processus</a:t>
            </a:r>
            <a:r>
              <a:rPr lang="hu-HU" altLang="hu-HU" dirty="0"/>
              <a:t> </a:t>
            </a:r>
            <a:r>
              <a:rPr lang="hu-HU" altLang="hu-HU" dirty="0" err="1"/>
              <a:t>transversus</a:t>
            </a:r>
            <a:endParaRPr lang="hu-HU" altLang="hu-HU" dirty="0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5612606" y="6043782"/>
            <a:ext cx="2380567" cy="369332"/>
          </a:xfrm>
          <a:prstGeom prst="rect">
            <a:avLst/>
          </a:prstGeom>
          <a:solidFill>
            <a:srgbClr val="1717F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altLang="hu-HU" dirty="0" err="1">
                <a:solidFill>
                  <a:schemeClr val="bg1"/>
                </a:solidFill>
              </a:rPr>
              <a:t>Processus</a:t>
            </a:r>
            <a:r>
              <a:rPr lang="hu-HU" altLang="hu-HU" dirty="0">
                <a:solidFill>
                  <a:schemeClr val="bg1"/>
                </a:solidFill>
              </a:rPr>
              <a:t> </a:t>
            </a:r>
            <a:r>
              <a:rPr lang="hu-HU" altLang="hu-HU" dirty="0" err="1">
                <a:solidFill>
                  <a:schemeClr val="bg1"/>
                </a:solidFill>
              </a:rPr>
              <a:t>spinosus</a:t>
            </a:r>
            <a:endParaRPr lang="hu-HU" altLang="hu-HU" dirty="0">
              <a:solidFill>
                <a:schemeClr val="bg1"/>
              </a:solidFill>
            </a:endParaRP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216714" y="3087331"/>
            <a:ext cx="1287462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altLang="hu-HU" dirty="0" err="1"/>
              <a:t>Foramen</a:t>
            </a:r>
            <a:endParaRPr lang="hu-HU" altLang="hu-HU" dirty="0"/>
          </a:p>
          <a:p>
            <a:pPr algn="ctr"/>
            <a:r>
              <a:rPr lang="hu-HU" altLang="hu-HU" dirty="0"/>
              <a:t> </a:t>
            </a:r>
            <a:r>
              <a:rPr lang="hu-HU" altLang="hu-HU" dirty="0" err="1"/>
              <a:t>vertebrale</a:t>
            </a:r>
            <a:endParaRPr lang="hu-HU" altLang="hu-HU" dirty="0"/>
          </a:p>
        </p:txBody>
      </p:sp>
      <p:sp>
        <p:nvSpPr>
          <p:cNvPr id="72731" name="Line 27"/>
          <p:cNvSpPr>
            <a:spLocks noChangeShapeType="1"/>
          </p:cNvSpPr>
          <p:nvPr/>
        </p:nvSpPr>
        <p:spPr bwMode="auto">
          <a:xfrm>
            <a:off x="1102246" y="3839806"/>
            <a:ext cx="1234554" cy="10369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32" name="Oval 28"/>
          <p:cNvSpPr>
            <a:spLocks noChangeArrowheads="1"/>
          </p:cNvSpPr>
          <p:nvPr/>
        </p:nvSpPr>
        <p:spPr bwMode="auto">
          <a:xfrm>
            <a:off x="6934200" y="2514600"/>
            <a:ext cx="292100" cy="50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5851972" y="1030288"/>
            <a:ext cx="318363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dirty="0" err="1"/>
              <a:t>Incisura</a:t>
            </a:r>
            <a:r>
              <a:rPr lang="hu-HU" altLang="hu-HU" dirty="0"/>
              <a:t> </a:t>
            </a:r>
            <a:r>
              <a:rPr lang="hu-HU" altLang="hu-HU" dirty="0" err="1"/>
              <a:t>vertebrae</a:t>
            </a:r>
            <a:r>
              <a:rPr lang="hu-HU" altLang="hu-HU" dirty="0"/>
              <a:t> </a:t>
            </a:r>
            <a:r>
              <a:rPr lang="hu-HU" altLang="hu-HU" dirty="0" err="1"/>
              <a:t>sup</a:t>
            </a:r>
            <a:r>
              <a:rPr lang="hu-HU" altLang="hu-HU" dirty="0"/>
              <a:t>./</a:t>
            </a:r>
            <a:r>
              <a:rPr lang="hu-HU" altLang="hu-HU" dirty="0" err="1"/>
              <a:t>inf</a:t>
            </a:r>
            <a:r>
              <a:rPr lang="hu-HU" altLang="hu-HU" dirty="0"/>
              <a:t>.</a:t>
            </a: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 flipH="1">
            <a:off x="7073900" y="1441452"/>
            <a:ext cx="369888" cy="12255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79512" y="6095037"/>
            <a:ext cx="1839912" cy="646331"/>
          </a:xfrm>
          <a:prstGeom prst="rect">
            <a:avLst/>
          </a:prstGeom>
          <a:solidFill>
            <a:srgbClr val="EEC32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altLang="hu-HU" dirty="0" err="1"/>
              <a:t>Arcus</a:t>
            </a:r>
            <a:r>
              <a:rPr lang="hu-HU" altLang="hu-HU" dirty="0"/>
              <a:t> </a:t>
            </a:r>
            <a:r>
              <a:rPr lang="hu-HU" altLang="hu-HU" dirty="0" err="1"/>
              <a:t>vertebrae</a:t>
            </a:r>
            <a:endParaRPr lang="hu-HU" altLang="hu-HU" dirty="0"/>
          </a:p>
          <a:p>
            <a:pPr algn="ctr"/>
            <a:r>
              <a:rPr lang="hu-HU" altLang="hu-HU" dirty="0"/>
              <a:t>(</a:t>
            </a:r>
            <a:r>
              <a:rPr lang="hu-HU" altLang="hu-HU" dirty="0" err="1"/>
              <a:t>Lamina</a:t>
            </a:r>
            <a:r>
              <a:rPr lang="hu-HU" altLang="hu-HU" dirty="0"/>
              <a:t>)</a:t>
            </a: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V="1">
            <a:off x="1115616" y="5364366"/>
            <a:ext cx="662384" cy="6427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6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/>
          <a:lstStyle/>
          <a:p>
            <a:r>
              <a:rPr lang="hu-HU" sz="3200" dirty="0" smtClean="0"/>
              <a:t>Mozgási egység - szegmentum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>
          <a:xfrm>
            <a:off x="1835696" y="1052736"/>
            <a:ext cx="5311385" cy="3194443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47179"/>
            <a:ext cx="8795600" cy="24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43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u-HU" sz="3200" dirty="0" smtClean="0"/>
              <a:t>A gerincoszlop fiziológiás görbületei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"/>
          <a:stretch/>
        </p:blipFill>
        <p:spPr>
          <a:xfrm>
            <a:off x="3169006" y="980728"/>
            <a:ext cx="2805988" cy="5750862"/>
          </a:xfrm>
        </p:spPr>
      </p:pic>
    </p:spTree>
    <p:extLst>
      <p:ext uri="{BB962C8B-B14F-4D97-AF65-F5344CB8AC3E}">
        <p14:creationId xmlns:p14="http://schemas.microsoft.com/office/powerpoint/2010/main" val="3086956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ajlatok - fejlődés -  em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391400" cy="52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hu-HU" altLang="hu-HU" sz="1600" b="1" dirty="0"/>
              <a:t> </a:t>
            </a:r>
            <a:r>
              <a:rPr lang="hu-HU" altLang="hu-HU" sz="1600" b="1" dirty="0" smtClean="0"/>
              <a:t>    </a:t>
            </a:r>
            <a:r>
              <a:rPr lang="hu-HU" altLang="hu-HU" b="1" u="sng" dirty="0" smtClean="0">
                <a:latin typeface="Arial" panose="020B0604020202020204" pitchFamily="34" charset="0"/>
              </a:rPr>
              <a:t>Elsődleges</a:t>
            </a:r>
            <a:r>
              <a:rPr lang="hu-HU" altLang="hu-HU" b="1" dirty="0">
                <a:latin typeface="Arial" panose="020B0604020202020204" pitchFamily="34" charset="0"/>
              </a:rPr>
              <a:t>	</a:t>
            </a:r>
            <a:r>
              <a:rPr lang="hu-HU" altLang="hu-HU" b="1" dirty="0"/>
              <a:t> </a:t>
            </a:r>
            <a:r>
              <a:rPr lang="hu-HU" altLang="hu-HU" b="1" dirty="0" smtClean="0"/>
              <a:t>            </a:t>
            </a:r>
            <a:r>
              <a:rPr lang="hu-HU" altLang="hu-HU" b="1" u="sng" dirty="0" smtClean="0">
                <a:latin typeface="Arial" panose="020B0604020202020204" pitchFamily="34" charset="0"/>
              </a:rPr>
              <a:t>Másodlagos</a:t>
            </a:r>
            <a:r>
              <a:rPr lang="hu-HU" altLang="hu-HU" b="1" dirty="0" smtClean="0">
                <a:latin typeface="Arial" panose="020B0604020202020204" pitchFamily="34" charset="0"/>
              </a:rPr>
              <a:t> </a:t>
            </a:r>
            <a:r>
              <a:rPr lang="hu-HU" altLang="hu-HU" b="1" dirty="0"/>
              <a:t>	</a:t>
            </a:r>
            <a:r>
              <a:rPr lang="hu-HU" altLang="hu-HU" b="1" dirty="0" smtClean="0">
                <a:latin typeface="Arial" panose="020B0604020202020204" pitchFamily="34" charset="0"/>
              </a:rPr>
              <a:t> </a:t>
            </a:r>
            <a:r>
              <a:rPr lang="hu-HU" altLang="hu-HU" dirty="0" smtClean="0"/>
              <a:t>Fejemelés hatására: nyaki </a:t>
            </a:r>
            <a:r>
              <a:rPr lang="hu-HU" altLang="hu-HU" dirty="0" err="1"/>
              <a:t>lordosis</a:t>
            </a:r>
            <a:r>
              <a:rPr lang="hu-HU" altLang="hu-HU" dirty="0"/>
              <a:t>  </a:t>
            </a:r>
            <a:r>
              <a:rPr lang="hu-HU" altLang="hu-HU" dirty="0" smtClean="0"/>
              <a:t>      </a:t>
            </a:r>
          </a:p>
          <a:p>
            <a:pPr eaLnBrk="0" hangingPunct="0"/>
            <a:r>
              <a:rPr lang="hu-HU" altLang="hu-HU" b="1" dirty="0">
                <a:latin typeface="Arial" panose="020B0604020202020204" pitchFamily="34" charset="0"/>
              </a:rPr>
              <a:t> </a:t>
            </a:r>
            <a:r>
              <a:rPr lang="hu-HU" altLang="hu-HU" b="1" dirty="0" smtClean="0">
                <a:latin typeface="Arial" panose="020B0604020202020204" pitchFamily="34" charset="0"/>
              </a:rPr>
              <a:t>   </a:t>
            </a:r>
            <a:r>
              <a:rPr lang="hu-HU" altLang="hu-HU" b="1" u="sng" dirty="0" smtClean="0">
                <a:latin typeface="Arial" panose="020B0604020202020204" pitchFamily="34" charset="0"/>
              </a:rPr>
              <a:t>görbületek</a:t>
            </a:r>
            <a:r>
              <a:rPr lang="hu-HU" altLang="hu-HU" b="1" dirty="0" smtClean="0">
                <a:latin typeface="Arial" panose="020B0604020202020204" pitchFamily="34" charset="0"/>
              </a:rPr>
              <a:t>	             </a:t>
            </a:r>
            <a:r>
              <a:rPr lang="hu-HU" altLang="hu-HU" b="1" u="sng" dirty="0"/>
              <a:t>görbületek</a:t>
            </a:r>
            <a:r>
              <a:rPr lang="hu-HU" altLang="hu-HU" b="1" dirty="0" smtClean="0">
                <a:latin typeface="Arial" panose="020B0604020202020204" pitchFamily="34" charset="0"/>
              </a:rPr>
              <a:t> 	</a:t>
            </a:r>
            <a:r>
              <a:rPr lang="hu-HU" altLang="hu-HU" dirty="0" smtClean="0">
                <a:latin typeface="Arial" panose="020B0604020202020204" pitchFamily="34" charset="0"/>
              </a:rPr>
              <a:t> Járás hatására: </a:t>
            </a:r>
            <a:r>
              <a:rPr lang="hu-HU" altLang="hu-HU" dirty="0" err="1" smtClean="0">
                <a:latin typeface="Arial" panose="020B0604020202020204" pitchFamily="34" charset="0"/>
              </a:rPr>
              <a:t>lumbális</a:t>
            </a:r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</a:rPr>
              <a:t>lordosis</a:t>
            </a:r>
            <a:endParaRPr lang="hu-HU" altLang="hu-HU" u="sng" dirty="0" smtClean="0">
              <a:latin typeface="Arial" panose="020B0604020202020204" pitchFamily="34" charset="0"/>
            </a:endParaRPr>
          </a:p>
          <a:p>
            <a:pPr eaLnBrk="0" hangingPunct="0"/>
            <a:r>
              <a:rPr lang="hu-HU" altLang="hu-HU" b="1" dirty="0" smtClean="0">
                <a:latin typeface="Arial" panose="020B0604020202020204" pitchFamily="34" charset="0"/>
              </a:rPr>
              <a:t>    </a:t>
            </a:r>
            <a:r>
              <a:rPr lang="hu-HU" altLang="hu-HU" b="1" dirty="0" err="1" smtClean="0">
                <a:latin typeface="Arial" panose="020B0604020202020204" pitchFamily="34" charset="0"/>
              </a:rPr>
              <a:t>Kyphosis</a:t>
            </a:r>
            <a:r>
              <a:rPr lang="hu-HU" altLang="hu-HU" b="1" dirty="0" smtClean="0">
                <a:latin typeface="Arial" panose="020B0604020202020204" pitchFamily="34" charset="0"/>
              </a:rPr>
              <a:t>: </a:t>
            </a:r>
            <a:r>
              <a:rPr lang="hu-HU" altLang="hu-HU" b="1" dirty="0" err="1" smtClean="0">
                <a:latin typeface="Arial" panose="020B0604020202020204" pitchFamily="34" charset="0"/>
              </a:rPr>
              <a:t>Th</a:t>
            </a:r>
            <a:r>
              <a:rPr lang="hu-HU" altLang="hu-HU" b="1" dirty="0" smtClean="0">
                <a:latin typeface="Arial" panose="020B0604020202020204" pitchFamily="34" charset="0"/>
              </a:rPr>
              <a:t>, S</a:t>
            </a:r>
            <a:r>
              <a:rPr lang="hu-HU" altLang="hu-HU" b="1" dirty="0" smtClean="0"/>
              <a:t>          </a:t>
            </a:r>
            <a:r>
              <a:rPr lang="hu-HU" altLang="hu-HU" b="1" dirty="0" err="1" smtClean="0">
                <a:latin typeface="Arial" panose="020B0604020202020204" pitchFamily="34" charset="0"/>
              </a:rPr>
              <a:t>Lordosis</a:t>
            </a:r>
            <a:r>
              <a:rPr lang="hu-HU" altLang="hu-HU" b="1" dirty="0" smtClean="0">
                <a:latin typeface="Arial" panose="020B0604020202020204" pitchFamily="34" charset="0"/>
              </a:rPr>
              <a:t>: C, L, </a:t>
            </a:r>
            <a:r>
              <a:rPr lang="hu-HU" altLang="hu-HU" b="1" dirty="0" smtClean="0"/>
              <a:t>	 </a:t>
            </a:r>
            <a:endParaRPr lang="hu-HU" altLang="hu-HU" sz="1400" b="1" dirty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07504" y="11663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A gerincgörbületek kialakulása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242860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62597"/>
            <a:ext cx="8229600" cy="1143000"/>
          </a:xfrm>
        </p:spPr>
        <p:txBody>
          <a:bodyPr/>
          <a:lstStyle/>
          <a:p>
            <a:r>
              <a:rPr lang="hu-HU" sz="3600" dirty="0" err="1" smtClean="0"/>
              <a:t>Scoliosis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1" y="1058469"/>
            <a:ext cx="2151936" cy="56155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081562"/>
            <a:ext cx="2448272" cy="181871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2932936"/>
            <a:ext cx="2584009" cy="19195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885143"/>
            <a:ext cx="2609537" cy="19385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1080403"/>
            <a:ext cx="1674196" cy="56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1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55776" y="548680"/>
            <a:ext cx="3964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Felhasznált irodalom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213285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Sobotta</a:t>
            </a:r>
            <a:r>
              <a:rPr lang="hu-HU" dirty="0"/>
              <a:t>: Atlas des </a:t>
            </a:r>
            <a:r>
              <a:rPr lang="hu-HU" dirty="0" err="1"/>
              <a:t>Menschen</a:t>
            </a:r>
            <a:endParaRPr lang="hu-HU" dirty="0"/>
          </a:p>
          <a:p>
            <a:endParaRPr lang="hu-HU" dirty="0"/>
          </a:p>
          <a:p>
            <a:r>
              <a:rPr lang="hu-HU" dirty="0"/>
              <a:t>George </a:t>
            </a:r>
            <a:r>
              <a:rPr lang="hu-HU" dirty="0" err="1"/>
              <a:t>Bentley</a:t>
            </a:r>
            <a:r>
              <a:rPr lang="hu-HU" dirty="0"/>
              <a:t> (</a:t>
            </a:r>
            <a:r>
              <a:rPr lang="hu-HU" dirty="0" err="1"/>
              <a:t>ed</a:t>
            </a:r>
            <a:r>
              <a:rPr lang="hu-HU" dirty="0"/>
              <a:t>.): European </a:t>
            </a:r>
            <a:r>
              <a:rPr lang="hu-HU" dirty="0" err="1"/>
              <a:t>Surgical</a:t>
            </a:r>
            <a:r>
              <a:rPr lang="hu-HU" dirty="0"/>
              <a:t> </a:t>
            </a:r>
            <a:r>
              <a:rPr lang="hu-HU" dirty="0" err="1"/>
              <a:t>Orthopaedics</a:t>
            </a:r>
            <a:r>
              <a:rPr lang="hu-HU" dirty="0"/>
              <a:t> and </a:t>
            </a:r>
            <a:r>
              <a:rPr lang="hu-HU" dirty="0" err="1"/>
              <a:t>Traumatology</a:t>
            </a:r>
            <a:endParaRPr lang="hu-HU" dirty="0"/>
          </a:p>
          <a:p>
            <a:r>
              <a:rPr lang="hu-HU" i="1" dirty="0"/>
              <a:t>The EFORT </a:t>
            </a:r>
            <a:r>
              <a:rPr lang="hu-HU" i="1" dirty="0" err="1"/>
              <a:t>Textbook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416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5"/>
          <a:stretch/>
        </p:blipFill>
        <p:spPr>
          <a:xfrm>
            <a:off x="107504" y="2132856"/>
            <a:ext cx="8928992" cy="3855883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sz="3600" dirty="0" err="1"/>
              <a:t>Vertebrae</a:t>
            </a:r>
            <a:r>
              <a:rPr lang="hu-HU" sz="3600" dirty="0"/>
              <a:t> </a:t>
            </a:r>
            <a:r>
              <a:rPr lang="hu-HU" sz="3600" dirty="0" err="1"/>
              <a:t>cervicales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1825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7" b="53515"/>
          <a:stretch/>
        </p:blipFill>
        <p:spPr>
          <a:xfrm>
            <a:off x="1331640" y="908720"/>
            <a:ext cx="6264696" cy="5830925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sz="3600" dirty="0" err="1"/>
              <a:t>Vertebra</a:t>
            </a:r>
            <a:r>
              <a:rPr lang="hu-HU" sz="3600" dirty="0"/>
              <a:t> </a:t>
            </a:r>
            <a:r>
              <a:rPr lang="hu-HU" sz="3600" dirty="0" err="1"/>
              <a:t>cervicalis</a:t>
            </a:r>
            <a:r>
              <a:rPr lang="hu-HU" sz="3600" dirty="0"/>
              <a:t> I - Atlas</a:t>
            </a:r>
          </a:p>
        </p:txBody>
      </p:sp>
    </p:spTree>
    <p:extLst>
      <p:ext uri="{BB962C8B-B14F-4D97-AF65-F5344CB8AC3E}">
        <p14:creationId xmlns:p14="http://schemas.microsoft.com/office/powerpoint/2010/main" val="24016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4" t="-7393" r="-3370" b="48251"/>
          <a:stretch/>
        </p:blipFill>
        <p:spPr>
          <a:xfrm>
            <a:off x="1295636" y="544116"/>
            <a:ext cx="6552728" cy="6048672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sz="3600" dirty="0" err="1"/>
              <a:t>Vertebra</a:t>
            </a:r>
            <a:r>
              <a:rPr lang="hu-HU" sz="3600" dirty="0"/>
              <a:t> </a:t>
            </a:r>
            <a:r>
              <a:rPr lang="hu-HU" sz="3600" dirty="0" err="1"/>
              <a:t>cervicalis</a:t>
            </a:r>
            <a:r>
              <a:rPr lang="hu-HU" sz="3600" dirty="0"/>
              <a:t> II - </a:t>
            </a:r>
            <a:r>
              <a:rPr lang="hu-HU" sz="3600" dirty="0" err="1"/>
              <a:t>Axis</a:t>
            </a:r>
            <a:endParaRPr lang="hu-HU" sz="3600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0F166F15-2970-489E-9154-050A1FD51750}"/>
              </a:ext>
            </a:extLst>
          </p:cNvPr>
          <p:cNvSpPr/>
          <p:nvPr/>
        </p:nvSpPr>
        <p:spPr>
          <a:xfrm>
            <a:off x="680251" y="3717032"/>
            <a:ext cx="6160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2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85"/>
          <a:stretch/>
        </p:blipFill>
        <p:spPr>
          <a:xfrm>
            <a:off x="1259632" y="1052736"/>
            <a:ext cx="7128792" cy="2664296"/>
          </a:xfrm>
        </p:spPr>
      </p:pic>
      <p:sp>
        <p:nvSpPr>
          <p:cNvPr id="5" name="Cím 6"/>
          <p:cNvSpPr txBox="1">
            <a:spLocks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sz="3600" dirty="0" err="1"/>
              <a:t>Vertebrae</a:t>
            </a:r>
            <a:r>
              <a:rPr lang="hu-HU" sz="3600" dirty="0"/>
              <a:t> </a:t>
            </a:r>
            <a:r>
              <a:rPr lang="hu-HU" sz="3600" dirty="0" err="1"/>
              <a:t>thoracicae</a:t>
            </a:r>
            <a:endParaRPr lang="hu-HU" sz="3600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0" r="52525"/>
          <a:stretch/>
        </p:blipFill>
        <p:spPr bwMode="auto">
          <a:xfrm>
            <a:off x="2843808" y="3429000"/>
            <a:ext cx="3384376" cy="322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57819"/>
            <a:ext cx="4578096" cy="2115312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96331"/>
            <a:ext cx="4517136" cy="48768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1465352"/>
            <a:ext cx="4383024" cy="2852928"/>
          </a:xfrm>
          <a:prstGeom prst="rect">
            <a:avLst/>
          </a:prstGeom>
        </p:spPr>
      </p:pic>
      <p:sp>
        <p:nvSpPr>
          <p:cNvPr id="10" name="Cím 6"/>
          <p:cNvSpPr txBox="1">
            <a:spLocks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sz="3600" dirty="0" err="1"/>
              <a:t>Vertebrae</a:t>
            </a:r>
            <a:r>
              <a:rPr lang="hu-HU" sz="3600" dirty="0"/>
              <a:t> </a:t>
            </a:r>
            <a:r>
              <a:rPr lang="hu-HU" sz="3600" dirty="0" err="1"/>
              <a:t>lumbales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2451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-99392"/>
            <a:ext cx="8229600" cy="1143000"/>
          </a:xfrm>
        </p:spPr>
        <p:txBody>
          <a:bodyPr/>
          <a:lstStyle/>
          <a:p>
            <a:r>
              <a:rPr lang="hu-HU" altLang="hu-HU" sz="4000" dirty="0" err="1" smtClean="0"/>
              <a:t>Lumbalpunkció</a:t>
            </a:r>
            <a:endParaRPr lang="hu-HU" altLang="hu-HU" sz="4000" dirty="0"/>
          </a:p>
        </p:txBody>
      </p:sp>
      <p:pic>
        <p:nvPicPr>
          <p:cNvPr id="32773" name="Picture 5" descr="lumbalpunctio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25" y="1916832"/>
            <a:ext cx="5095875" cy="4291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3528" y="2593975"/>
            <a:ext cx="3382962" cy="380206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Haut</a:t>
            </a:r>
            <a:endParaRPr lang="hu-HU" altLang="hu-HU" dirty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Lig</a:t>
            </a:r>
            <a:r>
              <a:rPr lang="hu-HU" altLang="hu-HU" dirty="0"/>
              <a:t>. </a:t>
            </a:r>
            <a:r>
              <a:rPr lang="hu-HU" altLang="hu-HU" dirty="0" err="1"/>
              <a:t>supraspinale</a:t>
            </a:r>
            <a:endParaRPr lang="hu-HU" altLang="hu-HU" dirty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Lig</a:t>
            </a:r>
            <a:r>
              <a:rPr lang="hu-HU" altLang="hu-HU" dirty="0"/>
              <a:t> </a:t>
            </a:r>
            <a:r>
              <a:rPr lang="hu-HU" altLang="hu-HU" dirty="0" err="1"/>
              <a:t>interspinale</a:t>
            </a:r>
            <a:endParaRPr lang="hu-HU" altLang="hu-HU" dirty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Lig</a:t>
            </a:r>
            <a:r>
              <a:rPr lang="hu-HU" altLang="hu-HU" dirty="0"/>
              <a:t>. </a:t>
            </a:r>
            <a:r>
              <a:rPr lang="hu-HU" altLang="hu-HU" dirty="0" err="1"/>
              <a:t>flavum</a:t>
            </a:r>
            <a:endParaRPr lang="hu-HU" altLang="hu-HU" dirty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solidFill>
                  <a:srgbClr val="000099"/>
                </a:solidFill>
              </a:rPr>
              <a:t>Cavum</a:t>
            </a:r>
            <a:r>
              <a:rPr lang="hu-HU" altLang="hu-HU" dirty="0">
                <a:solidFill>
                  <a:srgbClr val="000099"/>
                </a:solidFill>
              </a:rPr>
              <a:t> </a:t>
            </a:r>
            <a:r>
              <a:rPr lang="hu-HU" altLang="hu-HU" dirty="0" err="1">
                <a:solidFill>
                  <a:srgbClr val="000099"/>
                </a:solidFill>
              </a:rPr>
              <a:t>epidurale</a:t>
            </a:r>
            <a:endParaRPr lang="hu-HU" altLang="hu-HU" dirty="0">
              <a:solidFill>
                <a:srgbClr val="000099"/>
              </a:solidFill>
            </a:endParaRP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Dura</a:t>
            </a:r>
            <a:r>
              <a:rPr lang="hu-HU" altLang="hu-HU" dirty="0"/>
              <a:t> mater </a:t>
            </a:r>
            <a:r>
              <a:rPr lang="hu-HU" altLang="hu-HU" dirty="0" err="1"/>
              <a:t>spinalis</a:t>
            </a:r>
            <a:endParaRPr lang="hu-HU" altLang="hu-HU" dirty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Arachnoidea</a:t>
            </a:r>
            <a:endParaRPr lang="hu-HU" altLang="hu-HU" dirty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solidFill>
                  <a:srgbClr val="000099"/>
                </a:solidFill>
              </a:rPr>
              <a:t>Cavum</a:t>
            </a:r>
            <a:r>
              <a:rPr lang="hu-HU" altLang="hu-HU" dirty="0">
                <a:solidFill>
                  <a:srgbClr val="000099"/>
                </a:solidFill>
              </a:rPr>
              <a:t> </a:t>
            </a:r>
            <a:r>
              <a:rPr lang="hu-HU" altLang="hu-HU" dirty="0" err="1">
                <a:solidFill>
                  <a:srgbClr val="000099"/>
                </a:solidFill>
              </a:rPr>
              <a:t>subarachnoidale</a:t>
            </a:r>
            <a:endParaRPr lang="hu-HU" altLang="hu-HU" dirty="0">
              <a:solidFill>
                <a:srgbClr val="000099"/>
              </a:solidFill>
            </a:endParaRPr>
          </a:p>
        </p:txBody>
      </p:sp>
      <p:pic>
        <p:nvPicPr>
          <p:cNvPr id="7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2346960" cy="20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6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328</Words>
  <Application>Microsoft Office PowerPoint</Application>
  <PresentationFormat>Diavetítés a képernyőre (4:3 oldalarány)</PresentationFormat>
  <Paragraphs>142</Paragraphs>
  <Slides>34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Office-téma</vt:lpstr>
      <vt:lpstr>Csigolyák és gerincoszlop</vt:lpstr>
      <vt:lpstr>PowerPoint-bemutató</vt:lpstr>
      <vt:lpstr>Csigolya - általános felépítés</vt:lpstr>
      <vt:lpstr>Vertebrae cervicales</vt:lpstr>
      <vt:lpstr>Vertebra cervicalis I - Atlas</vt:lpstr>
      <vt:lpstr>Vertebra cervicalis II - Axis</vt:lpstr>
      <vt:lpstr>PowerPoint-bemutató</vt:lpstr>
      <vt:lpstr>PowerPoint-bemutató</vt:lpstr>
      <vt:lpstr>Lumbalpunkció</vt:lpstr>
      <vt:lpstr>PowerPoint-bemutató</vt:lpstr>
      <vt:lpstr>PowerPoint-bemutató</vt:lpstr>
      <vt:lpstr>Os coccygis</vt:lpstr>
      <vt:lpstr>Art. zygapophysialis</vt:lpstr>
      <vt:lpstr>Discus intervertebralis</vt:lpstr>
      <vt:lpstr>Syndesmosisok</vt:lpstr>
      <vt:lpstr>Syndesmosisok</vt:lpstr>
      <vt:lpstr>Art. lumbosacralis</vt:lpstr>
      <vt:lpstr>Art. sacrococcygea</vt:lpstr>
      <vt:lpstr>PowerPoint-bemutató</vt:lpstr>
      <vt:lpstr>Articulatio atlantoaxialis</vt:lpstr>
      <vt:lpstr>Alsó és felső fejízületek szalagkészüléke</vt:lpstr>
      <vt:lpstr>Fejízületek röntgenfelvétele </vt:lpstr>
      <vt:lpstr>Dens axis törés</vt:lpstr>
      <vt:lpstr>PowerPoint-bemutató</vt:lpstr>
      <vt:lpstr>Gerinc és gerincvelő sérülés</vt:lpstr>
      <vt:lpstr>PowerPoint-bemutató</vt:lpstr>
      <vt:lpstr>„Uncovertebralis ízület”</vt:lpstr>
      <vt:lpstr>Discushernia</vt:lpstr>
      <vt:lpstr>Discusprotézis</vt:lpstr>
      <vt:lpstr>Mozgási egység - szegmentum</vt:lpstr>
      <vt:lpstr>A gerincoszlop fiziológiás görbületei</vt:lpstr>
      <vt:lpstr>PowerPoint-bemutató</vt:lpstr>
      <vt:lpstr>Scoliosis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Zellkern</dc:title>
  <dc:creator>Arnold</dc:creator>
  <cp:lastModifiedBy>Arnold Szabó</cp:lastModifiedBy>
  <cp:revision>159</cp:revision>
  <dcterms:created xsi:type="dcterms:W3CDTF">2013-08-24T04:36:20Z</dcterms:created>
  <dcterms:modified xsi:type="dcterms:W3CDTF">2018-10-16T07:47:52Z</dcterms:modified>
</cp:coreProperties>
</file>