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5"/>
  </p:notesMasterIdLst>
  <p:sldIdLst>
    <p:sldId id="256" r:id="rId2"/>
    <p:sldId id="314" r:id="rId3"/>
    <p:sldId id="258" r:id="rId4"/>
    <p:sldId id="265" r:id="rId5"/>
    <p:sldId id="259" r:id="rId6"/>
    <p:sldId id="260" r:id="rId7"/>
    <p:sldId id="261" r:id="rId8"/>
    <p:sldId id="268" r:id="rId9"/>
    <p:sldId id="263" r:id="rId10"/>
    <p:sldId id="262" r:id="rId11"/>
    <p:sldId id="269" r:id="rId12"/>
    <p:sldId id="347" r:id="rId13"/>
    <p:sldId id="273" r:id="rId14"/>
    <p:sldId id="323" r:id="rId15"/>
    <p:sldId id="283" r:id="rId16"/>
    <p:sldId id="329" r:id="rId17"/>
    <p:sldId id="292" r:id="rId18"/>
    <p:sldId id="293" r:id="rId19"/>
    <p:sldId id="295" r:id="rId20"/>
    <p:sldId id="297" r:id="rId21"/>
    <p:sldId id="330" r:id="rId22"/>
    <p:sldId id="302" r:id="rId23"/>
    <p:sldId id="303" r:id="rId24"/>
    <p:sldId id="300" r:id="rId25"/>
    <p:sldId id="307" r:id="rId26"/>
    <p:sldId id="305" r:id="rId27"/>
    <p:sldId id="271" r:id="rId28"/>
    <p:sldId id="306" r:id="rId29"/>
    <p:sldId id="310" r:id="rId30"/>
    <p:sldId id="308" r:id="rId31"/>
    <p:sldId id="277" r:id="rId32"/>
    <p:sldId id="309" r:id="rId33"/>
    <p:sldId id="312" r:id="rId3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CC99FF"/>
    <a:srgbClr val="9900CC"/>
    <a:srgbClr val="FF0000"/>
    <a:srgbClr val="000000"/>
    <a:srgbClr val="009900"/>
    <a:srgbClr val="0033CC"/>
    <a:srgbClr val="FFFFE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96" autoAdjust="0"/>
    <p:restoredTop sz="92817" autoAdjust="0"/>
  </p:normalViewPr>
  <p:slideViewPr>
    <p:cSldViewPr>
      <p:cViewPr varScale="1">
        <p:scale>
          <a:sx n="64" d="100"/>
          <a:sy n="64" d="100"/>
        </p:scale>
        <p:origin x="4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633D4720-D7F3-4DB6-9380-AE3A1B180E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BCDA64F-D908-4F7F-8501-30C695A0CB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7C39C1-10DF-403D-8F81-5BDC1BA69C31}" type="datetimeFigureOut">
              <a:rPr lang="hu-HU"/>
              <a:pPr>
                <a:defRPr/>
              </a:pPr>
              <a:t>2018.10.11.</a:t>
            </a:fld>
            <a:endParaRPr lang="hu-HU"/>
          </a:p>
        </p:txBody>
      </p:sp>
      <p:sp>
        <p:nvSpPr>
          <p:cNvPr id="4" name="Diakép helye 3">
            <a:extLst>
              <a:ext uri="{FF2B5EF4-FFF2-40B4-BE49-F238E27FC236}">
                <a16:creationId xmlns:a16="http://schemas.microsoft.com/office/drawing/2014/main" id="{73DEB5E2-5A23-4AF3-AAF4-C554B3EB49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>
            <a:extLst>
              <a:ext uri="{FF2B5EF4-FFF2-40B4-BE49-F238E27FC236}">
                <a16:creationId xmlns:a16="http://schemas.microsoft.com/office/drawing/2014/main" id="{932C4CB5-DCD6-41F6-B1BE-78B62F3C2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78E44FA-A183-410F-A260-C563603E36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51601D9-5A31-4784-BEFE-02F7D9651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6DC12F-93DD-4A78-84B9-A6FF896857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kép helye 1">
            <a:extLst>
              <a:ext uri="{FF2B5EF4-FFF2-40B4-BE49-F238E27FC236}">
                <a16:creationId xmlns:a16="http://schemas.microsoft.com/office/drawing/2014/main" id="{1E89E3E1-E552-450E-A627-B32446589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Jegyzetek helye 2">
            <a:extLst>
              <a:ext uri="{FF2B5EF4-FFF2-40B4-BE49-F238E27FC236}">
                <a16:creationId xmlns:a16="http://schemas.microsoft.com/office/drawing/2014/main" id="{D00A2703-C9C9-42CD-B3ED-5C61FF767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6148" name="Dia számának helye 3">
            <a:extLst>
              <a:ext uri="{FF2B5EF4-FFF2-40B4-BE49-F238E27FC236}">
                <a16:creationId xmlns:a16="http://schemas.microsoft.com/office/drawing/2014/main" id="{0F5C702D-BE61-49F9-BE9A-C45FF44727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B8E1C462-1096-4F44-ADFC-E9066A1E08E7}" type="slidenum">
              <a:rPr lang="hu-HU" altLang="hu-HU" smtClean="0"/>
              <a:pPr/>
              <a:t>2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kép helye 1">
            <a:extLst>
              <a:ext uri="{FF2B5EF4-FFF2-40B4-BE49-F238E27FC236}">
                <a16:creationId xmlns:a16="http://schemas.microsoft.com/office/drawing/2014/main" id="{1E89E3E1-E552-450E-A627-B32446589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Jegyzetek helye 2">
            <a:extLst>
              <a:ext uri="{FF2B5EF4-FFF2-40B4-BE49-F238E27FC236}">
                <a16:creationId xmlns:a16="http://schemas.microsoft.com/office/drawing/2014/main" id="{D00A2703-C9C9-42CD-B3ED-5C61FF767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6148" name="Dia számának helye 3">
            <a:extLst>
              <a:ext uri="{FF2B5EF4-FFF2-40B4-BE49-F238E27FC236}">
                <a16:creationId xmlns:a16="http://schemas.microsoft.com/office/drawing/2014/main" id="{0F5C702D-BE61-49F9-BE9A-C45FF44727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B8E1C462-1096-4F44-ADFC-E9066A1E08E7}" type="slidenum">
              <a:rPr lang="hu-HU" altLang="hu-HU" smtClean="0"/>
              <a:pPr/>
              <a:t>12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1778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D1CBC09-D6D9-42B7-B4C8-FFF4004954F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A74EC05-9595-4A97-AC0D-6524D2AFA75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91C140E-14D9-4A6E-A7B6-1FD55C9989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hu-HU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CD7802B8-8094-4C5C-ACA4-26D4BA0E99E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hu-HU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E52E2235-505B-490C-BFFE-C94FD7A80F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hu-HU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F2C96B11-DA5D-41E7-9323-6FE773280A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310D12C-A0DE-4D29-8203-046EED17F1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hu-HU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6DAFBAC-CC0A-4B02-AE6F-2384802117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B791A6AC-C319-436D-BA11-6667E4E4A4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666CFA53-5DBA-4D50-88AA-D128B3741F3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GB" altLang="hu-HU" noProof="0"/>
              <a:t>Mintacím szerkesztése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94B8A7B6-1FF1-4E27-88AD-696F476D25AD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GB" altLang="hu-HU" noProof="0"/>
              <a:t>Alcím mintájának szerkesztése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C41EF4C3-F2CE-4D57-AF55-EE86E4E921E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8693D2E3-6D72-4C30-BD64-8C4648E70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A433EFCD-F81E-4156-BFC0-F4144220F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0C7D9-64A8-4BB7-88FB-138ADF287C45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86565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669A3E-912F-4733-A953-96D1075C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E7BC73C-4F47-4824-84FB-B4716EA79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64A47B4-F08E-453B-9B64-A2BDFE1A66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9B3E99F-4FCA-4758-B3E1-981E86461F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94A26-294A-4921-B3FD-EA9DE34988BF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1B74F9F-2C8E-4952-9BD7-038487DC686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3761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8B3DD91-1F1D-4B44-95D1-F576AC356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BDDDC8C-75C2-44C6-8254-EC1FABFC2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8C1C65-5124-41F0-82C5-5405E31C2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5123C0-1E18-4BFA-875B-FD3870F983D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00654-F17D-4BC3-8899-82B0E76083B1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25D9F0A-FC36-47EA-9420-046C03D10C6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421715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46212B-FFC6-47E1-B383-3FBFAEB3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E7D24B7-6476-4232-ABDF-E2F7BC7D3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33C6009-7B89-44B5-800A-1F7730DEA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91FCBDC-41E4-4CA7-93A9-FD71EC6F52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B370-338B-4854-9CD9-20F5F2BB9557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D572EBD-D943-4408-8C52-F916E261A6B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32761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5AFD0D-240C-401D-96C6-FEF050D37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92BD939-B072-4268-A2AF-D066489E8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7AD361E-ECA4-430F-A6B4-02D065ABCA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0B3B25-2112-4B46-A476-660ECD24D0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64DCD-BBD6-49EB-958C-487AF4983783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A688F1D-B4BE-4BBB-9415-B18C904B988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92124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FF8851-3058-406B-822C-1EB3C117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2FEA53B-DE16-4C04-822B-5B66602DB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53DFA88-CA74-4DFD-84EA-AFFF5C418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953935-DDF4-4710-857C-12189BE691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CD626CF-F37D-4A0D-862A-ADE8147AF0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4D11B-A419-4061-B244-2F884C3110CA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AFBD67B-FFC7-42C8-BE64-8E199E310CF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37007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01C8B9-C3F9-4B5F-A7E3-4C4312978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D4FDFA-3F17-4A0A-B06C-AC48C8087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2EAC45E-434A-4F97-9CB8-22622A674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3B5439F-246D-41E5-86DA-FBB578436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C902B2B-1C9E-41F1-8CA8-502EF26D5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7CEB088-411B-48ED-A195-F18307370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CF64B80-6F25-4947-8400-86C7BF9F89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AD7C1-B62E-41E7-980F-7770C6732438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E16EA0F0-1DAD-41D0-95AA-B5D12BB9B37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38341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B9C411-FE23-4E3E-86CB-79B47D109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4F3483-3CEE-45DE-B6F5-9AAAFA194D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CB4BEA-3072-4D59-9461-F444D839F0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0B44C-5735-4A50-8BC1-DEC6FB0D3DE5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B765416-A1F8-4068-8B46-28C83EA7C96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49209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C3990DE-A032-4121-9F20-26B4BE1579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BD45806-0C7F-4DFF-AF87-18EADB846D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D4B40-07DE-4D90-BD74-B633900059C5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BA998332-014C-4607-9915-C0FC2162D50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39286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4B0AE6-140A-4ABC-B7F1-07461EAAC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D02BA46-E0AE-4959-BDAC-40B53EFD0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B2FF029-E0C3-4B95-BCA7-E59EA7C8E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E1B9580-7A9D-44C9-84B4-BFEC6B411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944509D-D432-4AF7-BC4B-55F037C9C8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C1B91-C5F2-4EBC-9A46-ED11DF0F31D3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BF7B62B-E29E-4C87-BE08-201092B0AEA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9527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03B620-7129-4733-ABDA-6B7CD1ED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9CD3FC1-09B3-4483-90A0-B982F43FE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1A75865-92FF-4EBE-BAE3-2616BF754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29869BC-ADAB-4D58-ABDF-207A82319E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DFC8F82-4E90-40C3-B918-97A695212A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05930-ED3F-4B79-BA0D-57449930C76D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07EAFE7-4932-450F-AF0E-54C854A0230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68462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D1376C6-E48D-4D22-B762-4333DC5B1E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4626A5B-B22C-4A1D-A364-5F8BF99BE9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CB4AF9-7C98-46EF-9A89-AAA58472C358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21C6A7F3-A1C5-4A0D-BCB5-8A555A526D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477955FE-BF48-49D6-A46F-D068129521E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4582" name="Freeform 6">
                <a:extLst>
                  <a:ext uri="{FF2B5EF4-FFF2-40B4-BE49-F238E27FC236}">
                    <a16:creationId xmlns:a16="http://schemas.microsoft.com/office/drawing/2014/main" id="{E0F2761A-A470-4FA7-BBF2-B51FDB5189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hu-HU"/>
              </a:p>
            </p:txBody>
          </p:sp>
          <p:sp>
            <p:nvSpPr>
              <p:cNvPr id="24583" name="Freeform 7">
                <a:extLst>
                  <a:ext uri="{FF2B5EF4-FFF2-40B4-BE49-F238E27FC236}">
                    <a16:creationId xmlns:a16="http://schemas.microsoft.com/office/drawing/2014/main" id="{0B1526DB-2D15-440B-8BF7-D58BFAA8B6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hu-HU"/>
              </a:p>
            </p:txBody>
          </p:sp>
          <p:sp>
            <p:nvSpPr>
              <p:cNvPr id="24584" name="Freeform 8">
                <a:extLst>
                  <a:ext uri="{FF2B5EF4-FFF2-40B4-BE49-F238E27FC236}">
                    <a16:creationId xmlns:a16="http://schemas.microsoft.com/office/drawing/2014/main" id="{60583D25-0984-4732-AA61-C89225FCD4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hu-HU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D64ABEB8-D6FB-4892-ADC9-EB2A748356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4586" name="Freeform 10">
                <a:extLst>
                  <a:ext uri="{FF2B5EF4-FFF2-40B4-BE49-F238E27FC236}">
                    <a16:creationId xmlns:a16="http://schemas.microsoft.com/office/drawing/2014/main" id="{1FA7FC75-A872-4C62-B2C0-ABDFCEACEC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hu-HU"/>
              </a:p>
            </p:txBody>
          </p:sp>
        </p:grpSp>
        <p:sp>
          <p:nvSpPr>
            <p:cNvPr id="24587" name="Freeform 11">
              <a:extLst>
                <a:ext uri="{FF2B5EF4-FFF2-40B4-BE49-F238E27FC236}">
                  <a16:creationId xmlns:a16="http://schemas.microsoft.com/office/drawing/2014/main" id="{0AF8EA9E-3EBB-40F4-89ED-D924CC30C3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A984BF6B-21B6-4165-B861-3CF48B5198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4589" name="Rectangle 13">
            <a:extLst>
              <a:ext uri="{FF2B5EF4-FFF2-40B4-BE49-F238E27FC236}">
                <a16:creationId xmlns:a16="http://schemas.microsoft.com/office/drawing/2014/main" id="{905EDFDC-0663-4442-8D01-765A386EA26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Mintacím szerkesztése</a:t>
            </a:r>
          </a:p>
        </p:txBody>
      </p:sp>
      <p:sp>
        <p:nvSpPr>
          <p:cNvPr id="24590" name="Rectangle 14">
            <a:extLst>
              <a:ext uri="{FF2B5EF4-FFF2-40B4-BE49-F238E27FC236}">
                <a16:creationId xmlns:a16="http://schemas.microsoft.com/office/drawing/2014/main" id="{6A598D45-46B4-4A12-8ACC-A6935025C4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24591" name="Rectangle 15">
            <a:extLst>
              <a:ext uri="{FF2B5EF4-FFF2-40B4-BE49-F238E27FC236}">
                <a16:creationId xmlns:a16="http://schemas.microsoft.com/office/drawing/2014/main" id="{6563BED1-2D38-474D-AE45-1F7D03D56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Mintaszöveg szerkesztése</a:t>
            </a:r>
          </a:p>
          <a:p>
            <a:pPr lvl="1"/>
            <a:r>
              <a:rPr lang="en-GB" altLang="hu-HU"/>
              <a:t>Második szint</a:t>
            </a:r>
          </a:p>
          <a:p>
            <a:pPr lvl="2"/>
            <a:r>
              <a:rPr lang="en-GB" altLang="hu-HU"/>
              <a:t>Harmadik szint</a:t>
            </a:r>
          </a:p>
          <a:p>
            <a:pPr lvl="3"/>
            <a:r>
              <a:rPr lang="en-GB" altLang="hu-HU"/>
              <a:t>Negyedik szint</a:t>
            </a:r>
          </a:p>
          <a:p>
            <a:pPr lvl="4"/>
            <a:r>
              <a:rPr lang="en-GB" altLang="hu-HU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225EDB7D-72E1-4BF2-B09F-5AE2A1105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17184"/>
            <a:ext cx="8496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</a:t>
            </a:r>
            <a:r>
              <a:rPr lang="hu-HU" altLang="hu-H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arthrology</a:t>
            </a:r>
            <a:r>
              <a:rPr lang="hu-HU" alt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hu-HU" altLang="hu-H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myology</a:t>
            </a:r>
            <a:endParaRPr lang="en-GB" alt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8" descr="skeleton-bones-clipart">
            <a:extLst>
              <a:ext uri="{FF2B5EF4-FFF2-40B4-BE49-F238E27FC236}">
                <a16:creationId xmlns:a16="http://schemas.microsoft.com/office/drawing/2014/main" id="{614350C8-89B8-4D77-995F-A26F97866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86" y="1583685"/>
            <a:ext cx="3492028" cy="4149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9">
            <a:extLst>
              <a:ext uri="{FF2B5EF4-FFF2-40B4-BE49-F238E27FC236}">
                <a16:creationId xmlns:a16="http://schemas.microsoft.com/office/drawing/2014/main" id="{C56BD28E-A726-40A6-B1C8-321028AB3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5802313"/>
            <a:ext cx="43910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hu-HU" altLang="hu-HU" sz="2400" b="1"/>
              <a:t>Mark Kozsurek, M.D., Ph.D.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hu-HU" altLang="hu-HU" sz="2400"/>
              <a:t>assistant professor</a:t>
            </a:r>
            <a:endParaRPr lang="en-GB" altLang="hu-HU" sz="1800"/>
          </a:p>
        </p:txBody>
      </p:sp>
      <p:sp>
        <p:nvSpPr>
          <p:cNvPr id="4101" name="Text Box 10">
            <a:extLst>
              <a:ext uri="{FF2B5EF4-FFF2-40B4-BE49-F238E27FC236}">
                <a16:creationId xmlns:a16="http://schemas.microsoft.com/office/drawing/2014/main" id="{5D8C90BC-5052-46F0-9897-771C37D0E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6553200"/>
            <a:ext cx="1908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dirty="0"/>
              <a:t>ED I., 24</a:t>
            </a:r>
            <a:r>
              <a:rPr lang="hu-HU" altLang="hu-HU" sz="1400" baseline="30000" dirty="0"/>
              <a:t>th</a:t>
            </a:r>
            <a:r>
              <a:rPr lang="hu-HU" altLang="hu-HU" sz="1400" dirty="0"/>
              <a:t> </a:t>
            </a:r>
            <a:r>
              <a:rPr lang="hu-HU" altLang="hu-HU" sz="1400" dirty="0" err="1"/>
              <a:t>Sept</a:t>
            </a:r>
            <a:r>
              <a:rPr lang="hu-HU" altLang="hu-HU" sz="1400" dirty="0"/>
              <a:t>., 2018</a:t>
            </a:r>
            <a:endParaRPr lang="en-GB" altLang="hu-H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63A46232-F60B-49DA-87F2-A79F6EC9947D}"/>
              </a:ext>
            </a:extLst>
          </p:cNvPr>
          <p:cNvSpPr/>
          <p:nvPr/>
        </p:nvSpPr>
        <p:spPr>
          <a:xfrm>
            <a:off x="179388" y="188913"/>
            <a:ext cx="8785224" cy="64801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290" name="Picture 11">
            <a:extLst>
              <a:ext uri="{FF2B5EF4-FFF2-40B4-BE49-F238E27FC236}">
                <a16:creationId xmlns:a16="http://schemas.microsoft.com/office/drawing/2014/main" id="{343F931F-04D3-492C-AA6B-39F56A8FC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t="1248" r="2951" b="1365"/>
          <a:stretch/>
        </p:blipFill>
        <p:spPr bwMode="auto">
          <a:xfrm>
            <a:off x="314792" y="269823"/>
            <a:ext cx="3432749" cy="631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4">
            <a:extLst>
              <a:ext uri="{FF2B5EF4-FFF2-40B4-BE49-F238E27FC236}">
                <a16:creationId xmlns:a16="http://schemas.microsoft.com/office/drawing/2014/main" id="{61F8E30E-405D-4257-8408-42B1F7B5E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" t="1248" b="1133"/>
          <a:stretch/>
        </p:blipFill>
        <p:spPr bwMode="auto">
          <a:xfrm>
            <a:off x="3822492" y="269823"/>
            <a:ext cx="5094496" cy="632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Freeform 5">
            <a:extLst>
              <a:ext uri="{FF2B5EF4-FFF2-40B4-BE49-F238E27FC236}">
                <a16:creationId xmlns:a16="http://schemas.microsoft.com/office/drawing/2014/main" id="{A7BDAFCD-71E4-4CBA-95F1-0EE2F9B0BA63}"/>
              </a:ext>
            </a:extLst>
          </p:cNvPr>
          <p:cNvSpPr>
            <a:spLocks/>
          </p:cNvSpPr>
          <p:nvPr/>
        </p:nvSpPr>
        <p:spPr bwMode="auto">
          <a:xfrm>
            <a:off x="5214938" y="3263900"/>
            <a:ext cx="2206625" cy="1131888"/>
          </a:xfrm>
          <a:custGeom>
            <a:avLst/>
            <a:gdLst>
              <a:gd name="T0" fmla="*/ 2147483646 w 1390"/>
              <a:gd name="T1" fmla="*/ 2147483646 h 713"/>
              <a:gd name="T2" fmla="*/ 2147483646 w 1390"/>
              <a:gd name="T3" fmla="*/ 2147483646 h 713"/>
              <a:gd name="T4" fmla="*/ 2147483646 w 1390"/>
              <a:gd name="T5" fmla="*/ 2147483646 h 713"/>
              <a:gd name="T6" fmla="*/ 2147483646 w 1390"/>
              <a:gd name="T7" fmla="*/ 2147483646 h 713"/>
              <a:gd name="T8" fmla="*/ 2147483646 w 1390"/>
              <a:gd name="T9" fmla="*/ 2147483646 h 713"/>
              <a:gd name="T10" fmla="*/ 2147483646 w 1390"/>
              <a:gd name="T11" fmla="*/ 2147483646 h 713"/>
              <a:gd name="T12" fmla="*/ 2147483646 w 1390"/>
              <a:gd name="T13" fmla="*/ 2147483646 h 713"/>
              <a:gd name="T14" fmla="*/ 2147483646 w 1390"/>
              <a:gd name="T15" fmla="*/ 2147483646 h 713"/>
              <a:gd name="T16" fmla="*/ 0 w 1390"/>
              <a:gd name="T17" fmla="*/ 2147483646 h 713"/>
              <a:gd name="T18" fmla="*/ 2147483646 w 1390"/>
              <a:gd name="T19" fmla="*/ 2147483646 h 713"/>
              <a:gd name="T20" fmla="*/ 2147483646 w 1390"/>
              <a:gd name="T21" fmla="*/ 2147483646 h 713"/>
              <a:gd name="T22" fmla="*/ 2147483646 w 1390"/>
              <a:gd name="T23" fmla="*/ 2147483646 h 713"/>
              <a:gd name="T24" fmla="*/ 2147483646 w 1390"/>
              <a:gd name="T25" fmla="*/ 2147483646 h 713"/>
              <a:gd name="T26" fmla="*/ 2147483646 w 1390"/>
              <a:gd name="T27" fmla="*/ 2147483646 h 713"/>
              <a:gd name="T28" fmla="*/ 2147483646 w 1390"/>
              <a:gd name="T29" fmla="*/ 2147483646 h 713"/>
              <a:gd name="T30" fmla="*/ 2147483646 w 1390"/>
              <a:gd name="T31" fmla="*/ 2147483646 h 713"/>
              <a:gd name="T32" fmla="*/ 2147483646 w 1390"/>
              <a:gd name="T33" fmla="*/ 2147483646 h 713"/>
              <a:gd name="T34" fmla="*/ 2147483646 w 1390"/>
              <a:gd name="T35" fmla="*/ 2147483646 h 713"/>
              <a:gd name="T36" fmla="*/ 2147483646 w 1390"/>
              <a:gd name="T37" fmla="*/ 2147483646 h 713"/>
              <a:gd name="T38" fmla="*/ 2147483646 w 1390"/>
              <a:gd name="T39" fmla="*/ 2147483646 h 713"/>
              <a:gd name="T40" fmla="*/ 2147483646 w 1390"/>
              <a:gd name="T41" fmla="*/ 2147483646 h 713"/>
              <a:gd name="T42" fmla="*/ 2147483646 w 1390"/>
              <a:gd name="T43" fmla="*/ 2147483646 h 713"/>
              <a:gd name="T44" fmla="*/ 2147483646 w 1390"/>
              <a:gd name="T45" fmla="*/ 2147483646 h 713"/>
              <a:gd name="T46" fmla="*/ 2147483646 w 1390"/>
              <a:gd name="T47" fmla="*/ 2147483646 h 713"/>
              <a:gd name="T48" fmla="*/ 2147483646 w 1390"/>
              <a:gd name="T49" fmla="*/ 2147483646 h 7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390" h="713">
                <a:moveTo>
                  <a:pt x="864" y="23"/>
                </a:moveTo>
                <a:cubicBezTo>
                  <a:pt x="822" y="0"/>
                  <a:pt x="743" y="10"/>
                  <a:pt x="684" y="8"/>
                </a:cubicBezTo>
                <a:cubicBezTo>
                  <a:pt x="625" y="6"/>
                  <a:pt x="554" y="2"/>
                  <a:pt x="510" y="14"/>
                </a:cubicBezTo>
                <a:cubicBezTo>
                  <a:pt x="466" y="26"/>
                  <a:pt x="444" y="50"/>
                  <a:pt x="420" y="80"/>
                </a:cubicBezTo>
                <a:cubicBezTo>
                  <a:pt x="396" y="110"/>
                  <a:pt x="383" y="153"/>
                  <a:pt x="366" y="195"/>
                </a:cubicBezTo>
                <a:cubicBezTo>
                  <a:pt x="349" y="237"/>
                  <a:pt x="343" y="286"/>
                  <a:pt x="320" y="331"/>
                </a:cubicBezTo>
                <a:cubicBezTo>
                  <a:pt x="297" y="376"/>
                  <a:pt x="260" y="422"/>
                  <a:pt x="230" y="467"/>
                </a:cubicBezTo>
                <a:cubicBezTo>
                  <a:pt x="200" y="512"/>
                  <a:pt x="177" y="564"/>
                  <a:pt x="139" y="603"/>
                </a:cubicBezTo>
                <a:cubicBezTo>
                  <a:pt x="101" y="642"/>
                  <a:pt x="0" y="697"/>
                  <a:pt x="0" y="704"/>
                </a:cubicBezTo>
                <a:cubicBezTo>
                  <a:pt x="0" y="711"/>
                  <a:pt x="99" y="678"/>
                  <a:pt x="139" y="648"/>
                </a:cubicBezTo>
                <a:cubicBezTo>
                  <a:pt x="179" y="618"/>
                  <a:pt x="202" y="577"/>
                  <a:pt x="240" y="524"/>
                </a:cubicBezTo>
                <a:cubicBezTo>
                  <a:pt x="278" y="471"/>
                  <a:pt x="335" y="391"/>
                  <a:pt x="366" y="331"/>
                </a:cubicBezTo>
                <a:cubicBezTo>
                  <a:pt x="397" y="271"/>
                  <a:pt x="400" y="207"/>
                  <a:pt x="426" y="161"/>
                </a:cubicBezTo>
                <a:cubicBezTo>
                  <a:pt x="452" y="115"/>
                  <a:pt x="477" y="73"/>
                  <a:pt x="519" y="56"/>
                </a:cubicBezTo>
                <a:cubicBezTo>
                  <a:pt x="561" y="39"/>
                  <a:pt x="628" y="55"/>
                  <a:pt x="681" y="56"/>
                </a:cubicBezTo>
                <a:cubicBezTo>
                  <a:pt x="734" y="57"/>
                  <a:pt x="801" y="42"/>
                  <a:pt x="840" y="65"/>
                </a:cubicBezTo>
                <a:cubicBezTo>
                  <a:pt x="879" y="88"/>
                  <a:pt x="881" y="127"/>
                  <a:pt x="915" y="194"/>
                </a:cubicBezTo>
                <a:cubicBezTo>
                  <a:pt x="949" y="261"/>
                  <a:pt x="994" y="391"/>
                  <a:pt x="1046" y="467"/>
                </a:cubicBezTo>
                <a:cubicBezTo>
                  <a:pt x="1098" y="543"/>
                  <a:pt x="1171" y="608"/>
                  <a:pt x="1228" y="648"/>
                </a:cubicBezTo>
                <a:cubicBezTo>
                  <a:pt x="1285" y="688"/>
                  <a:pt x="1382" y="713"/>
                  <a:pt x="1386" y="707"/>
                </a:cubicBezTo>
                <a:cubicBezTo>
                  <a:pt x="1390" y="701"/>
                  <a:pt x="1300" y="654"/>
                  <a:pt x="1251" y="614"/>
                </a:cubicBezTo>
                <a:cubicBezTo>
                  <a:pt x="1202" y="574"/>
                  <a:pt x="1134" y="522"/>
                  <a:pt x="1092" y="467"/>
                </a:cubicBezTo>
                <a:cubicBezTo>
                  <a:pt x="1050" y="412"/>
                  <a:pt x="1026" y="338"/>
                  <a:pt x="1001" y="285"/>
                </a:cubicBezTo>
                <a:cubicBezTo>
                  <a:pt x="976" y="232"/>
                  <a:pt x="962" y="190"/>
                  <a:pt x="939" y="146"/>
                </a:cubicBezTo>
                <a:cubicBezTo>
                  <a:pt x="916" y="102"/>
                  <a:pt x="899" y="45"/>
                  <a:pt x="864" y="23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487289F4-0B91-4F15-AFC0-A4EF855DA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773238"/>
            <a:ext cx="19431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sphenooccipital synchondrosis</a:t>
            </a:r>
            <a:endParaRPr lang="en-US" altLang="hu-HU" sz="1800">
              <a:solidFill>
                <a:srgbClr val="000000"/>
              </a:solidFill>
            </a:endParaRPr>
          </a:p>
        </p:txBody>
      </p:sp>
      <p:sp>
        <p:nvSpPr>
          <p:cNvPr id="12294" name="Line 7">
            <a:extLst>
              <a:ext uri="{FF2B5EF4-FFF2-40B4-BE49-F238E27FC236}">
                <a16:creationId xmlns:a16="http://schemas.microsoft.com/office/drawing/2014/main" id="{003B792E-AF30-45E9-B7C4-4EDD6D5D81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9200" y="2420938"/>
            <a:ext cx="0" cy="863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5" name="Text Box 8">
            <a:extLst>
              <a:ext uri="{FF2B5EF4-FFF2-40B4-BE49-F238E27FC236}">
                <a16:creationId xmlns:a16="http://schemas.microsoft.com/office/drawing/2014/main" id="{361797F6-6FF3-4130-9844-7C08D5C6F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941888"/>
            <a:ext cx="19431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petrooccipital synchondrosis </a:t>
            </a:r>
            <a:endParaRPr lang="en-US" altLang="hu-HU" sz="1800">
              <a:solidFill>
                <a:srgbClr val="000000"/>
              </a:solidFill>
            </a:endParaRPr>
          </a:p>
        </p:txBody>
      </p:sp>
      <p:sp>
        <p:nvSpPr>
          <p:cNvPr id="12296" name="Line 9">
            <a:extLst>
              <a:ext uri="{FF2B5EF4-FFF2-40B4-BE49-F238E27FC236}">
                <a16:creationId xmlns:a16="http://schemas.microsoft.com/office/drawing/2014/main" id="{C62B15C2-91FB-42F7-9F09-85BAE8C14C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80063" y="4076700"/>
            <a:ext cx="215900" cy="7921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7" name="Line 10">
            <a:extLst>
              <a:ext uri="{FF2B5EF4-FFF2-40B4-BE49-F238E27FC236}">
                <a16:creationId xmlns:a16="http://schemas.microsoft.com/office/drawing/2014/main" id="{535E8EBF-DFDA-4694-B8B5-554F30E17B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04025" y="4149725"/>
            <a:ext cx="215900" cy="719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8" name="Szövegdoboz 1">
            <a:extLst>
              <a:ext uri="{FF2B5EF4-FFF2-40B4-BE49-F238E27FC236}">
                <a16:creationId xmlns:a16="http://schemas.microsoft.com/office/drawing/2014/main" id="{B934BED6-08AE-4E87-B631-551A77F13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013" y="5876925"/>
            <a:ext cx="3314700" cy="646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>
                <a:solidFill>
                  <a:srgbClr val="FF0000"/>
                </a:solidFill>
              </a:rPr>
              <a:t>Later all these synchodroses transform into synostoses!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2970E1B-A80D-4216-A089-0379540BC1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3600" b="1" dirty="0" err="1">
                <a:solidFill>
                  <a:srgbClr val="C00000"/>
                </a:solidFill>
                <a:effectLst/>
              </a:rPr>
              <a:t>Bony</a:t>
            </a:r>
            <a:r>
              <a:rPr lang="hu-HU" altLang="hu-HU" sz="3600" b="1" dirty="0">
                <a:solidFill>
                  <a:srgbClr val="C00000"/>
                </a:solidFill>
                <a:effectLst/>
              </a:rPr>
              <a:t> </a:t>
            </a:r>
            <a:r>
              <a:rPr lang="hu-HU" altLang="hu-HU" sz="3600" b="1" dirty="0" err="1">
                <a:solidFill>
                  <a:srgbClr val="C00000"/>
                </a:solidFill>
                <a:effectLst/>
              </a:rPr>
              <a:t>unions</a:t>
            </a:r>
            <a:r>
              <a:rPr lang="hu-HU" altLang="hu-HU" sz="3600" b="1" dirty="0">
                <a:solidFill>
                  <a:srgbClr val="C00000"/>
                </a:solidFill>
                <a:effectLst/>
              </a:rPr>
              <a:t> (</a:t>
            </a:r>
            <a:r>
              <a:rPr lang="hu-HU" altLang="hu-HU" sz="3600" b="1" dirty="0" err="1">
                <a:solidFill>
                  <a:srgbClr val="C00000"/>
                </a:solidFill>
                <a:effectLst/>
              </a:rPr>
              <a:t>synostoses</a:t>
            </a:r>
            <a:r>
              <a:rPr lang="hu-HU" altLang="hu-HU" sz="3600" b="1" dirty="0">
                <a:solidFill>
                  <a:srgbClr val="C00000"/>
                </a:solidFill>
                <a:effectLst/>
              </a:rPr>
              <a:t>)</a:t>
            </a:r>
            <a:endParaRPr lang="en-US" altLang="hu-HU" sz="36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7FCBC4B-FB13-4CFA-B1FE-7DF27071C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0763" cy="12239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hu-HU" altLang="hu-HU" sz="2400" dirty="0">
                <a:effectLst/>
              </a:rPr>
              <a:t>The most of </a:t>
            </a:r>
            <a:r>
              <a:rPr lang="hu-HU" altLang="hu-HU" sz="2400" dirty="0" err="1">
                <a:effectLst/>
              </a:rPr>
              <a:t>them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was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cartilagineous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connection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that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later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ossified</a:t>
            </a:r>
            <a:r>
              <a:rPr lang="hu-HU" altLang="hu-HU" sz="2400" dirty="0">
                <a:effectLst/>
              </a:rPr>
              <a:t>.</a:t>
            </a:r>
            <a:endParaRPr lang="en-US" altLang="hu-HU" sz="2400" dirty="0">
              <a:effectLst/>
            </a:endParaRPr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827D0CC7-F84E-4E2F-9E64-761FFDB8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127250"/>
            <a:ext cx="4535487" cy="451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883DF4E-3782-4CE1-AFCC-B34090180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dirty="0" err="1"/>
              <a:t>Joints</a:t>
            </a:r>
            <a:r>
              <a:rPr lang="hu-HU" altLang="hu-HU" dirty="0"/>
              <a:t> </a:t>
            </a:r>
            <a:r>
              <a:rPr lang="hu-HU" altLang="hu-HU" dirty="0" err="1"/>
              <a:t>between</a:t>
            </a:r>
            <a:r>
              <a:rPr lang="hu-HU" altLang="hu-HU" dirty="0"/>
              <a:t> </a:t>
            </a:r>
            <a:r>
              <a:rPr lang="hu-HU" altLang="hu-HU" dirty="0" err="1"/>
              <a:t>bones</a:t>
            </a:r>
            <a:endParaRPr lang="en-US" altLang="hu-HU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C0E02AC-AFE9-44E0-8810-45FA4BB8C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550" y="871538"/>
            <a:ext cx="8229600" cy="646112"/>
          </a:xfrm>
        </p:spPr>
        <p:txBody>
          <a:bodyPr/>
          <a:lstStyle/>
          <a:p>
            <a:pPr marL="0" indent="0" algn="just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hu-HU" altLang="hu-HU" sz="2000" b="1" dirty="0">
                <a:solidFill>
                  <a:srgbClr val="C00000"/>
                </a:solidFill>
                <a:effectLst/>
              </a:rPr>
              <a:t>1. </a:t>
            </a:r>
            <a:r>
              <a:rPr lang="hu-HU" altLang="hu-HU" sz="2000" b="1" dirty="0" err="1">
                <a:solidFill>
                  <a:srgbClr val="C00000"/>
                </a:solidFill>
                <a:effectLst/>
              </a:rPr>
              <a:t>Continuous</a:t>
            </a:r>
            <a:r>
              <a:rPr lang="hu-HU" altLang="hu-HU" sz="2000" b="1" dirty="0">
                <a:solidFill>
                  <a:srgbClr val="C00000"/>
                </a:solidFill>
                <a:effectLst/>
              </a:rPr>
              <a:t> </a:t>
            </a:r>
            <a:r>
              <a:rPr lang="hu-HU" altLang="hu-HU" sz="2000" b="1" dirty="0" err="1">
                <a:solidFill>
                  <a:srgbClr val="C00000"/>
                </a:solidFill>
                <a:effectLst/>
              </a:rPr>
              <a:t>joints</a:t>
            </a:r>
            <a:r>
              <a:rPr lang="hu-HU" altLang="hu-HU" sz="2000" b="1" dirty="0">
                <a:solidFill>
                  <a:srgbClr val="C00000"/>
                </a:solidFill>
                <a:effectLst/>
              </a:rPr>
              <a:t> (</a:t>
            </a:r>
            <a:r>
              <a:rPr lang="hu-HU" altLang="hu-HU" sz="2000" b="1" dirty="0" err="1">
                <a:solidFill>
                  <a:srgbClr val="C00000"/>
                </a:solidFill>
                <a:effectLst/>
              </a:rPr>
              <a:t>synarthroses</a:t>
            </a:r>
            <a:r>
              <a:rPr lang="hu-HU" altLang="hu-HU" sz="2000" b="1" dirty="0">
                <a:solidFill>
                  <a:srgbClr val="C00000"/>
                </a:solidFill>
                <a:effectLst/>
              </a:rPr>
              <a:t>): </a:t>
            </a:r>
            <a:r>
              <a:rPr lang="hu-HU" altLang="hu-HU" sz="2000" dirty="0">
                <a:effectLst/>
              </a:rPr>
              <a:t>no </a:t>
            </a:r>
            <a:r>
              <a:rPr lang="hu-HU" altLang="hu-HU" sz="2000" dirty="0" err="1">
                <a:effectLst/>
              </a:rPr>
              <a:t>gap</a:t>
            </a:r>
            <a:r>
              <a:rPr lang="hu-HU" altLang="hu-HU" sz="2000" dirty="0">
                <a:effectLst/>
              </a:rPr>
              <a:t>, more </a:t>
            </a:r>
            <a:r>
              <a:rPr lang="hu-HU" altLang="hu-HU" sz="2000" dirty="0" err="1">
                <a:effectLst/>
              </a:rPr>
              <a:t>stable</a:t>
            </a:r>
            <a:r>
              <a:rPr lang="hu-HU" altLang="hu-HU" sz="2000" dirty="0">
                <a:effectLst/>
              </a:rPr>
              <a:t> </a:t>
            </a:r>
            <a:r>
              <a:rPr lang="hu-HU" altLang="hu-HU" sz="2000" dirty="0" err="1">
                <a:effectLst/>
              </a:rPr>
              <a:t>but</a:t>
            </a:r>
            <a:r>
              <a:rPr lang="hu-HU" altLang="hu-HU" sz="2000" dirty="0">
                <a:effectLst/>
              </a:rPr>
              <a:t> less mobile </a:t>
            </a:r>
            <a:r>
              <a:rPr lang="hu-HU" altLang="hu-HU" sz="2000" dirty="0" err="1">
                <a:effectLst/>
              </a:rPr>
              <a:t>or</a:t>
            </a:r>
            <a:r>
              <a:rPr lang="hu-HU" altLang="hu-HU" sz="2000" dirty="0">
                <a:effectLst/>
              </a:rPr>
              <a:t> </a:t>
            </a:r>
            <a:r>
              <a:rPr lang="hu-HU" altLang="hu-HU" sz="2000" dirty="0" err="1">
                <a:effectLst/>
              </a:rPr>
              <a:t>completly</a:t>
            </a:r>
            <a:r>
              <a:rPr lang="hu-HU" altLang="hu-HU" sz="2000" dirty="0">
                <a:effectLst/>
              </a:rPr>
              <a:t> </a:t>
            </a:r>
            <a:r>
              <a:rPr lang="hu-HU" altLang="hu-HU" sz="2000" dirty="0" err="1">
                <a:effectLst/>
              </a:rPr>
              <a:t>immobile</a:t>
            </a:r>
            <a:r>
              <a:rPr lang="hu-HU" altLang="hu-HU" sz="2000" dirty="0">
                <a:effectLst/>
              </a:rPr>
              <a:t> </a:t>
            </a:r>
            <a:r>
              <a:rPr lang="hu-HU" altLang="hu-HU" sz="2000" dirty="0" err="1">
                <a:effectLst/>
              </a:rPr>
              <a:t>connections</a:t>
            </a:r>
            <a:r>
              <a:rPr lang="hu-HU" altLang="hu-HU" sz="2000" dirty="0"/>
              <a:t>.</a:t>
            </a:r>
            <a:endParaRPr lang="en-US" altLang="hu-HU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0A027E8-0D01-4F31-A6C7-9CD959B1E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1638300"/>
            <a:ext cx="774700" cy="324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0D3B4DB5-5F6B-4EC1-A6CD-DD9C5A95BB4E}"/>
              </a:ext>
            </a:extLst>
          </p:cNvPr>
          <p:cNvSpPr/>
          <p:nvPr/>
        </p:nvSpPr>
        <p:spPr>
          <a:xfrm>
            <a:off x="828305" y="4954588"/>
            <a:ext cx="2419351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altLang="hu-HU" dirty="0"/>
              <a:t>a) </a:t>
            </a:r>
            <a:r>
              <a:rPr lang="hu-HU" altLang="hu-HU" dirty="0" err="1"/>
              <a:t>Fibrous</a:t>
            </a:r>
            <a:r>
              <a:rPr lang="hu-HU" altLang="hu-HU" dirty="0"/>
              <a:t> </a:t>
            </a:r>
            <a:r>
              <a:rPr lang="hu-HU" altLang="hu-HU" dirty="0" err="1"/>
              <a:t>joint</a:t>
            </a:r>
            <a:endParaRPr lang="hu-HU" altLang="hu-HU" dirty="0"/>
          </a:p>
          <a:p>
            <a:pPr indent="14288" algn="ctr">
              <a:defRPr/>
            </a:pPr>
            <a:r>
              <a:rPr lang="hu-HU" altLang="hu-HU" b="1" dirty="0"/>
              <a:t>(</a:t>
            </a:r>
            <a:r>
              <a:rPr lang="hu-HU" altLang="hu-HU" b="1" dirty="0" err="1"/>
              <a:t>syndesmosis</a:t>
            </a:r>
            <a:r>
              <a:rPr lang="hu-HU" altLang="hu-HU" b="1" dirty="0"/>
              <a:t>)</a:t>
            </a:r>
            <a:endParaRPr lang="hu-HU" dirty="0"/>
          </a:p>
        </p:txBody>
      </p:sp>
      <p:pic>
        <p:nvPicPr>
          <p:cNvPr id="5126" name="Picture 8" descr="144300-mod1figure10">
            <a:extLst>
              <a:ext uri="{FF2B5EF4-FFF2-40B4-BE49-F238E27FC236}">
                <a16:creationId xmlns:a16="http://schemas.microsoft.com/office/drawing/2014/main" id="{2F4D3826-4B80-4980-9F28-A48782C1F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67" y="1638300"/>
            <a:ext cx="2935287" cy="3240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Téglalap 2">
            <a:extLst>
              <a:ext uri="{FF2B5EF4-FFF2-40B4-BE49-F238E27FC236}">
                <a16:creationId xmlns:a16="http://schemas.microsoft.com/office/drawing/2014/main" id="{F2625157-DA67-4816-99E7-52C3971B4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64" y="4972954"/>
            <a:ext cx="2069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/>
              <a:t>b) </a:t>
            </a:r>
            <a:r>
              <a:rPr lang="hu-HU" altLang="hu-HU" sz="1800" dirty="0" err="1"/>
              <a:t>Cartilaginous</a:t>
            </a:r>
            <a:r>
              <a:rPr lang="hu-HU" altLang="hu-HU" sz="1800" dirty="0"/>
              <a:t> </a:t>
            </a:r>
            <a:r>
              <a:rPr lang="hu-HU" altLang="hu-HU" sz="1800" dirty="0" err="1"/>
              <a:t>joint</a:t>
            </a:r>
            <a:endParaRPr lang="hu-HU" altLang="hu-HU" sz="1800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/>
              <a:t>(</a:t>
            </a:r>
            <a:r>
              <a:rPr lang="hu-HU" altLang="hu-HU" sz="1800" b="1" dirty="0" err="1"/>
              <a:t>synchondrosis</a:t>
            </a:r>
            <a:r>
              <a:rPr lang="hu-HU" altLang="hu-HU" sz="1800" b="1" dirty="0"/>
              <a:t>)</a:t>
            </a:r>
            <a:endParaRPr lang="hu-HU" altLang="hu-HU" sz="1800" dirty="0"/>
          </a:p>
        </p:txBody>
      </p:sp>
      <p:pic>
        <p:nvPicPr>
          <p:cNvPr id="5128" name="Picture 6">
            <a:extLst>
              <a:ext uri="{FF2B5EF4-FFF2-40B4-BE49-F238E27FC236}">
                <a16:creationId xmlns:a16="http://schemas.microsoft.com/office/drawing/2014/main" id="{B2DE748E-0883-4032-A257-D1280C882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59" y="1612216"/>
            <a:ext cx="3252788" cy="324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9" name="Téglalap 3">
            <a:extLst>
              <a:ext uri="{FF2B5EF4-FFF2-40B4-BE49-F238E27FC236}">
                <a16:creationId xmlns:a16="http://schemas.microsoft.com/office/drawing/2014/main" id="{4F64DF5C-3C29-487F-816E-DCC3F65E8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678" y="4954588"/>
            <a:ext cx="1454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/>
              <a:t>c) </a:t>
            </a:r>
            <a:r>
              <a:rPr lang="hu-HU" altLang="hu-HU" sz="1800" dirty="0" err="1"/>
              <a:t>Bony</a:t>
            </a:r>
            <a:r>
              <a:rPr lang="hu-HU" altLang="hu-HU" sz="1800" dirty="0"/>
              <a:t> </a:t>
            </a:r>
            <a:r>
              <a:rPr lang="hu-HU" altLang="hu-HU" sz="1800" dirty="0" err="1"/>
              <a:t>union</a:t>
            </a:r>
            <a:endParaRPr lang="hu-HU" altLang="hu-HU" sz="1800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/>
              <a:t>(</a:t>
            </a:r>
            <a:r>
              <a:rPr lang="hu-HU" altLang="hu-HU" sz="1800" b="1" dirty="0" err="1"/>
              <a:t>synostosis</a:t>
            </a:r>
            <a:r>
              <a:rPr lang="hu-HU" altLang="hu-HU" sz="1800" b="1" dirty="0"/>
              <a:t>)</a:t>
            </a:r>
            <a:endParaRPr lang="hu-HU" altLang="hu-HU" sz="1800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3A172D13-C80C-46E5-816C-F8B7990D0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805488"/>
            <a:ext cx="82296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990600" indent="-53340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371600" indent="-4572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752600" indent="-3810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209800" indent="-3810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hu-HU" altLang="hu-HU" sz="2000" b="1" dirty="0">
                <a:solidFill>
                  <a:srgbClr val="C00000"/>
                </a:solidFill>
                <a:effectLst/>
                <a:latin typeface="+mn-lt"/>
              </a:rPr>
              <a:t>2. </a:t>
            </a:r>
            <a:r>
              <a:rPr lang="hu-HU" altLang="hu-HU" sz="2000" b="1" dirty="0" err="1">
                <a:solidFill>
                  <a:srgbClr val="C00000"/>
                </a:solidFill>
                <a:effectLst/>
                <a:latin typeface="+mn-lt"/>
              </a:rPr>
              <a:t>Discontinuous</a:t>
            </a:r>
            <a:r>
              <a:rPr lang="hu-HU" altLang="hu-HU" sz="2000" b="1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hu-HU" altLang="hu-HU" sz="2000" b="1" dirty="0" err="1">
                <a:solidFill>
                  <a:srgbClr val="C00000"/>
                </a:solidFill>
                <a:effectLst/>
                <a:latin typeface="+mn-lt"/>
              </a:rPr>
              <a:t>joints</a:t>
            </a:r>
            <a:r>
              <a:rPr lang="hu-HU" altLang="hu-HU" sz="2000" b="1" dirty="0">
                <a:solidFill>
                  <a:srgbClr val="C00000"/>
                </a:solidFill>
                <a:effectLst/>
                <a:latin typeface="+mn-lt"/>
              </a:rPr>
              <a:t> (</a:t>
            </a:r>
            <a:r>
              <a:rPr lang="hu-HU" altLang="hu-HU" sz="2000" b="1" dirty="0" err="1">
                <a:solidFill>
                  <a:srgbClr val="C00000"/>
                </a:solidFill>
                <a:effectLst/>
                <a:latin typeface="+mn-lt"/>
              </a:rPr>
              <a:t>synovial</a:t>
            </a:r>
            <a:r>
              <a:rPr lang="hu-HU" altLang="hu-HU" sz="2000" b="1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hu-HU" altLang="hu-HU" sz="2000" b="1" dirty="0" err="1">
                <a:solidFill>
                  <a:srgbClr val="C00000"/>
                </a:solidFill>
                <a:effectLst/>
                <a:latin typeface="+mn-lt"/>
              </a:rPr>
              <a:t>joints</a:t>
            </a:r>
            <a:r>
              <a:rPr lang="hu-HU" altLang="hu-HU" sz="2000" b="1" dirty="0">
                <a:solidFill>
                  <a:srgbClr val="C00000"/>
                </a:solidFill>
                <a:effectLst/>
                <a:latin typeface="+mn-lt"/>
              </a:rPr>
              <a:t>, </a:t>
            </a:r>
            <a:r>
              <a:rPr lang="hu-HU" altLang="hu-HU" sz="2000" b="1" dirty="0" err="1">
                <a:solidFill>
                  <a:srgbClr val="C00000"/>
                </a:solidFill>
                <a:effectLst/>
                <a:latin typeface="+mn-lt"/>
              </a:rPr>
              <a:t>diarthroses</a:t>
            </a:r>
            <a:r>
              <a:rPr lang="hu-HU" altLang="hu-HU" sz="2000" b="1" dirty="0">
                <a:solidFill>
                  <a:srgbClr val="C00000"/>
                </a:solidFill>
                <a:effectLst/>
                <a:latin typeface="+mn-lt"/>
              </a:rPr>
              <a:t>): </a:t>
            </a:r>
            <a:r>
              <a:rPr lang="hu-HU" altLang="hu-HU" sz="2000" dirty="0" err="1">
                <a:effectLst/>
                <a:latin typeface="+mn-lt"/>
              </a:rPr>
              <a:t>hyalin</a:t>
            </a:r>
            <a:r>
              <a:rPr lang="hu-HU" altLang="hu-HU" sz="2000" dirty="0">
                <a:effectLst/>
                <a:latin typeface="+mn-lt"/>
              </a:rPr>
              <a:t> </a:t>
            </a:r>
            <a:r>
              <a:rPr lang="hu-HU" altLang="hu-HU" sz="2000" dirty="0" err="1">
                <a:effectLst/>
                <a:latin typeface="+mn-lt"/>
              </a:rPr>
              <a:t>cartilage-covered</a:t>
            </a:r>
            <a:r>
              <a:rPr lang="hu-HU" altLang="hu-HU" sz="2000" dirty="0">
                <a:effectLst/>
                <a:latin typeface="+mn-lt"/>
              </a:rPr>
              <a:t> </a:t>
            </a:r>
            <a:r>
              <a:rPr lang="hu-HU" altLang="hu-HU" sz="2000" dirty="0" err="1">
                <a:effectLst/>
                <a:latin typeface="+mn-lt"/>
              </a:rPr>
              <a:t>articulating</a:t>
            </a:r>
            <a:r>
              <a:rPr lang="hu-HU" altLang="hu-HU" sz="2000" dirty="0">
                <a:effectLst/>
                <a:latin typeface="+mn-lt"/>
              </a:rPr>
              <a:t> </a:t>
            </a:r>
            <a:r>
              <a:rPr lang="hu-HU" altLang="hu-HU" sz="2000" dirty="0" err="1">
                <a:effectLst/>
                <a:latin typeface="+mn-lt"/>
              </a:rPr>
              <a:t>surfaces</a:t>
            </a:r>
            <a:r>
              <a:rPr lang="hu-HU" altLang="hu-HU" sz="2000" dirty="0">
                <a:effectLst/>
                <a:latin typeface="+mn-lt"/>
              </a:rPr>
              <a:t> </a:t>
            </a:r>
            <a:r>
              <a:rPr lang="hu-HU" altLang="hu-HU" sz="2000" dirty="0" err="1">
                <a:effectLst/>
                <a:latin typeface="+mn-lt"/>
              </a:rPr>
              <a:t>isolated</a:t>
            </a:r>
            <a:r>
              <a:rPr lang="hu-HU" altLang="hu-HU" sz="2000" dirty="0">
                <a:effectLst/>
                <a:latin typeface="+mn-lt"/>
              </a:rPr>
              <a:t> </a:t>
            </a:r>
            <a:r>
              <a:rPr lang="hu-HU" altLang="hu-HU" sz="2000" dirty="0" err="1">
                <a:effectLst/>
                <a:latin typeface="+mn-lt"/>
              </a:rPr>
              <a:t>by</a:t>
            </a:r>
            <a:r>
              <a:rPr lang="hu-HU" altLang="hu-HU" sz="2000" dirty="0">
                <a:effectLst/>
                <a:latin typeface="+mn-lt"/>
              </a:rPr>
              <a:t> a </a:t>
            </a:r>
            <a:r>
              <a:rPr lang="hu-HU" altLang="hu-HU" sz="2000" dirty="0" err="1">
                <a:effectLst/>
                <a:latin typeface="+mn-lt"/>
              </a:rPr>
              <a:t>synovial</a:t>
            </a:r>
            <a:r>
              <a:rPr lang="hu-HU" altLang="hu-HU" sz="2000" dirty="0">
                <a:effectLst/>
                <a:latin typeface="+mn-lt"/>
              </a:rPr>
              <a:t> </a:t>
            </a:r>
            <a:r>
              <a:rPr lang="hu-HU" altLang="hu-HU" sz="2000" dirty="0" err="1">
                <a:effectLst/>
                <a:latin typeface="+mn-lt"/>
              </a:rPr>
              <a:t>gap</a:t>
            </a:r>
            <a:r>
              <a:rPr lang="hu-HU" altLang="hu-HU" sz="2000" dirty="0">
                <a:effectLst/>
                <a:latin typeface="+mn-lt"/>
              </a:rPr>
              <a:t> </a:t>
            </a:r>
            <a:r>
              <a:rPr lang="hu-HU" altLang="hu-HU" sz="2000" dirty="0" err="1">
                <a:effectLst/>
                <a:latin typeface="+mn-lt"/>
              </a:rPr>
              <a:t>filled</a:t>
            </a:r>
            <a:r>
              <a:rPr lang="hu-HU" altLang="hu-HU" sz="2000" dirty="0">
                <a:effectLst/>
                <a:latin typeface="+mn-lt"/>
              </a:rPr>
              <a:t> </a:t>
            </a:r>
            <a:r>
              <a:rPr lang="hu-HU" altLang="hu-HU" sz="2000" dirty="0" err="1">
                <a:effectLst/>
                <a:latin typeface="+mn-lt"/>
              </a:rPr>
              <a:t>by</a:t>
            </a:r>
            <a:r>
              <a:rPr lang="hu-HU" altLang="hu-HU" sz="2000" dirty="0">
                <a:effectLst/>
                <a:latin typeface="+mn-lt"/>
              </a:rPr>
              <a:t> </a:t>
            </a:r>
            <a:r>
              <a:rPr lang="hu-HU" altLang="hu-HU" sz="2000" dirty="0" err="1">
                <a:effectLst/>
                <a:latin typeface="+mn-lt"/>
              </a:rPr>
              <a:t>synovial</a:t>
            </a:r>
            <a:r>
              <a:rPr lang="hu-HU" altLang="hu-HU" sz="2000" dirty="0">
                <a:effectLst/>
                <a:latin typeface="+mn-lt"/>
              </a:rPr>
              <a:t> fluid and </a:t>
            </a:r>
            <a:r>
              <a:rPr lang="hu-HU" altLang="hu-HU" sz="2000" dirty="0" err="1">
                <a:effectLst/>
                <a:latin typeface="+mn-lt"/>
              </a:rPr>
              <a:t>enclosed</a:t>
            </a:r>
            <a:r>
              <a:rPr lang="hu-HU" altLang="hu-HU" sz="2000" dirty="0">
                <a:effectLst/>
                <a:latin typeface="+mn-lt"/>
              </a:rPr>
              <a:t> </a:t>
            </a:r>
            <a:r>
              <a:rPr lang="hu-HU" altLang="hu-HU" sz="2000" dirty="0" err="1">
                <a:effectLst/>
                <a:latin typeface="+mn-lt"/>
              </a:rPr>
              <a:t>by</a:t>
            </a:r>
            <a:r>
              <a:rPr lang="hu-HU" altLang="hu-HU" sz="2000" dirty="0">
                <a:effectLst/>
                <a:latin typeface="+mn-lt"/>
              </a:rPr>
              <a:t> a </a:t>
            </a:r>
            <a:r>
              <a:rPr lang="hu-HU" altLang="hu-HU" sz="2000" dirty="0" err="1">
                <a:effectLst/>
                <a:latin typeface="+mn-lt"/>
              </a:rPr>
              <a:t>capsule</a:t>
            </a:r>
            <a:r>
              <a:rPr lang="hu-HU" altLang="hu-HU" sz="2000" dirty="0">
                <a:effectLst/>
                <a:latin typeface="+mn-lt"/>
              </a:rPr>
              <a:t>.</a:t>
            </a:r>
            <a:endParaRPr lang="hu-HU" altLang="hu-HU" sz="2000" b="1" u="sng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865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08-03_SynovJoint">
            <a:extLst>
              <a:ext uri="{FF2B5EF4-FFF2-40B4-BE49-F238E27FC236}">
                <a16:creationId xmlns:a16="http://schemas.microsoft.com/office/drawing/2014/main" id="{B53DF09D-0687-4E77-AB76-7A668B1B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0713"/>
            <a:ext cx="8856663" cy="602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15">
            <a:extLst>
              <a:ext uri="{FF2B5EF4-FFF2-40B4-BE49-F238E27FC236}">
                <a16:creationId xmlns:a16="http://schemas.microsoft.com/office/drawing/2014/main" id="{ADDBD2EF-A5B9-4D76-AD8C-C610C131E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070225"/>
            <a:ext cx="1439862" cy="503238"/>
          </a:xfrm>
          <a:prstGeom prst="rect">
            <a:avLst/>
          </a:prstGeom>
          <a:solidFill>
            <a:srgbClr val="99CCFF">
              <a:alpha val="30196"/>
            </a:srgb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7172" name="Rectangle 16">
            <a:extLst>
              <a:ext uri="{FF2B5EF4-FFF2-40B4-BE49-F238E27FC236}">
                <a16:creationId xmlns:a16="http://schemas.microsoft.com/office/drawing/2014/main" id="{E9128D5C-B768-4C29-AEE1-1DF60518B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149725"/>
            <a:ext cx="792163" cy="503238"/>
          </a:xfrm>
          <a:prstGeom prst="rect">
            <a:avLst/>
          </a:prstGeom>
          <a:solidFill>
            <a:srgbClr val="99CCFF">
              <a:alpha val="30196"/>
            </a:srgb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30738" name="Text Box 18">
            <a:extLst>
              <a:ext uri="{FF2B5EF4-FFF2-40B4-BE49-F238E27FC236}">
                <a16:creationId xmlns:a16="http://schemas.microsoft.com/office/drawing/2014/main" id="{F283EF70-C2AE-4F1E-91C9-2E8D600D4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0"/>
            <a:ext cx="77755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Obligatory</a:t>
            </a:r>
            <a:r>
              <a:rPr lang="hu-HU" altLang="hu-H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altLang="hu-H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components</a:t>
            </a:r>
            <a:r>
              <a:rPr lang="hu-HU" altLang="hu-H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of </a:t>
            </a:r>
            <a:r>
              <a:rPr lang="hu-HU" altLang="hu-H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synovial</a:t>
            </a:r>
            <a:r>
              <a:rPr lang="hu-HU" altLang="hu-H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altLang="hu-H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joints</a:t>
            </a:r>
            <a:endParaRPr lang="en-US" altLang="hu-H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5366" name="Text Box 19">
            <a:extLst>
              <a:ext uri="{FF2B5EF4-FFF2-40B4-BE49-F238E27FC236}">
                <a16:creationId xmlns:a16="http://schemas.microsoft.com/office/drawing/2014/main" id="{C9439903-F90A-4C16-B231-86DFF2E19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537200"/>
            <a:ext cx="5761037" cy="922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1800" dirty="0">
                <a:solidFill>
                  <a:srgbClr val="000000"/>
                </a:solidFill>
                <a:latin typeface="+mn-lt"/>
              </a:rPr>
              <a:t>1) </a:t>
            </a:r>
            <a:r>
              <a:rPr lang="hu-HU" altLang="hu-HU" sz="1800" b="1" dirty="0" err="1">
                <a:solidFill>
                  <a:srgbClr val="000000"/>
                </a:solidFill>
                <a:latin typeface="+mn-lt"/>
              </a:rPr>
              <a:t>articulating</a:t>
            </a:r>
            <a:r>
              <a:rPr lang="hu-HU" altLang="hu-HU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altLang="hu-HU" sz="1800" b="1" dirty="0" err="1">
                <a:solidFill>
                  <a:srgbClr val="000000"/>
                </a:solidFill>
                <a:latin typeface="+mn-lt"/>
              </a:rPr>
              <a:t>surfaces</a:t>
            </a:r>
            <a:r>
              <a:rPr lang="hu-HU" altLang="hu-HU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altLang="hu-HU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→ </a:t>
            </a:r>
            <a:r>
              <a:rPr lang="hu-HU" altLang="hu-HU" sz="1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determine</a:t>
            </a:r>
            <a:r>
              <a:rPr lang="hu-HU" altLang="hu-HU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hu-HU" altLang="hu-HU" sz="1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available</a:t>
            </a:r>
            <a:r>
              <a:rPr lang="hu-HU" altLang="hu-HU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hu-HU" altLang="hu-HU" sz="1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movements</a:t>
            </a:r>
            <a:endParaRPr lang="hu-HU" altLang="hu-HU" sz="1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1800" dirty="0">
                <a:solidFill>
                  <a:srgbClr val="000000"/>
                </a:solidFill>
                <a:latin typeface="+mn-lt"/>
              </a:rPr>
              <a:t>2) </a:t>
            </a:r>
            <a:r>
              <a:rPr lang="hu-HU" altLang="hu-HU" sz="1800" b="1" dirty="0" err="1">
                <a:solidFill>
                  <a:srgbClr val="000000"/>
                </a:solidFill>
                <a:latin typeface="+mn-lt"/>
              </a:rPr>
              <a:t>articular</a:t>
            </a:r>
            <a:r>
              <a:rPr lang="hu-HU" altLang="hu-HU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altLang="hu-HU" sz="1800" b="1" dirty="0" err="1">
                <a:solidFill>
                  <a:srgbClr val="000000"/>
                </a:solidFill>
                <a:latin typeface="+mn-lt"/>
              </a:rPr>
              <a:t>capsule</a:t>
            </a:r>
            <a:endParaRPr lang="hu-HU" altLang="hu-HU" sz="18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1800" dirty="0">
                <a:solidFill>
                  <a:srgbClr val="000000"/>
                </a:solidFill>
                <a:latin typeface="+mn-lt"/>
              </a:rPr>
              <a:t>3) </a:t>
            </a:r>
            <a:r>
              <a:rPr lang="hu-HU" altLang="hu-HU" sz="1800" b="1" dirty="0" err="1">
                <a:solidFill>
                  <a:srgbClr val="000000"/>
                </a:solidFill>
                <a:latin typeface="+mn-lt"/>
              </a:rPr>
              <a:t>synovial</a:t>
            </a:r>
            <a:r>
              <a:rPr lang="hu-HU" altLang="hu-HU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altLang="hu-HU" sz="1800" b="1" dirty="0" err="1">
                <a:solidFill>
                  <a:srgbClr val="000000"/>
                </a:solidFill>
                <a:latin typeface="+mn-lt"/>
              </a:rPr>
              <a:t>gap</a:t>
            </a:r>
            <a:r>
              <a:rPr lang="hu-HU" altLang="hu-HU" sz="1800" b="1" dirty="0">
                <a:solidFill>
                  <a:srgbClr val="000000"/>
                </a:solidFill>
                <a:latin typeface="+mn-lt"/>
              </a:rPr>
              <a:t> and fluid</a:t>
            </a:r>
          </a:p>
        </p:txBody>
      </p:sp>
      <p:sp>
        <p:nvSpPr>
          <p:cNvPr id="7175" name="Rectangle 20">
            <a:extLst>
              <a:ext uri="{FF2B5EF4-FFF2-40B4-BE49-F238E27FC236}">
                <a16:creationId xmlns:a16="http://schemas.microsoft.com/office/drawing/2014/main" id="{669CF1D6-35E6-415D-A7E4-2F93235E6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276475"/>
            <a:ext cx="1223962" cy="647700"/>
          </a:xfrm>
          <a:prstGeom prst="rect">
            <a:avLst/>
          </a:prstGeom>
          <a:solidFill>
            <a:srgbClr val="99CCFF">
              <a:alpha val="30196"/>
            </a:srgb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CF313F50-380F-4DFA-8B2E-BEFC1411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15" y="1034757"/>
            <a:ext cx="5064684" cy="5642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4">
            <a:extLst>
              <a:ext uri="{FF2B5EF4-FFF2-40B4-BE49-F238E27FC236}">
                <a16:creationId xmlns:a16="http://schemas.microsoft.com/office/drawing/2014/main" id="{4153F458-827A-4210-A7A3-68A088E3B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71" y="1034757"/>
            <a:ext cx="3325391" cy="2622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5">
            <a:extLst>
              <a:ext uri="{FF2B5EF4-FFF2-40B4-BE49-F238E27FC236}">
                <a16:creationId xmlns:a16="http://schemas.microsoft.com/office/drawing/2014/main" id="{510C48AE-DDD8-4DAC-8EAE-70FFF1258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72" y="3981450"/>
            <a:ext cx="3310416" cy="2695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34105100-B30C-4F0E-9B22-5F42D02CE05C}"/>
              </a:ext>
            </a:extLst>
          </p:cNvPr>
          <p:cNvSpPr/>
          <p:nvPr/>
        </p:nvSpPr>
        <p:spPr>
          <a:xfrm>
            <a:off x="355314" y="4930691"/>
            <a:ext cx="558483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u-HU" altLang="hu-HU" sz="2000" b="1" dirty="0">
                <a:latin typeface="+mn-lt"/>
              </a:rPr>
              <a:t> </a:t>
            </a:r>
            <a:r>
              <a:rPr lang="hu-HU" altLang="hu-HU" sz="2000" b="1" dirty="0" err="1">
                <a:latin typeface="+mn-lt"/>
              </a:rPr>
              <a:t>articular</a:t>
            </a:r>
            <a:r>
              <a:rPr lang="hu-HU" altLang="hu-HU" sz="2000" b="1" dirty="0">
                <a:latin typeface="+mn-lt"/>
              </a:rPr>
              <a:t> </a:t>
            </a:r>
            <a:r>
              <a:rPr lang="hu-HU" altLang="hu-HU" sz="2000" b="1" dirty="0" err="1">
                <a:latin typeface="+mn-lt"/>
              </a:rPr>
              <a:t>ligaments</a:t>
            </a:r>
            <a:endParaRPr lang="en-US" altLang="hu-HU" sz="2000" dirty="0">
              <a:latin typeface="+mn-lt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u-HU" altLang="hu-HU" sz="2000" b="1" dirty="0">
                <a:latin typeface="+mn-lt"/>
              </a:rPr>
              <a:t> </a:t>
            </a:r>
            <a:r>
              <a:rPr lang="hu-HU" altLang="hu-HU" sz="2000" b="1" dirty="0" err="1">
                <a:latin typeface="+mn-lt"/>
              </a:rPr>
              <a:t>articular</a:t>
            </a:r>
            <a:r>
              <a:rPr lang="hu-HU" altLang="hu-HU" sz="2000" b="1" dirty="0">
                <a:latin typeface="+mn-lt"/>
              </a:rPr>
              <a:t> </a:t>
            </a:r>
            <a:r>
              <a:rPr lang="hu-HU" altLang="hu-HU" sz="2000" b="1" dirty="0" err="1">
                <a:latin typeface="+mn-lt"/>
              </a:rPr>
              <a:t>lips</a:t>
            </a:r>
            <a:r>
              <a:rPr lang="hu-HU" altLang="hu-HU" sz="2000" b="1" dirty="0">
                <a:latin typeface="+mn-lt"/>
              </a:rPr>
              <a:t> </a:t>
            </a:r>
            <a:r>
              <a:rPr lang="hu-HU" altLang="hu-HU" sz="2000" dirty="0">
                <a:latin typeface="+mn-lt"/>
              </a:rPr>
              <a:t>(</a:t>
            </a:r>
            <a:r>
              <a:rPr lang="hu-HU" altLang="hu-HU" sz="2000" dirty="0" err="1">
                <a:latin typeface="+mn-lt"/>
              </a:rPr>
              <a:t>glenoid</a:t>
            </a:r>
            <a:r>
              <a:rPr lang="hu-HU" altLang="hu-HU" sz="2000" dirty="0">
                <a:latin typeface="+mn-lt"/>
              </a:rPr>
              <a:t> and </a:t>
            </a:r>
            <a:r>
              <a:rPr lang="hu-HU" altLang="hu-HU" sz="2000" dirty="0" err="1">
                <a:latin typeface="+mn-lt"/>
              </a:rPr>
              <a:t>acetabular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labrum</a:t>
            </a:r>
            <a:r>
              <a:rPr lang="hu-HU" altLang="hu-HU" sz="2000" dirty="0">
                <a:latin typeface="+mn-lt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u-HU" altLang="hu-HU" sz="2000" b="1" dirty="0">
                <a:latin typeface="+mn-lt"/>
              </a:rPr>
              <a:t> </a:t>
            </a:r>
            <a:r>
              <a:rPr lang="hu-HU" altLang="hu-HU" sz="2000" b="1" dirty="0" err="1">
                <a:latin typeface="+mn-lt"/>
              </a:rPr>
              <a:t>articular</a:t>
            </a:r>
            <a:r>
              <a:rPr lang="hu-HU" altLang="hu-HU" sz="2000" b="1" dirty="0">
                <a:latin typeface="+mn-lt"/>
              </a:rPr>
              <a:t> </a:t>
            </a:r>
            <a:r>
              <a:rPr lang="hu-HU" altLang="hu-HU" sz="2000" b="1" dirty="0" err="1">
                <a:latin typeface="+mn-lt"/>
              </a:rPr>
              <a:t>discs</a:t>
            </a:r>
            <a:r>
              <a:rPr lang="hu-HU" altLang="hu-HU" sz="2000" b="1" dirty="0">
                <a:latin typeface="+mn-lt"/>
              </a:rPr>
              <a:t>, </a:t>
            </a:r>
            <a:r>
              <a:rPr lang="hu-HU" altLang="hu-HU" sz="2000" b="1" dirty="0" err="1">
                <a:latin typeface="+mn-lt"/>
              </a:rPr>
              <a:t>menisci</a:t>
            </a:r>
            <a:endParaRPr lang="hu-HU" altLang="hu-HU" sz="2000" b="1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u-HU" altLang="hu-HU" sz="2000" b="1" dirty="0">
                <a:latin typeface="+mn-lt"/>
              </a:rPr>
              <a:t> </a:t>
            </a:r>
            <a:r>
              <a:rPr lang="hu-HU" altLang="hu-HU" sz="2000" b="1" dirty="0" err="1">
                <a:latin typeface="+mn-lt"/>
              </a:rPr>
              <a:t>articular</a:t>
            </a:r>
            <a:r>
              <a:rPr lang="hu-HU" altLang="hu-HU" sz="2000" b="1" dirty="0">
                <a:latin typeface="+mn-lt"/>
              </a:rPr>
              <a:t> </a:t>
            </a:r>
            <a:r>
              <a:rPr lang="hu-HU" altLang="hu-HU" sz="2000" b="1" dirty="0" err="1">
                <a:latin typeface="+mn-lt"/>
              </a:rPr>
              <a:t>muscles</a:t>
            </a:r>
            <a:r>
              <a:rPr lang="hu-HU" altLang="hu-HU" sz="2000" b="1" dirty="0">
                <a:latin typeface="+mn-lt"/>
              </a:rPr>
              <a:t> </a:t>
            </a:r>
            <a:r>
              <a:rPr lang="hu-HU" altLang="hu-HU" sz="2000" dirty="0">
                <a:latin typeface="+mn-lt"/>
              </a:rPr>
              <a:t>(</a:t>
            </a:r>
            <a:r>
              <a:rPr lang="hu-HU" altLang="hu-HU" sz="2000" dirty="0" err="1">
                <a:latin typeface="+mn-lt"/>
              </a:rPr>
              <a:t>knee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joint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only</a:t>
            </a:r>
            <a:r>
              <a:rPr lang="hu-HU" altLang="hu-HU" sz="2000" dirty="0">
                <a:latin typeface="+mn-lt"/>
              </a:rPr>
              <a:t>)</a:t>
            </a:r>
            <a:endParaRPr lang="en-US" altLang="hu-HU" sz="2000" dirty="0">
              <a:latin typeface="+mn-lt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7B81BA1B-A206-491D-BB38-AC9D1ED99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0975"/>
            <a:ext cx="77755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Additional</a:t>
            </a:r>
            <a:r>
              <a:rPr lang="hu-HU" altLang="hu-H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altLang="hu-H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components</a:t>
            </a:r>
            <a:r>
              <a:rPr lang="hu-HU" altLang="hu-H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of </a:t>
            </a:r>
            <a:r>
              <a:rPr lang="hu-HU" altLang="hu-H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synovial</a:t>
            </a:r>
            <a:r>
              <a:rPr lang="hu-HU" altLang="hu-H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altLang="hu-H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joints</a:t>
            </a:r>
            <a:endParaRPr lang="en-US" altLang="hu-H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>
            <a:extLst>
              <a:ext uri="{FF2B5EF4-FFF2-40B4-BE49-F238E27FC236}">
                <a16:creationId xmlns:a16="http://schemas.microsoft.com/office/drawing/2014/main" id="{B53F59DF-7BD3-4E4A-83B1-0E49ABEBB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6407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altLang="hu-HU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Classification</a:t>
            </a:r>
            <a:r>
              <a:rPr lang="hu-HU" altLang="hu-H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of </a:t>
            </a:r>
            <a:r>
              <a:rPr lang="hu-HU" altLang="hu-HU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joints</a:t>
            </a:r>
            <a:r>
              <a:rPr lang="hu-HU" altLang="hu-H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hu-HU" altLang="hu-HU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according</a:t>
            </a:r>
            <a:r>
              <a:rPr lang="hu-HU" altLang="hu-H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hu-HU" altLang="hu-HU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to</a:t>
            </a:r>
            <a:r>
              <a:rPr lang="hu-HU" altLang="hu-H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hu-HU" altLang="hu-HU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the</a:t>
            </a:r>
            <a:r>
              <a:rPr lang="hu-HU" altLang="hu-H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hu-HU" altLang="hu-HU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number</a:t>
            </a:r>
            <a:r>
              <a:rPr lang="hu-HU" altLang="hu-H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hu-HU" altLang="hu-HU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of</a:t>
            </a:r>
            <a:r>
              <a:rPr lang="hu-HU" altLang="hu-H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hu-HU" altLang="hu-HU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axes</a:t>
            </a:r>
            <a:endParaRPr lang="en-US" altLang="hu-H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9219" name="Picture 5">
            <a:extLst>
              <a:ext uri="{FF2B5EF4-FFF2-40B4-BE49-F238E27FC236}">
                <a16:creationId xmlns:a16="http://schemas.microsoft.com/office/drawing/2014/main" id="{BF7A9653-8918-4780-B092-8C976AE00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76475"/>
            <a:ext cx="2347913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6">
            <a:extLst>
              <a:ext uri="{FF2B5EF4-FFF2-40B4-BE49-F238E27FC236}">
                <a16:creationId xmlns:a16="http://schemas.microsoft.com/office/drawing/2014/main" id="{F7C2DA8E-AED2-4338-95E7-B590F8E16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76475"/>
            <a:ext cx="3360738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Oval 9">
            <a:extLst>
              <a:ext uri="{FF2B5EF4-FFF2-40B4-BE49-F238E27FC236}">
                <a16:creationId xmlns:a16="http://schemas.microsoft.com/office/drawing/2014/main" id="{3BAD56ED-B6BF-4127-BA70-39F3AEF88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5084763"/>
            <a:ext cx="142875" cy="144462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9222" name="Oval 10">
            <a:extLst>
              <a:ext uri="{FF2B5EF4-FFF2-40B4-BE49-F238E27FC236}">
                <a16:creationId xmlns:a16="http://schemas.microsoft.com/office/drawing/2014/main" id="{FA87D646-26AD-4AB9-9C98-A066BCB73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373688"/>
            <a:ext cx="142875" cy="144462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41995" name="Text Box 11">
            <a:extLst>
              <a:ext uri="{FF2B5EF4-FFF2-40B4-BE49-F238E27FC236}">
                <a16:creationId xmlns:a16="http://schemas.microsoft.com/office/drawing/2014/main" id="{E240D292-17D6-4223-9258-7FA0A0A64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36718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1. </a:t>
            </a:r>
            <a:r>
              <a:rPr lang="hu-HU" altLang="hu-H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Uniaxial</a:t>
            </a:r>
            <a:r>
              <a:rPr lang="hu-HU" alt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hu-HU" altLang="hu-H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joints</a:t>
            </a:r>
            <a:r>
              <a:rPr lang="hu-HU" alt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:</a:t>
            </a:r>
          </a:p>
        </p:txBody>
      </p:sp>
      <p:sp>
        <p:nvSpPr>
          <p:cNvPr id="41996" name="Text Box 12">
            <a:extLst>
              <a:ext uri="{FF2B5EF4-FFF2-40B4-BE49-F238E27FC236}">
                <a16:creationId xmlns:a16="http://schemas.microsoft.com/office/drawing/2014/main" id="{304704B9-980A-47A7-B63D-CAEB7F8EF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949950"/>
            <a:ext cx="71294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2000" b="1" dirty="0">
                <a:latin typeface="+mj-lt"/>
              </a:rPr>
              <a:t>a) </a:t>
            </a:r>
            <a:r>
              <a:rPr lang="hu-HU" altLang="hu-HU" sz="2000" b="1" u="sng" dirty="0" err="1">
                <a:latin typeface="+mj-lt"/>
              </a:rPr>
              <a:t>ginglymus</a:t>
            </a:r>
            <a:r>
              <a:rPr lang="hu-HU" altLang="hu-HU" sz="2000" b="1" dirty="0">
                <a:latin typeface="+mj-lt"/>
              </a:rPr>
              <a:t> </a:t>
            </a:r>
            <a:r>
              <a:rPr lang="hu-HU" altLang="hu-HU" sz="2000" dirty="0">
                <a:latin typeface="+mj-lt"/>
              </a:rPr>
              <a:t>(</a:t>
            </a:r>
            <a:r>
              <a:rPr lang="hu-HU" altLang="hu-HU" sz="2000" dirty="0" err="1">
                <a:latin typeface="+mj-lt"/>
              </a:rPr>
              <a:t>hinge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joint</a:t>
            </a:r>
            <a:r>
              <a:rPr lang="hu-HU" altLang="hu-HU" sz="2000" dirty="0">
                <a:latin typeface="+mj-lt"/>
              </a:rPr>
              <a:t>): </a:t>
            </a:r>
            <a:r>
              <a:rPr lang="hu-HU" altLang="hu-HU" sz="2000" dirty="0" err="1">
                <a:latin typeface="+mj-lt"/>
              </a:rPr>
              <a:t>axis</a:t>
            </a:r>
            <a:r>
              <a:rPr lang="hu-HU" altLang="hu-HU" sz="2000" dirty="0">
                <a:latin typeface="+mj-lt"/>
              </a:rPr>
              <a:t> of </a:t>
            </a:r>
            <a:r>
              <a:rPr lang="hu-HU" altLang="hu-HU" sz="2000" dirty="0" err="1">
                <a:latin typeface="+mj-lt"/>
              </a:rPr>
              <a:t>movement</a:t>
            </a:r>
            <a:r>
              <a:rPr lang="hu-HU" altLang="hu-HU" sz="2000" dirty="0">
                <a:latin typeface="+mj-lt"/>
              </a:rPr>
              <a:t> is </a:t>
            </a:r>
            <a:r>
              <a:rPr lang="hu-HU" altLang="hu-HU" sz="2000" dirty="0" err="1">
                <a:latin typeface="+mj-lt"/>
              </a:rPr>
              <a:t>perpendicular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to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the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axis</a:t>
            </a:r>
            <a:r>
              <a:rPr lang="hu-HU" altLang="hu-HU" sz="2000" dirty="0">
                <a:latin typeface="+mj-lt"/>
              </a:rPr>
              <a:t> of </a:t>
            </a:r>
            <a:r>
              <a:rPr lang="hu-HU" altLang="hu-HU" sz="2000" dirty="0" err="1">
                <a:latin typeface="+mj-lt"/>
              </a:rPr>
              <a:t>articulating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bones</a:t>
            </a:r>
            <a:r>
              <a:rPr lang="hu-HU" altLang="hu-HU" sz="2000" dirty="0">
                <a:latin typeface="+mj-lt"/>
              </a:rPr>
              <a:t> (</a:t>
            </a:r>
            <a:r>
              <a:rPr lang="hu-HU" altLang="hu-HU" sz="2000" dirty="0" err="1">
                <a:latin typeface="+mj-lt"/>
              </a:rPr>
              <a:t>e.g</a:t>
            </a:r>
            <a:r>
              <a:rPr lang="hu-HU" altLang="hu-HU" sz="2000" dirty="0">
                <a:latin typeface="+mj-lt"/>
              </a:rPr>
              <a:t>. </a:t>
            </a:r>
            <a:r>
              <a:rPr lang="hu-HU" altLang="hu-HU" sz="2000" dirty="0" err="1">
                <a:latin typeface="+mj-lt"/>
              </a:rPr>
              <a:t>interphalangeal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joints</a:t>
            </a:r>
            <a:r>
              <a:rPr lang="hu-HU" altLang="hu-HU" sz="2000" dirty="0">
                <a:latin typeface="+mj-lt"/>
              </a:rPr>
              <a:t> ). </a:t>
            </a:r>
          </a:p>
        </p:txBody>
      </p:sp>
      <p:sp>
        <p:nvSpPr>
          <p:cNvPr id="9225" name="Line 13">
            <a:extLst>
              <a:ext uri="{FF2B5EF4-FFF2-40B4-BE49-F238E27FC236}">
                <a16:creationId xmlns:a16="http://schemas.microsoft.com/office/drawing/2014/main" id="{31C9C243-742A-40A7-8B28-B730350E8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2276475"/>
            <a:ext cx="0" cy="3600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26" name="Line 14">
            <a:extLst>
              <a:ext uri="{FF2B5EF4-FFF2-40B4-BE49-F238E27FC236}">
                <a16:creationId xmlns:a16="http://schemas.microsoft.com/office/drawing/2014/main" id="{5AA29C6A-C2B6-41C0-B06F-D7D0F5ECD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3644900"/>
            <a:ext cx="320675" cy="111125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27" name="Line 15">
            <a:extLst>
              <a:ext uri="{FF2B5EF4-FFF2-40B4-BE49-F238E27FC236}">
                <a16:creationId xmlns:a16="http://schemas.microsoft.com/office/drawing/2014/main" id="{E19802B0-D6C2-4A49-8CBE-78AAFC0471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4149725"/>
            <a:ext cx="577850" cy="214313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>
            <a:extLst>
              <a:ext uri="{FF2B5EF4-FFF2-40B4-BE49-F238E27FC236}">
                <a16:creationId xmlns:a16="http://schemas.microsoft.com/office/drawing/2014/main" id="{B3EA7A44-2D57-4A2B-BA1D-53FFB83B1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1. </a:t>
            </a:r>
            <a:r>
              <a:rPr lang="hu-HU" altLang="hu-H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Uniaxial</a:t>
            </a:r>
            <a:r>
              <a:rPr lang="hu-HU" alt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hu-HU" altLang="hu-H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joints</a:t>
            </a:r>
            <a:r>
              <a:rPr lang="hu-HU" alt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:</a:t>
            </a: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7C1A61C6-328D-41CF-B5A9-5BA5E53D6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5"/>
          <a:stretch>
            <a:fillRect/>
          </a:stretch>
        </p:blipFill>
        <p:spPr bwMode="auto">
          <a:xfrm>
            <a:off x="6115050" y="87313"/>
            <a:ext cx="2698750" cy="3252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6">
            <a:extLst>
              <a:ext uri="{FF2B5EF4-FFF2-40B4-BE49-F238E27FC236}">
                <a16:creationId xmlns:a16="http://schemas.microsoft.com/office/drawing/2014/main" id="{D0A96E98-3CF6-4C8D-B9F9-1D8DCC6B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4362450" cy="3165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3" name="Text Box 7">
            <a:extLst>
              <a:ext uri="{FF2B5EF4-FFF2-40B4-BE49-F238E27FC236}">
                <a16:creationId xmlns:a16="http://schemas.microsoft.com/office/drawing/2014/main" id="{C3E1B619-5446-4DCD-96CC-9D45CF9D8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875"/>
            <a:ext cx="5472112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000" b="1" dirty="0">
                <a:latin typeface="+mn-lt"/>
              </a:rPr>
              <a:t>b) </a:t>
            </a:r>
            <a:r>
              <a:rPr lang="hu-HU" altLang="hu-HU" sz="2000" b="1" u="sng" dirty="0" err="1">
                <a:latin typeface="+mn-lt"/>
              </a:rPr>
              <a:t>trochoid</a:t>
            </a:r>
            <a:r>
              <a:rPr lang="hu-HU" altLang="hu-HU" sz="2000" b="1" u="sng" dirty="0">
                <a:latin typeface="+mn-lt"/>
              </a:rPr>
              <a:t> </a:t>
            </a:r>
            <a:r>
              <a:rPr lang="hu-HU" altLang="hu-HU" sz="2000" b="1" u="sng" dirty="0" err="1">
                <a:latin typeface="+mn-lt"/>
              </a:rPr>
              <a:t>joint</a:t>
            </a:r>
            <a:r>
              <a:rPr lang="hu-HU" altLang="hu-HU" sz="2000" b="1" u="sng" dirty="0">
                <a:latin typeface="+mn-lt"/>
              </a:rPr>
              <a:t> </a:t>
            </a:r>
            <a:r>
              <a:rPr lang="hu-HU" altLang="hu-HU" sz="2000" dirty="0">
                <a:latin typeface="+mn-lt"/>
              </a:rPr>
              <a:t>(</a:t>
            </a:r>
            <a:r>
              <a:rPr lang="hu-HU" altLang="hu-HU" sz="2000" dirty="0" err="1">
                <a:latin typeface="+mn-lt"/>
              </a:rPr>
              <a:t>pivot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joint</a:t>
            </a:r>
            <a:r>
              <a:rPr lang="hu-HU" altLang="hu-HU" sz="2000" dirty="0">
                <a:latin typeface="+mn-lt"/>
              </a:rPr>
              <a:t>): </a:t>
            </a:r>
            <a:r>
              <a:rPr lang="hu-HU" altLang="hu-HU" sz="2000" dirty="0" err="1">
                <a:latin typeface="+mn-lt"/>
              </a:rPr>
              <a:t>axis</a:t>
            </a:r>
            <a:r>
              <a:rPr lang="hu-HU" altLang="hu-HU" sz="2000" dirty="0">
                <a:latin typeface="+mn-lt"/>
              </a:rPr>
              <a:t> of </a:t>
            </a:r>
            <a:r>
              <a:rPr lang="hu-HU" altLang="hu-HU" sz="2000" dirty="0" err="1">
                <a:latin typeface="+mn-lt"/>
              </a:rPr>
              <a:t>rotation</a:t>
            </a:r>
            <a:r>
              <a:rPr lang="hu-HU" altLang="hu-HU" sz="2000" dirty="0">
                <a:latin typeface="+mn-lt"/>
              </a:rPr>
              <a:t> is parallel </a:t>
            </a:r>
            <a:r>
              <a:rPr lang="hu-HU" altLang="hu-HU" sz="2000" dirty="0" err="1">
                <a:latin typeface="+mn-lt"/>
              </a:rPr>
              <a:t>to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the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articulating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bones</a:t>
            </a:r>
            <a:endParaRPr lang="hu-HU" altLang="hu-HU" sz="2000" dirty="0">
              <a:latin typeface="+mn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hu-HU" altLang="hu-HU" sz="2000" dirty="0" err="1">
                <a:latin typeface="+mn-lt"/>
              </a:rPr>
              <a:t>e.g</a:t>
            </a:r>
            <a:r>
              <a:rPr lang="hu-HU" altLang="hu-HU" sz="2000" dirty="0">
                <a:latin typeface="+mn-lt"/>
              </a:rPr>
              <a:t>.: </a:t>
            </a:r>
            <a:r>
              <a:rPr lang="hu-HU" altLang="hu-HU" sz="2000" dirty="0" err="1">
                <a:latin typeface="+mn-lt"/>
              </a:rPr>
              <a:t>atlantooccipitalis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joint</a:t>
            </a:r>
            <a:endParaRPr lang="hu-HU" altLang="hu-HU" sz="2000" dirty="0">
              <a:latin typeface="+mn-lt"/>
            </a:endParaRPr>
          </a:p>
        </p:txBody>
      </p:sp>
      <p:pic>
        <p:nvPicPr>
          <p:cNvPr id="10246" name="Picture 8" descr="atlasaxis3-BB">
            <a:extLst>
              <a:ext uri="{FF2B5EF4-FFF2-40B4-BE49-F238E27FC236}">
                <a16:creationId xmlns:a16="http://schemas.microsoft.com/office/drawing/2014/main" id="{C45C1D7E-03D8-4610-8D33-6C0D47430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"/>
          <a:stretch>
            <a:fillRect/>
          </a:stretch>
        </p:blipFill>
        <p:spPr bwMode="auto">
          <a:xfrm>
            <a:off x="4929188" y="3500438"/>
            <a:ext cx="3887787" cy="3163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Line 9">
            <a:extLst>
              <a:ext uri="{FF2B5EF4-FFF2-40B4-BE49-F238E27FC236}">
                <a16:creationId xmlns:a16="http://schemas.microsoft.com/office/drawing/2014/main" id="{46DB5838-743B-47DB-89C6-FC53BBBE24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765175"/>
            <a:ext cx="144462" cy="2519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48" name="Line 10">
            <a:extLst>
              <a:ext uri="{FF2B5EF4-FFF2-40B4-BE49-F238E27FC236}">
                <a16:creationId xmlns:a16="http://schemas.microsoft.com/office/drawing/2014/main" id="{94EF7A8E-6C97-4A68-9913-654FAA9BF3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67625" y="188913"/>
            <a:ext cx="73025" cy="3095625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222FA168-E3AE-4F3B-930D-DE7D75776208}"/>
              </a:ext>
            </a:extLst>
          </p:cNvPr>
          <p:cNvSpPr/>
          <p:nvPr/>
        </p:nvSpPr>
        <p:spPr>
          <a:xfrm>
            <a:off x="611188" y="2996952"/>
            <a:ext cx="5400972" cy="36721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29D8879A-0B64-4634-A254-E5601AE5B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2. </a:t>
            </a:r>
            <a:r>
              <a:rPr lang="hu-HU" altLang="hu-H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Biaxial</a:t>
            </a:r>
            <a:r>
              <a:rPr lang="hu-HU" alt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hu-HU" altLang="hu-H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joints</a:t>
            </a:r>
            <a:r>
              <a:rPr lang="hu-HU" alt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</a:t>
            </a:r>
          </a:p>
        </p:txBody>
      </p:sp>
      <p:grpSp>
        <p:nvGrpSpPr>
          <p:cNvPr id="11267" name="Group 8">
            <a:extLst>
              <a:ext uri="{FF2B5EF4-FFF2-40B4-BE49-F238E27FC236}">
                <a16:creationId xmlns:a16="http://schemas.microsoft.com/office/drawing/2014/main" id="{40EBA637-67E9-45B9-85F0-94D5C53FEDAE}"/>
              </a:ext>
            </a:extLst>
          </p:cNvPr>
          <p:cNvGrpSpPr>
            <a:grpSpLocks/>
          </p:cNvGrpSpPr>
          <p:nvPr/>
        </p:nvGrpSpPr>
        <p:grpSpPr bwMode="auto">
          <a:xfrm>
            <a:off x="755651" y="3068638"/>
            <a:ext cx="5148263" cy="3600450"/>
            <a:chOff x="340" y="1480"/>
            <a:chExt cx="3243" cy="2268"/>
          </a:xfrm>
        </p:grpSpPr>
        <p:pic>
          <p:nvPicPr>
            <p:cNvPr id="11270" name="Picture 6">
              <a:extLst>
                <a:ext uri="{FF2B5EF4-FFF2-40B4-BE49-F238E27FC236}">
                  <a16:creationId xmlns:a16="http://schemas.microsoft.com/office/drawing/2014/main" id="{67185592-C11B-442A-99F9-DFF1CC725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480"/>
              <a:ext cx="1479" cy="2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1" name="Picture 7">
              <a:extLst>
                <a:ext uri="{FF2B5EF4-FFF2-40B4-BE49-F238E27FC236}">
                  <a16:creationId xmlns:a16="http://schemas.microsoft.com/office/drawing/2014/main" id="{39DB4173-4903-48A3-90A1-E9E50CDE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65"/>
            <a:stretch>
              <a:fillRect/>
            </a:stretch>
          </p:blipFill>
          <p:spPr bwMode="auto">
            <a:xfrm>
              <a:off x="1701" y="1480"/>
              <a:ext cx="1882" cy="2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268" name="Picture 9">
            <a:extLst>
              <a:ext uri="{FF2B5EF4-FFF2-40B4-BE49-F238E27FC236}">
                <a16:creationId xmlns:a16="http://schemas.microsoft.com/office/drawing/2014/main" id="{D054CACF-F492-47CA-991F-77AA0DAE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8913"/>
            <a:ext cx="2403475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0" name="Rectangle 10">
            <a:extLst>
              <a:ext uri="{FF2B5EF4-FFF2-40B4-BE49-F238E27FC236}">
                <a16:creationId xmlns:a16="http://schemas.microsoft.com/office/drawing/2014/main" id="{076EF5E2-FAEA-4C79-BDFC-18BE0BA13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96975"/>
            <a:ext cx="5400675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2000" b="1" dirty="0">
                <a:latin typeface="+mj-lt"/>
              </a:rPr>
              <a:t>a) </a:t>
            </a:r>
            <a:r>
              <a:rPr lang="hu-HU" altLang="hu-HU" sz="2000" b="1" u="sng" dirty="0" err="1">
                <a:latin typeface="+mj-lt"/>
              </a:rPr>
              <a:t>trochoginglymus</a:t>
            </a:r>
            <a:r>
              <a:rPr lang="hu-HU" altLang="hu-HU" sz="2000" b="1" u="sng" dirty="0">
                <a:latin typeface="+mj-lt"/>
              </a:rPr>
              <a:t> </a:t>
            </a:r>
            <a:r>
              <a:rPr lang="hu-HU" altLang="hu-HU" sz="2000" dirty="0">
                <a:latin typeface="+mj-lt"/>
              </a:rPr>
              <a:t>(</a:t>
            </a:r>
            <a:r>
              <a:rPr lang="hu-HU" altLang="hu-HU" sz="2000" dirty="0" err="1">
                <a:latin typeface="+mj-lt"/>
              </a:rPr>
              <a:t>hinge-and-pivot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joint</a:t>
            </a:r>
            <a:r>
              <a:rPr lang="hu-HU" altLang="hu-HU" sz="2000" dirty="0">
                <a:latin typeface="+mj-lt"/>
              </a:rPr>
              <a:t>): </a:t>
            </a:r>
            <a:r>
              <a:rPr lang="hu-HU" altLang="hu-HU" sz="2000" dirty="0" err="1">
                <a:latin typeface="+mj-lt"/>
              </a:rPr>
              <a:t>combination</a:t>
            </a:r>
            <a:r>
              <a:rPr lang="hu-HU" altLang="hu-HU" sz="2000" dirty="0">
                <a:latin typeface="+mj-lt"/>
              </a:rPr>
              <a:t> of </a:t>
            </a:r>
            <a:r>
              <a:rPr lang="hu-HU" altLang="hu-HU" sz="2000" dirty="0" err="1">
                <a:latin typeface="+mj-lt"/>
              </a:rPr>
              <a:t>the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former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two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types</a:t>
            </a:r>
            <a:endParaRPr lang="hu-HU" altLang="hu-HU" sz="2000" dirty="0">
              <a:latin typeface="+mj-lt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hu-HU" altLang="hu-HU" sz="2000" dirty="0">
              <a:latin typeface="+mj-lt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2000" dirty="0" err="1">
                <a:latin typeface="+mj-lt"/>
              </a:rPr>
              <a:t>e.g</a:t>
            </a:r>
            <a:r>
              <a:rPr lang="hu-HU" altLang="hu-HU" sz="2000" dirty="0">
                <a:latin typeface="+mj-lt"/>
              </a:rPr>
              <a:t>.: </a:t>
            </a:r>
            <a:r>
              <a:rPr lang="hu-HU" altLang="hu-HU" sz="2000" dirty="0" err="1">
                <a:latin typeface="+mj-lt"/>
              </a:rPr>
              <a:t>elbow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joint</a:t>
            </a:r>
            <a:endParaRPr lang="hu-HU" altLang="hu-HU" sz="2000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>
            <a:extLst>
              <a:ext uri="{FF2B5EF4-FFF2-40B4-BE49-F238E27FC236}">
                <a16:creationId xmlns:a16="http://schemas.microsoft.com/office/drawing/2014/main" id="{B2F5383B-F180-4954-97F5-5F2812256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367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</a:t>
            </a:r>
            <a:r>
              <a:rPr lang="hu-HU" alt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Biaxial</a:t>
            </a:r>
            <a:r>
              <a:rPr lang="hu-HU" alt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u-HU" alt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joints</a:t>
            </a:r>
            <a:r>
              <a:rPr lang="hu-HU" alt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8F06C20F-56EA-4940-B6DF-99119E75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0925"/>
            <a:ext cx="820896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hu-HU" altLang="hu-HU" sz="2000" b="1" dirty="0">
                <a:latin typeface="+mn-lt"/>
              </a:rPr>
              <a:t>b) </a:t>
            </a:r>
            <a:r>
              <a:rPr lang="hu-HU" altLang="hu-HU" sz="2000" b="1" u="sng" dirty="0" err="1">
                <a:latin typeface="+mn-lt"/>
              </a:rPr>
              <a:t>ellipsoidal</a:t>
            </a:r>
            <a:r>
              <a:rPr lang="hu-HU" altLang="hu-HU" sz="2000" b="1" u="sng" dirty="0">
                <a:latin typeface="+mn-lt"/>
              </a:rPr>
              <a:t> </a:t>
            </a:r>
            <a:r>
              <a:rPr lang="hu-HU" altLang="hu-HU" sz="2000" b="1" u="sng" dirty="0" err="1">
                <a:latin typeface="+mn-lt"/>
              </a:rPr>
              <a:t>joint</a:t>
            </a:r>
            <a:r>
              <a:rPr lang="hu-HU" altLang="hu-HU" sz="2000" b="1" dirty="0">
                <a:latin typeface="+mn-lt"/>
              </a:rPr>
              <a:t> </a:t>
            </a:r>
            <a:r>
              <a:rPr lang="hu-HU" altLang="hu-HU" sz="2000" dirty="0">
                <a:latin typeface="+mn-lt"/>
              </a:rPr>
              <a:t>: </a:t>
            </a:r>
            <a:r>
              <a:rPr lang="hu-HU" altLang="hu-HU" sz="2000" dirty="0" err="1">
                <a:latin typeface="+mn-lt"/>
              </a:rPr>
              <a:t>two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perpendicular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axes</a:t>
            </a:r>
            <a:endParaRPr lang="hu-HU" altLang="hu-HU" sz="2000" dirty="0">
              <a:latin typeface="+mn-lt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hu-HU" altLang="hu-HU" sz="2000" dirty="0">
              <a:latin typeface="+mn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hu-HU" altLang="hu-HU" sz="2000" dirty="0" err="1">
                <a:latin typeface="+mn-lt"/>
              </a:rPr>
              <a:t>e.g</a:t>
            </a:r>
            <a:r>
              <a:rPr lang="hu-HU" altLang="hu-HU" sz="2000" dirty="0">
                <a:latin typeface="+mn-lt"/>
              </a:rPr>
              <a:t>.: </a:t>
            </a:r>
            <a:r>
              <a:rPr lang="hu-HU" altLang="hu-HU" sz="2000" dirty="0" err="1">
                <a:latin typeface="+mn-lt"/>
              </a:rPr>
              <a:t>wrist</a:t>
            </a:r>
            <a:r>
              <a:rPr lang="hu-HU" altLang="hu-HU" sz="2000" dirty="0">
                <a:latin typeface="+mn-lt"/>
              </a:rPr>
              <a:t> (</a:t>
            </a:r>
            <a:r>
              <a:rPr lang="hu-HU" altLang="hu-HU" sz="2000" dirty="0" err="1">
                <a:latin typeface="+mn-lt"/>
              </a:rPr>
              <a:t>radiocarpal</a:t>
            </a:r>
            <a:r>
              <a:rPr lang="hu-HU" altLang="hu-HU" sz="2000" dirty="0">
                <a:latin typeface="+mn-lt"/>
              </a:rPr>
              <a:t>) </a:t>
            </a:r>
            <a:r>
              <a:rPr lang="hu-HU" altLang="hu-HU" sz="2000" dirty="0" err="1">
                <a:latin typeface="+mn-lt"/>
              </a:rPr>
              <a:t>joint</a:t>
            </a:r>
            <a:r>
              <a:rPr lang="hu-HU" altLang="hu-HU" sz="2000" dirty="0">
                <a:latin typeface="+mn-lt"/>
              </a:rPr>
              <a:t> </a:t>
            </a:r>
          </a:p>
        </p:txBody>
      </p:sp>
      <p:pic>
        <p:nvPicPr>
          <p:cNvPr id="12292" name="Picture 6">
            <a:extLst>
              <a:ext uri="{FF2B5EF4-FFF2-40B4-BE49-F238E27FC236}">
                <a16:creationId xmlns:a16="http://schemas.microsoft.com/office/drawing/2014/main" id="{62693E7B-289D-4D18-B696-EA3AC5733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2536825" cy="388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9" descr="Kép 1 in Általános ízület- és izomtan másolata">
            <a:extLst>
              <a:ext uri="{FF2B5EF4-FFF2-40B4-BE49-F238E27FC236}">
                <a16:creationId xmlns:a16="http://schemas.microsoft.com/office/drawing/2014/main" id="{8D51C808-0DA8-4A00-95E9-0573CEC24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08275"/>
            <a:ext cx="5545138" cy="3895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Line 12">
            <a:extLst>
              <a:ext uri="{FF2B5EF4-FFF2-40B4-BE49-F238E27FC236}">
                <a16:creationId xmlns:a16="http://schemas.microsoft.com/office/drawing/2014/main" id="{5FC7E8A0-98E3-4DC8-930B-6DB41F1353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8850" y="4725988"/>
            <a:ext cx="385763" cy="4191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5" name="Line 13">
            <a:extLst>
              <a:ext uri="{FF2B5EF4-FFF2-40B4-BE49-F238E27FC236}">
                <a16:creationId xmlns:a16="http://schemas.microsoft.com/office/drawing/2014/main" id="{28767403-6747-4119-93D2-58452860C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963" y="3402013"/>
            <a:ext cx="458787" cy="417512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6" name="Line 14">
            <a:extLst>
              <a:ext uri="{FF2B5EF4-FFF2-40B4-BE49-F238E27FC236}">
                <a16:creationId xmlns:a16="http://schemas.microsoft.com/office/drawing/2014/main" id="{222BE1A3-7185-4560-9588-57757216B7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2500" y="3600450"/>
            <a:ext cx="576263" cy="360363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7" name="Line 15">
            <a:extLst>
              <a:ext uri="{FF2B5EF4-FFF2-40B4-BE49-F238E27FC236}">
                <a16:creationId xmlns:a16="http://schemas.microsoft.com/office/drawing/2014/main" id="{AF4E376E-9581-4700-8D15-8A988A693E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650" y="4365625"/>
            <a:ext cx="792163" cy="504825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28603220-C8B7-4F5A-BF83-EB67A0E47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367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</a:t>
            </a:r>
            <a:r>
              <a:rPr lang="hu-HU" alt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Biaxial</a:t>
            </a:r>
            <a:r>
              <a:rPr lang="hu-HU" alt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alt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joint</a:t>
            </a:r>
            <a:r>
              <a:rPr lang="hu-HU" alt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678E3624-F432-4416-AF27-8158871DC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82089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hu-HU" altLang="hu-HU" sz="2000" b="1" dirty="0">
                <a:latin typeface="+mj-lt"/>
              </a:rPr>
              <a:t>c) </a:t>
            </a:r>
            <a:r>
              <a:rPr lang="hu-HU" altLang="hu-HU" sz="2000" b="1" u="sng" dirty="0" err="1">
                <a:latin typeface="+mj-lt"/>
              </a:rPr>
              <a:t>saddle</a:t>
            </a:r>
            <a:r>
              <a:rPr lang="hu-HU" altLang="hu-HU" sz="2000" b="1" u="sng" dirty="0">
                <a:latin typeface="+mj-lt"/>
              </a:rPr>
              <a:t> </a:t>
            </a:r>
            <a:r>
              <a:rPr lang="hu-HU" altLang="hu-HU" sz="2000" b="1" u="sng" dirty="0" err="1">
                <a:latin typeface="+mj-lt"/>
              </a:rPr>
              <a:t>joint</a:t>
            </a:r>
            <a:r>
              <a:rPr lang="hu-HU" altLang="hu-HU" sz="2000" b="1" dirty="0">
                <a:latin typeface="+mj-lt"/>
              </a:rPr>
              <a:t>: </a:t>
            </a:r>
            <a:r>
              <a:rPr lang="hu-HU" altLang="hu-HU" sz="2000" dirty="0" err="1">
                <a:latin typeface="+mj-lt"/>
              </a:rPr>
              <a:t>carpometacarpal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joint</a:t>
            </a:r>
            <a:r>
              <a:rPr lang="hu-HU" altLang="hu-HU" sz="2000" dirty="0">
                <a:latin typeface="+mj-lt"/>
              </a:rPr>
              <a:t> of </a:t>
            </a:r>
            <a:r>
              <a:rPr lang="hu-HU" altLang="hu-HU" sz="2000" dirty="0" err="1">
                <a:latin typeface="+mj-lt"/>
              </a:rPr>
              <a:t>the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thumb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isthe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only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one</a:t>
            </a:r>
            <a:r>
              <a:rPr lang="hu-HU" altLang="hu-HU" sz="2000" dirty="0">
                <a:latin typeface="+mj-lt"/>
              </a:rPr>
              <a:t> in </a:t>
            </a:r>
            <a:r>
              <a:rPr lang="hu-HU" altLang="hu-HU" sz="2000" dirty="0" err="1">
                <a:latin typeface="+mj-lt"/>
              </a:rPr>
              <a:t>the</a:t>
            </a:r>
            <a:r>
              <a:rPr lang="hu-HU" altLang="hu-HU" sz="2000" dirty="0">
                <a:latin typeface="+mj-lt"/>
              </a:rPr>
              <a:t> human body</a:t>
            </a:r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36C7A2CB-53CB-4B61-9580-1405747B7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r="7558"/>
          <a:stretch>
            <a:fillRect/>
          </a:stretch>
        </p:blipFill>
        <p:spPr bwMode="auto">
          <a:xfrm>
            <a:off x="223838" y="2133600"/>
            <a:ext cx="2273300" cy="410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7" descr="joint">
            <a:extLst>
              <a:ext uri="{FF2B5EF4-FFF2-40B4-BE49-F238E27FC236}">
                <a16:creationId xmlns:a16="http://schemas.microsoft.com/office/drawing/2014/main" id="{F75BFC81-B4F9-4BD9-9109-D277E7929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2133600"/>
            <a:ext cx="3116263" cy="410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8" descr="saddle_joint">
            <a:extLst>
              <a:ext uri="{FF2B5EF4-FFF2-40B4-BE49-F238E27FC236}">
                <a16:creationId xmlns:a16="http://schemas.microsoft.com/office/drawing/2014/main" id="{D0A43E26-128C-482F-BC73-4FA46399F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2133600"/>
            <a:ext cx="3130550" cy="410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883DF4E-3782-4CE1-AFCC-B34090180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713" y="404664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dirty="0" err="1"/>
              <a:t>Joints</a:t>
            </a:r>
            <a:r>
              <a:rPr lang="hu-HU" altLang="hu-HU" dirty="0"/>
              <a:t> </a:t>
            </a:r>
            <a:r>
              <a:rPr lang="hu-HU" altLang="hu-HU" dirty="0" err="1"/>
              <a:t>between</a:t>
            </a:r>
            <a:r>
              <a:rPr lang="hu-HU" altLang="hu-HU" dirty="0"/>
              <a:t> </a:t>
            </a:r>
            <a:r>
              <a:rPr lang="hu-HU" altLang="hu-HU" dirty="0" err="1"/>
              <a:t>bones</a:t>
            </a:r>
            <a:endParaRPr lang="en-US" altLang="hu-HU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C0E02AC-AFE9-44E0-8810-45FA4BB8C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713" y="1844824"/>
            <a:ext cx="8229600" cy="2413446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hu-HU" altLang="hu-HU" sz="2400" b="1" dirty="0">
                <a:solidFill>
                  <a:srgbClr val="C00000"/>
                </a:solidFill>
                <a:effectLst/>
              </a:rPr>
              <a:t>1. </a:t>
            </a:r>
            <a:r>
              <a:rPr lang="hu-HU" altLang="hu-HU" sz="2400" b="1" dirty="0" err="1">
                <a:solidFill>
                  <a:srgbClr val="C00000"/>
                </a:solidFill>
                <a:effectLst/>
              </a:rPr>
              <a:t>Continuous</a:t>
            </a:r>
            <a:r>
              <a:rPr lang="hu-HU" altLang="hu-HU" sz="2400" b="1" dirty="0">
                <a:solidFill>
                  <a:srgbClr val="C00000"/>
                </a:solidFill>
                <a:effectLst/>
              </a:rPr>
              <a:t> </a:t>
            </a:r>
            <a:r>
              <a:rPr lang="hu-HU" altLang="hu-HU" sz="2400" b="1" dirty="0" err="1">
                <a:solidFill>
                  <a:srgbClr val="C00000"/>
                </a:solidFill>
                <a:effectLst/>
              </a:rPr>
              <a:t>joints</a:t>
            </a:r>
            <a:r>
              <a:rPr lang="hu-HU" altLang="hu-HU" sz="2400" b="1" dirty="0">
                <a:solidFill>
                  <a:srgbClr val="C00000"/>
                </a:solidFill>
                <a:effectLst/>
              </a:rPr>
              <a:t> (</a:t>
            </a:r>
            <a:r>
              <a:rPr lang="hu-HU" altLang="hu-HU" sz="2400" b="1" dirty="0" err="1">
                <a:solidFill>
                  <a:srgbClr val="C00000"/>
                </a:solidFill>
                <a:effectLst/>
              </a:rPr>
              <a:t>synarthroses</a:t>
            </a:r>
            <a:r>
              <a:rPr lang="hu-HU" altLang="hu-HU" sz="2400" b="1" dirty="0">
                <a:solidFill>
                  <a:srgbClr val="C00000"/>
                </a:solidFill>
                <a:effectLst/>
              </a:rPr>
              <a:t>): </a:t>
            </a:r>
            <a:r>
              <a:rPr lang="hu-HU" altLang="hu-HU" sz="2400" dirty="0">
                <a:effectLst/>
              </a:rPr>
              <a:t>no </a:t>
            </a:r>
            <a:r>
              <a:rPr lang="hu-HU" altLang="hu-HU" sz="2400" dirty="0" err="1">
                <a:effectLst/>
              </a:rPr>
              <a:t>gap</a:t>
            </a:r>
            <a:r>
              <a:rPr lang="hu-HU" altLang="hu-HU" sz="2400" dirty="0">
                <a:effectLst/>
              </a:rPr>
              <a:t>, more </a:t>
            </a:r>
            <a:r>
              <a:rPr lang="hu-HU" altLang="hu-HU" sz="2400" dirty="0" err="1">
                <a:effectLst/>
              </a:rPr>
              <a:t>stable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but</a:t>
            </a:r>
            <a:r>
              <a:rPr lang="hu-HU" altLang="hu-HU" sz="2400" dirty="0">
                <a:effectLst/>
              </a:rPr>
              <a:t> less mobile </a:t>
            </a:r>
            <a:r>
              <a:rPr lang="hu-HU" altLang="hu-HU" sz="2400" dirty="0" err="1">
                <a:effectLst/>
              </a:rPr>
              <a:t>or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completly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immobile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connections</a:t>
            </a:r>
            <a:endParaRPr lang="hu-HU" altLang="hu-HU" sz="2400" dirty="0"/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hu-HU" altLang="hu-HU" sz="2000" dirty="0">
                <a:effectLst/>
              </a:rPr>
              <a:t>	a) </a:t>
            </a:r>
            <a:r>
              <a:rPr lang="hu-HU" altLang="hu-HU" sz="2000" dirty="0" err="1">
                <a:effectLst/>
              </a:rPr>
              <a:t>Fibrous</a:t>
            </a:r>
            <a:r>
              <a:rPr lang="hu-HU" altLang="hu-HU" sz="2000" dirty="0">
                <a:effectLst/>
              </a:rPr>
              <a:t> </a:t>
            </a:r>
            <a:r>
              <a:rPr lang="hu-HU" altLang="hu-HU" sz="2000" dirty="0" err="1">
                <a:effectLst/>
              </a:rPr>
              <a:t>joint</a:t>
            </a:r>
            <a:r>
              <a:rPr lang="hu-HU" altLang="hu-HU" sz="2000" dirty="0">
                <a:effectLst/>
              </a:rPr>
              <a:t> </a:t>
            </a:r>
            <a:r>
              <a:rPr lang="hu-HU" altLang="hu-HU" sz="2000" b="1" dirty="0">
                <a:effectLst/>
              </a:rPr>
              <a:t>(</a:t>
            </a:r>
            <a:r>
              <a:rPr lang="hu-HU" altLang="hu-HU" sz="2000" b="1" dirty="0" err="1">
                <a:effectLst/>
              </a:rPr>
              <a:t>syndesmosis</a:t>
            </a:r>
            <a:r>
              <a:rPr lang="hu-HU" altLang="hu-HU" sz="2000" b="1" dirty="0">
                <a:effectLst/>
              </a:rPr>
              <a:t>)</a:t>
            </a:r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hu-HU" altLang="hu-HU" sz="2000" dirty="0">
                <a:effectLst/>
              </a:rPr>
              <a:t>	b) </a:t>
            </a:r>
            <a:r>
              <a:rPr lang="hu-HU" altLang="hu-HU" sz="2000" dirty="0" err="1">
                <a:effectLst/>
              </a:rPr>
              <a:t>Cartilaginous</a:t>
            </a:r>
            <a:r>
              <a:rPr lang="hu-HU" altLang="hu-HU" sz="2000" dirty="0">
                <a:effectLst/>
              </a:rPr>
              <a:t> </a:t>
            </a:r>
            <a:r>
              <a:rPr lang="hu-HU" altLang="hu-HU" sz="2000" dirty="0" err="1">
                <a:effectLst/>
              </a:rPr>
              <a:t>joint</a:t>
            </a:r>
            <a:r>
              <a:rPr lang="hu-HU" altLang="hu-HU" sz="2000" dirty="0">
                <a:effectLst/>
              </a:rPr>
              <a:t> </a:t>
            </a:r>
            <a:r>
              <a:rPr lang="hu-HU" altLang="hu-HU" sz="2000" b="1" dirty="0">
                <a:effectLst/>
              </a:rPr>
              <a:t>(</a:t>
            </a:r>
            <a:r>
              <a:rPr lang="hu-HU" altLang="hu-HU" sz="2000" b="1" dirty="0" err="1">
                <a:effectLst/>
              </a:rPr>
              <a:t>synchondrosis</a:t>
            </a:r>
            <a:r>
              <a:rPr lang="hu-HU" altLang="hu-HU" sz="2000" b="1" dirty="0">
                <a:effectLst/>
              </a:rPr>
              <a:t>)</a:t>
            </a:r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hu-HU" altLang="hu-HU" sz="2000" dirty="0">
                <a:effectLst/>
              </a:rPr>
              <a:t>	c) </a:t>
            </a:r>
            <a:r>
              <a:rPr lang="hu-HU" altLang="hu-HU" sz="2000" dirty="0" err="1">
                <a:effectLst/>
              </a:rPr>
              <a:t>Bony</a:t>
            </a:r>
            <a:r>
              <a:rPr lang="hu-HU" altLang="hu-HU" sz="2000" dirty="0">
                <a:effectLst/>
              </a:rPr>
              <a:t> </a:t>
            </a:r>
            <a:r>
              <a:rPr lang="hu-HU" altLang="hu-HU" sz="2000" dirty="0" err="1">
                <a:effectLst/>
              </a:rPr>
              <a:t>union</a:t>
            </a:r>
            <a:r>
              <a:rPr lang="hu-HU" altLang="hu-HU" sz="2000" dirty="0">
                <a:effectLst/>
              </a:rPr>
              <a:t> </a:t>
            </a:r>
            <a:r>
              <a:rPr lang="hu-HU" altLang="hu-HU" sz="2000" b="1" dirty="0">
                <a:effectLst/>
              </a:rPr>
              <a:t>(</a:t>
            </a:r>
            <a:r>
              <a:rPr lang="hu-HU" altLang="hu-HU" sz="2000" b="1" dirty="0" err="1">
                <a:effectLst/>
              </a:rPr>
              <a:t>synostosis</a:t>
            </a:r>
            <a:r>
              <a:rPr lang="hu-HU" altLang="hu-HU" sz="2000" b="1" dirty="0">
                <a:effectLst/>
              </a:rPr>
              <a:t>)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AutoNum type="alphaLcParenR"/>
              <a:defRPr/>
            </a:pPr>
            <a:endParaRPr lang="hu-HU" altLang="hu-HU" sz="2000" dirty="0"/>
          </a:p>
          <a:p>
            <a:pPr marL="457200" indent="-457200" eaLnBrk="1" hangingPunct="1">
              <a:spcBef>
                <a:spcPct val="50000"/>
              </a:spcBef>
              <a:buAutoNum type="alphaLcParenR"/>
              <a:defRPr/>
            </a:pPr>
            <a:endParaRPr lang="hu-HU" sz="2000" dirty="0">
              <a:effectLst/>
            </a:endParaRPr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endParaRPr lang="hu-HU" altLang="hu-HU" sz="2000" dirty="0"/>
          </a:p>
          <a:p>
            <a:pPr marL="457200" indent="-457200" eaLnBrk="1" hangingPunct="1">
              <a:spcBef>
                <a:spcPct val="50000"/>
              </a:spcBef>
              <a:buAutoNum type="arabicPeriod"/>
              <a:defRPr/>
            </a:pPr>
            <a:endParaRPr lang="hu-HU" altLang="hu-HU" sz="2000" dirty="0"/>
          </a:p>
          <a:p>
            <a:pPr marL="457200" indent="-457200" eaLnBrk="1" hangingPunct="1">
              <a:spcBef>
                <a:spcPct val="50000"/>
              </a:spcBef>
              <a:buAutoNum type="arabicPeriod"/>
              <a:defRPr/>
            </a:pPr>
            <a:endParaRPr lang="hu-HU" altLang="hu-HU" sz="2000" dirty="0"/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  <a:defRPr/>
            </a:pPr>
            <a:endParaRPr lang="hu-HU" altLang="hu-HU" sz="2000" dirty="0"/>
          </a:p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endParaRPr lang="hu-HU" altLang="hu-HU" sz="2000" dirty="0"/>
          </a:p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endParaRPr lang="en-US" alt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021E44FD-4ACA-45CD-83E0-4F29CA7EA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547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</a:t>
            </a:r>
            <a:r>
              <a:rPr lang="hu-HU" alt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Multiaxial</a:t>
            </a:r>
            <a:r>
              <a:rPr lang="hu-HU" alt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u-HU" alt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joint</a:t>
            </a:r>
            <a:r>
              <a:rPr lang="hu-HU" alt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C9F3BE77-BAFC-4AF3-B5B7-33186BA75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48974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hu-HU" altLang="hu-HU" sz="2000" b="1" dirty="0">
                <a:latin typeface="+mn-lt"/>
              </a:rPr>
              <a:t>a)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b="1" u="sng" dirty="0" err="1">
                <a:latin typeface="+mn-lt"/>
              </a:rPr>
              <a:t>spheroid</a:t>
            </a:r>
            <a:r>
              <a:rPr lang="hu-HU" altLang="hu-HU" sz="2000" b="1" u="sng" dirty="0">
                <a:latin typeface="+mn-lt"/>
              </a:rPr>
              <a:t> </a:t>
            </a:r>
            <a:r>
              <a:rPr lang="hu-HU" altLang="hu-HU" sz="2000" b="1" u="sng" dirty="0" err="1">
                <a:latin typeface="+mn-lt"/>
              </a:rPr>
              <a:t>joint</a:t>
            </a:r>
            <a:r>
              <a:rPr lang="hu-HU" altLang="hu-HU" sz="2000" dirty="0">
                <a:latin typeface="+mn-lt"/>
              </a:rPr>
              <a:t> (ball-and-</a:t>
            </a:r>
            <a:r>
              <a:rPr lang="hu-HU" altLang="hu-HU" sz="2000" dirty="0" err="1">
                <a:latin typeface="+mn-lt"/>
              </a:rPr>
              <a:t>socket</a:t>
            </a:r>
            <a:r>
              <a:rPr lang="hu-HU" altLang="hu-HU" sz="2000" dirty="0">
                <a:latin typeface="+mn-lt"/>
              </a:rPr>
              <a:t>, free </a:t>
            </a:r>
            <a:r>
              <a:rPr lang="hu-HU" altLang="hu-HU" sz="2000" dirty="0" err="1">
                <a:latin typeface="+mn-lt"/>
              </a:rPr>
              <a:t>joint</a:t>
            </a:r>
            <a:r>
              <a:rPr lang="hu-HU" altLang="hu-HU" sz="2000" dirty="0">
                <a:latin typeface="+mn-lt"/>
              </a:rPr>
              <a:t>)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4455B4F4-9C9E-443A-99F7-12AAF1A9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246313"/>
            <a:ext cx="2678113" cy="410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1" name="Group 9">
            <a:extLst>
              <a:ext uri="{FF2B5EF4-FFF2-40B4-BE49-F238E27FC236}">
                <a16:creationId xmlns:a16="http://schemas.microsoft.com/office/drawing/2014/main" id="{12241A4A-FF01-4AD1-9B23-B30CCA479ADD}"/>
              </a:ext>
            </a:extLst>
          </p:cNvPr>
          <p:cNvGrpSpPr>
            <a:grpSpLocks/>
          </p:cNvGrpSpPr>
          <p:nvPr/>
        </p:nvGrpSpPr>
        <p:grpSpPr bwMode="auto">
          <a:xfrm>
            <a:off x="3279775" y="1268413"/>
            <a:ext cx="5605463" cy="5083175"/>
            <a:chOff x="1927" y="935"/>
            <a:chExt cx="3531" cy="3202"/>
          </a:xfrm>
        </p:grpSpPr>
        <p:pic>
          <p:nvPicPr>
            <p:cNvPr id="14342" name="Picture 8">
              <a:extLst>
                <a:ext uri="{FF2B5EF4-FFF2-40B4-BE49-F238E27FC236}">
                  <a16:creationId xmlns:a16="http://schemas.microsoft.com/office/drawing/2014/main" id="{6B90EC29-F662-436F-A990-B16AC15AF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979"/>
              <a:ext cx="1909" cy="21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3" name="Picture 7">
              <a:extLst>
                <a:ext uri="{FF2B5EF4-FFF2-40B4-BE49-F238E27FC236}">
                  <a16:creationId xmlns:a16="http://schemas.microsoft.com/office/drawing/2014/main" id="{F6F813B2-222D-472D-8D23-12861DB236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935"/>
              <a:ext cx="2170" cy="16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99AF3DEE-1B5F-4FA4-9710-53B78BC21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547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</a:t>
            </a:r>
            <a:r>
              <a:rPr lang="hu-HU" alt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Multiaxial</a:t>
            </a:r>
            <a:r>
              <a:rPr lang="hu-HU" alt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alt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joint</a:t>
            </a:r>
            <a:r>
              <a:rPr lang="hu-HU" alt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594C23A9-C6C5-4929-9EF4-CC8EC1949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88931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hu-HU" altLang="hu-HU" sz="2000" b="1" dirty="0">
                <a:latin typeface="+mj-lt"/>
              </a:rPr>
              <a:t>b</a:t>
            </a:r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r>
              <a:rPr lang="hu-HU" altLang="hu-H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plane</a:t>
            </a:r>
            <a:r>
              <a:rPr lang="hu-HU" altLang="hu-H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u-HU" altLang="hu-H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joint</a:t>
            </a:r>
            <a:r>
              <a:rPr lang="hu-HU" altLang="hu-HU" sz="2000" dirty="0">
                <a:latin typeface="+mj-lt"/>
              </a:rPr>
              <a:t>: limited </a:t>
            </a:r>
            <a:r>
              <a:rPr lang="hu-HU" altLang="hu-HU" sz="2000" dirty="0" err="1">
                <a:latin typeface="+mj-lt"/>
              </a:rPr>
              <a:t>gliding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movement</a:t>
            </a:r>
            <a:endParaRPr lang="hu-HU" altLang="hu-HU" sz="2000" dirty="0">
              <a:latin typeface="+mj-lt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hu-HU" altLang="hu-HU" sz="2000" dirty="0">
              <a:latin typeface="+mn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hu-HU" altLang="hu-HU" sz="2000" dirty="0" err="1">
                <a:latin typeface="+mn-lt"/>
              </a:rPr>
              <a:t>e.g</a:t>
            </a:r>
            <a:r>
              <a:rPr lang="hu-HU" altLang="hu-HU" sz="2000" dirty="0">
                <a:latin typeface="+mn-lt"/>
              </a:rPr>
              <a:t>.: </a:t>
            </a:r>
            <a:r>
              <a:rPr lang="hu-HU" altLang="hu-HU" sz="2000" dirty="0" err="1">
                <a:latin typeface="+mn-lt"/>
              </a:rPr>
              <a:t>joints</a:t>
            </a:r>
            <a:r>
              <a:rPr lang="hu-HU" altLang="hu-HU" sz="2000" dirty="0">
                <a:latin typeface="+mn-lt"/>
              </a:rPr>
              <a:t> of </a:t>
            </a:r>
            <a:r>
              <a:rPr lang="hu-HU" altLang="hu-HU" sz="2000" dirty="0" err="1">
                <a:latin typeface="+mn-lt"/>
              </a:rPr>
              <a:t>carpal</a:t>
            </a:r>
            <a:r>
              <a:rPr lang="hu-HU" altLang="hu-HU" sz="2000" dirty="0">
                <a:latin typeface="+mn-lt"/>
              </a:rPr>
              <a:t> and </a:t>
            </a:r>
            <a:r>
              <a:rPr lang="hu-HU" altLang="hu-HU" sz="2000" dirty="0" err="1">
                <a:latin typeface="+mn-lt"/>
              </a:rPr>
              <a:t>tarsal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bones</a:t>
            </a:r>
            <a:endParaRPr lang="hu-HU" altLang="hu-HU" sz="2000" dirty="0">
              <a:latin typeface="+mn-lt"/>
            </a:endParaRPr>
          </a:p>
        </p:txBody>
      </p:sp>
      <p:pic>
        <p:nvPicPr>
          <p:cNvPr id="15364" name="Picture 10">
            <a:extLst>
              <a:ext uri="{FF2B5EF4-FFF2-40B4-BE49-F238E27FC236}">
                <a16:creationId xmlns:a16="http://schemas.microsoft.com/office/drawing/2014/main" id="{75EB72BA-D2D4-4346-870B-7613D05DB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454275"/>
            <a:ext cx="2678112" cy="410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13">
            <a:extLst>
              <a:ext uri="{FF2B5EF4-FFF2-40B4-BE49-F238E27FC236}">
                <a16:creationId xmlns:a16="http://schemas.microsoft.com/office/drawing/2014/main" id="{D6A103DA-AA25-4F85-9C81-E7C8C59EE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284538"/>
            <a:ext cx="5414963" cy="326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7">
            <a:extLst>
              <a:ext uri="{FF2B5EF4-FFF2-40B4-BE49-F238E27FC236}">
                <a16:creationId xmlns:a16="http://schemas.microsoft.com/office/drawing/2014/main" id="{9E3475F5-CA2B-424D-B11C-46997E961365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692150"/>
            <a:ext cx="8135938" cy="6010275"/>
            <a:chOff x="340" y="119"/>
            <a:chExt cx="5125" cy="3786"/>
          </a:xfrm>
        </p:grpSpPr>
        <p:pic>
          <p:nvPicPr>
            <p:cNvPr id="34823" name="Picture 4">
              <a:extLst>
                <a:ext uri="{FF2B5EF4-FFF2-40B4-BE49-F238E27FC236}">
                  <a16:creationId xmlns:a16="http://schemas.microsoft.com/office/drawing/2014/main" id="{8242EEB6-4E97-4F24-928F-21786A231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19"/>
              <a:ext cx="5125" cy="37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824" name="Text Box 5">
              <a:extLst>
                <a:ext uri="{FF2B5EF4-FFF2-40B4-BE49-F238E27FC236}">
                  <a16:creationId xmlns:a16="http://schemas.microsoft.com/office/drawing/2014/main" id="{33B82400-E02B-4BFC-AFB0-5EF86F8AD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3657"/>
              <a:ext cx="49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altLang="hu-HU" sz="1800" b="1">
                  <a:solidFill>
                    <a:srgbClr val="000000"/>
                  </a:solidFill>
                </a:rPr>
                <a:t>PLANES</a:t>
              </a:r>
              <a:r>
                <a:rPr lang="hu-HU" altLang="hu-HU" sz="1800">
                  <a:solidFill>
                    <a:srgbClr val="000000"/>
                  </a:solidFill>
                </a:rPr>
                <a:t>   sagittal                             transverse                                 frontal</a:t>
              </a:r>
            </a:p>
          </p:txBody>
        </p:sp>
        <p:sp>
          <p:nvSpPr>
            <p:cNvPr id="34825" name="Text Box 6">
              <a:extLst>
                <a:ext uri="{FF2B5EF4-FFF2-40B4-BE49-F238E27FC236}">
                  <a16:creationId xmlns:a16="http://schemas.microsoft.com/office/drawing/2014/main" id="{A8B907F6-9E70-4840-B936-7E08E10CF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164"/>
              <a:ext cx="45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altLang="hu-HU" sz="1800" b="1">
                  <a:solidFill>
                    <a:srgbClr val="000000"/>
                  </a:solidFill>
                </a:rPr>
                <a:t>AXES</a:t>
              </a:r>
              <a:r>
                <a:rPr lang="hu-HU" altLang="hu-HU" sz="1800">
                  <a:solidFill>
                    <a:srgbClr val="000000"/>
                  </a:solidFill>
                </a:rPr>
                <a:t> 5: sagittal, 6: transverse, 7: longitudinal</a:t>
              </a:r>
            </a:p>
          </p:txBody>
        </p:sp>
      </p:grpSp>
      <p:sp>
        <p:nvSpPr>
          <p:cNvPr id="62472" name="Text Box 8">
            <a:extLst>
              <a:ext uri="{FF2B5EF4-FFF2-40B4-BE49-F238E27FC236}">
                <a16:creationId xmlns:a16="http://schemas.microsoft.com/office/drawing/2014/main" id="{D71EE272-B095-45E2-940A-CC1FE0A9C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0"/>
            <a:ext cx="8640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altLang="hu-HU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Describing</a:t>
            </a:r>
            <a:r>
              <a:rPr lang="hu-HU" altLang="hu-H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hu-HU" altLang="hu-HU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movements</a:t>
            </a:r>
            <a:endParaRPr lang="en-US" altLang="hu-H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4820" name="Oval 9">
            <a:extLst>
              <a:ext uri="{FF2B5EF4-FFF2-40B4-BE49-F238E27FC236}">
                <a16:creationId xmlns:a16="http://schemas.microsoft.com/office/drawing/2014/main" id="{E8650E50-F0FF-4B86-ADD1-89CB913C8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314700"/>
            <a:ext cx="288925" cy="2889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34821" name="Oval 10">
            <a:extLst>
              <a:ext uri="{FF2B5EF4-FFF2-40B4-BE49-F238E27FC236}">
                <a16:creationId xmlns:a16="http://schemas.microsoft.com/office/drawing/2014/main" id="{BF6BFBFF-E8BA-44AA-AC8D-3F2567C20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50" y="2667000"/>
            <a:ext cx="288925" cy="2889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34822" name="Oval 11">
            <a:extLst>
              <a:ext uri="{FF2B5EF4-FFF2-40B4-BE49-F238E27FC236}">
                <a16:creationId xmlns:a16="http://schemas.microsoft.com/office/drawing/2014/main" id="{E8C350E7-D25A-44BB-8341-B74D77534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5" y="1357313"/>
            <a:ext cx="288925" cy="2889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>
            <a:extLst>
              <a:ext uri="{FF2B5EF4-FFF2-40B4-BE49-F238E27FC236}">
                <a16:creationId xmlns:a16="http://schemas.microsoft.com/office/drawing/2014/main" id="{FBB2C9A4-706E-4B37-8625-3A648A527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619125"/>
            <a:ext cx="3684587" cy="2736850"/>
          </a:xfrm>
          <a:ln>
            <a:noFill/>
            <a:miter lim="800000"/>
            <a:headEnd/>
            <a:tailEnd/>
          </a:ln>
        </p:spPr>
        <p:txBody>
          <a:bodyPr wrap="none" anchor="ctr"/>
          <a:lstStyle/>
          <a:p>
            <a:pPr marL="539750" indent="-360363" eaLnBrk="1" hangingPunct="1">
              <a:defRPr/>
            </a:pPr>
            <a:r>
              <a:rPr lang="hu-HU" altLang="hu-HU" sz="2400" dirty="0" err="1"/>
              <a:t>Flexion</a:t>
            </a:r>
            <a:r>
              <a:rPr lang="hu-HU" altLang="hu-HU" sz="2400" dirty="0"/>
              <a:t> – </a:t>
            </a:r>
            <a:r>
              <a:rPr lang="hu-HU" altLang="hu-HU" sz="2400" dirty="0" err="1"/>
              <a:t>extension</a:t>
            </a:r>
            <a:endParaRPr lang="hu-HU" altLang="hu-HU" sz="2400" dirty="0"/>
          </a:p>
          <a:p>
            <a:pPr marL="539750" indent="-360363" eaLnBrk="1" hangingPunct="1">
              <a:defRPr/>
            </a:pPr>
            <a:r>
              <a:rPr lang="hu-HU" altLang="hu-HU" sz="2400" dirty="0" err="1"/>
              <a:t>Abduction</a:t>
            </a:r>
            <a:r>
              <a:rPr lang="hu-HU" altLang="hu-HU" sz="2400" dirty="0"/>
              <a:t> – </a:t>
            </a:r>
            <a:r>
              <a:rPr lang="hu-HU" altLang="hu-HU" sz="2400" dirty="0" err="1"/>
              <a:t>adduction</a:t>
            </a:r>
            <a:endParaRPr lang="hu-HU" altLang="hu-HU" sz="2400" dirty="0"/>
          </a:p>
          <a:p>
            <a:pPr marL="539750" indent="-360363" eaLnBrk="1" hangingPunct="1">
              <a:defRPr/>
            </a:pPr>
            <a:r>
              <a:rPr lang="hu-HU" altLang="hu-HU" sz="2400" dirty="0" err="1"/>
              <a:t>Rotation</a:t>
            </a:r>
            <a:endParaRPr lang="hu-HU" altLang="hu-HU" sz="2400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hu-HU" altLang="hu-HU" sz="2400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hu-HU" altLang="hu-HU" sz="1800" dirty="0">
                <a:effectLst/>
              </a:rPr>
              <a:t>The most of </a:t>
            </a:r>
            <a:r>
              <a:rPr lang="hu-HU" altLang="hu-HU" sz="1800" dirty="0" err="1">
                <a:effectLst/>
              </a:rPr>
              <a:t>the</a:t>
            </a:r>
            <a:r>
              <a:rPr lang="hu-HU" altLang="hu-HU" sz="1800" dirty="0">
                <a:effectLst/>
              </a:rPr>
              <a:t> </a:t>
            </a:r>
            <a:r>
              <a:rPr lang="hu-HU" altLang="hu-HU" sz="1800" dirty="0" err="1">
                <a:effectLst/>
              </a:rPr>
              <a:t>joints</a:t>
            </a:r>
            <a:r>
              <a:rPr lang="hu-HU" altLang="hu-HU" sz="1800" dirty="0">
                <a:effectLst/>
              </a:rPr>
              <a:t> </a:t>
            </a:r>
            <a:r>
              <a:rPr lang="hu-HU" altLang="hu-HU" sz="1800" dirty="0" err="1">
                <a:effectLst/>
              </a:rPr>
              <a:t>have</a:t>
            </a:r>
            <a:r>
              <a:rPr lang="hu-HU" altLang="hu-HU" sz="1800" dirty="0">
                <a:effectLst/>
              </a:rPr>
              <a:t> </a:t>
            </a:r>
            <a:r>
              <a:rPr lang="hu-HU" altLang="hu-HU" sz="1800" dirty="0" err="1">
                <a:effectLst/>
              </a:rPr>
              <a:t>their</a:t>
            </a:r>
            <a:r>
              <a:rPr lang="hu-HU" altLang="hu-HU" sz="1800" dirty="0">
                <a:effectLst/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hu-HU" altLang="hu-HU" sz="1800" dirty="0" err="1">
                <a:effectLst/>
              </a:rPr>
              <a:t>specific</a:t>
            </a:r>
            <a:r>
              <a:rPr lang="hu-HU" altLang="hu-HU" sz="1800" dirty="0">
                <a:effectLst/>
              </a:rPr>
              <a:t> </a:t>
            </a:r>
            <a:r>
              <a:rPr lang="hu-HU" altLang="hu-HU" sz="1800" dirty="0" err="1">
                <a:effectLst/>
              </a:rPr>
              <a:t>terms</a:t>
            </a:r>
            <a:r>
              <a:rPr lang="hu-HU" altLang="hu-HU" sz="1800" dirty="0">
                <a:effectLst/>
              </a:rPr>
              <a:t> </a:t>
            </a:r>
            <a:r>
              <a:rPr lang="hu-HU" altLang="hu-HU" sz="1800" dirty="0" err="1">
                <a:effectLst/>
              </a:rPr>
              <a:t>for</a:t>
            </a:r>
            <a:r>
              <a:rPr lang="hu-HU" altLang="hu-HU" sz="1800" dirty="0">
                <a:effectLst/>
              </a:rPr>
              <a:t> </a:t>
            </a:r>
            <a:r>
              <a:rPr lang="hu-HU" altLang="hu-HU" sz="1800" dirty="0" err="1">
                <a:effectLst/>
              </a:rPr>
              <a:t>describing</a:t>
            </a:r>
            <a:endParaRPr lang="hu-HU" altLang="hu-HU" sz="1800" dirty="0">
              <a:effectLst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hu-HU" altLang="hu-HU" sz="1800" dirty="0" err="1">
                <a:effectLst/>
              </a:rPr>
              <a:t>their</a:t>
            </a:r>
            <a:r>
              <a:rPr lang="hu-HU" altLang="hu-HU" sz="1800" dirty="0">
                <a:effectLst/>
              </a:rPr>
              <a:t> </a:t>
            </a:r>
            <a:r>
              <a:rPr lang="hu-HU" altLang="hu-HU" sz="1800" dirty="0" err="1">
                <a:effectLst/>
              </a:rPr>
              <a:t>specific</a:t>
            </a:r>
            <a:r>
              <a:rPr lang="hu-HU" altLang="hu-HU" sz="1800" dirty="0">
                <a:effectLst/>
              </a:rPr>
              <a:t> </a:t>
            </a:r>
            <a:r>
              <a:rPr lang="hu-HU" altLang="hu-HU" sz="1800" dirty="0" err="1">
                <a:effectLst/>
              </a:rPr>
              <a:t>movements</a:t>
            </a:r>
            <a:r>
              <a:rPr lang="hu-HU" altLang="hu-HU" sz="1800" dirty="0">
                <a:effectLst/>
              </a:rPr>
              <a:t>.</a:t>
            </a:r>
          </a:p>
        </p:txBody>
      </p:sp>
      <p:pic>
        <p:nvPicPr>
          <p:cNvPr id="35843" name="Picture 11">
            <a:extLst>
              <a:ext uri="{FF2B5EF4-FFF2-40B4-BE49-F238E27FC236}">
                <a16:creationId xmlns:a16="http://schemas.microsoft.com/office/drawing/2014/main" id="{419B8B6F-E890-47AA-9B79-6AB9D1FCD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19125"/>
            <a:ext cx="3670300" cy="275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12">
            <a:extLst>
              <a:ext uri="{FF2B5EF4-FFF2-40B4-BE49-F238E27FC236}">
                <a16:creationId xmlns:a16="http://schemas.microsoft.com/office/drawing/2014/main" id="{0D07D353-004C-4D5D-9716-8376D7E09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00438"/>
            <a:ext cx="3656012" cy="2741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13">
            <a:extLst>
              <a:ext uri="{FF2B5EF4-FFF2-40B4-BE49-F238E27FC236}">
                <a16:creationId xmlns:a16="http://schemas.microsoft.com/office/drawing/2014/main" id="{EE8BB5D7-84FB-4BE0-8777-9FF50361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3670300" cy="275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5F9409DE-FBF4-4859-8391-A18A0D1816B7}"/>
              </a:ext>
            </a:extLst>
          </p:cNvPr>
          <p:cNvSpPr/>
          <p:nvPr/>
        </p:nvSpPr>
        <p:spPr>
          <a:xfrm>
            <a:off x="209862" y="1064302"/>
            <a:ext cx="5441638" cy="551638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4F8B279D-EFCE-467A-8CCD-D3098D92E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8913"/>
            <a:ext cx="82264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altLang="hu-HU" b="1" dirty="0" err="1">
                <a:latin typeface="+mj-lt"/>
              </a:rPr>
              <a:t>About</a:t>
            </a:r>
            <a:r>
              <a:rPr lang="hu-HU" altLang="hu-HU" b="1" dirty="0">
                <a:latin typeface="+mj-lt"/>
              </a:rPr>
              <a:t> </a:t>
            </a:r>
            <a:r>
              <a:rPr lang="hu-HU" altLang="hu-HU" b="1" dirty="0" err="1">
                <a:latin typeface="+mj-lt"/>
              </a:rPr>
              <a:t>muscles</a:t>
            </a:r>
            <a:r>
              <a:rPr lang="hu-HU" altLang="hu-HU" b="1" dirty="0">
                <a:latin typeface="+mj-lt"/>
              </a:rPr>
              <a:t> is </a:t>
            </a:r>
            <a:r>
              <a:rPr lang="hu-HU" altLang="hu-HU" b="1" dirty="0" err="1">
                <a:latin typeface="+mj-lt"/>
              </a:rPr>
              <a:t>general</a:t>
            </a:r>
            <a:r>
              <a:rPr lang="hu-HU" altLang="hu-HU" b="1" dirty="0">
                <a:latin typeface="+mj-lt"/>
              </a:rPr>
              <a:t>...</a:t>
            </a:r>
            <a:endParaRPr lang="en-US" altLang="hu-HU" b="1" dirty="0">
              <a:latin typeface="+mj-lt"/>
            </a:endParaRPr>
          </a:p>
        </p:txBody>
      </p:sp>
      <p:grpSp>
        <p:nvGrpSpPr>
          <p:cNvPr id="36867" name="Csoportba foglalás 1">
            <a:extLst>
              <a:ext uri="{FF2B5EF4-FFF2-40B4-BE49-F238E27FC236}">
                <a16:creationId xmlns:a16="http://schemas.microsoft.com/office/drawing/2014/main" id="{F089A12D-378E-4235-BD2A-5B0DC0E8B7A1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125538"/>
            <a:ext cx="5400675" cy="5407025"/>
            <a:chOff x="1908175" y="1125538"/>
            <a:chExt cx="5400675" cy="5407025"/>
          </a:xfrm>
        </p:grpSpPr>
        <p:pic>
          <p:nvPicPr>
            <p:cNvPr id="36869" name="Picture 6">
              <a:extLst>
                <a:ext uri="{FF2B5EF4-FFF2-40B4-BE49-F238E27FC236}">
                  <a16:creationId xmlns:a16="http://schemas.microsoft.com/office/drawing/2014/main" id="{9F7DF69D-DDF4-4CEB-8C49-340015932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1125538"/>
              <a:ext cx="5400675" cy="540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870" name="Text Box 7">
              <a:extLst>
                <a:ext uri="{FF2B5EF4-FFF2-40B4-BE49-F238E27FC236}">
                  <a16:creationId xmlns:a16="http://schemas.microsoft.com/office/drawing/2014/main" id="{D0873718-06E7-44BB-8EF5-697F6BB08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175" y="3500438"/>
              <a:ext cx="518477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altLang="hu-HU" sz="1800">
                  <a:solidFill>
                    <a:srgbClr val="000000"/>
                  </a:solidFill>
                </a:rPr>
                <a:t>fusiform          biceps        biventer             plane</a:t>
              </a:r>
            </a:p>
          </p:txBody>
        </p:sp>
        <p:sp>
          <p:nvSpPr>
            <p:cNvPr id="36871" name="Text Box 8">
              <a:extLst>
                <a:ext uri="{FF2B5EF4-FFF2-40B4-BE49-F238E27FC236}">
                  <a16:creationId xmlns:a16="http://schemas.microsoft.com/office/drawing/2014/main" id="{8AE96383-F033-4378-92E3-A0E7F85B1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175" y="6165850"/>
              <a:ext cx="51133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altLang="hu-HU" sz="1800">
                  <a:solidFill>
                    <a:srgbClr val="000000"/>
                  </a:solidFill>
                </a:rPr>
                <a:t>intersected    unipennate    bipennate</a:t>
              </a:r>
            </a:p>
          </p:txBody>
        </p:sp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D8B7E43A-0080-4E08-96D2-31FE92A5B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865563"/>
            <a:ext cx="4735513" cy="24780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hu-HU" altLang="hu-HU" sz="1800" kern="0" dirty="0">
                <a:solidFill>
                  <a:srgbClr val="000000"/>
                </a:solidFill>
                <a:effectLst/>
              </a:rPr>
              <a:t>Mobile end – fixed end, </a:t>
            </a:r>
            <a:r>
              <a:rPr lang="hu-HU" altLang="hu-HU" sz="1800" kern="0" dirty="0" err="1">
                <a:solidFill>
                  <a:srgbClr val="000000"/>
                </a:solidFill>
                <a:effectLst/>
              </a:rPr>
              <a:t>origin</a:t>
            </a:r>
            <a:r>
              <a:rPr lang="hu-HU" altLang="hu-HU" sz="1800" kern="0" dirty="0">
                <a:solidFill>
                  <a:srgbClr val="000000"/>
                </a:solidFill>
                <a:effectLst/>
              </a:rPr>
              <a:t> – </a:t>
            </a:r>
            <a:r>
              <a:rPr lang="hu-HU" altLang="hu-HU" sz="1800" kern="0" dirty="0" err="1">
                <a:solidFill>
                  <a:srgbClr val="000000"/>
                </a:solidFill>
                <a:effectLst/>
              </a:rPr>
              <a:t>insertion</a:t>
            </a:r>
            <a:endParaRPr lang="hu-HU" altLang="hu-HU" sz="1800" kern="0" dirty="0">
              <a:solidFill>
                <a:srgbClr val="000000"/>
              </a:solidFill>
              <a:effectLst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u-HU" altLang="hu-HU" sz="1800" kern="0" dirty="0">
              <a:solidFill>
                <a:srgbClr val="000000"/>
              </a:solidFill>
              <a:effectLst/>
            </a:endParaRPr>
          </a:p>
          <a:p>
            <a:pPr eaLnBrk="1" hangingPunct="1">
              <a:defRPr/>
            </a:pPr>
            <a:r>
              <a:rPr lang="hu-HU" altLang="hu-HU" sz="1800" b="1" kern="0" dirty="0" err="1">
                <a:solidFill>
                  <a:srgbClr val="000000"/>
                </a:solidFill>
                <a:effectLst/>
              </a:rPr>
              <a:t>Auxiliary</a:t>
            </a:r>
            <a:r>
              <a:rPr lang="hu-HU" altLang="hu-HU" sz="1800" b="1" kern="0" dirty="0">
                <a:solidFill>
                  <a:srgbClr val="000000"/>
                </a:solidFill>
                <a:effectLst/>
              </a:rPr>
              <a:t> </a:t>
            </a:r>
            <a:r>
              <a:rPr lang="hu-HU" altLang="hu-HU" sz="1800" b="1" kern="0" dirty="0" err="1">
                <a:solidFill>
                  <a:srgbClr val="000000"/>
                </a:solidFill>
                <a:effectLst/>
              </a:rPr>
              <a:t>features</a:t>
            </a:r>
            <a:r>
              <a:rPr lang="hu-HU" altLang="hu-HU" sz="1800" b="1" kern="0" dirty="0">
                <a:solidFill>
                  <a:srgbClr val="000000"/>
                </a:solidFill>
                <a:effectLst/>
              </a:rPr>
              <a:t> of </a:t>
            </a:r>
            <a:r>
              <a:rPr lang="hu-HU" altLang="hu-HU" sz="1800" b="1" kern="0" dirty="0" err="1">
                <a:solidFill>
                  <a:srgbClr val="000000"/>
                </a:solidFill>
                <a:effectLst/>
              </a:rPr>
              <a:t>muscles</a:t>
            </a:r>
            <a:r>
              <a:rPr lang="hu-HU" altLang="hu-HU" sz="1800" b="1" kern="0" dirty="0">
                <a:solidFill>
                  <a:srgbClr val="000000"/>
                </a:solidFill>
                <a:effectLst/>
              </a:rPr>
              <a:t>:</a:t>
            </a:r>
          </a:p>
          <a:p>
            <a:pPr lvl="1" eaLnBrk="1" hangingPunct="1">
              <a:defRPr/>
            </a:pPr>
            <a:r>
              <a:rPr lang="hu-HU" altLang="hu-HU" sz="1800" kern="0" dirty="0" err="1">
                <a:solidFill>
                  <a:srgbClr val="C00000"/>
                </a:solidFill>
                <a:effectLst/>
              </a:rPr>
              <a:t>Tendon</a:t>
            </a:r>
            <a:r>
              <a:rPr lang="hu-HU" altLang="hu-HU" sz="1800" kern="0" dirty="0">
                <a:solidFill>
                  <a:srgbClr val="C00000"/>
                </a:solidFill>
                <a:effectLst/>
              </a:rPr>
              <a:t> </a:t>
            </a:r>
            <a:r>
              <a:rPr lang="hu-HU" altLang="hu-HU" sz="1800" kern="0" dirty="0" err="1">
                <a:solidFill>
                  <a:srgbClr val="C00000"/>
                </a:solidFill>
                <a:effectLst/>
              </a:rPr>
              <a:t>sheaths</a:t>
            </a:r>
            <a:r>
              <a:rPr lang="hu-HU" altLang="hu-HU" sz="1800" kern="0" dirty="0">
                <a:solidFill>
                  <a:srgbClr val="C00000"/>
                </a:solidFill>
                <a:effectLst/>
              </a:rPr>
              <a:t> and </a:t>
            </a:r>
            <a:r>
              <a:rPr lang="hu-HU" altLang="hu-HU" sz="1800" kern="0" dirty="0" err="1">
                <a:solidFill>
                  <a:srgbClr val="C00000"/>
                </a:solidFill>
                <a:effectLst/>
              </a:rPr>
              <a:t>synovial</a:t>
            </a:r>
            <a:r>
              <a:rPr lang="hu-HU" altLang="hu-HU" sz="1800" kern="0" dirty="0">
                <a:solidFill>
                  <a:srgbClr val="C00000"/>
                </a:solidFill>
                <a:effectLst/>
              </a:rPr>
              <a:t> </a:t>
            </a:r>
            <a:r>
              <a:rPr lang="hu-HU" altLang="hu-HU" sz="1800" kern="0" dirty="0" err="1">
                <a:solidFill>
                  <a:srgbClr val="C00000"/>
                </a:solidFill>
                <a:effectLst/>
              </a:rPr>
              <a:t>bursae</a:t>
            </a:r>
            <a:endParaRPr lang="hu-HU" altLang="hu-HU" sz="1800" kern="0" dirty="0">
              <a:solidFill>
                <a:srgbClr val="C00000"/>
              </a:solidFill>
              <a:effectLst/>
            </a:endParaRPr>
          </a:p>
          <a:p>
            <a:pPr lvl="1" eaLnBrk="1" hangingPunct="1">
              <a:defRPr/>
            </a:pPr>
            <a:r>
              <a:rPr lang="hu-HU" altLang="hu-HU" sz="1800" kern="0" dirty="0">
                <a:solidFill>
                  <a:srgbClr val="000000"/>
                </a:solidFill>
                <a:effectLst/>
              </a:rPr>
              <a:t>Connective </a:t>
            </a:r>
            <a:r>
              <a:rPr lang="hu-HU" altLang="hu-HU" sz="1800" kern="0" dirty="0" err="1">
                <a:solidFill>
                  <a:srgbClr val="000000"/>
                </a:solidFill>
                <a:effectLst/>
              </a:rPr>
              <a:t>tissue</a:t>
            </a:r>
            <a:r>
              <a:rPr lang="hu-HU" altLang="hu-HU" sz="1800" kern="0" dirty="0">
                <a:solidFill>
                  <a:srgbClr val="000000"/>
                </a:solidFill>
                <a:effectLst/>
              </a:rPr>
              <a:t> </a:t>
            </a:r>
            <a:r>
              <a:rPr lang="hu-HU" altLang="hu-HU" sz="1800" kern="0" dirty="0" err="1">
                <a:solidFill>
                  <a:srgbClr val="000000"/>
                </a:solidFill>
                <a:effectLst/>
              </a:rPr>
              <a:t>sheaths</a:t>
            </a:r>
            <a:r>
              <a:rPr lang="hu-HU" altLang="hu-HU" sz="1800" kern="0" dirty="0">
                <a:solidFill>
                  <a:srgbClr val="000000"/>
                </a:solidFill>
                <a:effectLst/>
              </a:rPr>
              <a:t>, </a:t>
            </a:r>
            <a:r>
              <a:rPr lang="hu-HU" altLang="hu-HU" sz="1800" kern="0" dirty="0" err="1">
                <a:solidFill>
                  <a:srgbClr val="000000"/>
                </a:solidFill>
                <a:effectLst/>
              </a:rPr>
              <a:t>fasciae</a:t>
            </a:r>
            <a:endParaRPr lang="hu-HU" altLang="hu-HU" sz="1800" kern="0" dirty="0">
              <a:solidFill>
                <a:srgbClr val="000000"/>
              </a:solidFill>
              <a:effectLst/>
            </a:endParaRPr>
          </a:p>
          <a:p>
            <a:pPr lvl="1" eaLnBrk="1" hangingPunct="1">
              <a:defRPr/>
            </a:pPr>
            <a:r>
              <a:rPr lang="hu-HU" altLang="hu-HU" sz="1800" kern="0" dirty="0" err="1">
                <a:solidFill>
                  <a:srgbClr val="000000"/>
                </a:solidFill>
                <a:effectLst/>
              </a:rPr>
              <a:t>Fatty</a:t>
            </a:r>
            <a:r>
              <a:rPr lang="hu-HU" altLang="hu-HU" sz="1800" kern="0" dirty="0">
                <a:solidFill>
                  <a:srgbClr val="000000"/>
                </a:solidFill>
                <a:effectLst/>
              </a:rPr>
              <a:t> </a:t>
            </a:r>
            <a:r>
              <a:rPr lang="hu-HU" altLang="hu-HU" sz="1800" kern="0" dirty="0" err="1">
                <a:solidFill>
                  <a:srgbClr val="000000"/>
                </a:solidFill>
                <a:effectLst/>
              </a:rPr>
              <a:t>bodies</a:t>
            </a:r>
            <a:endParaRPr lang="hu-HU" altLang="hu-HU" sz="1800" kern="0" dirty="0">
              <a:solidFill>
                <a:srgbClr val="000000"/>
              </a:solidFill>
              <a:effectLst/>
            </a:endParaRPr>
          </a:p>
          <a:p>
            <a:pPr lvl="1" eaLnBrk="1" hangingPunct="1">
              <a:defRPr/>
            </a:pPr>
            <a:r>
              <a:rPr lang="hu-HU" altLang="hu-HU" sz="1800" kern="0" dirty="0" err="1">
                <a:solidFill>
                  <a:srgbClr val="000000"/>
                </a:solidFill>
                <a:effectLst/>
              </a:rPr>
              <a:t>Sesamoid</a:t>
            </a:r>
            <a:r>
              <a:rPr lang="hu-HU" altLang="hu-HU" sz="1800" kern="0" dirty="0">
                <a:solidFill>
                  <a:srgbClr val="000000"/>
                </a:solidFill>
                <a:effectLst/>
              </a:rPr>
              <a:t> </a:t>
            </a:r>
            <a:r>
              <a:rPr lang="hu-HU" altLang="hu-HU" sz="1800" kern="0" dirty="0" err="1">
                <a:solidFill>
                  <a:srgbClr val="000000"/>
                </a:solidFill>
                <a:effectLst/>
              </a:rPr>
              <a:t>bones</a:t>
            </a:r>
            <a:endParaRPr lang="hu-HU" altLang="hu-HU" sz="1800" kern="0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DFC71C4-6E2F-4B25-88FF-B87361AEC5C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8366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hu-HU" altLang="hu-HU" dirty="0" err="1"/>
              <a:t>Bursae</a:t>
            </a:r>
            <a:r>
              <a:rPr lang="hu-HU" altLang="hu-HU" dirty="0"/>
              <a:t> and </a:t>
            </a:r>
            <a:r>
              <a:rPr lang="hu-HU" altLang="hu-HU" dirty="0" err="1"/>
              <a:t>tendon</a:t>
            </a:r>
            <a:r>
              <a:rPr lang="hu-HU" altLang="hu-HU" dirty="0"/>
              <a:t> </a:t>
            </a:r>
            <a:r>
              <a:rPr lang="hu-HU" altLang="hu-HU" dirty="0" err="1"/>
              <a:t>sheats</a:t>
            </a:r>
            <a:endParaRPr lang="en-US" altLang="hu-HU" dirty="0"/>
          </a:p>
        </p:txBody>
      </p:sp>
      <p:pic>
        <p:nvPicPr>
          <p:cNvPr id="6" name="Picture 2" descr="https://www.apsubiology.org/anatomy/2010/2010_Exam_Reviews/Exam_2_Review/08-04_Bursae.JPG">
            <a:extLst>
              <a:ext uri="{FF2B5EF4-FFF2-40B4-BE49-F238E27FC236}">
                <a16:creationId xmlns:a16="http://schemas.microsoft.com/office/drawing/2014/main" id="{F17A0A90-9981-4B65-B017-825025C46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07" y="692696"/>
            <a:ext cx="7530331" cy="45276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7">
            <a:extLst>
              <a:ext uri="{FF2B5EF4-FFF2-40B4-BE49-F238E27FC236}">
                <a16:creationId xmlns:a16="http://schemas.microsoft.com/office/drawing/2014/main" id="{DF349552-0078-45BC-AEAF-F003DD53E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30" y="5220307"/>
            <a:ext cx="883673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000" dirty="0">
                <a:latin typeface="+mn-lt"/>
              </a:rPr>
              <a:t>Both of </a:t>
            </a:r>
            <a:r>
              <a:rPr lang="hu-HU" altLang="hu-HU" sz="2000" dirty="0" err="1">
                <a:latin typeface="+mn-lt"/>
              </a:rPr>
              <a:t>them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are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found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at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points</a:t>
            </a:r>
            <a:r>
              <a:rPr lang="hu-HU" altLang="hu-HU" sz="2000" dirty="0">
                <a:latin typeface="+mn-lt"/>
              </a:rPr>
              <a:t> of </a:t>
            </a:r>
            <a:r>
              <a:rPr lang="hu-HU" altLang="hu-HU" sz="2000" dirty="0" err="1">
                <a:latin typeface="+mn-lt"/>
              </a:rPr>
              <a:t>friction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between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moving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structures</a:t>
            </a:r>
            <a:r>
              <a:rPr lang="hu-HU" altLang="hu-HU" sz="2000" dirty="0">
                <a:latin typeface="+mn-lt"/>
              </a:rPr>
              <a:t> (a </a:t>
            </a:r>
            <a:r>
              <a:rPr lang="hu-HU" altLang="hu-HU" sz="2000" dirty="0" err="1">
                <a:latin typeface="+mn-lt"/>
              </a:rPr>
              <a:t>tendon</a:t>
            </a:r>
            <a:r>
              <a:rPr lang="hu-HU" altLang="hu-HU" sz="2000" dirty="0">
                <a:latin typeface="+mn-lt"/>
              </a:rPr>
              <a:t> and a </a:t>
            </a:r>
            <a:r>
              <a:rPr lang="hu-HU" altLang="hu-HU" sz="2000" dirty="0" err="1">
                <a:latin typeface="+mn-lt"/>
              </a:rPr>
              <a:t>bone</a:t>
            </a:r>
            <a:r>
              <a:rPr lang="hu-HU" altLang="hu-HU" sz="2000" dirty="0">
                <a:latin typeface="+mn-lt"/>
              </a:rPr>
              <a:t>, </a:t>
            </a:r>
            <a:r>
              <a:rPr lang="hu-HU" altLang="hu-HU" sz="2000" dirty="0" err="1">
                <a:latin typeface="+mn-lt"/>
              </a:rPr>
              <a:t>typically</a:t>
            </a:r>
            <a:r>
              <a:rPr lang="hu-HU" altLang="hu-HU" sz="2000" dirty="0">
                <a:latin typeface="+mn-lt"/>
              </a:rPr>
              <a:t>). Both of </a:t>
            </a:r>
            <a:r>
              <a:rPr lang="hu-HU" altLang="hu-HU" sz="2000" dirty="0" err="1">
                <a:latin typeface="+mn-lt"/>
              </a:rPr>
              <a:t>them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consists</a:t>
            </a:r>
            <a:r>
              <a:rPr lang="hu-HU" altLang="hu-HU" sz="2000" dirty="0">
                <a:latin typeface="+mn-lt"/>
              </a:rPr>
              <a:t> of an </a:t>
            </a:r>
            <a:r>
              <a:rPr lang="hu-HU" altLang="hu-HU" sz="2000" dirty="0" err="1">
                <a:latin typeface="+mn-lt"/>
              </a:rPr>
              <a:t>inner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synovial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layer</a:t>
            </a:r>
            <a:r>
              <a:rPr lang="hu-HU" altLang="hu-HU" sz="2000" dirty="0">
                <a:latin typeface="+mn-lt"/>
              </a:rPr>
              <a:t> and an </a:t>
            </a:r>
            <a:r>
              <a:rPr lang="hu-HU" altLang="hu-HU" sz="2000" dirty="0" err="1">
                <a:latin typeface="+mn-lt"/>
              </a:rPr>
              <a:t>outer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fibrous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layer</a:t>
            </a:r>
            <a:r>
              <a:rPr lang="hu-HU" altLang="hu-HU" sz="2000" dirty="0">
                <a:latin typeface="+mn-lt"/>
              </a:rPr>
              <a:t>. In </a:t>
            </a:r>
            <a:r>
              <a:rPr lang="hu-HU" altLang="hu-HU" sz="2000" dirty="0" err="1">
                <a:latin typeface="+mn-lt"/>
              </a:rPr>
              <a:t>fact</a:t>
            </a:r>
            <a:r>
              <a:rPr lang="hu-HU" altLang="hu-HU" sz="2000" dirty="0">
                <a:latin typeface="+mn-lt"/>
              </a:rPr>
              <a:t>, </a:t>
            </a:r>
            <a:r>
              <a:rPr lang="hu-HU" altLang="hu-HU" sz="2000" dirty="0" err="1">
                <a:latin typeface="+mn-lt"/>
              </a:rPr>
              <a:t>tendon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sheats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might</a:t>
            </a:r>
            <a:r>
              <a:rPr lang="hu-HU" altLang="hu-HU" sz="2000" dirty="0">
                <a:latin typeface="+mn-lt"/>
              </a:rPr>
              <a:t> be </a:t>
            </a:r>
            <a:r>
              <a:rPr lang="hu-HU" altLang="hu-HU" sz="2000" dirty="0" err="1">
                <a:latin typeface="+mn-lt"/>
              </a:rPr>
              <a:t>considered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as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special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bursae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into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which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the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tendon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completly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invaginates</a:t>
            </a:r>
            <a:r>
              <a:rPr lang="hu-HU" altLang="hu-HU" sz="2000" dirty="0">
                <a:latin typeface="+mn-lt"/>
              </a:rPr>
              <a:t>. </a:t>
            </a:r>
            <a:r>
              <a:rPr lang="hu-HU" altLang="hu-HU" sz="2000" dirty="0" err="1">
                <a:latin typeface="+mn-lt"/>
              </a:rPr>
              <a:t>Supplying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small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vessels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as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well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as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nerve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fibres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reach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the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thendon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through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the</a:t>
            </a:r>
            <a:r>
              <a:rPr lang="hu-HU" altLang="hu-HU" sz="2000" dirty="0">
                <a:latin typeface="+mn-lt"/>
              </a:rPr>
              <a:t> </a:t>
            </a:r>
            <a:r>
              <a:rPr lang="hu-HU" altLang="hu-HU" sz="2000" dirty="0" err="1">
                <a:latin typeface="+mn-lt"/>
              </a:rPr>
              <a:t>mesotendineum</a:t>
            </a:r>
            <a:r>
              <a:rPr lang="hu-HU" altLang="hu-HU" sz="2000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dts40">
            <a:extLst>
              <a:ext uri="{FF2B5EF4-FFF2-40B4-BE49-F238E27FC236}">
                <a16:creationId xmlns:a16="http://schemas.microsoft.com/office/drawing/2014/main" id="{CFEB6E2C-0A5C-438B-B7B3-E47B2DC0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13100"/>
            <a:ext cx="3303588" cy="339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rdts39">
            <a:extLst>
              <a:ext uri="{FF2B5EF4-FFF2-40B4-BE49-F238E27FC236}">
                <a16:creationId xmlns:a16="http://schemas.microsoft.com/office/drawing/2014/main" id="{699EFA57-85EA-4D83-B3D5-E0908A3E5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8913"/>
            <a:ext cx="3303588" cy="2919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rdts38">
            <a:extLst>
              <a:ext uri="{FF2B5EF4-FFF2-40B4-BE49-F238E27FC236}">
                <a16:creationId xmlns:a16="http://schemas.microsoft.com/office/drawing/2014/main" id="{4E22813D-ED67-44C3-A625-EB85648A5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4341812" cy="4824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5">
            <a:extLst>
              <a:ext uri="{FF2B5EF4-FFF2-40B4-BE49-F238E27FC236}">
                <a16:creationId xmlns:a16="http://schemas.microsoft.com/office/drawing/2014/main" id="{84B31EF6-14EC-4C38-938D-7C6ACB5C6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229225"/>
            <a:ext cx="46085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400" dirty="0" err="1">
                <a:latin typeface="+mj-lt"/>
              </a:rPr>
              <a:t>Note</a:t>
            </a:r>
            <a:r>
              <a:rPr lang="hu-HU" altLang="hu-HU" sz="2400" dirty="0">
                <a:latin typeface="+mj-lt"/>
              </a:rPr>
              <a:t> </a:t>
            </a:r>
            <a:r>
              <a:rPr lang="hu-HU" altLang="hu-HU" sz="2400" dirty="0" err="1">
                <a:latin typeface="+mj-lt"/>
              </a:rPr>
              <a:t>the</a:t>
            </a:r>
            <a:r>
              <a:rPr lang="hu-HU" altLang="hu-HU" sz="2400" dirty="0">
                <a:latin typeface="+mj-lt"/>
              </a:rPr>
              <a:t> </a:t>
            </a:r>
            <a:r>
              <a:rPr lang="hu-HU" altLang="hu-HU" sz="2400" dirty="0" err="1">
                <a:latin typeface="+mj-lt"/>
              </a:rPr>
              <a:t>homologous</a:t>
            </a:r>
            <a:r>
              <a:rPr lang="hu-HU" altLang="hu-HU" sz="2400" dirty="0">
                <a:latin typeface="+mj-lt"/>
              </a:rPr>
              <a:t> </a:t>
            </a:r>
            <a:r>
              <a:rPr lang="hu-HU" altLang="hu-HU" sz="2400" dirty="0" err="1">
                <a:latin typeface="+mj-lt"/>
              </a:rPr>
              <a:t>structure</a:t>
            </a:r>
            <a:r>
              <a:rPr lang="hu-HU" altLang="hu-HU" sz="2400" dirty="0">
                <a:latin typeface="+mj-lt"/>
              </a:rPr>
              <a:t> of </a:t>
            </a:r>
            <a:r>
              <a:rPr lang="hu-HU" altLang="hu-HU" sz="2400" dirty="0" err="1">
                <a:latin typeface="+mj-lt"/>
              </a:rPr>
              <a:t>the</a:t>
            </a:r>
            <a:r>
              <a:rPr lang="hu-HU" altLang="hu-HU" sz="2400" dirty="0">
                <a:latin typeface="+mj-lt"/>
              </a:rPr>
              <a:t> </a:t>
            </a:r>
            <a:r>
              <a:rPr lang="hu-HU" altLang="hu-HU" sz="2400" dirty="0" err="1">
                <a:latin typeface="+mj-lt"/>
              </a:rPr>
              <a:t>capsule</a:t>
            </a:r>
            <a:r>
              <a:rPr lang="hu-HU" altLang="hu-HU" sz="2400" dirty="0">
                <a:latin typeface="+mj-lt"/>
              </a:rPr>
              <a:t>, </a:t>
            </a:r>
            <a:r>
              <a:rPr lang="hu-HU" altLang="hu-HU" sz="2400" dirty="0" err="1">
                <a:latin typeface="+mj-lt"/>
              </a:rPr>
              <a:t>tendon</a:t>
            </a:r>
            <a:r>
              <a:rPr lang="hu-HU" altLang="hu-HU" sz="2400" dirty="0">
                <a:latin typeface="+mj-lt"/>
              </a:rPr>
              <a:t> </a:t>
            </a:r>
            <a:r>
              <a:rPr lang="hu-HU" altLang="hu-HU" sz="2400" dirty="0" err="1">
                <a:latin typeface="+mj-lt"/>
              </a:rPr>
              <a:t>sheaths</a:t>
            </a:r>
            <a:r>
              <a:rPr lang="hu-HU" altLang="hu-HU" sz="2400" dirty="0">
                <a:latin typeface="+mj-lt"/>
              </a:rPr>
              <a:t> and </a:t>
            </a:r>
            <a:r>
              <a:rPr lang="hu-HU" altLang="hu-HU" sz="2400" dirty="0" err="1">
                <a:latin typeface="+mj-lt"/>
              </a:rPr>
              <a:t>bursae</a:t>
            </a:r>
            <a:r>
              <a:rPr lang="hu-HU" altLang="hu-HU" sz="2400" dirty="0">
                <a:latin typeface="+mj-lt"/>
              </a:rPr>
              <a:t>: </a:t>
            </a:r>
            <a:r>
              <a:rPr lang="hu-HU" altLang="hu-HU" sz="2400" dirty="0" err="1">
                <a:latin typeface="+mj-lt"/>
              </a:rPr>
              <a:t>outer</a:t>
            </a:r>
            <a:r>
              <a:rPr lang="hu-HU" altLang="hu-HU" sz="2400" dirty="0">
                <a:latin typeface="+mj-lt"/>
              </a:rPr>
              <a:t> </a:t>
            </a:r>
            <a:r>
              <a:rPr lang="hu-HU" altLang="hu-HU" sz="2400" dirty="0" err="1">
                <a:latin typeface="+mj-lt"/>
              </a:rPr>
              <a:t>fibrous</a:t>
            </a:r>
            <a:r>
              <a:rPr lang="hu-HU" altLang="hu-HU" sz="2400" dirty="0">
                <a:latin typeface="+mj-lt"/>
              </a:rPr>
              <a:t> and </a:t>
            </a:r>
            <a:r>
              <a:rPr lang="hu-HU" altLang="hu-HU" sz="2400" dirty="0" err="1">
                <a:latin typeface="+mj-lt"/>
              </a:rPr>
              <a:t>inner</a:t>
            </a:r>
            <a:r>
              <a:rPr lang="hu-HU" altLang="hu-HU" sz="2400" dirty="0">
                <a:latin typeface="+mj-lt"/>
              </a:rPr>
              <a:t> </a:t>
            </a:r>
            <a:r>
              <a:rPr lang="hu-HU" altLang="hu-HU" sz="2400" dirty="0" err="1">
                <a:latin typeface="+mj-lt"/>
              </a:rPr>
              <a:t>synovial</a:t>
            </a:r>
            <a:r>
              <a:rPr lang="hu-HU" altLang="hu-HU" sz="2400" dirty="0">
                <a:latin typeface="+mj-lt"/>
              </a:rPr>
              <a:t> </a:t>
            </a:r>
            <a:r>
              <a:rPr lang="hu-HU" altLang="hu-HU" sz="2400" dirty="0" err="1">
                <a:latin typeface="+mj-lt"/>
              </a:rPr>
              <a:t>layers</a:t>
            </a:r>
            <a:r>
              <a:rPr lang="hu-HU" altLang="hu-HU" sz="2400" dirty="0"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>
            <a:extLst>
              <a:ext uri="{FF2B5EF4-FFF2-40B4-BE49-F238E27FC236}">
                <a16:creationId xmlns:a16="http://schemas.microsoft.com/office/drawing/2014/main" id="{B28C6066-01F2-4391-BDB9-3199A4779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39" y="116632"/>
            <a:ext cx="5185122" cy="57393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ext Box 6">
            <a:extLst>
              <a:ext uri="{FF2B5EF4-FFF2-40B4-BE49-F238E27FC236}">
                <a16:creationId xmlns:a16="http://schemas.microsoft.com/office/drawing/2014/main" id="{0938F0C9-B802-49F2-B16A-A47B7D3FE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407" y="5875363"/>
            <a:ext cx="57611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000" dirty="0">
                <a:latin typeface="+mj-lt"/>
              </a:rPr>
              <a:t>Lifting </a:t>
            </a:r>
            <a:r>
              <a:rPr lang="hu-HU" altLang="hu-HU" sz="2000" dirty="0" err="1">
                <a:latin typeface="+mj-lt"/>
              </a:rPr>
              <a:t>the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tendon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sheath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interrupts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supplying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vessels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that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leads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to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the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necrosis</a:t>
            </a:r>
            <a:r>
              <a:rPr lang="hu-HU" altLang="hu-HU" sz="2000" dirty="0">
                <a:latin typeface="+mj-lt"/>
              </a:rPr>
              <a:t> of </a:t>
            </a:r>
            <a:r>
              <a:rPr lang="hu-HU" altLang="hu-HU" sz="2000" dirty="0" err="1">
                <a:latin typeface="+mj-lt"/>
              </a:rPr>
              <a:t>the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tendons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involved</a:t>
            </a:r>
            <a:r>
              <a:rPr lang="hu-HU" altLang="hu-HU" sz="2000" dirty="0"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>
            <a:extLst>
              <a:ext uri="{FF2B5EF4-FFF2-40B4-BE49-F238E27FC236}">
                <a16:creationId xmlns:a16="http://schemas.microsoft.com/office/drawing/2014/main" id="{9CED6F06-B18B-48F4-9A33-EC50EB500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0"/>
          <a:stretch>
            <a:fillRect/>
          </a:stretch>
        </p:blipFill>
        <p:spPr bwMode="auto">
          <a:xfrm>
            <a:off x="250825" y="333375"/>
            <a:ext cx="4241800" cy="6043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7" descr="Névtelen1 másolata">
            <a:extLst>
              <a:ext uri="{FF2B5EF4-FFF2-40B4-BE49-F238E27FC236}">
                <a16:creationId xmlns:a16="http://schemas.microsoft.com/office/drawing/2014/main" id="{14B6A8E7-CD7A-49CC-A569-5DEABB9BA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3375"/>
            <a:ext cx="4276725" cy="604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 Box 9">
            <a:extLst>
              <a:ext uri="{FF2B5EF4-FFF2-40B4-BE49-F238E27FC236}">
                <a16:creationId xmlns:a16="http://schemas.microsoft.com/office/drawing/2014/main" id="{7101B779-7D2D-476A-8E2C-08EE6F6C8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5" y="6376988"/>
            <a:ext cx="852462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dirty="0" err="1">
                <a:latin typeface="+mj-lt"/>
              </a:rPr>
              <a:t>muscle</a:t>
            </a:r>
            <a:r>
              <a:rPr lang="hu-HU" altLang="hu-HU" sz="1800" dirty="0">
                <a:latin typeface="+mj-lt"/>
              </a:rPr>
              <a:t> </a:t>
            </a:r>
            <a:r>
              <a:rPr lang="hu-HU" altLang="hu-HU" sz="1800" dirty="0" err="1">
                <a:latin typeface="+mj-lt"/>
              </a:rPr>
              <a:t>compartments</a:t>
            </a:r>
            <a:r>
              <a:rPr lang="hu-HU" altLang="hu-HU" sz="1800" dirty="0">
                <a:latin typeface="+mj-lt"/>
              </a:rPr>
              <a:t> </a:t>
            </a:r>
            <a:r>
              <a:rPr lang="hu-HU" altLang="hu-HU" sz="1800" dirty="0" err="1">
                <a:latin typeface="+mj-lt"/>
              </a:rPr>
              <a:t>isolated</a:t>
            </a:r>
            <a:r>
              <a:rPr lang="hu-HU" altLang="hu-HU" sz="1800" dirty="0">
                <a:latin typeface="+mj-lt"/>
              </a:rPr>
              <a:t> </a:t>
            </a:r>
            <a:r>
              <a:rPr lang="hu-HU" altLang="hu-HU" sz="1800" dirty="0" err="1">
                <a:latin typeface="+mj-lt"/>
              </a:rPr>
              <a:t>by</a:t>
            </a:r>
            <a:r>
              <a:rPr lang="hu-HU" altLang="hu-HU" sz="1800" dirty="0">
                <a:latin typeface="+mj-lt"/>
              </a:rPr>
              <a:t> </a:t>
            </a:r>
            <a:r>
              <a:rPr lang="hu-HU" altLang="hu-HU" sz="1800" dirty="0" err="1">
                <a:latin typeface="+mj-lt"/>
              </a:rPr>
              <a:t>fasciae</a:t>
            </a:r>
            <a:r>
              <a:rPr lang="hu-HU" altLang="hu-HU" sz="1800" dirty="0">
                <a:latin typeface="+mj-lt"/>
              </a:rPr>
              <a:t>                           </a:t>
            </a:r>
            <a:r>
              <a:rPr lang="hu-HU" altLang="hu-HU" sz="1800" dirty="0" err="1">
                <a:latin typeface="+mj-lt"/>
              </a:rPr>
              <a:t>fatty</a:t>
            </a:r>
            <a:r>
              <a:rPr lang="hu-HU" altLang="hu-HU" sz="1800" dirty="0">
                <a:latin typeface="+mj-lt"/>
              </a:rPr>
              <a:t> </a:t>
            </a:r>
            <a:r>
              <a:rPr lang="hu-HU" altLang="hu-HU" sz="1800" dirty="0" err="1">
                <a:latin typeface="+mj-lt"/>
              </a:rPr>
              <a:t>bodies</a:t>
            </a:r>
            <a:r>
              <a:rPr lang="hu-HU" altLang="hu-HU" sz="1800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>
            <a:extLst>
              <a:ext uri="{FF2B5EF4-FFF2-40B4-BE49-F238E27FC236}">
                <a16:creationId xmlns:a16="http://schemas.microsoft.com/office/drawing/2014/main" id="{2D67BD6E-8698-484E-8B34-8863ABE6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430463" cy="6335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Line 9">
            <a:extLst>
              <a:ext uri="{FF2B5EF4-FFF2-40B4-BE49-F238E27FC236}">
                <a16:creationId xmlns:a16="http://schemas.microsoft.com/office/drawing/2014/main" id="{C2E0C9CA-29BC-4B9F-B137-10694731C97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68538" y="1989138"/>
            <a:ext cx="142875" cy="4318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12" name="Line 10">
            <a:extLst>
              <a:ext uri="{FF2B5EF4-FFF2-40B4-BE49-F238E27FC236}">
                <a16:creationId xmlns:a16="http://schemas.microsoft.com/office/drawing/2014/main" id="{EEF257CB-481C-45D2-9375-5C3ADE7F13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51050" y="1989138"/>
            <a:ext cx="142875" cy="431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76805" name="Picture 5">
            <a:extLst>
              <a:ext uri="{FF2B5EF4-FFF2-40B4-BE49-F238E27FC236}">
                <a16:creationId xmlns:a16="http://schemas.microsoft.com/office/drawing/2014/main" id="{01F55A6B-7220-4675-97BF-67533D798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0350"/>
            <a:ext cx="3333750" cy="6335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819" name="Group 19">
            <a:extLst>
              <a:ext uri="{FF2B5EF4-FFF2-40B4-BE49-F238E27FC236}">
                <a16:creationId xmlns:a16="http://schemas.microsoft.com/office/drawing/2014/main" id="{433152E9-CAA3-493B-9E91-AAE5BA30ABA9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2386013"/>
            <a:ext cx="2736850" cy="611187"/>
            <a:chOff x="1837" y="1503"/>
            <a:chExt cx="1724" cy="385"/>
          </a:xfrm>
        </p:grpSpPr>
        <p:sp>
          <p:nvSpPr>
            <p:cNvPr id="43023" name="Oval 8">
              <a:extLst>
                <a:ext uri="{FF2B5EF4-FFF2-40B4-BE49-F238E27FC236}">
                  <a16:creationId xmlns:a16="http://schemas.microsoft.com/office/drawing/2014/main" id="{9F3BE29B-5C4E-4FE5-A337-5D6FA17DB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75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hu-HU" altLang="hu-HU" sz="1800"/>
            </a:p>
          </p:txBody>
        </p:sp>
        <p:sp>
          <p:nvSpPr>
            <p:cNvPr id="43024" name="Text Box 11">
              <a:extLst>
                <a:ext uri="{FF2B5EF4-FFF2-40B4-BE49-F238E27FC236}">
                  <a16:creationId xmlns:a16="http://schemas.microsoft.com/office/drawing/2014/main" id="{B5DC2866-5B56-4697-97B4-9A42B4CE5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" y="1503"/>
              <a:ext cx="17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altLang="hu-HU" sz="1800">
                  <a:solidFill>
                    <a:srgbClr val="000000"/>
                  </a:solidFill>
                </a:rPr>
                <a:t>Axis of movement</a:t>
              </a:r>
            </a:p>
          </p:txBody>
        </p:sp>
      </p:grpSp>
      <p:sp>
        <p:nvSpPr>
          <p:cNvPr id="76814" name="Text Box 14">
            <a:extLst>
              <a:ext uri="{FF2B5EF4-FFF2-40B4-BE49-F238E27FC236}">
                <a16:creationId xmlns:a16="http://schemas.microsoft.com/office/drawing/2014/main" id="{2A7EB544-2833-4D51-9310-559B2D122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2724150"/>
            <a:ext cx="244951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000" b="1" dirty="0" err="1">
                <a:latin typeface="+mj-lt"/>
              </a:rPr>
              <a:t>Sesamoid</a:t>
            </a:r>
            <a:r>
              <a:rPr lang="hu-HU" altLang="hu-HU" sz="2000" b="1" dirty="0">
                <a:latin typeface="+mj-lt"/>
              </a:rPr>
              <a:t> </a:t>
            </a:r>
            <a:r>
              <a:rPr lang="hu-HU" altLang="hu-HU" sz="2000" b="1" dirty="0" err="1">
                <a:latin typeface="+mj-lt"/>
              </a:rPr>
              <a:t>bones</a:t>
            </a:r>
            <a:endParaRPr lang="hu-HU" altLang="hu-HU" sz="2000" b="1" dirty="0">
              <a:latin typeface="+mj-lt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hu-HU" altLang="hu-HU" sz="2000" dirty="0">
              <a:latin typeface="+mj-lt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000" dirty="0" err="1">
                <a:latin typeface="+mj-lt"/>
              </a:rPr>
              <a:t>Due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to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the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elongation</a:t>
            </a:r>
            <a:r>
              <a:rPr lang="hu-HU" altLang="hu-HU" sz="2000" dirty="0">
                <a:latin typeface="+mj-lt"/>
              </a:rPr>
              <a:t> of </a:t>
            </a:r>
            <a:r>
              <a:rPr lang="hu-HU" altLang="hu-HU" sz="2000" dirty="0" err="1">
                <a:latin typeface="+mj-lt"/>
              </a:rPr>
              <a:t>the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moment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arms</a:t>
            </a:r>
            <a:r>
              <a:rPr lang="hu-HU" altLang="hu-HU" sz="2000" dirty="0">
                <a:latin typeface="+mj-lt"/>
              </a:rPr>
              <a:t>, </a:t>
            </a:r>
            <a:r>
              <a:rPr lang="hu-HU" altLang="hu-HU" sz="2000" dirty="0" err="1">
                <a:latin typeface="+mj-lt"/>
              </a:rPr>
              <a:t>the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same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forces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result</a:t>
            </a:r>
            <a:r>
              <a:rPr lang="hu-HU" altLang="hu-HU" sz="2000" dirty="0">
                <a:latin typeface="+mj-lt"/>
              </a:rPr>
              <a:t> in </a:t>
            </a:r>
            <a:r>
              <a:rPr lang="hu-HU" altLang="hu-HU" sz="2000" dirty="0" err="1">
                <a:latin typeface="+mj-lt"/>
              </a:rPr>
              <a:t>bigger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torques</a:t>
            </a:r>
            <a:r>
              <a:rPr lang="hu-HU" altLang="hu-HU" sz="2000" dirty="0">
                <a:latin typeface="+mj-lt"/>
              </a:rPr>
              <a:t>.</a:t>
            </a:r>
          </a:p>
        </p:txBody>
      </p:sp>
      <p:grpSp>
        <p:nvGrpSpPr>
          <p:cNvPr id="76820" name="Group 20">
            <a:extLst>
              <a:ext uri="{FF2B5EF4-FFF2-40B4-BE49-F238E27FC236}">
                <a16:creationId xmlns:a16="http://schemas.microsoft.com/office/drawing/2014/main" id="{65C3112D-14A2-4DD0-A8C9-F38C510A66E2}"/>
              </a:ext>
            </a:extLst>
          </p:cNvPr>
          <p:cNvGrpSpPr>
            <a:grpSpLocks/>
          </p:cNvGrpSpPr>
          <p:nvPr/>
        </p:nvGrpSpPr>
        <p:grpSpPr bwMode="auto">
          <a:xfrm>
            <a:off x="4665663" y="260350"/>
            <a:ext cx="554037" cy="4824413"/>
            <a:chOff x="2939" y="164"/>
            <a:chExt cx="349" cy="3039"/>
          </a:xfrm>
        </p:grpSpPr>
        <p:sp>
          <p:nvSpPr>
            <p:cNvPr id="43021" name="Line 13">
              <a:extLst>
                <a:ext uri="{FF2B5EF4-FFF2-40B4-BE49-F238E27FC236}">
                  <a16:creationId xmlns:a16="http://schemas.microsoft.com/office/drawing/2014/main" id="{3DA0153E-BFF0-4E69-91DB-A02C169E40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71" y="164"/>
              <a:ext cx="317" cy="3039"/>
            </a:xfrm>
            <a:prstGeom prst="line">
              <a:avLst/>
            </a:prstGeom>
            <a:noFill/>
            <a:ln w="762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3022" name="Line 15">
              <a:extLst>
                <a:ext uri="{FF2B5EF4-FFF2-40B4-BE49-F238E27FC236}">
                  <a16:creationId xmlns:a16="http://schemas.microsoft.com/office/drawing/2014/main" id="{43617FDC-68F9-415E-984B-38885FC72F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9" y="1793"/>
              <a:ext cx="180" cy="2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76821" name="Group 21">
            <a:extLst>
              <a:ext uri="{FF2B5EF4-FFF2-40B4-BE49-F238E27FC236}">
                <a16:creationId xmlns:a16="http://schemas.microsoft.com/office/drawing/2014/main" id="{4FFCAE1E-F0F6-44ED-ADC1-9CAFB005DE91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333375"/>
            <a:ext cx="1441450" cy="4751388"/>
            <a:chOff x="2925" y="210"/>
            <a:chExt cx="908" cy="2993"/>
          </a:xfrm>
        </p:grpSpPr>
        <p:sp>
          <p:nvSpPr>
            <p:cNvPr id="43018" name="Line 16">
              <a:extLst>
                <a:ext uri="{FF2B5EF4-FFF2-40B4-BE49-F238E27FC236}">
                  <a16:creationId xmlns:a16="http://schemas.microsoft.com/office/drawing/2014/main" id="{3BA0177E-C383-4DC1-A962-96696C9EB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25" y="1797"/>
              <a:ext cx="726" cy="31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3019" name="Line 17">
              <a:extLst>
                <a:ext uri="{FF2B5EF4-FFF2-40B4-BE49-F238E27FC236}">
                  <a16:creationId xmlns:a16="http://schemas.microsoft.com/office/drawing/2014/main" id="{BBE6ADC0-D852-43A4-AFDF-2C75EC8CD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61" y="210"/>
              <a:ext cx="772" cy="1451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3020" name="Line 18">
              <a:extLst>
                <a:ext uri="{FF2B5EF4-FFF2-40B4-BE49-F238E27FC236}">
                  <a16:creationId xmlns:a16="http://schemas.microsoft.com/office/drawing/2014/main" id="{1C23DAC6-7A65-470E-AB52-BFC8FCFD75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8" y="1661"/>
              <a:ext cx="545" cy="1542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3B0A8BA-627F-48E4-8216-190CE5185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altLang="hu-HU" sz="3600" b="1" dirty="0" err="1">
                <a:solidFill>
                  <a:srgbClr val="C00000"/>
                </a:solidFill>
                <a:effectLst/>
              </a:rPr>
              <a:t>Fibrous</a:t>
            </a:r>
            <a:r>
              <a:rPr lang="hu-HU" altLang="hu-HU" sz="3600" b="1" dirty="0">
                <a:solidFill>
                  <a:srgbClr val="C00000"/>
                </a:solidFill>
                <a:effectLst/>
              </a:rPr>
              <a:t> </a:t>
            </a:r>
            <a:r>
              <a:rPr lang="hu-HU" altLang="hu-HU" sz="3600" b="1" dirty="0" err="1">
                <a:solidFill>
                  <a:srgbClr val="C00000"/>
                </a:solidFill>
                <a:effectLst/>
              </a:rPr>
              <a:t>joints</a:t>
            </a:r>
            <a:r>
              <a:rPr lang="hu-HU" altLang="hu-HU" sz="3600" b="1" dirty="0">
                <a:solidFill>
                  <a:srgbClr val="C00000"/>
                </a:solidFill>
                <a:effectLst/>
              </a:rPr>
              <a:t> (</a:t>
            </a:r>
            <a:r>
              <a:rPr lang="hu-HU" altLang="hu-HU" sz="3600" b="1" dirty="0" err="1">
                <a:solidFill>
                  <a:srgbClr val="C00000"/>
                </a:solidFill>
                <a:effectLst/>
              </a:rPr>
              <a:t>syndesmoses</a:t>
            </a:r>
            <a:r>
              <a:rPr lang="hu-HU" altLang="hu-HU" sz="3600" b="1" dirty="0">
                <a:solidFill>
                  <a:srgbClr val="C00000"/>
                </a:solidFill>
                <a:effectLst/>
              </a:rPr>
              <a:t>)</a:t>
            </a:r>
            <a:endParaRPr lang="en-US" altLang="hu-HU" sz="36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A83514C4-79BD-45B3-81FB-3375D3CF8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8424862" cy="201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0ABE1B39-4C5D-4B1C-B967-E0896FF27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6425" cy="9366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hu-HU" altLang="hu-HU" sz="2400" dirty="0" err="1">
                <a:effectLst/>
              </a:rPr>
              <a:t>Connection</a:t>
            </a:r>
            <a:r>
              <a:rPr lang="hu-HU" altLang="hu-HU" sz="2400" dirty="0">
                <a:effectLst/>
              </a:rPr>
              <a:t> is made </a:t>
            </a:r>
            <a:r>
              <a:rPr lang="hu-HU" altLang="hu-HU" sz="2400" dirty="0" err="1">
                <a:effectLst/>
              </a:rPr>
              <a:t>by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connective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tissue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composed</a:t>
            </a:r>
            <a:r>
              <a:rPr lang="hu-HU" altLang="hu-HU" sz="2400" dirty="0">
                <a:effectLst/>
              </a:rPr>
              <a:t> of </a:t>
            </a:r>
            <a:r>
              <a:rPr lang="hu-HU" altLang="hu-HU" sz="2400" dirty="0" err="1">
                <a:effectLst/>
              </a:rPr>
              <a:t>mainly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collagen</a:t>
            </a:r>
            <a:r>
              <a:rPr lang="hu-HU" altLang="hu-HU" sz="2400" dirty="0">
                <a:effectLst/>
              </a:rPr>
              <a:t> and/</a:t>
            </a:r>
            <a:r>
              <a:rPr lang="hu-HU" altLang="hu-HU" sz="2400" dirty="0" err="1">
                <a:effectLst/>
              </a:rPr>
              <a:t>or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elastic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fibres</a:t>
            </a:r>
            <a:r>
              <a:rPr lang="hu-HU" altLang="hu-HU" sz="2400" dirty="0">
                <a:effectLst/>
              </a:rPr>
              <a:t>.</a:t>
            </a:r>
            <a:endParaRPr lang="en-US" altLang="hu-HU" sz="2400" dirty="0">
              <a:effectLst/>
            </a:endParaRPr>
          </a:p>
        </p:txBody>
      </p:sp>
      <p:sp>
        <p:nvSpPr>
          <p:cNvPr id="5125" name="Text Box 6">
            <a:extLst>
              <a:ext uri="{FF2B5EF4-FFF2-40B4-BE49-F238E27FC236}">
                <a16:creationId xmlns:a16="http://schemas.microsoft.com/office/drawing/2014/main" id="{9201A06D-338E-4CA6-85EF-7B05EC02C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805488"/>
            <a:ext cx="7056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000" u="sng" dirty="0" err="1">
                <a:latin typeface="+mj-lt"/>
              </a:rPr>
              <a:t>collagen-rich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interosseous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membrane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between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the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radius</a:t>
            </a:r>
            <a:r>
              <a:rPr lang="hu-HU" altLang="hu-HU" sz="2000" dirty="0">
                <a:latin typeface="+mj-lt"/>
              </a:rPr>
              <a:t> and </a:t>
            </a:r>
            <a:r>
              <a:rPr lang="hu-HU" altLang="hu-HU" sz="2000" dirty="0" err="1">
                <a:latin typeface="+mj-lt"/>
              </a:rPr>
              <a:t>ulna</a:t>
            </a:r>
            <a:endParaRPr lang="en-US" altLang="hu-HU" sz="2000" dirty="0">
              <a:latin typeface="+mj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>
            <a:extLst>
              <a:ext uri="{FF2B5EF4-FFF2-40B4-BE49-F238E27FC236}">
                <a16:creationId xmlns:a16="http://schemas.microsoft.com/office/drawing/2014/main" id="{53158741-4319-476D-8B76-66278E95F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8913"/>
            <a:ext cx="82264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altLang="hu-HU" b="1" dirty="0" err="1">
                <a:latin typeface="+mj-lt"/>
              </a:rPr>
              <a:t>Clinical</a:t>
            </a:r>
            <a:r>
              <a:rPr lang="hu-HU" altLang="hu-HU" b="1" dirty="0">
                <a:latin typeface="+mj-lt"/>
              </a:rPr>
              <a:t> </a:t>
            </a:r>
            <a:r>
              <a:rPr lang="hu-HU" altLang="hu-HU" b="1" dirty="0" err="1">
                <a:latin typeface="+mj-lt"/>
              </a:rPr>
              <a:t>considerations</a:t>
            </a:r>
            <a:endParaRPr lang="en-US" altLang="hu-HU" b="1" dirty="0">
              <a:latin typeface="+mj-lt"/>
            </a:endParaRPr>
          </a:p>
        </p:txBody>
      </p:sp>
      <p:pic>
        <p:nvPicPr>
          <p:cNvPr id="44035" name="Picture 8" descr="Csipo_artrozis">
            <a:extLst>
              <a:ext uri="{FF2B5EF4-FFF2-40B4-BE49-F238E27FC236}">
                <a16:creationId xmlns:a16="http://schemas.microsoft.com/office/drawing/2014/main" id="{0BC8D6AD-9476-4532-90D2-E2919D55D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4249738" cy="3402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10" descr="15MAY">
            <a:extLst>
              <a:ext uri="{FF2B5EF4-FFF2-40B4-BE49-F238E27FC236}">
                <a16:creationId xmlns:a16="http://schemas.microsoft.com/office/drawing/2014/main" id="{9626D328-C890-40BB-AA16-FCFC3C1FB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86263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11">
            <a:extLst>
              <a:ext uri="{FF2B5EF4-FFF2-40B4-BE49-F238E27FC236}">
                <a16:creationId xmlns:a16="http://schemas.microsoft.com/office/drawing/2014/main" id="{E0CB63A9-D673-4341-A20B-26040BA5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868863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400" dirty="0" err="1">
                <a:latin typeface="+mj-lt"/>
              </a:rPr>
              <a:t>Arthrosis</a:t>
            </a:r>
            <a:endParaRPr lang="hu-HU" altLang="hu-HU" sz="2400" dirty="0">
              <a:latin typeface="+mj-lt"/>
            </a:endParaRPr>
          </a:p>
        </p:txBody>
      </p:sp>
      <p:sp>
        <p:nvSpPr>
          <p:cNvPr id="44038" name="Text Box 12">
            <a:extLst>
              <a:ext uri="{FF2B5EF4-FFF2-40B4-BE49-F238E27FC236}">
                <a16:creationId xmlns:a16="http://schemas.microsoft.com/office/drawing/2014/main" id="{B19C7851-05F9-429D-83EC-15E6FC1D0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781300"/>
            <a:ext cx="288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400" dirty="0" err="1">
                <a:latin typeface="+mj-lt"/>
              </a:rPr>
              <a:t>Rheumatoid</a:t>
            </a:r>
            <a:r>
              <a:rPr lang="hu-HU" altLang="hu-HU" sz="2400" dirty="0">
                <a:latin typeface="+mj-lt"/>
              </a:rPr>
              <a:t> </a:t>
            </a:r>
            <a:r>
              <a:rPr lang="hu-HU" altLang="hu-HU" sz="2400" dirty="0" err="1">
                <a:latin typeface="+mj-lt"/>
              </a:rPr>
              <a:t>artritis</a:t>
            </a:r>
            <a:endParaRPr lang="hu-HU" altLang="hu-HU" sz="2400" dirty="0">
              <a:latin typeface="+mj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>
            <a:extLst>
              <a:ext uri="{FF2B5EF4-FFF2-40B4-BE49-F238E27FC236}">
                <a16:creationId xmlns:a16="http://schemas.microsoft.com/office/drawing/2014/main" id="{3CAE7606-A96B-4136-9C93-CCECB1394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337300" cy="316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5">
            <a:extLst>
              <a:ext uri="{FF2B5EF4-FFF2-40B4-BE49-F238E27FC236}">
                <a16:creationId xmlns:a16="http://schemas.microsoft.com/office/drawing/2014/main" id="{A9EE29E9-B0E2-4092-A608-4D8A9123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528888"/>
            <a:ext cx="5527675" cy="4143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Text Box 7">
            <a:extLst>
              <a:ext uri="{FF2B5EF4-FFF2-40B4-BE49-F238E27FC236}">
                <a16:creationId xmlns:a16="http://schemas.microsoft.com/office/drawing/2014/main" id="{F12C2EFB-AD92-4970-A536-B086F7A85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89363"/>
            <a:ext cx="28813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400" b="1" dirty="0" err="1">
                <a:latin typeface="+mj-lt"/>
              </a:rPr>
              <a:t>Mozaicplasty</a:t>
            </a:r>
            <a:endParaRPr lang="hu-HU" altLang="hu-HU" sz="2400" b="1" dirty="0">
              <a:latin typeface="+mj-lt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400" b="1" dirty="0">
                <a:latin typeface="+mj-lt"/>
              </a:rPr>
              <a:t>OATS: </a:t>
            </a:r>
            <a:r>
              <a:rPr lang="hu-HU" altLang="hu-HU" sz="2400" dirty="0" err="1">
                <a:latin typeface="+mj-lt"/>
              </a:rPr>
              <a:t>osteochondral</a:t>
            </a:r>
            <a:r>
              <a:rPr lang="hu-HU" altLang="hu-HU" sz="2400" dirty="0">
                <a:latin typeface="+mj-lt"/>
              </a:rPr>
              <a:t> </a:t>
            </a:r>
            <a:r>
              <a:rPr lang="hu-HU" altLang="hu-HU" sz="2400" dirty="0" err="1">
                <a:latin typeface="+mj-lt"/>
              </a:rPr>
              <a:t>autograft</a:t>
            </a:r>
            <a:r>
              <a:rPr lang="hu-HU" altLang="hu-HU" sz="2400" dirty="0">
                <a:latin typeface="+mj-lt"/>
              </a:rPr>
              <a:t> </a:t>
            </a:r>
            <a:r>
              <a:rPr lang="hu-HU" altLang="hu-HU" sz="2400" dirty="0" err="1">
                <a:latin typeface="+mj-lt"/>
              </a:rPr>
              <a:t>transfer</a:t>
            </a:r>
            <a:r>
              <a:rPr lang="hu-HU" altLang="hu-HU" sz="2400" dirty="0">
                <a:latin typeface="+mj-lt"/>
              </a:rPr>
              <a:t> </a:t>
            </a:r>
            <a:r>
              <a:rPr lang="hu-HU" altLang="hu-HU" sz="2400" dirty="0" err="1">
                <a:latin typeface="+mj-lt"/>
              </a:rPr>
              <a:t>system</a:t>
            </a:r>
            <a:endParaRPr lang="hu-HU" altLang="hu-HU" sz="2400" dirty="0">
              <a:latin typeface="+mj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24cfx5i">
            <a:extLst>
              <a:ext uri="{FF2B5EF4-FFF2-40B4-BE49-F238E27FC236}">
                <a16:creationId xmlns:a16="http://schemas.microsoft.com/office/drawing/2014/main" id="{A9F26C87-B9D8-45CD-B9B5-6F17E15A4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3362325" cy="5329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6" descr="Smith &amp; Nephew Endoprosthesis">
            <a:extLst>
              <a:ext uri="{FF2B5EF4-FFF2-40B4-BE49-F238E27FC236}">
                <a16:creationId xmlns:a16="http://schemas.microsoft.com/office/drawing/2014/main" id="{B67631B0-2EAA-4CC4-89FB-5AF698DE0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620713"/>
            <a:ext cx="4037013" cy="5329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Text Box 7">
            <a:extLst>
              <a:ext uri="{FF2B5EF4-FFF2-40B4-BE49-F238E27FC236}">
                <a16:creationId xmlns:a16="http://schemas.microsoft.com/office/drawing/2014/main" id="{F98DF9EF-746E-41DE-9FF9-7178FB35A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6237288"/>
            <a:ext cx="39608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400" dirty="0" err="1">
                <a:latin typeface="+mj-lt"/>
              </a:rPr>
              <a:t>Knee</a:t>
            </a:r>
            <a:r>
              <a:rPr lang="hu-HU" altLang="hu-HU" sz="2400" dirty="0">
                <a:latin typeface="+mj-lt"/>
              </a:rPr>
              <a:t> and </a:t>
            </a:r>
            <a:r>
              <a:rPr lang="hu-HU" altLang="hu-HU" sz="2400" dirty="0" err="1">
                <a:latin typeface="+mj-lt"/>
              </a:rPr>
              <a:t>hip</a:t>
            </a:r>
            <a:r>
              <a:rPr lang="hu-HU" altLang="hu-HU" sz="2400" dirty="0">
                <a:latin typeface="+mj-lt"/>
              </a:rPr>
              <a:t> </a:t>
            </a:r>
            <a:r>
              <a:rPr lang="hu-HU" altLang="hu-HU" sz="2400" dirty="0" err="1">
                <a:latin typeface="+mj-lt"/>
              </a:rPr>
              <a:t>prostheses</a:t>
            </a:r>
            <a:endParaRPr lang="hu-HU" altLang="hu-HU" sz="2400" dirty="0">
              <a:latin typeface="+mj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14EC822A-1C76-4CC3-91B8-1B17A879E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708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u-HU" altLang="hu-HU" dirty="0" err="1"/>
              <a:t>Thank</a:t>
            </a:r>
            <a:r>
              <a:rPr lang="hu-HU" altLang="hu-HU" dirty="0"/>
              <a:t> </a:t>
            </a:r>
            <a:r>
              <a:rPr lang="hu-HU" altLang="hu-HU" dirty="0" err="1"/>
              <a:t>you</a:t>
            </a:r>
            <a:r>
              <a:rPr lang="hu-HU" altLang="hu-HU" dirty="0"/>
              <a:t> </a:t>
            </a:r>
            <a:r>
              <a:rPr lang="hu-HU" altLang="hu-HU" dirty="0" err="1"/>
              <a:t>for</a:t>
            </a:r>
            <a:r>
              <a:rPr lang="hu-HU" altLang="hu-HU" dirty="0"/>
              <a:t> </a:t>
            </a:r>
            <a:r>
              <a:rPr lang="hu-HU" altLang="hu-HU" dirty="0" err="1"/>
              <a:t>your</a:t>
            </a:r>
            <a:r>
              <a:rPr lang="hu-HU" altLang="hu-HU" dirty="0"/>
              <a:t> </a:t>
            </a:r>
            <a:r>
              <a:rPr lang="hu-HU" altLang="hu-HU" dirty="0" err="1"/>
              <a:t>attention</a:t>
            </a:r>
            <a:r>
              <a:rPr lang="hu-HU" altLang="hu-HU" dirty="0"/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lva_f1">
            <a:extLst>
              <a:ext uri="{FF2B5EF4-FFF2-40B4-BE49-F238E27FC236}">
                <a16:creationId xmlns:a16="http://schemas.microsoft.com/office/drawing/2014/main" id="{7A1B9185-D850-47F2-8FDE-2A5841C5F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862762" cy="570071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5">
            <a:extLst>
              <a:ext uri="{FF2B5EF4-FFF2-40B4-BE49-F238E27FC236}">
                <a16:creationId xmlns:a16="http://schemas.microsoft.com/office/drawing/2014/main" id="{63435E96-545D-4697-8065-4FCAAD9B6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52562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000" u="sng" dirty="0" err="1">
                <a:latin typeface="+mj-lt"/>
              </a:rPr>
              <a:t>elastic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liggamenta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flava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connecting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adjacent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vertebral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arches</a:t>
            </a:r>
            <a:endParaRPr lang="en-US" altLang="hu-HU" sz="2000" dirty="0">
              <a:latin typeface="+mj-lt"/>
            </a:endParaRPr>
          </a:p>
        </p:txBody>
      </p:sp>
      <p:sp>
        <p:nvSpPr>
          <p:cNvPr id="6148" name="Line 6">
            <a:extLst>
              <a:ext uri="{FF2B5EF4-FFF2-40B4-BE49-F238E27FC236}">
                <a16:creationId xmlns:a16="http://schemas.microsoft.com/office/drawing/2014/main" id="{48469604-1DEA-4D3E-9EBB-338E30A14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3213" y="4586288"/>
            <a:ext cx="9652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21507" name="Picture 3" descr="Liquordiagnostik">
            <a:extLst>
              <a:ext uri="{FF2B5EF4-FFF2-40B4-BE49-F238E27FC236}">
                <a16:creationId xmlns:a16="http://schemas.microsoft.com/office/drawing/2014/main" id="{E5EAD2A9-EE60-412D-A668-C7A3E7A68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84538"/>
            <a:ext cx="3406775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Line 7">
            <a:extLst>
              <a:ext uri="{FF2B5EF4-FFF2-40B4-BE49-F238E27FC236}">
                <a16:creationId xmlns:a16="http://schemas.microsoft.com/office/drawing/2014/main" id="{FF692B38-4EAE-48B1-B488-788CDE2346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6675" y="3159125"/>
            <a:ext cx="522288" cy="2746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1" name="Line 8">
            <a:extLst>
              <a:ext uri="{FF2B5EF4-FFF2-40B4-BE49-F238E27FC236}">
                <a16:creationId xmlns:a16="http://schemas.microsoft.com/office/drawing/2014/main" id="{D930C8A2-0454-4156-864D-66E459BCE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2651125"/>
            <a:ext cx="1397000" cy="523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2" name="Line 9">
            <a:extLst>
              <a:ext uri="{FF2B5EF4-FFF2-40B4-BE49-F238E27FC236}">
                <a16:creationId xmlns:a16="http://schemas.microsoft.com/office/drawing/2014/main" id="{7516A95F-2EC4-4E56-86CC-FB39E6533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9363" y="1962150"/>
            <a:ext cx="1744662" cy="47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3" name="Line 10">
            <a:extLst>
              <a:ext uri="{FF2B5EF4-FFF2-40B4-BE49-F238E27FC236}">
                <a16:creationId xmlns:a16="http://schemas.microsoft.com/office/drawing/2014/main" id="{B0FF05CF-DBB7-4E7A-9413-5A6F8AC51F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100" y="1438275"/>
            <a:ext cx="896938" cy="123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4" name="Line 11">
            <a:extLst>
              <a:ext uri="{FF2B5EF4-FFF2-40B4-BE49-F238E27FC236}">
                <a16:creationId xmlns:a16="http://schemas.microsoft.com/office/drawing/2014/main" id="{8C8BD222-62CC-4865-9CFF-614FB80C3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0463" y="800100"/>
            <a:ext cx="1263650" cy="914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5" name="Line 12">
            <a:extLst>
              <a:ext uri="{FF2B5EF4-FFF2-40B4-BE49-F238E27FC236}">
                <a16:creationId xmlns:a16="http://schemas.microsoft.com/office/drawing/2014/main" id="{3678D18C-C0FC-447D-A59E-DAAA27FF50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6163" y="655638"/>
            <a:ext cx="320675" cy="673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6" name="Line 13">
            <a:extLst>
              <a:ext uri="{FF2B5EF4-FFF2-40B4-BE49-F238E27FC236}">
                <a16:creationId xmlns:a16="http://schemas.microsoft.com/office/drawing/2014/main" id="{87FF3581-2A10-42B4-849F-0EBB71F6A5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63963" y="1181100"/>
            <a:ext cx="1077912" cy="9921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7" name="Line 16">
            <a:extLst>
              <a:ext uri="{FF2B5EF4-FFF2-40B4-BE49-F238E27FC236}">
                <a16:creationId xmlns:a16="http://schemas.microsoft.com/office/drawing/2014/main" id="{228CCD3D-C2A8-43B8-A3EB-179E681142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5363" y="3598863"/>
            <a:ext cx="774700" cy="730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8" name="Line 14">
            <a:extLst>
              <a:ext uri="{FF2B5EF4-FFF2-40B4-BE49-F238E27FC236}">
                <a16:creationId xmlns:a16="http://schemas.microsoft.com/office/drawing/2014/main" id="{3194A0AD-2A0F-43E4-90B6-E690966138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5125" y="2370138"/>
            <a:ext cx="1349375" cy="47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9" name="Line 15">
            <a:extLst>
              <a:ext uri="{FF2B5EF4-FFF2-40B4-BE49-F238E27FC236}">
                <a16:creationId xmlns:a16="http://schemas.microsoft.com/office/drawing/2014/main" id="{9A5C391B-5BBE-41D2-88F6-ADFA9ACECB1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43363" y="2843213"/>
            <a:ext cx="1585912" cy="571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60" name="Line 17">
            <a:extLst>
              <a:ext uri="{FF2B5EF4-FFF2-40B4-BE49-F238E27FC236}">
                <a16:creationId xmlns:a16="http://schemas.microsoft.com/office/drawing/2014/main" id="{19192882-D67D-4F04-85A7-B3C8FB02F8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57738" y="4814888"/>
            <a:ext cx="458787" cy="517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21527" name="Group 23">
            <a:extLst>
              <a:ext uri="{FF2B5EF4-FFF2-40B4-BE49-F238E27FC236}">
                <a16:creationId xmlns:a16="http://schemas.microsoft.com/office/drawing/2014/main" id="{0438C6E4-A23C-4CDA-894D-89E9BB935C01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3789363"/>
            <a:ext cx="530225" cy="1885950"/>
            <a:chOff x="2426" y="2387"/>
            <a:chExt cx="334" cy="1188"/>
          </a:xfrm>
        </p:grpSpPr>
        <p:sp>
          <p:nvSpPr>
            <p:cNvPr id="6163" name="Line 18">
              <a:extLst>
                <a:ext uri="{FF2B5EF4-FFF2-40B4-BE49-F238E27FC236}">
                  <a16:creationId xmlns:a16="http://schemas.microsoft.com/office/drawing/2014/main" id="{301D81D2-E57C-4AC4-993A-C267BACB74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" y="2387"/>
              <a:ext cx="227" cy="90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64" name="Freeform 20">
              <a:extLst>
                <a:ext uri="{FF2B5EF4-FFF2-40B4-BE49-F238E27FC236}">
                  <a16:creationId xmlns:a16="http://schemas.microsoft.com/office/drawing/2014/main" id="{F2BAE851-1A22-407B-ABA7-787A68D56D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99" y="3475"/>
              <a:ext cx="61" cy="100"/>
            </a:xfrm>
            <a:custGeom>
              <a:avLst/>
              <a:gdLst>
                <a:gd name="T0" fmla="*/ 0 w 224"/>
                <a:gd name="T1" fmla="*/ 0 h 367"/>
                <a:gd name="T2" fmla="*/ 0 w 224"/>
                <a:gd name="T3" fmla="*/ 0 h 367"/>
                <a:gd name="T4" fmla="*/ 0 w 224"/>
                <a:gd name="T5" fmla="*/ 0 h 367"/>
                <a:gd name="T6" fmla="*/ 0 w 224"/>
                <a:gd name="T7" fmla="*/ 0 h 367"/>
                <a:gd name="T8" fmla="*/ 0 w 224"/>
                <a:gd name="T9" fmla="*/ 0 h 3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" h="367">
                  <a:moveTo>
                    <a:pt x="124" y="3"/>
                  </a:moveTo>
                  <a:cubicBezTo>
                    <a:pt x="88" y="0"/>
                    <a:pt x="9" y="205"/>
                    <a:pt x="6" y="265"/>
                  </a:cubicBezTo>
                  <a:cubicBezTo>
                    <a:pt x="0" y="319"/>
                    <a:pt x="67" y="361"/>
                    <a:pt x="103" y="364"/>
                  </a:cubicBezTo>
                  <a:cubicBezTo>
                    <a:pt x="139" y="367"/>
                    <a:pt x="218" y="341"/>
                    <a:pt x="221" y="281"/>
                  </a:cubicBezTo>
                  <a:cubicBezTo>
                    <a:pt x="224" y="221"/>
                    <a:pt x="160" y="6"/>
                    <a:pt x="124" y="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65" name="Freeform 21">
              <a:extLst>
                <a:ext uri="{FF2B5EF4-FFF2-40B4-BE49-F238E27FC236}">
                  <a16:creationId xmlns:a16="http://schemas.microsoft.com/office/drawing/2014/main" id="{27DE4EDB-EF2D-461A-92C5-AE80AFAEB0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08" y="3339"/>
              <a:ext cx="88" cy="145"/>
            </a:xfrm>
            <a:custGeom>
              <a:avLst/>
              <a:gdLst>
                <a:gd name="T0" fmla="*/ 0 w 224"/>
                <a:gd name="T1" fmla="*/ 0 h 367"/>
                <a:gd name="T2" fmla="*/ 0 w 224"/>
                <a:gd name="T3" fmla="*/ 1 h 367"/>
                <a:gd name="T4" fmla="*/ 0 w 224"/>
                <a:gd name="T5" fmla="*/ 2 h 367"/>
                <a:gd name="T6" fmla="*/ 1 w 224"/>
                <a:gd name="T7" fmla="*/ 1 h 367"/>
                <a:gd name="T8" fmla="*/ 0 w 224"/>
                <a:gd name="T9" fmla="*/ 0 h 3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" h="367">
                  <a:moveTo>
                    <a:pt x="124" y="3"/>
                  </a:moveTo>
                  <a:cubicBezTo>
                    <a:pt x="88" y="0"/>
                    <a:pt x="9" y="205"/>
                    <a:pt x="6" y="265"/>
                  </a:cubicBezTo>
                  <a:cubicBezTo>
                    <a:pt x="0" y="319"/>
                    <a:pt x="67" y="361"/>
                    <a:pt x="103" y="364"/>
                  </a:cubicBezTo>
                  <a:cubicBezTo>
                    <a:pt x="139" y="367"/>
                    <a:pt x="218" y="341"/>
                    <a:pt x="221" y="281"/>
                  </a:cubicBezTo>
                  <a:cubicBezTo>
                    <a:pt x="224" y="221"/>
                    <a:pt x="160" y="6"/>
                    <a:pt x="124" y="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1526" name="Text Box 22">
            <a:extLst>
              <a:ext uri="{FF2B5EF4-FFF2-40B4-BE49-F238E27FC236}">
                <a16:creationId xmlns:a16="http://schemas.microsoft.com/office/drawing/2014/main" id="{E12F9F97-DB10-418E-B0FB-ABC6CF85E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516563"/>
            <a:ext cx="33845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dirty="0" err="1">
                <a:solidFill>
                  <a:srgbClr val="000000"/>
                </a:solidFill>
                <a:latin typeface="+mj-lt"/>
              </a:rPr>
              <a:t>lumbarpucture</a:t>
            </a:r>
            <a:r>
              <a:rPr lang="hu-HU" altLang="hu-HU" sz="1800" dirty="0">
                <a:solidFill>
                  <a:srgbClr val="000000"/>
                </a:solidFill>
                <a:latin typeface="+mj-lt"/>
              </a:rPr>
              <a:t>, CSF </a:t>
            </a:r>
            <a:r>
              <a:rPr lang="hu-HU" altLang="hu-HU" sz="1800" dirty="0" err="1">
                <a:solidFill>
                  <a:srgbClr val="000000"/>
                </a:solidFill>
                <a:latin typeface="+mj-lt"/>
              </a:rPr>
              <a:t>sample</a:t>
            </a:r>
            <a:endParaRPr lang="en-US" altLang="hu-HU" sz="18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1282B591-B585-4464-98CC-B722C62E6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8913"/>
            <a:ext cx="1570037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5">
            <a:extLst>
              <a:ext uri="{FF2B5EF4-FFF2-40B4-BE49-F238E27FC236}">
                <a16:creationId xmlns:a16="http://schemas.microsoft.com/office/drawing/2014/main" id="{EA957579-FB6B-475D-92C7-468D5D251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6308725"/>
            <a:ext cx="2952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000" dirty="0" err="1">
                <a:latin typeface="+mj-lt"/>
              </a:rPr>
              <a:t>tibiofibularis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syndesmosis</a:t>
            </a:r>
            <a:endParaRPr lang="en-US" altLang="hu-HU" sz="2000" dirty="0">
              <a:latin typeface="+mj-lt"/>
            </a:endParaRPr>
          </a:p>
        </p:txBody>
      </p:sp>
      <p:sp>
        <p:nvSpPr>
          <p:cNvPr id="7172" name="Line 6">
            <a:extLst>
              <a:ext uri="{FF2B5EF4-FFF2-40B4-BE49-F238E27FC236}">
                <a16:creationId xmlns:a16="http://schemas.microsoft.com/office/drawing/2014/main" id="{6B1A2E5C-DD26-40E0-BADD-6FD06C8EF3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29350" y="5805488"/>
            <a:ext cx="574675" cy="2873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7173" name="Picture 7">
            <a:extLst>
              <a:ext uri="{FF2B5EF4-FFF2-40B4-BE49-F238E27FC236}">
                <a16:creationId xmlns:a16="http://schemas.microsoft.com/office/drawing/2014/main" id="{255DC0BA-E67F-4648-9E4C-4C9BFCF9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322897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Text Box 8">
            <a:extLst>
              <a:ext uri="{FF2B5EF4-FFF2-40B4-BE49-F238E27FC236}">
                <a16:creationId xmlns:a16="http://schemas.microsoft.com/office/drawing/2014/main" id="{9C254B0E-CBF2-4862-A4EC-030ACCB63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308725"/>
            <a:ext cx="2952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000" dirty="0" err="1">
                <a:latin typeface="+mj-lt"/>
              </a:rPr>
              <a:t>gomphosis</a:t>
            </a:r>
            <a:endParaRPr lang="en-US" altLang="hu-HU" sz="20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4873540F-8253-49D6-B65A-A707958E3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3240087" cy="64801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20A2B467-CB43-4D55-8D55-3FE0EA29B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8913"/>
            <a:ext cx="5256213" cy="521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6">
            <a:extLst>
              <a:ext uri="{FF2B5EF4-FFF2-40B4-BE49-F238E27FC236}">
                <a16:creationId xmlns:a16="http://schemas.microsoft.com/office/drawing/2014/main" id="{DF54D15C-CBEB-4FD7-85C6-1FA1D286C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7"/>
          <a:stretch>
            <a:fillRect/>
          </a:stretch>
        </p:blipFill>
        <p:spPr bwMode="auto">
          <a:xfrm>
            <a:off x="539750" y="333375"/>
            <a:ext cx="2566988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7">
            <a:extLst>
              <a:ext uri="{FF2B5EF4-FFF2-40B4-BE49-F238E27FC236}">
                <a16:creationId xmlns:a16="http://schemas.microsoft.com/office/drawing/2014/main" id="{A382B406-ADAD-4844-A541-8F85218E3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6"/>
          <a:stretch>
            <a:fillRect/>
          </a:stretch>
        </p:blipFill>
        <p:spPr bwMode="auto">
          <a:xfrm>
            <a:off x="250825" y="3716338"/>
            <a:ext cx="3095625" cy="291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Line 9">
            <a:extLst>
              <a:ext uri="{FF2B5EF4-FFF2-40B4-BE49-F238E27FC236}">
                <a16:creationId xmlns:a16="http://schemas.microsoft.com/office/drawing/2014/main" id="{DDB0C055-F7E6-4A1A-9346-3B957570A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836613"/>
            <a:ext cx="504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199" name="Line 10">
            <a:extLst>
              <a:ext uri="{FF2B5EF4-FFF2-40B4-BE49-F238E27FC236}">
                <a16:creationId xmlns:a16="http://schemas.microsoft.com/office/drawing/2014/main" id="{800583EE-D119-4192-8137-2F344C9283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1484313"/>
            <a:ext cx="504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0" name="Line 11">
            <a:extLst>
              <a:ext uri="{FF2B5EF4-FFF2-40B4-BE49-F238E27FC236}">
                <a16:creationId xmlns:a16="http://schemas.microsoft.com/office/drawing/2014/main" id="{EC710D46-C508-4065-BA6C-AB4D3B9A0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2205038"/>
            <a:ext cx="361950" cy="2873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1" name="Line 12">
            <a:extLst>
              <a:ext uri="{FF2B5EF4-FFF2-40B4-BE49-F238E27FC236}">
                <a16:creationId xmlns:a16="http://schemas.microsoft.com/office/drawing/2014/main" id="{B45B4D6A-8135-432C-A2E6-755AFED17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3213100"/>
            <a:ext cx="360362" cy="2873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2" name="Text Box 13">
            <a:extLst>
              <a:ext uri="{FF2B5EF4-FFF2-40B4-BE49-F238E27FC236}">
                <a16:creationId xmlns:a16="http://schemas.microsoft.com/office/drawing/2014/main" id="{1BC98B6C-9ED7-4FEF-A798-6ED36CF1C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805488"/>
            <a:ext cx="2016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000" dirty="0" err="1">
                <a:latin typeface="+mj-lt"/>
              </a:rPr>
              <a:t>serrate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sutures</a:t>
            </a:r>
            <a:endParaRPr lang="en-US" altLang="hu-HU" sz="20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8FF84511-4F99-4FA4-9B8E-21CDF07FA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836613"/>
            <a:ext cx="3487738" cy="511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5">
            <a:extLst>
              <a:ext uri="{FF2B5EF4-FFF2-40B4-BE49-F238E27FC236}">
                <a16:creationId xmlns:a16="http://schemas.microsoft.com/office/drawing/2014/main" id="{F45DFB33-B1F0-4F9B-AE3A-CCFB4369C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836613"/>
            <a:ext cx="5184775" cy="513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Line 7">
            <a:extLst>
              <a:ext uri="{FF2B5EF4-FFF2-40B4-BE49-F238E27FC236}">
                <a16:creationId xmlns:a16="http://schemas.microsoft.com/office/drawing/2014/main" id="{3799492C-08BF-4642-9D69-E5D7298AF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2133600"/>
            <a:ext cx="144462" cy="358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21" name="Line 8">
            <a:extLst>
              <a:ext uri="{FF2B5EF4-FFF2-40B4-BE49-F238E27FC236}">
                <a16:creationId xmlns:a16="http://schemas.microsoft.com/office/drawing/2014/main" id="{C9FB47B8-2ABB-4E49-A7C6-409C10A2E9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7675" y="2133600"/>
            <a:ext cx="144463" cy="358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22" name="Line 9">
            <a:extLst>
              <a:ext uri="{FF2B5EF4-FFF2-40B4-BE49-F238E27FC236}">
                <a16:creationId xmlns:a16="http://schemas.microsoft.com/office/drawing/2014/main" id="{41115678-C59B-4F0B-9919-0B690F3392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63938" y="2565400"/>
            <a:ext cx="287337" cy="2857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23" name="Text Box 10">
            <a:extLst>
              <a:ext uri="{FF2B5EF4-FFF2-40B4-BE49-F238E27FC236}">
                <a16:creationId xmlns:a16="http://schemas.microsoft.com/office/drawing/2014/main" id="{CD47EC61-9B19-44CA-81B0-F8C7F0151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6092825"/>
            <a:ext cx="2303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000" dirty="0" err="1">
                <a:latin typeface="+mj-lt"/>
              </a:rPr>
              <a:t>squamous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sutures</a:t>
            </a:r>
            <a:endParaRPr lang="en-US" altLang="hu-HU" sz="2000" dirty="0">
              <a:latin typeface="+mj-lt"/>
            </a:endParaRPr>
          </a:p>
        </p:txBody>
      </p:sp>
      <p:sp>
        <p:nvSpPr>
          <p:cNvPr id="9224" name="Text Box 11">
            <a:extLst>
              <a:ext uri="{FF2B5EF4-FFF2-40B4-BE49-F238E27FC236}">
                <a16:creationId xmlns:a16="http://schemas.microsoft.com/office/drawing/2014/main" id="{B0BA823B-D867-49EA-88D7-7052E5E93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092825"/>
            <a:ext cx="23034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000" dirty="0" err="1">
                <a:latin typeface="+mj-lt"/>
              </a:rPr>
              <a:t>plane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sutures</a:t>
            </a:r>
            <a:endParaRPr lang="en-US" altLang="hu-HU" sz="2000" dirty="0">
              <a:latin typeface="+mj-lt"/>
            </a:endParaRPr>
          </a:p>
        </p:txBody>
      </p:sp>
      <p:sp>
        <p:nvSpPr>
          <p:cNvPr id="9225" name="Line 12">
            <a:extLst>
              <a:ext uri="{FF2B5EF4-FFF2-40B4-BE49-F238E27FC236}">
                <a16:creationId xmlns:a16="http://schemas.microsoft.com/office/drawing/2014/main" id="{F0D70F5E-A1A8-4D27-B935-31EBACA00E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3888" y="2420938"/>
            <a:ext cx="144462" cy="358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26" name="Line 13">
            <a:extLst>
              <a:ext uri="{FF2B5EF4-FFF2-40B4-BE49-F238E27FC236}">
                <a16:creationId xmlns:a16="http://schemas.microsoft.com/office/drawing/2014/main" id="{CA9069D1-3A7E-4E88-87C8-63F42A3BC3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8850" y="2924175"/>
            <a:ext cx="3587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0099522-BF38-44E9-BEB3-36AFCD2A0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928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3600" b="1" dirty="0" err="1">
                <a:solidFill>
                  <a:srgbClr val="C00000"/>
                </a:solidFill>
                <a:effectLst/>
              </a:rPr>
              <a:t>Cartilaginous</a:t>
            </a:r>
            <a:r>
              <a:rPr lang="hu-HU" altLang="hu-HU" sz="3600" b="1" dirty="0">
                <a:solidFill>
                  <a:srgbClr val="C00000"/>
                </a:solidFill>
                <a:effectLst/>
              </a:rPr>
              <a:t> </a:t>
            </a:r>
            <a:r>
              <a:rPr lang="hu-HU" altLang="hu-HU" sz="3600" b="1" dirty="0" err="1">
                <a:solidFill>
                  <a:srgbClr val="C00000"/>
                </a:solidFill>
                <a:effectLst/>
              </a:rPr>
              <a:t>joints</a:t>
            </a:r>
            <a:r>
              <a:rPr lang="hu-HU" altLang="hu-HU" sz="3600" b="1" dirty="0">
                <a:solidFill>
                  <a:srgbClr val="C00000"/>
                </a:solidFill>
                <a:effectLst/>
              </a:rPr>
              <a:t> (</a:t>
            </a:r>
            <a:r>
              <a:rPr lang="hu-HU" altLang="hu-HU" sz="3600" b="1" dirty="0" err="1">
                <a:solidFill>
                  <a:srgbClr val="C00000"/>
                </a:solidFill>
                <a:effectLst/>
              </a:rPr>
              <a:t>synchondroses</a:t>
            </a:r>
            <a:r>
              <a:rPr lang="hu-HU" altLang="hu-HU" sz="3600" b="1" dirty="0">
                <a:solidFill>
                  <a:srgbClr val="C00000"/>
                </a:solidFill>
                <a:effectLst/>
              </a:rPr>
              <a:t>)</a:t>
            </a:r>
            <a:endParaRPr lang="en-US" altLang="hu-HU" sz="36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012FCA9-C71E-4383-8089-7B553BD3E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424863" cy="1223962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hu-HU" altLang="hu-HU" sz="2400" dirty="0" err="1">
                <a:effectLst/>
              </a:rPr>
              <a:t>Adjacent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bones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are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connected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together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by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hyaline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or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fibrocartilage</a:t>
            </a:r>
            <a:r>
              <a:rPr lang="hu-HU" altLang="hu-HU" sz="2400" dirty="0">
                <a:effectLst/>
              </a:rPr>
              <a:t>. The most of </a:t>
            </a:r>
            <a:r>
              <a:rPr lang="hu-HU" altLang="hu-HU" sz="2400" dirty="0" err="1">
                <a:effectLst/>
              </a:rPr>
              <a:t>those</a:t>
            </a:r>
            <a:r>
              <a:rPr lang="hu-HU" altLang="hu-HU" sz="2400" dirty="0">
                <a:effectLst/>
              </a:rPr>
              <a:t> made of </a:t>
            </a:r>
            <a:r>
              <a:rPr lang="hu-HU" altLang="hu-HU" sz="2400" dirty="0" err="1">
                <a:effectLst/>
              </a:rPr>
              <a:t>hyaline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cartilage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ossify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by</a:t>
            </a:r>
            <a:r>
              <a:rPr lang="hu-HU" altLang="hu-HU" sz="2400" dirty="0">
                <a:effectLst/>
              </a:rPr>
              <a:t> </a:t>
            </a:r>
            <a:r>
              <a:rPr lang="hu-HU" altLang="hu-HU" sz="2400" dirty="0" err="1">
                <a:effectLst/>
              </a:rPr>
              <a:t>the</a:t>
            </a:r>
            <a:r>
              <a:rPr lang="hu-HU" altLang="hu-HU" sz="2400" dirty="0">
                <a:effectLst/>
              </a:rPr>
              <a:t> end of </a:t>
            </a:r>
            <a:r>
              <a:rPr lang="hu-HU" altLang="hu-HU" sz="2400" dirty="0" err="1">
                <a:effectLst/>
              </a:rPr>
              <a:t>puberty</a:t>
            </a:r>
            <a:r>
              <a:rPr lang="hu-HU" altLang="hu-HU" sz="2400" dirty="0">
                <a:effectLst/>
              </a:rPr>
              <a:t>.</a:t>
            </a:r>
            <a:endParaRPr lang="en-US" altLang="hu-HU" sz="2400" dirty="0">
              <a:effectLst/>
            </a:endParaRPr>
          </a:p>
        </p:txBody>
      </p:sp>
      <p:pic>
        <p:nvPicPr>
          <p:cNvPr id="10244" name="Picture 6">
            <a:extLst>
              <a:ext uri="{FF2B5EF4-FFF2-40B4-BE49-F238E27FC236}">
                <a16:creationId xmlns:a16="http://schemas.microsoft.com/office/drawing/2014/main" id="{E6AF9DC8-27D7-4194-B4CC-94943E03B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2340419"/>
            <a:ext cx="7056438" cy="352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 Box 7">
            <a:extLst>
              <a:ext uri="{FF2B5EF4-FFF2-40B4-BE49-F238E27FC236}">
                <a16:creationId xmlns:a16="http://schemas.microsoft.com/office/drawing/2014/main" id="{0EDD25CB-1DB7-45B1-823B-DCA7ABD1B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94" y="6021288"/>
            <a:ext cx="72739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000" b="1" dirty="0" err="1">
                <a:latin typeface="+mj-lt"/>
              </a:rPr>
              <a:t>pubic</a:t>
            </a:r>
            <a:r>
              <a:rPr lang="hu-HU" altLang="hu-HU" sz="2000" b="1" dirty="0">
                <a:latin typeface="+mj-lt"/>
              </a:rPr>
              <a:t> </a:t>
            </a:r>
            <a:r>
              <a:rPr lang="hu-HU" altLang="hu-HU" sz="2000" b="1" dirty="0" err="1">
                <a:latin typeface="+mj-lt"/>
              </a:rPr>
              <a:t>symphysis</a:t>
            </a:r>
            <a:r>
              <a:rPr lang="hu-HU" altLang="hu-HU" sz="2000" dirty="0">
                <a:latin typeface="+mj-lt"/>
              </a:rPr>
              <a:t>: </a:t>
            </a:r>
            <a:r>
              <a:rPr lang="hu-HU" altLang="hu-HU" sz="2000" dirty="0" err="1">
                <a:latin typeface="+mj-lt"/>
              </a:rPr>
              <a:t>as</a:t>
            </a:r>
            <a:r>
              <a:rPr lang="hu-HU" altLang="hu-HU" sz="2000" dirty="0">
                <a:latin typeface="+mj-lt"/>
              </a:rPr>
              <a:t> a </a:t>
            </a:r>
            <a:r>
              <a:rPr lang="hu-HU" altLang="hu-HU" sz="2000" dirty="0" err="1">
                <a:latin typeface="+mj-lt"/>
              </a:rPr>
              <a:t>gap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appears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inside</a:t>
            </a:r>
            <a:r>
              <a:rPr lang="hu-HU" altLang="hu-HU" sz="2000" dirty="0">
                <a:latin typeface="+mj-lt"/>
              </a:rPr>
              <a:t>, </a:t>
            </a:r>
            <a:r>
              <a:rPr lang="hu-HU" altLang="hu-HU" sz="2000" dirty="0" err="1">
                <a:latin typeface="+mj-lt"/>
              </a:rPr>
              <a:t>this</a:t>
            </a:r>
            <a:r>
              <a:rPr lang="hu-HU" altLang="hu-HU" sz="2000" dirty="0">
                <a:latin typeface="+mj-lt"/>
              </a:rPr>
              <a:t> is a </a:t>
            </a:r>
            <a:r>
              <a:rPr lang="hu-HU" altLang="hu-HU" sz="2000" dirty="0" err="1">
                <a:latin typeface="+mj-lt"/>
              </a:rPr>
              <a:t>transitional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form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between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regular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cartilaginous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joint</a:t>
            </a:r>
            <a:r>
              <a:rPr lang="hu-HU" altLang="hu-HU" sz="2000" dirty="0">
                <a:latin typeface="+mj-lt"/>
              </a:rPr>
              <a:t> and </a:t>
            </a:r>
            <a:r>
              <a:rPr lang="hu-HU" altLang="hu-HU" sz="2000" dirty="0" err="1">
                <a:latin typeface="+mj-lt"/>
              </a:rPr>
              <a:t>synovial</a:t>
            </a:r>
            <a:r>
              <a:rPr lang="hu-HU" altLang="hu-HU" sz="2000" dirty="0">
                <a:latin typeface="+mj-lt"/>
              </a:rPr>
              <a:t> </a:t>
            </a:r>
            <a:r>
              <a:rPr lang="hu-HU" altLang="hu-HU" sz="2000" dirty="0" err="1">
                <a:latin typeface="+mj-lt"/>
              </a:rPr>
              <a:t>joint</a:t>
            </a:r>
            <a:r>
              <a:rPr lang="hu-HU" altLang="hu-HU" sz="2000" dirty="0">
                <a:latin typeface="+mj-lt"/>
              </a:rPr>
              <a:t> - </a:t>
            </a:r>
            <a:r>
              <a:rPr lang="hu-HU" altLang="hu-HU" sz="2000" dirty="0" err="1">
                <a:latin typeface="+mj-lt"/>
                <a:cs typeface="Arial" panose="020B0604020202020204" pitchFamily="34" charset="0"/>
              </a:rPr>
              <a:t>hemidiarthrosis</a:t>
            </a:r>
            <a:endParaRPr lang="hu-HU" altLang="hu-HU" sz="20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144300-mod1figure10">
            <a:extLst>
              <a:ext uri="{FF2B5EF4-FFF2-40B4-BE49-F238E27FC236}">
                <a16:creationId xmlns:a16="http://schemas.microsoft.com/office/drawing/2014/main" id="{681A1041-CBE8-45A4-A15B-3EF2409AD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370387" cy="4824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hernia-01">
            <a:extLst>
              <a:ext uri="{FF2B5EF4-FFF2-40B4-BE49-F238E27FC236}">
                <a16:creationId xmlns:a16="http://schemas.microsoft.com/office/drawing/2014/main" id="{8079F581-1A81-421E-AFCF-C767302C5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84538"/>
            <a:ext cx="5651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tak">
  <a:themeElements>
    <a:clrScheme name="Patak 8">
      <a:dk1>
        <a:srgbClr val="4B2500"/>
      </a:dk1>
      <a:lt1>
        <a:srgbClr val="F9F0D3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FBF6E6"/>
      </a:accent3>
      <a:accent4>
        <a:srgbClr val="3F1E00"/>
      </a:accent4>
      <a:accent5>
        <a:srgbClr val="FFFFEF"/>
      </a:accent5>
      <a:accent6>
        <a:srgbClr val="ADAD97"/>
      </a:accent6>
      <a:hlink>
        <a:srgbClr val="7B6D47"/>
      </a:hlink>
      <a:folHlink>
        <a:srgbClr val="A99D2F"/>
      </a:folHlink>
    </a:clrScheme>
    <a:fontScheme name="Pata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ata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a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1412</TotalTime>
  <Words>719</Words>
  <Application>Microsoft Office PowerPoint</Application>
  <PresentationFormat>Diavetítés a képernyőre (4:3 oldalarány)</PresentationFormat>
  <Paragraphs>111</Paragraphs>
  <Slides>33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8" baseType="lpstr">
      <vt:lpstr>Arial</vt:lpstr>
      <vt:lpstr>Calibri</vt:lpstr>
      <vt:lpstr>Garamond</vt:lpstr>
      <vt:lpstr>Wingdings</vt:lpstr>
      <vt:lpstr>Patak</vt:lpstr>
      <vt:lpstr>PowerPoint-bemutató</vt:lpstr>
      <vt:lpstr>Joints between bones</vt:lpstr>
      <vt:lpstr>Fibrous joints (syndesmoses)</vt:lpstr>
      <vt:lpstr>PowerPoint-bemutató</vt:lpstr>
      <vt:lpstr>PowerPoint-bemutató</vt:lpstr>
      <vt:lpstr>PowerPoint-bemutató</vt:lpstr>
      <vt:lpstr>PowerPoint-bemutató</vt:lpstr>
      <vt:lpstr>Cartilaginous joints (synchondroses)</vt:lpstr>
      <vt:lpstr>PowerPoint-bemutató</vt:lpstr>
      <vt:lpstr>PowerPoint-bemutató</vt:lpstr>
      <vt:lpstr>Bony unions (synostoses)</vt:lpstr>
      <vt:lpstr>Joints between bones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Thank you for your attention!</vt:lpstr>
    </vt:vector>
  </TitlesOfParts>
  <Company>SE-Anatómia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Dr. Kozsurek Márk</dc:creator>
  <cp:lastModifiedBy>Márk Kozsurek</cp:lastModifiedBy>
  <cp:revision>83</cp:revision>
  <dcterms:created xsi:type="dcterms:W3CDTF">2012-09-10T10:30:42Z</dcterms:created>
  <dcterms:modified xsi:type="dcterms:W3CDTF">2018-10-11T20:50:07Z</dcterms:modified>
</cp:coreProperties>
</file>