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93" r:id="rId4"/>
    <p:sldId id="294" r:id="rId5"/>
    <p:sldId id="295" r:id="rId6"/>
    <p:sldId id="270" r:id="rId7"/>
    <p:sldId id="271" r:id="rId8"/>
    <p:sldId id="272" r:id="rId9"/>
    <p:sldId id="267" r:id="rId10"/>
    <p:sldId id="273" r:id="rId11"/>
    <p:sldId id="274" r:id="rId12"/>
    <p:sldId id="268" r:id="rId13"/>
    <p:sldId id="275" r:id="rId14"/>
    <p:sldId id="269" r:id="rId15"/>
    <p:sldId id="277" r:id="rId16"/>
    <p:sldId id="279" r:id="rId17"/>
    <p:sldId id="280" r:id="rId18"/>
    <p:sldId id="281" r:id="rId19"/>
    <p:sldId id="258" r:id="rId20"/>
    <p:sldId id="292" r:id="rId21"/>
    <p:sldId id="283" r:id="rId22"/>
    <p:sldId id="291" r:id="rId23"/>
    <p:sldId id="284" r:id="rId24"/>
    <p:sldId id="285" r:id="rId25"/>
    <p:sldId id="286" r:id="rId26"/>
    <p:sldId id="287" r:id="rId27"/>
    <p:sldId id="288" r:id="rId28"/>
    <p:sldId id="289" r:id="rId29"/>
    <p:sldId id="290" r:id="rId30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9" d="100"/>
          <a:sy n="49" d="100"/>
        </p:scale>
        <p:origin x="-1134" y="-12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F322F-0C5A-4B5A-A457-D9974B360873}" type="datetimeFigureOut">
              <a:rPr lang="hu-HU" smtClean="0"/>
              <a:pPr/>
              <a:t>2018.09.26.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89F6A-4130-4F4E-9812-618B0CA18F2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2570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F322F-0C5A-4B5A-A457-D9974B360873}" type="datetimeFigureOut">
              <a:rPr lang="hu-HU" smtClean="0"/>
              <a:pPr/>
              <a:t>2018.09.26.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89F6A-4130-4F4E-9812-618B0CA18F2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60364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F322F-0C5A-4B5A-A457-D9974B360873}" type="datetimeFigureOut">
              <a:rPr lang="hu-HU" smtClean="0"/>
              <a:pPr/>
              <a:t>2018.09.26.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89F6A-4130-4F4E-9812-618B0CA18F2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24401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D008F-BDD9-4E1D-B8BE-7A1734948967}" type="datetimeFigureOut">
              <a:rPr lang="hu-HU" smtClean="0">
                <a:solidFill>
                  <a:srgbClr val="FFFFFF">
                    <a:tint val="75000"/>
                  </a:srgbClr>
                </a:solidFill>
              </a:rPr>
              <a:pPr/>
              <a:t>2018.09.26.</a:t>
            </a:fld>
            <a:endParaRPr lang="hu-H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61020B-B88E-4CFE-A568-920D6D409E15}" type="slidenum">
              <a:rPr lang="hu-HU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hu-H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9421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B3D008F-BDD9-4E1D-B8BE-7A1734948967}" type="datetimeFigureOut">
              <a:rPr lang="hu-HU" smtClean="0">
                <a:solidFill>
                  <a:srgbClr val="FFFFFF">
                    <a:tint val="75000"/>
                  </a:srgbClr>
                </a:solidFill>
              </a:rPr>
              <a:pPr/>
              <a:t>2018.09.26.</a:t>
            </a:fld>
            <a:endParaRPr lang="hu-H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061020B-B88E-4CFE-A568-920D6D409E15}" type="slidenum">
              <a:rPr lang="hu-HU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hu-H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u-HU">
              <a:solidFill>
                <a:srgbClr val="FFFFFF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5680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D008F-BDD9-4E1D-B8BE-7A1734948967}" type="datetimeFigureOut">
              <a:rPr lang="hu-HU" smtClean="0">
                <a:solidFill>
                  <a:srgbClr val="FFFFFF">
                    <a:tint val="75000"/>
                  </a:srgbClr>
                </a:solidFill>
              </a:rPr>
              <a:pPr/>
              <a:t>2018.09.26.</a:t>
            </a:fld>
            <a:endParaRPr lang="hu-H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61020B-B88E-4CFE-A568-920D6D409E15}" type="slidenum">
              <a:rPr lang="hu-HU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hu-H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274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D008F-BDD9-4E1D-B8BE-7A1734948967}" type="datetimeFigureOut">
              <a:rPr lang="hu-HU" smtClean="0">
                <a:solidFill>
                  <a:srgbClr val="FFFFFF">
                    <a:tint val="75000"/>
                  </a:srgbClr>
                </a:solidFill>
              </a:rPr>
              <a:pPr/>
              <a:t>2018.09.26.</a:t>
            </a:fld>
            <a:endParaRPr lang="hu-H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61020B-B88E-4CFE-A568-920D6D409E15}" type="slidenum">
              <a:rPr lang="hu-HU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hu-H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2938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D008F-BDD9-4E1D-B8BE-7A1734948967}" type="datetimeFigureOut">
              <a:rPr lang="hu-HU" smtClean="0">
                <a:solidFill>
                  <a:srgbClr val="FFFFFF">
                    <a:tint val="75000"/>
                  </a:srgbClr>
                </a:solidFill>
              </a:rPr>
              <a:pPr/>
              <a:t>2018.09.26.</a:t>
            </a:fld>
            <a:endParaRPr lang="hu-H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61020B-B88E-4CFE-A568-920D6D409E15}" type="slidenum">
              <a:rPr lang="hu-HU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hu-H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1978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2B3D008F-BDD9-4E1D-B8BE-7A1734948967}" type="datetimeFigureOut">
              <a:rPr lang="hu-HU" smtClean="0">
                <a:solidFill>
                  <a:srgbClr val="FFFFFF">
                    <a:tint val="75000"/>
                  </a:srgbClr>
                </a:solidFill>
              </a:rPr>
              <a:pPr/>
              <a:t>2018.09.26.</a:t>
            </a:fld>
            <a:endParaRPr lang="hu-H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61020B-B88E-4CFE-A568-920D6D409E15}" type="slidenum">
              <a:rPr lang="hu-HU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hu-H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7779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D008F-BDD9-4E1D-B8BE-7A1734948967}" type="datetimeFigureOut">
              <a:rPr lang="hu-HU" smtClean="0">
                <a:solidFill>
                  <a:srgbClr val="FFFFFF">
                    <a:tint val="75000"/>
                  </a:srgbClr>
                </a:solidFill>
              </a:rPr>
              <a:pPr/>
              <a:t>2018.09.26.</a:t>
            </a:fld>
            <a:endParaRPr lang="hu-H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1020B-B88E-4CFE-A568-920D6D409E15}" type="slidenum">
              <a:rPr lang="hu-HU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hu-HU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8696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D008F-BDD9-4E1D-B8BE-7A1734948967}" type="datetimeFigureOut">
              <a:rPr lang="hu-HU" smtClean="0">
                <a:solidFill>
                  <a:srgbClr val="FFFFFF">
                    <a:tint val="75000"/>
                  </a:srgbClr>
                </a:solidFill>
              </a:rPr>
              <a:pPr/>
              <a:t>2018.09.26.</a:t>
            </a:fld>
            <a:endParaRPr lang="hu-H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61020B-B88E-4CFE-A568-920D6D409E15}" type="slidenum">
              <a:rPr lang="hu-HU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hu-H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507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F322F-0C5A-4B5A-A457-D9974B360873}" type="datetimeFigureOut">
              <a:rPr lang="hu-HU" smtClean="0"/>
              <a:pPr/>
              <a:t>2018.09.26.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89F6A-4130-4F4E-9812-618B0CA18F2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589581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D008F-BDD9-4E1D-B8BE-7A1734948967}" type="datetimeFigureOut">
              <a:rPr lang="hu-HU" smtClean="0">
                <a:solidFill>
                  <a:srgbClr val="FFFFFF">
                    <a:tint val="75000"/>
                  </a:srgbClr>
                </a:solidFill>
              </a:rPr>
              <a:pPr/>
              <a:t>2018.09.26.</a:t>
            </a:fld>
            <a:endParaRPr lang="hu-H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61020B-B88E-4CFE-A568-920D6D409E15}" type="slidenum">
              <a:rPr lang="hu-HU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hu-H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8855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D008F-BDD9-4E1D-B8BE-7A1734948967}" type="datetimeFigureOut">
              <a:rPr lang="hu-HU" smtClean="0">
                <a:solidFill>
                  <a:srgbClr val="FFFFFF">
                    <a:tint val="75000"/>
                  </a:srgbClr>
                </a:solidFill>
              </a:rPr>
              <a:pPr/>
              <a:t>2018.09.26.</a:t>
            </a:fld>
            <a:endParaRPr lang="hu-H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1020B-B88E-4CFE-A568-920D6D409E15}" type="slidenum">
              <a:rPr lang="hu-HU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hu-HU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1821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D008F-BDD9-4E1D-B8BE-7A1734948967}" type="datetimeFigureOut">
              <a:rPr lang="hu-HU" smtClean="0">
                <a:solidFill>
                  <a:srgbClr val="FFFFFF">
                    <a:tint val="75000"/>
                  </a:srgbClr>
                </a:solidFill>
              </a:rPr>
              <a:pPr/>
              <a:t>2018.09.26.</a:t>
            </a:fld>
            <a:endParaRPr lang="hu-H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1020B-B88E-4CFE-A568-920D6D409E15}" type="slidenum">
              <a:rPr lang="hu-HU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hu-HU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249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F322F-0C5A-4B5A-A457-D9974B360873}" type="datetimeFigureOut">
              <a:rPr lang="hu-HU" smtClean="0"/>
              <a:pPr/>
              <a:t>2018.09.26.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89F6A-4130-4F4E-9812-618B0CA18F2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21471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F322F-0C5A-4B5A-A457-D9974B360873}" type="datetimeFigureOut">
              <a:rPr lang="hu-HU" smtClean="0"/>
              <a:pPr/>
              <a:t>2018.09.26.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89F6A-4130-4F4E-9812-618B0CA18F2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71120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F322F-0C5A-4B5A-A457-D9974B360873}" type="datetimeFigureOut">
              <a:rPr lang="hu-HU" smtClean="0"/>
              <a:pPr/>
              <a:t>2018.09.26.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89F6A-4130-4F4E-9812-618B0CA18F2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0753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F322F-0C5A-4B5A-A457-D9974B360873}" type="datetimeFigureOut">
              <a:rPr lang="hu-HU" smtClean="0"/>
              <a:pPr/>
              <a:t>2018.09.26.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89F6A-4130-4F4E-9812-618B0CA18F2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76106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F322F-0C5A-4B5A-A457-D9974B360873}" type="datetimeFigureOut">
              <a:rPr lang="hu-HU" smtClean="0"/>
              <a:pPr/>
              <a:t>2018.09.26.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89F6A-4130-4F4E-9812-618B0CA18F2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55434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F322F-0C5A-4B5A-A457-D9974B360873}" type="datetimeFigureOut">
              <a:rPr lang="hu-HU" smtClean="0"/>
              <a:pPr/>
              <a:t>2018.09.26.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89F6A-4130-4F4E-9812-618B0CA18F2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29885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F322F-0C5A-4B5A-A457-D9974B360873}" type="datetimeFigureOut">
              <a:rPr lang="hu-HU" smtClean="0"/>
              <a:pPr/>
              <a:t>2018.09.26.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89F6A-4130-4F4E-9812-618B0CA18F2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7856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F322F-0C5A-4B5A-A457-D9974B360873}" type="datetimeFigureOut">
              <a:rPr lang="hu-HU" smtClean="0"/>
              <a:pPr/>
              <a:t>2018.09.26.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89F6A-4130-4F4E-9812-618B0CA18F2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9359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D008F-BDD9-4E1D-B8BE-7A1734948967}" type="datetimeFigureOut">
              <a:rPr lang="hu-HU" smtClean="0">
                <a:solidFill>
                  <a:srgbClr val="FFFFFF">
                    <a:tint val="75000"/>
                  </a:srgbClr>
                </a:solidFill>
              </a:rPr>
              <a:pPr/>
              <a:t>2018.09.26.</a:t>
            </a:fld>
            <a:endParaRPr lang="hu-H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hu-H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1020B-B88E-4CFE-A568-920D6D409E15}" type="slidenum">
              <a:rPr lang="hu-HU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hu-HU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074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15.jpeg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openxmlformats.org/officeDocument/2006/relationships/image" Target="../media/image20.jpeg"/><Relationship Id="rId4" Type="http://schemas.microsoft.com/office/2007/relationships/hdphoto" Target="../media/hdphoto7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0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google.hu/url?sa=i&amp;rct=j&amp;q=&amp;esrc=s&amp;source=images&amp;cd=&amp;cad=rja&amp;uact=8&amp;ved=&amp;url=http://www.anatomy.med.keio.ac.jp/funatoka/anatomy/Rauber-Kopsch/band1/290.html&amp;bvm=bv.105454873,d.bGQ&amp;psig=AFQjCNHEKNHjii0N9LLghNxrOCRhtWMmIQ&amp;ust=1445244453674828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google.hu/url?sa=i&amp;rct=j&amp;q=&amp;esrc=s&amp;source=images&amp;cd=&amp;cad=rja&amp;uact=8&amp;ved=&amp;url=http://www.anatomy.med.keio.ac.jp/funatoka/anatomy/Rauber-Kopsch/band1/290.html&amp;bvm=bv.105454873,d.bGQ&amp;psig=AFQjCNHEKNHjii0N9LLghNxrOCRhtWMmIQ&amp;ust=1445244453674828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57808" y="135015"/>
            <a:ext cx="7772400" cy="1470025"/>
          </a:xfrm>
        </p:spPr>
        <p:txBody>
          <a:bodyPr/>
          <a:lstStyle/>
          <a:p>
            <a:r>
              <a:rPr lang="hu-HU" dirty="0" err="1" smtClean="0"/>
              <a:t>Articulatio</a:t>
            </a:r>
            <a:r>
              <a:rPr lang="hu-HU" dirty="0" smtClean="0"/>
              <a:t> </a:t>
            </a:r>
            <a:r>
              <a:rPr lang="hu-HU" dirty="0" err="1" smtClean="0"/>
              <a:t>cubiti</a:t>
            </a:r>
            <a:r>
              <a:rPr lang="hu-HU" dirty="0" smtClean="0"/>
              <a:t> und die </a:t>
            </a:r>
            <a:r>
              <a:rPr lang="hu-HU" dirty="0" err="1" smtClean="0"/>
              <a:t>darauf</a:t>
            </a:r>
            <a:r>
              <a:rPr lang="hu-HU" dirty="0" smtClean="0"/>
              <a:t> </a:t>
            </a:r>
            <a:r>
              <a:rPr lang="hu-HU" dirty="0" err="1" smtClean="0"/>
              <a:t>wirkende</a:t>
            </a:r>
            <a:r>
              <a:rPr lang="hu-HU" dirty="0" smtClean="0"/>
              <a:t> </a:t>
            </a:r>
            <a:r>
              <a:rPr lang="hu-HU" dirty="0" err="1" smtClean="0"/>
              <a:t>Muskeln</a:t>
            </a:r>
            <a:r>
              <a:rPr lang="hu-HU" dirty="0" smtClean="0"/>
              <a:t> </a:t>
            </a:r>
            <a:endParaRPr lang="hu-HU" dirty="0"/>
          </a:p>
        </p:txBody>
      </p:sp>
      <p:pic>
        <p:nvPicPr>
          <p:cNvPr id="3" name="Picture 2" descr="173 a konyok rtg"/>
          <p:cNvPicPr>
            <a:picLocks noChangeAspect="1" noChangeArrowheads="1"/>
          </p:cNvPicPr>
          <p:nvPr/>
        </p:nvPicPr>
        <p:blipFill>
          <a:blip r:embed="rId2" cstate="print"/>
          <a:srcRect b="18550"/>
          <a:stretch>
            <a:fillRect/>
          </a:stretch>
        </p:blipFill>
        <p:spPr bwMode="auto">
          <a:xfrm>
            <a:off x="2051720" y="1595296"/>
            <a:ext cx="5184576" cy="3372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zövegdoboz 4"/>
          <p:cNvSpPr txBox="1"/>
          <p:nvPr/>
        </p:nvSpPr>
        <p:spPr>
          <a:xfrm>
            <a:off x="2447764" y="5157192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Dr</a:t>
            </a:r>
            <a:r>
              <a:rPr lang="hu-HU" dirty="0"/>
              <a:t>. </a:t>
            </a:r>
            <a:r>
              <a:rPr lang="hu-HU" dirty="0" smtClean="0"/>
              <a:t>Anna  Németh  2018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6920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764704"/>
            <a:ext cx="3085093" cy="36724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240" t="11143" r="18171" b="8100"/>
          <a:stretch/>
        </p:blipFill>
        <p:spPr>
          <a:xfrm>
            <a:off x="4788025" y="1124743"/>
            <a:ext cx="3207474" cy="51466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05" t="5571" r="19800" b="5819"/>
          <a:stretch/>
        </p:blipFill>
        <p:spPr>
          <a:xfrm>
            <a:off x="4788024" y="1124744"/>
            <a:ext cx="3096344" cy="51510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24328" y="908720"/>
            <a:ext cx="5325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>
                <a:solidFill>
                  <a:srgbClr val="002060"/>
                </a:solidFill>
              </a:rPr>
              <a:t>Thiel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0950" y="919753"/>
            <a:ext cx="6928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>
                <a:solidFill>
                  <a:srgbClr val="002060"/>
                </a:solidFill>
              </a:rPr>
              <a:t>Sobotta</a:t>
            </a:r>
          </a:p>
        </p:txBody>
      </p:sp>
      <p:pic>
        <p:nvPicPr>
          <p:cNvPr id="9" name="Kép 8" descr="tok a könyöknél.jpg"/>
          <p:cNvPicPr>
            <a:picLocks noChangeAspect="1"/>
          </p:cNvPicPr>
          <p:nvPr/>
        </p:nvPicPr>
        <p:blipFill>
          <a:blip r:embed="rId7" cstate="print"/>
          <a:srcRect r="5795"/>
          <a:stretch>
            <a:fillRect/>
          </a:stretch>
        </p:blipFill>
        <p:spPr>
          <a:xfrm>
            <a:off x="1043608" y="4509120"/>
            <a:ext cx="2771800" cy="2009223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800950" y="153506"/>
            <a:ext cx="56934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Die </a:t>
            </a:r>
            <a:r>
              <a:rPr lang="hu-HU" sz="2400" dirty="0" err="1" smtClean="0"/>
              <a:t>zwei</a:t>
            </a:r>
            <a:r>
              <a:rPr lang="hu-HU" sz="2400" dirty="0" smtClean="0"/>
              <a:t> </a:t>
            </a:r>
            <a:r>
              <a:rPr lang="hu-HU" sz="2400" dirty="0" err="1" smtClean="0"/>
              <a:t>Epicondylus</a:t>
            </a:r>
            <a:r>
              <a:rPr lang="hu-HU" sz="2400" dirty="0" smtClean="0"/>
              <a:t> </a:t>
            </a:r>
            <a:r>
              <a:rPr lang="hu-HU" sz="2400" dirty="0" err="1" smtClean="0"/>
              <a:t>sind</a:t>
            </a:r>
            <a:r>
              <a:rPr lang="hu-HU" sz="2400" dirty="0" smtClean="0"/>
              <a:t> </a:t>
            </a:r>
            <a:r>
              <a:rPr lang="hu-HU" sz="2400" dirty="0" err="1" smtClean="0"/>
              <a:t>ausser</a:t>
            </a:r>
            <a:r>
              <a:rPr lang="hu-HU" sz="2400" dirty="0" smtClean="0"/>
              <a:t> der </a:t>
            </a:r>
            <a:r>
              <a:rPr lang="hu-HU" sz="2400" dirty="0" err="1" smtClean="0"/>
              <a:t>Kapsel</a:t>
            </a:r>
            <a:endParaRPr lang="hu-HU" sz="2400" dirty="0"/>
          </a:p>
          <a:p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835240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20896" y="169476"/>
            <a:ext cx="12586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err="1" smtClean="0"/>
              <a:t>Bänder</a:t>
            </a:r>
            <a:endParaRPr lang="hu-HU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836712"/>
            <a:ext cx="2952328" cy="34943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33"/>
          <a:stretch/>
        </p:blipFill>
        <p:spPr>
          <a:xfrm>
            <a:off x="5436096" y="4304705"/>
            <a:ext cx="2880320" cy="22842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1" t="3107" r="12387" b="50000"/>
          <a:stretch/>
        </p:blipFill>
        <p:spPr>
          <a:xfrm>
            <a:off x="4211960" y="908720"/>
            <a:ext cx="4392488" cy="3178197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7246158" y="3239610"/>
            <a:ext cx="360040" cy="504056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67544" y="4437112"/>
            <a:ext cx="5441682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u="sng" dirty="0"/>
              <a:t>Ligamentum collaterale ulnare (mediale):</a:t>
            </a:r>
          </a:p>
          <a:p>
            <a:endParaRPr lang="hu-HU" dirty="0"/>
          </a:p>
          <a:p>
            <a:pPr marL="342900" indent="-342900">
              <a:buAutoNum type="alphaLcPeriod"/>
            </a:pPr>
            <a:r>
              <a:rPr lang="hu-HU" dirty="0" err="1" smtClean="0"/>
              <a:t>Pars</a:t>
            </a:r>
            <a:r>
              <a:rPr lang="hu-HU" dirty="0" smtClean="0"/>
              <a:t> </a:t>
            </a:r>
            <a:r>
              <a:rPr lang="hu-HU" dirty="0"/>
              <a:t>anterior</a:t>
            </a:r>
          </a:p>
          <a:p>
            <a:pPr marL="342900" indent="-342900">
              <a:buAutoNum type="alphaLcPeriod"/>
            </a:pPr>
            <a:r>
              <a:rPr lang="hu-HU" dirty="0" err="1"/>
              <a:t>P</a:t>
            </a:r>
            <a:r>
              <a:rPr lang="hu-HU" dirty="0" err="1" smtClean="0"/>
              <a:t>ars</a:t>
            </a:r>
            <a:r>
              <a:rPr lang="hu-HU" dirty="0" smtClean="0"/>
              <a:t> </a:t>
            </a:r>
            <a:r>
              <a:rPr lang="hu-HU" dirty="0"/>
              <a:t>posterior</a:t>
            </a:r>
          </a:p>
          <a:p>
            <a:pPr marL="342900" indent="-342900">
              <a:buAutoNum type="alphaLcPeriod"/>
            </a:pPr>
            <a:r>
              <a:rPr lang="hu-HU" dirty="0" err="1"/>
              <a:t>P</a:t>
            </a:r>
            <a:r>
              <a:rPr lang="hu-HU" dirty="0" err="1" smtClean="0"/>
              <a:t>ars</a:t>
            </a:r>
            <a:r>
              <a:rPr lang="hu-HU" dirty="0" smtClean="0"/>
              <a:t> </a:t>
            </a:r>
            <a:r>
              <a:rPr lang="hu-HU" dirty="0" err="1"/>
              <a:t>transversa</a:t>
            </a:r>
            <a:r>
              <a:rPr lang="hu-HU" dirty="0"/>
              <a:t> </a:t>
            </a:r>
            <a:r>
              <a:rPr lang="hu-HU" dirty="0" smtClean="0"/>
              <a:t>/</a:t>
            </a:r>
            <a:r>
              <a:rPr lang="hu-HU" dirty="0" err="1"/>
              <a:t>L</a:t>
            </a:r>
            <a:r>
              <a:rPr lang="hu-HU" dirty="0" err="1" smtClean="0"/>
              <a:t>ig</a:t>
            </a:r>
            <a:r>
              <a:rPr lang="hu-HU" dirty="0"/>
              <a:t>. olecranocoronoideum</a:t>
            </a:r>
          </a:p>
          <a:p>
            <a:r>
              <a:rPr lang="hu-HU" dirty="0"/>
              <a:t>      (Cooper)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143938" y="692696"/>
            <a:ext cx="5325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>
                <a:solidFill>
                  <a:srgbClr val="002060"/>
                </a:solidFill>
              </a:rPr>
              <a:t>Thiel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1560" y="620688"/>
            <a:ext cx="6928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>
                <a:solidFill>
                  <a:srgbClr val="002060"/>
                </a:solidFill>
              </a:rPr>
              <a:t>Sobotta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53914" y="6392361"/>
            <a:ext cx="6928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>
                <a:solidFill>
                  <a:srgbClr val="002060"/>
                </a:solidFill>
              </a:rPr>
              <a:t>Sobotta</a:t>
            </a:r>
          </a:p>
        </p:txBody>
      </p:sp>
    </p:spTree>
    <p:extLst>
      <p:ext uri="{BB962C8B-B14F-4D97-AF65-F5344CB8AC3E}">
        <p14:creationId xmlns:p14="http://schemas.microsoft.com/office/powerpoint/2010/main" val="293983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9780443069529-007-f07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13552"/>
            <a:ext cx="7206764" cy="4855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églalap 1"/>
          <p:cNvSpPr/>
          <p:nvPr/>
        </p:nvSpPr>
        <p:spPr>
          <a:xfrm>
            <a:off x="266012" y="3079637"/>
            <a:ext cx="1259632" cy="720080"/>
          </a:xfrm>
          <a:prstGeom prst="rect">
            <a:avLst/>
          </a:prstGeom>
          <a:solidFill>
            <a:srgbClr val="92D05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251520" y="692696"/>
            <a:ext cx="8712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u="sng" dirty="0" err="1" smtClean="0">
                <a:solidFill>
                  <a:prstClr val="black"/>
                </a:solidFill>
              </a:rPr>
              <a:t>Ligamentum</a:t>
            </a:r>
            <a:r>
              <a:rPr lang="hu-HU" sz="2000" b="1" u="sng" dirty="0" smtClean="0">
                <a:solidFill>
                  <a:prstClr val="black"/>
                </a:solidFill>
              </a:rPr>
              <a:t> </a:t>
            </a:r>
            <a:r>
              <a:rPr lang="hu-HU" sz="2000" b="1" u="sng" dirty="0" err="1" smtClean="0">
                <a:solidFill>
                  <a:prstClr val="black"/>
                </a:solidFill>
              </a:rPr>
              <a:t>anulare</a:t>
            </a:r>
            <a:r>
              <a:rPr lang="hu-HU" sz="2000" b="1" u="sng" dirty="0" smtClean="0">
                <a:solidFill>
                  <a:prstClr val="black"/>
                </a:solidFill>
              </a:rPr>
              <a:t> </a:t>
            </a:r>
            <a:r>
              <a:rPr lang="hu-HU" sz="2000" b="1" u="sng" dirty="0" err="1" smtClean="0">
                <a:solidFill>
                  <a:prstClr val="black"/>
                </a:solidFill>
              </a:rPr>
              <a:t>radii</a:t>
            </a:r>
            <a:r>
              <a:rPr lang="hu-HU" sz="2000" b="1" dirty="0" smtClean="0">
                <a:solidFill>
                  <a:prstClr val="black"/>
                </a:solidFill>
              </a:rPr>
              <a:t> </a:t>
            </a:r>
            <a:r>
              <a:rPr lang="hu-HU" sz="2000" dirty="0" smtClean="0">
                <a:solidFill>
                  <a:prstClr val="black"/>
                </a:solidFill>
              </a:rPr>
              <a:t>– </a:t>
            </a:r>
            <a:r>
              <a:rPr lang="hu-HU" sz="2000" dirty="0" err="1" smtClean="0">
                <a:solidFill>
                  <a:prstClr val="black"/>
                </a:solidFill>
              </a:rPr>
              <a:t>Bildet</a:t>
            </a:r>
            <a:r>
              <a:rPr lang="hu-HU" sz="2000" dirty="0" smtClean="0">
                <a:solidFill>
                  <a:prstClr val="black"/>
                </a:solidFill>
              </a:rPr>
              <a:t> die </a:t>
            </a:r>
            <a:r>
              <a:rPr lang="hu-HU" sz="2000" dirty="0" err="1" smtClean="0">
                <a:solidFill>
                  <a:prstClr val="black"/>
                </a:solidFill>
              </a:rPr>
              <a:t>Gelenk</a:t>
            </a:r>
            <a:r>
              <a:rPr lang="hu-HU" sz="2000" dirty="0" smtClean="0">
                <a:solidFill>
                  <a:prstClr val="black"/>
                </a:solidFill>
              </a:rPr>
              <a:t> </a:t>
            </a:r>
            <a:r>
              <a:rPr lang="hu-HU" sz="2000" dirty="0" err="1" smtClean="0">
                <a:solidFill>
                  <a:prstClr val="black"/>
                </a:solidFill>
              </a:rPr>
              <a:t>Pfanne</a:t>
            </a:r>
            <a:r>
              <a:rPr lang="hu-HU" sz="2000" dirty="0" smtClean="0">
                <a:solidFill>
                  <a:prstClr val="black"/>
                </a:solidFill>
              </a:rPr>
              <a:t> , </a:t>
            </a:r>
            <a:r>
              <a:rPr lang="hu-HU" sz="2000" dirty="0" err="1" smtClean="0">
                <a:solidFill>
                  <a:prstClr val="black"/>
                </a:solidFill>
              </a:rPr>
              <a:t>dadurch</a:t>
            </a:r>
            <a:r>
              <a:rPr lang="hu-HU" sz="2000" dirty="0" smtClean="0">
                <a:solidFill>
                  <a:prstClr val="black"/>
                </a:solidFill>
              </a:rPr>
              <a:t> </a:t>
            </a:r>
            <a:r>
              <a:rPr lang="hu-HU" sz="2000" dirty="0" err="1" smtClean="0">
                <a:solidFill>
                  <a:prstClr val="black"/>
                </a:solidFill>
              </a:rPr>
              <a:t>verhindert</a:t>
            </a:r>
            <a:r>
              <a:rPr lang="hu-HU" sz="2000" dirty="0" smtClean="0">
                <a:solidFill>
                  <a:prstClr val="black"/>
                </a:solidFill>
              </a:rPr>
              <a:t> </a:t>
            </a:r>
            <a:r>
              <a:rPr lang="hu-HU" sz="2000" dirty="0" err="1" smtClean="0">
                <a:solidFill>
                  <a:prstClr val="black"/>
                </a:solidFill>
              </a:rPr>
              <a:t>die</a:t>
            </a:r>
            <a:r>
              <a:rPr lang="hu-HU" sz="2000" dirty="0">
                <a:solidFill>
                  <a:prstClr val="black"/>
                </a:solidFill>
              </a:rPr>
              <a:t>  </a:t>
            </a:r>
            <a:r>
              <a:rPr lang="hu-HU" sz="2000" dirty="0" err="1" smtClean="0">
                <a:solidFill>
                  <a:prstClr val="black"/>
                </a:solidFill>
              </a:rPr>
              <a:t>Dislocatio</a:t>
            </a:r>
            <a:r>
              <a:rPr lang="hu-HU" sz="2000" dirty="0" smtClean="0">
                <a:solidFill>
                  <a:prstClr val="black"/>
                </a:solidFill>
              </a:rPr>
              <a:t> des </a:t>
            </a:r>
            <a:r>
              <a:rPr lang="hu-HU" sz="2000" dirty="0" err="1" smtClean="0">
                <a:solidFill>
                  <a:prstClr val="black"/>
                </a:solidFill>
              </a:rPr>
              <a:t>Radius</a:t>
            </a:r>
            <a:endParaRPr lang="hu-HU" sz="2000" dirty="0" smtClean="0">
              <a:solidFill>
                <a:prstClr val="black"/>
              </a:solidFill>
            </a:endParaRPr>
          </a:p>
          <a:p>
            <a:r>
              <a:rPr lang="hu-HU" sz="2000" dirty="0" err="1" smtClean="0">
                <a:solidFill>
                  <a:prstClr val="black"/>
                </a:solidFill>
              </a:rPr>
              <a:t>Bei</a:t>
            </a:r>
            <a:r>
              <a:rPr lang="hu-HU" sz="2000" dirty="0" smtClean="0">
                <a:solidFill>
                  <a:prstClr val="black"/>
                </a:solidFill>
              </a:rPr>
              <a:t> </a:t>
            </a:r>
            <a:r>
              <a:rPr lang="hu-HU" sz="2000" dirty="0" err="1" smtClean="0">
                <a:solidFill>
                  <a:prstClr val="black"/>
                </a:solidFill>
              </a:rPr>
              <a:t>Kleinkind</a:t>
            </a:r>
            <a:r>
              <a:rPr lang="hu-HU" sz="2000" dirty="0" smtClean="0">
                <a:solidFill>
                  <a:prstClr val="black"/>
                </a:solidFill>
              </a:rPr>
              <a:t> </a:t>
            </a:r>
            <a:r>
              <a:rPr lang="hu-HU" sz="2000" dirty="0" err="1" smtClean="0">
                <a:solidFill>
                  <a:prstClr val="black"/>
                </a:solidFill>
              </a:rPr>
              <a:t>ist</a:t>
            </a:r>
            <a:r>
              <a:rPr lang="hu-HU" sz="2000" dirty="0" smtClean="0">
                <a:solidFill>
                  <a:prstClr val="black"/>
                </a:solidFill>
              </a:rPr>
              <a:t> </a:t>
            </a:r>
            <a:r>
              <a:rPr lang="hu-HU" sz="2000" dirty="0" err="1" smtClean="0">
                <a:solidFill>
                  <a:prstClr val="black"/>
                </a:solidFill>
              </a:rPr>
              <a:t>noch</a:t>
            </a:r>
            <a:r>
              <a:rPr lang="hu-HU" sz="2000" dirty="0" smtClean="0">
                <a:solidFill>
                  <a:prstClr val="black"/>
                </a:solidFill>
              </a:rPr>
              <a:t> </a:t>
            </a:r>
            <a:r>
              <a:rPr lang="hu-HU" sz="2000" dirty="0" err="1" smtClean="0">
                <a:solidFill>
                  <a:prstClr val="black"/>
                </a:solidFill>
              </a:rPr>
              <a:t>schwach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2123728" y="116632"/>
            <a:ext cx="511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err="1" smtClean="0"/>
              <a:t>Bänder</a:t>
            </a:r>
            <a:endParaRPr lang="de-DE" sz="3200" b="1" dirty="0"/>
          </a:p>
        </p:txBody>
      </p:sp>
    </p:spTree>
    <p:extLst>
      <p:ext uri="{BB962C8B-B14F-4D97-AF65-F5344CB8AC3E}">
        <p14:creationId xmlns:p14="http://schemas.microsoft.com/office/powerpoint/2010/main" val="418969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14836" y="234253"/>
            <a:ext cx="12586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err="1" smtClean="0"/>
              <a:t>Bänder</a:t>
            </a:r>
            <a:endParaRPr lang="hu-HU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836712"/>
            <a:ext cx="2952328" cy="34943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98" t="2633" r="6270" b="9939"/>
          <a:stretch/>
        </p:blipFill>
        <p:spPr>
          <a:xfrm flipH="1">
            <a:off x="4283968" y="980728"/>
            <a:ext cx="4305676" cy="31338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51920" y="4149080"/>
            <a:ext cx="2060440" cy="264853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9512" y="4725144"/>
            <a:ext cx="54410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u="sng" dirty="0"/>
              <a:t>Ligamentum collaterale radiale (laterale):</a:t>
            </a:r>
          </a:p>
          <a:p>
            <a:endParaRPr lang="hu-HU" b="1" u="sng" dirty="0">
              <a:solidFill>
                <a:srgbClr val="002060"/>
              </a:solidFill>
            </a:endParaRPr>
          </a:p>
          <a:p>
            <a:r>
              <a:rPr lang="hu-HU" i="1" dirty="0"/>
              <a:t> </a:t>
            </a:r>
            <a:r>
              <a:rPr lang="hu-HU" i="1" dirty="0" err="1" smtClean="0"/>
              <a:t>Setzt</a:t>
            </a:r>
            <a:r>
              <a:rPr lang="hu-HU" i="1" dirty="0" smtClean="0"/>
              <a:t> </a:t>
            </a:r>
            <a:r>
              <a:rPr lang="hu-HU" i="1" dirty="0" err="1" smtClean="0"/>
              <a:t>sich</a:t>
            </a:r>
            <a:r>
              <a:rPr lang="hu-HU" i="1" dirty="0" smtClean="0"/>
              <a:t> an </a:t>
            </a:r>
            <a:r>
              <a:rPr lang="hu-HU" i="1" dirty="0" err="1" smtClean="0"/>
              <a:t>das</a:t>
            </a:r>
            <a:r>
              <a:rPr lang="hu-HU" i="1" dirty="0" smtClean="0"/>
              <a:t> </a:t>
            </a:r>
            <a:r>
              <a:rPr lang="hu-HU" i="1" dirty="0" err="1" smtClean="0"/>
              <a:t>L</a:t>
            </a:r>
            <a:r>
              <a:rPr lang="hu-HU" b="1" i="1" dirty="0" err="1" smtClean="0"/>
              <a:t>igamentum</a:t>
            </a:r>
            <a:r>
              <a:rPr lang="hu-HU" b="1" i="1" dirty="0" smtClean="0"/>
              <a:t> </a:t>
            </a:r>
            <a:r>
              <a:rPr lang="hu-HU" b="1" i="1" dirty="0" err="1"/>
              <a:t>anulare</a:t>
            </a:r>
            <a:r>
              <a:rPr lang="hu-HU" b="1" i="1" dirty="0"/>
              <a:t> </a:t>
            </a:r>
            <a:r>
              <a:rPr lang="hu-HU" b="1" i="1" dirty="0" err="1" smtClean="0"/>
              <a:t>radii</a:t>
            </a:r>
            <a:r>
              <a:rPr lang="hu-HU" b="1" i="1" dirty="0" smtClean="0"/>
              <a:t> an</a:t>
            </a:r>
            <a:endParaRPr lang="hu-HU" i="1" dirty="0"/>
          </a:p>
        </p:txBody>
      </p:sp>
      <p:sp>
        <p:nvSpPr>
          <p:cNvPr id="9" name="TextBox 8"/>
          <p:cNvSpPr txBox="1"/>
          <p:nvPr/>
        </p:nvSpPr>
        <p:spPr>
          <a:xfrm>
            <a:off x="8143938" y="764704"/>
            <a:ext cx="5325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>
                <a:solidFill>
                  <a:srgbClr val="002060"/>
                </a:solidFill>
              </a:rPr>
              <a:t>Thiel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1560" y="620688"/>
            <a:ext cx="6928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>
                <a:solidFill>
                  <a:srgbClr val="002060"/>
                </a:solidFill>
              </a:rPr>
              <a:t>Sobotta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87832" y="6606230"/>
            <a:ext cx="5757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>
                <a:solidFill>
                  <a:srgbClr val="002060"/>
                </a:solidFill>
              </a:rPr>
              <a:t>Braus</a:t>
            </a:r>
          </a:p>
        </p:txBody>
      </p:sp>
    </p:spTree>
    <p:extLst>
      <p:ext uri="{BB962C8B-B14F-4D97-AF65-F5344CB8AC3E}">
        <p14:creationId xmlns:p14="http://schemas.microsoft.com/office/powerpoint/2010/main" val="293983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755650" y="260350"/>
            <a:ext cx="7488238" cy="5461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pPr>
              <a:defRPr/>
            </a:pPr>
            <a:r>
              <a:rPr lang="hu-HU" sz="2800" kern="0" dirty="0" err="1">
                <a:solidFill>
                  <a:srgbClr val="3F3F3F"/>
                </a:solidFill>
                <a:effectLst/>
              </a:rPr>
              <a:t>Nursemaid’s</a:t>
            </a:r>
            <a:r>
              <a:rPr lang="hu-HU" sz="2800" kern="0" dirty="0">
                <a:solidFill>
                  <a:srgbClr val="3F3F3F"/>
                </a:solidFill>
                <a:effectLst/>
              </a:rPr>
              <a:t> </a:t>
            </a:r>
            <a:r>
              <a:rPr lang="hu-HU" sz="2800" kern="0" dirty="0" err="1">
                <a:solidFill>
                  <a:srgbClr val="3F3F3F"/>
                </a:solidFill>
                <a:effectLst/>
              </a:rPr>
              <a:t>elbow</a:t>
            </a:r>
            <a:endParaRPr lang="hu-HU" sz="2800" kern="0" dirty="0">
              <a:solidFill>
                <a:srgbClr val="3F3F3F"/>
              </a:solidFill>
              <a:effectLst/>
            </a:endParaRPr>
          </a:p>
        </p:txBody>
      </p:sp>
      <p:pic>
        <p:nvPicPr>
          <p:cNvPr id="24579" name="Picture 2" descr="http://classconnection.s3.amazonaws.com/966/flashcards/1923966/png/screen_shot_2013-05-10_at_114610_am-13E8F1F2BE138E9CBC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1268413"/>
            <a:ext cx="8774112" cy="3960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46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9780443069529-007-f07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0"/>
            <a:ext cx="6172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3995936" y="447968"/>
            <a:ext cx="5001690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en-US" sz="2400" b="1" dirty="0" smtClean="0">
                <a:solidFill>
                  <a:prstClr val="black"/>
                </a:solidFill>
              </a:rPr>
              <a:t>Die </a:t>
            </a:r>
            <a:r>
              <a:rPr lang="hu-HU" altLang="en-US" sz="2400" b="1" dirty="0" err="1" smtClean="0">
                <a:solidFill>
                  <a:prstClr val="black"/>
                </a:solidFill>
              </a:rPr>
              <a:t>Bewegungen</a:t>
            </a:r>
            <a:r>
              <a:rPr lang="hu-HU" altLang="en-US" sz="2400" b="1" dirty="0" smtClean="0">
                <a:solidFill>
                  <a:prstClr val="black"/>
                </a:solidFill>
              </a:rPr>
              <a:t>  des </a:t>
            </a:r>
            <a:r>
              <a:rPr lang="hu-HU" altLang="en-US" sz="2400" b="1" dirty="0" err="1" smtClean="0">
                <a:solidFill>
                  <a:prstClr val="black"/>
                </a:solidFill>
              </a:rPr>
              <a:t>Ellbogens</a:t>
            </a:r>
            <a:endParaRPr lang="hu-HU" altLang="en-US" sz="2400" b="1" dirty="0" smtClean="0">
              <a:solidFill>
                <a:prstClr val="black"/>
              </a:solidFill>
            </a:endParaRPr>
          </a:p>
          <a:p>
            <a:pPr eaLnBrk="1" hangingPunct="1"/>
            <a:endParaRPr lang="hu-HU" altLang="en-US" sz="2400" b="1" dirty="0" smtClean="0">
              <a:solidFill>
                <a:prstClr val="black"/>
              </a:solidFill>
            </a:endParaRPr>
          </a:p>
          <a:p>
            <a:pPr eaLnBrk="1" hangingPunct="1"/>
            <a:r>
              <a:rPr lang="hu-HU" altLang="en-US" dirty="0" err="1" smtClean="0">
                <a:solidFill>
                  <a:prstClr val="black"/>
                </a:solidFill>
              </a:rPr>
              <a:t>Flexio-Extensio</a:t>
            </a:r>
            <a:r>
              <a:rPr lang="hu-HU" altLang="en-US" dirty="0" smtClean="0">
                <a:solidFill>
                  <a:prstClr val="black"/>
                </a:solidFill>
              </a:rPr>
              <a:t> (</a:t>
            </a:r>
            <a:r>
              <a:rPr lang="hu-HU" altLang="en-US" dirty="0" err="1" smtClean="0">
                <a:solidFill>
                  <a:prstClr val="black"/>
                </a:solidFill>
              </a:rPr>
              <a:t>in</a:t>
            </a:r>
            <a:r>
              <a:rPr lang="hu-HU" altLang="en-US" dirty="0" smtClean="0">
                <a:solidFill>
                  <a:prstClr val="black"/>
                </a:solidFill>
              </a:rPr>
              <a:t> </a:t>
            </a:r>
            <a:r>
              <a:rPr lang="hu-HU" altLang="en-US" dirty="0" err="1" smtClean="0">
                <a:solidFill>
                  <a:prstClr val="black"/>
                </a:solidFill>
              </a:rPr>
              <a:t>Articulatio</a:t>
            </a:r>
            <a:r>
              <a:rPr lang="hu-HU" altLang="en-US" dirty="0" smtClean="0">
                <a:solidFill>
                  <a:prstClr val="black"/>
                </a:solidFill>
              </a:rPr>
              <a:t> </a:t>
            </a:r>
            <a:r>
              <a:rPr lang="hu-HU" altLang="en-US" dirty="0" err="1" smtClean="0">
                <a:solidFill>
                  <a:prstClr val="black"/>
                </a:solidFill>
              </a:rPr>
              <a:t>humeroulnaris</a:t>
            </a:r>
            <a:r>
              <a:rPr lang="hu-HU" altLang="en-US" dirty="0" smtClean="0">
                <a:solidFill>
                  <a:prstClr val="black"/>
                </a:solidFill>
              </a:rPr>
              <a:t>)</a:t>
            </a:r>
          </a:p>
          <a:p>
            <a:pPr eaLnBrk="1" hangingPunct="1"/>
            <a:endParaRPr lang="hu-HU" altLang="en-US" dirty="0" smtClean="0">
              <a:solidFill>
                <a:prstClr val="black"/>
              </a:solidFill>
            </a:endParaRPr>
          </a:p>
          <a:p>
            <a:pPr eaLnBrk="1" hangingPunct="1"/>
            <a:r>
              <a:rPr lang="hu-HU" altLang="en-US" dirty="0" err="1" smtClean="0">
                <a:solidFill>
                  <a:prstClr val="black"/>
                </a:solidFill>
              </a:rPr>
              <a:t>Pronatio-Supinatio</a:t>
            </a:r>
            <a:r>
              <a:rPr lang="hu-HU" altLang="en-US" dirty="0" smtClean="0">
                <a:solidFill>
                  <a:prstClr val="black"/>
                </a:solidFill>
              </a:rPr>
              <a:t> (</a:t>
            </a:r>
            <a:r>
              <a:rPr lang="hu-HU" altLang="en-US" dirty="0" err="1" smtClean="0">
                <a:solidFill>
                  <a:prstClr val="black"/>
                </a:solidFill>
              </a:rPr>
              <a:t>in</a:t>
            </a:r>
            <a:r>
              <a:rPr lang="hu-HU" altLang="en-US" dirty="0" smtClean="0">
                <a:solidFill>
                  <a:prstClr val="black"/>
                </a:solidFill>
              </a:rPr>
              <a:t> </a:t>
            </a:r>
            <a:r>
              <a:rPr lang="hu-HU" altLang="en-US" dirty="0" err="1" smtClean="0">
                <a:solidFill>
                  <a:prstClr val="black"/>
                </a:solidFill>
              </a:rPr>
              <a:t>Articulatio</a:t>
            </a:r>
            <a:r>
              <a:rPr lang="hu-HU" altLang="en-US" dirty="0" smtClean="0">
                <a:solidFill>
                  <a:prstClr val="black"/>
                </a:solidFill>
              </a:rPr>
              <a:t> </a:t>
            </a:r>
            <a:r>
              <a:rPr lang="hu-HU" altLang="en-US" dirty="0" err="1" smtClean="0">
                <a:solidFill>
                  <a:prstClr val="black"/>
                </a:solidFill>
              </a:rPr>
              <a:t>radioulnaris</a:t>
            </a:r>
            <a:r>
              <a:rPr lang="hu-HU" altLang="en-US" dirty="0" smtClean="0">
                <a:solidFill>
                  <a:prstClr val="black"/>
                </a:solidFill>
              </a:rPr>
              <a:t>)</a:t>
            </a:r>
            <a:endParaRPr lang="hu-HU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53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/>
          <p:cNvSpPr/>
          <p:nvPr/>
        </p:nvSpPr>
        <p:spPr>
          <a:xfrm>
            <a:off x="0" y="3356992"/>
            <a:ext cx="8388424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dirty="0" smtClean="0">
              <a:solidFill>
                <a:prstClr val="black"/>
              </a:solidFill>
            </a:endParaRPr>
          </a:p>
          <a:p>
            <a:r>
              <a:rPr lang="hu-HU" sz="2000" dirty="0" err="1" smtClean="0">
                <a:solidFill>
                  <a:prstClr val="black"/>
                </a:solidFill>
              </a:rPr>
              <a:t>Achse</a:t>
            </a:r>
            <a:r>
              <a:rPr lang="hu-HU" sz="2000" dirty="0" smtClean="0">
                <a:solidFill>
                  <a:prstClr val="black"/>
                </a:solidFill>
              </a:rPr>
              <a:t>: </a:t>
            </a:r>
            <a:r>
              <a:rPr lang="hu-HU" sz="2000" dirty="0" err="1" smtClean="0">
                <a:solidFill>
                  <a:prstClr val="black"/>
                </a:solidFill>
              </a:rPr>
              <a:t>transversale</a:t>
            </a:r>
            <a:r>
              <a:rPr lang="hu-HU" sz="2000" dirty="0" smtClean="0">
                <a:solidFill>
                  <a:prstClr val="black"/>
                </a:solidFill>
              </a:rPr>
              <a:t> (</a:t>
            </a:r>
            <a:r>
              <a:rPr lang="hu-HU" sz="2000" dirty="0" err="1" smtClean="0">
                <a:solidFill>
                  <a:prstClr val="black"/>
                </a:solidFill>
              </a:rPr>
              <a:t>radio-ulnare</a:t>
            </a:r>
            <a:r>
              <a:rPr lang="hu-HU" sz="2000" dirty="0" smtClean="0">
                <a:solidFill>
                  <a:prstClr val="black"/>
                </a:solidFill>
              </a:rPr>
              <a:t>) </a:t>
            </a:r>
            <a:r>
              <a:rPr lang="hu-HU" sz="2000" dirty="0" err="1" smtClean="0">
                <a:solidFill>
                  <a:prstClr val="black"/>
                </a:solidFill>
              </a:rPr>
              <a:t>geht</a:t>
            </a:r>
            <a:r>
              <a:rPr lang="hu-HU" sz="2000" dirty="0" smtClean="0">
                <a:solidFill>
                  <a:prstClr val="black"/>
                </a:solidFill>
              </a:rPr>
              <a:t> </a:t>
            </a:r>
            <a:r>
              <a:rPr lang="hu-HU" sz="2000" dirty="0" err="1" smtClean="0">
                <a:solidFill>
                  <a:prstClr val="black"/>
                </a:solidFill>
              </a:rPr>
              <a:t>durch</a:t>
            </a:r>
            <a:r>
              <a:rPr lang="hu-HU" sz="2000" dirty="0" smtClean="0">
                <a:solidFill>
                  <a:prstClr val="black"/>
                </a:solidFill>
              </a:rPr>
              <a:t> </a:t>
            </a:r>
          </a:p>
          <a:p>
            <a:r>
              <a:rPr lang="hu-HU" sz="2000" dirty="0" smtClean="0">
                <a:solidFill>
                  <a:prstClr val="black"/>
                </a:solidFill>
              </a:rPr>
              <a:t>die </a:t>
            </a:r>
            <a:r>
              <a:rPr lang="hu-HU" sz="2000" dirty="0" err="1" smtClean="0">
                <a:solidFill>
                  <a:prstClr val="black"/>
                </a:solidFill>
              </a:rPr>
              <a:t>Epicondylen</a:t>
            </a:r>
            <a:endParaRPr lang="hu-HU" sz="2000" dirty="0" smtClean="0">
              <a:solidFill>
                <a:prstClr val="black"/>
              </a:solidFill>
            </a:endParaRPr>
          </a:p>
          <a:p>
            <a:r>
              <a:rPr lang="hu-HU" sz="2000" b="1" dirty="0" err="1" smtClean="0">
                <a:solidFill>
                  <a:prstClr val="black"/>
                </a:solidFill>
              </a:rPr>
              <a:t>Flexio-Extensio</a:t>
            </a:r>
            <a:r>
              <a:rPr lang="hu-HU" sz="2000" b="1" dirty="0" smtClean="0">
                <a:solidFill>
                  <a:prstClr val="black"/>
                </a:solidFill>
              </a:rPr>
              <a:t> </a:t>
            </a:r>
            <a:r>
              <a:rPr lang="hu-HU" sz="2000" dirty="0" smtClean="0">
                <a:solidFill>
                  <a:prstClr val="black"/>
                </a:solidFill>
              </a:rPr>
              <a:t>(</a:t>
            </a:r>
            <a:r>
              <a:rPr lang="hu-HU" sz="2000" dirty="0" err="1" smtClean="0">
                <a:solidFill>
                  <a:prstClr val="black"/>
                </a:solidFill>
              </a:rPr>
              <a:t>max</a:t>
            </a:r>
            <a:r>
              <a:rPr lang="hu-HU" sz="2000" dirty="0" smtClean="0">
                <a:solidFill>
                  <a:prstClr val="black"/>
                </a:solidFill>
              </a:rPr>
              <a:t>. </a:t>
            </a:r>
            <a:r>
              <a:rPr lang="hu-HU" sz="2000" u="sng" dirty="0" smtClean="0">
                <a:solidFill>
                  <a:prstClr val="black"/>
                </a:solidFill>
              </a:rPr>
              <a:t>140º</a:t>
            </a:r>
            <a:r>
              <a:rPr lang="hu-HU" sz="2000" dirty="0" smtClean="0">
                <a:solidFill>
                  <a:prstClr val="black"/>
                </a:solidFill>
              </a:rPr>
              <a:t>)</a:t>
            </a:r>
          </a:p>
          <a:p>
            <a:endParaRPr lang="hu-HU" sz="2000" dirty="0" smtClean="0">
              <a:solidFill>
                <a:prstClr val="black"/>
              </a:solidFill>
            </a:endParaRPr>
          </a:p>
          <a:p>
            <a:r>
              <a:rPr lang="hu-HU" sz="2000" dirty="0" smtClean="0">
                <a:solidFill>
                  <a:prstClr val="black"/>
                </a:solidFill>
              </a:rPr>
              <a:t>Der </a:t>
            </a:r>
            <a:r>
              <a:rPr lang="hu-HU" sz="2000" dirty="0" err="1" smtClean="0">
                <a:solidFill>
                  <a:prstClr val="black"/>
                </a:solidFill>
              </a:rPr>
              <a:t>mediale</a:t>
            </a:r>
            <a:r>
              <a:rPr lang="hu-HU" sz="2000" dirty="0" smtClean="0">
                <a:solidFill>
                  <a:prstClr val="black"/>
                </a:solidFill>
              </a:rPr>
              <a:t> </a:t>
            </a:r>
            <a:r>
              <a:rPr lang="hu-HU" sz="2000" dirty="0" err="1" smtClean="0">
                <a:solidFill>
                  <a:prstClr val="black"/>
                </a:solidFill>
              </a:rPr>
              <a:t>Epicondylus</a:t>
            </a:r>
            <a:r>
              <a:rPr lang="hu-HU" sz="2000" dirty="0" smtClean="0">
                <a:solidFill>
                  <a:prstClr val="black"/>
                </a:solidFill>
              </a:rPr>
              <a:t> </a:t>
            </a:r>
            <a:r>
              <a:rPr lang="hu-HU" sz="2000" dirty="0" err="1" smtClean="0">
                <a:solidFill>
                  <a:prstClr val="black"/>
                </a:solidFill>
              </a:rPr>
              <a:t>ist</a:t>
            </a:r>
            <a:r>
              <a:rPr lang="hu-HU" sz="2000" dirty="0" smtClean="0">
                <a:solidFill>
                  <a:prstClr val="black"/>
                </a:solidFill>
              </a:rPr>
              <a:t> </a:t>
            </a:r>
            <a:r>
              <a:rPr lang="hu-HU" sz="2000" dirty="0" err="1" smtClean="0">
                <a:solidFill>
                  <a:prstClr val="black"/>
                </a:solidFill>
              </a:rPr>
              <a:t>unter</a:t>
            </a:r>
            <a:r>
              <a:rPr lang="hu-HU" sz="2000" dirty="0" smtClean="0">
                <a:solidFill>
                  <a:prstClr val="black"/>
                </a:solidFill>
              </a:rPr>
              <a:t> </a:t>
            </a:r>
            <a:r>
              <a:rPr lang="hu-HU" sz="2000" dirty="0" err="1" smtClean="0">
                <a:solidFill>
                  <a:prstClr val="black"/>
                </a:solidFill>
              </a:rPr>
              <a:t>dem</a:t>
            </a:r>
            <a:r>
              <a:rPr lang="hu-HU" sz="2000" dirty="0" smtClean="0">
                <a:solidFill>
                  <a:prstClr val="black"/>
                </a:solidFill>
              </a:rPr>
              <a:t> </a:t>
            </a:r>
            <a:r>
              <a:rPr lang="hu-HU" sz="2000" dirty="0" err="1" smtClean="0">
                <a:solidFill>
                  <a:prstClr val="black"/>
                </a:solidFill>
              </a:rPr>
              <a:t>lateralen</a:t>
            </a:r>
            <a:r>
              <a:rPr lang="hu-HU" sz="2000" dirty="0" smtClean="0">
                <a:solidFill>
                  <a:prstClr val="black"/>
                </a:solidFill>
              </a:rPr>
              <a:t>, die </a:t>
            </a:r>
            <a:r>
              <a:rPr lang="hu-HU" sz="2000" dirty="0" err="1" smtClean="0">
                <a:solidFill>
                  <a:prstClr val="black"/>
                </a:solidFill>
              </a:rPr>
              <a:t>Achse</a:t>
            </a:r>
            <a:r>
              <a:rPr lang="hu-HU" sz="2000" dirty="0" smtClean="0">
                <a:solidFill>
                  <a:prstClr val="black"/>
                </a:solidFill>
              </a:rPr>
              <a:t> </a:t>
            </a:r>
            <a:r>
              <a:rPr lang="hu-HU" sz="2000" dirty="0" err="1" smtClean="0">
                <a:solidFill>
                  <a:prstClr val="black"/>
                </a:solidFill>
              </a:rPr>
              <a:t>geht</a:t>
            </a:r>
            <a:r>
              <a:rPr lang="hu-HU" sz="2000" dirty="0" smtClean="0">
                <a:solidFill>
                  <a:prstClr val="black"/>
                </a:solidFill>
              </a:rPr>
              <a:t> </a:t>
            </a:r>
            <a:r>
              <a:rPr lang="hu-HU" sz="2000" dirty="0" err="1" smtClean="0">
                <a:solidFill>
                  <a:prstClr val="black"/>
                </a:solidFill>
              </a:rPr>
              <a:t>medial</a:t>
            </a:r>
            <a:r>
              <a:rPr lang="hu-HU" sz="2000" dirty="0" smtClean="0">
                <a:solidFill>
                  <a:prstClr val="black"/>
                </a:solidFill>
              </a:rPr>
              <a:t> </a:t>
            </a:r>
            <a:r>
              <a:rPr lang="hu-HU" sz="2000" dirty="0" err="1" smtClean="0">
                <a:solidFill>
                  <a:prstClr val="black"/>
                </a:solidFill>
              </a:rPr>
              <a:t>nach</a:t>
            </a:r>
            <a:r>
              <a:rPr lang="hu-HU" sz="2000" dirty="0" smtClean="0">
                <a:solidFill>
                  <a:prstClr val="black"/>
                </a:solidFill>
              </a:rPr>
              <a:t> </a:t>
            </a:r>
            <a:r>
              <a:rPr lang="hu-HU" sz="2000" dirty="0" err="1" smtClean="0">
                <a:solidFill>
                  <a:prstClr val="black"/>
                </a:solidFill>
              </a:rPr>
              <a:t>unten</a:t>
            </a:r>
            <a:r>
              <a:rPr lang="hu-HU" sz="2000" dirty="0" smtClean="0">
                <a:solidFill>
                  <a:prstClr val="black"/>
                </a:solidFill>
              </a:rPr>
              <a:t> </a:t>
            </a:r>
            <a:r>
              <a:rPr lang="hu-HU" sz="2000" dirty="0" err="1" smtClean="0">
                <a:solidFill>
                  <a:prstClr val="black"/>
                </a:solidFill>
              </a:rPr>
              <a:t>medial</a:t>
            </a:r>
            <a:r>
              <a:rPr lang="hu-HU" sz="2000" dirty="0" smtClean="0">
                <a:solidFill>
                  <a:prstClr val="black"/>
                </a:solidFill>
              </a:rPr>
              <a:t>, </a:t>
            </a:r>
            <a:r>
              <a:rPr lang="hu-HU" sz="2000" dirty="0" err="1" smtClean="0">
                <a:solidFill>
                  <a:prstClr val="black"/>
                </a:solidFill>
              </a:rPr>
              <a:t>deshalb</a:t>
            </a:r>
            <a:r>
              <a:rPr lang="hu-HU" sz="2000" dirty="0" smtClean="0">
                <a:solidFill>
                  <a:prstClr val="black"/>
                </a:solidFill>
              </a:rPr>
              <a:t> der </a:t>
            </a:r>
            <a:r>
              <a:rPr lang="hu-HU" sz="2000" dirty="0" err="1" smtClean="0">
                <a:solidFill>
                  <a:prstClr val="black"/>
                </a:solidFill>
              </a:rPr>
              <a:t>Oberarm-Unterarm</a:t>
            </a:r>
            <a:r>
              <a:rPr lang="hu-HU" sz="2000" dirty="0" smtClean="0">
                <a:solidFill>
                  <a:prstClr val="black"/>
                </a:solidFill>
              </a:rPr>
              <a:t> </a:t>
            </a:r>
            <a:r>
              <a:rPr lang="hu-HU" sz="2000" dirty="0" err="1" smtClean="0">
                <a:solidFill>
                  <a:prstClr val="black"/>
                </a:solidFill>
              </a:rPr>
              <a:t>Winkel</a:t>
            </a:r>
            <a:r>
              <a:rPr lang="hu-HU" sz="2000" dirty="0" smtClean="0">
                <a:solidFill>
                  <a:prstClr val="black"/>
                </a:solidFill>
              </a:rPr>
              <a:t> </a:t>
            </a:r>
            <a:r>
              <a:rPr lang="hu-HU" sz="2000" dirty="0" err="1" smtClean="0">
                <a:solidFill>
                  <a:prstClr val="black"/>
                </a:solidFill>
              </a:rPr>
              <a:t>ist</a:t>
            </a:r>
            <a:r>
              <a:rPr lang="hu-HU" sz="2000" dirty="0" smtClean="0">
                <a:solidFill>
                  <a:prstClr val="black"/>
                </a:solidFill>
              </a:rPr>
              <a:t> </a:t>
            </a:r>
            <a:r>
              <a:rPr lang="hu-HU" sz="2000" dirty="0" err="1" smtClean="0">
                <a:solidFill>
                  <a:prstClr val="black"/>
                </a:solidFill>
              </a:rPr>
              <a:t>weniger</a:t>
            </a:r>
            <a:r>
              <a:rPr lang="hu-HU" sz="2000" dirty="0" smtClean="0">
                <a:solidFill>
                  <a:prstClr val="black"/>
                </a:solidFill>
              </a:rPr>
              <a:t> </a:t>
            </a:r>
            <a:r>
              <a:rPr lang="hu-HU" sz="2000" dirty="0" err="1" smtClean="0">
                <a:solidFill>
                  <a:prstClr val="black"/>
                </a:solidFill>
              </a:rPr>
              <a:t>als</a:t>
            </a:r>
            <a:r>
              <a:rPr lang="hu-HU" sz="2000" dirty="0" smtClean="0">
                <a:solidFill>
                  <a:prstClr val="black"/>
                </a:solidFill>
              </a:rPr>
              <a:t> 180 </a:t>
            </a:r>
            <a:r>
              <a:rPr lang="hu-HU" sz="2000" dirty="0" err="1" smtClean="0"/>
              <a:t>Grad</a:t>
            </a:r>
            <a:r>
              <a:rPr lang="hu-HU" sz="2000" dirty="0" smtClean="0">
                <a:solidFill>
                  <a:srgbClr val="FF0000"/>
                </a:solidFill>
              </a:rPr>
              <a:t> </a:t>
            </a:r>
            <a:r>
              <a:rPr lang="hu-HU" sz="2000" dirty="0" smtClean="0">
                <a:solidFill>
                  <a:prstClr val="black"/>
                </a:solidFill>
              </a:rPr>
              <a:t>(160-180)- </a:t>
            </a:r>
            <a:r>
              <a:rPr lang="hu-HU" sz="2000" b="1" dirty="0" err="1" smtClean="0">
                <a:solidFill>
                  <a:prstClr val="black"/>
                </a:solidFill>
              </a:rPr>
              <a:t>Physiologische</a:t>
            </a:r>
            <a:r>
              <a:rPr lang="hu-HU" sz="2000" dirty="0" smtClean="0">
                <a:solidFill>
                  <a:prstClr val="black"/>
                </a:solidFill>
              </a:rPr>
              <a:t> </a:t>
            </a:r>
            <a:r>
              <a:rPr lang="hu-HU" sz="2000" b="1" dirty="0" smtClean="0">
                <a:solidFill>
                  <a:prstClr val="black"/>
                </a:solidFill>
              </a:rPr>
              <a:t> </a:t>
            </a:r>
            <a:r>
              <a:rPr lang="hu-HU" sz="2000" b="1" dirty="0" err="1" smtClean="0">
                <a:solidFill>
                  <a:prstClr val="black"/>
                </a:solidFill>
              </a:rPr>
              <a:t>Abductio</a:t>
            </a:r>
            <a:endParaRPr lang="hu-HU" sz="2000" b="1" dirty="0" smtClean="0">
              <a:solidFill>
                <a:prstClr val="black"/>
              </a:solidFill>
            </a:endParaRPr>
          </a:p>
          <a:p>
            <a:endParaRPr lang="hu-HU" sz="2000" dirty="0" smtClean="0">
              <a:solidFill>
                <a:prstClr val="black"/>
              </a:solidFill>
            </a:endParaRPr>
          </a:p>
          <a:p>
            <a:r>
              <a:rPr lang="hu-HU" sz="2000" dirty="0" smtClean="0">
                <a:solidFill>
                  <a:prstClr val="black"/>
                </a:solidFill>
              </a:rPr>
              <a:t>Die </a:t>
            </a:r>
            <a:r>
              <a:rPr lang="hu-HU" sz="2000" dirty="0" err="1" smtClean="0">
                <a:solidFill>
                  <a:prstClr val="black"/>
                </a:solidFill>
              </a:rPr>
              <a:t>Incisura</a:t>
            </a:r>
            <a:r>
              <a:rPr lang="hu-HU" sz="2000" dirty="0" smtClean="0">
                <a:solidFill>
                  <a:prstClr val="black"/>
                </a:solidFill>
              </a:rPr>
              <a:t> </a:t>
            </a:r>
            <a:r>
              <a:rPr lang="hu-HU" sz="2000" dirty="0" err="1" smtClean="0">
                <a:solidFill>
                  <a:prstClr val="black"/>
                </a:solidFill>
              </a:rPr>
              <a:t>trochlearis</a:t>
            </a:r>
            <a:r>
              <a:rPr lang="hu-HU" sz="2000" dirty="0" smtClean="0">
                <a:solidFill>
                  <a:prstClr val="black"/>
                </a:solidFill>
              </a:rPr>
              <a:t> </a:t>
            </a:r>
            <a:r>
              <a:rPr lang="hu-HU" sz="2000" dirty="0" err="1" smtClean="0">
                <a:solidFill>
                  <a:prstClr val="black"/>
                </a:solidFill>
              </a:rPr>
              <a:t>ist</a:t>
            </a:r>
            <a:r>
              <a:rPr lang="hu-HU" sz="2000" dirty="0" smtClean="0">
                <a:solidFill>
                  <a:prstClr val="black"/>
                </a:solidFill>
              </a:rPr>
              <a:t> </a:t>
            </a:r>
            <a:r>
              <a:rPr lang="hu-HU" sz="2000" dirty="0" err="1" smtClean="0">
                <a:solidFill>
                  <a:prstClr val="black"/>
                </a:solidFill>
              </a:rPr>
              <a:t>ein</a:t>
            </a:r>
            <a:r>
              <a:rPr lang="hu-HU" sz="2000" dirty="0" smtClean="0">
                <a:solidFill>
                  <a:prstClr val="black"/>
                </a:solidFill>
              </a:rPr>
              <a:t> </a:t>
            </a:r>
            <a:r>
              <a:rPr lang="hu-HU" sz="2000" dirty="0" err="1" smtClean="0">
                <a:solidFill>
                  <a:prstClr val="black"/>
                </a:solidFill>
              </a:rPr>
              <a:t>bisschen</a:t>
            </a:r>
            <a:r>
              <a:rPr lang="hu-HU" sz="2000" dirty="0" smtClean="0">
                <a:solidFill>
                  <a:prstClr val="black"/>
                </a:solidFill>
              </a:rPr>
              <a:t> </a:t>
            </a:r>
            <a:r>
              <a:rPr lang="hu-HU" sz="2000" dirty="0" err="1" smtClean="0">
                <a:solidFill>
                  <a:prstClr val="black"/>
                </a:solidFill>
              </a:rPr>
              <a:t>spiral</a:t>
            </a:r>
            <a:r>
              <a:rPr lang="hu-HU" sz="2000" dirty="0" smtClean="0">
                <a:solidFill>
                  <a:prstClr val="black"/>
                </a:solidFill>
              </a:rPr>
              <a:t>, </a:t>
            </a:r>
            <a:r>
              <a:rPr lang="hu-HU" sz="2000" dirty="0" err="1" smtClean="0">
                <a:solidFill>
                  <a:prstClr val="black"/>
                </a:solidFill>
              </a:rPr>
              <a:t>deshalb</a:t>
            </a:r>
            <a:r>
              <a:rPr lang="hu-HU" sz="2000" dirty="0" smtClean="0">
                <a:solidFill>
                  <a:prstClr val="black"/>
                </a:solidFill>
              </a:rPr>
              <a:t> </a:t>
            </a:r>
            <a:r>
              <a:rPr lang="hu-HU" sz="2000" dirty="0" err="1" smtClean="0">
                <a:solidFill>
                  <a:prstClr val="black"/>
                </a:solidFill>
              </a:rPr>
              <a:t>bei</a:t>
            </a:r>
            <a:r>
              <a:rPr lang="hu-HU" sz="2000" dirty="0" smtClean="0">
                <a:solidFill>
                  <a:prstClr val="black"/>
                </a:solidFill>
              </a:rPr>
              <a:t> </a:t>
            </a:r>
            <a:r>
              <a:rPr lang="hu-HU" sz="2000" dirty="0" err="1" smtClean="0">
                <a:solidFill>
                  <a:prstClr val="black"/>
                </a:solidFill>
              </a:rPr>
              <a:t>gebeugten</a:t>
            </a:r>
            <a:r>
              <a:rPr lang="hu-HU" sz="2000" dirty="0" smtClean="0">
                <a:solidFill>
                  <a:prstClr val="black"/>
                </a:solidFill>
              </a:rPr>
              <a:t> </a:t>
            </a:r>
            <a:r>
              <a:rPr lang="hu-HU" sz="2000" dirty="0" err="1" smtClean="0">
                <a:solidFill>
                  <a:prstClr val="black"/>
                </a:solidFill>
              </a:rPr>
              <a:t>Ellbogen</a:t>
            </a:r>
            <a:r>
              <a:rPr lang="hu-HU" sz="2000" dirty="0" smtClean="0">
                <a:solidFill>
                  <a:prstClr val="black"/>
                </a:solidFill>
              </a:rPr>
              <a:t> der </a:t>
            </a:r>
            <a:r>
              <a:rPr lang="hu-HU" sz="2000" dirty="0" err="1" smtClean="0">
                <a:solidFill>
                  <a:prstClr val="black"/>
                </a:solidFill>
              </a:rPr>
              <a:t>Oberarm</a:t>
            </a:r>
            <a:r>
              <a:rPr lang="hu-HU" sz="2000" dirty="0" smtClean="0">
                <a:solidFill>
                  <a:prstClr val="black"/>
                </a:solidFill>
              </a:rPr>
              <a:t> und </a:t>
            </a:r>
            <a:r>
              <a:rPr lang="hu-HU" sz="2000" dirty="0" err="1" smtClean="0">
                <a:solidFill>
                  <a:prstClr val="black"/>
                </a:solidFill>
              </a:rPr>
              <a:t>Unterarm</a:t>
            </a:r>
            <a:r>
              <a:rPr lang="hu-HU" sz="2000" dirty="0" smtClean="0">
                <a:solidFill>
                  <a:prstClr val="black"/>
                </a:solidFill>
              </a:rPr>
              <a:t> </a:t>
            </a:r>
            <a:r>
              <a:rPr lang="hu-HU" sz="2000" dirty="0" err="1" smtClean="0">
                <a:solidFill>
                  <a:prstClr val="black"/>
                </a:solidFill>
              </a:rPr>
              <a:t>sind</a:t>
            </a:r>
            <a:r>
              <a:rPr lang="hu-HU" sz="2000" dirty="0" smtClean="0">
                <a:solidFill>
                  <a:prstClr val="black"/>
                </a:solidFill>
              </a:rPr>
              <a:t> </a:t>
            </a:r>
            <a:r>
              <a:rPr lang="hu-HU" sz="2000" dirty="0" err="1" smtClean="0">
                <a:solidFill>
                  <a:prstClr val="black"/>
                </a:solidFill>
              </a:rPr>
              <a:t>nicht</a:t>
            </a:r>
            <a:r>
              <a:rPr lang="hu-HU" sz="2000" dirty="0" smtClean="0">
                <a:solidFill>
                  <a:prstClr val="black"/>
                </a:solidFill>
              </a:rPr>
              <a:t> </a:t>
            </a:r>
            <a:r>
              <a:rPr lang="hu-HU" sz="2000" dirty="0" err="1" smtClean="0">
                <a:solidFill>
                  <a:prstClr val="black"/>
                </a:solidFill>
              </a:rPr>
              <a:t>ganz</a:t>
            </a:r>
            <a:r>
              <a:rPr lang="hu-HU" sz="2000" dirty="0" smtClean="0">
                <a:solidFill>
                  <a:prstClr val="black"/>
                </a:solidFill>
              </a:rPr>
              <a:t> parallel</a:t>
            </a:r>
          </a:p>
        </p:txBody>
      </p:sp>
      <p:pic>
        <p:nvPicPr>
          <p:cNvPr id="2" name="Kép 3" descr="elbow_mov1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477627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Kép 8" descr="fiz abduction.jpg"/>
          <p:cNvPicPr>
            <a:picLocks noChangeAspect="1"/>
          </p:cNvPicPr>
          <p:nvPr/>
        </p:nvPicPr>
        <p:blipFill>
          <a:blip r:embed="rId3" cstate="print"/>
          <a:srcRect l="7064" t="4851" r="8495" b="9051"/>
          <a:stretch>
            <a:fillRect/>
          </a:stretch>
        </p:blipFill>
        <p:spPr>
          <a:xfrm>
            <a:off x="6156176" y="188640"/>
            <a:ext cx="2745964" cy="3816424"/>
          </a:xfrm>
          <a:prstGeom prst="rect">
            <a:avLst/>
          </a:prstGeom>
        </p:spPr>
      </p:pic>
      <p:cxnSp>
        <p:nvCxnSpPr>
          <p:cNvPr id="11" name="Egyenes összekötő 10"/>
          <p:cNvCxnSpPr/>
          <p:nvPr/>
        </p:nvCxnSpPr>
        <p:spPr>
          <a:xfrm>
            <a:off x="8100392" y="260648"/>
            <a:ext cx="0" cy="273630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/>
        </p:nvCxnSpPr>
        <p:spPr>
          <a:xfrm>
            <a:off x="7156807" y="937139"/>
            <a:ext cx="1728192" cy="36004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églalap 2"/>
          <p:cNvSpPr/>
          <p:nvPr/>
        </p:nvSpPr>
        <p:spPr>
          <a:xfrm>
            <a:off x="2771800" y="260648"/>
            <a:ext cx="36228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b="1" dirty="0" err="1">
                <a:solidFill>
                  <a:prstClr val="black"/>
                </a:solidFill>
              </a:rPr>
              <a:t>Articulatio</a:t>
            </a:r>
            <a:r>
              <a:rPr lang="hu-HU" sz="2400" b="1" dirty="0">
                <a:solidFill>
                  <a:prstClr val="black"/>
                </a:solidFill>
              </a:rPr>
              <a:t> </a:t>
            </a:r>
            <a:r>
              <a:rPr lang="hu-HU" sz="2400" b="1" dirty="0" err="1">
                <a:solidFill>
                  <a:prstClr val="black"/>
                </a:solidFill>
              </a:rPr>
              <a:t>humeroulnaris</a:t>
            </a:r>
            <a:r>
              <a:rPr lang="hu-HU" sz="2400" b="1" dirty="0">
                <a:solidFill>
                  <a:prstClr val="black"/>
                </a:solidFill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179273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767" b="52215"/>
          <a:stretch/>
        </p:blipFill>
        <p:spPr>
          <a:xfrm>
            <a:off x="0" y="404664"/>
            <a:ext cx="4968552" cy="3407058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0" y="4149080"/>
            <a:ext cx="87839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err="1" smtClean="0">
                <a:solidFill>
                  <a:prstClr val="black"/>
                </a:solidFill>
              </a:rPr>
              <a:t>Articulatio</a:t>
            </a:r>
            <a:r>
              <a:rPr lang="hu-HU" sz="2400" b="1" dirty="0" smtClean="0">
                <a:solidFill>
                  <a:prstClr val="black"/>
                </a:solidFill>
              </a:rPr>
              <a:t> </a:t>
            </a:r>
            <a:r>
              <a:rPr lang="hu-HU" sz="2400" b="1" dirty="0" err="1" smtClean="0">
                <a:solidFill>
                  <a:prstClr val="black"/>
                </a:solidFill>
              </a:rPr>
              <a:t>radioulnaris</a:t>
            </a:r>
            <a:r>
              <a:rPr lang="hu-HU" sz="2400" b="1" dirty="0" smtClean="0">
                <a:solidFill>
                  <a:prstClr val="black"/>
                </a:solidFill>
              </a:rPr>
              <a:t> </a:t>
            </a:r>
            <a:r>
              <a:rPr lang="hu-HU" sz="2400" b="1" dirty="0" err="1" smtClean="0">
                <a:solidFill>
                  <a:prstClr val="black"/>
                </a:solidFill>
              </a:rPr>
              <a:t>proximalis</a:t>
            </a:r>
            <a:r>
              <a:rPr lang="hu-HU" sz="2400" b="1" dirty="0" smtClean="0">
                <a:solidFill>
                  <a:prstClr val="black"/>
                </a:solidFill>
              </a:rPr>
              <a:t> (und </a:t>
            </a:r>
            <a:r>
              <a:rPr lang="hu-HU" sz="2400" b="1" dirty="0" err="1" smtClean="0">
                <a:solidFill>
                  <a:prstClr val="black"/>
                </a:solidFill>
              </a:rPr>
              <a:t>distalis</a:t>
            </a:r>
            <a:r>
              <a:rPr lang="hu-HU" sz="2400" b="1" dirty="0" smtClean="0">
                <a:solidFill>
                  <a:prstClr val="black"/>
                </a:solidFill>
              </a:rPr>
              <a:t>)</a:t>
            </a:r>
          </a:p>
          <a:p>
            <a:endParaRPr lang="hu-HU" sz="2400" b="1" dirty="0" smtClean="0">
              <a:solidFill>
                <a:prstClr val="black"/>
              </a:solidFill>
            </a:endParaRPr>
          </a:p>
          <a:p>
            <a:r>
              <a:rPr lang="hu-HU" sz="2400" dirty="0" err="1" smtClean="0">
                <a:solidFill>
                  <a:prstClr val="black"/>
                </a:solidFill>
              </a:rPr>
              <a:t>Um</a:t>
            </a:r>
            <a:r>
              <a:rPr lang="hu-HU" sz="2400" dirty="0" smtClean="0">
                <a:solidFill>
                  <a:prstClr val="black"/>
                </a:solidFill>
              </a:rPr>
              <a:t> </a:t>
            </a:r>
            <a:r>
              <a:rPr lang="hu-HU" sz="2400" dirty="0">
                <a:solidFill>
                  <a:prstClr val="black"/>
                </a:solidFill>
              </a:rPr>
              <a:t>die </a:t>
            </a:r>
            <a:r>
              <a:rPr lang="hu-HU" sz="2400" dirty="0" err="1" smtClean="0">
                <a:solidFill>
                  <a:prstClr val="black"/>
                </a:solidFill>
              </a:rPr>
              <a:t>Konstrukzionsachse</a:t>
            </a:r>
            <a:r>
              <a:rPr lang="hu-HU" sz="2400" dirty="0" smtClean="0">
                <a:solidFill>
                  <a:prstClr val="black"/>
                </a:solidFill>
              </a:rPr>
              <a:t> </a:t>
            </a:r>
            <a:r>
              <a:rPr lang="hu-HU" sz="2400" dirty="0">
                <a:solidFill>
                  <a:prstClr val="black"/>
                </a:solidFill>
              </a:rPr>
              <a:t>des </a:t>
            </a:r>
            <a:r>
              <a:rPr lang="hu-HU" sz="2400" dirty="0" err="1" smtClean="0">
                <a:solidFill>
                  <a:prstClr val="black"/>
                </a:solidFill>
              </a:rPr>
              <a:t>Unterarmes</a:t>
            </a:r>
            <a:endParaRPr lang="hu-HU" sz="2400" b="1" dirty="0" smtClean="0">
              <a:solidFill>
                <a:prstClr val="black"/>
              </a:solidFill>
            </a:endParaRPr>
          </a:p>
          <a:p>
            <a:endParaRPr lang="hu-HU" sz="2400" dirty="0" smtClean="0">
              <a:solidFill>
                <a:prstClr val="black"/>
              </a:solidFill>
            </a:endParaRPr>
          </a:p>
          <a:p>
            <a:r>
              <a:rPr lang="hu-HU" sz="2400" dirty="0" err="1">
                <a:solidFill>
                  <a:prstClr val="black"/>
                </a:solidFill>
              </a:rPr>
              <a:t>P</a:t>
            </a:r>
            <a:r>
              <a:rPr lang="hu-HU" sz="2400" dirty="0" err="1" smtClean="0">
                <a:solidFill>
                  <a:prstClr val="black"/>
                </a:solidFill>
              </a:rPr>
              <a:t>ronatio</a:t>
            </a:r>
            <a:r>
              <a:rPr lang="hu-HU" sz="2400" dirty="0" smtClean="0">
                <a:solidFill>
                  <a:prstClr val="black"/>
                </a:solidFill>
              </a:rPr>
              <a:t> - </a:t>
            </a:r>
            <a:r>
              <a:rPr lang="hu-HU" sz="2400" dirty="0" err="1" smtClean="0">
                <a:solidFill>
                  <a:prstClr val="black"/>
                </a:solidFill>
              </a:rPr>
              <a:t>Supinatio</a:t>
            </a:r>
            <a:r>
              <a:rPr lang="hu-HU" sz="2400" dirty="0" smtClean="0">
                <a:solidFill>
                  <a:prstClr val="black"/>
                </a:solidFill>
              </a:rPr>
              <a:t> (</a:t>
            </a:r>
            <a:r>
              <a:rPr lang="hu-HU" sz="2400" dirty="0" err="1" smtClean="0">
                <a:solidFill>
                  <a:prstClr val="black"/>
                </a:solidFill>
              </a:rPr>
              <a:t>max</a:t>
            </a:r>
            <a:r>
              <a:rPr lang="hu-HU" sz="2400" dirty="0" smtClean="0">
                <a:solidFill>
                  <a:prstClr val="black"/>
                </a:solidFill>
              </a:rPr>
              <a:t>. </a:t>
            </a:r>
            <a:r>
              <a:rPr lang="hu-HU" sz="2400" u="sng" dirty="0" smtClean="0">
                <a:solidFill>
                  <a:prstClr val="black"/>
                </a:solidFill>
              </a:rPr>
              <a:t>170º</a:t>
            </a:r>
            <a:r>
              <a:rPr lang="hu-HU" sz="2400" dirty="0" smtClean="0">
                <a:solidFill>
                  <a:prstClr val="black"/>
                </a:solidFill>
              </a:rPr>
              <a:t>) </a:t>
            </a:r>
            <a:endParaRPr lang="hu-HU" dirty="0" smtClean="0">
              <a:solidFill>
                <a:prstClr val="black"/>
              </a:solidFill>
            </a:endParaRPr>
          </a:p>
        </p:txBody>
      </p:sp>
      <p:pic>
        <p:nvPicPr>
          <p:cNvPr id="5" name="Kép 4" descr="fiz abd pron-su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476672"/>
            <a:ext cx="3458446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51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879812" y="548680"/>
            <a:ext cx="4978896" cy="850106"/>
          </a:xfrm>
        </p:spPr>
        <p:txBody>
          <a:bodyPr>
            <a:normAutofit/>
          </a:bodyPr>
          <a:lstStyle/>
          <a:p>
            <a:r>
              <a:rPr lang="hu-HU" sz="2800" b="1" dirty="0" err="1" smtClean="0"/>
              <a:t>Konstrukzionsachse</a:t>
            </a:r>
            <a:r>
              <a:rPr lang="hu-HU" sz="2800" b="1" dirty="0" smtClean="0"/>
              <a:t> </a:t>
            </a:r>
            <a:endParaRPr lang="hu-HU" sz="2800" b="1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2771800" cy="6801963"/>
          </a:xfrm>
          <a:prstGeom prst="rect">
            <a:avLst/>
          </a:prstGeom>
        </p:spPr>
      </p:pic>
      <p:cxnSp>
        <p:nvCxnSpPr>
          <p:cNvPr id="6" name="Egyenes összekötő 5"/>
          <p:cNvCxnSpPr/>
          <p:nvPr/>
        </p:nvCxnSpPr>
        <p:spPr>
          <a:xfrm flipH="1">
            <a:off x="1043608" y="548680"/>
            <a:ext cx="216024" cy="4608512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zövegdoboz 9"/>
          <p:cNvSpPr txBox="1"/>
          <p:nvPr/>
        </p:nvSpPr>
        <p:spPr>
          <a:xfrm>
            <a:off x="2267744" y="2055287"/>
            <a:ext cx="62030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err="1" smtClean="0"/>
              <a:t>Oberarm</a:t>
            </a:r>
            <a:r>
              <a:rPr lang="hu-HU" sz="2000" b="1" dirty="0" smtClean="0"/>
              <a:t>:</a:t>
            </a:r>
          </a:p>
          <a:p>
            <a:r>
              <a:rPr lang="en-US" sz="2000" dirty="0" smtClean="0"/>
              <a:t>1</a:t>
            </a:r>
            <a:r>
              <a:rPr lang="hu-HU" sz="2000" dirty="0" smtClean="0"/>
              <a:t>) </a:t>
            </a:r>
            <a:r>
              <a:rPr lang="hu-HU" sz="2000" dirty="0" err="1" smtClean="0"/>
              <a:t>Mitte</a:t>
            </a:r>
            <a:r>
              <a:rPr lang="hu-HU" sz="2000" dirty="0" smtClean="0"/>
              <a:t> des </a:t>
            </a:r>
            <a:r>
              <a:rPr lang="hu-HU" sz="2000" dirty="0" err="1" smtClean="0"/>
              <a:t>Caput</a:t>
            </a:r>
            <a:r>
              <a:rPr lang="hu-HU" sz="2000" dirty="0" smtClean="0"/>
              <a:t> </a:t>
            </a:r>
            <a:r>
              <a:rPr lang="en-US" sz="2000" dirty="0" err="1" smtClean="0"/>
              <a:t>humer</a:t>
            </a:r>
            <a:r>
              <a:rPr lang="hu-HU" sz="2000" dirty="0" smtClean="0"/>
              <a:t>i </a:t>
            </a:r>
            <a:endParaRPr lang="en-US" sz="2000" dirty="0" smtClean="0"/>
          </a:p>
          <a:p>
            <a:r>
              <a:rPr lang="en-US" sz="2000" dirty="0" smtClean="0"/>
              <a:t>2</a:t>
            </a:r>
            <a:r>
              <a:rPr lang="hu-HU" sz="2000" dirty="0" smtClean="0"/>
              <a:t>) </a:t>
            </a:r>
            <a:r>
              <a:rPr lang="hu-HU" sz="2000" dirty="0" err="1"/>
              <a:t>Mitte</a:t>
            </a:r>
            <a:r>
              <a:rPr lang="hu-HU" sz="2000" dirty="0"/>
              <a:t> </a:t>
            </a:r>
            <a:r>
              <a:rPr lang="hu-HU" sz="2000" dirty="0" smtClean="0"/>
              <a:t>des C</a:t>
            </a:r>
            <a:r>
              <a:rPr lang="en-US" sz="2000" dirty="0" err="1" smtClean="0"/>
              <a:t>apitulum</a:t>
            </a:r>
            <a:r>
              <a:rPr lang="en-US" sz="2000" dirty="0" smtClean="0"/>
              <a:t> </a:t>
            </a:r>
            <a:r>
              <a:rPr lang="en-US" sz="2000" dirty="0" err="1" smtClean="0"/>
              <a:t>humer</a:t>
            </a:r>
            <a:r>
              <a:rPr lang="hu-HU" sz="2000" dirty="0" smtClean="0"/>
              <a:t>i </a:t>
            </a:r>
            <a:endParaRPr lang="en-US" sz="2000" dirty="0" smtClean="0"/>
          </a:p>
          <a:p>
            <a:r>
              <a:rPr lang="hu-HU" sz="2000" b="1" dirty="0" err="1" smtClean="0"/>
              <a:t>Unterarm</a:t>
            </a:r>
            <a:r>
              <a:rPr lang="hu-HU" sz="2000" b="1" dirty="0" smtClean="0"/>
              <a:t>:</a:t>
            </a:r>
          </a:p>
          <a:p>
            <a:r>
              <a:rPr lang="hu-HU" sz="2000" dirty="0" smtClean="0"/>
              <a:t>1</a:t>
            </a:r>
            <a:r>
              <a:rPr lang="en-US" sz="2000" dirty="0" smtClean="0"/>
              <a:t>) </a:t>
            </a:r>
            <a:r>
              <a:rPr lang="hu-HU" sz="2000" dirty="0" err="1"/>
              <a:t>Mitte</a:t>
            </a:r>
            <a:r>
              <a:rPr lang="hu-HU" sz="2000" dirty="0"/>
              <a:t> </a:t>
            </a:r>
            <a:r>
              <a:rPr lang="hu-HU" sz="2000" dirty="0" smtClean="0"/>
              <a:t>des </a:t>
            </a:r>
            <a:r>
              <a:rPr lang="hu-HU" sz="2000" dirty="0" err="1" smtClean="0"/>
              <a:t>Caput</a:t>
            </a:r>
            <a:r>
              <a:rPr lang="hu-HU" sz="2000" dirty="0" smtClean="0"/>
              <a:t> und </a:t>
            </a:r>
            <a:r>
              <a:rPr lang="hu-HU" sz="2000" dirty="0" err="1" smtClean="0"/>
              <a:t>Collum</a:t>
            </a:r>
            <a:r>
              <a:rPr lang="hu-HU" sz="2000" dirty="0" smtClean="0"/>
              <a:t> </a:t>
            </a:r>
            <a:r>
              <a:rPr lang="hu-HU" sz="2000" dirty="0" err="1" smtClean="0"/>
              <a:t>radii</a:t>
            </a:r>
            <a:r>
              <a:rPr lang="hu-HU" sz="2000" dirty="0" smtClean="0"/>
              <a:t> , </a:t>
            </a:r>
            <a:r>
              <a:rPr lang="hu-HU" sz="2000" dirty="0" err="1" smtClean="0"/>
              <a:t>Tuberositas</a:t>
            </a:r>
            <a:r>
              <a:rPr lang="hu-HU" sz="2000" dirty="0" smtClean="0"/>
              <a:t> </a:t>
            </a:r>
            <a:r>
              <a:rPr lang="hu-HU" sz="2000" dirty="0" err="1" smtClean="0"/>
              <a:t>radii</a:t>
            </a:r>
            <a:endParaRPr lang="en-US" sz="2000" dirty="0" smtClean="0"/>
          </a:p>
          <a:p>
            <a:r>
              <a:rPr lang="hu-HU" sz="2000" dirty="0"/>
              <a:t>2</a:t>
            </a:r>
            <a:r>
              <a:rPr lang="en-US" sz="2000" dirty="0" smtClean="0"/>
              <a:t>) </a:t>
            </a:r>
            <a:r>
              <a:rPr lang="hu-HU" sz="2000" dirty="0"/>
              <a:t>P</a:t>
            </a:r>
            <a:r>
              <a:rPr lang="en-US" sz="2000" dirty="0" err="1" smtClean="0"/>
              <a:t>rocess</a:t>
            </a:r>
            <a:r>
              <a:rPr lang="hu-HU" sz="2000" dirty="0" err="1" smtClean="0"/>
              <a:t>us</a:t>
            </a:r>
            <a:r>
              <a:rPr lang="hu-HU" sz="2000" dirty="0" smtClean="0"/>
              <a:t> s</a:t>
            </a:r>
            <a:r>
              <a:rPr lang="en-US" sz="2000" dirty="0" err="1" smtClean="0"/>
              <a:t>tyloid</a:t>
            </a:r>
            <a:r>
              <a:rPr lang="hu-HU" sz="2000" dirty="0" err="1" smtClean="0"/>
              <a:t>eus</a:t>
            </a:r>
            <a:r>
              <a:rPr lang="en-US" sz="2000" dirty="0" smtClean="0"/>
              <a:t> ULNA</a:t>
            </a:r>
            <a:r>
              <a:rPr lang="hu-HU" sz="2000" dirty="0" smtClean="0"/>
              <a:t>E</a:t>
            </a:r>
            <a:r>
              <a:rPr lang="en-US" sz="2000" dirty="0" smtClean="0"/>
              <a:t>!</a:t>
            </a:r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30716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hu-HU" sz="2800" b="1" dirty="0" err="1"/>
              <a:t>Konstrukzionsachse</a:t>
            </a:r>
            <a:r>
              <a:rPr lang="hu-HU" sz="2800" b="1" dirty="0"/>
              <a:t> </a:t>
            </a:r>
            <a:endParaRPr lang="de-DE" sz="280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2771800" cy="6801963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1763688" y="2348880"/>
            <a:ext cx="70567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Der </a:t>
            </a:r>
            <a:r>
              <a:rPr lang="hu-HU" dirty="0" err="1"/>
              <a:t>Caput</a:t>
            </a:r>
            <a:r>
              <a:rPr lang="hu-HU" dirty="0"/>
              <a:t> und </a:t>
            </a:r>
            <a:r>
              <a:rPr lang="hu-HU" dirty="0" err="1"/>
              <a:t>Collum</a:t>
            </a:r>
            <a:r>
              <a:rPr lang="hu-HU" dirty="0"/>
              <a:t> </a:t>
            </a:r>
            <a:r>
              <a:rPr lang="hu-HU" dirty="0" err="1"/>
              <a:t>radii</a:t>
            </a:r>
            <a:r>
              <a:rPr lang="hu-HU" dirty="0"/>
              <a:t> </a:t>
            </a:r>
            <a:r>
              <a:rPr lang="hu-HU" dirty="0" err="1"/>
              <a:t>drehen</a:t>
            </a:r>
            <a:r>
              <a:rPr lang="hu-HU" dirty="0"/>
              <a:t> </a:t>
            </a:r>
            <a:r>
              <a:rPr lang="hu-HU" dirty="0" err="1"/>
              <a:t>sich</a:t>
            </a:r>
            <a:r>
              <a:rPr lang="hu-HU" dirty="0"/>
              <a:t> </a:t>
            </a:r>
            <a:r>
              <a:rPr lang="hu-HU" dirty="0" err="1"/>
              <a:t>um</a:t>
            </a:r>
            <a:r>
              <a:rPr lang="hu-HU" dirty="0"/>
              <a:t> </a:t>
            </a:r>
            <a:r>
              <a:rPr lang="hu-HU" dirty="0" err="1"/>
              <a:t>ihren</a:t>
            </a:r>
            <a:r>
              <a:rPr lang="hu-HU" dirty="0"/>
              <a:t> </a:t>
            </a:r>
            <a:r>
              <a:rPr lang="hu-HU" dirty="0" err="1"/>
              <a:t>Achse</a:t>
            </a:r>
            <a:r>
              <a:rPr lang="hu-HU" dirty="0"/>
              <a:t>,  der </a:t>
            </a:r>
            <a:r>
              <a:rPr lang="hu-HU" dirty="0" err="1"/>
              <a:t>distale</a:t>
            </a:r>
            <a:r>
              <a:rPr lang="hu-HU" dirty="0"/>
              <a:t> </a:t>
            </a:r>
            <a:r>
              <a:rPr lang="hu-HU" dirty="0" err="1"/>
              <a:t>Teil</a:t>
            </a:r>
            <a:r>
              <a:rPr lang="hu-HU" dirty="0"/>
              <a:t> des </a:t>
            </a:r>
            <a:r>
              <a:rPr lang="hu-HU" dirty="0" err="1"/>
              <a:t>Radius</a:t>
            </a:r>
            <a:r>
              <a:rPr lang="hu-HU" dirty="0"/>
              <a:t> </a:t>
            </a:r>
            <a:r>
              <a:rPr lang="hu-HU" dirty="0" err="1"/>
              <a:t>dreht</a:t>
            </a:r>
            <a:r>
              <a:rPr lang="hu-HU" dirty="0"/>
              <a:t> </a:t>
            </a:r>
            <a:r>
              <a:rPr lang="hu-HU" dirty="0" err="1"/>
              <a:t>sich</a:t>
            </a:r>
            <a:r>
              <a:rPr lang="hu-HU" dirty="0"/>
              <a:t> </a:t>
            </a:r>
            <a:r>
              <a:rPr lang="hu-HU" dirty="0" err="1"/>
              <a:t>um</a:t>
            </a:r>
            <a:r>
              <a:rPr lang="hu-HU" dirty="0"/>
              <a:t> </a:t>
            </a:r>
            <a:r>
              <a:rPr lang="hu-HU" dirty="0" err="1"/>
              <a:t>Processus</a:t>
            </a:r>
            <a:r>
              <a:rPr lang="hu-HU" dirty="0"/>
              <a:t> </a:t>
            </a:r>
            <a:r>
              <a:rPr lang="en-US" dirty="0"/>
              <a:t>styloid</a:t>
            </a:r>
            <a:r>
              <a:rPr lang="hu-HU" dirty="0"/>
              <a:t>es</a:t>
            </a:r>
            <a:r>
              <a:rPr lang="en-US" dirty="0"/>
              <a:t> </a:t>
            </a:r>
            <a:r>
              <a:rPr lang="hu-HU" dirty="0" smtClean="0"/>
              <a:t> </a:t>
            </a:r>
            <a:r>
              <a:rPr lang="en-US" dirty="0" smtClean="0"/>
              <a:t>ulna</a:t>
            </a:r>
            <a:r>
              <a:rPr lang="hu-HU" dirty="0"/>
              <a:t>e</a:t>
            </a:r>
            <a:r>
              <a:rPr lang="en-US" dirty="0"/>
              <a:t> (</a:t>
            </a:r>
            <a:r>
              <a:rPr lang="en-US" dirty="0" err="1"/>
              <a:t>cca</a:t>
            </a:r>
            <a:r>
              <a:rPr lang="en-US" dirty="0"/>
              <a:t>. 170 </a:t>
            </a:r>
            <a:r>
              <a:rPr lang="hu-HU" dirty="0" err="1"/>
              <a:t>Grad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hu-HU" dirty="0" err="1" smtClean="0"/>
              <a:t>Bei</a:t>
            </a:r>
            <a:r>
              <a:rPr lang="hu-HU" dirty="0" smtClean="0"/>
              <a:t> </a:t>
            </a:r>
            <a:r>
              <a:rPr lang="hu-HU" dirty="0" err="1" smtClean="0"/>
              <a:t>gedehntem</a:t>
            </a:r>
            <a:r>
              <a:rPr lang="hu-HU" dirty="0" smtClean="0"/>
              <a:t> </a:t>
            </a:r>
            <a:r>
              <a:rPr lang="hu-HU" dirty="0" err="1" smtClean="0"/>
              <a:t>Ellenbogen</a:t>
            </a:r>
            <a:r>
              <a:rPr lang="hu-HU" dirty="0" smtClean="0"/>
              <a:t> </a:t>
            </a:r>
            <a:r>
              <a:rPr lang="hu-HU" dirty="0" err="1" smtClean="0"/>
              <a:t>koinzidiert</a:t>
            </a:r>
            <a:r>
              <a:rPr lang="hu-HU" dirty="0" smtClean="0"/>
              <a:t> die  </a:t>
            </a:r>
            <a:r>
              <a:rPr lang="hu-HU" dirty="0" err="1" smtClean="0"/>
              <a:t>Achse</a:t>
            </a:r>
            <a:r>
              <a:rPr lang="hu-HU" dirty="0" smtClean="0"/>
              <a:t> der P</a:t>
            </a:r>
            <a:r>
              <a:rPr lang="en-US" dirty="0" err="1" smtClean="0"/>
              <a:t>ronatio</a:t>
            </a:r>
            <a:r>
              <a:rPr lang="en-US" dirty="0" smtClean="0"/>
              <a:t> </a:t>
            </a:r>
            <a:r>
              <a:rPr lang="en-US" dirty="0"/>
              <a:t>/ </a:t>
            </a:r>
            <a:r>
              <a:rPr lang="hu-HU" dirty="0" smtClean="0"/>
              <a:t>S</a:t>
            </a:r>
            <a:r>
              <a:rPr lang="en-US" dirty="0" err="1" smtClean="0"/>
              <a:t>upinatio</a:t>
            </a:r>
            <a:r>
              <a:rPr lang="hu-HU" dirty="0" smtClean="0"/>
              <a:t> mit der </a:t>
            </a:r>
            <a:r>
              <a:rPr lang="hu-HU" dirty="0" err="1" smtClean="0"/>
              <a:t>Drehachse</a:t>
            </a:r>
            <a:r>
              <a:rPr lang="hu-HU" dirty="0" smtClean="0"/>
              <a:t> des </a:t>
            </a:r>
            <a:r>
              <a:rPr lang="hu-HU" dirty="0" err="1" smtClean="0"/>
              <a:t>Schultergelenks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hu-HU" dirty="0" smtClean="0"/>
              <a:t>die </a:t>
            </a:r>
            <a:r>
              <a:rPr lang="hu-HU" dirty="0" err="1" smtClean="0"/>
              <a:t>Bewegungen</a:t>
            </a:r>
            <a:r>
              <a:rPr lang="hu-HU" dirty="0" smtClean="0"/>
              <a:t> </a:t>
            </a:r>
            <a:r>
              <a:rPr lang="hu-HU" dirty="0" err="1" smtClean="0"/>
              <a:t>werden</a:t>
            </a:r>
            <a:r>
              <a:rPr lang="hu-HU" dirty="0" smtClean="0"/>
              <a:t> </a:t>
            </a:r>
            <a:r>
              <a:rPr lang="hu-HU" dirty="0" err="1" smtClean="0"/>
              <a:t>addiert</a:t>
            </a:r>
            <a:r>
              <a:rPr lang="hu-HU" dirty="0" smtClean="0"/>
              <a:t> </a:t>
            </a:r>
            <a:r>
              <a:rPr lang="en-US" dirty="0"/>
              <a:t>(300 </a:t>
            </a:r>
            <a:r>
              <a:rPr lang="hu-HU" dirty="0" err="1" smtClean="0"/>
              <a:t>Grad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/>
          </a:p>
          <a:p>
            <a:r>
              <a:rPr lang="hu-HU" dirty="0" err="1" smtClean="0"/>
              <a:t>Wenn</a:t>
            </a:r>
            <a:r>
              <a:rPr lang="hu-HU" dirty="0" smtClean="0"/>
              <a:t> </a:t>
            </a:r>
            <a:r>
              <a:rPr lang="hu-HU" dirty="0" err="1" smtClean="0"/>
              <a:t>auch</a:t>
            </a:r>
            <a:r>
              <a:rPr lang="hu-HU" dirty="0" smtClean="0"/>
              <a:t> die  </a:t>
            </a:r>
            <a:r>
              <a:rPr lang="hu-HU" dirty="0" err="1" smtClean="0"/>
              <a:t>Drehachse</a:t>
            </a:r>
            <a:r>
              <a:rPr lang="hu-HU" dirty="0" smtClean="0"/>
              <a:t> der </a:t>
            </a:r>
            <a:r>
              <a:rPr lang="hu-HU" dirty="0" err="1" smtClean="0"/>
              <a:t>Artic</a:t>
            </a:r>
            <a:r>
              <a:rPr lang="hu-HU" dirty="0" smtClean="0"/>
              <a:t>.  </a:t>
            </a:r>
            <a:r>
              <a:rPr lang="hu-HU" dirty="0" err="1" smtClean="0"/>
              <a:t>Sternoclavicularis</a:t>
            </a:r>
            <a:r>
              <a:rPr lang="hu-HU" dirty="0" smtClean="0"/>
              <a:t>  </a:t>
            </a:r>
            <a:r>
              <a:rPr lang="hu-HU" dirty="0" err="1" smtClean="0"/>
              <a:t>ist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der </a:t>
            </a:r>
            <a:r>
              <a:rPr lang="hu-HU" dirty="0" err="1" smtClean="0"/>
              <a:t>Verlängerung</a:t>
            </a:r>
            <a:r>
              <a:rPr lang="hu-HU" dirty="0" smtClean="0"/>
              <a:t> </a:t>
            </a:r>
            <a:r>
              <a:rPr lang="hu-HU" dirty="0" err="1" smtClean="0"/>
              <a:t>der</a:t>
            </a:r>
            <a:r>
              <a:rPr lang="hu-HU" dirty="0" smtClean="0"/>
              <a:t> </a:t>
            </a:r>
            <a:r>
              <a:rPr lang="hu-HU" dirty="0" err="1" smtClean="0"/>
              <a:t>Konstruktionsachse</a:t>
            </a:r>
            <a:r>
              <a:rPr lang="hu-HU" dirty="0" smtClean="0"/>
              <a:t> </a:t>
            </a:r>
            <a:r>
              <a:rPr lang="hu-HU" dirty="0"/>
              <a:t>– </a:t>
            </a:r>
            <a:r>
              <a:rPr lang="hu-HU" dirty="0" smtClean="0"/>
              <a:t> </a:t>
            </a:r>
            <a:r>
              <a:rPr lang="hu-HU" dirty="0" err="1" smtClean="0"/>
              <a:t>bei</a:t>
            </a:r>
            <a:r>
              <a:rPr lang="hu-HU" dirty="0" smtClean="0"/>
              <a:t> </a:t>
            </a:r>
            <a:r>
              <a:rPr lang="hu-HU" dirty="0" err="1" smtClean="0"/>
              <a:t>abduziertem</a:t>
            </a:r>
            <a:r>
              <a:rPr lang="hu-HU" dirty="0" smtClean="0"/>
              <a:t> und </a:t>
            </a:r>
            <a:r>
              <a:rPr lang="hu-HU" dirty="0" err="1" smtClean="0"/>
              <a:t>retroflektiertem</a:t>
            </a:r>
            <a:r>
              <a:rPr lang="hu-HU" dirty="0" smtClean="0"/>
              <a:t> </a:t>
            </a:r>
            <a:r>
              <a:rPr lang="hu-HU" dirty="0" err="1" smtClean="0"/>
              <a:t>Extremität</a:t>
            </a:r>
            <a:r>
              <a:rPr lang="hu-HU" dirty="0" smtClean="0"/>
              <a:t> </a:t>
            </a:r>
            <a:r>
              <a:rPr lang="en-US" dirty="0"/>
              <a:t>(</a:t>
            </a:r>
            <a:r>
              <a:rPr lang="en-US" dirty="0" err="1"/>
              <a:t>cca</a:t>
            </a:r>
            <a:r>
              <a:rPr lang="hu-HU" dirty="0"/>
              <a:t>.</a:t>
            </a:r>
            <a:r>
              <a:rPr lang="en-US" dirty="0"/>
              <a:t> 360 </a:t>
            </a:r>
            <a:r>
              <a:rPr lang="hu-HU" dirty="0" err="1" smtClean="0"/>
              <a:t>Grad</a:t>
            </a:r>
            <a:r>
              <a:rPr lang="hu-HU" dirty="0" smtClean="0"/>
              <a:t> </a:t>
            </a:r>
            <a:r>
              <a:rPr lang="hu-HU" dirty="0" err="1" smtClean="0"/>
              <a:t>Rotatio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880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430" y="2060848"/>
            <a:ext cx="2337140" cy="3312368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2411760" y="1556792"/>
            <a:ext cx="991670" cy="504056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930956" y="1205630"/>
            <a:ext cx="1371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/>
              <a:t>1. </a:t>
            </a:r>
            <a:r>
              <a:rPr lang="hu-HU" sz="2400" dirty="0" err="1" smtClean="0"/>
              <a:t>Anteile</a:t>
            </a:r>
            <a:endParaRPr lang="hu-HU" sz="2400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740570" y="1556792"/>
            <a:ext cx="847654" cy="504056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557043" y="1356737"/>
            <a:ext cx="1391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/>
              <a:t>2. </a:t>
            </a:r>
            <a:r>
              <a:rPr lang="hu-HU" sz="2400" dirty="0" err="1" smtClean="0"/>
              <a:t>Achsen</a:t>
            </a:r>
            <a:endParaRPr lang="hu-HU" sz="24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740570" y="5373216"/>
            <a:ext cx="847654" cy="288032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516216" y="5549170"/>
            <a:ext cx="2101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/>
              <a:t>3. </a:t>
            </a:r>
            <a:r>
              <a:rPr lang="hu-HU" sz="2400" dirty="0" err="1" smtClean="0"/>
              <a:t>Bewegungen</a:t>
            </a:r>
            <a:endParaRPr lang="hu-HU" sz="2400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2627784" y="5373216"/>
            <a:ext cx="775646" cy="175954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259632" y="5445224"/>
            <a:ext cx="15468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/>
              <a:t>4. </a:t>
            </a:r>
            <a:r>
              <a:rPr lang="hu-HU" sz="2400" dirty="0" err="1" smtClean="0"/>
              <a:t>Muskeln</a:t>
            </a:r>
            <a:endParaRPr lang="hu-HU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2907595" y="332656"/>
            <a:ext cx="26740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err="1" smtClean="0"/>
              <a:t>Articulatio</a:t>
            </a:r>
            <a:r>
              <a:rPr lang="hu-HU" sz="2800" b="1" dirty="0" smtClean="0"/>
              <a:t> </a:t>
            </a:r>
            <a:r>
              <a:rPr lang="hu-HU" sz="2800" b="1" dirty="0"/>
              <a:t>cubiti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76256" y="6597352"/>
            <a:ext cx="22525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dirty="0">
                <a:solidFill>
                  <a:srgbClr val="002060"/>
                </a:solidFill>
              </a:rPr>
              <a:t>Bild: www.commons.wikimedia.org</a:t>
            </a:r>
          </a:p>
        </p:txBody>
      </p:sp>
    </p:spTree>
    <p:extLst>
      <p:ext uri="{BB962C8B-B14F-4D97-AF65-F5344CB8AC3E}">
        <p14:creationId xmlns:p14="http://schemas.microsoft.com/office/powerpoint/2010/main" val="2021494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1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 descr="194504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1103" y="2204864"/>
            <a:ext cx="3862897" cy="4437112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0" y="0"/>
            <a:ext cx="9036496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>
                <a:solidFill>
                  <a:prstClr val="black"/>
                </a:solidFill>
              </a:rPr>
              <a:t>Die </a:t>
            </a:r>
            <a:r>
              <a:rPr lang="hu-HU" sz="2800" b="1" dirty="0" err="1" smtClean="0">
                <a:solidFill>
                  <a:prstClr val="black"/>
                </a:solidFill>
              </a:rPr>
              <a:t>auf</a:t>
            </a:r>
            <a:r>
              <a:rPr lang="hu-HU" sz="2800" b="1" dirty="0" smtClean="0">
                <a:solidFill>
                  <a:prstClr val="black"/>
                </a:solidFill>
              </a:rPr>
              <a:t> </a:t>
            </a:r>
            <a:r>
              <a:rPr lang="hu-HU" sz="2800" b="1" dirty="0" err="1" smtClean="0">
                <a:solidFill>
                  <a:prstClr val="black"/>
                </a:solidFill>
              </a:rPr>
              <a:t>dem</a:t>
            </a:r>
            <a:r>
              <a:rPr lang="hu-HU" sz="2800" b="1" dirty="0" smtClean="0">
                <a:solidFill>
                  <a:prstClr val="black"/>
                </a:solidFill>
              </a:rPr>
              <a:t> </a:t>
            </a:r>
            <a:r>
              <a:rPr lang="hu-HU" sz="2800" b="1" dirty="0" err="1" smtClean="0">
                <a:solidFill>
                  <a:prstClr val="black"/>
                </a:solidFill>
              </a:rPr>
              <a:t>Ellbogen</a:t>
            </a:r>
            <a:r>
              <a:rPr lang="hu-HU" sz="2800" b="1" dirty="0" smtClean="0">
                <a:solidFill>
                  <a:prstClr val="black"/>
                </a:solidFill>
              </a:rPr>
              <a:t> </a:t>
            </a:r>
            <a:r>
              <a:rPr lang="hu-HU" sz="2800" b="1" dirty="0" err="1" smtClean="0">
                <a:solidFill>
                  <a:prstClr val="black"/>
                </a:solidFill>
              </a:rPr>
              <a:t>wirkenden</a:t>
            </a:r>
            <a:r>
              <a:rPr lang="hu-HU" sz="2800" b="1" dirty="0" smtClean="0">
                <a:solidFill>
                  <a:prstClr val="black"/>
                </a:solidFill>
              </a:rPr>
              <a:t> </a:t>
            </a:r>
            <a:r>
              <a:rPr lang="hu-HU" sz="2800" b="1" dirty="0" err="1" smtClean="0">
                <a:solidFill>
                  <a:prstClr val="black"/>
                </a:solidFill>
              </a:rPr>
              <a:t>Muskeln</a:t>
            </a:r>
            <a:endParaRPr lang="hu-HU" sz="2800" b="1" dirty="0" smtClean="0">
              <a:solidFill>
                <a:prstClr val="black"/>
              </a:solidFill>
            </a:endParaRPr>
          </a:p>
          <a:p>
            <a:endParaRPr lang="hu-HU" dirty="0" smtClean="0">
              <a:solidFill>
                <a:prstClr val="black"/>
              </a:solidFill>
            </a:endParaRPr>
          </a:p>
          <a:p>
            <a:r>
              <a:rPr lang="hu-HU" sz="2800" u="sng" dirty="0" err="1" smtClean="0">
                <a:solidFill>
                  <a:prstClr val="black"/>
                </a:solidFill>
              </a:rPr>
              <a:t>Oberarm</a:t>
            </a:r>
            <a:r>
              <a:rPr lang="hu-HU" sz="2800" u="sng" dirty="0" smtClean="0">
                <a:solidFill>
                  <a:prstClr val="black"/>
                </a:solidFill>
              </a:rPr>
              <a:t> </a:t>
            </a:r>
            <a:r>
              <a:rPr lang="hu-HU" sz="2800" u="sng" dirty="0" err="1" smtClean="0">
                <a:solidFill>
                  <a:prstClr val="black"/>
                </a:solidFill>
              </a:rPr>
              <a:t>Flexoren</a:t>
            </a:r>
            <a:endParaRPr lang="hu-HU" sz="2800" u="sng" dirty="0" smtClean="0">
              <a:solidFill>
                <a:prstClr val="black"/>
              </a:solidFill>
            </a:endParaRPr>
          </a:p>
          <a:p>
            <a:r>
              <a:rPr lang="hu-HU" sz="2000" b="1" dirty="0" smtClean="0">
                <a:solidFill>
                  <a:prstClr val="black"/>
                </a:solidFill>
              </a:rPr>
              <a:t>M. </a:t>
            </a:r>
            <a:r>
              <a:rPr lang="hu-HU" sz="2000" b="1" dirty="0" err="1" smtClean="0">
                <a:solidFill>
                  <a:prstClr val="black"/>
                </a:solidFill>
              </a:rPr>
              <a:t>biceps</a:t>
            </a:r>
            <a:r>
              <a:rPr lang="hu-HU" sz="2000" b="1" dirty="0" smtClean="0">
                <a:solidFill>
                  <a:prstClr val="black"/>
                </a:solidFill>
              </a:rPr>
              <a:t> </a:t>
            </a:r>
            <a:r>
              <a:rPr lang="hu-HU" sz="2000" b="1" dirty="0" err="1" smtClean="0">
                <a:solidFill>
                  <a:prstClr val="black"/>
                </a:solidFill>
              </a:rPr>
              <a:t>brahii</a:t>
            </a:r>
            <a:r>
              <a:rPr lang="hu-HU" sz="2000" b="1" dirty="0" smtClean="0">
                <a:solidFill>
                  <a:prstClr val="black"/>
                </a:solidFill>
              </a:rPr>
              <a:t> :</a:t>
            </a:r>
            <a:r>
              <a:rPr lang="hu-HU" sz="2000" dirty="0" smtClean="0">
                <a:solidFill>
                  <a:prstClr val="black"/>
                </a:solidFill>
              </a:rPr>
              <a:t> </a:t>
            </a:r>
            <a:r>
              <a:rPr lang="hu-HU" sz="2000" dirty="0" err="1" smtClean="0">
                <a:solidFill>
                  <a:prstClr val="black"/>
                </a:solidFill>
              </a:rPr>
              <a:t>Ansatz</a:t>
            </a:r>
            <a:r>
              <a:rPr lang="hu-HU" sz="2000" dirty="0" smtClean="0">
                <a:solidFill>
                  <a:prstClr val="black"/>
                </a:solidFill>
              </a:rPr>
              <a:t> an </a:t>
            </a:r>
            <a:r>
              <a:rPr lang="hu-HU" sz="2000" dirty="0" err="1" smtClean="0">
                <a:solidFill>
                  <a:prstClr val="black"/>
                </a:solidFill>
              </a:rPr>
              <a:t>Tuberositas</a:t>
            </a:r>
            <a:r>
              <a:rPr lang="hu-HU" sz="2000" dirty="0" smtClean="0">
                <a:solidFill>
                  <a:prstClr val="black"/>
                </a:solidFill>
              </a:rPr>
              <a:t> </a:t>
            </a:r>
            <a:r>
              <a:rPr lang="hu-HU" sz="2000" dirty="0" err="1" smtClean="0">
                <a:solidFill>
                  <a:prstClr val="black"/>
                </a:solidFill>
              </a:rPr>
              <a:t>radii</a:t>
            </a:r>
            <a:r>
              <a:rPr lang="hu-HU" sz="2000" dirty="0" smtClean="0">
                <a:solidFill>
                  <a:prstClr val="black"/>
                </a:solidFill>
              </a:rPr>
              <a:t> und mit </a:t>
            </a:r>
            <a:r>
              <a:rPr lang="hu-HU" sz="2000" dirty="0" err="1" smtClean="0">
                <a:solidFill>
                  <a:prstClr val="black"/>
                </a:solidFill>
              </a:rPr>
              <a:t>dem</a:t>
            </a:r>
            <a:r>
              <a:rPr lang="hu-HU" sz="2000" dirty="0" smtClean="0">
                <a:solidFill>
                  <a:prstClr val="black"/>
                </a:solidFill>
              </a:rPr>
              <a:t> </a:t>
            </a:r>
            <a:r>
              <a:rPr lang="hu-HU" sz="2000" dirty="0" err="1" smtClean="0">
                <a:solidFill>
                  <a:prstClr val="black"/>
                </a:solidFill>
              </a:rPr>
              <a:t>Aponeurosis</a:t>
            </a:r>
            <a:r>
              <a:rPr lang="hu-HU" sz="2000" dirty="0" smtClean="0">
                <a:solidFill>
                  <a:prstClr val="black"/>
                </a:solidFill>
              </a:rPr>
              <a:t> an </a:t>
            </a:r>
            <a:r>
              <a:rPr lang="hu-HU" sz="2000" dirty="0" err="1" smtClean="0">
                <a:solidFill>
                  <a:prstClr val="black"/>
                </a:solidFill>
              </a:rPr>
              <a:t>Fascia</a:t>
            </a:r>
            <a:r>
              <a:rPr lang="hu-HU" sz="2000" dirty="0" smtClean="0">
                <a:solidFill>
                  <a:prstClr val="black"/>
                </a:solidFill>
              </a:rPr>
              <a:t> </a:t>
            </a:r>
            <a:r>
              <a:rPr lang="hu-HU" sz="2000" dirty="0" err="1" smtClean="0">
                <a:solidFill>
                  <a:prstClr val="black"/>
                </a:solidFill>
              </a:rPr>
              <a:t>antebrachii</a:t>
            </a:r>
            <a:endParaRPr lang="hu-HU" sz="2000" dirty="0" smtClean="0">
              <a:solidFill>
                <a:prstClr val="black"/>
              </a:solidFill>
            </a:endParaRPr>
          </a:p>
          <a:p>
            <a:r>
              <a:rPr lang="hu-HU" sz="2000" i="1" dirty="0" err="1" smtClean="0">
                <a:solidFill>
                  <a:prstClr val="black"/>
                </a:solidFill>
              </a:rPr>
              <a:t>Flexio</a:t>
            </a:r>
            <a:r>
              <a:rPr lang="hu-HU" sz="2000" i="1" dirty="0" smtClean="0">
                <a:solidFill>
                  <a:prstClr val="black"/>
                </a:solidFill>
              </a:rPr>
              <a:t> und </a:t>
            </a:r>
            <a:r>
              <a:rPr lang="hu-HU" sz="2000" i="1" dirty="0" err="1" smtClean="0">
                <a:solidFill>
                  <a:prstClr val="black"/>
                </a:solidFill>
              </a:rPr>
              <a:t>Supinatio</a:t>
            </a:r>
            <a:r>
              <a:rPr lang="hu-HU" sz="2000" i="1" dirty="0" smtClean="0">
                <a:solidFill>
                  <a:prstClr val="black"/>
                </a:solidFill>
              </a:rPr>
              <a:t> </a:t>
            </a:r>
            <a:r>
              <a:rPr lang="hu-HU" sz="2000" b="1" dirty="0" smtClean="0">
                <a:solidFill>
                  <a:prstClr val="black"/>
                </a:solidFill>
              </a:rPr>
              <a:t>(+</a:t>
            </a:r>
            <a:r>
              <a:rPr lang="hu-HU" sz="2000" b="1" dirty="0" err="1" smtClean="0">
                <a:solidFill>
                  <a:prstClr val="black"/>
                </a:solidFill>
              </a:rPr>
              <a:t>A</a:t>
            </a:r>
            <a:r>
              <a:rPr lang="hu-HU" sz="2000" dirty="0" err="1" smtClean="0">
                <a:solidFill>
                  <a:prstClr val="black"/>
                </a:solidFill>
              </a:rPr>
              <a:t>bductio</a:t>
            </a:r>
            <a:r>
              <a:rPr lang="hu-HU" sz="2000" dirty="0" smtClean="0">
                <a:solidFill>
                  <a:prstClr val="black"/>
                </a:solidFill>
              </a:rPr>
              <a:t> </a:t>
            </a:r>
            <a:r>
              <a:rPr lang="hu-HU" sz="2000" dirty="0" err="1" smtClean="0">
                <a:solidFill>
                  <a:prstClr val="black"/>
                </a:solidFill>
              </a:rPr>
              <a:t>und</a:t>
            </a:r>
            <a:r>
              <a:rPr lang="hu-HU" sz="2000" dirty="0" smtClean="0">
                <a:solidFill>
                  <a:prstClr val="black"/>
                </a:solidFill>
              </a:rPr>
              <a:t> </a:t>
            </a:r>
            <a:r>
              <a:rPr lang="hu-HU" sz="2000" dirty="0" err="1">
                <a:solidFill>
                  <a:prstClr val="black"/>
                </a:solidFill>
              </a:rPr>
              <a:t>A</a:t>
            </a:r>
            <a:r>
              <a:rPr lang="hu-HU" sz="2000" dirty="0" err="1" smtClean="0">
                <a:solidFill>
                  <a:prstClr val="black"/>
                </a:solidFill>
              </a:rPr>
              <a:t>nteflexio</a:t>
            </a:r>
            <a:r>
              <a:rPr lang="hu-HU" sz="2000" dirty="0" smtClean="0">
                <a:solidFill>
                  <a:prstClr val="black"/>
                </a:solidFill>
              </a:rPr>
              <a:t> </a:t>
            </a:r>
            <a:r>
              <a:rPr lang="hu-HU" sz="2000" dirty="0" err="1" smtClean="0">
                <a:solidFill>
                  <a:prstClr val="black"/>
                </a:solidFill>
              </a:rPr>
              <a:t>in</a:t>
            </a:r>
            <a:r>
              <a:rPr lang="hu-HU" sz="2000" dirty="0" smtClean="0">
                <a:solidFill>
                  <a:prstClr val="black"/>
                </a:solidFill>
              </a:rPr>
              <a:t> </a:t>
            </a:r>
            <a:r>
              <a:rPr lang="hu-HU" sz="2000" dirty="0" err="1" smtClean="0">
                <a:solidFill>
                  <a:prstClr val="black"/>
                </a:solidFill>
              </a:rPr>
              <a:t>dem</a:t>
            </a:r>
            <a:r>
              <a:rPr lang="hu-HU" sz="2000" dirty="0" smtClean="0">
                <a:solidFill>
                  <a:prstClr val="black"/>
                </a:solidFill>
              </a:rPr>
              <a:t> </a:t>
            </a:r>
            <a:r>
              <a:rPr lang="hu-HU" sz="2000" dirty="0" err="1" smtClean="0">
                <a:solidFill>
                  <a:prstClr val="black"/>
                </a:solidFill>
              </a:rPr>
              <a:t>Schultergelenk</a:t>
            </a:r>
            <a:r>
              <a:rPr lang="hu-HU" sz="2000" dirty="0" smtClean="0">
                <a:solidFill>
                  <a:prstClr val="black"/>
                </a:solidFill>
              </a:rPr>
              <a:t>)</a:t>
            </a:r>
          </a:p>
          <a:p>
            <a:endParaRPr lang="hu-HU" sz="2000" b="1" dirty="0" smtClean="0">
              <a:solidFill>
                <a:prstClr val="black"/>
              </a:solidFill>
            </a:endParaRPr>
          </a:p>
          <a:p>
            <a:r>
              <a:rPr lang="hu-HU" sz="2000" b="1" dirty="0" smtClean="0">
                <a:solidFill>
                  <a:prstClr val="black"/>
                </a:solidFill>
              </a:rPr>
              <a:t>M. </a:t>
            </a:r>
            <a:r>
              <a:rPr lang="hu-HU" sz="2000" b="1" dirty="0" err="1" smtClean="0">
                <a:solidFill>
                  <a:prstClr val="black"/>
                </a:solidFill>
              </a:rPr>
              <a:t>brachialis</a:t>
            </a:r>
            <a:r>
              <a:rPr lang="hu-HU" sz="2000" b="1" dirty="0" smtClean="0">
                <a:solidFill>
                  <a:prstClr val="black"/>
                </a:solidFill>
              </a:rPr>
              <a:t>:</a:t>
            </a:r>
            <a:r>
              <a:rPr lang="hu-HU" sz="2000" dirty="0" smtClean="0">
                <a:solidFill>
                  <a:prstClr val="black"/>
                </a:solidFill>
              </a:rPr>
              <a:t> </a:t>
            </a:r>
            <a:r>
              <a:rPr lang="hu-HU" sz="2000" dirty="0" err="1" smtClean="0">
                <a:solidFill>
                  <a:prstClr val="black"/>
                </a:solidFill>
              </a:rPr>
              <a:t>Ansatz</a:t>
            </a:r>
            <a:r>
              <a:rPr lang="hu-HU" sz="2000" dirty="0" smtClean="0">
                <a:solidFill>
                  <a:prstClr val="black"/>
                </a:solidFill>
              </a:rPr>
              <a:t>: an </a:t>
            </a:r>
            <a:r>
              <a:rPr lang="hu-HU" sz="2000" dirty="0" err="1" smtClean="0">
                <a:solidFill>
                  <a:prstClr val="black"/>
                </a:solidFill>
              </a:rPr>
              <a:t>Tuberositas</a:t>
            </a:r>
            <a:r>
              <a:rPr lang="hu-HU" sz="2000" dirty="0" smtClean="0">
                <a:solidFill>
                  <a:prstClr val="black"/>
                </a:solidFill>
              </a:rPr>
              <a:t> </a:t>
            </a:r>
            <a:r>
              <a:rPr lang="hu-HU" sz="2000" dirty="0" err="1" smtClean="0">
                <a:solidFill>
                  <a:prstClr val="black"/>
                </a:solidFill>
              </a:rPr>
              <a:t>ulnae</a:t>
            </a:r>
            <a:endParaRPr lang="hu-HU" sz="2000" dirty="0" smtClean="0">
              <a:solidFill>
                <a:prstClr val="black"/>
              </a:solidFill>
            </a:endParaRPr>
          </a:p>
          <a:p>
            <a:r>
              <a:rPr lang="hu-HU" sz="2000" dirty="0" smtClean="0">
                <a:solidFill>
                  <a:prstClr val="black"/>
                </a:solidFill>
              </a:rPr>
              <a:t> </a:t>
            </a:r>
            <a:r>
              <a:rPr lang="hu-HU" sz="2000" b="1" dirty="0" err="1" smtClean="0">
                <a:solidFill>
                  <a:prstClr val="black"/>
                </a:solidFill>
              </a:rPr>
              <a:t>nur</a:t>
            </a:r>
            <a:r>
              <a:rPr lang="hu-HU" sz="2000" b="1" dirty="0" smtClean="0">
                <a:solidFill>
                  <a:prstClr val="black"/>
                </a:solidFill>
              </a:rPr>
              <a:t> </a:t>
            </a:r>
            <a:r>
              <a:rPr lang="hu-HU" sz="2000" i="1" dirty="0" err="1">
                <a:solidFill>
                  <a:prstClr val="black"/>
                </a:solidFill>
              </a:rPr>
              <a:t>F</a:t>
            </a:r>
            <a:r>
              <a:rPr lang="hu-HU" sz="2000" i="1" dirty="0" err="1" smtClean="0">
                <a:solidFill>
                  <a:prstClr val="black"/>
                </a:solidFill>
              </a:rPr>
              <a:t>lexio</a:t>
            </a:r>
            <a:endParaRPr lang="hu-HU" sz="2000" i="1" dirty="0" smtClean="0">
              <a:solidFill>
                <a:prstClr val="black"/>
              </a:solidFill>
            </a:endParaRPr>
          </a:p>
          <a:p>
            <a:endParaRPr lang="hu-HU" dirty="0" smtClean="0">
              <a:solidFill>
                <a:prstClr val="black"/>
              </a:solidFill>
            </a:endParaRPr>
          </a:p>
          <a:p>
            <a:endParaRPr lang="hu-HU" dirty="0" smtClean="0">
              <a:solidFill>
                <a:prstClr val="black"/>
              </a:solidFill>
            </a:endParaRPr>
          </a:p>
          <a:p>
            <a:endParaRPr lang="hu-HU" dirty="0">
              <a:solidFill>
                <a:prstClr val="black"/>
              </a:solidFill>
            </a:endParaRPr>
          </a:p>
        </p:txBody>
      </p:sp>
      <p:pic>
        <p:nvPicPr>
          <p:cNvPr id="7" name="Kép 6" descr="felkar izma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2122" y="3037602"/>
            <a:ext cx="4150437" cy="3456384"/>
          </a:xfrm>
          <a:prstGeom prst="rect">
            <a:avLst/>
          </a:prstGeom>
        </p:spPr>
      </p:pic>
      <p:sp>
        <p:nvSpPr>
          <p:cNvPr id="9" name="Ellipszis 8"/>
          <p:cNvSpPr/>
          <p:nvPr/>
        </p:nvSpPr>
        <p:spPr>
          <a:xfrm>
            <a:off x="6588224" y="2564904"/>
            <a:ext cx="216024" cy="7200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2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64763"/>
            <a:ext cx="4939896" cy="59766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897378"/>
            <a:ext cx="2664296" cy="19808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745426" y="260648"/>
            <a:ext cx="5709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>
                <a:solidFill>
                  <a:srgbClr val="002060"/>
                </a:solidFill>
              </a:rPr>
              <a:t>Faller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0416" y="53502"/>
            <a:ext cx="6928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>
                <a:solidFill>
                  <a:srgbClr val="002060"/>
                </a:solidFill>
              </a:rPr>
              <a:t>Sobotta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5515517" y="3910826"/>
            <a:ext cx="2124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Bursa</a:t>
            </a:r>
            <a:r>
              <a:rPr lang="hu-HU" dirty="0"/>
              <a:t> </a:t>
            </a:r>
            <a:r>
              <a:rPr lang="hu-HU" dirty="0" err="1"/>
              <a:t>bicipitoradialis</a:t>
            </a:r>
            <a:endParaRPr lang="de-DE" sz="1400" dirty="0"/>
          </a:p>
        </p:txBody>
      </p:sp>
      <p:cxnSp>
        <p:nvCxnSpPr>
          <p:cNvPr id="14" name="Egyenes összekötő nyíllal 13"/>
          <p:cNvCxnSpPr/>
          <p:nvPr/>
        </p:nvCxnSpPr>
        <p:spPr>
          <a:xfrm flipV="1">
            <a:off x="5841326" y="3451351"/>
            <a:ext cx="360040" cy="42684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zövegdoboz 9"/>
          <p:cNvSpPr txBox="1"/>
          <p:nvPr/>
        </p:nvSpPr>
        <p:spPr>
          <a:xfrm>
            <a:off x="2459680" y="128028"/>
            <a:ext cx="5971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err="1" smtClean="0"/>
              <a:t>Ansatz</a:t>
            </a:r>
            <a:r>
              <a:rPr lang="hu-HU" sz="2800" b="1" dirty="0" smtClean="0"/>
              <a:t> der </a:t>
            </a:r>
            <a:r>
              <a:rPr lang="hu-HU" sz="2800" b="1" dirty="0" err="1" smtClean="0"/>
              <a:t>Sehne</a:t>
            </a:r>
            <a:r>
              <a:rPr lang="hu-HU" sz="2800" b="1" dirty="0" smtClean="0"/>
              <a:t> des M. </a:t>
            </a:r>
            <a:r>
              <a:rPr lang="hu-HU" sz="2800" b="1" dirty="0" err="1" smtClean="0"/>
              <a:t>biceps</a:t>
            </a:r>
            <a:r>
              <a:rPr lang="hu-HU" sz="2800" b="1" dirty="0" smtClean="0"/>
              <a:t> </a:t>
            </a:r>
            <a:r>
              <a:rPr lang="hu-HU" sz="2800" b="1" dirty="0" err="1" smtClean="0"/>
              <a:t>brachii</a:t>
            </a:r>
            <a:endParaRPr lang="hu-HU" sz="2800" b="1" dirty="0"/>
          </a:p>
        </p:txBody>
      </p:sp>
    </p:spTree>
    <p:extLst>
      <p:ext uri="{BB962C8B-B14F-4D97-AF65-F5344CB8AC3E}">
        <p14:creationId xmlns:p14="http://schemas.microsoft.com/office/powerpoint/2010/main" val="16746628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shoulder-movement-anatomy-anatomical-terminology-wikipedia-the-free-encycloped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51" y="0"/>
            <a:ext cx="87020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78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323528" y="548680"/>
            <a:ext cx="8208912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800" b="1" dirty="0">
                <a:solidFill>
                  <a:prstClr val="black"/>
                </a:solidFill>
              </a:rPr>
              <a:t>Die </a:t>
            </a:r>
            <a:r>
              <a:rPr lang="hu-HU" sz="2800" b="1" dirty="0" err="1">
                <a:solidFill>
                  <a:prstClr val="black"/>
                </a:solidFill>
              </a:rPr>
              <a:t>auf</a:t>
            </a:r>
            <a:r>
              <a:rPr lang="hu-HU" sz="2800" b="1" dirty="0">
                <a:solidFill>
                  <a:prstClr val="black"/>
                </a:solidFill>
              </a:rPr>
              <a:t> </a:t>
            </a:r>
            <a:r>
              <a:rPr lang="hu-HU" sz="2800" b="1" dirty="0" err="1">
                <a:solidFill>
                  <a:prstClr val="black"/>
                </a:solidFill>
              </a:rPr>
              <a:t>dem</a:t>
            </a:r>
            <a:r>
              <a:rPr lang="hu-HU" sz="2800" b="1" dirty="0">
                <a:solidFill>
                  <a:prstClr val="black"/>
                </a:solidFill>
              </a:rPr>
              <a:t> </a:t>
            </a:r>
            <a:r>
              <a:rPr lang="hu-HU" sz="2800" b="1" dirty="0" err="1">
                <a:solidFill>
                  <a:prstClr val="black"/>
                </a:solidFill>
              </a:rPr>
              <a:t>Ellbogen</a:t>
            </a:r>
            <a:r>
              <a:rPr lang="hu-HU" sz="2800" b="1" dirty="0">
                <a:solidFill>
                  <a:prstClr val="black"/>
                </a:solidFill>
              </a:rPr>
              <a:t> </a:t>
            </a:r>
            <a:r>
              <a:rPr lang="hu-HU" sz="2800" b="1" dirty="0" err="1">
                <a:solidFill>
                  <a:prstClr val="black"/>
                </a:solidFill>
              </a:rPr>
              <a:t>wirkenden</a:t>
            </a:r>
            <a:r>
              <a:rPr lang="hu-HU" sz="2800" b="1" dirty="0">
                <a:solidFill>
                  <a:prstClr val="black"/>
                </a:solidFill>
              </a:rPr>
              <a:t> </a:t>
            </a:r>
            <a:r>
              <a:rPr lang="hu-HU" sz="2800" b="1" dirty="0" err="1">
                <a:solidFill>
                  <a:prstClr val="black"/>
                </a:solidFill>
              </a:rPr>
              <a:t>Muskeln</a:t>
            </a:r>
            <a:endParaRPr lang="hu-HU" sz="2800" b="1" dirty="0">
              <a:solidFill>
                <a:prstClr val="black"/>
              </a:solidFill>
            </a:endParaRPr>
          </a:p>
          <a:p>
            <a:endParaRPr lang="hu-HU" u="sng" dirty="0" smtClean="0">
              <a:solidFill>
                <a:prstClr val="black"/>
              </a:solidFill>
            </a:endParaRPr>
          </a:p>
          <a:p>
            <a:r>
              <a:rPr lang="hu-HU" sz="2800" u="sng" dirty="0" err="1" smtClean="0">
                <a:solidFill>
                  <a:prstClr val="black"/>
                </a:solidFill>
              </a:rPr>
              <a:t>Oberarm</a:t>
            </a:r>
            <a:r>
              <a:rPr lang="hu-HU" sz="2800" u="sng" dirty="0" smtClean="0">
                <a:solidFill>
                  <a:prstClr val="black"/>
                </a:solidFill>
              </a:rPr>
              <a:t> </a:t>
            </a:r>
            <a:r>
              <a:rPr lang="hu-HU" sz="2800" u="sng" dirty="0" err="1" smtClean="0">
                <a:solidFill>
                  <a:prstClr val="black"/>
                </a:solidFill>
              </a:rPr>
              <a:t>Extensoren</a:t>
            </a:r>
            <a:endParaRPr lang="hu-HU" sz="2800" u="sng" dirty="0" smtClean="0">
              <a:solidFill>
                <a:prstClr val="black"/>
              </a:solidFill>
            </a:endParaRPr>
          </a:p>
          <a:p>
            <a:endParaRPr lang="hu-HU" sz="2400" b="1" dirty="0" smtClean="0">
              <a:solidFill>
                <a:prstClr val="black"/>
              </a:solidFill>
            </a:endParaRPr>
          </a:p>
          <a:p>
            <a:r>
              <a:rPr lang="hu-HU" sz="2400" b="1" dirty="0" smtClean="0">
                <a:solidFill>
                  <a:prstClr val="black"/>
                </a:solidFill>
              </a:rPr>
              <a:t>M. </a:t>
            </a:r>
            <a:r>
              <a:rPr lang="hu-HU" sz="2400" b="1" dirty="0" err="1" smtClean="0">
                <a:solidFill>
                  <a:prstClr val="black"/>
                </a:solidFill>
              </a:rPr>
              <a:t>triceps</a:t>
            </a:r>
            <a:r>
              <a:rPr lang="hu-HU" sz="2400" b="1" dirty="0" smtClean="0">
                <a:solidFill>
                  <a:prstClr val="black"/>
                </a:solidFill>
              </a:rPr>
              <a:t> </a:t>
            </a:r>
            <a:r>
              <a:rPr lang="hu-HU" sz="2400" b="1" dirty="0" err="1" smtClean="0">
                <a:solidFill>
                  <a:prstClr val="black"/>
                </a:solidFill>
              </a:rPr>
              <a:t>brachii</a:t>
            </a:r>
            <a:r>
              <a:rPr lang="hu-HU" sz="2400" b="1" dirty="0" smtClean="0">
                <a:solidFill>
                  <a:prstClr val="black"/>
                </a:solidFill>
              </a:rPr>
              <a:t>:  </a:t>
            </a:r>
            <a:r>
              <a:rPr lang="hu-HU" sz="2400" dirty="0" err="1" smtClean="0">
                <a:solidFill>
                  <a:prstClr val="black"/>
                </a:solidFill>
              </a:rPr>
              <a:t>Ansatz</a:t>
            </a:r>
            <a:r>
              <a:rPr lang="hu-HU" sz="2400" dirty="0" smtClean="0">
                <a:solidFill>
                  <a:prstClr val="black"/>
                </a:solidFill>
              </a:rPr>
              <a:t> an </a:t>
            </a:r>
            <a:r>
              <a:rPr lang="hu-HU" sz="2400" dirty="0" err="1" smtClean="0">
                <a:solidFill>
                  <a:prstClr val="black"/>
                </a:solidFill>
              </a:rPr>
              <a:t>Olecranonon</a:t>
            </a:r>
            <a:endParaRPr lang="hu-HU" sz="2400" dirty="0" smtClean="0">
              <a:solidFill>
                <a:prstClr val="black"/>
              </a:solidFill>
            </a:endParaRPr>
          </a:p>
          <a:p>
            <a:r>
              <a:rPr lang="hu-HU" sz="2400" i="1" dirty="0" err="1" smtClean="0">
                <a:solidFill>
                  <a:prstClr val="black"/>
                </a:solidFill>
              </a:rPr>
              <a:t>Extensio</a:t>
            </a:r>
            <a:r>
              <a:rPr lang="hu-HU" sz="2400" i="1" dirty="0" smtClean="0">
                <a:solidFill>
                  <a:prstClr val="black"/>
                </a:solidFill>
              </a:rPr>
              <a:t>  </a:t>
            </a:r>
            <a:r>
              <a:rPr lang="hu-HU" sz="2400" dirty="0" smtClean="0">
                <a:solidFill>
                  <a:prstClr val="black"/>
                </a:solidFill>
              </a:rPr>
              <a:t>(+</a:t>
            </a:r>
            <a:r>
              <a:rPr lang="hu-HU" sz="2400" dirty="0" err="1" smtClean="0">
                <a:solidFill>
                  <a:prstClr val="black"/>
                </a:solidFill>
              </a:rPr>
              <a:t>Adductio</a:t>
            </a:r>
            <a:r>
              <a:rPr lang="hu-HU" sz="2400" dirty="0" smtClean="0">
                <a:solidFill>
                  <a:prstClr val="black"/>
                </a:solidFill>
              </a:rPr>
              <a:t> </a:t>
            </a:r>
            <a:r>
              <a:rPr lang="hu-HU" sz="2400" dirty="0" err="1" smtClean="0">
                <a:solidFill>
                  <a:prstClr val="black"/>
                </a:solidFill>
              </a:rPr>
              <a:t>im</a:t>
            </a:r>
            <a:r>
              <a:rPr lang="hu-HU" sz="2400" dirty="0" smtClean="0">
                <a:solidFill>
                  <a:prstClr val="black"/>
                </a:solidFill>
              </a:rPr>
              <a:t> </a:t>
            </a:r>
            <a:r>
              <a:rPr lang="hu-HU" sz="2400" dirty="0" err="1" smtClean="0">
                <a:solidFill>
                  <a:prstClr val="black"/>
                </a:solidFill>
              </a:rPr>
              <a:t>Schultergelenk</a:t>
            </a:r>
            <a:r>
              <a:rPr lang="hu-HU" sz="2400" dirty="0" smtClean="0">
                <a:solidFill>
                  <a:prstClr val="black"/>
                </a:solidFill>
              </a:rPr>
              <a:t>)</a:t>
            </a:r>
            <a:endParaRPr lang="hu-HU" sz="2400" b="1" dirty="0" smtClean="0">
              <a:solidFill>
                <a:prstClr val="black"/>
              </a:solidFill>
            </a:endParaRPr>
          </a:p>
          <a:p>
            <a:endParaRPr lang="hu-HU" sz="2400" dirty="0" smtClean="0">
              <a:solidFill>
                <a:prstClr val="black"/>
              </a:solidFill>
            </a:endParaRPr>
          </a:p>
        </p:txBody>
      </p:sp>
      <p:pic>
        <p:nvPicPr>
          <p:cNvPr id="8" name="Kép 7" descr="triceps.jpg"/>
          <p:cNvPicPr>
            <a:picLocks noChangeAspect="1"/>
          </p:cNvPicPr>
          <p:nvPr/>
        </p:nvPicPr>
        <p:blipFill>
          <a:blip r:embed="rId2" cstate="print"/>
          <a:srcRect l="59450" t="12201" b="10100"/>
          <a:stretch>
            <a:fillRect/>
          </a:stretch>
        </p:blipFill>
        <p:spPr>
          <a:xfrm>
            <a:off x="5436096" y="1393037"/>
            <a:ext cx="370790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61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23528" y="188640"/>
            <a:ext cx="6912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800" b="1" dirty="0">
                <a:solidFill>
                  <a:prstClr val="black"/>
                </a:solidFill>
              </a:rPr>
              <a:t>Die </a:t>
            </a:r>
            <a:r>
              <a:rPr lang="hu-HU" sz="2800" b="1" dirty="0" err="1">
                <a:solidFill>
                  <a:prstClr val="black"/>
                </a:solidFill>
              </a:rPr>
              <a:t>auf</a:t>
            </a:r>
            <a:r>
              <a:rPr lang="hu-HU" sz="2800" b="1" dirty="0">
                <a:solidFill>
                  <a:prstClr val="black"/>
                </a:solidFill>
              </a:rPr>
              <a:t> </a:t>
            </a:r>
            <a:r>
              <a:rPr lang="hu-HU" sz="2800" b="1" dirty="0" err="1">
                <a:solidFill>
                  <a:prstClr val="black"/>
                </a:solidFill>
              </a:rPr>
              <a:t>dem</a:t>
            </a:r>
            <a:r>
              <a:rPr lang="hu-HU" sz="2800" b="1" dirty="0">
                <a:solidFill>
                  <a:prstClr val="black"/>
                </a:solidFill>
              </a:rPr>
              <a:t> </a:t>
            </a:r>
            <a:r>
              <a:rPr lang="hu-HU" sz="2800" b="1" dirty="0" err="1">
                <a:solidFill>
                  <a:prstClr val="black"/>
                </a:solidFill>
              </a:rPr>
              <a:t>Ellbogen</a:t>
            </a:r>
            <a:r>
              <a:rPr lang="hu-HU" sz="2800" b="1" dirty="0">
                <a:solidFill>
                  <a:prstClr val="black"/>
                </a:solidFill>
              </a:rPr>
              <a:t> </a:t>
            </a:r>
            <a:r>
              <a:rPr lang="hu-HU" sz="2800" b="1" dirty="0" err="1">
                <a:solidFill>
                  <a:prstClr val="black"/>
                </a:solidFill>
              </a:rPr>
              <a:t>wirkenden</a:t>
            </a:r>
            <a:r>
              <a:rPr lang="hu-HU" sz="2800" b="1" dirty="0">
                <a:solidFill>
                  <a:prstClr val="black"/>
                </a:solidFill>
              </a:rPr>
              <a:t> </a:t>
            </a:r>
            <a:r>
              <a:rPr lang="hu-HU" sz="2800" b="1" dirty="0" err="1" smtClean="0">
                <a:solidFill>
                  <a:prstClr val="black"/>
                </a:solidFill>
              </a:rPr>
              <a:t>Muskeln</a:t>
            </a:r>
            <a:endParaRPr lang="hu-HU" dirty="0" smtClean="0">
              <a:solidFill>
                <a:prstClr val="black"/>
              </a:solidFill>
            </a:endParaRPr>
          </a:p>
        </p:txBody>
      </p:sp>
      <p:pic>
        <p:nvPicPr>
          <p:cNvPr id="3" name="Kép 2" descr="Forearm.jpg"/>
          <p:cNvPicPr>
            <a:picLocks noChangeAspect="1"/>
          </p:cNvPicPr>
          <p:nvPr/>
        </p:nvPicPr>
        <p:blipFill>
          <a:blip r:embed="rId2" cstate="print"/>
          <a:srcRect l="7546" r="11809"/>
          <a:stretch>
            <a:fillRect/>
          </a:stretch>
        </p:blipFill>
        <p:spPr>
          <a:xfrm>
            <a:off x="4571999" y="572226"/>
            <a:ext cx="4570917" cy="6304713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316166" y="3933056"/>
            <a:ext cx="375177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i="1" dirty="0" err="1">
                <a:solidFill>
                  <a:prstClr val="black"/>
                </a:solidFill>
              </a:rPr>
              <a:t>Supinatio</a:t>
            </a:r>
            <a:endParaRPr lang="hu-HU" sz="2000" b="1" i="1" dirty="0">
              <a:solidFill>
                <a:prstClr val="black"/>
              </a:solidFill>
            </a:endParaRPr>
          </a:p>
          <a:p>
            <a:r>
              <a:rPr lang="hu-HU" sz="2000" dirty="0" err="1" smtClean="0">
                <a:solidFill>
                  <a:prstClr val="black"/>
                </a:solidFill>
              </a:rPr>
              <a:t>Unterarm</a:t>
            </a:r>
            <a:r>
              <a:rPr lang="hu-HU" sz="2000" dirty="0" smtClean="0">
                <a:solidFill>
                  <a:prstClr val="black"/>
                </a:solidFill>
              </a:rPr>
              <a:t> </a:t>
            </a:r>
            <a:r>
              <a:rPr lang="hu-HU" sz="2000" dirty="0" err="1" smtClean="0">
                <a:solidFill>
                  <a:prstClr val="black"/>
                </a:solidFill>
              </a:rPr>
              <a:t>Extensoren</a:t>
            </a:r>
            <a:r>
              <a:rPr lang="hu-HU" sz="2000" dirty="0" smtClean="0">
                <a:solidFill>
                  <a:prstClr val="black"/>
                </a:solidFill>
              </a:rPr>
              <a:t>:</a:t>
            </a:r>
            <a:endParaRPr lang="hu-HU" sz="2000" dirty="0">
              <a:solidFill>
                <a:prstClr val="black"/>
              </a:solidFill>
            </a:endParaRPr>
          </a:p>
          <a:p>
            <a:r>
              <a:rPr lang="hu-HU" sz="2000" b="1" dirty="0" smtClean="0">
                <a:solidFill>
                  <a:prstClr val="black"/>
                </a:solidFill>
              </a:rPr>
              <a:t>    M. </a:t>
            </a:r>
            <a:r>
              <a:rPr lang="hu-HU" sz="2000" b="1" dirty="0" err="1" smtClean="0">
                <a:solidFill>
                  <a:prstClr val="black"/>
                </a:solidFill>
              </a:rPr>
              <a:t>supinator</a:t>
            </a:r>
            <a:r>
              <a:rPr lang="hu-HU" sz="2000" b="1" dirty="0" smtClean="0">
                <a:solidFill>
                  <a:prstClr val="black"/>
                </a:solidFill>
              </a:rPr>
              <a:t> </a:t>
            </a:r>
            <a:endParaRPr lang="hu-HU" sz="2000" b="1" dirty="0" smtClean="0">
              <a:solidFill>
                <a:prstClr val="black"/>
              </a:solidFill>
            </a:endParaRPr>
          </a:p>
          <a:p>
            <a:r>
              <a:rPr lang="hu-HU" sz="2000" b="1" dirty="0">
                <a:solidFill>
                  <a:prstClr val="black"/>
                </a:solidFill>
              </a:rPr>
              <a:t> </a:t>
            </a:r>
            <a:r>
              <a:rPr lang="hu-HU" sz="2000" b="1" dirty="0" smtClean="0">
                <a:solidFill>
                  <a:prstClr val="black"/>
                </a:solidFill>
              </a:rPr>
              <a:t>   </a:t>
            </a:r>
            <a:r>
              <a:rPr lang="hu-HU" sz="2000" dirty="0" smtClean="0">
                <a:solidFill>
                  <a:prstClr val="black"/>
                </a:solidFill>
              </a:rPr>
              <a:t>(M. </a:t>
            </a:r>
            <a:r>
              <a:rPr lang="hu-HU" sz="2000" dirty="0" err="1" smtClean="0">
                <a:solidFill>
                  <a:prstClr val="black"/>
                </a:solidFill>
              </a:rPr>
              <a:t>abductor</a:t>
            </a:r>
            <a:r>
              <a:rPr lang="hu-HU" sz="2000" dirty="0" smtClean="0">
                <a:solidFill>
                  <a:prstClr val="black"/>
                </a:solidFill>
              </a:rPr>
              <a:t> </a:t>
            </a:r>
            <a:r>
              <a:rPr lang="hu-HU" sz="2000" dirty="0" err="1" smtClean="0">
                <a:solidFill>
                  <a:prstClr val="black"/>
                </a:solidFill>
              </a:rPr>
              <a:t>pollicis</a:t>
            </a:r>
            <a:r>
              <a:rPr lang="hu-HU" sz="2000" dirty="0" smtClean="0">
                <a:solidFill>
                  <a:prstClr val="black"/>
                </a:solidFill>
              </a:rPr>
              <a:t> </a:t>
            </a:r>
            <a:r>
              <a:rPr lang="hu-HU" sz="2000" dirty="0" err="1" smtClean="0">
                <a:solidFill>
                  <a:prstClr val="black"/>
                </a:solidFill>
              </a:rPr>
              <a:t>longus</a:t>
            </a:r>
            <a:endParaRPr lang="hu-HU" sz="2000" dirty="0" smtClean="0">
              <a:solidFill>
                <a:prstClr val="black"/>
              </a:solidFill>
            </a:endParaRPr>
          </a:p>
          <a:p>
            <a:r>
              <a:rPr lang="hu-HU" sz="2000" dirty="0">
                <a:solidFill>
                  <a:prstClr val="black"/>
                </a:solidFill>
              </a:rPr>
              <a:t> </a:t>
            </a:r>
            <a:r>
              <a:rPr lang="hu-HU" sz="2000" dirty="0" smtClean="0">
                <a:solidFill>
                  <a:prstClr val="black"/>
                </a:solidFill>
              </a:rPr>
              <a:t>    M. </a:t>
            </a:r>
            <a:r>
              <a:rPr lang="hu-HU" sz="2000" dirty="0" err="1" smtClean="0">
                <a:solidFill>
                  <a:prstClr val="black"/>
                </a:solidFill>
              </a:rPr>
              <a:t>extensor</a:t>
            </a:r>
            <a:r>
              <a:rPr lang="hu-HU" sz="2000" dirty="0" smtClean="0">
                <a:solidFill>
                  <a:prstClr val="black"/>
                </a:solidFill>
              </a:rPr>
              <a:t> </a:t>
            </a:r>
            <a:r>
              <a:rPr lang="hu-HU" sz="2000" dirty="0" err="1" smtClean="0">
                <a:solidFill>
                  <a:prstClr val="black"/>
                </a:solidFill>
              </a:rPr>
              <a:t>npollicis</a:t>
            </a:r>
            <a:r>
              <a:rPr lang="hu-HU" sz="2000" dirty="0" smtClean="0">
                <a:solidFill>
                  <a:prstClr val="black"/>
                </a:solidFill>
              </a:rPr>
              <a:t> </a:t>
            </a:r>
            <a:r>
              <a:rPr lang="hu-HU" sz="2000" dirty="0" err="1" smtClean="0">
                <a:solidFill>
                  <a:prstClr val="black"/>
                </a:solidFill>
              </a:rPr>
              <a:t>longus</a:t>
            </a:r>
            <a:r>
              <a:rPr lang="hu-HU" sz="2000" b="1" dirty="0" smtClean="0">
                <a:solidFill>
                  <a:prstClr val="black"/>
                </a:solidFill>
              </a:rPr>
              <a:t>)</a:t>
            </a:r>
            <a:endParaRPr lang="hu-HU" sz="2000" b="1" dirty="0" smtClean="0">
              <a:solidFill>
                <a:prstClr val="black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323528" y="1412776"/>
            <a:ext cx="2719719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i="1" dirty="0" err="1" smtClean="0">
                <a:solidFill>
                  <a:prstClr val="black"/>
                </a:solidFill>
              </a:rPr>
              <a:t>Pronatio</a:t>
            </a:r>
            <a:endParaRPr lang="hu-HU" sz="2000" b="1" i="1" dirty="0" smtClean="0">
              <a:solidFill>
                <a:prstClr val="black"/>
              </a:solidFill>
            </a:endParaRPr>
          </a:p>
          <a:p>
            <a:r>
              <a:rPr lang="hu-HU" dirty="0" err="1" smtClean="0">
                <a:solidFill>
                  <a:prstClr val="black"/>
                </a:solidFill>
              </a:rPr>
              <a:t>Unterarm</a:t>
            </a:r>
            <a:r>
              <a:rPr lang="hu-HU" dirty="0" smtClean="0">
                <a:solidFill>
                  <a:prstClr val="black"/>
                </a:solidFill>
              </a:rPr>
              <a:t> </a:t>
            </a:r>
            <a:r>
              <a:rPr lang="hu-HU" dirty="0" err="1" smtClean="0">
                <a:solidFill>
                  <a:prstClr val="black"/>
                </a:solidFill>
              </a:rPr>
              <a:t>Flexoren</a:t>
            </a:r>
            <a:r>
              <a:rPr lang="hu-HU" dirty="0" smtClean="0">
                <a:solidFill>
                  <a:prstClr val="black"/>
                </a:solidFill>
              </a:rPr>
              <a:t> </a:t>
            </a:r>
            <a:r>
              <a:rPr lang="hu-HU" dirty="0">
                <a:solidFill>
                  <a:prstClr val="black"/>
                </a:solidFill>
              </a:rPr>
              <a:t>:</a:t>
            </a:r>
          </a:p>
          <a:p>
            <a:r>
              <a:rPr lang="hu-HU" b="1" dirty="0">
                <a:solidFill>
                  <a:prstClr val="black"/>
                </a:solidFill>
              </a:rPr>
              <a:t>    </a:t>
            </a:r>
            <a:r>
              <a:rPr lang="hu-HU" b="1" dirty="0" smtClean="0">
                <a:solidFill>
                  <a:prstClr val="black"/>
                </a:solidFill>
              </a:rPr>
              <a:t>M. </a:t>
            </a:r>
            <a:r>
              <a:rPr lang="hu-HU" b="1" dirty="0" err="1">
                <a:solidFill>
                  <a:prstClr val="black"/>
                </a:solidFill>
              </a:rPr>
              <a:t>pronator</a:t>
            </a:r>
            <a:r>
              <a:rPr lang="hu-HU" b="1" dirty="0">
                <a:solidFill>
                  <a:prstClr val="black"/>
                </a:solidFill>
              </a:rPr>
              <a:t> teres</a:t>
            </a:r>
            <a:endParaRPr lang="hu-HU" dirty="0">
              <a:solidFill>
                <a:prstClr val="black"/>
              </a:solidFill>
            </a:endParaRPr>
          </a:p>
          <a:p>
            <a:r>
              <a:rPr lang="hu-HU" b="1" dirty="0">
                <a:solidFill>
                  <a:prstClr val="black"/>
                </a:solidFill>
              </a:rPr>
              <a:t>    </a:t>
            </a:r>
            <a:r>
              <a:rPr lang="hu-HU" b="1" dirty="0" smtClean="0">
                <a:solidFill>
                  <a:prstClr val="black"/>
                </a:solidFill>
              </a:rPr>
              <a:t>M. </a:t>
            </a:r>
            <a:r>
              <a:rPr lang="hu-HU" b="1" dirty="0" err="1">
                <a:solidFill>
                  <a:prstClr val="black"/>
                </a:solidFill>
              </a:rPr>
              <a:t>pronator</a:t>
            </a:r>
            <a:r>
              <a:rPr lang="hu-HU" b="1" dirty="0">
                <a:solidFill>
                  <a:prstClr val="black"/>
                </a:solidFill>
              </a:rPr>
              <a:t> </a:t>
            </a:r>
            <a:r>
              <a:rPr lang="hu-HU" b="1" dirty="0" err="1" smtClean="0">
                <a:solidFill>
                  <a:prstClr val="black"/>
                </a:solidFill>
              </a:rPr>
              <a:t>quadratus</a:t>
            </a:r>
            <a:endParaRPr lang="hu-HU" b="1" dirty="0" smtClean="0">
              <a:solidFill>
                <a:prstClr val="black"/>
              </a:solidFill>
            </a:endParaRPr>
          </a:p>
          <a:p>
            <a:r>
              <a:rPr lang="hu-HU" b="1" dirty="0">
                <a:solidFill>
                  <a:prstClr val="black"/>
                </a:solidFill>
              </a:rPr>
              <a:t> </a:t>
            </a:r>
            <a:r>
              <a:rPr lang="hu-HU" b="1" dirty="0" smtClean="0">
                <a:solidFill>
                  <a:prstClr val="black"/>
                </a:solidFill>
              </a:rPr>
              <a:t>   </a:t>
            </a:r>
            <a:r>
              <a:rPr lang="hu-HU" dirty="0" smtClean="0">
                <a:solidFill>
                  <a:prstClr val="black"/>
                </a:solidFill>
              </a:rPr>
              <a:t>(M. </a:t>
            </a:r>
            <a:r>
              <a:rPr lang="hu-HU" dirty="0" err="1" smtClean="0">
                <a:solidFill>
                  <a:prstClr val="black"/>
                </a:solidFill>
              </a:rPr>
              <a:t>flexor</a:t>
            </a:r>
            <a:r>
              <a:rPr lang="hu-HU" dirty="0" smtClean="0">
                <a:solidFill>
                  <a:prstClr val="black"/>
                </a:solidFill>
              </a:rPr>
              <a:t> </a:t>
            </a:r>
            <a:r>
              <a:rPr lang="hu-HU" dirty="0" err="1" smtClean="0">
                <a:solidFill>
                  <a:prstClr val="black"/>
                </a:solidFill>
              </a:rPr>
              <a:t>carpi</a:t>
            </a:r>
            <a:r>
              <a:rPr lang="hu-HU" dirty="0" smtClean="0">
                <a:solidFill>
                  <a:prstClr val="black"/>
                </a:solidFill>
              </a:rPr>
              <a:t> </a:t>
            </a:r>
            <a:r>
              <a:rPr lang="hu-HU" dirty="0" err="1" smtClean="0">
                <a:solidFill>
                  <a:prstClr val="black"/>
                </a:solidFill>
              </a:rPr>
              <a:t>radialis</a:t>
            </a:r>
            <a:r>
              <a:rPr lang="hu-HU" dirty="0" smtClean="0">
                <a:solidFill>
                  <a:prstClr val="black"/>
                </a:solidFill>
              </a:rPr>
              <a:t>)</a:t>
            </a:r>
            <a:r>
              <a:rPr lang="hu-HU" dirty="0" smtClean="0">
                <a:solidFill>
                  <a:prstClr val="black"/>
                </a:solidFill>
              </a:rPr>
              <a:t> </a:t>
            </a:r>
            <a:endParaRPr lang="hu-HU" dirty="0">
              <a:solidFill>
                <a:prstClr val="black"/>
              </a:solidFill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3197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nde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" y="1823275"/>
            <a:ext cx="6477792" cy="2565642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2123728" y="420977"/>
            <a:ext cx="35928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err="1" smtClean="0">
                <a:solidFill>
                  <a:prstClr val="black"/>
                </a:solidFill>
              </a:rPr>
              <a:t>Pronatio</a:t>
            </a:r>
            <a:r>
              <a:rPr lang="hu-HU" sz="2800" b="1" dirty="0" smtClean="0">
                <a:solidFill>
                  <a:prstClr val="black"/>
                </a:solidFill>
              </a:rPr>
              <a:t> </a:t>
            </a:r>
            <a:r>
              <a:rPr lang="hu-HU" sz="2800" b="1" dirty="0" smtClean="0">
                <a:solidFill>
                  <a:prstClr val="black"/>
                </a:solidFill>
              </a:rPr>
              <a:t>und </a:t>
            </a:r>
            <a:r>
              <a:rPr lang="hu-HU" sz="2800" b="1" dirty="0" err="1" smtClean="0">
                <a:solidFill>
                  <a:prstClr val="black"/>
                </a:solidFill>
              </a:rPr>
              <a:t>supinatio</a:t>
            </a:r>
            <a:endParaRPr lang="hu-HU" sz="2000" dirty="0">
              <a:solidFill>
                <a:prstClr val="black"/>
              </a:solidFill>
            </a:endParaRP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510" y="420977"/>
            <a:ext cx="2700528" cy="587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41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063788" y="5373216"/>
            <a:ext cx="6126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>
                <a:solidFill>
                  <a:srgbClr val="002060"/>
                </a:solidFill>
              </a:rPr>
              <a:t>Hajdu</a:t>
            </a:r>
          </a:p>
        </p:txBody>
      </p:sp>
      <p:sp>
        <p:nvSpPr>
          <p:cNvPr id="13" name="Téglalap 12"/>
          <p:cNvSpPr/>
          <p:nvPr/>
        </p:nvSpPr>
        <p:spPr>
          <a:xfrm>
            <a:off x="323528" y="332656"/>
            <a:ext cx="691276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b="1" dirty="0" smtClean="0">
                <a:solidFill>
                  <a:prstClr val="black"/>
                </a:solidFill>
              </a:rPr>
              <a:t>M. </a:t>
            </a:r>
            <a:r>
              <a:rPr lang="hu-HU" sz="2800" b="1" dirty="0" err="1" smtClean="0">
                <a:solidFill>
                  <a:prstClr val="black"/>
                </a:solidFill>
              </a:rPr>
              <a:t>brachioradialis</a:t>
            </a:r>
            <a:endParaRPr lang="hu-HU" sz="2800" b="1" dirty="0" smtClean="0">
              <a:solidFill>
                <a:prstClr val="black"/>
              </a:solidFill>
            </a:endParaRPr>
          </a:p>
          <a:p>
            <a:endParaRPr lang="hu-HU" dirty="0" smtClean="0">
              <a:solidFill>
                <a:prstClr val="black"/>
              </a:solidFill>
            </a:endParaRPr>
          </a:p>
          <a:p>
            <a:endParaRPr lang="hu-HU" sz="2000" dirty="0" smtClean="0">
              <a:solidFill>
                <a:prstClr val="black"/>
              </a:solidFill>
            </a:endParaRPr>
          </a:p>
        </p:txBody>
      </p:sp>
      <p:sp>
        <p:nvSpPr>
          <p:cNvPr id="3074" name="AutoShape 2" descr="Képtalálat a következ&amp;odblac;re: „brachioradialis”"/>
          <p:cNvSpPr>
            <a:spLocks noChangeAspect="1" noChangeArrowheads="1"/>
          </p:cNvSpPr>
          <p:nvPr/>
        </p:nvSpPr>
        <p:spPr bwMode="auto">
          <a:xfrm>
            <a:off x="155575" y="332655"/>
            <a:ext cx="2895600" cy="483319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>
              <a:solidFill>
                <a:prstClr val="black"/>
              </a:solidFill>
            </a:endParaRPr>
          </a:p>
        </p:txBody>
      </p:sp>
      <p:pic>
        <p:nvPicPr>
          <p:cNvPr id="20" name="Kép 19" descr="shutterstock109588451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204864"/>
            <a:ext cx="7988937" cy="4300711"/>
          </a:xfrm>
          <a:prstGeom prst="rect">
            <a:avLst/>
          </a:prstGeom>
        </p:spPr>
      </p:pic>
      <p:pic>
        <p:nvPicPr>
          <p:cNvPr id="6" name="Kép 5" descr="inde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358156"/>
            <a:ext cx="2814836" cy="1114865"/>
          </a:xfrm>
          <a:prstGeom prst="rect">
            <a:avLst/>
          </a:prstGeom>
        </p:spPr>
      </p:pic>
      <p:sp>
        <p:nvSpPr>
          <p:cNvPr id="7" name="TextBox 5"/>
          <p:cNvSpPr txBox="1"/>
          <p:nvPr/>
        </p:nvSpPr>
        <p:spPr>
          <a:xfrm>
            <a:off x="2979033" y="1501725"/>
            <a:ext cx="4223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M. </a:t>
            </a:r>
            <a:r>
              <a:rPr lang="hu-HU" dirty="0"/>
              <a:t>brachioradialis: </a:t>
            </a:r>
            <a:r>
              <a:rPr lang="hu-HU" dirty="0" err="1" smtClean="0"/>
              <a:t>reponiert</a:t>
            </a:r>
            <a:r>
              <a:rPr lang="hu-HU" dirty="0" smtClean="0"/>
              <a:t> den </a:t>
            </a:r>
            <a:r>
              <a:rPr lang="hu-HU" dirty="0" err="1" smtClean="0"/>
              <a:t>Extremitas</a:t>
            </a:r>
            <a:r>
              <a:rPr lang="hu-HU" dirty="0" smtClean="0"/>
              <a:t>  </a:t>
            </a:r>
            <a:r>
              <a:rPr lang="hu-HU" dirty="0" err="1" smtClean="0"/>
              <a:t>aus</a:t>
            </a:r>
            <a:r>
              <a:rPr lang="hu-HU" dirty="0" smtClean="0"/>
              <a:t> </a:t>
            </a:r>
            <a:r>
              <a:rPr lang="hu-HU" dirty="0" err="1" smtClean="0"/>
              <a:t>beiden</a:t>
            </a:r>
            <a:r>
              <a:rPr lang="hu-HU" dirty="0" smtClean="0"/>
              <a:t> </a:t>
            </a:r>
            <a:r>
              <a:rPr lang="hu-HU" dirty="0" err="1" smtClean="0"/>
              <a:t>Position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8273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upload.wikimedia.org/wikipedia/commons/6/6e/Bursitis_Elbow_W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523" y="3046413"/>
            <a:ext cx="4829265" cy="3622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4" descr="http://img.webmd.com/dtmcms/live/webmd/consumer_assets/site_images/media/medical/hw/h9991547_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4381500" cy="2857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ím 1"/>
          <p:cNvSpPr txBox="1">
            <a:spLocks/>
          </p:cNvSpPr>
          <p:nvPr/>
        </p:nvSpPr>
        <p:spPr>
          <a:xfrm>
            <a:off x="4741863" y="620713"/>
            <a:ext cx="4149725" cy="5461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pPr>
              <a:defRPr/>
            </a:pPr>
            <a:r>
              <a:rPr lang="hu-HU" sz="2800" kern="0" dirty="0" err="1">
                <a:solidFill>
                  <a:prstClr val="black"/>
                </a:solidFill>
                <a:effectLst/>
              </a:rPr>
              <a:t>Bursitis</a:t>
            </a:r>
            <a:r>
              <a:rPr lang="hu-HU" sz="2800" kern="0" dirty="0">
                <a:solidFill>
                  <a:prstClr val="black"/>
                </a:solidFill>
                <a:effectLst/>
              </a:rPr>
              <a:t> </a:t>
            </a:r>
            <a:r>
              <a:rPr lang="hu-HU" sz="2800" kern="0" dirty="0" err="1">
                <a:solidFill>
                  <a:prstClr val="black"/>
                </a:solidFill>
                <a:effectLst/>
              </a:rPr>
              <a:t>olecrani</a:t>
            </a:r>
            <a:endParaRPr lang="hu-HU" sz="2800" kern="0" dirty="0">
              <a:solidFill>
                <a:prstClr val="black"/>
              </a:solidFill>
              <a:effectLst/>
            </a:endParaRPr>
          </a:p>
        </p:txBody>
      </p:sp>
      <p:sp>
        <p:nvSpPr>
          <p:cNvPr id="5" name="Szövegdoboz 1"/>
          <p:cNvSpPr txBox="1">
            <a:spLocks noChangeArrowheads="1"/>
          </p:cNvSpPr>
          <p:nvPr/>
        </p:nvSpPr>
        <p:spPr bwMode="auto">
          <a:xfrm>
            <a:off x="185738" y="4077072"/>
            <a:ext cx="373819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800" dirty="0" smtClean="0">
                <a:latin typeface="Garamond" pitchFamily="18" charset="0"/>
              </a:rPr>
              <a:t>Die </a:t>
            </a:r>
            <a:r>
              <a:rPr lang="hu-HU" altLang="hu-HU" sz="1800" dirty="0" err="1" smtClean="0">
                <a:latin typeface="Garamond" pitchFamily="18" charset="0"/>
              </a:rPr>
              <a:t>Bursitis</a:t>
            </a:r>
            <a:r>
              <a:rPr lang="hu-HU" altLang="hu-HU" sz="1800" dirty="0" smtClean="0">
                <a:latin typeface="Garamond" pitchFamily="18" charset="0"/>
              </a:rPr>
              <a:t> (</a:t>
            </a:r>
            <a:r>
              <a:rPr lang="hu-HU" altLang="hu-HU" sz="1800" dirty="0" err="1" smtClean="0">
                <a:latin typeface="Garamond" pitchFamily="18" charset="0"/>
              </a:rPr>
              <a:t>Entzündung</a:t>
            </a:r>
            <a:r>
              <a:rPr lang="hu-HU" altLang="hu-HU" sz="1800" dirty="0" smtClean="0">
                <a:latin typeface="Garamond" pitchFamily="18" charset="0"/>
              </a:rPr>
              <a:t> des </a:t>
            </a:r>
            <a:r>
              <a:rPr lang="hu-HU" altLang="hu-HU" sz="1800" dirty="0" err="1" smtClean="0">
                <a:latin typeface="Garamond" pitchFamily="18" charset="0"/>
              </a:rPr>
              <a:t>Schleimbeutels</a:t>
            </a:r>
            <a:r>
              <a:rPr lang="hu-HU" altLang="hu-HU" sz="1800" dirty="0" smtClean="0">
                <a:latin typeface="Garamond" pitchFamily="18" charset="0"/>
              </a:rPr>
              <a:t> </a:t>
            </a:r>
            <a:r>
              <a:rPr lang="hu-HU" altLang="hu-HU" sz="1800" dirty="0" err="1" smtClean="0">
                <a:latin typeface="Garamond" pitchFamily="18" charset="0"/>
              </a:rPr>
              <a:t>unter</a:t>
            </a:r>
            <a:r>
              <a:rPr lang="hu-HU" altLang="hu-HU" sz="1800" dirty="0" smtClean="0">
                <a:latin typeface="Garamond" pitchFamily="18" charset="0"/>
              </a:rPr>
              <a:t> der </a:t>
            </a:r>
            <a:r>
              <a:rPr lang="hu-HU" altLang="hu-HU" sz="1800" dirty="0" err="1" smtClean="0">
                <a:latin typeface="Garamond" pitchFamily="18" charset="0"/>
              </a:rPr>
              <a:t>Sehne</a:t>
            </a:r>
            <a:r>
              <a:rPr lang="hu-HU" altLang="hu-HU" sz="1800" dirty="0" smtClean="0">
                <a:latin typeface="Garamond" pitchFamily="18" charset="0"/>
              </a:rPr>
              <a:t> des M. </a:t>
            </a:r>
            <a:r>
              <a:rPr lang="hu-HU" altLang="hu-HU" sz="1800" dirty="0" err="1" smtClean="0">
                <a:latin typeface="Garamond" pitchFamily="18" charset="0"/>
              </a:rPr>
              <a:t>triceps</a:t>
            </a:r>
            <a:r>
              <a:rPr lang="hu-HU" altLang="hu-HU" sz="1800" dirty="0" smtClean="0">
                <a:latin typeface="Garamond" pitchFamily="18" charset="0"/>
              </a:rPr>
              <a:t> </a:t>
            </a:r>
            <a:r>
              <a:rPr lang="hu-HU" altLang="hu-HU" sz="1800" dirty="0" err="1" smtClean="0">
                <a:latin typeface="Garamond" pitchFamily="18" charset="0"/>
              </a:rPr>
              <a:t>brachi</a:t>
            </a:r>
            <a:r>
              <a:rPr lang="hu-HU" altLang="hu-HU" sz="1800" dirty="0" smtClean="0">
                <a:latin typeface="Garamond" pitchFamily="18" charset="0"/>
              </a:rPr>
              <a:t>) </a:t>
            </a:r>
            <a:r>
              <a:rPr lang="hu-HU" altLang="hu-HU" sz="1800" dirty="0" err="1" smtClean="0">
                <a:latin typeface="Garamond" pitchFamily="18" charset="0"/>
              </a:rPr>
              <a:t>kann</a:t>
            </a:r>
            <a:r>
              <a:rPr lang="hu-HU" altLang="hu-HU" sz="1800" dirty="0" smtClean="0">
                <a:latin typeface="Garamond" pitchFamily="18" charset="0"/>
              </a:rPr>
              <a:t> </a:t>
            </a:r>
            <a:r>
              <a:rPr lang="hu-HU" altLang="hu-HU" sz="1800" dirty="0" err="1" smtClean="0">
                <a:latin typeface="Garamond" pitchFamily="18" charset="0"/>
              </a:rPr>
              <a:t>nach</a:t>
            </a:r>
            <a:r>
              <a:rPr lang="hu-HU" altLang="hu-HU" sz="1800" dirty="0" smtClean="0">
                <a:latin typeface="Garamond" pitchFamily="18" charset="0"/>
              </a:rPr>
              <a:t> autoimmun </a:t>
            </a:r>
            <a:r>
              <a:rPr lang="hu-HU" altLang="hu-HU" sz="1800" dirty="0" err="1" smtClean="0">
                <a:latin typeface="Garamond" pitchFamily="18" charset="0"/>
              </a:rPr>
              <a:t>Krankheiten</a:t>
            </a:r>
            <a:r>
              <a:rPr lang="hu-HU" altLang="hu-HU" sz="1800" dirty="0" smtClean="0">
                <a:latin typeface="Garamond" pitchFamily="18" charset="0"/>
              </a:rPr>
              <a:t>, </a:t>
            </a:r>
            <a:r>
              <a:rPr lang="hu-HU" altLang="hu-HU" sz="1800" dirty="0" err="1" smtClean="0">
                <a:latin typeface="Garamond" pitchFamily="18" charset="0"/>
              </a:rPr>
              <a:t>nach</a:t>
            </a:r>
            <a:r>
              <a:rPr lang="hu-HU" altLang="hu-HU" sz="1800" dirty="0" smtClean="0">
                <a:latin typeface="Garamond" pitchFamily="18" charset="0"/>
              </a:rPr>
              <a:t> </a:t>
            </a:r>
            <a:r>
              <a:rPr lang="hu-HU" altLang="hu-HU" sz="1800" dirty="0" err="1" smtClean="0">
                <a:latin typeface="Garamond" pitchFamily="18" charset="0"/>
              </a:rPr>
              <a:t>bakterielle</a:t>
            </a:r>
            <a:r>
              <a:rPr lang="hu-HU" altLang="hu-HU" sz="1800" dirty="0" smtClean="0">
                <a:latin typeface="Garamond" pitchFamily="18" charset="0"/>
              </a:rPr>
              <a:t> </a:t>
            </a:r>
            <a:r>
              <a:rPr lang="hu-HU" altLang="hu-HU" sz="1800" dirty="0" err="1" smtClean="0">
                <a:latin typeface="Garamond" pitchFamily="18" charset="0"/>
              </a:rPr>
              <a:t>Infizierung</a:t>
            </a:r>
            <a:r>
              <a:rPr lang="hu-HU" altLang="hu-HU" sz="1800" dirty="0" smtClean="0">
                <a:latin typeface="Garamond" pitchFamily="18" charset="0"/>
              </a:rPr>
              <a:t> </a:t>
            </a:r>
            <a:r>
              <a:rPr lang="hu-HU" altLang="hu-HU" sz="1800" dirty="0" err="1" smtClean="0">
                <a:latin typeface="Garamond" pitchFamily="18" charset="0"/>
              </a:rPr>
              <a:t>oder</a:t>
            </a:r>
            <a:r>
              <a:rPr lang="hu-HU" altLang="hu-HU" sz="1800" dirty="0" smtClean="0">
                <a:latin typeface="Garamond" pitchFamily="18" charset="0"/>
              </a:rPr>
              <a:t> </a:t>
            </a:r>
            <a:r>
              <a:rPr lang="hu-HU" altLang="hu-HU" sz="1800" dirty="0" err="1" smtClean="0">
                <a:latin typeface="Garamond" pitchFamily="18" charset="0"/>
              </a:rPr>
              <a:t>nach</a:t>
            </a:r>
            <a:r>
              <a:rPr lang="hu-HU" altLang="hu-HU" sz="1800" dirty="0" smtClean="0">
                <a:latin typeface="Garamond" pitchFamily="18" charset="0"/>
              </a:rPr>
              <a:t> </a:t>
            </a:r>
            <a:r>
              <a:rPr lang="hu-HU" altLang="hu-HU" sz="1800" dirty="0" err="1" smtClean="0">
                <a:latin typeface="Garamond" pitchFamily="18" charset="0"/>
              </a:rPr>
              <a:t>Schadigung</a:t>
            </a:r>
            <a:r>
              <a:rPr lang="hu-HU" altLang="hu-HU" sz="1800" dirty="0" smtClean="0">
                <a:latin typeface="Garamond" pitchFamily="18" charset="0"/>
              </a:rPr>
              <a:t> </a:t>
            </a:r>
            <a:r>
              <a:rPr lang="hu-HU" altLang="hu-HU" sz="1800" dirty="0" err="1" smtClean="0">
                <a:latin typeface="Garamond" pitchFamily="18" charset="0"/>
              </a:rPr>
              <a:t>ausbilden</a:t>
            </a:r>
            <a:r>
              <a:rPr lang="hu-HU" altLang="hu-HU" sz="1800" dirty="0" smtClean="0">
                <a:latin typeface="Garamond" pitchFamily="18" charset="0"/>
              </a:rPr>
              <a:t>.</a:t>
            </a:r>
            <a:endParaRPr lang="hu-HU" altLang="hu-HU" sz="1800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06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450" y="0"/>
            <a:ext cx="3765550" cy="269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59050" cy="270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75" y="0"/>
            <a:ext cx="2320925" cy="271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http://cdn2.hubspot.net/hub/30688/file-25662651-jpg/images/tennis_golfers.jpg?t=141287821556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13038"/>
            <a:ext cx="7736806" cy="29016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zövegdoboz 2"/>
          <p:cNvSpPr txBox="1">
            <a:spLocks noChangeArrowheads="1"/>
          </p:cNvSpPr>
          <p:nvPr/>
        </p:nvSpPr>
        <p:spPr bwMode="auto">
          <a:xfrm>
            <a:off x="539552" y="5614704"/>
            <a:ext cx="84486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000" dirty="0" err="1" smtClean="0">
                <a:latin typeface="Garamond" pitchFamily="18" charset="0"/>
              </a:rPr>
              <a:t>Schädigung</a:t>
            </a:r>
            <a:r>
              <a:rPr lang="hu-HU" altLang="hu-HU" sz="2000" dirty="0" smtClean="0">
                <a:latin typeface="Garamond" pitchFamily="18" charset="0"/>
              </a:rPr>
              <a:t>, </a:t>
            </a:r>
            <a:r>
              <a:rPr lang="hu-HU" altLang="hu-HU" sz="2000" dirty="0" err="1" smtClean="0">
                <a:latin typeface="Garamond" pitchFamily="18" charset="0"/>
              </a:rPr>
              <a:t>Einblutung</a:t>
            </a:r>
            <a:r>
              <a:rPr lang="hu-HU" altLang="hu-HU" sz="2000" dirty="0" smtClean="0">
                <a:latin typeface="Garamond" pitchFamily="18" charset="0"/>
              </a:rPr>
              <a:t> des </a:t>
            </a:r>
            <a:r>
              <a:rPr lang="hu-HU" altLang="hu-HU" sz="2000" dirty="0" err="1" smtClean="0">
                <a:latin typeface="Garamond" pitchFamily="18" charset="0"/>
              </a:rPr>
              <a:t>Gelenkknorpels</a:t>
            </a:r>
            <a:r>
              <a:rPr lang="hu-HU" altLang="hu-HU" sz="2000" dirty="0" smtClean="0">
                <a:latin typeface="Garamond" pitchFamily="18" charset="0"/>
              </a:rPr>
              <a:t>, </a:t>
            </a:r>
            <a:r>
              <a:rPr lang="hu-HU" altLang="hu-HU" sz="2000" dirty="0" err="1" smtClean="0">
                <a:latin typeface="Garamond" pitchFamily="18" charset="0"/>
              </a:rPr>
              <a:t>oder</a:t>
            </a:r>
            <a:r>
              <a:rPr lang="hu-HU" altLang="hu-HU" sz="2000" dirty="0" smtClean="0">
                <a:latin typeface="Garamond" pitchFamily="18" charset="0"/>
              </a:rPr>
              <a:t> </a:t>
            </a:r>
            <a:r>
              <a:rPr lang="hu-HU" altLang="hu-HU" sz="2000" dirty="0" err="1" smtClean="0">
                <a:latin typeface="Garamond" pitchFamily="18" charset="0"/>
              </a:rPr>
              <a:t>Mikrotrauma</a:t>
            </a:r>
            <a:r>
              <a:rPr lang="hu-HU" altLang="hu-HU" sz="2000" dirty="0" smtClean="0">
                <a:latin typeface="Garamond" pitchFamily="18" charset="0"/>
              </a:rPr>
              <a:t> der </a:t>
            </a:r>
            <a:r>
              <a:rPr lang="hu-HU" altLang="hu-HU" sz="2000" dirty="0" err="1" smtClean="0">
                <a:latin typeface="Garamond" pitchFamily="18" charset="0"/>
              </a:rPr>
              <a:t>Sehnen</a:t>
            </a:r>
            <a:r>
              <a:rPr lang="hu-HU" altLang="hu-HU" sz="2000" dirty="0" smtClean="0">
                <a:latin typeface="Garamond" pitchFamily="18" charset="0"/>
              </a:rPr>
              <a:t> </a:t>
            </a:r>
            <a:r>
              <a:rPr lang="hu-HU" altLang="hu-HU" sz="2000" dirty="0" err="1" smtClean="0">
                <a:latin typeface="Garamond" pitchFamily="18" charset="0"/>
              </a:rPr>
              <a:t>kann</a:t>
            </a:r>
            <a:r>
              <a:rPr lang="hu-HU" altLang="hu-HU" sz="2000" dirty="0" smtClean="0">
                <a:latin typeface="Garamond" pitchFamily="18" charset="0"/>
              </a:rPr>
              <a:t> </a:t>
            </a:r>
            <a:r>
              <a:rPr lang="hu-HU" altLang="hu-HU" sz="2000" dirty="0" err="1" smtClean="0">
                <a:latin typeface="Garamond" pitchFamily="18" charset="0"/>
              </a:rPr>
              <a:t>Bursitis</a:t>
            </a:r>
            <a:r>
              <a:rPr lang="hu-HU" altLang="hu-HU" sz="2000" dirty="0" smtClean="0">
                <a:latin typeface="Garamond" pitchFamily="18" charset="0"/>
              </a:rPr>
              <a:t> </a:t>
            </a:r>
            <a:r>
              <a:rPr lang="hu-HU" altLang="hu-HU" sz="2000" dirty="0" err="1" smtClean="0">
                <a:latin typeface="Garamond" pitchFamily="18" charset="0"/>
              </a:rPr>
              <a:t>olecrani</a:t>
            </a:r>
            <a:r>
              <a:rPr lang="hu-HU" altLang="hu-HU" sz="2000" dirty="0" smtClean="0">
                <a:latin typeface="Garamond" pitchFamily="18" charset="0"/>
              </a:rPr>
              <a:t> </a:t>
            </a:r>
            <a:r>
              <a:rPr lang="hu-HU" altLang="hu-HU" sz="2000" dirty="0" err="1" smtClean="0">
                <a:latin typeface="Garamond" pitchFamily="18" charset="0"/>
              </a:rPr>
              <a:t>verursachen</a:t>
            </a:r>
            <a:r>
              <a:rPr lang="hu-HU" altLang="hu-HU" sz="2000" dirty="0" smtClean="0">
                <a:latin typeface="Garamond" pitchFamily="18" charset="0"/>
              </a:rPr>
              <a:t>. </a:t>
            </a:r>
            <a:endParaRPr lang="hu-HU" altLang="hu-HU" sz="2000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7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://www.anatomy.med.keio.ac.jp/funatoka/anatomy/Rauber-Kopsch/band1/png144/416-417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957595"/>
            <a:ext cx="4760183" cy="5855781"/>
          </a:xfrm>
          <a:prstGeom prst="rect">
            <a:avLst/>
          </a:prstGeom>
          <a:noFill/>
        </p:spPr>
      </p:pic>
      <p:sp>
        <p:nvSpPr>
          <p:cNvPr id="11" name="Téglalap 10"/>
          <p:cNvSpPr/>
          <p:nvPr/>
        </p:nvSpPr>
        <p:spPr>
          <a:xfrm>
            <a:off x="3563888" y="143054"/>
            <a:ext cx="26740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b="1" dirty="0" err="1"/>
              <a:t>Articulatio</a:t>
            </a:r>
            <a:r>
              <a:rPr lang="de-DE" sz="2800" b="1" dirty="0"/>
              <a:t> </a:t>
            </a:r>
            <a:r>
              <a:rPr lang="de-DE" sz="2800" b="1" dirty="0" err="1"/>
              <a:t>cubiti</a:t>
            </a:r>
            <a:endParaRPr lang="hu-HU" sz="2800" b="1" dirty="0"/>
          </a:p>
        </p:txBody>
      </p:sp>
    </p:spTree>
    <p:extLst>
      <p:ext uri="{BB962C8B-B14F-4D97-AF65-F5344CB8AC3E}">
        <p14:creationId xmlns:p14="http://schemas.microsoft.com/office/powerpoint/2010/main" val="234438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55423" y="70662"/>
            <a:ext cx="30803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err="1" smtClean="0"/>
              <a:t>Knöcherige</a:t>
            </a:r>
            <a:r>
              <a:rPr lang="hu-HU" sz="2800" b="1" dirty="0" smtClean="0"/>
              <a:t> </a:t>
            </a:r>
            <a:r>
              <a:rPr lang="hu-HU" sz="2800" b="1" dirty="0" err="1" smtClean="0"/>
              <a:t>Anteile</a:t>
            </a:r>
            <a:endParaRPr lang="hu-HU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80728"/>
            <a:ext cx="3019588" cy="38164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052736"/>
            <a:ext cx="2117036" cy="50405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54" y="3717032"/>
            <a:ext cx="3087087" cy="28803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8403" y="4725144"/>
            <a:ext cx="7825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>
                <a:solidFill>
                  <a:srgbClr val="002060"/>
                </a:solidFill>
              </a:rPr>
              <a:t>Sobotta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06730" y="6032321"/>
            <a:ext cx="17496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>
                <a:solidFill>
                  <a:srgbClr val="002060"/>
                </a:solidFill>
              </a:rPr>
              <a:t>www.en.wikipedia.org</a:t>
            </a:r>
          </a:p>
        </p:txBody>
      </p:sp>
    </p:spTree>
    <p:extLst>
      <p:ext uri="{BB962C8B-B14F-4D97-AF65-F5344CB8AC3E}">
        <p14:creationId xmlns:p14="http://schemas.microsoft.com/office/powerpoint/2010/main" val="1935217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://www.anatomy.med.keio.ac.jp/funatoka/anatomy/Rauber-Kopsch/band1/png144/416-417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517" y="1388511"/>
            <a:ext cx="4409890" cy="5424865"/>
          </a:xfrm>
          <a:prstGeom prst="rect">
            <a:avLst/>
          </a:prstGeom>
          <a:noFill/>
        </p:spPr>
      </p:pic>
      <p:sp>
        <p:nvSpPr>
          <p:cNvPr id="11" name="Téglalap 10"/>
          <p:cNvSpPr/>
          <p:nvPr/>
        </p:nvSpPr>
        <p:spPr>
          <a:xfrm>
            <a:off x="2929390" y="43704"/>
            <a:ext cx="26740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b="1" dirty="0" err="1" smtClean="0">
                <a:solidFill>
                  <a:srgbClr val="3F3F3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Articulatio</a:t>
            </a:r>
            <a:r>
              <a:rPr lang="de-DE" sz="2800" b="1" dirty="0" smtClean="0">
                <a:solidFill>
                  <a:srgbClr val="3F3F3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2800" b="1" dirty="0" err="1">
                <a:solidFill>
                  <a:srgbClr val="3F3F3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cubiti</a:t>
            </a:r>
            <a:endParaRPr lang="hu-HU" sz="2800" b="1" dirty="0">
              <a:solidFill>
                <a:srgbClr val="3F3F3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 descr="tok a könyöknél egész alka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2375" y="1083186"/>
            <a:ext cx="2817457" cy="5803312"/>
          </a:xfrm>
          <a:prstGeom prst="rect">
            <a:avLst/>
          </a:prstGeom>
        </p:spPr>
      </p:pic>
      <p:sp>
        <p:nvSpPr>
          <p:cNvPr id="5" name="TextBox 18"/>
          <p:cNvSpPr txBox="1"/>
          <p:nvPr/>
        </p:nvSpPr>
        <p:spPr>
          <a:xfrm>
            <a:off x="547517" y="548680"/>
            <a:ext cx="843371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sz="2400" b="1" dirty="0" err="1">
                <a:solidFill>
                  <a:srgbClr val="FF0000"/>
                </a:solidFill>
              </a:rPr>
              <a:t>Articulatio</a:t>
            </a:r>
            <a:r>
              <a:rPr lang="hu-HU" sz="2400" b="1" dirty="0">
                <a:solidFill>
                  <a:srgbClr val="FF0000"/>
                </a:solidFill>
              </a:rPr>
              <a:t> </a:t>
            </a:r>
            <a:r>
              <a:rPr lang="hu-HU" sz="2400" b="1" dirty="0" err="1">
                <a:solidFill>
                  <a:srgbClr val="FF0000"/>
                </a:solidFill>
              </a:rPr>
              <a:t>cubiti</a:t>
            </a:r>
            <a:r>
              <a:rPr lang="hu-HU" sz="2400" dirty="0">
                <a:solidFill>
                  <a:srgbClr val="FF0000"/>
                </a:solidFill>
              </a:rPr>
              <a:t>: </a:t>
            </a:r>
            <a:r>
              <a:rPr lang="hu-HU" sz="2400" dirty="0" err="1" smtClean="0">
                <a:solidFill>
                  <a:srgbClr val="FF0000"/>
                </a:solidFill>
              </a:rPr>
              <a:t>Dreh-Scharniergelenk</a:t>
            </a:r>
            <a:r>
              <a:rPr lang="hu-HU" sz="2400" dirty="0" smtClean="0">
                <a:solidFill>
                  <a:srgbClr val="FF0000"/>
                </a:solidFill>
              </a:rPr>
              <a:t> </a:t>
            </a:r>
            <a:r>
              <a:rPr lang="hu-HU" sz="2400" dirty="0" smtClean="0">
                <a:solidFill>
                  <a:srgbClr val="FF0000"/>
                </a:solidFill>
              </a:rPr>
              <a:t>(</a:t>
            </a:r>
            <a:r>
              <a:rPr lang="hu-HU" sz="2400" dirty="0" err="1" smtClean="0">
                <a:solidFill>
                  <a:srgbClr val="FF0000"/>
                </a:solidFill>
              </a:rPr>
              <a:t>Trochoginglymus</a:t>
            </a:r>
            <a:r>
              <a:rPr lang="hu-HU" sz="2400" dirty="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2542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908720"/>
            <a:ext cx="3019588" cy="38164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80698" y="188640"/>
            <a:ext cx="51668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err="1" smtClean="0">
                <a:solidFill>
                  <a:prstClr val="black"/>
                </a:solidFill>
              </a:rPr>
              <a:t>Teilgelenke</a:t>
            </a:r>
            <a:r>
              <a:rPr lang="hu-HU" sz="2800" b="1" dirty="0" smtClean="0">
                <a:solidFill>
                  <a:prstClr val="black"/>
                </a:solidFill>
              </a:rPr>
              <a:t> der </a:t>
            </a:r>
            <a:r>
              <a:rPr lang="hu-HU" sz="2800" b="1" dirty="0" err="1" smtClean="0">
                <a:solidFill>
                  <a:prstClr val="black"/>
                </a:solidFill>
              </a:rPr>
              <a:t>Articulatio</a:t>
            </a:r>
            <a:r>
              <a:rPr lang="hu-HU" sz="2800" b="1" dirty="0" smtClean="0">
                <a:solidFill>
                  <a:prstClr val="black"/>
                </a:solidFill>
              </a:rPr>
              <a:t> </a:t>
            </a:r>
            <a:r>
              <a:rPr lang="hu-HU" sz="2800" b="1" dirty="0" err="1" smtClean="0">
                <a:solidFill>
                  <a:prstClr val="black"/>
                </a:solidFill>
              </a:rPr>
              <a:t>cubiti</a:t>
            </a:r>
            <a:r>
              <a:rPr lang="hu-HU" sz="2800" b="1" dirty="0" smtClean="0">
                <a:solidFill>
                  <a:prstClr val="black"/>
                </a:solidFill>
              </a:rPr>
              <a:t> </a:t>
            </a:r>
            <a:endParaRPr lang="hu-HU" sz="2800" b="1" dirty="0">
              <a:solidFill>
                <a:prstClr val="black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716016" y="2492896"/>
            <a:ext cx="1008112" cy="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724129" y="2204864"/>
            <a:ext cx="33922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err="1">
                <a:solidFill>
                  <a:prstClr val="black"/>
                </a:solidFill>
              </a:rPr>
              <a:t>articulatio</a:t>
            </a:r>
            <a:r>
              <a:rPr lang="hu-HU" b="1" dirty="0">
                <a:solidFill>
                  <a:prstClr val="black"/>
                </a:solidFill>
              </a:rPr>
              <a:t> </a:t>
            </a:r>
            <a:r>
              <a:rPr lang="hu-HU" b="1" dirty="0" err="1">
                <a:solidFill>
                  <a:prstClr val="black"/>
                </a:solidFill>
              </a:rPr>
              <a:t>humeroulnaris</a:t>
            </a:r>
            <a:r>
              <a:rPr lang="hu-HU" dirty="0">
                <a:solidFill>
                  <a:prstClr val="black"/>
                </a:solidFill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hu-HU" dirty="0">
                <a:solidFill>
                  <a:prstClr val="black"/>
                </a:solidFill>
              </a:rPr>
              <a:t>csuklóízület (</a:t>
            </a:r>
            <a:r>
              <a:rPr lang="hu-HU" dirty="0" err="1">
                <a:solidFill>
                  <a:prstClr val="black"/>
                </a:solidFill>
              </a:rPr>
              <a:t>ginglymus</a:t>
            </a:r>
            <a:r>
              <a:rPr lang="hu-HU" dirty="0">
                <a:solidFill>
                  <a:prstClr val="black"/>
                </a:solidFill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hu-HU" dirty="0">
                <a:solidFill>
                  <a:prstClr val="black"/>
                </a:solidFill>
              </a:rPr>
              <a:t>1 tengely: </a:t>
            </a:r>
            <a:r>
              <a:rPr lang="hu-HU" dirty="0" err="1">
                <a:solidFill>
                  <a:prstClr val="black"/>
                </a:solidFill>
              </a:rPr>
              <a:t>transverzális</a:t>
            </a:r>
            <a:endParaRPr lang="hu-HU" dirty="0">
              <a:solidFill>
                <a:prstClr val="black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123728" y="2492896"/>
            <a:ext cx="1512168" cy="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8755" y="2204864"/>
            <a:ext cx="3221138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err="1" smtClean="0">
                <a:solidFill>
                  <a:prstClr val="black"/>
                </a:solidFill>
              </a:rPr>
              <a:t>Articulatio</a:t>
            </a:r>
            <a:endParaRPr lang="hu-HU" sz="2400" b="1" dirty="0">
              <a:solidFill>
                <a:prstClr val="black"/>
              </a:solidFill>
            </a:endParaRPr>
          </a:p>
          <a:p>
            <a:r>
              <a:rPr lang="hu-HU" sz="2400" b="1" dirty="0">
                <a:solidFill>
                  <a:prstClr val="black"/>
                </a:solidFill>
              </a:rPr>
              <a:t>humeroradialis</a:t>
            </a:r>
            <a:r>
              <a:rPr lang="hu-HU" sz="2400" dirty="0">
                <a:solidFill>
                  <a:prstClr val="black"/>
                </a:solidFill>
              </a:rPr>
              <a:t>:</a:t>
            </a:r>
          </a:p>
          <a:p>
            <a:r>
              <a:rPr lang="hu-HU" dirty="0" err="1" smtClean="0">
                <a:solidFill>
                  <a:prstClr val="black"/>
                </a:solidFill>
              </a:rPr>
              <a:t>Fovea</a:t>
            </a:r>
            <a:r>
              <a:rPr lang="hu-HU" dirty="0" smtClean="0">
                <a:solidFill>
                  <a:prstClr val="black"/>
                </a:solidFill>
              </a:rPr>
              <a:t> </a:t>
            </a:r>
            <a:r>
              <a:rPr lang="hu-HU" dirty="0" err="1" smtClean="0">
                <a:solidFill>
                  <a:prstClr val="black"/>
                </a:solidFill>
              </a:rPr>
              <a:t>capitis</a:t>
            </a:r>
            <a:r>
              <a:rPr lang="hu-HU" dirty="0" smtClean="0">
                <a:solidFill>
                  <a:prstClr val="black"/>
                </a:solidFill>
              </a:rPr>
              <a:t> </a:t>
            </a:r>
            <a:r>
              <a:rPr lang="hu-HU" dirty="0" err="1" smtClean="0">
                <a:solidFill>
                  <a:prstClr val="black"/>
                </a:solidFill>
              </a:rPr>
              <a:t>radii</a:t>
            </a:r>
            <a:endParaRPr lang="hu-HU" dirty="0" smtClean="0">
              <a:solidFill>
                <a:prstClr val="black"/>
              </a:solidFill>
            </a:endParaRPr>
          </a:p>
          <a:p>
            <a:r>
              <a:rPr lang="hu-HU" dirty="0" err="1">
                <a:solidFill>
                  <a:prstClr val="black"/>
                </a:solidFill>
              </a:rPr>
              <a:t>C</a:t>
            </a:r>
            <a:r>
              <a:rPr lang="hu-HU" dirty="0" err="1" smtClean="0">
                <a:solidFill>
                  <a:prstClr val="black"/>
                </a:solidFill>
              </a:rPr>
              <a:t>apitulum</a:t>
            </a:r>
            <a:r>
              <a:rPr lang="hu-HU" dirty="0" smtClean="0">
                <a:solidFill>
                  <a:prstClr val="black"/>
                </a:solidFill>
              </a:rPr>
              <a:t> </a:t>
            </a:r>
            <a:r>
              <a:rPr lang="hu-HU" dirty="0" err="1" smtClean="0">
                <a:solidFill>
                  <a:prstClr val="black"/>
                </a:solidFill>
              </a:rPr>
              <a:t>humeri</a:t>
            </a:r>
            <a:endParaRPr lang="hu-HU" dirty="0">
              <a:solidFill>
                <a:prstClr val="black"/>
              </a:solidFill>
            </a:endParaRPr>
          </a:p>
          <a:p>
            <a:pPr marL="285750" indent="-285750">
              <a:buFontTx/>
              <a:buChar char="-"/>
            </a:pPr>
            <a:r>
              <a:rPr lang="hu-HU" b="1" dirty="0" err="1" smtClean="0">
                <a:solidFill>
                  <a:prstClr val="black"/>
                </a:solidFill>
              </a:rPr>
              <a:t>Kugelgelenk</a:t>
            </a:r>
            <a:endParaRPr lang="hu-HU" b="1" dirty="0" smtClean="0">
              <a:solidFill>
                <a:prstClr val="black"/>
              </a:solidFill>
            </a:endParaRPr>
          </a:p>
          <a:p>
            <a:r>
              <a:rPr lang="hu-HU" dirty="0" smtClean="0">
                <a:solidFill>
                  <a:prstClr val="black"/>
                </a:solidFill>
              </a:rPr>
              <a:t>(</a:t>
            </a:r>
            <a:r>
              <a:rPr lang="hu-HU" dirty="0" err="1" smtClean="0">
                <a:solidFill>
                  <a:prstClr val="black"/>
                </a:solidFill>
              </a:rPr>
              <a:t>Articulatio</a:t>
            </a:r>
            <a:r>
              <a:rPr lang="hu-HU" dirty="0" smtClean="0">
                <a:solidFill>
                  <a:prstClr val="black"/>
                </a:solidFill>
              </a:rPr>
              <a:t> </a:t>
            </a:r>
            <a:r>
              <a:rPr lang="hu-HU" dirty="0" err="1">
                <a:solidFill>
                  <a:prstClr val="black"/>
                </a:solidFill>
              </a:rPr>
              <a:t>spheroidea</a:t>
            </a:r>
            <a:r>
              <a:rPr lang="hu-HU" dirty="0">
                <a:solidFill>
                  <a:prstClr val="black"/>
                </a:solidFill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hu-HU" dirty="0" smtClean="0">
                <a:solidFill>
                  <a:prstClr val="black"/>
                </a:solidFill>
              </a:rPr>
              <a:t>3 </a:t>
            </a:r>
            <a:r>
              <a:rPr lang="hu-HU" dirty="0" err="1" smtClean="0">
                <a:solidFill>
                  <a:prstClr val="black"/>
                </a:solidFill>
              </a:rPr>
              <a:t>Achsen</a:t>
            </a:r>
            <a:r>
              <a:rPr lang="hu-HU" dirty="0">
                <a:solidFill>
                  <a:prstClr val="black"/>
                </a:solidFill>
              </a:rPr>
              <a:t> </a:t>
            </a:r>
            <a:r>
              <a:rPr lang="hu-HU" dirty="0" err="1" smtClean="0">
                <a:solidFill>
                  <a:prstClr val="black"/>
                </a:solidFill>
              </a:rPr>
              <a:t>aber</a:t>
            </a:r>
            <a:r>
              <a:rPr lang="hu-HU" dirty="0" smtClean="0">
                <a:solidFill>
                  <a:prstClr val="black"/>
                </a:solidFill>
              </a:rPr>
              <a:t> </a:t>
            </a:r>
            <a:r>
              <a:rPr lang="hu-HU" dirty="0" err="1" smtClean="0">
                <a:solidFill>
                  <a:srgbClr val="FF0000"/>
                </a:solidFill>
              </a:rPr>
              <a:t>untergeordnet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23" name="TextBox 6"/>
          <p:cNvSpPr txBox="1"/>
          <p:nvPr/>
        </p:nvSpPr>
        <p:spPr>
          <a:xfrm>
            <a:off x="5724129" y="2204864"/>
            <a:ext cx="3392274" cy="22159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2400" b="1" dirty="0" err="1" smtClean="0"/>
              <a:t>Articulatio</a:t>
            </a:r>
            <a:r>
              <a:rPr lang="hu-HU" sz="2400" b="1" dirty="0" smtClean="0"/>
              <a:t> </a:t>
            </a:r>
            <a:r>
              <a:rPr lang="hu-HU" sz="2400" b="1" dirty="0" err="1"/>
              <a:t>humeroulnaris</a:t>
            </a:r>
            <a:r>
              <a:rPr lang="hu-HU" sz="2400" dirty="0" smtClean="0"/>
              <a:t>: </a:t>
            </a:r>
          </a:p>
          <a:p>
            <a:r>
              <a:rPr lang="hu-HU" dirty="0" err="1" smtClean="0"/>
              <a:t>trochlea</a:t>
            </a:r>
            <a:r>
              <a:rPr lang="hu-HU" dirty="0" smtClean="0"/>
              <a:t> </a:t>
            </a:r>
            <a:r>
              <a:rPr lang="hu-HU" dirty="0" err="1" smtClean="0"/>
              <a:t>humeri</a:t>
            </a:r>
            <a:endParaRPr lang="hu-HU" dirty="0" smtClean="0"/>
          </a:p>
          <a:p>
            <a:r>
              <a:rPr lang="hu-HU" dirty="0" err="1"/>
              <a:t>i</a:t>
            </a:r>
            <a:r>
              <a:rPr lang="hu-HU" dirty="0" err="1" smtClean="0"/>
              <a:t>ncisura</a:t>
            </a:r>
            <a:r>
              <a:rPr lang="hu-HU" dirty="0" smtClean="0"/>
              <a:t> </a:t>
            </a:r>
            <a:r>
              <a:rPr lang="hu-HU" dirty="0" err="1" smtClean="0"/>
              <a:t>trochlearis</a:t>
            </a:r>
            <a:endParaRPr lang="hu-HU" dirty="0"/>
          </a:p>
          <a:p>
            <a:pPr marL="285750" indent="-285750">
              <a:buFontTx/>
              <a:buChar char="-"/>
            </a:pPr>
            <a:r>
              <a:rPr lang="hu-HU" b="1" dirty="0" err="1" smtClean="0"/>
              <a:t>Scharniergelenk</a:t>
            </a:r>
            <a:r>
              <a:rPr lang="hu-HU" b="1" dirty="0" smtClean="0"/>
              <a:t> </a:t>
            </a:r>
            <a:r>
              <a:rPr lang="hu-HU" dirty="0" smtClean="0"/>
              <a:t>(</a:t>
            </a:r>
            <a:r>
              <a:rPr lang="hu-HU" dirty="0" err="1" smtClean="0"/>
              <a:t>Ginglymus</a:t>
            </a:r>
            <a:r>
              <a:rPr lang="hu-HU" dirty="0"/>
              <a:t>)</a:t>
            </a:r>
          </a:p>
          <a:p>
            <a:pPr marL="285750" indent="-285750">
              <a:buFontTx/>
              <a:buChar char="-"/>
            </a:pPr>
            <a:r>
              <a:rPr lang="hu-HU" dirty="0"/>
              <a:t>1 </a:t>
            </a:r>
            <a:r>
              <a:rPr lang="hu-HU" dirty="0" err="1" smtClean="0"/>
              <a:t>Ache</a:t>
            </a:r>
            <a:r>
              <a:rPr lang="hu-HU" dirty="0" smtClean="0"/>
              <a:t>: </a:t>
            </a:r>
            <a:r>
              <a:rPr lang="hu-HU" dirty="0" err="1" smtClean="0"/>
              <a:t>transversale</a:t>
            </a:r>
            <a:endParaRPr lang="hu-HU" dirty="0" smtClean="0"/>
          </a:p>
          <a:p>
            <a:r>
              <a:rPr lang="hu-HU" dirty="0" smtClean="0"/>
              <a:t>	(</a:t>
            </a:r>
            <a:r>
              <a:rPr lang="hu-HU" dirty="0" err="1" smtClean="0"/>
              <a:t>radio-ulnare</a:t>
            </a:r>
            <a:r>
              <a:rPr lang="hu-HU" dirty="0" smtClean="0"/>
              <a:t>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1083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908720"/>
            <a:ext cx="3019588" cy="38164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04184" y="135318"/>
            <a:ext cx="50786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err="1">
                <a:solidFill>
                  <a:prstClr val="black"/>
                </a:solidFill>
              </a:rPr>
              <a:t>Teilgelenke</a:t>
            </a:r>
            <a:r>
              <a:rPr lang="hu-HU" sz="2800" b="1" dirty="0">
                <a:solidFill>
                  <a:prstClr val="black"/>
                </a:solidFill>
              </a:rPr>
              <a:t> der </a:t>
            </a:r>
            <a:r>
              <a:rPr lang="hu-HU" sz="2800" b="1" dirty="0" err="1">
                <a:solidFill>
                  <a:prstClr val="black"/>
                </a:solidFill>
              </a:rPr>
              <a:t>Articulatio</a:t>
            </a:r>
            <a:r>
              <a:rPr lang="hu-HU" sz="2800" b="1" dirty="0">
                <a:solidFill>
                  <a:prstClr val="black"/>
                </a:solidFill>
              </a:rPr>
              <a:t> </a:t>
            </a:r>
            <a:r>
              <a:rPr lang="hu-HU" sz="2800" b="1" dirty="0" err="1">
                <a:solidFill>
                  <a:prstClr val="black"/>
                </a:solidFill>
              </a:rPr>
              <a:t>cubiti</a:t>
            </a:r>
            <a:r>
              <a:rPr lang="hu-HU" sz="2800" b="1" dirty="0">
                <a:solidFill>
                  <a:prstClr val="black"/>
                </a:solidFill>
              </a:rPr>
              <a:t> 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716016" y="2492896"/>
            <a:ext cx="1008112" cy="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2123728" y="2492896"/>
            <a:ext cx="1512168" cy="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923928" y="3284984"/>
            <a:ext cx="0" cy="1235169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27584" y="4697822"/>
            <a:ext cx="458099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err="1" smtClean="0">
                <a:solidFill>
                  <a:prstClr val="black"/>
                </a:solidFill>
              </a:rPr>
              <a:t>Articulatio</a:t>
            </a:r>
            <a:r>
              <a:rPr lang="hu-HU" sz="2400" b="1" dirty="0" smtClean="0">
                <a:solidFill>
                  <a:prstClr val="black"/>
                </a:solidFill>
              </a:rPr>
              <a:t> </a:t>
            </a:r>
            <a:r>
              <a:rPr lang="hu-HU" sz="2400" b="1" dirty="0">
                <a:solidFill>
                  <a:prstClr val="black"/>
                </a:solidFill>
              </a:rPr>
              <a:t>radioulnaris proximalis</a:t>
            </a:r>
            <a:r>
              <a:rPr lang="hu-HU" dirty="0">
                <a:solidFill>
                  <a:prstClr val="black"/>
                </a:solidFill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hu-HU" dirty="0" err="1" smtClean="0">
                <a:solidFill>
                  <a:prstClr val="black"/>
                </a:solidFill>
              </a:rPr>
              <a:t>Drehgelenk</a:t>
            </a:r>
            <a:r>
              <a:rPr lang="hu-HU" dirty="0" smtClean="0">
                <a:solidFill>
                  <a:prstClr val="black"/>
                </a:solidFill>
              </a:rPr>
              <a:t> (</a:t>
            </a:r>
            <a:r>
              <a:rPr lang="hu-HU" dirty="0" err="1" smtClean="0">
                <a:solidFill>
                  <a:prstClr val="black"/>
                </a:solidFill>
              </a:rPr>
              <a:t>Articulatio</a:t>
            </a:r>
            <a:r>
              <a:rPr lang="hu-HU" dirty="0" smtClean="0">
                <a:solidFill>
                  <a:prstClr val="black"/>
                </a:solidFill>
              </a:rPr>
              <a:t> </a:t>
            </a:r>
            <a:r>
              <a:rPr lang="hu-HU" dirty="0" err="1">
                <a:solidFill>
                  <a:prstClr val="black"/>
                </a:solidFill>
              </a:rPr>
              <a:t>trochoidea</a:t>
            </a:r>
            <a:r>
              <a:rPr lang="hu-HU" dirty="0" smtClean="0">
                <a:solidFill>
                  <a:prstClr val="black"/>
                </a:solidFill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hu-HU" dirty="0" err="1" smtClean="0">
                <a:solidFill>
                  <a:prstClr val="black"/>
                </a:solidFill>
              </a:rPr>
              <a:t>Circumferentia</a:t>
            </a:r>
            <a:r>
              <a:rPr lang="hu-HU" dirty="0" smtClean="0">
                <a:solidFill>
                  <a:prstClr val="black"/>
                </a:solidFill>
              </a:rPr>
              <a:t> </a:t>
            </a:r>
            <a:r>
              <a:rPr lang="hu-HU" dirty="0" err="1" smtClean="0">
                <a:solidFill>
                  <a:prstClr val="black"/>
                </a:solidFill>
              </a:rPr>
              <a:t>articularis</a:t>
            </a:r>
            <a:endParaRPr lang="hu-HU" dirty="0" smtClean="0">
              <a:solidFill>
                <a:prstClr val="black"/>
              </a:solidFill>
            </a:endParaRPr>
          </a:p>
          <a:p>
            <a:pPr marL="285750" indent="-285750">
              <a:buFontTx/>
              <a:buChar char="-"/>
            </a:pPr>
            <a:r>
              <a:rPr lang="hu-HU" dirty="0" err="1">
                <a:solidFill>
                  <a:prstClr val="black"/>
                </a:solidFill>
              </a:rPr>
              <a:t>I</a:t>
            </a:r>
            <a:r>
              <a:rPr lang="hu-HU" dirty="0" err="1" smtClean="0">
                <a:solidFill>
                  <a:prstClr val="black"/>
                </a:solidFill>
              </a:rPr>
              <a:t>ncisura</a:t>
            </a:r>
            <a:r>
              <a:rPr lang="hu-HU" dirty="0" smtClean="0">
                <a:solidFill>
                  <a:prstClr val="black"/>
                </a:solidFill>
              </a:rPr>
              <a:t> </a:t>
            </a:r>
            <a:r>
              <a:rPr lang="hu-HU" dirty="0" err="1" smtClean="0">
                <a:solidFill>
                  <a:prstClr val="black"/>
                </a:solidFill>
              </a:rPr>
              <a:t>radialis</a:t>
            </a:r>
            <a:endParaRPr lang="hu-HU" dirty="0">
              <a:solidFill>
                <a:prstClr val="black"/>
              </a:solidFill>
            </a:endParaRPr>
          </a:p>
          <a:p>
            <a:pPr marL="285750" indent="-285750">
              <a:buFontTx/>
              <a:buChar char="-"/>
            </a:pPr>
            <a:r>
              <a:rPr lang="hu-HU" dirty="0">
                <a:solidFill>
                  <a:prstClr val="black"/>
                </a:solidFill>
              </a:rPr>
              <a:t>1 </a:t>
            </a:r>
            <a:r>
              <a:rPr lang="hu-HU" dirty="0" err="1" smtClean="0">
                <a:solidFill>
                  <a:prstClr val="black"/>
                </a:solidFill>
              </a:rPr>
              <a:t>Achse</a:t>
            </a:r>
            <a:r>
              <a:rPr lang="hu-HU" dirty="0" smtClean="0">
                <a:solidFill>
                  <a:prstClr val="black"/>
                </a:solidFill>
              </a:rPr>
              <a:t>: </a:t>
            </a:r>
            <a:r>
              <a:rPr lang="hu-HU" dirty="0" err="1" smtClean="0">
                <a:solidFill>
                  <a:prstClr val="black"/>
                </a:solidFill>
              </a:rPr>
              <a:t>longitudinale</a:t>
            </a:r>
            <a:endParaRPr lang="hu-HU" dirty="0">
              <a:solidFill>
                <a:prstClr val="black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725144"/>
            <a:ext cx="3023358" cy="163195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233487" y="5170351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6000" b="1" dirty="0">
                <a:solidFill>
                  <a:srgbClr val="002060"/>
                </a:solidFill>
              </a:rPr>
              <a:t>+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48064" y="6381328"/>
            <a:ext cx="4083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prstClr val="black"/>
                </a:solidFill>
              </a:rPr>
              <a:t>Articulatio radioulnaris distalis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343678" y="4520153"/>
            <a:ext cx="6928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>
                <a:solidFill>
                  <a:srgbClr val="002060"/>
                </a:solidFill>
              </a:rPr>
              <a:t>Sobotta</a:t>
            </a:r>
          </a:p>
        </p:txBody>
      </p:sp>
      <p:sp>
        <p:nvSpPr>
          <p:cNvPr id="22" name="TextBox 10"/>
          <p:cNvSpPr txBox="1"/>
          <p:nvPr/>
        </p:nvSpPr>
        <p:spPr>
          <a:xfrm>
            <a:off x="98755" y="2204864"/>
            <a:ext cx="3221138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err="1" smtClean="0">
                <a:solidFill>
                  <a:prstClr val="black"/>
                </a:solidFill>
              </a:rPr>
              <a:t>Articulatio</a:t>
            </a:r>
            <a:endParaRPr lang="hu-HU" sz="2400" b="1" dirty="0">
              <a:solidFill>
                <a:prstClr val="black"/>
              </a:solidFill>
            </a:endParaRPr>
          </a:p>
          <a:p>
            <a:r>
              <a:rPr lang="hu-HU" sz="2400" b="1" dirty="0">
                <a:solidFill>
                  <a:prstClr val="black"/>
                </a:solidFill>
              </a:rPr>
              <a:t>humeroradialis</a:t>
            </a:r>
            <a:r>
              <a:rPr lang="hu-HU" sz="2400" dirty="0">
                <a:solidFill>
                  <a:prstClr val="black"/>
                </a:solidFill>
              </a:rPr>
              <a:t>:</a:t>
            </a:r>
          </a:p>
          <a:p>
            <a:r>
              <a:rPr lang="hu-HU" dirty="0" err="1">
                <a:solidFill>
                  <a:prstClr val="black"/>
                </a:solidFill>
              </a:rPr>
              <a:t>Fovea</a:t>
            </a:r>
            <a:r>
              <a:rPr lang="hu-HU" dirty="0">
                <a:solidFill>
                  <a:prstClr val="black"/>
                </a:solidFill>
              </a:rPr>
              <a:t> </a:t>
            </a:r>
            <a:r>
              <a:rPr lang="hu-HU" dirty="0" err="1">
                <a:solidFill>
                  <a:prstClr val="black"/>
                </a:solidFill>
              </a:rPr>
              <a:t>capitis</a:t>
            </a:r>
            <a:r>
              <a:rPr lang="hu-HU" dirty="0">
                <a:solidFill>
                  <a:prstClr val="black"/>
                </a:solidFill>
              </a:rPr>
              <a:t> </a:t>
            </a:r>
            <a:r>
              <a:rPr lang="hu-HU" dirty="0" err="1">
                <a:solidFill>
                  <a:prstClr val="black"/>
                </a:solidFill>
              </a:rPr>
              <a:t>radii</a:t>
            </a:r>
            <a:endParaRPr lang="hu-HU" dirty="0">
              <a:solidFill>
                <a:prstClr val="black"/>
              </a:solidFill>
            </a:endParaRPr>
          </a:p>
          <a:p>
            <a:r>
              <a:rPr lang="hu-HU" dirty="0" err="1">
                <a:solidFill>
                  <a:prstClr val="black"/>
                </a:solidFill>
              </a:rPr>
              <a:t>Capitulum</a:t>
            </a:r>
            <a:r>
              <a:rPr lang="hu-HU" dirty="0">
                <a:solidFill>
                  <a:prstClr val="black"/>
                </a:solidFill>
              </a:rPr>
              <a:t> </a:t>
            </a:r>
            <a:r>
              <a:rPr lang="hu-HU" dirty="0" err="1">
                <a:solidFill>
                  <a:prstClr val="black"/>
                </a:solidFill>
              </a:rPr>
              <a:t>humeri</a:t>
            </a:r>
            <a:endParaRPr lang="hu-HU" dirty="0">
              <a:solidFill>
                <a:prstClr val="black"/>
              </a:solidFill>
            </a:endParaRPr>
          </a:p>
          <a:p>
            <a:pPr marL="285750" indent="-285750">
              <a:buFontTx/>
              <a:buChar char="-"/>
            </a:pPr>
            <a:r>
              <a:rPr lang="hu-HU" b="1" dirty="0" err="1">
                <a:solidFill>
                  <a:prstClr val="black"/>
                </a:solidFill>
              </a:rPr>
              <a:t>Kugelgelenk</a:t>
            </a:r>
            <a:endParaRPr lang="hu-HU" b="1" dirty="0">
              <a:solidFill>
                <a:prstClr val="black"/>
              </a:solidFill>
            </a:endParaRPr>
          </a:p>
          <a:p>
            <a:r>
              <a:rPr lang="hu-HU" dirty="0">
                <a:solidFill>
                  <a:prstClr val="black"/>
                </a:solidFill>
              </a:rPr>
              <a:t>(</a:t>
            </a:r>
            <a:r>
              <a:rPr lang="hu-HU" dirty="0" err="1">
                <a:solidFill>
                  <a:prstClr val="black"/>
                </a:solidFill>
              </a:rPr>
              <a:t>Articulatio</a:t>
            </a:r>
            <a:r>
              <a:rPr lang="hu-HU" dirty="0">
                <a:solidFill>
                  <a:prstClr val="black"/>
                </a:solidFill>
              </a:rPr>
              <a:t> </a:t>
            </a:r>
            <a:r>
              <a:rPr lang="hu-HU" dirty="0" err="1">
                <a:solidFill>
                  <a:prstClr val="black"/>
                </a:solidFill>
              </a:rPr>
              <a:t>spheroidea</a:t>
            </a:r>
            <a:r>
              <a:rPr lang="hu-HU" dirty="0">
                <a:solidFill>
                  <a:prstClr val="black"/>
                </a:solidFill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hu-HU" dirty="0">
                <a:solidFill>
                  <a:prstClr val="black"/>
                </a:solidFill>
              </a:rPr>
              <a:t>3 </a:t>
            </a:r>
            <a:r>
              <a:rPr lang="hu-HU" dirty="0" err="1">
                <a:solidFill>
                  <a:prstClr val="black"/>
                </a:solidFill>
              </a:rPr>
              <a:t>Achsen</a:t>
            </a:r>
            <a:r>
              <a:rPr lang="hu-HU" dirty="0">
                <a:solidFill>
                  <a:prstClr val="black"/>
                </a:solidFill>
              </a:rPr>
              <a:t> </a:t>
            </a:r>
            <a:r>
              <a:rPr lang="hu-HU" dirty="0" err="1">
                <a:solidFill>
                  <a:prstClr val="black"/>
                </a:solidFill>
              </a:rPr>
              <a:t>aber</a:t>
            </a:r>
            <a:r>
              <a:rPr lang="hu-HU" dirty="0">
                <a:solidFill>
                  <a:prstClr val="black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untergeordnet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23" name="TextBox 6"/>
          <p:cNvSpPr txBox="1"/>
          <p:nvPr/>
        </p:nvSpPr>
        <p:spPr>
          <a:xfrm>
            <a:off x="5724129" y="2204864"/>
            <a:ext cx="3392274" cy="22159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2400" b="1" dirty="0" err="1" smtClean="0"/>
              <a:t>Articulatio</a:t>
            </a:r>
            <a:r>
              <a:rPr lang="hu-HU" sz="2400" b="1" dirty="0" smtClean="0"/>
              <a:t> </a:t>
            </a:r>
            <a:r>
              <a:rPr lang="hu-HU" sz="2400" b="1" dirty="0" err="1"/>
              <a:t>humeroulnaris</a:t>
            </a:r>
            <a:r>
              <a:rPr lang="hu-HU" sz="2400" dirty="0" smtClean="0"/>
              <a:t>:</a:t>
            </a:r>
            <a:r>
              <a:rPr lang="hu-HU" dirty="0" smtClean="0"/>
              <a:t> </a:t>
            </a:r>
          </a:p>
          <a:p>
            <a:r>
              <a:rPr lang="hu-HU" dirty="0" err="1" smtClean="0"/>
              <a:t>trochlea</a:t>
            </a:r>
            <a:r>
              <a:rPr lang="hu-HU" dirty="0" smtClean="0"/>
              <a:t> </a:t>
            </a:r>
            <a:r>
              <a:rPr lang="hu-HU" dirty="0" err="1" smtClean="0"/>
              <a:t>humeri</a:t>
            </a:r>
            <a:endParaRPr lang="hu-HU" dirty="0" smtClean="0"/>
          </a:p>
          <a:p>
            <a:r>
              <a:rPr lang="hu-HU" dirty="0" err="1"/>
              <a:t>i</a:t>
            </a:r>
            <a:r>
              <a:rPr lang="hu-HU" dirty="0" err="1" smtClean="0"/>
              <a:t>ncisura</a:t>
            </a:r>
            <a:r>
              <a:rPr lang="hu-HU" dirty="0" smtClean="0"/>
              <a:t> </a:t>
            </a:r>
            <a:r>
              <a:rPr lang="hu-HU" dirty="0" err="1" smtClean="0"/>
              <a:t>trochlearis</a:t>
            </a:r>
            <a:endParaRPr lang="hu-HU" dirty="0"/>
          </a:p>
          <a:p>
            <a:pPr marL="285750" indent="-285750">
              <a:buFontTx/>
              <a:buChar char="-"/>
            </a:pPr>
            <a:r>
              <a:rPr lang="hu-HU" b="1" dirty="0" err="1"/>
              <a:t>Scharniergelenk</a:t>
            </a:r>
            <a:r>
              <a:rPr lang="hu-HU" b="1" dirty="0"/>
              <a:t> </a:t>
            </a:r>
            <a:r>
              <a:rPr lang="hu-HU" dirty="0"/>
              <a:t>(</a:t>
            </a:r>
            <a:r>
              <a:rPr lang="hu-HU" dirty="0" err="1"/>
              <a:t>Ginglymus</a:t>
            </a:r>
            <a:r>
              <a:rPr lang="hu-HU" dirty="0"/>
              <a:t>)</a:t>
            </a:r>
          </a:p>
          <a:p>
            <a:pPr marL="285750" indent="-285750">
              <a:buFontTx/>
              <a:buChar char="-"/>
            </a:pPr>
            <a:r>
              <a:rPr lang="hu-HU" dirty="0"/>
              <a:t>1 </a:t>
            </a:r>
            <a:r>
              <a:rPr lang="hu-HU" dirty="0" err="1"/>
              <a:t>Ache</a:t>
            </a:r>
            <a:r>
              <a:rPr lang="hu-HU" dirty="0"/>
              <a:t>: </a:t>
            </a:r>
            <a:r>
              <a:rPr lang="hu-HU" dirty="0" err="1"/>
              <a:t>transversale</a:t>
            </a:r>
            <a:endParaRPr lang="hu-HU" dirty="0"/>
          </a:p>
          <a:p>
            <a:r>
              <a:rPr lang="hu-HU" dirty="0"/>
              <a:t>	(</a:t>
            </a:r>
            <a:r>
              <a:rPr lang="hu-HU" dirty="0" err="1"/>
              <a:t>radio-ulnare</a:t>
            </a:r>
            <a:r>
              <a:rPr lang="hu-HU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1083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04529" y="62335"/>
            <a:ext cx="29144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err="1"/>
              <a:t>Capsula</a:t>
            </a:r>
            <a:r>
              <a:rPr lang="hu-HU" sz="2800" b="1" dirty="0"/>
              <a:t> </a:t>
            </a:r>
            <a:r>
              <a:rPr lang="hu-HU" sz="2800" b="1" dirty="0" err="1"/>
              <a:t>articularis</a:t>
            </a:r>
            <a:endParaRPr lang="hu-HU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394" t="4015" r="13442" b="2773"/>
          <a:stretch/>
        </p:blipFill>
        <p:spPr>
          <a:xfrm>
            <a:off x="6804247" y="1497773"/>
            <a:ext cx="2209191" cy="39144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80728"/>
            <a:ext cx="2952328" cy="34943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504" y="4797152"/>
            <a:ext cx="698477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err="1" smtClean="0"/>
              <a:t>Membrana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fibrosa</a:t>
            </a:r>
            <a:r>
              <a:rPr lang="hu-HU" sz="2400" b="1" dirty="0" smtClean="0"/>
              <a:t>:</a:t>
            </a:r>
          </a:p>
          <a:p>
            <a:pPr marL="285750" indent="-285750">
              <a:buFontTx/>
              <a:buChar char="-"/>
            </a:pPr>
            <a:r>
              <a:rPr lang="hu-HU" sz="2000" dirty="0" err="1" smtClean="0"/>
              <a:t>Vorne</a:t>
            </a:r>
            <a:r>
              <a:rPr lang="hu-HU" sz="2000" dirty="0" smtClean="0"/>
              <a:t>: die Fossa </a:t>
            </a:r>
            <a:r>
              <a:rPr lang="hu-HU" sz="2000" dirty="0" err="1"/>
              <a:t>coronoidea</a:t>
            </a:r>
            <a:r>
              <a:rPr lang="hu-HU" sz="2000" dirty="0"/>
              <a:t> </a:t>
            </a:r>
            <a:r>
              <a:rPr lang="hu-HU" sz="2000" dirty="0" smtClean="0"/>
              <a:t> und die Fossa </a:t>
            </a:r>
            <a:r>
              <a:rPr lang="hu-HU" sz="2000" dirty="0" err="1" smtClean="0"/>
              <a:t>radialis</a:t>
            </a:r>
            <a:r>
              <a:rPr lang="hu-HU" sz="2000" dirty="0" smtClean="0"/>
              <a:t> </a:t>
            </a:r>
          </a:p>
          <a:p>
            <a:pPr marL="285750" indent="-285750">
              <a:buFontTx/>
              <a:buChar char="-"/>
            </a:pPr>
            <a:r>
              <a:rPr lang="hu-HU" sz="2000" dirty="0" err="1" smtClean="0"/>
              <a:t>Hinten</a:t>
            </a:r>
            <a:r>
              <a:rPr lang="hu-HU" sz="2000" dirty="0" smtClean="0"/>
              <a:t>: die </a:t>
            </a:r>
            <a:r>
              <a:rPr lang="hu-HU" sz="2000" dirty="0"/>
              <a:t>Fossa </a:t>
            </a:r>
            <a:r>
              <a:rPr lang="hu-HU" sz="2000" dirty="0" err="1" smtClean="0"/>
              <a:t>olecrani</a:t>
            </a:r>
            <a:r>
              <a:rPr lang="hu-HU" sz="2000" dirty="0" smtClean="0"/>
              <a:t> </a:t>
            </a:r>
            <a:r>
              <a:rPr lang="hu-HU" sz="2000" dirty="0" err="1" smtClean="0"/>
              <a:t>sind</a:t>
            </a:r>
            <a:r>
              <a:rPr lang="hu-HU" sz="2000" dirty="0" smtClean="0"/>
              <a:t> </a:t>
            </a:r>
            <a:r>
              <a:rPr lang="hu-HU" sz="2000" dirty="0" err="1" smtClean="0"/>
              <a:t>in</a:t>
            </a:r>
            <a:r>
              <a:rPr lang="hu-HU" sz="2000" dirty="0" smtClean="0"/>
              <a:t> </a:t>
            </a:r>
            <a:r>
              <a:rPr lang="hu-HU" sz="2000" dirty="0"/>
              <a:t>der </a:t>
            </a:r>
            <a:r>
              <a:rPr lang="hu-HU" sz="2000" dirty="0" err="1"/>
              <a:t>Capsel</a:t>
            </a:r>
            <a:r>
              <a:rPr lang="hu-HU" sz="2000" dirty="0"/>
              <a:t>, </a:t>
            </a:r>
          </a:p>
          <a:p>
            <a:pPr marL="285750" indent="-285750">
              <a:buFontTx/>
              <a:buChar char="-"/>
            </a:pPr>
            <a:r>
              <a:rPr lang="hu-HU" sz="2000" dirty="0" err="1" smtClean="0"/>
              <a:t>Ansatz</a:t>
            </a:r>
            <a:r>
              <a:rPr lang="hu-HU" sz="2000" dirty="0" smtClean="0"/>
              <a:t>: </a:t>
            </a:r>
            <a:r>
              <a:rPr lang="hu-HU" sz="2000" dirty="0" err="1" smtClean="0"/>
              <a:t>bei</a:t>
            </a:r>
            <a:r>
              <a:rPr lang="hu-HU" sz="2000" dirty="0" smtClean="0"/>
              <a:t> </a:t>
            </a:r>
            <a:r>
              <a:rPr lang="hu-HU" sz="2000" dirty="0" err="1" smtClean="0"/>
              <a:t>Ulna</a:t>
            </a:r>
            <a:r>
              <a:rPr lang="hu-HU" sz="2000" dirty="0" smtClean="0"/>
              <a:t>: </a:t>
            </a:r>
            <a:r>
              <a:rPr lang="hu-HU" sz="2000" dirty="0" err="1" smtClean="0"/>
              <a:t>unter</a:t>
            </a:r>
            <a:r>
              <a:rPr lang="hu-HU" sz="2000" dirty="0" smtClean="0"/>
              <a:t> </a:t>
            </a:r>
            <a:r>
              <a:rPr lang="hu-HU" sz="2000" dirty="0" err="1" smtClean="0"/>
              <a:t>processus</a:t>
            </a:r>
            <a:r>
              <a:rPr lang="hu-HU" sz="2000" dirty="0" smtClean="0"/>
              <a:t>  </a:t>
            </a:r>
            <a:r>
              <a:rPr lang="hu-HU" sz="2000" dirty="0" err="1" smtClean="0"/>
              <a:t>coronoideus</a:t>
            </a:r>
            <a:endParaRPr lang="hu-HU" sz="2000" dirty="0"/>
          </a:p>
          <a:p>
            <a:r>
              <a:rPr lang="hu-HU" sz="2000" dirty="0" smtClean="0"/>
              <a:t>                    </a:t>
            </a:r>
            <a:r>
              <a:rPr lang="hu-HU" sz="2000" dirty="0" err="1" smtClean="0"/>
              <a:t>bei</a:t>
            </a:r>
            <a:r>
              <a:rPr lang="hu-HU" sz="2000" dirty="0" smtClean="0"/>
              <a:t> </a:t>
            </a:r>
            <a:r>
              <a:rPr lang="hu-HU" sz="2000" dirty="0" err="1" smtClean="0"/>
              <a:t>Radius</a:t>
            </a:r>
            <a:r>
              <a:rPr lang="hu-HU" sz="2000" dirty="0" smtClean="0"/>
              <a:t> an </a:t>
            </a:r>
            <a:r>
              <a:rPr lang="hu-HU" sz="2000" dirty="0" err="1" smtClean="0"/>
              <a:t>dem</a:t>
            </a:r>
            <a:r>
              <a:rPr lang="hu-HU" sz="2000" dirty="0" smtClean="0"/>
              <a:t> </a:t>
            </a:r>
            <a:r>
              <a:rPr lang="hu-HU" sz="2000" dirty="0" err="1" smtClean="0"/>
              <a:t>Ligamentum</a:t>
            </a:r>
            <a:r>
              <a:rPr lang="hu-HU" sz="2000" dirty="0" smtClean="0"/>
              <a:t> </a:t>
            </a:r>
            <a:r>
              <a:rPr lang="hu-HU" sz="2000" dirty="0" err="1" smtClean="0"/>
              <a:t>anulare</a:t>
            </a:r>
            <a:r>
              <a:rPr lang="hu-HU" sz="2000" dirty="0" smtClean="0"/>
              <a:t> </a:t>
            </a:r>
            <a:r>
              <a:rPr lang="hu-HU" sz="2000" dirty="0" err="1" smtClean="0"/>
              <a:t>radii</a:t>
            </a:r>
            <a:r>
              <a:rPr lang="hu-HU" sz="2000" dirty="0" smtClean="0"/>
              <a:t> </a:t>
            </a:r>
            <a:endParaRPr lang="hu-H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755576" y="764704"/>
            <a:ext cx="6928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>
                <a:solidFill>
                  <a:srgbClr val="002060"/>
                </a:solidFill>
              </a:rPr>
              <a:t>Sobotta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80920" y="1138611"/>
            <a:ext cx="5325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>
                <a:solidFill>
                  <a:srgbClr val="002060"/>
                </a:solidFill>
              </a:rPr>
              <a:t>Thiel</a:t>
            </a: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604062"/>
            <a:ext cx="2808312" cy="4327156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3779912" y="2767640"/>
            <a:ext cx="360040" cy="6613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0" name="Szövegdoboz 9"/>
          <p:cNvSpPr txBox="1"/>
          <p:nvPr/>
        </p:nvSpPr>
        <p:spPr>
          <a:xfrm>
            <a:off x="3851920" y="4437112"/>
            <a:ext cx="432048" cy="5760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cxnSp>
        <p:nvCxnSpPr>
          <p:cNvPr id="12" name="Egyenes összekötő nyíllal 11"/>
          <p:cNvCxnSpPr/>
          <p:nvPr/>
        </p:nvCxnSpPr>
        <p:spPr>
          <a:xfrm flipH="1">
            <a:off x="5436096" y="764704"/>
            <a:ext cx="432048" cy="4210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zövegdoboz 12"/>
          <p:cNvSpPr txBox="1"/>
          <p:nvPr/>
        </p:nvSpPr>
        <p:spPr>
          <a:xfrm>
            <a:off x="5809951" y="486908"/>
            <a:ext cx="16321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 err="1">
                <a:solidFill>
                  <a:srgbClr val="0070C0"/>
                </a:solidFill>
              </a:rPr>
              <a:t>membrana</a:t>
            </a:r>
            <a:r>
              <a:rPr lang="hu-HU" sz="1400" dirty="0">
                <a:solidFill>
                  <a:srgbClr val="0070C0"/>
                </a:solidFill>
              </a:rPr>
              <a:t> </a:t>
            </a:r>
            <a:r>
              <a:rPr lang="hu-HU" sz="1400" dirty="0" err="1">
                <a:solidFill>
                  <a:srgbClr val="0070C0"/>
                </a:solidFill>
              </a:rPr>
              <a:t>fibrosa</a:t>
            </a:r>
            <a:endParaRPr lang="de-DE" sz="1400" dirty="0">
              <a:solidFill>
                <a:srgbClr val="0070C0"/>
              </a:solidFill>
            </a:endParaRPr>
          </a:p>
        </p:txBody>
      </p:sp>
      <p:cxnSp>
        <p:nvCxnSpPr>
          <p:cNvPr id="15" name="Egyenes összekötő nyíllal 14"/>
          <p:cNvCxnSpPr/>
          <p:nvPr/>
        </p:nvCxnSpPr>
        <p:spPr>
          <a:xfrm flipH="1">
            <a:off x="5508104" y="1339607"/>
            <a:ext cx="1152128" cy="50521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zövegdoboz 15"/>
          <p:cNvSpPr txBox="1"/>
          <p:nvPr/>
        </p:nvSpPr>
        <p:spPr>
          <a:xfrm>
            <a:off x="6626040" y="1107833"/>
            <a:ext cx="19705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err="1">
                <a:solidFill>
                  <a:srgbClr val="0070C0"/>
                </a:solidFill>
              </a:rPr>
              <a:t>membrana</a:t>
            </a:r>
            <a:r>
              <a:rPr lang="hu-HU" sz="1400" dirty="0">
                <a:solidFill>
                  <a:srgbClr val="0070C0"/>
                </a:solidFill>
              </a:rPr>
              <a:t> </a:t>
            </a:r>
            <a:r>
              <a:rPr lang="hu-HU" sz="1400" dirty="0" err="1">
                <a:solidFill>
                  <a:srgbClr val="0070C0"/>
                </a:solidFill>
              </a:rPr>
              <a:t>synovialis</a:t>
            </a:r>
            <a:endParaRPr lang="de-DE" sz="1400" dirty="0">
              <a:solidFill>
                <a:srgbClr val="0070C0"/>
              </a:solidFill>
            </a:endParaRPr>
          </a:p>
        </p:txBody>
      </p:sp>
      <p:cxnSp>
        <p:nvCxnSpPr>
          <p:cNvPr id="18" name="Egyenes összekötő nyíllal 17"/>
          <p:cNvCxnSpPr/>
          <p:nvPr/>
        </p:nvCxnSpPr>
        <p:spPr>
          <a:xfrm flipH="1">
            <a:off x="5436096" y="1277110"/>
            <a:ext cx="373855" cy="42369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zövegdoboz 19"/>
          <p:cNvSpPr txBox="1"/>
          <p:nvPr/>
        </p:nvSpPr>
        <p:spPr>
          <a:xfrm>
            <a:off x="5623023" y="1031830"/>
            <a:ext cx="979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/>
              <a:t>zsírszövet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93983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04529" y="62335"/>
            <a:ext cx="29144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err="1">
                <a:solidFill>
                  <a:prstClr val="black"/>
                </a:solidFill>
              </a:rPr>
              <a:t>Capsula</a:t>
            </a:r>
            <a:r>
              <a:rPr lang="hu-HU" sz="2800" b="1" dirty="0">
                <a:solidFill>
                  <a:prstClr val="black"/>
                </a:solidFill>
              </a:rPr>
              <a:t> </a:t>
            </a:r>
            <a:r>
              <a:rPr lang="hu-HU" sz="2800" b="1" dirty="0" err="1">
                <a:solidFill>
                  <a:prstClr val="black"/>
                </a:solidFill>
              </a:rPr>
              <a:t>articularis</a:t>
            </a:r>
            <a:endParaRPr lang="hu-HU" sz="2800" b="1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394" t="4015" r="13442" b="2773"/>
          <a:stretch/>
        </p:blipFill>
        <p:spPr>
          <a:xfrm>
            <a:off x="6804247" y="1497773"/>
            <a:ext cx="2209191" cy="39144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80728"/>
            <a:ext cx="2952328" cy="34943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683" y="5085184"/>
            <a:ext cx="69847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err="1" smtClean="0">
                <a:solidFill>
                  <a:prstClr val="black"/>
                </a:solidFill>
              </a:rPr>
              <a:t>Membrana</a:t>
            </a:r>
            <a:r>
              <a:rPr lang="hu-HU" sz="2800" b="1" dirty="0" smtClean="0">
                <a:solidFill>
                  <a:prstClr val="black"/>
                </a:solidFill>
              </a:rPr>
              <a:t> </a:t>
            </a:r>
            <a:r>
              <a:rPr lang="hu-HU" sz="2800" b="1" dirty="0" err="1" smtClean="0">
                <a:solidFill>
                  <a:prstClr val="black"/>
                </a:solidFill>
              </a:rPr>
              <a:t>synovialis</a:t>
            </a:r>
            <a:r>
              <a:rPr lang="hu-HU" sz="2000" b="1" dirty="0" smtClean="0">
                <a:solidFill>
                  <a:prstClr val="black"/>
                </a:solidFill>
              </a:rPr>
              <a:t>:</a:t>
            </a:r>
          </a:p>
          <a:p>
            <a:r>
              <a:rPr lang="hu-HU" sz="2000" dirty="0" smtClean="0">
                <a:solidFill>
                  <a:prstClr val="black"/>
                </a:solidFill>
              </a:rPr>
              <a:t>-    </a:t>
            </a:r>
            <a:r>
              <a:rPr lang="hu-HU" sz="2000" dirty="0" err="1" smtClean="0">
                <a:solidFill>
                  <a:prstClr val="black"/>
                </a:solidFill>
              </a:rPr>
              <a:t>Ursprung</a:t>
            </a:r>
            <a:r>
              <a:rPr lang="hu-HU" sz="2000" dirty="0" smtClean="0">
                <a:solidFill>
                  <a:prstClr val="black"/>
                </a:solidFill>
              </a:rPr>
              <a:t> und </a:t>
            </a:r>
            <a:r>
              <a:rPr lang="hu-HU" sz="2000" dirty="0" err="1" smtClean="0">
                <a:solidFill>
                  <a:prstClr val="black"/>
                </a:solidFill>
              </a:rPr>
              <a:t>Ansatz</a:t>
            </a:r>
            <a:r>
              <a:rPr lang="hu-HU" sz="2000" dirty="0" smtClean="0">
                <a:solidFill>
                  <a:prstClr val="black"/>
                </a:solidFill>
              </a:rPr>
              <a:t>: am </a:t>
            </a:r>
            <a:r>
              <a:rPr lang="hu-HU" sz="2000" dirty="0" err="1" smtClean="0">
                <a:solidFill>
                  <a:prstClr val="black"/>
                </a:solidFill>
              </a:rPr>
              <a:t>Rand</a:t>
            </a:r>
            <a:r>
              <a:rPr lang="hu-HU" sz="2000" dirty="0" smtClean="0">
                <a:solidFill>
                  <a:prstClr val="black"/>
                </a:solidFill>
              </a:rPr>
              <a:t> des </a:t>
            </a:r>
            <a:r>
              <a:rPr lang="hu-HU" sz="2000" dirty="0" err="1" smtClean="0">
                <a:solidFill>
                  <a:prstClr val="black"/>
                </a:solidFill>
              </a:rPr>
              <a:t>Gelenkknorpels</a:t>
            </a:r>
            <a:endParaRPr lang="hu-HU" sz="2000" dirty="0" smtClean="0">
              <a:solidFill>
                <a:prstClr val="black"/>
              </a:solidFill>
            </a:endParaRPr>
          </a:p>
          <a:p>
            <a:pPr marL="285750" indent="-285750">
              <a:buFontTx/>
              <a:buChar char="-"/>
            </a:pPr>
            <a:r>
              <a:rPr lang="hu-HU" sz="2000" dirty="0" err="1" smtClean="0">
                <a:solidFill>
                  <a:prstClr val="black"/>
                </a:solidFill>
              </a:rPr>
              <a:t>Bei</a:t>
            </a:r>
            <a:r>
              <a:rPr lang="hu-HU" sz="2000" dirty="0" smtClean="0">
                <a:solidFill>
                  <a:prstClr val="black"/>
                </a:solidFill>
              </a:rPr>
              <a:t> </a:t>
            </a:r>
            <a:r>
              <a:rPr lang="hu-HU" sz="2000" dirty="0" err="1" smtClean="0">
                <a:solidFill>
                  <a:prstClr val="black"/>
                </a:solidFill>
              </a:rPr>
              <a:t>Radius</a:t>
            </a:r>
            <a:r>
              <a:rPr lang="hu-HU" sz="2000" dirty="0" smtClean="0">
                <a:solidFill>
                  <a:prstClr val="black"/>
                </a:solidFill>
              </a:rPr>
              <a:t> 1 </a:t>
            </a:r>
            <a:r>
              <a:rPr lang="hu-HU" sz="2000" dirty="0">
                <a:solidFill>
                  <a:prstClr val="black"/>
                </a:solidFill>
              </a:rPr>
              <a:t>cm </a:t>
            </a:r>
            <a:r>
              <a:rPr lang="hu-HU" sz="2000" dirty="0" err="1" smtClean="0">
                <a:solidFill>
                  <a:prstClr val="black"/>
                </a:solidFill>
              </a:rPr>
              <a:t>distaler</a:t>
            </a:r>
            <a:r>
              <a:rPr lang="hu-HU" sz="2000" dirty="0" smtClean="0">
                <a:solidFill>
                  <a:prstClr val="black"/>
                </a:solidFill>
              </a:rPr>
              <a:t> </a:t>
            </a:r>
            <a:r>
              <a:rPr lang="hu-HU" sz="2000" dirty="0" err="1" smtClean="0">
                <a:solidFill>
                  <a:prstClr val="black"/>
                </a:solidFill>
              </a:rPr>
              <a:t>unter</a:t>
            </a:r>
            <a:r>
              <a:rPr lang="hu-HU" sz="2000" dirty="0" smtClean="0">
                <a:solidFill>
                  <a:prstClr val="black"/>
                </a:solidFill>
              </a:rPr>
              <a:t> </a:t>
            </a:r>
            <a:r>
              <a:rPr lang="hu-HU" sz="2000" dirty="0" err="1" smtClean="0">
                <a:solidFill>
                  <a:prstClr val="black"/>
                </a:solidFill>
              </a:rPr>
              <a:t>Circumferentia</a:t>
            </a:r>
            <a:r>
              <a:rPr lang="hu-HU" sz="2000" dirty="0" smtClean="0">
                <a:solidFill>
                  <a:prstClr val="black"/>
                </a:solidFill>
              </a:rPr>
              <a:t> art.</a:t>
            </a:r>
            <a:endParaRPr lang="hu-HU" sz="2000" dirty="0">
              <a:solidFill>
                <a:prstClr val="black"/>
              </a:solidFill>
            </a:endParaRPr>
          </a:p>
          <a:p>
            <a:r>
              <a:rPr lang="hu-HU" sz="2000" dirty="0" smtClean="0">
                <a:solidFill>
                  <a:prstClr val="black"/>
                </a:solidFill>
              </a:rPr>
              <a:t>(</a:t>
            </a:r>
            <a:r>
              <a:rPr lang="hu-HU" sz="2000" dirty="0" err="1" smtClean="0">
                <a:solidFill>
                  <a:prstClr val="black"/>
                </a:solidFill>
              </a:rPr>
              <a:t>Reserve</a:t>
            </a:r>
            <a:r>
              <a:rPr lang="hu-HU" sz="2000" dirty="0" smtClean="0">
                <a:solidFill>
                  <a:prstClr val="black"/>
                </a:solidFill>
              </a:rPr>
              <a:t> </a:t>
            </a:r>
            <a:r>
              <a:rPr lang="hu-HU" sz="2000" dirty="0" err="1" smtClean="0">
                <a:solidFill>
                  <a:prstClr val="black"/>
                </a:solidFill>
              </a:rPr>
              <a:t>für</a:t>
            </a:r>
            <a:r>
              <a:rPr lang="hu-HU" sz="2000" dirty="0" smtClean="0">
                <a:solidFill>
                  <a:prstClr val="black"/>
                </a:solidFill>
              </a:rPr>
              <a:t> die </a:t>
            </a:r>
            <a:r>
              <a:rPr lang="hu-HU" sz="2000" dirty="0" err="1" smtClean="0">
                <a:solidFill>
                  <a:prstClr val="black"/>
                </a:solidFill>
              </a:rPr>
              <a:t>Pronatio-Supinatio</a:t>
            </a:r>
            <a:r>
              <a:rPr lang="hu-HU" sz="2000" dirty="0" smtClean="0">
                <a:solidFill>
                  <a:prstClr val="black"/>
                </a:solidFill>
              </a:rPr>
              <a:t> </a:t>
            </a:r>
            <a:r>
              <a:rPr lang="hu-HU" sz="2000" dirty="0" err="1" smtClean="0">
                <a:solidFill>
                  <a:prstClr val="black"/>
                </a:solidFill>
              </a:rPr>
              <a:t>Bewegung</a:t>
            </a:r>
            <a:r>
              <a:rPr lang="hu-HU" sz="2000" dirty="0" smtClean="0">
                <a:solidFill>
                  <a:prstClr val="black"/>
                </a:solidFill>
              </a:rPr>
              <a:t>): </a:t>
            </a:r>
            <a:r>
              <a:rPr lang="hu-HU" sz="2000" b="1" dirty="0" err="1">
                <a:solidFill>
                  <a:srgbClr val="002060"/>
                </a:solidFill>
              </a:rPr>
              <a:t>R</a:t>
            </a:r>
            <a:r>
              <a:rPr lang="hu-HU" sz="2000" b="1" dirty="0" err="1" smtClean="0">
                <a:solidFill>
                  <a:srgbClr val="002060"/>
                </a:solidFill>
              </a:rPr>
              <a:t>ecessus</a:t>
            </a:r>
            <a:r>
              <a:rPr lang="hu-HU" sz="2000" b="1" dirty="0" smtClean="0">
                <a:solidFill>
                  <a:srgbClr val="002060"/>
                </a:solidFill>
              </a:rPr>
              <a:t> </a:t>
            </a:r>
            <a:r>
              <a:rPr lang="hu-HU" sz="2000" b="1" dirty="0" err="1" smtClean="0">
                <a:solidFill>
                  <a:srgbClr val="002060"/>
                </a:solidFill>
              </a:rPr>
              <a:t>sacciformis</a:t>
            </a:r>
            <a:r>
              <a:rPr lang="hu-HU" sz="2000" b="1" dirty="0" smtClean="0">
                <a:solidFill>
                  <a:srgbClr val="002060"/>
                </a:solidFill>
              </a:rPr>
              <a:t> </a:t>
            </a:r>
            <a:r>
              <a:rPr lang="hu-HU" sz="2000" b="1" dirty="0" err="1" smtClean="0">
                <a:solidFill>
                  <a:srgbClr val="002060"/>
                </a:solidFill>
              </a:rPr>
              <a:t>superior</a:t>
            </a:r>
            <a:endParaRPr lang="hu-HU" sz="20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764704"/>
            <a:ext cx="6928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>
                <a:solidFill>
                  <a:srgbClr val="002060"/>
                </a:solidFill>
              </a:rPr>
              <a:t>Sobotta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80920" y="1138611"/>
            <a:ext cx="5325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>
                <a:solidFill>
                  <a:srgbClr val="002060"/>
                </a:solidFill>
              </a:rPr>
              <a:t>Thiel</a:t>
            </a: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604062"/>
            <a:ext cx="2808312" cy="4327156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3779912" y="2767640"/>
            <a:ext cx="360040" cy="6613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3851920" y="4437112"/>
            <a:ext cx="432048" cy="5760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>
              <a:solidFill>
                <a:prstClr val="black"/>
              </a:solidFill>
            </a:endParaRPr>
          </a:p>
        </p:txBody>
      </p:sp>
      <p:cxnSp>
        <p:nvCxnSpPr>
          <p:cNvPr id="12" name="Egyenes összekötő nyíllal 11"/>
          <p:cNvCxnSpPr/>
          <p:nvPr/>
        </p:nvCxnSpPr>
        <p:spPr>
          <a:xfrm flipH="1">
            <a:off x="5436096" y="764704"/>
            <a:ext cx="432048" cy="4210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zövegdoboz 12"/>
          <p:cNvSpPr txBox="1"/>
          <p:nvPr/>
        </p:nvSpPr>
        <p:spPr>
          <a:xfrm>
            <a:off x="5809951" y="486908"/>
            <a:ext cx="16321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 err="1">
                <a:solidFill>
                  <a:srgbClr val="0070C0"/>
                </a:solidFill>
              </a:rPr>
              <a:t>membrana</a:t>
            </a:r>
            <a:r>
              <a:rPr lang="hu-HU" sz="1400" dirty="0">
                <a:solidFill>
                  <a:srgbClr val="0070C0"/>
                </a:solidFill>
              </a:rPr>
              <a:t> </a:t>
            </a:r>
            <a:r>
              <a:rPr lang="hu-HU" sz="1400" dirty="0" err="1">
                <a:solidFill>
                  <a:srgbClr val="0070C0"/>
                </a:solidFill>
              </a:rPr>
              <a:t>fibrosa</a:t>
            </a:r>
            <a:endParaRPr lang="de-DE" sz="1400" dirty="0">
              <a:solidFill>
                <a:srgbClr val="0070C0"/>
              </a:solidFill>
            </a:endParaRPr>
          </a:p>
        </p:txBody>
      </p:sp>
      <p:cxnSp>
        <p:nvCxnSpPr>
          <p:cNvPr id="15" name="Egyenes összekötő nyíllal 14"/>
          <p:cNvCxnSpPr/>
          <p:nvPr/>
        </p:nvCxnSpPr>
        <p:spPr>
          <a:xfrm flipH="1">
            <a:off x="5508104" y="1339607"/>
            <a:ext cx="1152128" cy="50521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zövegdoboz 15"/>
          <p:cNvSpPr txBox="1"/>
          <p:nvPr/>
        </p:nvSpPr>
        <p:spPr>
          <a:xfrm>
            <a:off x="6626040" y="1107833"/>
            <a:ext cx="19705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err="1">
                <a:solidFill>
                  <a:srgbClr val="0070C0"/>
                </a:solidFill>
              </a:rPr>
              <a:t>membrana</a:t>
            </a:r>
            <a:r>
              <a:rPr lang="hu-HU" sz="1400" dirty="0">
                <a:solidFill>
                  <a:srgbClr val="0070C0"/>
                </a:solidFill>
              </a:rPr>
              <a:t> </a:t>
            </a:r>
            <a:r>
              <a:rPr lang="hu-HU" sz="1400" dirty="0" err="1">
                <a:solidFill>
                  <a:srgbClr val="0070C0"/>
                </a:solidFill>
              </a:rPr>
              <a:t>synovialis</a:t>
            </a:r>
            <a:endParaRPr lang="de-DE" sz="1400" dirty="0">
              <a:solidFill>
                <a:srgbClr val="0070C0"/>
              </a:solidFill>
            </a:endParaRPr>
          </a:p>
        </p:txBody>
      </p:sp>
      <p:cxnSp>
        <p:nvCxnSpPr>
          <p:cNvPr id="18" name="Egyenes összekötő nyíllal 17"/>
          <p:cNvCxnSpPr/>
          <p:nvPr/>
        </p:nvCxnSpPr>
        <p:spPr>
          <a:xfrm flipH="1">
            <a:off x="5436096" y="1277110"/>
            <a:ext cx="373855" cy="42369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zövegdoboz 19"/>
          <p:cNvSpPr txBox="1"/>
          <p:nvPr/>
        </p:nvSpPr>
        <p:spPr>
          <a:xfrm>
            <a:off x="5623023" y="1031830"/>
            <a:ext cx="979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>
                <a:solidFill>
                  <a:prstClr val="black"/>
                </a:solidFill>
              </a:rPr>
              <a:t>zsírszövet</a:t>
            </a:r>
            <a:endParaRPr lang="de-DE" sz="1400" dirty="0">
              <a:solidFill>
                <a:prstClr val="black"/>
              </a:solidFill>
            </a:endParaRPr>
          </a:p>
        </p:txBody>
      </p:sp>
      <p:pic>
        <p:nvPicPr>
          <p:cNvPr id="17" name="Picture 2" descr="C9780443069529-007-f07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512" b="9282"/>
          <a:stretch>
            <a:fillRect/>
          </a:stretch>
        </p:blipFill>
        <p:spPr bwMode="auto">
          <a:xfrm>
            <a:off x="683568" y="620688"/>
            <a:ext cx="3144519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132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radeshow">
  <a:themeElements>
    <a:clrScheme name="Custom 2">
      <a:dk1>
        <a:srgbClr val="3F3F3F"/>
      </a:dk1>
      <a:lt1>
        <a:srgbClr val="FFFFFF"/>
      </a:lt1>
      <a:dk2>
        <a:srgbClr val="EDF4F7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735</Words>
  <Application>Microsoft Office PowerPoint</Application>
  <PresentationFormat>Diavetítés a képernyőre (4:3 oldalarány)</PresentationFormat>
  <Paragraphs>167</Paragraphs>
  <Slides>28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2</vt:i4>
      </vt:variant>
      <vt:variant>
        <vt:lpstr>Diacímek</vt:lpstr>
      </vt:variant>
      <vt:variant>
        <vt:i4>28</vt:i4>
      </vt:variant>
    </vt:vector>
  </HeadingPairs>
  <TitlesOfParts>
    <vt:vector size="30" baseType="lpstr">
      <vt:lpstr>Office-téma</vt:lpstr>
      <vt:lpstr>Tradeshow</vt:lpstr>
      <vt:lpstr>Articulatio cubiti und die darauf wirkende Muskeln 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Konstrukzionsachse </vt:lpstr>
      <vt:lpstr>Konstrukzionsachse 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>SE Humánmorfológia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könyökízület és a ráható izmok.</dc:title>
  <dc:creator>csaki</dc:creator>
  <cp:lastModifiedBy>Dr. Németh Anna</cp:lastModifiedBy>
  <cp:revision>81</cp:revision>
  <dcterms:created xsi:type="dcterms:W3CDTF">2017-09-21T12:01:03Z</dcterms:created>
  <dcterms:modified xsi:type="dcterms:W3CDTF">2018-09-26T10:26:38Z</dcterms:modified>
</cp:coreProperties>
</file>