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299" r:id="rId5"/>
    <p:sldId id="298" r:id="rId6"/>
    <p:sldId id="304" r:id="rId7"/>
    <p:sldId id="305" r:id="rId8"/>
    <p:sldId id="306" r:id="rId9"/>
    <p:sldId id="302" r:id="rId10"/>
    <p:sldId id="292" r:id="rId11"/>
    <p:sldId id="300" r:id="rId12"/>
    <p:sldId id="307" r:id="rId13"/>
    <p:sldId id="309" r:id="rId14"/>
    <p:sldId id="310" r:id="rId15"/>
    <p:sldId id="303" r:id="rId16"/>
    <p:sldId id="311" r:id="rId17"/>
    <p:sldId id="312" r:id="rId18"/>
    <p:sldId id="313" r:id="rId19"/>
    <p:sldId id="308" r:id="rId20"/>
    <p:sldId id="314" r:id="rId21"/>
    <p:sldId id="327" r:id="rId22"/>
    <p:sldId id="317" r:id="rId23"/>
    <p:sldId id="318" r:id="rId24"/>
    <p:sldId id="319" r:id="rId25"/>
    <p:sldId id="326" r:id="rId26"/>
    <p:sldId id="322" r:id="rId27"/>
    <p:sldId id="321" r:id="rId28"/>
    <p:sldId id="290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2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8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1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4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9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9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2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2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35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94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96C76-551B-4030-A604-6DBB2651C5E4}" type="datetimeFigureOut">
              <a:rPr lang="en-US" smtClean="0"/>
              <a:pPr/>
              <a:t>9/25/2018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A000B-9AD0-4F40-B967-96CABA044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4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Ã©ptalÃ¡lat a kÃ¶vetkezÅre: âneuron gifâ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18" cy="6858000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4" name="Szövegdoboz 3"/>
          <p:cNvSpPr txBox="1"/>
          <p:nvPr/>
        </p:nvSpPr>
        <p:spPr>
          <a:xfrm>
            <a:off x="4000496" y="3903345"/>
            <a:ext cx="49639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Gross </a:t>
            </a:r>
            <a:r>
              <a:rPr lang="hu-HU" sz="28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anatomy</a:t>
            </a:r>
            <a:r>
              <a:rPr lang="hu-HU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of </a:t>
            </a:r>
            <a:r>
              <a:rPr lang="hu-HU" sz="28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spinal</a:t>
            </a:r>
            <a:r>
              <a:rPr lang="hu-HU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hu-HU" sz="2800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cord</a:t>
            </a:r>
            <a:endParaRPr lang="hu-HU" sz="28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hu-HU" sz="2800" dirty="0">
              <a:latin typeface="Georgia" panose="02040502050405020303" pitchFamily="18" charset="0"/>
            </a:endParaRPr>
          </a:p>
          <a:p>
            <a:r>
              <a:rPr lang="hu-HU" sz="2000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Dr. </a:t>
            </a:r>
            <a:r>
              <a:rPr lang="hu-HU" sz="2000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Andras</a:t>
            </a:r>
            <a:r>
              <a:rPr lang="hu-HU" sz="2000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Attila </a:t>
            </a:r>
            <a:r>
              <a:rPr lang="hu-HU" sz="2000" i="1" dirty="0" err="1" smtClean="0">
                <a:solidFill>
                  <a:schemeClr val="bg1"/>
                </a:solidFill>
                <a:latin typeface="Georgia" panose="02040502050405020303" pitchFamily="18" charset="0"/>
              </a:rPr>
              <a:t>Horvath</a:t>
            </a:r>
            <a:r>
              <a:rPr lang="hu-HU" sz="2000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, MD, PhD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S2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52234" name="Picture 10" descr="KÃ©ptalÃ¡lat a kÃ¶vetkezÅre: âs2-s4 spinal nerves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85926"/>
            <a:ext cx="9144000" cy="5072074"/>
          </a:xfrm>
          <a:prstGeom prst="rect">
            <a:avLst/>
          </a:prstGeom>
          <a:noFill/>
        </p:spPr>
      </p:pic>
      <p:sp>
        <p:nvSpPr>
          <p:cNvPr id="13" name="Téglalap 12"/>
          <p:cNvSpPr/>
          <p:nvPr/>
        </p:nvSpPr>
        <p:spPr>
          <a:xfrm>
            <a:off x="3071802" y="2714620"/>
            <a:ext cx="928694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Medullary</a:t>
            </a:r>
            <a:r>
              <a:rPr lang="hu-HU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cone</a:t>
            </a:r>
            <a:endParaRPr lang="hu-HU" sz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71472" y="4286256"/>
            <a:ext cx="1143008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solidFill>
                  <a:schemeClr val="tx1"/>
                </a:solidFill>
                <a:latin typeface="Georgia" pitchFamily="18" charset="0"/>
              </a:rPr>
              <a:t>S2 </a:t>
            </a:r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spinal</a:t>
            </a:r>
            <a:r>
              <a:rPr lang="hu-HU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nerve</a:t>
            </a:r>
            <a:endParaRPr lang="hu-HU" sz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3214678" y="3429000"/>
            <a:ext cx="1143008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Cauda</a:t>
            </a:r>
            <a:r>
              <a:rPr lang="hu-HU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equina</a:t>
            </a:r>
            <a:endParaRPr lang="hu-HU" sz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4357686" y="5572140"/>
            <a:ext cx="2143140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solidFill>
                  <a:schemeClr val="tx1"/>
                </a:solidFill>
                <a:latin typeface="Georgia" pitchFamily="18" charset="0"/>
              </a:rPr>
              <a:t>Terminal </a:t>
            </a:r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filum</a:t>
            </a:r>
            <a:endParaRPr lang="hu-HU" sz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6643702" y="3857628"/>
            <a:ext cx="2143140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smtClean="0">
                <a:solidFill>
                  <a:schemeClr val="tx1"/>
                </a:solidFill>
                <a:latin typeface="Georgia" pitchFamily="18" charset="0"/>
              </a:rPr>
              <a:t>S2 </a:t>
            </a:r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segment</a:t>
            </a:r>
            <a:endParaRPr lang="hu-HU" sz="12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8" name="Téglalap 17"/>
          <p:cNvSpPr/>
          <p:nvPr/>
        </p:nvSpPr>
        <p:spPr>
          <a:xfrm>
            <a:off x="428596" y="5572140"/>
            <a:ext cx="1143008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Coccygeal</a:t>
            </a:r>
            <a:r>
              <a:rPr lang="hu-HU" sz="12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hu-HU" sz="1200" dirty="0" err="1" smtClean="0">
                <a:solidFill>
                  <a:schemeClr val="tx1"/>
                </a:solidFill>
                <a:latin typeface="Georgia" pitchFamily="18" charset="0"/>
              </a:rPr>
              <a:t>nerve</a:t>
            </a:r>
            <a:endParaRPr lang="hu-HU" sz="12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Discus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herniation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9" name="Picture 2" descr="KÃ©ptalÃ¡lat a kÃ¶vetkezÅre: âspinal cord mri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143116"/>
            <a:ext cx="4500562" cy="4714884"/>
          </a:xfrm>
          <a:prstGeom prst="rect">
            <a:avLst/>
          </a:prstGeom>
          <a:noFill/>
        </p:spPr>
      </p:pic>
      <p:pic>
        <p:nvPicPr>
          <p:cNvPr id="11" name="Picture 2" descr="KÃ©ptalÃ¡lat a kÃ¶vetkezÅre: âforamen intervertebraleâ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2285992"/>
            <a:ext cx="4092776" cy="3929090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5072066" y="6396335"/>
            <a:ext cx="32861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Intervertebral</a:t>
            </a:r>
            <a:r>
              <a:rPr lang="hu-HU" sz="2400" dirty="0" smtClean="0">
                <a:latin typeface="Georgia" pitchFamily="18" charset="0"/>
              </a:rPr>
              <a:t> dics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715272" y="3714752"/>
            <a:ext cx="14287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Spinal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cord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071934" y="3929066"/>
            <a:ext cx="142872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Spinal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nerve</a:t>
            </a:r>
            <a:endParaRPr lang="hu-H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Medial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vs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lateral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hernia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63490" name="Picture 2" descr="KÃ©ptalÃ¡lat a kÃ¶vetkezÅre: âmedial disc herniation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14554"/>
            <a:ext cx="5945331" cy="3929090"/>
          </a:xfrm>
          <a:prstGeom prst="rect">
            <a:avLst/>
          </a:prstGeom>
          <a:noFill/>
        </p:spPr>
      </p:pic>
      <p:pic>
        <p:nvPicPr>
          <p:cNvPr id="63492" name="Picture 4" descr="KÃ©ptalÃ¡lat a kÃ¶vetkezÅre: âspinal hernia gif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2571744"/>
            <a:ext cx="2857500" cy="2867025"/>
          </a:xfrm>
          <a:prstGeom prst="rect">
            <a:avLst/>
          </a:prstGeom>
          <a:noFill/>
        </p:spPr>
      </p:pic>
      <p:sp>
        <p:nvSpPr>
          <p:cNvPr id="12" name="Téglalap 11"/>
          <p:cNvSpPr/>
          <p:nvPr/>
        </p:nvSpPr>
        <p:spPr>
          <a:xfrm>
            <a:off x="0" y="5572140"/>
            <a:ext cx="6929454" cy="78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3494" name="Picture 6" descr="KÃ©ptalÃ¡lat a kÃ¶vetkezÅre: âback pain gifâ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00240"/>
            <a:ext cx="9144000" cy="4785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KÃ©ptalÃ¡lat a kÃ¶vetkezÅre: âspine gif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1142984"/>
            <a:ext cx="5020363" cy="5715016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Agenda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7584" y="1628800"/>
            <a:ext cx="5410944" cy="4525963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Macroscopy</a:t>
            </a: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3"/>
              </a:buBlip>
            </a:pPr>
            <a:endParaRPr lang="hu-HU" dirty="0">
              <a:latin typeface="Georgia" panose="02040502050405020303" pitchFamily="18" charset="0"/>
            </a:endParaRPr>
          </a:p>
          <a:p>
            <a:pPr>
              <a:buBlip>
                <a:blip r:embed="rId3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Blood</a:t>
            </a:r>
            <a:r>
              <a:rPr lang="hu-HU" dirty="0" smtClean="0">
                <a:latin typeface="Georgia" panose="02040502050405020303" pitchFamily="18" charset="0"/>
              </a:rPr>
              <a:t> </a:t>
            </a:r>
            <a:r>
              <a:rPr lang="hu-HU" dirty="0" err="1" smtClean="0">
                <a:latin typeface="Georgia" panose="02040502050405020303" pitchFamily="18" charset="0"/>
              </a:rPr>
              <a:t>supply</a:t>
            </a:r>
            <a:r>
              <a:rPr lang="hu-HU" dirty="0" smtClean="0">
                <a:latin typeface="Georgia" panose="02040502050405020303" pitchFamily="18" charset="0"/>
              </a:rPr>
              <a:t>, </a:t>
            </a:r>
            <a:r>
              <a:rPr lang="hu-HU" dirty="0" err="1" smtClean="0">
                <a:latin typeface="Georgia" panose="02040502050405020303" pitchFamily="18" charset="0"/>
              </a:rPr>
              <a:t>meninges</a:t>
            </a: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3"/>
              </a:buBlip>
            </a:pP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3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Dematomes</a:t>
            </a:r>
            <a:endParaRPr lang="hu-HU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Arterial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blood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supply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0034" y="157161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66562" name="Picture 2" descr="KÃ©ptalÃ¡lat a kÃ¶vetkezÅre: âspine blood supply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924579"/>
            <a:ext cx="8501090" cy="4933421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1785918" y="1928802"/>
            <a:ext cx="16430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Basilar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928794" y="2357430"/>
            <a:ext cx="12858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Georgia" pitchFamily="18" charset="0"/>
              </a:rPr>
              <a:t>PICA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857356" y="2928935"/>
            <a:ext cx="15716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Vertebral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714480" y="3643314"/>
            <a:ext cx="19288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Anterior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spinal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714480" y="5786454"/>
            <a:ext cx="192882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Medullary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aa</a:t>
            </a:r>
            <a:r>
              <a:rPr lang="hu-HU" sz="1600" dirty="0" smtClean="0">
                <a:latin typeface="Georgia" pitchFamily="18" charset="0"/>
              </a:rPr>
              <a:t>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571604" y="4429132"/>
            <a:ext cx="214314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Posterior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spinal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aa</a:t>
            </a:r>
            <a:r>
              <a:rPr lang="hu-HU" sz="1600" dirty="0" smtClean="0">
                <a:latin typeface="Georgia" pitchFamily="18" charset="0"/>
              </a:rPr>
              <a:t>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785786" y="6572272"/>
            <a:ext cx="3857652" cy="2857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6843948" y="5786454"/>
            <a:ext cx="20717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Anterior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spinal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072330" y="2143116"/>
            <a:ext cx="18573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Sulcal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5286380" y="2071678"/>
            <a:ext cx="171451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Posterior</a:t>
            </a:r>
            <a:r>
              <a:rPr lang="hu-HU" sz="1600" dirty="0" smtClean="0">
                <a:latin typeface="Georgia" pitchFamily="18" charset="0"/>
              </a:rPr>
              <a:t> </a:t>
            </a:r>
          </a:p>
          <a:p>
            <a:r>
              <a:rPr lang="hu-HU" sz="1600" dirty="0" err="1" smtClean="0">
                <a:latin typeface="Georgia" pitchFamily="18" charset="0"/>
              </a:rPr>
              <a:t>spinal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4786314" y="2928934"/>
            <a:ext cx="12858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Vasocorona</a:t>
            </a:r>
            <a:endParaRPr lang="hu-HU" sz="1600" dirty="0">
              <a:latin typeface="Georgia" pitchFamily="18" charset="0"/>
            </a:endParaRPr>
          </a:p>
        </p:txBody>
      </p:sp>
      <p:cxnSp>
        <p:nvCxnSpPr>
          <p:cNvPr id="5" name="Egyenes összekötő 4"/>
          <p:cNvCxnSpPr/>
          <p:nvPr/>
        </p:nvCxnSpPr>
        <p:spPr>
          <a:xfrm flipV="1">
            <a:off x="2571736" y="2267356"/>
            <a:ext cx="1352192" cy="25935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V="1">
            <a:off x="3038648" y="3112455"/>
            <a:ext cx="52524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>
            <a:endCxn id="13" idx="1"/>
          </p:cNvCxnSpPr>
          <p:nvPr/>
        </p:nvCxnSpPr>
        <p:spPr>
          <a:xfrm flipV="1">
            <a:off x="1726046" y="3098212"/>
            <a:ext cx="131310" cy="914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>
            <a:off x="1259632" y="3592468"/>
            <a:ext cx="792088" cy="1245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>
            <a:off x="3347864" y="4653136"/>
            <a:ext cx="5760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 flipV="1">
            <a:off x="3252558" y="4391289"/>
            <a:ext cx="887394" cy="1178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/>
          <p:nvPr/>
        </p:nvCxnSpPr>
        <p:spPr>
          <a:xfrm>
            <a:off x="1503669" y="5770109"/>
            <a:ext cx="210811" cy="1237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/>
          <p:nvPr/>
        </p:nvCxnSpPr>
        <p:spPr>
          <a:xfrm>
            <a:off x="6300192" y="2481670"/>
            <a:ext cx="72008" cy="3417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Vérellátás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52226" name="Picture 2" descr="KÃ©ptalÃ¡lat a kÃ¶vetkezÅre: âcanalis vertebralisâ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2786082" cy="4562476"/>
          </a:xfrm>
          <a:prstGeom prst="rect">
            <a:avLst/>
          </a:prstGeom>
          <a:noFill/>
        </p:spPr>
      </p:pic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53250" name="Picture 2" descr="KÃ©ptalÃ¡lat a kÃ¶vetkezÅre: âspinal cord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928802"/>
            <a:ext cx="7867650" cy="4371975"/>
          </a:xfrm>
          <a:prstGeom prst="rect">
            <a:avLst/>
          </a:prstGeom>
          <a:noFill/>
        </p:spPr>
      </p:pic>
      <p:pic>
        <p:nvPicPr>
          <p:cNvPr id="53252" name="Picture 4" descr="KÃ©ptalÃ¡lat a kÃ¶vetkezÅre: âlong bridgeâ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Medullary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arteries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65540" name="Picture 4" descr="KÃ©ptalÃ¡lat a kÃ¶vetkezÅre: âmedullary artery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1428736"/>
            <a:ext cx="6281936" cy="5429264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7072330" y="3214686"/>
            <a:ext cx="15716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Anterior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spinal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215074" y="2285992"/>
            <a:ext cx="15716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Georgia" pitchFamily="18" charset="0"/>
              </a:rPr>
              <a:t>Aorta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214678" y="3357562"/>
            <a:ext cx="15001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Segmental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000628" y="5357826"/>
            <a:ext cx="2500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Posterior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spinal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000364" y="4214819"/>
            <a:ext cx="150019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Radicular</a:t>
            </a:r>
            <a:r>
              <a:rPr lang="hu-HU" sz="1600" dirty="0" smtClean="0">
                <a:latin typeface="Georgia" pitchFamily="18" charset="0"/>
              </a:rPr>
              <a:t> a. 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071802" y="1357298"/>
            <a:ext cx="25003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Anterior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spinal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286116" y="3786190"/>
            <a:ext cx="13573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Sulcal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000364" y="1785926"/>
            <a:ext cx="20002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Vertebral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a.</a:t>
            </a:r>
            <a:endParaRPr lang="hu-HU" sz="16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143240" y="2071678"/>
            <a:ext cx="178595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Thyrocervical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trunk</a:t>
            </a:r>
            <a:endParaRPr lang="hu-HU" sz="16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071802" y="2643182"/>
            <a:ext cx="15716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Subclavian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3071802" y="3071810"/>
            <a:ext cx="928694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0" y="3357562"/>
            <a:ext cx="21431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Segmental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aa</a:t>
            </a:r>
            <a:r>
              <a:rPr lang="hu-HU" sz="1600" dirty="0" smtClean="0">
                <a:latin typeface="Georgia" pitchFamily="18" charset="0"/>
              </a:rPr>
              <a:t>. </a:t>
            </a:r>
            <a:r>
              <a:rPr lang="hu-HU" sz="1600" dirty="0" err="1" smtClean="0">
                <a:latin typeface="Georgia" pitchFamily="18" charset="0"/>
              </a:rPr>
              <a:t>from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thoracic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aorta</a:t>
            </a:r>
            <a:endParaRPr lang="hu-HU" sz="16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0" y="6072206"/>
            <a:ext cx="21431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External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iliac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0" y="4143380"/>
            <a:ext cx="200023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Diaphragm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3071802" y="5572140"/>
            <a:ext cx="20002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Lateral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sacral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a., </a:t>
            </a:r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iliolumbar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a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.</a:t>
            </a:r>
            <a:endParaRPr lang="hu-HU" sz="16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2857488" y="4786322"/>
            <a:ext cx="15001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smtClean="0">
                <a:latin typeface="Georgia" pitchFamily="18" charset="0"/>
              </a:rPr>
              <a:t>Great </a:t>
            </a:r>
            <a:r>
              <a:rPr lang="hu-HU" sz="1600" dirty="0" err="1" smtClean="0">
                <a:latin typeface="Georgia" pitchFamily="18" charset="0"/>
              </a:rPr>
              <a:t>radicular</a:t>
            </a:r>
            <a:r>
              <a:rPr lang="hu-HU" sz="1600" dirty="0" smtClean="0">
                <a:latin typeface="Georgia" pitchFamily="18" charset="0"/>
              </a:rPr>
              <a:t> a.</a:t>
            </a:r>
            <a:endParaRPr lang="hu-HU" sz="1600" dirty="0">
              <a:latin typeface="Georgia" pitchFamily="18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2500298" y="6519446"/>
            <a:ext cx="21431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Internal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iliac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a.</a:t>
            </a:r>
            <a:endParaRPr lang="hu-HU" sz="16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0" y="4714884"/>
            <a:ext cx="21431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600" dirty="0" err="1" smtClean="0">
                <a:latin typeface="Georgia" pitchFamily="18" charset="0"/>
              </a:rPr>
              <a:t>Segmental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latin typeface="Georgia" pitchFamily="18" charset="0"/>
              </a:rPr>
              <a:t>aa</a:t>
            </a:r>
            <a:r>
              <a:rPr lang="hu-HU" sz="1600" dirty="0" smtClean="0">
                <a:latin typeface="Georgia" pitchFamily="18" charset="0"/>
              </a:rPr>
              <a:t>. </a:t>
            </a:r>
            <a:r>
              <a:rPr lang="hu-HU" sz="1600" dirty="0" err="1" smtClean="0">
                <a:latin typeface="Georgia" pitchFamily="18" charset="0"/>
              </a:rPr>
              <a:t>from</a:t>
            </a:r>
            <a:r>
              <a:rPr lang="hu-HU" sz="1600" dirty="0" smtClean="0">
                <a:latin typeface="Georgia" pitchFamily="18" charset="0"/>
              </a:rPr>
              <a:t> </a:t>
            </a:r>
            <a:r>
              <a:rPr lang="hu-HU" sz="1600" dirty="0" err="1" smtClean="0">
                <a:solidFill>
                  <a:srgbClr val="FF0000"/>
                </a:solidFill>
                <a:latin typeface="Georgia" pitchFamily="18" charset="0"/>
              </a:rPr>
              <a:t>abdominal</a:t>
            </a:r>
            <a:r>
              <a:rPr lang="hu-HU" sz="1600" dirty="0" smtClean="0">
                <a:solidFill>
                  <a:srgbClr val="FF0000"/>
                </a:solidFill>
                <a:latin typeface="Georgia" pitchFamily="18" charset="0"/>
              </a:rPr>
              <a:t> aorta</a:t>
            </a:r>
            <a:endParaRPr lang="hu-HU" sz="1600" dirty="0">
              <a:solidFill>
                <a:srgbClr val="FF0000"/>
              </a:solidFill>
              <a:latin typeface="Georgia" pitchFamily="18" charset="0"/>
            </a:endParaRPr>
          </a:p>
        </p:txBody>
      </p:sp>
      <p:cxnSp>
        <p:nvCxnSpPr>
          <p:cNvPr id="30" name="Egyenes összekötő 29"/>
          <p:cNvCxnSpPr/>
          <p:nvPr/>
        </p:nvCxnSpPr>
        <p:spPr>
          <a:xfrm flipV="1">
            <a:off x="1187624" y="4312657"/>
            <a:ext cx="1008112" cy="455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30"/>
          <p:cNvCxnSpPr/>
          <p:nvPr/>
        </p:nvCxnSpPr>
        <p:spPr>
          <a:xfrm flipV="1">
            <a:off x="1849376" y="3214686"/>
            <a:ext cx="778408" cy="2923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gyenes összekötő 31"/>
          <p:cNvCxnSpPr/>
          <p:nvPr/>
        </p:nvCxnSpPr>
        <p:spPr>
          <a:xfrm flipV="1">
            <a:off x="1849376" y="4653136"/>
            <a:ext cx="490376" cy="3541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 flipV="1">
            <a:off x="1539005" y="6309320"/>
            <a:ext cx="71466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1403648" y="6410760"/>
            <a:ext cx="525146" cy="108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Egyenes összekötő 36"/>
          <p:cNvCxnSpPr/>
          <p:nvPr/>
        </p:nvCxnSpPr>
        <p:spPr>
          <a:xfrm>
            <a:off x="2676447" y="5395214"/>
            <a:ext cx="466793" cy="2637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/>
          <p:nvPr/>
        </p:nvCxnSpPr>
        <p:spPr>
          <a:xfrm>
            <a:off x="2787594" y="6485974"/>
            <a:ext cx="222294" cy="2637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>
            <a:off x="2533571" y="4582995"/>
            <a:ext cx="365170" cy="3581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43"/>
          <p:cNvCxnSpPr/>
          <p:nvPr/>
        </p:nvCxnSpPr>
        <p:spPr>
          <a:xfrm>
            <a:off x="4366232" y="3386171"/>
            <a:ext cx="466793" cy="2637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/>
          <p:nvPr/>
        </p:nvCxnSpPr>
        <p:spPr>
          <a:xfrm>
            <a:off x="4407737" y="3854554"/>
            <a:ext cx="1388399" cy="950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>
            <a:off x="4211960" y="4417638"/>
            <a:ext cx="1081867" cy="4753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48"/>
          <p:cNvCxnSpPr/>
          <p:nvPr/>
        </p:nvCxnSpPr>
        <p:spPr>
          <a:xfrm flipH="1">
            <a:off x="5293827" y="5157192"/>
            <a:ext cx="142269" cy="2380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églalap 45"/>
          <p:cNvSpPr/>
          <p:nvPr/>
        </p:nvSpPr>
        <p:spPr>
          <a:xfrm>
            <a:off x="3071802" y="2285992"/>
            <a:ext cx="14287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Great </a:t>
            </a:r>
            <a:r>
              <a:rPr lang="hu-HU" dirty="0" err="1" smtClean="0">
                <a:solidFill>
                  <a:srgbClr val="FF0000"/>
                </a:solidFill>
              </a:rPr>
              <a:t>radicular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artery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52226" name="Picture 2" descr="KÃ©ptalÃ¡lat a kÃ¶vetkezÅre: âcanalis vertebralisâ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2786082" cy="4562476"/>
          </a:xfrm>
          <a:prstGeom prst="rect">
            <a:avLst/>
          </a:prstGeom>
          <a:noFill/>
        </p:spPr>
      </p:pic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53250" name="Picture 2" descr="KÃ©ptalÃ¡lat a kÃ¶vetkezÅre: âspinal cord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928802"/>
            <a:ext cx="7867650" cy="4371975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1000100" y="1785926"/>
            <a:ext cx="17859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Posterior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spinal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aa</a:t>
            </a:r>
            <a:r>
              <a:rPr lang="hu-HU" sz="2000" dirty="0" smtClean="0">
                <a:latin typeface="Georgia" pitchFamily="18" charset="0"/>
              </a:rPr>
              <a:t>.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214282" y="2490109"/>
            <a:ext cx="22694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Sulcal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artery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0" y="5000636"/>
            <a:ext cx="16430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Pial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plexus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643042" y="6093296"/>
            <a:ext cx="21431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Anterior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spinal</a:t>
            </a:r>
            <a:r>
              <a:rPr lang="hu-HU" sz="2000" dirty="0" smtClean="0">
                <a:latin typeface="Georgia" pitchFamily="18" charset="0"/>
              </a:rPr>
              <a:t> a.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5929322" y="2571744"/>
            <a:ext cx="29289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Georgia" pitchFamily="18" charset="0"/>
              </a:rPr>
              <a:t>T8- L1 </a:t>
            </a:r>
            <a:r>
              <a:rPr lang="hu-HU" sz="2000" dirty="0" err="1" smtClean="0">
                <a:latin typeface="Georgia" pitchFamily="18" charset="0"/>
              </a:rPr>
              <a:t>radicular</a:t>
            </a:r>
            <a:r>
              <a:rPr lang="hu-HU" sz="2000" dirty="0" smtClean="0">
                <a:latin typeface="Georgia" pitchFamily="18" charset="0"/>
              </a:rPr>
              <a:t> a.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4929190" y="6093296"/>
            <a:ext cx="25717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Georgia" pitchFamily="18" charset="0"/>
              </a:rPr>
              <a:t>Great </a:t>
            </a:r>
            <a:r>
              <a:rPr lang="hu-HU" sz="2000" dirty="0" err="1" smtClean="0">
                <a:latin typeface="Georgia" pitchFamily="18" charset="0"/>
              </a:rPr>
              <a:t>radicular</a:t>
            </a:r>
            <a:r>
              <a:rPr lang="hu-HU" sz="2000" dirty="0" smtClean="0">
                <a:latin typeface="Georgia" pitchFamily="18" charset="0"/>
              </a:rPr>
              <a:t> a. „</a:t>
            </a:r>
            <a:r>
              <a:rPr lang="hu-HU" sz="2000" dirty="0" err="1" smtClean="0">
                <a:latin typeface="Georgia" pitchFamily="18" charset="0"/>
              </a:rPr>
              <a:t>Adamkiewitz</a:t>
            </a:r>
            <a:r>
              <a:rPr lang="hu-HU" sz="2000" dirty="0" smtClean="0">
                <a:latin typeface="Georgia" pitchFamily="18" charset="0"/>
              </a:rPr>
              <a:t>”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357158" y="3286124"/>
            <a:ext cx="428628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57158" y="2890219"/>
            <a:ext cx="1694562" cy="8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Adamkiewitz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syndrome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68610" name="Picture 2" descr="KÃ©ptalÃ¡lat a kÃ¶vetkezÅre: âarteria radicularis magna mri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928802"/>
            <a:ext cx="3387877" cy="4758180"/>
          </a:xfrm>
          <a:prstGeom prst="rect">
            <a:avLst/>
          </a:prstGeom>
          <a:noFill/>
        </p:spPr>
      </p:pic>
      <p:pic>
        <p:nvPicPr>
          <p:cNvPr id="68612" name="Picture 4" descr="KÃ©ptalÃ¡lat a kÃ¶vetkezÅre: âaorta aneurysm ct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3000372"/>
            <a:ext cx="4500594" cy="3667126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4000496" y="1928802"/>
            <a:ext cx="442915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Lower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limb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weakness</a:t>
            </a:r>
            <a:endParaRPr lang="hu-HU" sz="2000" dirty="0" smtClean="0">
              <a:latin typeface="Georgia" pitchFamily="18" charset="0"/>
            </a:endParaRPr>
          </a:p>
          <a:p>
            <a:r>
              <a:rPr lang="hu-HU" sz="2000" dirty="0" err="1" smtClean="0">
                <a:latin typeface="Georgia" pitchFamily="18" charset="0"/>
              </a:rPr>
              <a:t>Urination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defecation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problems</a:t>
            </a:r>
            <a:endParaRPr lang="hu-HU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Meninges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62466" name="Picture 2" descr="KapcsolÃ³dÃ³ kÃ©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312" y="1857364"/>
            <a:ext cx="8212654" cy="4474482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0" y="1857364"/>
            <a:ext cx="27860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Epidural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space</a:t>
            </a:r>
            <a:r>
              <a:rPr lang="hu-HU" sz="2000" dirty="0" smtClean="0">
                <a:latin typeface="Georgia" pitchFamily="18" charset="0"/>
              </a:rPr>
              <a:t> (</a:t>
            </a:r>
            <a:r>
              <a:rPr lang="hu-HU" sz="2000" dirty="0" err="1" smtClean="0">
                <a:latin typeface="Georgia" pitchFamily="18" charset="0"/>
              </a:rPr>
              <a:t>fat</a:t>
            </a:r>
            <a:r>
              <a:rPr lang="hu-HU" sz="2000" dirty="0" smtClean="0">
                <a:latin typeface="Georgia" pitchFamily="18" charset="0"/>
              </a:rPr>
              <a:t>, </a:t>
            </a:r>
            <a:r>
              <a:rPr lang="hu-HU" sz="2000" dirty="0" err="1" smtClean="0">
                <a:latin typeface="Georgia" pitchFamily="18" charset="0"/>
              </a:rPr>
              <a:t>venous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plexus</a:t>
            </a:r>
            <a:r>
              <a:rPr lang="hu-HU" sz="2000" dirty="0" smtClean="0">
                <a:latin typeface="Georgia" pitchFamily="18" charset="0"/>
              </a:rPr>
              <a:t>)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2500306"/>
            <a:ext cx="23574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Subdural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space</a:t>
            </a:r>
            <a:r>
              <a:rPr lang="hu-HU" sz="2000" dirty="0" smtClean="0">
                <a:latin typeface="Georgia" pitchFamily="18" charset="0"/>
              </a:rPr>
              <a:t> (</a:t>
            </a:r>
            <a:r>
              <a:rPr lang="hu-HU" sz="2000" dirty="0" err="1" smtClean="0">
                <a:latin typeface="Georgia" pitchFamily="18" charset="0"/>
              </a:rPr>
              <a:t>virtual</a:t>
            </a:r>
            <a:r>
              <a:rPr lang="hu-HU" sz="2000" dirty="0" smtClean="0">
                <a:latin typeface="Georgia" pitchFamily="18" charset="0"/>
              </a:rPr>
              <a:t>)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0" y="3143248"/>
            <a:ext cx="235742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Subarachnoid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space</a:t>
            </a:r>
            <a:endParaRPr lang="hu-HU" sz="2000" dirty="0" smtClean="0">
              <a:latin typeface="Georgia" pitchFamily="18" charset="0"/>
            </a:endParaRPr>
          </a:p>
          <a:p>
            <a:r>
              <a:rPr lang="hu-HU" sz="2000" dirty="0" smtClean="0">
                <a:latin typeface="Georgia" pitchFamily="18" charset="0"/>
              </a:rPr>
              <a:t>(CSF, </a:t>
            </a:r>
            <a:r>
              <a:rPr lang="hu-HU" sz="2000" dirty="0" err="1" smtClean="0">
                <a:latin typeface="Georgia" pitchFamily="18" charset="0"/>
              </a:rPr>
              <a:t>spinali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arteries</a:t>
            </a:r>
            <a:r>
              <a:rPr lang="hu-HU" sz="2000" dirty="0" smtClean="0">
                <a:latin typeface="Georgia" pitchFamily="18" charset="0"/>
              </a:rPr>
              <a:t>) 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500034" y="5929330"/>
            <a:ext cx="4857784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5929322" y="2000240"/>
            <a:ext cx="23574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Georgia" pitchFamily="18" charset="0"/>
              </a:rPr>
              <a:t>Pia mater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5929322" y="2714620"/>
            <a:ext cx="26432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Dura</a:t>
            </a:r>
            <a:r>
              <a:rPr lang="hu-HU" sz="2000" dirty="0" smtClean="0">
                <a:latin typeface="Georgia" pitchFamily="18" charset="0"/>
              </a:rPr>
              <a:t> mater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5929322" y="2357430"/>
            <a:ext cx="25717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Arachnoid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358082" y="5072074"/>
            <a:ext cx="13573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Georgia" pitchFamily="18" charset="0"/>
              </a:rPr>
              <a:t>Body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7572396" y="4286256"/>
            <a:ext cx="13573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Spinal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ganglion</a:t>
            </a:r>
            <a:endParaRPr lang="hu-HU" sz="2000" dirty="0">
              <a:latin typeface="Georgia" pitchFamily="18" charset="0"/>
            </a:endParaRPr>
          </a:p>
        </p:txBody>
      </p:sp>
      <p:cxnSp>
        <p:nvCxnSpPr>
          <p:cNvPr id="21" name="Egyenes összekötő 20"/>
          <p:cNvCxnSpPr/>
          <p:nvPr/>
        </p:nvCxnSpPr>
        <p:spPr>
          <a:xfrm>
            <a:off x="2124024" y="2334405"/>
            <a:ext cx="662025" cy="1318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1988243" y="2763279"/>
            <a:ext cx="466793" cy="13188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1928794" y="3291369"/>
            <a:ext cx="526241" cy="656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églalap 8"/>
          <p:cNvSpPr/>
          <p:nvPr/>
        </p:nvSpPr>
        <p:spPr>
          <a:xfrm>
            <a:off x="7740352" y="5472184"/>
            <a:ext cx="832176" cy="117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KÃ©ptalÃ¡lat a kÃ¶vetkezÅre: âspine gif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-571528"/>
            <a:ext cx="6401129" cy="7651177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Agenda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7584" y="1628800"/>
            <a:ext cx="5410944" cy="4525963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Macroscopy</a:t>
            </a: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3"/>
              </a:buBlip>
            </a:pPr>
            <a:endParaRPr lang="hu-HU" dirty="0">
              <a:latin typeface="Georgia" panose="02040502050405020303" pitchFamily="18" charset="0"/>
            </a:endParaRPr>
          </a:p>
          <a:p>
            <a:pPr>
              <a:buBlip>
                <a:blip r:embed="rId3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Blood</a:t>
            </a:r>
            <a:r>
              <a:rPr lang="hu-HU" dirty="0" smtClean="0">
                <a:latin typeface="Georgia" panose="02040502050405020303" pitchFamily="18" charset="0"/>
              </a:rPr>
              <a:t> </a:t>
            </a:r>
            <a:r>
              <a:rPr lang="hu-HU" dirty="0" err="1" smtClean="0">
                <a:latin typeface="Georgia" panose="02040502050405020303" pitchFamily="18" charset="0"/>
              </a:rPr>
              <a:t>supply</a:t>
            </a:r>
            <a:r>
              <a:rPr lang="hu-HU" dirty="0" smtClean="0">
                <a:latin typeface="Georgia" panose="02040502050405020303" pitchFamily="18" charset="0"/>
              </a:rPr>
              <a:t>, </a:t>
            </a:r>
            <a:r>
              <a:rPr lang="hu-HU" dirty="0" err="1" smtClean="0">
                <a:latin typeface="Georgia" panose="02040502050405020303" pitchFamily="18" charset="0"/>
              </a:rPr>
              <a:t>meninges</a:t>
            </a: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3"/>
              </a:buBlip>
            </a:pP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3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Dermatomes</a:t>
            </a:r>
            <a:endParaRPr lang="hu-HU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0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Denticulate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ligaments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sp>
        <p:nvSpPr>
          <p:cNvPr id="17" name="Téglalap 16"/>
          <p:cNvSpPr/>
          <p:nvPr/>
        </p:nvSpPr>
        <p:spPr>
          <a:xfrm>
            <a:off x="357158" y="3286124"/>
            <a:ext cx="428628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684" name="Picture 4" descr="KÃ©ptalÃ¡lat a kÃ¶vetkezÅre: âdenticulate ligaments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1500174"/>
            <a:ext cx="6513511" cy="5357826"/>
          </a:xfrm>
          <a:prstGeom prst="rect">
            <a:avLst/>
          </a:prstGeom>
          <a:noFill/>
        </p:spPr>
      </p:pic>
      <p:sp>
        <p:nvSpPr>
          <p:cNvPr id="19" name="Szövegdoboz 18"/>
          <p:cNvSpPr txBox="1"/>
          <p:nvPr/>
        </p:nvSpPr>
        <p:spPr>
          <a:xfrm>
            <a:off x="5214942" y="1571612"/>
            <a:ext cx="23574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Denticulate</a:t>
            </a:r>
            <a:r>
              <a:rPr lang="hu-HU" sz="2000" dirty="0" smtClean="0">
                <a:latin typeface="Georgia" pitchFamily="18" charset="0"/>
              </a:rPr>
              <a:t> ligament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500430" y="1571612"/>
            <a:ext cx="17145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Posterior</a:t>
            </a:r>
            <a:r>
              <a:rPr lang="hu-HU" sz="2000" dirty="0" smtClean="0">
                <a:latin typeface="Georgia" pitchFamily="18" charset="0"/>
              </a:rPr>
              <a:t> radix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857356" y="1571612"/>
            <a:ext cx="17145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Dura</a:t>
            </a:r>
            <a:r>
              <a:rPr lang="hu-HU" sz="2000" dirty="0" smtClean="0">
                <a:latin typeface="Georgia" pitchFamily="18" charset="0"/>
              </a:rPr>
              <a:t> mater </a:t>
            </a:r>
            <a:r>
              <a:rPr lang="hu-HU" sz="2000" dirty="0" err="1" smtClean="0">
                <a:latin typeface="Georgia" pitchFamily="18" charset="0"/>
              </a:rPr>
              <a:t>spinalis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4143372" y="6150114"/>
            <a:ext cx="17145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Arachnoidea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spinalis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071670" y="6150114"/>
            <a:ext cx="171451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Medulla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spinalis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7643834" y="3000372"/>
            <a:ext cx="150016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smtClean="0">
                <a:latin typeface="Georgia" pitchFamily="18" charset="0"/>
              </a:rPr>
              <a:t>C1-T12</a:t>
            </a:r>
          </a:p>
          <a:p>
            <a:endParaRPr lang="hu-HU" sz="2000" dirty="0" smtClean="0">
              <a:latin typeface="Georgia" pitchFamily="18" charset="0"/>
            </a:endParaRPr>
          </a:p>
          <a:p>
            <a:r>
              <a:rPr lang="hu-HU" sz="2000" dirty="0" smtClean="0">
                <a:latin typeface="Georgia" pitchFamily="18" charset="0"/>
              </a:rPr>
              <a:t>18-20 </a:t>
            </a:r>
            <a:r>
              <a:rPr lang="hu-HU" sz="2000" dirty="0" err="1" smtClean="0">
                <a:latin typeface="Georgia" pitchFamily="18" charset="0"/>
              </a:rPr>
              <a:t>pairs</a:t>
            </a:r>
            <a:endParaRPr lang="hu-HU" sz="2000" dirty="0" smtClean="0">
              <a:latin typeface="Georgia" pitchFamily="18" charset="0"/>
            </a:endParaRPr>
          </a:p>
          <a:p>
            <a:endParaRPr lang="hu-HU" sz="2000" dirty="0" smtClean="0">
              <a:latin typeface="Georgia" pitchFamily="18" charset="0"/>
            </a:endParaRPr>
          </a:p>
          <a:p>
            <a:r>
              <a:rPr lang="hu-HU" sz="2000" dirty="0" err="1" smtClean="0">
                <a:latin typeface="Georgia" pitchFamily="18" charset="0"/>
              </a:rPr>
              <a:t>Distributes</a:t>
            </a:r>
            <a:r>
              <a:rPr lang="hu-HU" sz="2000" dirty="0" smtClean="0">
                <a:latin typeface="Georgia" pitchFamily="18" charset="0"/>
              </a:rPr>
              <a:t> CSF </a:t>
            </a:r>
            <a:r>
              <a:rPr lang="hu-HU" sz="2000" dirty="0" err="1" smtClean="0">
                <a:latin typeface="Georgia" pitchFamily="18" charset="0"/>
              </a:rPr>
              <a:t>circulation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into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anterior</a:t>
            </a:r>
            <a:r>
              <a:rPr lang="hu-HU" sz="2000" dirty="0" smtClean="0">
                <a:latin typeface="Georgia" pitchFamily="18" charset="0"/>
              </a:rPr>
              <a:t> and </a:t>
            </a:r>
            <a:r>
              <a:rPr lang="hu-HU" sz="2000" dirty="0" err="1" smtClean="0">
                <a:latin typeface="Georgia" pitchFamily="18" charset="0"/>
              </a:rPr>
              <a:t>posterior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portions</a:t>
            </a:r>
            <a:endParaRPr lang="hu-HU" sz="20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Santorini-plexus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sp>
        <p:nvSpPr>
          <p:cNvPr id="17" name="Téglalap 16"/>
          <p:cNvSpPr/>
          <p:nvPr/>
        </p:nvSpPr>
        <p:spPr>
          <a:xfrm>
            <a:off x="357158" y="3286124"/>
            <a:ext cx="428628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2950" name="Picture 6" descr="KÃ©ptalÃ¡lat a kÃ¶vetkezÅre: âprostatic venous plexus and vertebral veins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071678"/>
            <a:ext cx="4674885" cy="4591899"/>
          </a:xfrm>
          <a:prstGeom prst="rect">
            <a:avLst/>
          </a:prstGeom>
          <a:noFill/>
        </p:spPr>
      </p:pic>
      <p:pic>
        <p:nvPicPr>
          <p:cNvPr id="82952" name="Picture 8" descr="KÃ©ptalÃ¡lat a kÃ¶vetkezÅre: âprostatic venous plexus and vertebral veinsâ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2071678"/>
            <a:ext cx="4143372" cy="4562476"/>
          </a:xfrm>
          <a:prstGeom prst="rect">
            <a:avLst/>
          </a:prstGeom>
          <a:noFill/>
        </p:spPr>
      </p:pic>
      <p:pic>
        <p:nvPicPr>
          <p:cNvPr id="82946" name="Picture 2" descr="KÃ©ptalÃ¡lat a kÃ¶vetkezÅre: âsantoriniâ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214422"/>
            <a:ext cx="9144001" cy="5643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CSF </a:t>
            </a:r>
            <a:r>
              <a:rPr lang="hu-HU" dirty="0" err="1" smtClean="0">
                <a:solidFill>
                  <a:srgbClr val="FF0000"/>
                </a:solidFill>
              </a:rPr>
              <a:t>circulation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sp>
        <p:nvSpPr>
          <p:cNvPr id="17" name="Téglalap 16"/>
          <p:cNvSpPr/>
          <p:nvPr/>
        </p:nvSpPr>
        <p:spPr>
          <a:xfrm>
            <a:off x="357158" y="3286124"/>
            <a:ext cx="428628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1682" name="Picture 2" descr="KÃ©ptalÃ¡lat a kÃ¶vetkezÅre: âcsf circulation spinal cord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540198"/>
            <a:ext cx="4857784" cy="53178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2" name="Picture 6" descr="KÃ©ptalÃ¡lat a kÃ¶vetkezÅre: âtub water flows down gifâ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2143116"/>
            <a:ext cx="4000496" cy="4714884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Lumbar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punction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sp>
        <p:nvSpPr>
          <p:cNvPr id="17" name="Téglalap 16"/>
          <p:cNvSpPr/>
          <p:nvPr/>
        </p:nvSpPr>
        <p:spPr>
          <a:xfrm>
            <a:off x="357158" y="3286124"/>
            <a:ext cx="428628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5778" name="Picture 2" descr="KÃ©ptalÃ¡lat a kÃ¶vetkezÅre: âlumbar puncture gif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7" y="2500306"/>
            <a:ext cx="4944771" cy="3929090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928662" y="5857892"/>
            <a:ext cx="23574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000" dirty="0" err="1" smtClean="0">
                <a:latin typeface="Georgia" pitchFamily="18" charset="0"/>
              </a:rPr>
              <a:t>Subarachnoid</a:t>
            </a:r>
            <a:r>
              <a:rPr lang="hu-HU" sz="2000" dirty="0" smtClean="0">
                <a:latin typeface="Georgia" pitchFamily="18" charset="0"/>
              </a:rPr>
              <a:t> </a:t>
            </a:r>
            <a:r>
              <a:rPr lang="hu-HU" sz="2000" dirty="0" err="1" smtClean="0">
                <a:latin typeface="Georgia" pitchFamily="18" charset="0"/>
              </a:rPr>
              <a:t>space</a:t>
            </a:r>
            <a:endParaRPr lang="hu-HU" sz="2000" dirty="0">
              <a:latin typeface="Georgia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0" y="3500438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Georgia" pitchFamily="18" charset="0"/>
              </a:rPr>
              <a:t>L3</a:t>
            </a:r>
            <a:endParaRPr lang="hu-H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0" y="4286256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Georgia" pitchFamily="18" charset="0"/>
              </a:rPr>
              <a:t>L4</a:t>
            </a:r>
            <a:endParaRPr lang="hu-H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0" y="5143512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Georgia" pitchFamily="18" charset="0"/>
              </a:rPr>
              <a:t>L5</a:t>
            </a:r>
            <a:endParaRPr lang="hu-H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75780" name="Picture 4" descr="KÃ©ptalÃ¡lat a kÃ¶vetkezÅre: âtub water flows down gifâ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1463" y="2857496"/>
            <a:ext cx="4002537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Epidural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vs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spinal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anaesthesia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85850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358082" y="0"/>
            <a:ext cx="2571768" cy="1884100"/>
          </a:xfrm>
          <a:prstGeom prst="rect">
            <a:avLst/>
          </a:prstGeom>
          <a:noFill/>
        </p:spPr>
      </p:pic>
      <p:sp>
        <p:nvSpPr>
          <p:cNvPr id="17" name="Téglalap 16"/>
          <p:cNvSpPr/>
          <p:nvPr/>
        </p:nvSpPr>
        <p:spPr>
          <a:xfrm>
            <a:off x="357158" y="3286124"/>
            <a:ext cx="428628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4756" name="Picture 4" descr="KÃ©ptalÃ¡lat a kÃ¶vetkezÅre: âspinal anesthesia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8236324" cy="4500594"/>
          </a:xfrm>
          <a:prstGeom prst="rect">
            <a:avLst/>
          </a:prstGeom>
          <a:noFill/>
        </p:spPr>
      </p:pic>
      <p:pic>
        <p:nvPicPr>
          <p:cNvPr id="74760" name="Picture 8" descr="KÃ©ptalÃ¡lat a kÃ¶vetkezÅre: âcaesar sectionâ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00" y="1928802"/>
            <a:ext cx="2857500" cy="2214578"/>
          </a:xfrm>
          <a:prstGeom prst="rect">
            <a:avLst/>
          </a:prstGeom>
          <a:noFill/>
        </p:spPr>
      </p:pic>
      <p:pic>
        <p:nvPicPr>
          <p:cNvPr id="74762" name="Picture 10" descr="KÃ©ptalÃ¡lat a kÃ¶vetkezÅre: âlower leg surgeryâ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4143380"/>
            <a:ext cx="2857488" cy="2286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Agenda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27584" y="1628800"/>
            <a:ext cx="5410944" cy="452596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Macroscopy</a:t>
            </a: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2"/>
              </a:buBlip>
            </a:pPr>
            <a:endParaRPr lang="hu-HU" dirty="0">
              <a:latin typeface="Georgia" panose="02040502050405020303" pitchFamily="18" charset="0"/>
            </a:endParaRPr>
          </a:p>
          <a:p>
            <a:pPr>
              <a:buBlip>
                <a:blip r:embed="rId2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Blood</a:t>
            </a:r>
            <a:r>
              <a:rPr lang="hu-HU" dirty="0" smtClean="0">
                <a:latin typeface="Georgia" panose="02040502050405020303" pitchFamily="18" charset="0"/>
              </a:rPr>
              <a:t> </a:t>
            </a:r>
            <a:r>
              <a:rPr lang="hu-HU" dirty="0" err="1" smtClean="0">
                <a:latin typeface="Georgia" panose="02040502050405020303" pitchFamily="18" charset="0"/>
              </a:rPr>
              <a:t>supply</a:t>
            </a:r>
            <a:r>
              <a:rPr lang="hu-HU" dirty="0" smtClean="0">
                <a:latin typeface="Georgia" panose="02040502050405020303" pitchFamily="18" charset="0"/>
              </a:rPr>
              <a:t>, </a:t>
            </a:r>
            <a:r>
              <a:rPr lang="hu-HU" dirty="0" err="1" smtClean="0">
                <a:latin typeface="Georgia" panose="02040502050405020303" pitchFamily="18" charset="0"/>
              </a:rPr>
              <a:t>meninges</a:t>
            </a: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2"/>
              </a:buBlip>
            </a:pPr>
            <a:endParaRPr lang="hu-HU" dirty="0" smtClean="0">
              <a:latin typeface="Georgia" panose="02040502050405020303" pitchFamily="18" charset="0"/>
            </a:endParaRPr>
          </a:p>
          <a:p>
            <a:pPr>
              <a:buBlip>
                <a:blip r:embed="rId2"/>
              </a:buBlip>
            </a:pPr>
            <a:r>
              <a:rPr lang="hu-HU" dirty="0" err="1" smtClean="0">
                <a:latin typeface="Georgia" panose="02040502050405020303" pitchFamily="18" charset="0"/>
              </a:rPr>
              <a:t>Dermatomes</a:t>
            </a:r>
            <a:endParaRPr lang="hu-HU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5" name="Picture 4" descr="KÃ©ptalÃ¡lat a kÃ¶vetkezÅre: âspine gif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2786058"/>
            <a:ext cx="3577003" cy="4071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20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Dermatomes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sp>
        <p:nvSpPr>
          <p:cNvPr id="17" name="Téglalap 16"/>
          <p:cNvSpPr/>
          <p:nvPr/>
        </p:nvSpPr>
        <p:spPr>
          <a:xfrm>
            <a:off x="357158" y="3286124"/>
            <a:ext cx="428628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1924" name="Picture 4" descr="KÃ©ptalÃ¡lat a kÃ¶vetkezÅre: âbrachialis plexus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143380"/>
            <a:ext cx="8788540" cy="2714620"/>
          </a:xfrm>
          <a:prstGeom prst="rect">
            <a:avLst/>
          </a:prstGeom>
          <a:noFill/>
        </p:spPr>
      </p:pic>
      <p:sp>
        <p:nvSpPr>
          <p:cNvPr id="13" name="Téglalap 12"/>
          <p:cNvSpPr/>
          <p:nvPr/>
        </p:nvSpPr>
        <p:spPr>
          <a:xfrm>
            <a:off x="0" y="4214818"/>
            <a:ext cx="9144000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0" y="1428736"/>
            <a:ext cx="9144000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Blip>
                <a:blip r:embed="rId4"/>
              </a:buBlip>
            </a:pPr>
            <a:r>
              <a:rPr lang="hu-HU" sz="2400" dirty="0" err="1" smtClean="0">
                <a:latin typeface="Georgia" pitchFamily="18" charset="0"/>
              </a:rPr>
              <a:t>Skin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surface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belonging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to</a:t>
            </a:r>
            <a:r>
              <a:rPr lang="hu-HU" sz="2400" dirty="0" smtClean="0">
                <a:latin typeface="Georgia" pitchFamily="18" charset="0"/>
              </a:rPr>
              <a:t> 1 </a:t>
            </a:r>
            <a:r>
              <a:rPr lang="hu-HU" sz="2400" dirty="0" err="1" smtClean="0">
                <a:latin typeface="Georgia" pitchFamily="18" charset="0"/>
              </a:rPr>
              <a:t>spinal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nerve</a:t>
            </a:r>
            <a:endParaRPr lang="hu-HU" sz="2400" dirty="0" smtClean="0">
              <a:latin typeface="Georgia" pitchFamily="18" charset="0"/>
            </a:endParaRPr>
          </a:p>
          <a:p>
            <a:pPr algn="ctr">
              <a:buBlip>
                <a:blip r:embed="rId4"/>
              </a:buBlip>
            </a:pPr>
            <a:endParaRPr lang="hu-HU" sz="2400" dirty="0" smtClean="0">
              <a:latin typeface="Georgia" pitchFamily="18" charset="0"/>
            </a:endParaRPr>
          </a:p>
          <a:p>
            <a:pPr algn="ctr">
              <a:buBlip>
                <a:blip r:embed="rId4"/>
              </a:buBlip>
            </a:pPr>
            <a:r>
              <a:rPr lang="hu-HU" sz="2400" dirty="0" err="1" smtClean="0">
                <a:latin typeface="Georgia" pitchFamily="18" charset="0"/>
              </a:rPr>
              <a:t>Peripherial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nerve</a:t>
            </a:r>
            <a:r>
              <a:rPr lang="hu-HU" sz="2400" dirty="0" smtClean="0">
                <a:latin typeface="Georgia" pitchFamily="18" charset="0"/>
              </a:rPr>
              <a:t>≠ </a:t>
            </a:r>
            <a:r>
              <a:rPr lang="hu-HU" sz="2400" dirty="0" err="1" smtClean="0">
                <a:latin typeface="Georgia" pitchFamily="18" charset="0"/>
              </a:rPr>
              <a:t>spinal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nerve</a:t>
            </a:r>
            <a:endParaRPr lang="hu-HU" sz="2400" dirty="0" smtClean="0">
              <a:latin typeface="Georgia" pitchFamily="18" charset="0"/>
            </a:endParaRPr>
          </a:p>
          <a:p>
            <a:pPr algn="ctr">
              <a:buBlip>
                <a:blip r:embed="rId4"/>
              </a:buBlip>
            </a:pPr>
            <a:endParaRPr lang="hu-HU" sz="2400" dirty="0" smtClean="0">
              <a:latin typeface="Georgia" pitchFamily="18" charset="0"/>
            </a:endParaRPr>
          </a:p>
          <a:p>
            <a:pPr algn="ctr">
              <a:buBlip>
                <a:blip r:embed="rId4"/>
              </a:buBlip>
            </a:pPr>
            <a:r>
              <a:rPr lang="hu-HU" sz="2400" dirty="0" err="1" smtClean="0">
                <a:latin typeface="Georgia" pitchFamily="18" charset="0"/>
              </a:rPr>
              <a:t>Dermatomes</a:t>
            </a:r>
            <a:r>
              <a:rPr lang="hu-HU" sz="2400" dirty="0" smtClean="0">
                <a:latin typeface="Georgia" pitchFamily="18" charset="0"/>
              </a:rPr>
              <a:t> overlap</a:t>
            </a:r>
          </a:p>
          <a:p>
            <a:pPr algn="ctr">
              <a:buBlip>
                <a:blip r:embed="rId4"/>
              </a:buBlip>
            </a:pPr>
            <a:endParaRPr lang="hu-HU" sz="2400" dirty="0" smtClean="0">
              <a:latin typeface="Georgia" pitchFamily="18" charset="0"/>
            </a:endParaRPr>
          </a:p>
          <a:p>
            <a:pPr algn="ctr">
              <a:buBlip>
                <a:blip r:embed="rId4"/>
              </a:buBlip>
            </a:pPr>
            <a:r>
              <a:rPr lang="hu-HU" sz="2400" dirty="0" err="1" smtClean="0">
                <a:latin typeface="Georgia" pitchFamily="18" charset="0"/>
              </a:rPr>
              <a:t>Dermatom</a:t>
            </a:r>
            <a:r>
              <a:rPr lang="hu-HU" sz="2400" dirty="0" smtClean="0">
                <a:latin typeface="Georgia" pitchFamily="18" charset="0"/>
              </a:rPr>
              <a:t> deficit= radix </a:t>
            </a:r>
            <a:r>
              <a:rPr lang="hu-HU" sz="2400" dirty="0" err="1" smtClean="0">
                <a:latin typeface="Georgia" pitchFamily="18" charset="0"/>
              </a:rPr>
              <a:t>or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segment</a:t>
            </a:r>
            <a:r>
              <a:rPr lang="hu-HU" sz="2400" dirty="0" smtClean="0">
                <a:latin typeface="Georgia" pitchFamily="18" charset="0"/>
              </a:rPr>
              <a:t>; </a:t>
            </a:r>
            <a:r>
              <a:rPr lang="hu-HU" sz="2400" dirty="0" err="1" smtClean="0">
                <a:latin typeface="Georgia" pitchFamily="18" charset="0"/>
              </a:rPr>
              <a:t>peripherial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nerve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area</a:t>
            </a:r>
            <a:r>
              <a:rPr lang="hu-HU" sz="2400" dirty="0" smtClean="0">
                <a:latin typeface="Georgia" pitchFamily="18" charset="0"/>
              </a:rPr>
              <a:t> deficit = </a:t>
            </a:r>
            <a:r>
              <a:rPr lang="hu-HU" sz="2400" dirty="0" err="1" smtClean="0">
                <a:latin typeface="Georgia" pitchFamily="18" charset="0"/>
              </a:rPr>
              <a:t>peripherial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nerve</a:t>
            </a:r>
            <a:endParaRPr lang="hu-H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Dermatomes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sp>
        <p:nvSpPr>
          <p:cNvPr id="17" name="Téglalap 16"/>
          <p:cNvSpPr/>
          <p:nvPr/>
        </p:nvSpPr>
        <p:spPr>
          <a:xfrm>
            <a:off x="357158" y="3286124"/>
            <a:ext cx="428628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2706" name="Picture 2" descr="KÃ©ptalÃ¡lat a kÃ¶vetkezÅre: âdermatomÃ¡k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1500174"/>
            <a:ext cx="8156583" cy="5357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Ã©ptalÃ¡lat a kÃ¶vetkezÅre: âneuron png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004" y="-73245"/>
            <a:ext cx="9144000" cy="261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4" name="AutoShape 6" descr="KÃ©ptalÃ¡lat a kÃ¶vetkezÅre: âfoggy boundaries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KÃ©ptalÃ¡lat a kÃ¶vetkezÅre: âfoggy boundariesâ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KÃ©ptalÃ¡lat a kÃ¶vetkezÅre: âfoggy boundariesâ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2" descr="KÃ©ptalÃ¡lat a kÃ¶vetkezÅre: âplexus choroideus ventriculi quartiâ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KÃ©ptalÃ¡lat a kÃ¶vetkezÅre: âcerebellar agenesis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2000240"/>
            <a:ext cx="8603178" cy="4500570"/>
          </a:xfrm>
          <a:prstGeom prst="rect">
            <a:avLst/>
          </a:prstGeom>
          <a:noFill/>
        </p:spPr>
      </p:pic>
      <p:pic>
        <p:nvPicPr>
          <p:cNvPr id="46082" name="Picture 2" descr="KapcsolÃ³dÃ³ kÃ©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Cím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KÃ©ptalÃ¡lat a kÃ¶vetkezÅre: âspine  tattoosâ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0"/>
            <a:ext cx="618344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632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Position</a:t>
            </a:r>
            <a:r>
              <a:rPr lang="hu-HU" dirty="0" smtClean="0">
                <a:solidFill>
                  <a:srgbClr val="FF0000"/>
                </a:solidFill>
              </a:rPr>
              <a:t> of </a:t>
            </a:r>
            <a:r>
              <a:rPr lang="hu-HU" dirty="0" err="1" smtClean="0">
                <a:solidFill>
                  <a:srgbClr val="FF0000"/>
                </a:solidFill>
              </a:rPr>
              <a:t>medulla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spinalis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52226" name="Picture 2" descr="KÃ©ptalÃ¡lat a kÃ¶vetkezÅre: âcanalis vertebralisâ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5" y="1571612"/>
            <a:ext cx="3202706" cy="5244738"/>
          </a:xfrm>
          <a:prstGeom prst="rect">
            <a:avLst/>
          </a:prstGeom>
          <a:noFill/>
        </p:spPr>
      </p:pic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428596" y="1928802"/>
            <a:ext cx="1571636" cy="3714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1857356" y="5214950"/>
            <a:ext cx="500066" cy="14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3" name="Egyenes összekötő 12"/>
          <p:cNvCxnSpPr/>
          <p:nvPr/>
        </p:nvCxnSpPr>
        <p:spPr>
          <a:xfrm>
            <a:off x="642910" y="1928802"/>
            <a:ext cx="450059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571472" y="4286256"/>
            <a:ext cx="450059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652434" y="6653234"/>
            <a:ext cx="4500594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0" y="1714488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Foramen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magnum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0" y="6396335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Coccyx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0" y="4071942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Lumbal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vertebrae</a:t>
            </a:r>
            <a:r>
              <a:rPr lang="hu-HU" sz="2400" dirty="0" smtClean="0">
                <a:latin typeface="Georgia" pitchFamily="18" charset="0"/>
              </a:rPr>
              <a:t> 1-2.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2714612" y="2714620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Medulla</a:t>
            </a:r>
            <a:r>
              <a:rPr lang="hu-HU" sz="24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spinalis-</a:t>
            </a:r>
            <a:r>
              <a:rPr lang="hu-HU" sz="24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adults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214546" y="5214950"/>
            <a:ext cx="414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00B050"/>
                </a:solidFill>
                <a:latin typeface="Georgia" pitchFamily="18" charset="0"/>
              </a:rPr>
              <a:t>Medulla</a:t>
            </a:r>
            <a:r>
              <a:rPr lang="hu-HU" sz="2400" dirty="0" smtClean="0">
                <a:solidFill>
                  <a:srgbClr val="00B050"/>
                </a:solidFill>
                <a:latin typeface="Georgia" pitchFamily="18" charset="0"/>
              </a:rPr>
              <a:t> </a:t>
            </a:r>
            <a:r>
              <a:rPr lang="hu-HU" sz="2400" dirty="0" err="1" smtClean="0">
                <a:solidFill>
                  <a:srgbClr val="00B050"/>
                </a:solidFill>
                <a:latin typeface="Georgia" pitchFamily="18" charset="0"/>
              </a:rPr>
              <a:t>spinalis-newborns</a:t>
            </a:r>
            <a:endParaRPr lang="hu-HU" sz="2400" dirty="0">
              <a:solidFill>
                <a:srgbClr val="00B050"/>
              </a:solidFill>
              <a:latin typeface="Georgia" pitchFamily="18" charset="0"/>
            </a:endParaRPr>
          </a:p>
        </p:txBody>
      </p:sp>
      <p:cxnSp>
        <p:nvCxnSpPr>
          <p:cNvPr id="25" name="Egyenes összekötő nyíllal 24"/>
          <p:cNvCxnSpPr/>
          <p:nvPr/>
        </p:nvCxnSpPr>
        <p:spPr>
          <a:xfrm rot="5400000">
            <a:off x="2964645" y="3107529"/>
            <a:ext cx="2358248" cy="794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rot="5400000">
            <a:off x="1214811" y="4285859"/>
            <a:ext cx="4714908" cy="794"/>
          </a:xfrm>
          <a:prstGeom prst="straightConnector1">
            <a:avLst/>
          </a:prstGeom>
          <a:ln w="2857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300" name="Picture 4" descr="KÃ©ptalÃ¡lat a kÃ¶vetkezÅre: âbaby gifâ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1" y="4786322"/>
            <a:ext cx="3143240" cy="1828798"/>
          </a:xfrm>
          <a:prstGeom prst="rect">
            <a:avLst/>
          </a:prstGeom>
          <a:noFill/>
        </p:spPr>
      </p:pic>
      <p:pic>
        <p:nvPicPr>
          <p:cNvPr id="55302" name="Picture 6" descr="KÃ©ptalÃ¡lat a kÃ¶vetkezÅre: âgrown up gifâ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4574" y="2285992"/>
            <a:ext cx="3119426" cy="17531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Position</a:t>
            </a:r>
            <a:r>
              <a:rPr lang="hu-HU" dirty="0" smtClean="0">
                <a:solidFill>
                  <a:srgbClr val="FF0000"/>
                </a:solidFill>
              </a:rPr>
              <a:t> of </a:t>
            </a:r>
            <a:r>
              <a:rPr lang="hu-HU" dirty="0" err="1" smtClean="0">
                <a:solidFill>
                  <a:srgbClr val="FF0000"/>
                </a:solidFill>
              </a:rPr>
              <a:t>medulla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spinalis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9" name="Picture 2" descr="KÃ©ptalÃ¡lat a kÃ¶vetkezÅre: âspinal cord mri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5587802" cy="5143512"/>
          </a:xfrm>
          <a:prstGeom prst="rect">
            <a:avLst/>
          </a:prstGeom>
          <a:noFill/>
        </p:spPr>
      </p:pic>
      <p:pic>
        <p:nvPicPr>
          <p:cNvPr id="11" name="Picture 2" descr="KÃ©ptalÃ¡lat a kÃ¶vetkezÅre: âspinal cord mriâ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1720623"/>
            <a:ext cx="3214710" cy="51373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6" name="Picture 8" descr="KÃ©ptalÃ¡lat a kÃ¶vetkezÅre: âforamen intervertebraleâ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1931986"/>
            <a:ext cx="3429024" cy="3130539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Vertebral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column</a:t>
            </a:r>
            <a:r>
              <a:rPr lang="hu-HU" dirty="0" smtClean="0">
                <a:solidFill>
                  <a:srgbClr val="FF0000"/>
                </a:solidFill>
              </a:rPr>
              <a:t>/ </a:t>
            </a:r>
            <a:r>
              <a:rPr lang="hu-HU" dirty="0" err="1" smtClean="0">
                <a:solidFill>
                  <a:srgbClr val="FF0000"/>
                </a:solidFill>
              </a:rPr>
              <a:t>spinal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canal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52226" name="Picture 2" descr="KÃ©ptalÃ¡lat a kÃ¶vetkezÅre: âcanalis vertebralisâ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2786082" cy="4562476"/>
          </a:xfrm>
          <a:prstGeom prst="rect">
            <a:avLst/>
          </a:prstGeom>
          <a:noFill/>
        </p:spPr>
      </p:pic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58370" name="Picture 2" descr="KÃ©ptalÃ¡lat a kÃ¶vetkezÅre: âcolumna vertebralisâ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1719320"/>
            <a:ext cx="2571768" cy="5056563"/>
          </a:xfrm>
          <a:prstGeom prst="rect">
            <a:avLst/>
          </a:prstGeom>
          <a:noFill/>
        </p:spPr>
      </p:pic>
      <p:sp>
        <p:nvSpPr>
          <p:cNvPr id="11" name="Szövegdoboz 10"/>
          <p:cNvSpPr txBox="1"/>
          <p:nvPr/>
        </p:nvSpPr>
        <p:spPr>
          <a:xfrm>
            <a:off x="2071670" y="2071678"/>
            <a:ext cx="17859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Georgia" pitchFamily="18" charset="0"/>
              </a:rPr>
              <a:t>C1-C7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785918" y="3357562"/>
            <a:ext cx="192882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Georgia" pitchFamily="18" charset="0"/>
              </a:rPr>
              <a:t>Th1-12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143108" y="4929198"/>
            <a:ext cx="17145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Georgia" pitchFamily="18" charset="0"/>
              </a:rPr>
              <a:t>L1-L5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857356" y="5857892"/>
            <a:ext cx="3429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Sacrum</a:t>
            </a:r>
            <a:r>
              <a:rPr lang="hu-HU" sz="2400" dirty="0" smtClean="0">
                <a:latin typeface="Georgia" pitchFamily="18" charset="0"/>
              </a:rPr>
              <a:t> (5)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285852" y="6396335"/>
            <a:ext cx="34290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Coccyx</a:t>
            </a:r>
            <a:r>
              <a:rPr lang="hu-HU" sz="2400" dirty="0" smtClean="0">
                <a:latin typeface="Georgia" pitchFamily="18" charset="0"/>
              </a:rPr>
              <a:t> (3-5)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143240" y="2500306"/>
            <a:ext cx="285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Vertebral</a:t>
            </a:r>
            <a:r>
              <a:rPr lang="hu-HU" sz="2400" dirty="0" smtClean="0">
                <a:latin typeface="Georgia" pitchFamily="18" charset="0"/>
              </a:rPr>
              <a:t> body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5929322" y="2857496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Intervertebral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foramen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3428992" y="3929066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Intervertebral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disc</a:t>
            </a:r>
            <a:endParaRPr lang="hu-HU" sz="2400" dirty="0">
              <a:latin typeface="Georgia" pitchFamily="18" charset="0"/>
            </a:endParaRPr>
          </a:p>
        </p:txBody>
      </p:sp>
      <p:pic>
        <p:nvPicPr>
          <p:cNvPr id="58378" name="Picture 10" descr="KÃ©ptalÃ¡lat a kÃ¶vetkezÅre: âforamen intervertebraleâ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0694" y="3750479"/>
            <a:ext cx="3214710" cy="3107521"/>
          </a:xfrm>
          <a:prstGeom prst="rect">
            <a:avLst/>
          </a:prstGeom>
          <a:noFill/>
        </p:spPr>
      </p:pic>
      <p:sp>
        <p:nvSpPr>
          <p:cNvPr id="22" name="Szövegdoboz 21"/>
          <p:cNvSpPr txBox="1"/>
          <p:nvPr/>
        </p:nvSpPr>
        <p:spPr>
          <a:xfrm>
            <a:off x="6500826" y="3929066"/>
            <a:ext cx="2857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Spinal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canal</a:t>
            </a:r>
            <a:endParaRPr lang="hu-H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Parts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sp>
        <p:nvSpPr>
          <p:cNvPr id="59396" name="AutoShape 4" descr="KÃ©ptalÃ¡lat a kÃ¶vetkezÅre: âcervical enlargement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9398" name="AutoShape 6" descr="KÃ©ptalÃ¡lat a kÃ¶vetkezÅre: âcervical enlargement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9400" name="Picture 8" descr="KÃ©ptalÃ¡lat a kÃ¶vetkezÅre: âcervical enlargement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716" y="2143116"/>
            <a:ext cx="3705319" cy="4714884"/>
          </a:xfrm>
          <a:prstGeom prst="rect">
            <a:avLst/>
          </a:prstGeom>
          <a:noFill/>
        </p:spPr>
      </p:pic>
      <p:sp>
        <p:nvSpPr>
          <p:cNvPr id="14" name="Szövegdoboz 13"/>
          <p:cNvSpPr txBox="1"/>
          <p:nvPr/>
        </p:nvSpPr>
        <p:spPr>
          <a:xfrm>
            <a:off x="1785918" y="2571744"/>
            <a:ext cx="307183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Cervical</a:t>
            </a:r>
            <a:r>
              <a:rPr lang="hu-HU" sz="2400" dirty="0" smtClean="0">
                <a:latin typeface="Georgia" pitchFamily="18" charset="0"/>
              </a:rPr>
              <a:t> </a:t>
            </a:r>
          </a:p>
          <a:p>
            <a:r>
              <a:rPr lang="hu-HU" sz="2400" dirty="0" err="1" smtClean="0">
                <a:latin typeface="Georgia" pitchFamily="18" charset="0"/>
              </a:rPr>
              <a:t>enlargement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714480" y="4786322"/>
            <a:ext cx="307183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Lumbar</a:t>
            </a:r>
            <a:r>
              <a:rPr lang="hu-HU" sz="2400" dirty="0" smtClean="0">
                <a:latin typeface="Georgia" pitchFamily="18" charset="0"/>
              </a:rPr>
              <a:t> </a:t>
            </a:r>
          </a:p>
          <a:p>
            <a:r>
              <a:rPr lang="hu-HU" sz="2400" dirty="0" err="1" smtClean="0">
                <a:latin typeface="Georgia" pitchFamily="18" charset="0"/>
              </a:rPr>
              <a:t>enlargement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714480" y="5643578"/>
            <a:ext cx="30718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Medullary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cone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1714480" y="6396335"/>
            <a:ext cx="30718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Georgia" pitchFamily="18" charset="0"/>
              </a:rPr>
              <a:t>Terminal </a:t>
            </a:r>
            <a:r>
              <a:rPr lang="hu-HU" sz="2400" dirty="0" err="1" smtClean="0">
                <a:latin typeface="Georgia" pitchFamily="18" charset="0"/>
              </a:rPr>
              <a:t>filum</a:t>
            </a:r>
            <a:endParaRPr lang="hu-HU" sz="2400" dirty="0">
              <a:latin typeface="Georgia" pitchFamily="18" charset="0"/>
            </a:endParaRPr>
          </a:p>
        </p:txBody>
      </p:sp>
      <p:pic>
        <p:nvPicPr>
          <p:cNvPr id="59402" name="Picture 10" descr="KÃ©ptalÃ¡lat a kÃ¶vetkezÅre: âspinal cord dissection conus medullarisâ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2000240"/>
            <a:ext cx="4857752" cy="4857760"/>
          </a:xfrm>
          <a:prstGeom prst="rect">
            <a:avLst/>
          </a:prstGeom>
          <a:noFill/>
        </p:spPr>
      </p:pic>
      <p:sp>
        <p:nvSpPr>
          <p:cNvPr id="19" name="Szövegdoboz 18"/>
          <p:cNvSpPr txBox="1"/>
          <p:nvPr/>
        </p:nvSpPr>
        <p:spPr>
          <a:xfrm>
            <a:off x="6643702" y="5072074"/>
            <a:ext cx="25002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Cauda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equina</a:t>
            </a:r>
            <a:endParaRPr lang="hu-HU" sz="2400" dirty="0">
              <a:latin typeface="Georgia" pitchFamily="18" charset="0"/>
            </a:endParaRPr>
          </a:p>
        </p:txBody>
      </p:sp>
      <p:cxnSp>
        <p:nvCxnSpPr>
          <p:cNvPr id="21" name="Egyenes összekötő nyíllal 20"/>
          <p:cNvCxnSpPr>
            <a:stCxn id="19" idx="1"/>
          </p:cNvCxnSpPr>
          <p:nvPr/>
        </p:nvCxnSpPr>
        <p:spPr>
          <a:xfrm rot="10800000">
            <a:off x="6000760" y="5286393"/>
            <a:ext cx="642942" cy="1651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zövegdoboz 23"/>
          <p:cNvSpPr txBox="1"/>
          <p:nvPr/>
        </p:nvSpPr>
        <p:spPr>
          <a:xfrm>
            <a:off x="6500826" y="2000240"/>
            <a:ext cx="26431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Medullary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cone</a:t>
            </a:r>
            <a:endParaRPr lang="hu-HU" sz="2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Cross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section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54274" name="Picture 2" descr="KÃ©ptalÃ¡lat a kÃ¶vetkezÅre: âmedulla spinalis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785926"/>
            <a:ext cx="6715172" cy="4819123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2571736" y="1643050"/>
            <a:ext cx="40719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Median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posterior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sulcus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143504" y="2071678"/>
            <a:ext cx="40004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Median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posterior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septum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429388" y="2428868"/>
            <a:ext cx="22860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Posterolateral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sulcus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857984" y="3214686"/>
            <a:ext cx="22860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Posterior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horn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7143768" y="4071942"/>
            <a:ext cx="171451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Lateral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horn</a:t>
            </a:r>
            <a:endParaRPr lang="hu-HU" sz="2400" dirty="0">
              <a:latin typeface="Georgia" pitchFamily="18" charset="0"/>
            </a:endParaRPr>
          </a:p>
        </p:txBody>
      </p:sp>
      <p:cxnSp>
        <p:nvCxnSpPr>
          <p:cNvPr id="20" name="Egyenes összekötő nyíllal 19"/>
          <p:cNvCxnSpPr/>
          <p:nvPr/>
        </p:nvCxnSpPr>
        <p:spPr>
          <a:xfrm rot="10800000" flipV="1">
            <a:off x="4429124" y="2571744"/>
            <a:ext cx="928694" cy="7143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rot="10800000">
            <a:off x="6072198" y="2643182"/>
            <a:ext cx="35719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rot="5400000">
            <a:off x="4322761" y="2178041"/>
            <a:ext cx="35719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 rot="10800000">
            <a:off x="5643570" y="3357562"/>
            <a:ext cx="121444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 rot="10800000">
            <a:off x="5429256" y="4572008"/>
            <a:ext cx="1714512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rot="10800000">
            <a:off x="5286380" y="5214950"/>
            <a:ext cx="1714512" cy="714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/>
          <p:cNvSpPr txBox="1"/>
          <p:nvPr/>
        </p:nvSpPr>
        <p:spPr>
          <a:xfrm>
            <a:off x="6857984" y="5143512"/>
            <a:ext cx="22860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Anterior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horn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4143372" y="6396335"/>
            <a:ext cx="39290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Anterior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median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fissure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1428728" y="6396335"/>
            <a:ext cx="27146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Anterior</a:t>
            </a:r>
            <a:r>
              <a:rPr lang="hu-HU" sz="2400" dirty="0" smtClean="0">
                <a:latin typeface="Georgia" pitchFamily="18" charset="0"/>
              </a:rPr>
              <a:t> radix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0" y="2643182"/>
            <a:ext cx="228598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Posterior</a:t>
            </a:r>
            <a:r>
              <a:rPr lang="hu-HU" sz="2400" dirty="0" smtClean="0">
                <a:latin typeface="Georgia" pitchFamily="18" charset="0"/>
              </a:rPr>
              <a:t> </a:t>
            </a:r>
          </a:p>
          <a:p>
            <a:r>
              <a:rPr lang="hu-HU" sz="2400" dirty="0" smtClean="0">
                <a:latin typeface="Georgia" pitchFamily="18" charset="0"/>
              </a:rPr>
              <a:t>radix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0" y="3786190"/>
            <a:ext cx="18573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Lateral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funiculus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36" name="Szövegdoboz 35"/>
          <p:cNvSpPr txBox="1"/>
          <p:nvPr/>
        </p:nvSpPr>
        <p:spPr>
          <a:xfrm>
            <a:off x="0" y="2143116"/>
            <a:ext cx="28574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Posterior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funiculus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0" y="5572140"/>
            <a:ext cx="16430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Anterior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funiculus</a:t>
            </a:r>
            <a:endParaRPr lang="hu-HU" sz="2400" dirty="0">
              <a:latin typeface="Georgia" pitchFamily="18" charset="0"/>
            </a:endParaRPr>
          </a:p>
        </p:txBody>
      </p:sp>
      <p:cxnSp>
        <p:nvCxnSpPr>
          <p:cNvPr id="38" name="Egyenes összekötő nyíllal 37"/>
          <p:cNvCxnSpPr/>
          <p:nvPr/>
        </p:nvCxnSpPr>
        <p:spPr>
          <a:xfrm rot="5400000" flipH="1" flipV="1">
            <a:off x="3143240" y="6215082"/>
            <a:ext cx="285752" cy="2857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 flipV="1">
            <a:off x="1571604" y="5143512"/>
            <a:ext cx="2643206" cy="785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gyenes összekötő nyíllal 45"/>
          <p:cNvCxnSpPr/>
          <p:nvPr/>
        </p:nvCxnSpPr>
        <p:spPr>
          <a:xfrm flipV="1">
            <a:off x="1357290" y="2716208"/>
            <a:ext cx="1285884" cy="2841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gyenes összekötő nyíllal 51"/>
          <p:cNvCxnSpPr/>
          <p:nvPr/>
        </p:nvCxnSpPr>
        <p:spPr>
          <a:xfrm>
            <a:off x="1571604" y="4284668"/>
            <a:ext cx="1000132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/>
          <p:nvPr/>
        </p:nvCxnSpPr>
        <p:spPr>
          <a:xfrm>
            <a:off x="2786050" y="2428868"/>
            <a:ext cx="1143008" cy="214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zövegdoboz 55"/>
          <p:cNvSpPr txBox="1"/>
          <p:nvPr/>
        </p:nvSpPr>
        <p:spPr>
          <a:xfrm>
            <a:off x="0" y="4857760"/>
            <a:ext cx="24288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latin typeface="Georgia" pitchFamily="18" charset="0"/>
              </a:rPr>
              <a:t>Central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canal</a:t>
            </a:r>
            <a:endParaRPr lang="hu-HU" sz="2400" dirty="0">
              <a:latin typeface="Georgia" pitchFamily="18" charset="0"/>
            </a:endParaRPr>
          </a:p>
        </p:txBody>
      </p:sp>
      <p:cxnSp>
        <p:nvCxnSpPr>
          <p:cNvPr id="57" name="Egyenes összekötő nyíllal 56"/>
          <p:cNvCxnSpPr/>
          <p:nvPr/>
        </p:nvCxnSpPr>
        <p:spPr>
          <a:xfrm flipV="1">
            <a:off x="2428860" y="4500570"/>
            <a:ext cx="1928826" cy="5000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églalap 60"/>
          <p:cNvSpPr/>
          <p:nvPr/>
        </p:nvSpPr>
        <p:spPr>
          <a:xfrm>
            <a:off x="4429124" y="6000768"/>
            <a:ext cx="71438" cy="50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9" name="Egyenes összekötő nyíllal 58"/>
          <p:cNvCxnSpPr/>
          <p:nvPr/>
        </p:nvCxnSpPr>
        <p:spPr>
          <a:xfrm rot="5400000" flipH="1" flipV="1">
            <a:off x="4322761" y="6250007"/>
            <a:ext cx="35719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Segments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pic>
        <p:nvPicPr>
          <p:cNvPr id="52226" name="Picture 2" descr="KÃ©ptalÃ¡lat a kÃ¶vetkezÅre: âcanalis vertebralisâ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2786082" cy="4562476"/>
          </a:xfrm>
          <a:prstGeom prst="rect">
            <a:avLst/>
          </a:prstGeom>
          <a:noFill/>
        </p:spPr>
      </p:pic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11" name="Picture 2" descr="KÃ©ptalÃ¡lat a kÃ¶vetkezÅre: âspinal cordâ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1142984"/>
            <a:ext cx="4196964" cy="5715016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4214810" y="2357430"/>
            <a:ext cx="4000496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Blip>
                <a:blip r:embed="rId5"/>
              </a:buBlip>
            </a:pPr>
            <a:r>
              <a:rPr lang="hu-HU" sz="2400" dirty="0" err="1" smtClean="0">
                <a:latin typeface="Georgia" pitchFamily="18" charset="0"/>
              </a:rPr>
              <a:t>Section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belonging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to</a:t>
            </a:r>
            <a:r>
              <a:rPr lang="hu-HU" sz="2400" dirty="0" smtClean="0">
                <a:latin typeface="Georgia" pitchFamily="18" charset="0"/>
              </a:rPr>
              <a:t> 1 </a:t>
            </a:r>
            <a:r>
              <a:rPr lang="hu-HU" sz="2400" dirty="0" err="1" smtClean="0">
                <a:latin typeface="Georgia" pitchFamily="18" charset="0"/>
              </a:rPr>
              <a:t>pair</a:t>
            </a:r>
            <a:r>
              <a:rPr lang="hu-HU" sz="2400" dirty="0" smtClean="0">
                <a:latin typeface="Georgia" pitchFamily="18" charset="0"/>
              </a:rPr>
              <a:t> of </a:t>
            </a:r>
            <a:r>
              <a:rPr lang="hu-HU" sz="2400" dirty="0" err="1" smtClean="0">
                <a:latin typeface="Georgia" pitchFamily="18" charset="0"/>
              </a:rPr>
              <a:t>spinal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nerves</a:t>
            </a:r>
            <a:endParaRPr lang="hu-HU" sz="2400" dirty="0" smtClean="0">
              <a:latin typeface="Georgia" pitchFamily="18" charset="0"/>
            </a:endParaRPr>
          </a:p>
          <a:p>
            <a:pPr>
              <a:buBlip>
                <a:blip r:embed="rId5"/>
              </a:buBlip>
            </a:pPr>
            <a:endParaRPr lang="hu-HU" sz="2400" dirty="0" smtClean="0">
              <a:latin typeface="Georgia" pitchFamily="18" charset="0"/>
            </a:endParaRPr>
          </a:p>
          <a:p>
            <a:pPr>
              <a:buBlip>
                <a:blip r:embed="rId5"/>
              </a:buBlip>
            </a:pPr>
            <a:r>
              <a:rPr lang="hu-HU" sz="2400" dirty="0" smtClean="0">
                <a:latin typeface="Georgia" pitchFamily="18" charset="0"/>
              </a:rPr>
              <a:t>8C, 12T, 5L, 5S, 1Co=31 </a:t>
            </a:r>
          </a:p>
          <a:p>
            <a:pPr>
              <a:buBlip>
                <a:blip r:embed="rId5"/>
              </a:buBlip>
            </a:pPr>
            <a:endParaRPr lang="hu-HU" sz="2400" dirty="0" smtClean="0">
              <a:latin typeface="Georgia" pitchFamily="18" charset="0"/>
            </a:endParaRPr>
          </a:p>
          <a:p>
            <a:pPr>
              <a:buBlip>
                <a:blip r:embed="rId5"/>
              </a:buBlip>
            </a:pPr>
            <a:r>
              <a:rPr lang="hu-HU" sz="2400" dirty="0" err="1" smtClean="0">
                <a:latin typeface="Georgia" pitchFamily="18" charset="0"/>
              </a:rPr>
              <a:t>Nerve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exit</a:t>
            </a:r>
            <a:r>
              <a:rPr lang="hu-HU" sz="2400" dirty="0" smtClean="0">
                <a:latin typeface="Georgia" pitchFamily="18" charset="0"/>
              </a:rPr>
              <a:t> is </a:t>
            </a:r>
            <a:r>
              <a:rPr lang="hu-HU" sz="2400" dirty="0" err="1" smtClean="0">
                <a:latin typeface="Georgia" pitchFamily="18" charset="0"/>
              </a:rPr>
              <a:t>below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the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corresponding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vertebra</a:t>
            </a:r>
            <a:r>
              <a:rPr lang="hu-HU" sz="2400" dirty="0" smtClean="0">
                <a:latin typeface="Georgia" pitchFamily="18" charset="0"/>
              </a:rPr>
              <a:t>, </a:t>
            </a:r>
            <a:r>
              <a:rPr lang="hu-HU" sz="2400" dirty="0" err="1" smtClean="0">
                <a:latin typeface="Georgia" pitchFamily="18" charset="0"/>
              </a:rPr>
              <a:t>excepting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cervical</a:t>
            </a:r>
            <a:r>
              <a:rPr lang="hu-HU" sz="2400" dirty="0" smtClean="0">
                <a:latin typeface="Georgia" pitchFamily="18" charset="0"/>
              </a:rPr>
              <a:t> part (</a:t>
            </a:r>
            <a:r>
              <a:rPr lang="hu-HU" sz="2400" dirty="0" err="1" smtClean="0">
                <a:latin typeface="Georgia" pitchFamily="18" charset="0"/>
              </a:rPr>
              <a:t>above</a:t>
            </a:r>
            <a:r>
              <a:rPr lang="hu-HU" sz="2400" dirty="0" smtClean="0">
                <a:latin typeface="Georgia" pitchFamily="18" charset="0"/>
              </a:rPr>
              <a:t>, </a:t>
            </a:r>
            <a:r>
              <a:rPr lang="hu-HU" sz="2400" dirty="0" err="1" smtClean="0">
                <a:latin typeface="Georgia" pitchFamily="18" charset="0"/>
              </a:rPr>
              <a:t>since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we</a:t>
            </a:r>
            <a:r>
              <a:rPr lang="hu-HU" sz="2400" dirty="0" smtClean="0">
                <a:latin typeface="Georgia" pitchFamily="18" charset="0"/>
              </a:rPr>
              <a:t> </a:t>
            </a:r>
            <a:r>
              <a:rPr lang="hu-HU" sz="2400" dirty="0" err="1" smtClean="0">
                <a:latin typeface="Georgia" pitchFamily="18" charset="0"/>
              </a:rPr>
              <a:t>have</a:t>
            </a:r>
            <a:r>
              <a:rPr lang="hu-HU" sz="2400" dirty="0" smtClean="0">
                <a:latin typeface="Georgia" pitchFamily="18" charset="0"/>
              </a:rPr>
              <a:t> 7C </a:t>
            </a:r>
            <a:r>
              <a:rPr lang="hu-HU" sz="2400" dirty="0" err="1" smtClean="0">
                <a:latin typeface="Georgia" pitchFamily="18" charset="0"/>
              </a:rPr>
              <a:t>vertebrae</a:t>
            </a:r>
            <a:r>
              <a:rPr lang="hu-HU" sz="2400" dirty="0" smtClean="0">
                <a:latin typeface="Georgia" pitchFamily="18" charset="0"/>
              </a:rPr>
              <a:t> and 8 C </a:t>
            </a:r>
            <a:r>
              <a:rPr lang="hu-HU" sz="2400" dirty="0" err="1" smtClean="0">
                <a:latin typeface="Georgia" pitchFamily="18" charset="0"/>
              </a:rPr>
              <a:t>nerves</a:t>
            </a:r>
            <a:r>
              <a:rPr lang="hu-HU" sz="2400" dirty="0" smtClean="0">
                <a:latin typeface="Georgia" pitchFamily="18" charset="0"/>
              </a:rPr>
              <a:t>)</a:t>
            </a:r>
            <a:endParaRPr lang="hu-HU" sz="2400" dirty="0">
              <a:latin typeface="Georgia" pitchFamily="18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3071802" y="2428868"/>
            <a:ext cx="1071570" cy="37862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Radix </a:t>
            </a:r>
            <a:r>
              <a:rPr lang="hu-HU" dirty="0" err="1" smtClean="0">
                <a:solidFill>
                  <a:srgbClr val="FF0000"/>
                </a:solidFill>
              </a:rPr>
              <a:t>Vs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nerve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 </a:t>
            </a:r>
            <a:endParaRPr lang="en-US" dirty="0"/>
          </a:p>
        </p:txBody>
      </p:sp>
      <p:sp>
        <p:nvSpPr>
          <p:cNvPr id="52228" name="AutoShape 4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2230" name="AutoShape 6" descr="KÃ©ptalÃ¡lat a kÃ¶vetkezÅre: âspineâ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52232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2974" y="0"/>
            <a:ext cx="2571768" cy="1884100"/>
          </a:xfrm>
          <a:prstGeom prst="rect">
            <a:avLst/>
          </a:prstGeom>
          <a:noFill/>
        </p:spPr>
      </p:pic>
      <p:pic>
        <p:nvPicPr>
          <p:cNvPr id="10" name="Picture 8" descr="KÃ©ptalÃ¡lat a kÃ¶vetkezÅre: âspineâ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143768" y="0"/>
            <a:ext cx="2571768" cy="1884100"/>
          </a:xfrm>
          <a:prstGeom prst="rect">
            <a:avLst/>
          </a:prstGeom>
          <a:noFill/>
        </p:spPr>
      </p:pic>
      <p:pic>
        <p:nvPicPr>
          <p:cNvPr id="54276" name="Picture 4" descr="KÃ©ptalÃ¡lat a kÃ¶vetkezÅre: âmedulla spinalisâ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9723" y="1817030"/>
            <a:ext cx="6714277" cy="5040970"/>
          </a:xfrm>
          <a:prstGeom prst="rect">
            <a:avLst/>
          </a:prstGeom>
          <a:noFill/>
        </p:spPr>
      </p:pic>
      <p:pic>
        <p:nvPicPr>
          <p:cNvPr id="54282" name="Picture 10" descr="KÃ©ptalÃ¡lat a kÃ¶vetkezÅre: âcauda equinaâ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00306"/>
            <a:ext cx="3033167" cy="2466977"/>
          </a:xfrm>
          <a:prstGeom prst="rect">
            <a:avLst/>
          </a:prstGeom>
          <a:noFill/>
        </p:spPr>
      </p:pic>
      <p:sp>
        <p:nvSpPr>
          <p:cNvPr id="16" name="Szövegdoboz 15"/>
          <p:cNvSpPr txBox="1"/>
          <p:nvPr/>
        </p:nvSpPr>
        <p:spPr>
          <a:xfrm>
            <a:off x="0" y="4919008"/>
            <a:ext cx="350043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Spinal</a:t>
            </a:r>
            <a:r>
              <a:rPr lang="hu-HU" sz="24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canal</a:t>
            </a:r>
            <a:r>
              <a:rPr lang="hu-HU" sz="2400" dirty="0" smtClean="0">
                <a:solidFill>
                  <a:srgbClr val="FF0000"/>
                </a:solidFill>
                <a:latin typeface="Georgia" pitchFamily="18" charset="0"/>
              </a:rPr>
              <a:t>= </a:t>
            </a:r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radices</a:t>
            </a:r>
            <a:endParaRPr lang="hu-HU" sz="2400" dirty="0"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hu-HU" sz="2400" dirty="0" smtClean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Intervertebral</a:t>
            </a:r>
            <a:r>
              <a:rPr lang="hu-HU" sz="2400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foramen-</a:t>
            </a:r>
            <a:r>
              <a:rPr lang="hu-HU" sz="2400" dirty="0" smtClean="0">
                <a:solidFill>
                  <a:srgbClr val="FF0000"/>
                </a:solidFill>
                <a:latin typeface="Georgia" pitchFamily="18" charset="0"/>
              </a:rPr>
              <a:t>= </a:t>
            </a:r>
            <a:r>
              <a:rPr lang="hu-HU" sz="2400" dirty="0" err="1" smtClean="0">
                <a:solidFill>
                  <a:srgbClr val="FF0000"/>
                </a:solidFill>
                <a:latin typeface="Georgia" pitchFamily="18" charset="0"/>
              </a:rPr>
              <a:t>nerves</a:t>
            </a:r>
            <a:endParaRPr lang="hu-HU" sz="2400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54280" name="Picture 8" descr="KÃ©ptalÃ¡lat a kÃ¶vetkezÅre: âbox match gifâ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2143092"/>
            <a:ext cx="9144000" cy="4714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58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8100</TotalTime>
  <Words>460</Words>
  <Application>Microsoft Office PowerPoint</Application>
  <PresentationFormat>Diavetítés a képernyőre (4:3 oldalarány)</PresentationFormat>
  <Paragraphs>189</Paragraphs>
  <Slides>28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2" baseType="lpstr">
      <vt:lpstr>Arial</vt:lpstr>
      <vt:lpstr>Calibri</vt:lpstr>
      <vt:lpstr>Georgia</vt:lpstr>
      <vt:lpstr>Office-téma</vt:lpstr>
      <vt:lpstr> </vt:lpstr>
      <vt:lpstr>Agenda</vt:lpstr>
      <vt:lpstr>Position of medulla spinalis</vt:lpstr>
      <vt:lpstr>Position of medulla spinalis</vt:lpstr>
      <vt:lpstr>Vertebral column/ spinal canal</vt:lpstr>
      <vt:lpstr>Parts</vt:lpstr>
      <vt:lpstr>Cross section</vt:lpstr>
      <vt:lpstr>Segments</vt:lpstr>
      <vt:lpstr>Radix Vs nerve</vt:lpstr>
      <vt:lpstr>S2</vt:lpstr>
      <vt:lpstr>Discus herniation</vt:lpstr>
      <vt:lpstr>Medial vs lateral hernia</vt:lpstr>
      <vt:lpstr>Agenda</vt:lpstr>
      <vt:lpstr>Arterial blood supply </vt:lpstr>
      <vt:lpstr>Vérellátás</vt:lpstr>
      <vt:lpstr>Medullary arteries</vt:lpstr>
      <vt:lpstr>Great radicular artery</vt:lpstr>
      <vt:lpstr>Adamkiewitz syndrome</vt:lpstr>
      <vt:lpstr>Meninges</vt:lpstr>
      <vt:lpstr>Denticulate ligaments</vt:lpstr>
      <vt:lpstr>Santorini-plexus</vt:lpstr>
      <vt:lpstr>CSF circulation</vt:lpstr>
      <vt:lpstr>Lumbar punction</vt:lpstr>
      <vt:lpstr>Epidural vs spinal anaesthesia</vt:lpstr>
      <vt:lpstr>Agenda</vt:lpstr>
      <vt:lpstr>Dermatomes</vt:lpstr>
      <vt:lpstr>Dermatomes</vt:lpstr>
      <vt:lpstr>PowerPoint-bemutató</vt:lpstr>
    </vt:vector>
  </TitlesOfParts>
  <Company>OITI-EPIKUT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Tibi</dc:creator>
  <cp:lastModifiedBy>csgergo</cp:lastModifiedBy>
  <cp:revision>56</cp:revision>
  <dcterms:created xsi:type="dcterms:W3CDTF">2018-09-10T13:46:39Z</dcterms:created>
  <dcterms:modified xsi:type="dcterms:W3CDTF">2018-09-25T15:17:51Z</dcterms:modified>
</cp:coreProperties>
</file>