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6" r:id="rId2"/>
    <p:sldId id="310" r:id="rId3"/>
    <p:sldId id="317" r:id="rId4"/>
    <p:sldId id="318" r:id="rId5"/>
    <p:sldId id="329" r:id="rId6"/>
    <p:sldId id="311" r:id="rId7"/>
    <p:sldId id="324" r:id="rId8"/>
    <p:sldId id="296" r:id="rId9"/>
    <p:sldId id="300" r:id="rId10"/>
    <p:sldId id="331" r:id="rId11"/>
    <p:sldId id="312" r:id="rId12"/>
    <p:sldId id="313" r:id="rId13"/>
    <p:sldId id="279" r:id="rId14"/>
    <p:sldId id="292" r:id="rId15"/>
    <p:sldId id="321" r:id="rId16"/>
    <p:sldId id="325" r:id="rId17"/>
    <p:sldId id="319" r:id="rId18"/>
    <p:sldId id="323" r:id="rId19"/>
    <p:sldId id="316" r:id="rId20"/>
    <p:sldId id="315" r:id="rId21"/>
    <p:sldId id="328" r:id="rId22"/>
    <p:sldId id="332" r:id="rId2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-1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-1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 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-1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-18"/>
              </a:defRPr>
            </a:lvl1pPr>
          </a:lstStyle>
          <a:p>
            <a:pPr>
              <a:defRPr/>
            </a:pPr>
            <a:fld id="{436B0A9C-CC92-4C22-9E78-13C84FC300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851032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6C388-7CA7-476F-A686-944733E7A84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4BE52-6E72-41D7-B469-9AB223C6BD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74D61-21FA-4BE8-8CE7-0B00C8D2C5A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2B72F-48A5-464F-BF5E-FC2EF926B3C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47437-EB6C-48DD-857C-F4CEC47AE34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4659A-0ED7-471F-B5E2-1474D5F7C0D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4605C-5715-4CE2-8DD9-2107FC765D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EDF8E-7EAE-4FFF-A67B-3DA255DD35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00A4D-A0FB-49FA-A0DF-B57F9A713A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64ECF-ACB5-4C4A-9308-3D591E908A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396F5-7398-47BB-A150-BFEFF73ADDF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u="none">
                <a:latin typeface="Times New Roman" pitchFamily="18" charset="-1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u="none">
                <a:latin typeface="Times New Roman" pitchFamily="18" charset="-1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u="none">
                <a:latin typeface="Times New Roman" pitchFamily="18" charset="-18"/>
              </a:defRPr>
            </a:lvl1pPr>
          </a:lstStyle>
          <a:p>
            <a:pPr>
              <a:defRPr/>
            </a:pPr>
            <a:fld id="{BDB6894E-45AF-4D73-9452-2538DEF2AA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467544" y="0"/>
            <a:ext cx="77724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u="none" dirty="0" smtClean="0"/>
              <a:t>Pelvi</a:t>
            </a:r>
            <a:r>
              <a:rPr lang="hu-HU" sz="6000" b="1" u="none" dirty="0" smtClean="0"/>
              <a:t>c </a:t>
            </a:r>
            <a:r>
              <a:rPr lang="hu-HU" sz="6000" b="1" u="none" dirty="0" err="1" smtClean="0"/>
              <a:t>girdle</a:t>
            </a:r>
            <a:endParaRPr lang="hu-HU" sz="6000" b="1" u="none" dirty="0" smtClean="0"/>
          </a:p>
          <a:p>
            <a:pPr algn="ctr"/>
            <a:endParaRPr lang="hu-HU" sz="1800" i="1" u="none" dirty="0" smtClean="0"/>
          </a:p>
          <a:p>
            <a:pPr algn="ctr"/>
            <a:r>
              <a:rPr lang="hu-HU" sz="1800" i="1" u="none" dirty="0" smtClean="0"/>
              <a:t>Dr. Károly Altdorfer</a:t>
            </a:r>
            <a:r>
              <a:rPr lang="en-US" sz="1800" i="1" u="none" dirty="0"/>
              <a:t>	</a:t>
            </a:r>
          </a:p>
          <a:p>
            <a:pPr algn="ctr" eaLnBrk="0" hangingPunct="0"/>
            <a:endParaRPr lang="hu-HU" sz="4400" u="none" dirty="0">
              <a:solidFill>
                <a:schemeClr val="tx2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708920"/>
            <a:ext cx="4896544" cy="3264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35869" y="1121569"/>
            <a:ext cx="6672263" cy="46148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7283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727350" y="780455"/>
            <a:ext cx="51026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hu-HU" sz="800" u="none" dirty="0">
              <a:latin typeface="Arial" charset="0"/>
            </a:endParaRPr>
          </a:p>
          <a:p>
            <a:r>
              <a:rPr lang="hu-HU" i="1" u="none" dirty="0" smtClean="0">
                <a:latin typeface="Arial" charset="0"/>
              </a:rPr>
              <a:t>- </a:t>
            </a:r>
            <a:r>
              <a:rPr lang="hu-HU" sz="2000" i="1" u="none" dirty="0" err="1">
                <a:latin typeface="Arial" charset="0"/>
              </a:rPr>
              <a:t>sacrospinous</a:t>
            </a:r>
            <a:r>
              <a:rPr lang="hu-HU" i="1" u="none" dirty="0">
                <a:latin typeface="Arial" charset="0"/>
              </a:rPr>
              <a:t> </a:t>
            </a:r>
            <a:r>
              <a:rPr lang="hu-HU" sz="2000" i="1" u="none" dirty="0">
                <a:latin typeface="Arial" charset="0"/>
              </a:rPr>
              <a:t>ligament</a:t>
            </a:r>
          </a:p>
          <a:p>
            <a:r>
              <a:rPr lang="hu-HU" i="1" u="none" dirty="0" smtClean="0">
                <a:latin typeface="Arial" charset="0"/>
              </a:rPr>
              <a:t>- </a:t>
            </a:r>
            <a:r>
              <a:rPr lang="hu-HU" sz="2000" i="1" u="none" dirty="0" err="1">
                <a:latin typeface="Arial" charset="0"/>
              </a:rPr>
              <a:t>sacrotuberal</a:t>
            </a:r>
            <a:r>
              <a:rPr lang="hu-HU" i="1" u="none" dirty="0">
                <a:latin typeface="Arial" charset="0"/>
              </a:rPr>
              <a:t> </a:t>
            </a:r>
            <a:r>
              <a:rPr lang="hu-HU" sz="2000" i="1" u="none" dirty="0">
                <a:latin typeface="Arial" charset="0"/>
              </a:rPr>
              <a:t>ligament</a:t>
            </a:r>
          </a:p>
          <a:p>
            <a:r>
              <a:rPr lang="hu-HU" i="1" u="none" dirty="0" smtClean="0">
                <a:latin typeface="Arial" charset="0"/>
              </a:rPr>
              <a:t>- </a:t>
            </a:r>
            <a:r>
              <a:rPr lang="hu-HU" sz="2000" i="1" u="none" dirty="0" err="1">
                <a:latin typeface="Arial" charset="0"/>
              </a:rPr>
              <a:t>obturator</a:t>
            </a:r>
            <a:r>
              <a:rPr lang="hu-HU" i="1" u="none" dirty="0">
                <a:latin typeface="Arial" charset="0"/>
              </a:rPr>
              <a:t> </a:t>
            </a:r>
            <a:r>
              <a:rPr lang="hu-HU" sz="2000" i="1" u="none" dirty="0" err="1" smtClean="0">
                <a:latin typeface="Arial" charset="0"/>
              </a:rPr>
              <a:t>membrane</a:t>
            </a:r>
            <a:endParaRPr lang="hu-HU" sz="2000" i="1" u="none" dirty="0">
              <a:latin typeface="Arial" charset="0"/>
            </a:endParaRPr>
          </a:p>
          <a:p>
            <a:r>
              <a:rPr lang="hu-HU" i="1" u="none" dirty="0" smtClean="0">
                <a:latin typeface="Arial" charset="0"/>
              </a:rPr>
              <a:t>- </a:t>
            </a:r>
            <a:r>
              <a:rPr lang="hu-HU" sz="2000" i="1" u="none" dirty="0" err="1">
                <a:latin typeface="Arial" charset="0"/>
              </a:rPr>
              <a:t>inguinal</a:t>
            </a:r>
            <a:r>
              <a:rPr lang="hu-HU" i="1" u="none" dirty="0">
                <a:latin typeface="Arial" charset="0"/>
              </a:rPr>
              <a:t> </a:t>
            </a:r>
            <a:r>
              <a:rPr lang="hu-HU" sz="2000" i="1" u="none" dirty="0">
                <a:latin typeface="Arial" charset="0"/>
              </a:rPr>
              <a:t>ligament</a:t>
            </a:r>
          </a:p>
          <a:p>
            <a:pPr algn="ctr"/>
            <a:r>
              <a:rPr lang="hu-HU" sz="1600" i="1" u="none" dirty="0" smtClean="0">
                <a:latin typeface="Arial" charset="0"/>
              </a:rPr>
              <a:t>(-- aponeurosis </a:t>
            </a:r>
            <a:r>
              <a:rPr lang="hu-HU" sz="1600" i="1" u="none" dirty="0">
                <a:latin typeface="Arial" charset="0"/>
              </a:rPr>
              <a:t>of  </a:t>
            </a:r>
            <a:r>
              <a:rPr lang="hu-HU" sz="1600" i="1" u="none" dirty="0" err="1">
                <a:latin typeface="Arial" charset="0"/>
              </a:rPr>
              <a:t>the</a:t>
            </a:r>
            <a:r>
              <a:rPr lang="hu-HU" sz="1600" i="1" u="none" dirty="0">
                <a:latin typeface="Arial" charset="0"/>
              </a:rPr>
              <a:t> </a:t>
            </a:r>
            <a:r>
              <a:rPr lang="hu-HU" sz="1600" i="1" u="none" dirty="0" err="1">
                <a:latin typeface="Arial" charset="0"/>
              </a:rPr>
              <a:t>external</a:t>
            </a:r>
            <a:r>
              <a:rPr lang="hu-HU" sz="1600" i="1" u="none" dirty="0">
                <a:latin typeface="Arial" charset="0"/>
              </a:rPr>
              <a:t> </a:t>
            </a:r>
            <a:r>
              <a:rPr lang="hu-HU" sz="1600" i="1" u="none" dirty="0" err="1">
                <a:latin typeface="Arial" charset="0"/>
              </a:rPr>
              <a:t>oblique</a:t>
            </a:r>
            <a:r>
              <a:rPr lang="hu-HU" sz="1600" i="1" u="none" dirty="0">
                <a:latin typeface="Arial" charset="0"/>
              </a:rPr>
              <a:t> abdominis m</a:t>
            </a:r>
            <a:r>
              <a:rPr lang="hu-HU" sz="1600" i="1" u="none" dirty="0" smtClean="0">
                <a:latin typeface="Arial" charset="0"/>
              </a:rPr>
              <a:t>.!)</a:t>
            </a:r>
            <a:endParaRPr lang="hu-HU" sz="1600" i="1" u="none" dirty="0">
              <a:latin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03648" y="-69106"/>
            <a:ext cx="5832003" cy="86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hu-HU" sz="4400" u="none" dirty="0" err="1">
                <a:solidFill>
                  <a:schemeClr val="tx2"/>
                </a:solidFill>
              </a:rPr>
              <a:t>Ligaments</a:t>
            </a:r>
            <a:r>
              <a:rPr lang="hu-HU" sz="4400" u="none" dirty="0">
                <a:solidFill>
                  <a:schemeClr val="tx2"/>
                </a:solidFill>
              </a:rPr>
              <a:t> of </a:t>
            </a:r>
            <a:r>
              <a:rPr lang="hu-HU" sz="4400" u="none" dirty="0" err="1">
                <a:solidFill>
                  <a:schemeClr val="tx2"/>
                </a:solidFill>
              </a:rPr>
              <a:t>the</a:t>
            </a:r>
            <a:r>
              <a:rPr lang="hu-HU" sz="4400" u="none" dirty="0">
                <a:solidFill>
                  <a:schemeClr val="tx2"/>
                </a:solidFill>
              </a:rPr>
              <a:t> </a:t>
            </a:r>
            <a:r>
              <a:rPr lang="hu-HU" sz="4400" u="none" dirty="0" err="1">
                <a:solidFill>
                  <a:schemeClr val="tx2"/>
                </a:solidFill>
              </a:rPr>
              <a:t>pelvis</a:t>
            </a:r>
            <a:endParaRPr lang="hu-HU" sz="4400" u="none" dirty="0">
              <a:solidFill>
                <a:schemeClr val="tx2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501008"/>
            <a:ext cx="3742970" cy="316299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576146"/>
            <a:ext cx="3672408" cy="292973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480720" cy="61843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7313" y="0"/>
            <a:ext cx="5246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Szövegdoboz 3"/>
          <p:cNvSpPr txBox="1">
            <a:spLocks noChangeArrowheads="1"/>
          </p:cNvSpPr>
          <p:nvPr/>
        </p:nvSpPr>
        <p:spPr bwMode="auto">
          <a:xfrm>
            <a:off x="683197" y="1484784"/>
            <a:ext cx="33131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1600" dirty="0" err="1"/>
              <a:t>Inner</a:t>
            </a:r>
            <a:r>
              <a:rPr lang="hu-HU" sz="1600" dirty="0"/>
              <a:t> </a:t>
            </a:r>
            <a:r>
              <a:rPr lang="hu-HU" sz="1600" dirty="0" err="1"/>
              <a:t>hip</a:t>
            </a:r>
            <a:r>
              <a:rPr lang="hu-HU" sz="1600" dirty="0"/>
              <a:t> </a:t>
            </a:r>
            <a:r>
              <a:rPr lang="hu-HU" sz="1600" dirty="0" err="1"/>
              <a:t>muscles</a:t>
            </a:r>
            <a:r>
              <a:rPr lang="hu-HU" sz="1600" dirty="0"/>
              <a:t>:</a:t>
            </a:r>
          </a:p>
          <a:p>
            <a:pPr eaLnBrk="0" hangingPunct="0"/>
            <a:r>
              <a:rPr lang="hu-HU" sz="1600" u="none" dirty="0"/>
              <a:t>-</a:t>
            </a:r>
            <a:r>
              <a:rPr lang="hu-HU" sz="1600" u="none" dirty="0" err="1"/>
              <a:t>psoas</a:t>
            </a:r>
            <a:r>
              <a:rPr lang="hu-HU" sz="1600" u="none" dirty="0"/>
              <a:t> major</a:t>
            </a:r>
          </a:p>
          <a:p>
            <a:pPr eaLnBrk="0" hangingPunct="0"/>
            <a:r>
              <a:rPr lang="hu-HU" sz="1600" u="none" dirty="0"/>
              <a:t>-</a:t>
            </a:r>
            <a:r>
              <a:rPr lang="hu-HU" sz="1600" u="none" dirty="0" err="1"/>
              <a:t>iliacus</a:t>
            </a:r>
            <a:endParaRPr lang="hu-HU" sz="1600" u="none" dirty="0"/>
          </a:p>
          <a:p>
            <a:pPr eaLnBrk="0" hangingPunct="0"/>
            <a:r>
              <a:rPr lang="hu-HU" sz="1600" u="none" dirty="0"/>
              <a:t>(-</a:t>
            </a:r>
            <a:r>
              <a:rPr lang="hu-HU" sz="1600" u="none" dirty="0" err="1"/>
              <a:t>psoas</a:t>
            </a:r>
            <a:r>
              <a:rPr lang="hu-HU" sz="1600" u="none" dirty="0"/>
              <a:t> minor)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5" y="493267"/>
            <a:ext cx="44644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hu-HU" sz="4400" u="none" dirty="0" smtClean="0">
              <a:solidFill>
                <a:schemeClr val="tx2"/>
              </a:solidFill>
            </a:endParaRPr>
          </a:p>
          <a:p>
            <a:pPr eaLnBrk="0" hangingPunct="0"/>
            <a:r>
              <a:rPr lang="hu-HU" sz="2000" u="none" dirty="0" err="1" smtClean="0">
                <a:solidFill>
                  <a:schemeClr val="tx2"/>
                </a:solidFill>
              </a:rPr>
              <a:t>Inguinal</a:t>
            </a:r>
            <a:r>
              <a:rPr lang="hu-HU" sz="2000" u="none" dirty="0" smtClean="0">
                <a:solidFill>
                  <a:schemeClr val="tx2"/>
                </a:solidFill>
              </a:rPr>
              <a:t> ligament,</a:t>
            </a:r>
            <a:endParaRPr lang="hu-HU" sz="2000" u="none" dirty="0">
              <a:solidFill>
                <a:schemeClr val="tx2"/>
              </a:solidFill>
            </a:endParaRPr>
          </a:p>
          <a:p>
            <a:pPr eaLnBrk="0" hangingPunct="0"/>
            <a:r>
              <a:rPr lang="hu-HU" sz="2000" u="none" dirty="0" err="1">
                <a:solidFill>
                  <a:srgbClr val="FF0000"/>
                </a:solidFill>
              </a:rPr>
              <a:t>s</a:t>
            </a:r>
            <a:r>
              <a:rPr lang="hu-HU" sz="2000" u="none" dirty="0" err="1" smtClean="0">
                <a:solidFill>
                  <a:srgbClr val="FF0000"/>
                </a:solidFill>
              </a:rPr>
              <a:t>ubinguinal</a:t>
            </a:r>
            <a:r>
              <a:rPr lang="hu-HU" sz="2000" u="none" dirty="0" smtClean="0">
                <a:solidFill>
                  <a:srgbClr val="FF0000"/>
                </a:solidFill>
              </a:rPr>
              <a:t> </a:t>
            </a:r>
            <a:r>
              <a:rPr lang="hu-HU" sz="2000" u="none" dirty="0" err="1" smtClean="0">
                <a:solidFill>
                  <a:srgbClr val="FF0000"/>
                </a:solidFill>
              </a:rPr>
              <a:t>hiatus</a:t>
            </a:r>
            <a:endParaRPr lang="hu-HU" sz="2000" u="none" dirty="0" smtClean="0">
              <a:solidFill>
                <a:srgbClr val="FF0000"/>
              </a:solidFill>
            </a:endParaRPr>
          </a:p>
          <a:p>
            <a:pPr algn="ctr" eaLnBrk="0" hangingPunct="0"/>
            <a:endParaRPr lang="hu-HU" sz="4400" u="none" dirty="0">
              <a:solidFill>
                <a:schemeClr val="tx2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573016"/>
            <a:ext cx="2956569" cy="2647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539" y="260648"/>
            <a:ext cx="6442579" cy="602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lipszis 1"/>
          <p:cNvSpPr/>
          <p:nvPr/>
        </p:nvSpPr>
        <p:spPr bwMode="auto">
          <a:xfrm>
            <a:off x="1619671" y="2817181"/>
            <a:ext cx="1241035" cy="61181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" name="Ellipszis 3"/>
          <p:cNvSpPr/>
          <p:nvPr/>
        </p:nvSpPr>
        <p:spPr bwMode="auto">
          <a:xfrm>
            <a:off x="2051720" y="3429000"/>
            <a:ext cx="1080120" cy="57606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154218"/>
            <a:ext cx="2015650" cy="1703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/>
          <a:srcRect l="27604" t="10287" r="28958" b="8984"/>
          <a:stretch/>
        </p:blipFill>
        <p:spPr>
          <a:xfrm>
            <a:off x="4860032" y="476672"/>
            <a:ext cx="3915916" cy="5822226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9838" y="4581128"/>
            <a:ext cx="408361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hu-HU" sz="800" u="none" dirty="0">
              <a:latin typeface="Arial" charset="0"/>
            </a:endParaRPr>
          </a:p>
          <a:p>
            <a:pPr algn="ctr"/>
            <a:r>
              <a:rPr lang="hu-HU" i="1" u="none" dirty="0" err="1" smtClean="0">
                <a:latin typeface="Arial" charset="0"/>
              </a:rPr>
              <a:t>Greater</a:t>
            </a:r>
            <a:r>
              <a:rPr lang="hu-HU" i="1" u="none" dirty="0" smtClean="0">
                <a:latin typeface="Arial" charset="0"/>
              </a:rPr>
              <a:t> </a:t>
            </a:r>
            <a:r>
              <a:rPr lang="hu-HU" i="1" u="none" dirty="0" err="1" smtClean="0">
                <a:latin typeface="Arial" charset="0"/>
              </a:rPr>
              <a:t>sciatic</a:t>
            </a:r>
            <a:r>
              <a:rPr lang="hu-HU" i="1" u="none" dirty="0" smtClean="0">
                <a:latin typeface="Arial" charset="0"/>
              </a:rPr>
              <a:t> </a:t>
            </a:r>
            <a:r>
              <a:rPr lang="hu-HU" i="1" u="none" dirty="0" err="1" smtClean="0">
                <a:latin typeface="Arial" charset="0"/>
              </a:rPr>
              <a:t>foramen</a:t>
            </a:r>
            <a:r>
              <a:rPr lang="hu-HU" i="1" u="none" dirty="0" smtClean="0">
                <a:latin typeface="Arial" charset="0"/>
              </a:rPr>
              <a:t>.</a:t>
            </a:r>
            <a:endParaRPr lang="hu-HU" i="1" u="none" dirty="0">
              <a:latin typeface="Arial" charset="0"/>
            </a:endParaRPr>
          </a:p>
          <a:p>
            <a:pPr algn="ctr"/>
            <a:r>
              <a:rPr lang="hu-HU" sz="1400" i="1" u="none" dirty="0" err="1" smtClean="0">
                <a:latin typeface="Arial" charset="0"/>
              </a:rPr>
              <a:t>divided</a:t>
            </a:r>
            <a:r>
              <a:rPr lang="hu-HU" sz="1400" i="1" u="none" dirty="0" smtClean="0">
                <a:latin typeface="Arial" charset="0"/>
              </a:rPr>
              <a:t> </a:t>
            </a:r>
            <a:r>
              <a:rPr lang="hu-HU" sz="1400" i="1" u="none" dirty="0" err="1" smtClean="0">
                <a:latin typeface="Arial" charset="0"/>
              </a:rPr>
              <a:t>by</a:t>
            </a:r>
            <a:r>
              <a:rPr lang="hu-HU" sz="1400" i="1" u="none" dirty="0" smtClean="0">
                <a:latin typeface="Arial" charset="0"/>
              </a:rPr>
              <a:t> </a:t>
            </a:r>
            <a:r>
              <a:rPr lang="hu-HU" sz="1400" i="1" u="none" dirty="0" err="1" smtClean="0">
                <a:latin typeface="Arial" charset="0"/>
              </a:rPr>
              <a:t>piriformis</a:t>
            </a:r>
            <a:r>
              <a:rPr lang="hu-HU" sz="1400" i="1" u="none" dirty="0" smtClean="0">
                <a:latin typeface="Arial" charset="0"/>
              </a:rPr>
              <a:t> m.</a:t>
            </a:r>
          </a:p>
          <a:p>
            <a:pPr algn="ctr"/>
            <a:r>
              <a:rPr lang="hu-HU" sz="1400" i="1" u="none" dirty="0" err="1" smtClean="0">
                <a:latin typeface="Arial" charset="0"/>
              </a:rPr>
              <a:t>forms</a:t>
            </a:r>
            <a:endParaRPr lang="hu-HU" sz="1400" i="1" u="none" dirty="0">
              <a:latin typeface="Arial" charset="0"/>
            </a:endParaRPr>
          </a:p>
          <a:p>
            <a:pPr algn="ctr"/>
            <a:r>
              <a:rPr lang="hu-HU" sz="1400" i="1" u="none" dirty="0" err="1">
                <a:latin typeface="Arial" charset="0"/>
              </a:rPr>
              <a:t>s</a:t>
            </a:r>
            <a:r>
              <a:rPr lang="hu-HU" sz="1400" i="1" u="none" dirty="0" err="1" smtClean="0">
                <a:latin typeface="Arial" charset="0"/>
              </a:rPr>
              <a:t>uprapiriform</a:t>
            </a:r>
            <a:r>
              <a:rPr lang="hu-HU" sz="1400" i="1" u="none" dirty="0" smtClean="0">
                <a:latin typeface="Arial" charset="0"/>
              </a:rPr>
              <a:t> and </a:t>
            </a:r>
            <a:r>
              <a:rPr lang="hu-HU" sz="1400" i="1" u="none" dirty="0" err="1" smtClean="0">
                <a:latin typeface="Arial" charset="0"/>
              </a:rPr>
              <a:t>infrapiriform</a:t>
            </a:r>
            <a:r>
              <a:rPr lang="hu-HU" sz="1400" i="1" u="none" dirty="0" smtClean="0">
                <a:latin typeface="Arial" charset="0"/>
              </a:rPr>
              <a:t> </a:t>
            </a:r>
            <a:r>
              <a:rPr lang="hu-HU" sz="1400" i="1" u="none" dirty="0" err="1" smtClean="0">
                <a:latin typeface="Arial" charset="0"/>
              </a:rPr>
              <a:t>hiatuses</a:t>
            </a:r>
            <a:endParaRPr lang="hu-HU" sz="1400" i="1" u="none" dirty="0">
              <a:latin typeface="Arial" charset="0"/>
            </a:endParaRPr>
          </a:p>
        </p:txBody>
      </p:sp>
      <p:cxnSp>
        <p:nvCxnSpPr>
          <p:cNvPr id="6" name="Egyenes összekötő nyíllal 5"/>
          <p:cNvCxnSpPr/>
          <p:nvPr/>
        </p:nvCxnSpPr>
        <p:spPr bwMode="auto">
          <a:xfrm flipH="1">
            <a:off x="5796136" y="1916832"/>
            <a:ext cx="576064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Egyenes összekötő nyíllal 7"/>
          <p:cNvCxnSpPr/>
          <p:nvPr/>
        </p:nvCxnSpPr>
        <p:spPr bwMode="auto">
          <a:xfrm>
            <a:off x="5364088" y="908720"/>
            <a:ext cx="432048" cy="129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Egyenes összekötő nyíllal 9"/>
          <p:cNvCxnSpPr/>
          <p:nvPr/>
        </p:nvCxnSpPr>
        <p:spPr bwMode="auto">
          <a:xfrm>
            <a:off x="4572000" y="2204864"/>
            <a:ext cx="1008112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4032448" cy="38055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32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 a következ&amp;odblac;re: „suprapiriform hiatus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4762128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3359" y="3717032"/>
            <a:ext cx="3349209" cy="2880320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 bwMode="auto">
          <a:xfrm>
            <a:off x="251520" y="4653136"/>
            <a:ext cx="3528392" cy="136815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07051"/>
            <a:ext cx="2786003" cy="28420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89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/>
          <a:srcRect l="27500" t="9288" r="29166" b="8247"/>
          <a:stretch/>
        </p:blipFill>
        <p:spPr>
          <a:xfrm>
            <a:off x="2699792" y="1375155"/>
            <a:ext cx="3384376" cy="515249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32260" y="188640"/>
            <a:ext cx="5543971" cy="79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b="1" u="none" dirty="0"/>
              <a:t>MALE AND FEMALE </a:t>
            </a:r>
            <a:r>
              <a:rPr lang="hu-HU" b="1" u="none" dirty="0" smtClean="0"/>
              <a:t>PELVIS - </a:t>
            </a:r>
            <a:r>
              <a:rPr lang="hu-HU" b="1" u="none" dirty="0" err="1" smtClean="0"/>
              <a:t>differences</a:t>
            </a:r>
            <a:endParaRPr lang="hu-HU" b="1" u="none" dirty="0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323528" y="3717032"/>
            <a:ext cx="239136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1400" b="1" u="none" dirty="0">
                <a:solidFill>
                  <a:srgbClr val="0099CC"/>
                </a:solidFill>
                <a:latin typeface="Arial" charset="0"/>
              </a:rPr>
              <a:t>INCLINATIO </a:t>
            </a:r>
            <a:r>
              <a:rPr lang="hu-HU" sz="1400" b="1" u="none" dirty="0" smtClean="0">
                <a:solidFill>
                  <a:srgbClr val="0099CC"/>
                </a:solidFill>
                <a:latin typeface="Arial" charset="0"/>
              </a:rPr>
              <a:t>PELVIS</a:t>
            </a:r>
          </a:p>
          <a:p>
            <a:r>
              <a:rPr lang="hu-HU" sz="1400" b="1" i="1" u="none" dirty="0" smtClean="0">
                <a:solidFill>
                  <a:srgbClr val="0099CC"/>
                </a:solidFill>
                <a:latin typeface="Arial" charset="0"/>
              </a:rPr>
              <a:t>Male: 60°    </a:t>
            </a:r>
            <a:r>
              <a:rPr lang="hu-HU" sz="1400" b="1" i="1" u="none" dirty="0" err="1" smtClean="0">
                <a:solidFill>
                  <a:srgbClr val="0099CC"/>
                </a:solidFill>
                <a:latin typeface="Arial" charset="0"/>
              </a:rPr>
              <a:t>female</a:t>
            </a:r>
            <a:r>
              <a:rPr lang="hu-HU" sz="1400" b="1" i="1" u="none" dirty="0" smtClean="0">
                <a:solidFill>
                  <a:srgbClr val="0099CC"/>
                </a:solidFill>
                <a:latin typeface="Arial" charset="0"/>
              </a:rPr>
              <a:t>: 65°</a:t>
            </a:r>
            <a:endParaRPr lang="hu-HU" sz="1600" b="1" i="1" u="none" dirty="0">
              <a:solidFill>
                <a:srgbClr val="0099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37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7668852" cy="5112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38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medence nő,ffi"/>
          <p:cNvPicPr>
            <a:picLocks noChangeAspect="1" noChangeArrowheads="1"/>
          </p:cNvPicPr>
          <p:nvPr/>
        </p:nvPicPr>
        <p:blipFill>
          <a:blip r:embed="rId2" cstate="print"/>
          <a:srcRect b="34731"/>
          <a:stretch>
            <a:fillRect/>
          </a:stretch>
        </p:blipFill>
        <p:spPr bwMode="auto">
          <a:xfrm>
            <a:off x="0" y="609600"/>
            <a:ext cx="9067800" cy="2819400"/>
          </a:xfrm>
          <a:prstGeom prst="rect">
            <a:avLst/>
          </a:prstGeom>
          <a:noFill/>
        </p:spPr>
      </p:pic>
      <p:pic>
        <p:nvPicPr>
          <p:cNvPr id="59395" name="Picture 3" descr="fon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67" y="3261047"/>
            <a:ext cx="4063597" cy="3336305"/>
          </a:xfrm>
          <a:prstGeom prst="rect">
            <a:avLst/>
          </a:prstGeom>
          <a:noFill/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018140" y="-15875"/>
            <a:ext cx="29033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600" b="1" u="none" dirty="0" smtClean="0">
                <a:latin typeface="Arial" charset="0"/>
              </a:rPr>
              <a:t>DIAMETERS</a:t>
            </a:r>
            <a:endParaRPr lang="hu-HU" sz="3600" b="1" u="none" dirty="0">
              <a:latin typeface="Arial" charset="0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447800" y="685800"/>
            <a:ext cx="806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 b="1" u="none">
                <a:latin typeface="Arial" charset="0"/>
              </a:rPr>
              <a:t>MALES</a:t>
            </a:r>
            <a:endParaRPr lang="hu-HU" sz="1600" b="1" i="1" u="none">
              <a:latin typeface="Arial" charset="0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5943600" y="685800"/>
            <a:ext cx="1033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 b="1" u="none">
                <a:latin typeface="Arial" charset="0"/>
              </a:rPr>
              <a:t>FEMALES</a:t>
            </a:r>
            <a:endParaRPr lang="hu-HU" sz="1600" b="1" i="1" u="none">
              <a:latin typeface="Arial" charset="0"/>
            </a:endParaRP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4297491" y="1447800"/>
            <a:ext cx="1253868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1400" b="1" u="none" dirty="0" smtClean="0">
                <a:latin typeface="Arial" charset="0"/>
              </a:rPr>
              <a:t>OBLIQUE </a:t>
            </a:r>
          </a:p>
          <a:p>
            <a:pPr algn="ctr"/>
            <a:r>
              <a:rPr lang="hu-HU" sz="1600" b="1" u="none" dirty="0" smtClean="0">
                <a:latin typeface="Arial" charset="0"/>
              </a:rPr>
              <a:t>DIAMETER</a:t>
            </a:r>
            <a:endParaRPr lang="hu-HU" sz="1600" b="1" i="1" u="none" dirty="0">
              <a:latin typeface="Arial" charset="0"/>
            </a:endParaRP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7694759" y="1371600"/>
            <a:ext cx="141417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1400" b="1" u="none" dirty="0" smtClean="0">
                <a:latin typeface="Arial" charset="0"/>
              </a:rPr>
              <a:t>TRANSVERSE</a:t>
            </a:r>
          </a:p>
          <a:p>
            <a:pPr algn="ctr"/>
            <a:r>
              <a:rPr lang="hu-HU" sz="1400" b="1" i="1" u="none" dirty="0" smtClean="0">
                <a:latin typeface="Arial" charset="0"/>
              </a:rPr>
              <a:t>DIAMETER</a:t>
            </a:r>
            <a:endParaRPr lang="hu-HU" sz="1600" b="1" i="1" u="none" dirty="0">
              <a:latin typeface="Arial" charset="0"/>
            </a:endParaRPr>
          </a:p>
        </p:txBody>
      </p:sp>
      <p:sp>
        <p:nvSpPr>
          <p:cNvPr id="3" name="Téglalap 2"/>
          <p:cNvSpPr/>
          <p:nvPr/>
        </p:nvSpPr>
        <p:spPr bwMode="auto">
          <a:xfrm>
            <a:off x="367680" y="4695047"/>
            <a:ext cx="2160240" cy="189614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" name="Téglalap 3"/>
          <p:cNvSpPr/>
          <p:nvPr/>
        </p:nvSpPr>
        <p:spPr bwMode="auto">
          <a:xfrm>
            <a:off x="1259632" y="6309320"/>
            <a:ext cx="1224136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2" name="Téglalap 11"/>
          <p:cNvSpPr/>
          <p:nvPr/>
        </p:nvSpPr>
        <p:spPr bwMode="auto">
          <a:xfrm>
            <a:off x="755576" y="4941167"/>
            <a:ext cx="1368152" cy="1741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012160" y="3573016"/>
            <a:ext cx="124264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1400" b="1" u="none" dirty="0" smtClean="0">
                <a:latin typeface="Arial" charset="0"/>
              </a:rPr>
              <a:t>SAGITTAL</a:t>
            </a:r>
            <a:endParaRPr lang="hu-HU" sz="1400" b="1" u="none" dirty="0" smtClean="0">
              <a:latin typeface="Arial" charset="0"/>
            </a:endParaRPr>
          </a:p>
          <a:p>
            <a:pPr algn="ctr"/>
            <a:r>
              <a:rPr lang="hu-HU" sz="1400" b="1" i="1" u="none" dirty="0" smtClean="0">
                <a:latin typeface="Arial" charset="0"/>
              </a:rPr>
              <a:t>DIAMETERS</a:t>
            </a:r>
            <a:endParaRPr lang="hu-HU" sz="1600" b="1" i="1" u="none" dirty="0"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6185123" cy="5902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3251" name="Oval 3"/>
          <p:cNvSpPr>
            <a:spLocks noChangeArrowheads="1"/>
          </p:cNvSpPr>
          <p:nvPr/>
        </p:nvSpPr>
        <p:spPr bwMode="auto">
          <a:xfrm>
            <a:off x="2483768" y="1916832"/>
            <a:ext cx="1904145" cy="1945506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3252" name="Rectangle 1030"/>
          <p:cNvSpPr>
            <a:spLocks noChangeArrowheads="1"/>
          </p:cNvSpPr>
          <p:nvPr/>
        </p:nvSpPr>
        <p:spPr bwMode="auto">
          <a:xfrm>
            <a:off x="4427984" y="1484784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b="1" u="none" dirty="0" err="1"/>
              <a:t>pelvis</a:t>
            </a:r>
            <a:r>
              <a:rPr lang="hu-HU" sz="1800" b="1" u="none" dirty="0"/>
              <a:t> major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627784" y="2996952"/>
            <a:ext cx="1677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 u="none" dirty="0" err="1">
                <a:latin typeface="Arial" charset="0"/>
              </a:rPr>
              <a:t>pelvis</a:t>
            </a:r>
            <a:r>
              <a:rPr lang="hu-HU" sz="2000" b="1" u="none" dirty="0">
                <a:latin typeface="Arial" charset="0"/>
              </a:rPr>
              <a:t> minor</a:t>
            </a:r>
          </a:p>
        </p:txBody>
      </p:sp>
      <p:sp>
        <p:nvSpPr>
          <p:cNvPr id="53254" name="Text Box 1028"/>
          <p:cNvSpPr txBox="1">
            <a:spLocks noChangeArrowheads="1"/>
          </p:cNvSpPr>
          <p:nvPr/>
        </p:nvSpPr>
        <p:spPr bwMode="auto">
          <a:xfrm>
            <a:off x="6156325" y="4365625"/>
            <a:ext cx="2700226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 u="none" dirty="0" smtClean="0">
                <a:latin typeface="Arial" charset="0"/>
              </a:rPr>
              <a:t>- </a:t>
            </a:r>
            <a:r>
              <a:rPr lang="hu-HU" sz="2000" b="1" u="none" dirty="0"/>
              <a:t>GREATER PELVIS</a:t>
            </a:r>
          </a:p>
          <a:p>
            <a:r>
              <a:rPr lang="hu-HU" sz="2000" b="1" u="none" dirty="0">
                <a:latin typeface="Arial" charset="0"/>
              </a:rPr>
              <a:t>- </a:t>
            </a:r>
            <a:r>
              <a:rPr lang="hu-HU" sz="2000" b="1" u="none" dirty="0"/>
              <a:t>LESSER PELVIS</a:t>
            </a:r>
          </a:p>
          <a:p>
            <a:endParaRPr lang="hu-HU" sz="2000" b="1" u="none" dirty="0">
              <a:latin typeface="Arial" charset="0"/>
            </a:endParaRPr>
          </a:p>
          <a:p>
            <a:r>
              <a:rPr lang="hu-HU" sz="2000" b="1" u="none" dirty="0"/>
              <a:t>SEPARATED BY </a:t>
            </a:r>
          </a:p>
          <a:p>
            <a:r>
              <a:rPr lang="hu-HU" sz="2000" b="1" u="none" dirty="0">
                <a:solidFill>
                  <a:srgbClr val="FF0000"/>
                </a:solidFill>
              </a:rPr>
              <a:t>LINEA TERMINALIS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medencei átmérők2"/>
          <p:cNvPicPr>
            <a:picLocks noChangeAspect="1" noChangeArrowheads="1"/>
          </p:cNvPicPr>
          <p:nvPr/>
        </p:nvPicPr>
        <p:blipFill>
          <a:blip r:embed="rId2" cstate="print"/>
          <a:srcRect r="-1253" b="15256"/>
          <a:stretch>
            <a:fillRect/>
          </a:stretch>
        </p:blipFill>
        <p:spPr bwMode="auto">
          <a:xfrm>
            <a:off x="482600" y="901700"/>
            <a:ext cx="8049840" cy="5047580"/>
          </a:xfrm>
          <a:prstGeom prst="rect">
            <a:avLst/>
          </a:prstGeom>
          <a:noFill/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876800" y="5434013"/>
            <a:ext cx="1435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600" u="none" dirty="0">
                <a:solidFill>
                  <a:srgbClr val="CC0099"/>
                </a:solidFill>
                <a:latin typeface="Arial" charset="0"/>
              </a:rPr>
              <a:t>AXIS PELVIS</a:t>
            </a: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3352800" y="5029200"/>
            <a:ext cx="23622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979897" y="5134689"/>
            <a:ext cx="139493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600" b="1" u="none" dirty="0" err="1" smtClean="0">
                <a:solidFill>
                  <a:srgbClr val="FF0066"/>
                </a:solidFill>
                <a:latin typeface="Arial" charset="0"/>
              </a:rPr>
              <a:t>Pelvic</a:t>
            </a:r>
            <a:r>
              <a:rPr lang="hu-HU" sz="1600" b="1" u="none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hu-HU" sz="1600" b="1" u="none" dirty="0" err="1" smtClean="0">
                <a:solidFill>
                  <a:srgbClr val="FF0066"/>
                </a:solidFill>
                <a:latin typeface="Arial" charset="0"/>
              </a:rPr>
              <a:t>outlet</a:t>
            </a:r>
            <a:endParaRPr lang="hu-HU" sz="1600" b="1" u="none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236018" y="4019575"/>
            <a:ext cx="1258678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600" b="1" u="none" dirty="0" err="1" smtClean="0">
                <a:solidFill>
                  <a:srgbClr val="FF6600"/>
                </a:solidFill>
                <a:latin typeface="Arial" charset="0"/>
              </a:rPr>
              <a:t>Pelvic</a:t>
            </a:r>
            <a:r>
              <a:rPr lang="hu-HU" sz="1600" b="1" u="none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hu-HU" sz="1600" b="1" u="none" dirty="0" err="1" smtClean="0">
                <a:solidFill>
                  <a:srgbClr val="FF6600"/>
                </a:solidFill>
                <a:latin typeface="Arial" charset="0"/>
              </a:rPr>
              <a:t>inlet</a:t>
            </a:r>
            <a:endParaRPr lang="hu-HU" sz="1600" b="1" u="none" dirty="0" smtClean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0" y="4876800"/>
            <a:ext cx="2695738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600" b="1" i="1" u="none" dirty="0" smtClean="0">
                <a:solidFill>
                  <a:srgbClr val="FF6600"/>
                </a:solidFill>
                <a:latin typeface="Arial" charset="0"/>
              </a:rPr>
              <a:t>OBSTETRIC CONJUGATE</a:t>
            </a:r>
            <a:endParaRPr lang="hu-HU" sz="1600" b="1" i="1" u="none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553165" y="3363411"/>
            <a:ext cx="259282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 b="1" u="none" dirty="0" smtClean="0">
                <a:latin typeface="Arial" charset="0"/>
              </a:rPr>
              <a:t>ANATOMICAL CONJUGATE</a:t>
            </a:r>
            <a:endParaRPr lang="hu-HU" sz="1400" b="1" u="none" dirty="0">
              <a:latin typeface="Arial" charset="0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flipH="1">
            <a:off x="3352800" y="2514600"/>
            <a:ext cx="457200" cy="30480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3810000" y="2573923"/>
            <a:ext cx="3924729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600" b="1" i="1" u="none" dirty="0" smtClean="0">
                <a:solidFill>
                  <a:srgbClr val="6600CC"/>
                </a:solidFill>
                <a:latin typeface="Arial" charset="0"/>
              </a:rPr>
              <a:t>DIAGONAL CONJUGATE </a:t>
            </a:r>
            <a:r>
              <a:rPr lang="hu-HU" sz="1600" b="1" u="none" dirty="0" smtClean="0">
                <a:solidFill>
                  <a:srgbClr val="6600CC"/>
                </a:solidFill>
                <a:latin typeface="Arial" charset="0"/>
              </a:rPr>
              <a:t>(</a:t>
            </a:r>
            <a:r>
              <a:rPr lang="hu-HU" sz="1600" b="1" u="none" dirty="0">
                <a:solidFill>
                  <a:srgbClr val="6600CC"/>
                </a:solidFill>
                <a:latin typeface="Arial" charset="0"/>
              </a:rPr>
              <a:t>DIAMETER) </a:t>
            </a:r>
            <a:endParaRPr lang="hu-HU" sz="1600" b="1" i="1" u="none" dirty="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H="1">
            <a:off x="2514600" y="2438400"/>
            <a:ext cx="1295400" cy="2362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 flipH="1">
            <a:off x="2895600" y="2438400"/>
            <a:ext cx="914400" cy="2438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8381" name="Arc 13"/>
          <p:cNvSpPr>
            <a:spLocks/>
          </p:cNvSpPr>
          <p:nvPr/>
        </p:nvSpPr>
        <p:spPr bwMode="auto">
          <a:xfrm>
            <a:off x="3124200" y="3505200"/>
            <a:ext cx="1676400" cy="213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 flipV="1">
            <a:off x="3124200" y="3276600"/>
            <a:ext cx="19812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5105400" y="3124200"/>
            <a:ext cx="35421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 u="none" dirty="0" smtClean="0">
                <a:latin typeface="Arial" charset="0"/>
              </a:rPr>
              <a:t>SAGITTAL DIAMETER of </a:t>
            </a:r>
            <a:r>
              <a:rPr lang="hu-HU" sz="1400" i="1" u="none" dirty="0" err="1" smtClean="0">
                <a:latin typeface="Arial" charset="0"/>
              </a:rPr>
              <a:t>amplitudo</a:t>
            </a:r>
            <a:r>
              <a:rPr lang="hu-HU" sz="1400" i="1" u="none" dirty="0" smtClean="0">
                <a:latin typeface="Arial" charset="0"/>
              </a:rPr>
              <a:t> </a:t>
            </a:r>
            <a:r>
              <a:rPr lang="hu-HU" sz="1400" i="1" u="none" dirty="0" err="1" smtClean="0">
                <a:latin typeface="Arial" charset="0"/>
              </a:rPr>
              <a:t>pelvis</a:t>
            </a:r>
            <a:endParaRPr lang="hu-HU" sz="1600" i="1" u="none" dirty="0">
              <a:latin typeface="Arial" charset="0"/>
            </a:endParaRPr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>
            <a:off x="2514600" y="480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>
            <a:off x="1981200" y="4572000"/>
            <a:ext cx="685800" cy="15240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3352800" y="693866"/>
            <a:ext cx="220624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000" b="1" u="none" dirty="0" smtClean="0">
                <a:latin typeface="Arial" charset="0"/>
              </a:rPr>
              <a:t>FEMALE PELVIS</a:t>
            </a:r>
            <a:endParaRPr lang="hu-HU" sz="2000" i="1" u="none" dirty="0">
              <a:latin typeface="Arial" charset="0"/>
            </a:endParaRP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3004242" y="-10299"/>
            <a:ext cx="29033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600" b="1" u="none" dirty="0" smtClean="0">
                <a:latin typeface="Arial" charset="0"/>
              </a:rPr>
              <a:t>DIAMETERS</a:t>
            </a:r>
            <a:endParaRPr lang="hu-HU" sz="3600" b="1" u="none" dirty="0">
              <a:latin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/>
          <a:srcRect l="-1" r="47498"/>
          <a:stretch/>
        </p:blipFill>
        <p:spPr>
          <a:xfrm>
            <a:off x="583303" y="44611"/>
            <a:ext cx="1759988" cy="251676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0568" y="215628"/>
            <a:ext cx="1684658" cy="230532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Kép 1" descr="Vesalius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48688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Szövegdoboz 2"/>
          <p:cNvSpPr txBox="1">
            <a:spLocks noChangeArrowheads="1"/>
          </p:cNvSpPr>
          <p:nvPr/>
        </p:nvSpPr>
        <p:spPr bwMode="auto">
          <a:xfrm>
            <a:off x="5867400" y="6021388"/>
            <a:ext cx="3060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u="none"/>
              <a:t>Folio 9v from the </a:t>
            </a:r>
            <a:r>
              <a:rPr lang="en-US" sz="1800" i="1" u="none"/>
              <a:t>Epitome</a:t>
            </a:r>
            <a:r>
              <a:rPr lang="en-US" sz="1800" u="none"/>
              <a:t> of </a:t>
            </a:r>
            <a:r>
              <a:rPr lang="en-US" sz="1800" b="1" u="none"/>
              <a:t>Vesalius</a:t>
            </a:r>
            <a:r>
              <a:rPr lang="en-US" sz="1800" u="none"/>
              <a:t>, Basel, 1543.</a:t>
            </a:r>
            <a:endParaRPr lang="hu-HU" sz="1800" u="none"/>
          </a:p>
        </p:txBody>
      </p:sp>
    </p:spTree>
    <p:extLst>
      <p:ext uri="{BB962C8B-B14F-4D97-AF65-F5344CB8AC3E}">
        <p14:creationId xmlns="" xmlns:p14="http://schemas.microsoft.com/office/powerpoint/2010/main" val="27180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59832" y="4869160"/>
            <a:ext cx="5633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Images</a:t>
            </a:r>
            <a:r>
              <a:rPr lang="hu-H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hu-HU" u="none" dirty="0" err="1" smtClean="0"/>
              <a:t>Réthelyi-Szentágothai</a:t>
            </a:r>
            <a:r>
              <a:rPr lang="hu-HU" u="none" dirty="0" smtClean="0"/>
              <a:t>: </a:t>
            </a:r>
            <a:r>
              <a:rPr lang="hu-HU" u="none" dirty="0" err="1" smtClean="0"/>
              <a:t>Functional</a:t>
            </a:r>
            <a:r>
              <a:rPr lang="hu-HU" u="none" dirty="0" smtClean="0"/>
              <a:t> </a:t>
            </a:r>
            <a:r>
              <a:rPr lang="hu-HU" u="none" dirty="0" err="1" smtClean="0"/>
              <a:t>anatomy</a:t>
            </a:r>
            <a:endParaRPr lang="hu-HU" u="none" dirty="0" smtClean="0"/>
          </a:p>
          <a:p>
            <a:pPr>
              <a:buFont typeface="Arial" pitchFamily="34" charset="0"/>
              <a:buChar char="•"/>
            </a:pPr>
            <a:r>
              <a:rPr lang="hu-HU" u="none" dirty="0" smtClean="0"/>
              <a:t>Dr. János </a:t>
            </a:r>
            <a:r>
              <a:rPr lang="hu-HU" u="none" dirty="0" err="1" smtClean="0"/>
              <a:t>Hanics</a:t>
            </a:r>
            <a:endParaRPr lang="hu-HU" u="none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20688"/>
            <a:ext cx="2520280" cy="35664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6264696" cy="417646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390962"/>
            <a:ext cx="6425107" cy="23072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75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/>
          <a:srcRect l="27639" t="10156" r="28612" b="9288"/>
          <a:stretch/>
        </p:blipFill>
        <p:spPr>
          <a:xfrm>
            <a:off x="467544" y="563563"/>
            <a:ext cx="3888432" cy="572772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/>
          <a:srcRect l="28125" t="11198" r="29271" b="11589"/>
          <a:stretch/>
        </p:blipFill>
        <p:spPr>
          <a:xfrm>
            <a:off x="5580112" y="260648"/>
            <a:ext cx="2135590" cy="309634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573016"/>
            <a:ext cx="1559526" cy="2990998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739823" y="101898"/>
            <a:ext cx="1228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BONES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9427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8190" y="-299638"/>
            <a:ext cx="4310960" cy="51435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2520280" cy="356643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9511" y="3861048"/>
            <a:ext cx="1656184" cy="263803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61048"/>
            <a:ext cx="1794486" cy="2564904"/>
          </a:xfrm>
          <a:prstGeom prst="rect">
            <a:avLst/>
          </a:prstGeom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779912" y="764704"/>
            <a:ext cx="239136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1400" b="1" u="none" dirty="0">
                <a:solidFill>
                  <a:srgbClr val="0099CC"/>
                </a:solidFill>
                <a:latin typeface="Arial" charset="0"/>
              </a:rPr>
              <a:t>INCLINATIO </a:t>
            </a:r>
            <a:r>
              <a:rPr lang="hu-HU" sz="1400" b="1" u="none" dirty="0" smtClean="0">
                <a:solidFill>
                  <a:srgbClr val="0099CC"/>
                </a:solidFill>
                <a:latin typeface="Arial" charset="0"/>
              </a:rPr>
              <a:t>PELVIS</a:t>
            </a:r>
          </a:p>
          <a:p>
            <a:r>
              <a:rPr lang="hu-HU" sz="1400" b="1" i="1" u="none" dirty="0" smtClean="0">
                <a:solidFill>
                  <a:srgbClr val="0099CC"/>
                </a:solidFill>
                <a:latin typeface="Arial" charset="0"/>
              </a:rPr>
              <a:t>Male: 60°    </a:t>
            </a:r>
            <a:r>
              <a:rPr lang="hu-HU" sz="1400" b="1" i="1" u="none" dirty="0" err="1" smtClean="0">
                <a:solidFill>
                  <a:srgbClr val="0099CC"/>
                </a:solidFill>
                <a:latin typeface="Arial" charset="0"/>
              </a:rPr>
              <a:t>female</a:t>
            </a:r>
            <a:r>
              <a:rPr lang="hu-HU" sz="1400" b="1" i="1" u="none" dirty="0" smtClean="0">
                <a:solidFill>
                  <a:srgbClr val="0099CC"/>
                </a:solidFill>
                <a:latin typeface="Arial" charset="0"/>
              </a:rPr>
              <a:t>: 65°</a:t>
            </a:r>
            <a:endParaRPr lang="hu-HU" sz="1600" b="1" i="1" u="none" dirty="0">
              <a:solidFill>
                <a:srgbClr val="0099CC"/>
              </a:solidFill>
              <a:latin typeface="Arial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39552" y="6396335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none" dirty="0" smtClean="0"/>
              <a:t>Vesalius           Leonardo</a:t>
            </a:r>
            <a:endParaRPr lang="hu-HU" u="none" dirty="0"/>
          </a:p>
        </p:txBody>
      </p:sp>
    </p:spTree>
    <p:extLst>
      <p:ext uri="{BB962C8B-B14F-4D97-AF65-F5344CB8AC3E}">
        <p14:creationId xmlns="" xmlns:p14="http://schemas.microsoft.com/office/powerpoint/2010/main" val="424875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771800" y="0"/>
            <a:ext cx="29803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600" b="1" u="none" dirty="0" err="1" smtClean="0">
                <a:latin typeface="Arial" charset="0"/>
              </a:rPr>
              <a:t>Connections</a:t>
            </a:r>
            <a:endParaRPr lang="hu-HU" sz="3600" b="1" u="none" dirty="0">
              <a:latin typeface="Arial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79512" y="692696"/>
            <a:ext cx="568700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 u="none" dirty="0" smtClean="0">
                <a:latin typeface="+mj-lt"/>
              </a:rPr>
              <a:t>LUMBOSACRAL </a:t>
            </a:r>
            <a:r>
              <a:rPr lang="hu-HU" sz="2000" b="1" u="none" dirty="0" err="1" smtClean="0">
                <a:latin typeface="+mj-lt"/>
              </a:rPr>
              <a:t>synchondrosis</a:t>
            </a:r>
            <a:r>
              <a:rPr lang="hu-HU" sz="2000" b="1" u="none" dirty="0">
                <a:latin typeface="+mj-lt"/>
              </a:rPr>
              <a:t>, </a:t>
            </a:r>
            <a:r>
              <a:rPr lang="hu-HU" sz="2000" b="1" u="none" dirty="0" err="1" smtClean="0">
                <a:latin typeface="+mj-lt"/>
              </a:rPr>
              <a:t>syndesmosis</a:t>
            </a:r>
            <a:endParaRPr lang="hu-HU" sz="800" u="none" dirty="0">
              <a:latin typeface="+mj-lt"/>
            </a:endParaRPr>
          </a:p>
          <a:p>
            <a:r>
              <a:rPr lang="hu-HU" sz="1200" u="none" dirty="0" err="1">
                <a:latin typeface="+mj-lt"/>
              </a:rPr>
              <a:t>intervertebral</a:t>
            </a:r>
            <a:r>
              <a:rPr lang="hu-HU" sz="1200" u="none" dirty="0">
                <a:latin typeface="+mj-lt"/>
              </a:rPr>
              <a:t> </a:t>
            </a:r>
            <a:r>
              <a:rPr lang="hu-HU" sz="1200" u="none" dirty="0" err="1">
                <a:latin typeface="+mj-lt"/>
              </a:rPr>
              <a:t>disc</a:t>
            </a:r>
            <a:endParaRPr lang="hu-HU" sz="1200" u="none" dirty="0">
              <a:latin typeface="+mj-lt"/>
            </a:endParaRPr>
          </a:p>
          <a:p>
            <a:r>
              <a:rPr lang="hu-HU" sz="1200" u="none" dirty="0">
                <a:latin typeface="+mj-lt"/>
              </a:rPr>
              <a:t>anterior and </a:t>
            </a:r>
            <a:r>
              <a:rPr lang="hu-HU" sz="1200" u="none" dirty="0" err="1">
                <a:latin typeface="+mj-lt"/>
              </a:rPr>
              <a:t>posterior</a:t>
            </a:r>
            <a:r>
              <a:rPr lang="hu-HU" sz="1200" u="none" dirty="0">
                <a:latin typeface="+mj-lt"/>
              </a:rPr>
              <a:t> </a:t>
            </a:r>
            <a:r>
              <a:rPr lang="hu-HU" sz="1200" u="none" dirty="0" err="1">
                <a:latin typeface="+mj-lt"/>
              </a:rPr>
              <a:t>longitudinal</a:t>
            </a:r>
            <a:r>
              <a:rPr lang="hu-HU" sz="1200" u="none" dirty="0">
                <a:latin typeface="+mj-lt"/>
              </a:rPr>
              <a:t> </a:t>
            </a:r>
            <a:r>
              <a:rPr lang="hu-HU" sz="1200" u="none" dirty="0" err="1">
                <a:latin typeface="+mj-lt"/>
              </a:rPr>
              <a:t>ligg</a:t>
            </a:r>
            <a:r>
              <a:rPr lang="hu-HU" sz="1200" u="none" dirty="0">
                <a:latin typeface="+mj-lt"/>
              </a:rPr>
              <a:t>. </a:t>
            </a:r>
          </a:p>
          <a:p>
            <a:r>
              <a:rPr lang="hu-HU" sz="1200" u="none" dirty="0" err="1">
                <a:latin typeface="+mj-lt"/>
              </a:rPr>
              <a:t>ligg</a:t>
            </a:r>
            <a:r>
              <a:rPr lang="hu-HU" sz="1200" u="none" dirty="0">
                <a:latin typeface="+mj-lt"/>
              </a:rPr>
              <a:t>. </a:t>
            </a:r>
            <a:r>
              <a:rPr lang="hu-HU" sz="1200" u="none" dirty="0" err="1">
                <a:latin typeface="+mj-lt"/>
              </a:rPr>
              <a:t>flava</a:t>
            </a:r>
            <a:r>
              <a:rPr lang="hu-HU" sz="1200" u="none" dirty="0">
                <a:latin typeface="+mj-lt"/>
              </a:rPr>
              <a:t> </a:t>
            </a:r>
          </a:p>
          <a:p>
            <a:r>
              <a:rPr lang="hu-HU" sz="1200" u="none" dirty="0" err="1">
                <a:latin typeface="+mj-lt"/>
              </a:rPr>
              <a:t>interspinal</a:t>
            </a:r>
            <a:r>
              <a:rPr lang="hu-HU" sz="1200" u="none" dirty="0">
                <a:latin typeface="+mj-lt"/>
              </a:rPr>
              <a:t> and </a:t>
            </a:r>
            <a:r>
              <a:rPr lang="hu-HU" sz="1200" u="none" dirty="0" err="1">
                <a:latin typeface="+mj-lt"/>
              </a:rPr>
              <a:t>supraspinal</a:t>
            </a:r>
            <a:r>
              <a:rPr lang="hu-HU" sz="1200" u="none" dirty="0">
                <a:latin typeface="+mj-lt"/>
              </a:rPr>
              <a:t> </a:t>
            </a:r>
            <a:r>
              <a:rPr lang="hu-HU" sz="1200" u="none" dirty="0" err="1">
                <a:latin typeface="+mj-lt"/>
              </a:rPr>
              <a:t>ligg</a:t>
            </a:r>
            <a:r>
              <a:rPr lang="hu-HU" sz="1200" u="none" dirty="0">
                <a:latin typeface="+mj-lt"/>
              </a:rPr>
              <a:t>. </a:t>
            </a:r>
          </a:p>
          <a:p>
            <a:r>
              <a:rPr lang="hu-HU" sz="1200" u="none" dirty="0" err="1">
                <a:latin typeface="+mj-lt"/>
              </a:rPr>
              <a:t>lig</a:t>
            </a:r>
            <a:r>
              <a:rPr lang="hu-HU" sz="1200" u="none" dirty="0">
                <a:latin typeface="+mj-lt"/>
              </a:rPr>
              <a:t>. </a:t>
            </a:r>
            <a:r>
              <a:rPr lang="hu-HU" sz="1200" u="none" dirty="0" err="1">
                <a:latin typeface="+mj-lt"/>
              </a:rPr>
              <a:t>iliolumbale</a:t>
            </a:r>
            <a:r>
              <a:rPr lang="hu-HU" sz="1200" u="none" dirty="0">
                <a:latin typeface="+mj-lt"/>
              </a:rPr>
              <a:t> (</a:t>
            </a:r>
            <a:r>
              <a:rPr lang="hu-HU" sz="1200" u="none" dirty="0" err="1">
                <a:latin typeface="+mj-lt"/>
              </a:rPr>
              <a:t>stabilizes</a:t>
            </a:r>
            <a:r>
              <a:rPr lang="hu-HU" sz="1200" u="none" dirty="0">
                <a:latin typeface="+mj-lt"/>
              </a:rPr>
              <a:t> </a:t>
            </a:r>
            <a:r>
              <a:rPr lang="hu-HU" sz="1200" u="none" dirty="0" err="1">
                <a:latin typeface="+mj-lt"/>
              </a:rPr>
              <a:t>the</a:t>
            </a:r>
            <a:r>
              <a:rPr lang="hu-HU" sz="1200" u="none" dirty="0">
                <a:latin typeface="+mj-lt"/>
              </a:rPr>
              <a:t> </a:t>
            </a:r>
            <a:r>
              <a:rPr lang="hu-HU" sz="1200" u="none" dirty="0" err="1">
                <a:latin typeface="+mj-lt"/>
              </a:rPr>
              <a:t>joint</a:t>
            </a:r>
            <a:r>
              <a:rPr lang="hu-HU" sz="1200" u="none" dirty="0">
                <a:latin typeface="+mj-lt"/>
              </a:rPr>
              <a:t>)</a:t>
            </a:r>
          </a:p>
          <a:p>
            <a:endParaRPr lang="hu-HU" sz="1200" u="none" dirty="0">
              <a:latin typeface="+mj-lt"/>
            </a:endParaRPr>
          </a:p>
          <a:p>
            <a:r>
              <a:rPr lang="hu-HU" sz="1200" b="1" u="none" dirty="0">
                <a:latin typeface="+mj-lt"/>
              </a:rPr>
              <a:t>ZYGAPOPHYSIAL JOINT</a:t>
            </a:r>
          </a:p>
          <a:p>
            <a:r>
              <a:rPr lang="hu-HU" sz="1200" u="none" dirty="0" err="1">
                <a:latin typeface="+mj-lt"/>
              </a:rPr>
              <a:t>Synovial</a:t>
            </a:r>
            <a:r>
              <a:rPr lang="hu-HU" sz="1200" u="none" dirty="0">
                <a:latin typeface="+mj-lt"/>
              </a:rPr>
              <a:t> </a:t>
            </a:r>
            <a:r>
              <a:rPr lang="hu-HU" sz="1200" u="none" dirty="0" err="1">
                <a:latin typeface="+mj-lt"/>
              </a:rPr>
              <a:t>joint</a:t>
            </a:r>
            <a:r>
              <a:rPr lang="hu-HU" sz="1200" u="none" dirty="0">
                <a:latin typeface="+mj-lt"/>
              </a:rPr>
              <a:t> </a:t>
            </a:r>
            <a:r>
              <a:rPr lang="hu-HU" sz="1200" u="none" dirty="0" err="1">
                <a:latin typeface="+mj-lt"/>
              </a:rPr>
              <a:t>between</a:t>
            </a:r>
            <a:r>
              <a:rPr lang="hu-HU" sz="1200" u="none" dirty="0">
                <a:latin typeface="+mj-lt"/>
              </a:rPr>
              <a:t> </a:t>
            </a:r>
            <a:r>
              <a:rPr lang="hu-HU" sz="1200" u="none" dirty="0" err="1">
                <a:latin typeface="+mj-lt"/>
              </a:rPr>
              <a:t>the</a:t>
            </a:r>
            <a:r>
              <a:rPr lang="hu-HU" sz="1200" u="none" dirty="0">
                <a:latin typeface="+mj-lt"/>
              </a:rPr>
              <a:t> 5th </a:t>
            </a:r>
            <a:r>
              <a:rPr lang="hu-HU" sz="1200" u="none" dirty="0" err="1">
                <a:latin typeface="+mj-lt"/>
              </a:rPr>
              <a:t>lumbar</a:t>
            </a:r>
            <a:r>
              <a:rPr lang="hu-HU" sz="1200" u="none" dirty="0">
                <a:latin typeface="+mj-lt"/>
              </a:rPr>
              <a:t> </a:t>
            </a:r>
            <a:r>
              <a:rPr lang="hu-HU" sz="1200" u="none" dirty="0" err="1">
                <a:latin typeface="+mj-lt"/>
              </a:rPr>
              <a:t>vertebra</a:t>
            </a:r>
            <a:r>
              <a:rPr lang="hu-HU" sz="1200" u="none" dirty="0">
                <a:latin typeface="+mj-lt"/>
              </a:rPr>
              <a:t> and </a:t>
            </a:r>
          </a:p>
          <a:p>
            <a:r>
              <a:rPr lang="hu-HU" sz="1200" u="none" dirty="0" err="1">
                <a:latin typeface="+mj-lt"/>
              </a:rPr>
              <a:t>the</a:t>
            </a:r>
            <a:r>
              <a:rPr lang="hu-HU" sz="1200" u="none" dirty="0">
                <a:latin typeface="+mj-lt"/>
              </a:rPr>
              <a:t> </a:t>
            </a:r>
            <a:r>
              <a:rPr lang="hu-HU" sz="1200" u="none" dirty="0" err="1">
                <a:latin typeface="+mj-lt"/>
              </a:rPr>
              <a:t>correspondig</a:t>
            </a:r>
            <a:r>
              <a:rPr lang="hu-HU" sz="1200" u="none" dirty="0">
                <a:latin typeface="+mj-lt"/>
              </a:rPr>
              <a:t> </a:t>
            </a:r>
            <a:r>
              <a:rPr lang="hu-HU" sz="1200" u="none" dirty="0" err="1">
                <a:latin typeface="+mj-lt"/>
              </a:rPr>
              <a:t>articular</a:t>
            </a:r>
            <a:r>
              <a:rPr lang="hu-HU" sz="1200" u="none" dirty="0">
                <a:latin typeface="+mj-lt"/>
              </a:rPr>
              <a:t> </a:t>
            </a:r>
            <a:r>
              <a:rPr lang="hu-HU" sz="1200" u="none" dirty="0" err="1">
                <a:latin typeface="+mj-lt"/>
              </a:rPr>
              <a:t>process</a:t>
            </a:r>
            <a:r>
              <a:rPr lang="hu-HU" sz="1200" u="none" dirty="0">
                <a:latin typeface="+mj-lt"/>
              </a:rPr>
              <a:t> of </a:t>
            </a:r>
            <a:r>
              <a:rPr lang="hu-HU" sz="1200" u="none" dirty="0" err="1">
                <a:latin typeface="+mj-lt"/>
              </a:rPr>
              <a:t>the</a:t>
            </a:r>
            <a:r>
              <a:rPr lang="hu-HU" sz="1200" u="none" dirty="0">
                <a:latin typeface="+mj-lt"/>
              </a:rPr>
              <a:t> </a:t>
            </a:r>
            <a:r>
              <a:rPr lang="hu-HU" sz="1200" u="none" dirty="0" err="1">
                <a:latin typeface="+mj-lt"/>
              </a:rPr>
              <a:t>sacrum</a:t>
            </a:r>
            <a:endParaRPr lang="hu-HU" sz="1200" u="none" dirty="0">
              <a:latin typeface="+mj-lt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39552" y="5185902"/>
            <a:ext cx="326563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 u="none" dirty="0" smtClean="0">
                <a:latin typeface="+mj-lt"/>
              </a:rPr>
              <a:t>SACROCOCCYGEAL</a:t>
            </a:r>
            <a:endParaRPr lang="hu-HU" sz="800" b="1" u="none" dirty="0">
              <a:latin typeface="+mj-lt"/>
            </a:endParaRPr>
          </a:p>
          <a:p>
            <a:r>
              <a:rPr lang="hu-HU" sz="1400" b="1" u="none" dirty="0" smtClean="0">
                <a:latin typeface="+mj-lt"/>
              </a:rPr>
              <a:t>SYNCHONDROSIS</a:t>
            </a:r>
            <a:endParaRPr lang="hu-HU" sz="1400" b="1" u="none" dirty="0">
              <a:latin typeface="+mj-lt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3733800" y="307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hu-HU" sz="1800" u="none">
              <a:latin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1833" y="1196752"/>
            <a:ext cx="4582167" cy="239682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765690"/>
            <a:ext cx="1994148" cy="233461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/>
          <a:srcRect t="15573" b="6559"/>
          <a:stretch/>
        </p:blipFill>
        <p:spPr>
          <a:xfrm>
            <a:off x="611560" y="1340768"/>
            <a:ext cx="8006135" cy="468052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966579" y="332656"/>
            <a:ext cx="32960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 u="none" dirty="0" smtClean="0">
                <a:latin typeface="Arial" charset="0"/>
              </a:rPr>
              <a:t>SACROILIAC </a:t>
            </a:r>
            <a:r>
              <a:rPr lang="hu-HU" b="1" u="none" dirty="0">
                <a:latin typeface="Arial" charset="0"/>
              </a:rPr>
              <a:t>JOINTS</a:t>
            </a:r>
          </a:p>
        </p:txBody>
      </p:sp>
      <p:sp>
        <p:nvSpPr>
          <p:cNvPr id="4" name="Ellipszis 3"/>
          <p:cNvSpPr/>
          <p:nvPr/>
        </p:nvSpPr>
        <p:spPr bwMode="auto">
          <a:xfrm>
            <a:off x="4283968" y="4005064"/>
            <a:ext cx="792088" cy="100811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508104" y="5547022"/>
            <a:ext cx="2698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 u="none" dirty="0" err="1" smtClean="0">
                <a:latin typeface="Arial" charset="0"/>
              </a:rPr>
              <a:t>Pubic</a:t>
            </a:r>
            <a:r>
              <a:rPr lang="hu-HU" b="1" u="none" dirty="0" smtClean="0">
                <a:latin typeface="Arial" charset="0"/>
              </a:rPr>
              <a:t> </a:t>
            </a:r>
            <a:r>
              <a:rPr lang="hu-HU" b="1" u="none" dirty="0" err="1" smtClean="0">
                <a:latin typeface="Arial" charset="0"/>
              </a:rPr>
              <a:t>symphysis</a:t>
            </a:r>
            <a:endParaRPr lang="hu-HU" b="1" u="none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6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395288" y="260350"/>
            <a:ext cx="8497887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hu-HU" dirty="0"/>
          </a:p>
          <a:p>
            <a:pPr eaLnBrk="0" hangingPunct="0"/>
            <a:r>
              <a:rPr lang="hu-HU" sz="1800" b="1" u="none" dirty="0"/>
              <a:t>1. </a:t>
            </a:r>
            <a:r>
              <a:rPr lang="hu-HU" sz="1800" b="1" u="none" dirty="0" err="1" smtClean="0"/>
              <a:t>Sacroiliac</a:t>
            </a:r>
            <a:r>
              <a:rPr lang="hu-HU" sz="1800" b="1" u="none" dirty="0" smtClean="0"/>
              <a:t> </a:t>
            </a:r>
            <a:r>
              <a:rPr lang="hu-HU" sz="1800" b="1" u="none" dirty="0" err="1" smtClean="0"/>
              <a:t>joints</a:t>
            </a:r>
            <a:r>
              <a:rPr lang="hu-HU" sz="1800" b="1" u="none" dirty="0" smtClean="0"/>
              <a:t>: </a:t>
            </a:r>
            <a:r>
              <a:rPr lang="hu-HU" sz="1800" u="none" dirty="0" err="1" smtClean="0"/>
              <a:t>hip</a:t>
            </a:r>
            <a:r>
              <a:rPr lang="hu-HU" sz="1800" u="none" dirty="0" smtClean="0"/>
              <a:t> </a:t>
            </a:r>
            <a:r>
              <a:rPr lang="hu-HU" sz="1800" u="none" dirty="0" err="1" smtClean="0"/>
              <a:t>bones</a:t>
            </a:r>
            <a:r>
              <a:rPr lang="hu-HU" sz="1800" u="none" dirty="0" smtClean="0"/>
              <a:t> + </a:t>
            </a:r>
            <a:r>
              <a:rPr lang="hu-HU" sz="1800" u="none" dirty="0" err="1"/>
              <a:t>sacrum</a:t>
            </a:r>
            <a:endParaRPr lang="hu-HU" sz="1800" u="none" dirty="0"/>
          </a:p>
          <a:p>
            <a:pPr eaLnBrk="0" hangingPunct="0"/>
            <a:r>
              <a:rPr lang="hu-HU" sz="1800" u="none" dirty="0">
                <a:solidFill>
                  <a:srgbClr val="FF0000"/>
                </a:solidFill>
              </a:rPr>
              <a:t>	</a:t>
            </a:r>
            <a:r>
              <a:rPr lang="hu-HU" sz="1800" dirty="0" err="1">
                <a:solidFill>
                  <a:srgbClr val="FF0000"/>
                </a:solidFill>
              </a:rPr>
              <a:t>au</a:t>
            </a:r>
            <a:r>
              <a:rPr lang="hu-HU" sz="1800" u="none" dirty="0" err="1">
                <a:solidFill>
                  <a:srgbClr val="FF0000"/>
                </a:solidFill>
              </a:rPr>
              <a:t>ricular</a:t>
            </a:r>
            <a:r>
              <a:rPr lang="hu-HU" sz="1800" u="none" dirty="0">
                <a:solidFill>
                  <a:srgbClr val="FF0000"/>
                </a:solidFill>
              </a:rPr>
              <a:t> </a:t>
            </a:r>
            <a:r>
              <a:rPr lang="hu-HU" sz="1800" u="none" dirty="0" err="1">
                <a:solidFill>
                  <a:srgbClr val="FF0000"/>
                </a:solidFill>
              </a:rPr>
              <a:t>surfaces</a:t>
            </a:r>
            <a:r>
              <a:rPr lang="hu-HU" sz="1800" u="none" dirty="0">
                <a:solidFill>
                  <a:srgbClr val="FF0000"/>
                </a:solidFill>
              </a:rPr>
              <a:t> of </a:t>
            </a:r>
            <a:r>
              <a:rPr lang="hu-HU" sz="1800" u="none" dirty="0" err="1">
                <a:solidFill>
                  <a:srgbClr val="FF0000"/>
                </a:solidFill>
              </a:rPr>
              <a:t>sacrum</a:t>
            </a:r>
            <a:r>
              <a:rPr lang="hu-HU" sz="1800" u="none" dirty="0">
                <a:solidFill>
                  <a:srgbClr val="FF0000"/>
                </a:solidFill>
              </a:rPr>
              <a:t> and </a:t>
            </a:r>
            <a:r>
              <a:rPr lang="hu-HU" sz="1800" u="none" dirty="0" err="1">
                <a:solidFill>
                  <a:srgbClr val="FF0000"/>
                </a:solidFill>
              </a:rPr>
              <a:t>ilium</a:t>
            </a:r>
            <a:r>
              <a:rPr lang="hu-HU" sz="1800" u="none" dirty="0">
                <a:solidFill>
                  <a:srgbClr val="FF0000"/>
                </a:solidFill>
              </a:rPr>
              <a:t> </a:t>
            </a:r>
          </a:p>
          <a:p>
            <a:pPr eaLnBrk="0" hangingPunct="0"/>
            <a:r>
              <a:rPr lang="hu-HU" sz="1800" u="none" dirty="0"/>
              <a:t>		</a:t>
            </a:r>
            <a:r>
              <a:rPr lang="hu-HU" sz="1800" u="none" dirty="0" err="1"/>
              <a:t>hyalin</a:t>
            </a:r>
            <a:r>
              <a:rPr lang="hu-HU" sz="1800" u="none" dirty="0"/>
              <a:t> </a:t>
            </a:r>
            <a:r>
              <a:rPr lang="hu-HU" sz="1800" u="none" dirty="0" err="1"/>
              <a:t>cart</a:t>
            </a:r>
            <a:r>
              <a:rPr lang="hu-HU" sz="1800" u="none" dirty="0"/>
              <a:t>. </a:t>
            </a:r>
            <a:r>
              <a:rPr lang="hu-HU" sz="1800" u="none" dirty="0" err="1"/>
              <a:t>superficialy</a:t>
            </a:r>
            <a:r>
              <a:rPr lang="hu-HU" sz="1800" u="none" dirty="0">
                <a:latin typeface="Arial" charset="0"/>
              </a:rPr>
              <a:t>,</a:t>
            </a:r>
            <a:r>
              <a:rPr lang="hu-HU" sz="1800" u="none" dirty="0"/>
              <a:t> </a:t>
            </a:r>
            <a:r>
              <a:rPr lang="hu-HU" sz="1800" u="none" dirty="0" err="1"/>
              <a:t>fibrous</a:t>
            </a:r>
            <a:r>
              <a:rPr lang="hu-HU" sz="1800" u="none" dirty="0"/>
              <a:t> </a:t>
            </a:r>
            <a:r>
              <a:rPr lang="hu-HU" sz="1800" u="none" dirty="0" err="1"/>
              <a:t>cart</a:t>
            </a:r>
            <a:r>
              <a:rPr lang="hu-HU" sz="1800" u="none" dirty="0"/>
              <a:t>. </a:t>
            </a:r>
            <a:r>
              <a:rPr lang="hu-HU" sz="1800" u="none" dirty="0" err="1"/>
              <a:t>deeply</a:t>
            </a:r>
            <a:r>
              <a:rPr lang="hu-HU" sz="1800" u="none" dirty="0"/>
              <a:t>!</a:t>
            </a:r>
          </a:p>
          <a:p>
            <a:pPr>
              <a:spcBef>
                <a:spcPct val="50000"/>
              </a:spcBef>
            </a:pPr>
            <a:r>
              <a:rPr lang="hu-HU" sz="1800" u="none" dirty="0"/>
              <a:t>	 </a:t>
            </a:r>
            <a:r>
              <a:rPr lang="hu-HU" sz="1800" dirty="0" err="1"/>
              <a:t>Capsule</a:t>
            </a:r>
            <a:r>
              <a:rPr lang="hu-HU" sz="1800" dirty="0" smtClean="0"/>
              <a:t>:</a:t>
            </a:r>
            <a:r>
              <a:rPr lang="hu-HU" sz="1800" u="none" dirty="0"/>
              <a:t>	</a:t>
            </a:r>
            <a:r>
              <a:rPr lang="hu-HU" sz="1800" u="none" dirty="0" err="1"/>
              <a:t>tight</a:t>
            </a:r>
            <a:r>
              <a:rPr lang="hu-HU" sz="1800" u="none" dirty="0"/>
              <a:t>, </a:t>
            </a:r>
            <a:r>
              <a:rPr lang="hu-HU" sz="1800" u="none" dirty="0" err="1"/>
              <a:t>dense</a:t>
            </a:r>
            <a:r>
              <a:rPr lang="hu-HU" sz="1800" u="none" dirty="0"/>
              <a:t>, limited </a:t>
            </a:r>
            <a:r>
              <a:rPr lang="hu-HU" sz="1800" u="none" dirty="0" err="1"/>
              <a:t>articular</a:t>
            </a:r>
            <a:r>
              <a:rPr lang="hu-HU" sz="1800" u="none" dirty="0"/>
              <a:t> </a:t>
            </a:r>
            <a:r>
              <a:rPr lang="hu-HU" sz="1800" u="none" dirty="0" err="1"/>
              <a:t>cavi</a:t>
            </a:r>
            <a:r>
              <a:rPr lang="hu-HU" sz="1800" dirty="0" err="1"/>
              <a:t>ty</a:t>
            </a:r>
            <a:endParaRPr lang="hu-HU" sz="1800" u="none" dirty="0"/>
          </a:p>
          <a:p>
            <a:pPr eaLnBrk="0" hangingPunct="0"/>
            <a:endParaRPr lang="hu-HU" sz="1800" u="none" dirty="0"/>
          </a:p>
          <a:p>
            <a:pPr eaLnBrk="0" hangingPunct="0"/>
            <a:r>
              <a:rPr lang="hu-HU" sz="1800" u="none" dirty="0"/>
              <a:t>	</a:t>
            </a:r>
            <a:r>
              <a:rPr lang="hu-HU" sz="1800" dirty="0" err="1"/>
              <a:t>Ligaments</a:t>
            </a:r>
            <a:r>
              <a:rPr lang="hu-HU" sz="1800" dirty="0"/>
              <a:t>:</a:t>
            </a:r>
            <a:r>
              <a:rPr lang="hu-HU" sz="1800" u="none" dirty="0"/>
              <a:t> 	- ventral </a:t>
            </a:r>
            <a:r>
              <a:rPr lang="hu-HU" sz="1800" u="none" dirty="0" err="1"/>
              <a:t>sacroiliac</a:t>
            </a:r>
            <a:r>
              <a:rPr lang="hu-HU" sz="1800" u="none" dirty="0"/>
              <a:t> </a:t>
            </a:r>
            <a:r>
              <a:rPr lang="hu-HU" sz="1800" u="none" dirty="0" err="1" smtClean="0"/>
              <a:t>ligaments</a:t>
            </a:r>
            <a:r>
              <a:rPr lang="hu-HU" sz="1800" u="none" dirty="0" smtClean="0"/>
              <a:t> </a:t>
            </a:r>
            <a:r>
              <a:rPr lang="hu-HU" sz="1800" u="none" dirty="0"/>
              <a:t>(</a:t>
            </a:r>
            <a:r>
              <a:rPr lang="hu-HU" sz="1800" u="none" dirty="0" err="1"/>
              <a:t>weak</a:t>
            </a:r>
            <a:r>
              <a:rPr lang="hu-HU" sz="1800" u="none" dirty="0"/>
              <a:t>)</a:t>
            </a:r>
          </a:p>
          <a:p>
            <a:pPr eaLnBrk="0" hangingPunct="0"/>
            <a:r>
              <a:rPr lang="hu-HU" sz="1800" u="none" dirty="0"/>
              <a:t>			</a:t>
            </a:r>
            <a:r>
              <a:rPr lang="hu-HU" sz="1800" b="1" u="none" dirty="0"/>
              <a:t>- </a:t>
            </a:r>
            <a:r>
              <a:rPr lang="hu-HU" sz="1800" b="1" u="none" dirty="0" err="1"/>
              <a:t>dorsal</a:t>
            </a:r>
            <a:r>
              <a:rPr lang="hu-HU" sz="1800" b="1" u="none" dirty="0"/>
              <a:t> </a:t>
            </a:r>
            <a:r>
              <a:rPr lang="hu-HU" sz="1800" b="1" u="none" dirty="0" err="1" smtClean="0"/>
              <a:t>sacroiliac</a:t>
            </a:r>
            <a:r>
              <a:rPr lang="hu-HU" sz="1800" b="1" u="none" dirty="0" smtClean="0"/>
              <a:t> </a:t>
            </a:r>
            <a:r>
              <a:rPr lang="hu-HU" sz="1800" b="1" u="none" dirty="0" err="1" smtClean="0"/>
              <a:t>ligaments</a:t>
            </a:r>
            <a:r>
              <a:rPr lang="hu-HU" sz="1800" b="1" u="none" dirty="0" smtClean="0"/>
              <a:t> </a:t>
            </a:r>
            <a:r>
              <a:rPr lang="hu-HU" sz="1800" b="1" u="none" dirty="0"/>
              <a:t>(</a:t>
            </a:r>
            <a:r>
              <a:rPr lang="hu-HU" sz="1800" b="1" u="none" dirty="0" err="1"/>
              <a:t>strong</a:t>
            </a:r>
            <a:r>
              <a:rPr lang="hu-HU" sz="1800" b="1" u="none" dirty="0"/>
              <a:t>)</a:t>
            </a:r>
          </a:p>
          <a:p>
            <a:pPr eaLnBrk="0" hangingPunct="0"/>
            <a:r>
              <a:rPr lang="hu-HU" sz="1800" b="1" u="none" dirty="0"/>
              <a:t>			- </a:t>
            </a:r>
            <a:r>
              <a:rPr lang="hu-HU" sz="1800" b="1" u="none" dirty="0" err="1"/>
              <a:t>interosseal</a:t>
            </a:r>
            <a:r>
              <a:rPr lang="hu-HU" sz="1800" b="1" u="none" dirty="0"/>
              <a:t> </a:t>
            </a:r>
            <a:r>
              <a:rPr lang="hu-HU" sz="1800" b="1" u="none" dirty="0" err="1" smtClean="0"/>
              <a:t>sacroliliac</a:t>
            </a:r>
            <a:r>
              <a:rPr lang="hu-HU" sz="1800" b="1" u="none" dirty="0" smtClean="0"/>
              <a:t> </a:t>
            </a:r>
            <a:r>
              <a:rPr lang="hu-HU" sz="1800" b="1" u="none" dirty="0" err="1" smtClean="0"/>
              <a:t>ligaments</a:t>
            </a:r>
            <a:r>
              <a:rPr lang="hu-HU" sz="1800" b="1" u="none" dirty="0" smtClean="0"/>
              <a:t> </a:t>
            </a:r>
            <a:r>
              <a:rPr lang="hu-HU" sz="1800" b="1" u="none" dirty="0"/>
              <a:t>(</a:t>
            </a:r>
            <a:r>
              <a:rPr lang="hu-HU" sz="1800" b="1" u="none" dirty="0" err="1"/>
              <a:t>strong</a:t>
            </a:r>
            <a:r>
              <a:rPr lang="hu-HU" sz="1800" b="1" u="none" dirty="0"/>
              <a:t>)</a:t>
            </a:r>
          </a:p>
          <a:p>
            <a:pPr eaLnBrk="0" hangingPunct="0"/>
            <a:endParaRPr lang="hu-HU" sz="1800" u="none" dirty="0"/>
          </a:p>
          <a:p>
            <a:pPr eaLnBrk="0" hangingPunct="0"/>
            <a:r>
              <a:rPr lang="hu-HU" sz="1800" b="1" u="none" dirty="0"/>
              <a:t>2</a:t>
            </a:r>
            <a:r>
              <a:rPr lang="hu-HU" sz="1800" u="none" dirty="0"/>
              <a:t>. </a:t>
            </a:r>
            <a:r>
              <a:rPr lang="hu-HU" sz="1800" b="1" u="none" dirty="0" err="1"/>
              <a:t>Pubic</a:t>
            </a:r>
            <a:r>
              <a:rPr lang="hu-HU" sz="1800" b="1" u="none" dirty="0"/>
              <a:t> </a:t>
            </a:r>
            <a:r>
              <a:rPr lang="hu-HU" sz="1800" b="1" u="none" dirty="0" err="1"/>
              <a:t>symphysis</a:t>
            </a:r>
            <a:endParaRPr lang="hu-HU" sz="1800" b="1" u="none" dirty="0"/>
          </a:p>
          <a:p>
            <a:r>
              <a:rPr lang="hu-HU" sz="1800" u="none" dirty="0"/>
              <a:t>	- </a:t>
            </a:r>
            <a:r>
              <a:rPr lang="hu-HU" sz="1800" u="none" dirty="0" err="1" smtClean="0"/>
              <a:t>symphyseal</a:t>
            </a:r>
            <a:r>
              <a:rPr lang="hu-HU" sz="1800" u="none" dirty="0" smtClean="0"/>
              <a:t> </a:t>
            </a:r>
            <a:r>
              <a:rPr lang="hu-HU" sz="1800" u="none" dirty="0" err="1"/>
              <a:t>surface</a:t>
            </a:r>
            <a:r>
              <a:rPr lang="hu-HU" sz="1800" u="none" dirty="0"/>
              <a:t> of pubis and an </a:t>
            </a:r>
            <a:r>
              <a:rPr lang="hu-HU" sz="1800" u="none" dirty="0" err="1" smtClean="0"/>
              <a:t>interpubic</a:t>
            </a:r>
            <a:r>
              <a:rPr lang="hu-HU" sz="1800" u="none" dirty="0" smtClean="0"/>
              <a:t> </a:t>
            </a:r>
            <a:r>
              <a:rPr lang="hu-HU" sz="1800" u="none" dirty="0" err="1" smtClean="0"/>
              <a:t>disc</a:t>
            </a:r>
            <a:r>
              <a:rPr lang="hu-HU" sz="1800" u="none" dirty="0" smtClean="0"/>
              <a:t> </a:t>
            </a:r>
            <a:endParaRPr lang="hu-HU" sz="1800" u="none" dirty="0"/>
          </a:p>
          <a:p>
            <a:endParaRPr lang="hu-HU" sz="1800" u="none" dirty="0"/>
          </a:p>
          <a:p>
            <a:r>
              <a:rPr lang="hu-HU" sz="1800" u="none" dirty="0"/>
              <a:t>	- </a:t>
            </a:r>
            <a:r>
              <a:rPr lang="hu-HU" sz="1800" u="none" dirty="0" err="1"/>
              <a:t>synchondrosis</a:t>
            </a:r>
            <a:r>
              <a:rPr lang="hu-HU" sz="1800" u="none" dirty="0"/>
              <a:t>, </a:t>
            </a:r>
            <a:r>
              <a:rPr lang="hu-HU" sz="1800" u="none" dirty="0" err="1"/>
              <a:t>fibrocartilage</a:t>
            </a:r>
            <a:endParaRPr lang="hu-HU" sz="1800" u="none" dirty="0"/>
          </a:p>
          <a:p>
            <a:r>
              <a:rPr lang="hu-HU" sz="1800" u="none" dirty="0"/>
              <a:t>	</a:t>
            </a:r>
            <a:r>
              <a:rPr lang="hu-HU" sz="1400" u="none" dirty="0" err="1"/>
              <a:t>Not</a:t>
            </a:r>
            <a:r>
              <a:rPr lang="hu-HU" sz="1400" u="none" dirty="0"/>
              <a:t> a </a:t>
            </a:r>
            <a:r>
              <a:rPr lang="hu-HU" sz="1400" u="none" dirty="0" err="1" smtClean="0"/>
              <a:t>real</a:t>
            </a:r>
            <a:r>
              <a:rPr lang="hu-HU" sz="1400" u="none" dirty="0" smtClean="0"/>
              <a:t> </a:t>
            </a:r>
            <a:r>
              <a:rPr lang="hu-HU" sz="1400" u="none" dirty="0" err="1"/>
              <a:t>joint</a:t>
            </a:r>
            <a:r>
              <a:rPr lang="hu-HU" sz="1400" u="none" dirty="0"/>
              <a:t>, </a:t>
            </a:r>
            <a:r>
              <a:rPr lang="hu-HU" sz="1400" u="none" dirty="0" err="1"/>
              <a:t>however</a:t>
            </a:r>
            <a:r>
              <a:rPr lang="hu-HU" sz="1400" u="none" dirty="0"/>
              <a:t>, it </a:t>
            </a:r>
            <a:r>
              <a:rPr lang="hu-HU" sz="1400" u="none" dirty="0" err="1"/>
              <a:t>may</a:t>
            </a:r>
            <a:r>
              <a:rPr lang="hu-HU" sz="1400" u="none" dirty="0"/>
              <a:t> </a:t>
            </a:r>
            <a:r>
              <a:rPr lang="hu-HU" sz="1400" u="none" dirty="0" err="1"/>
              <a:t>contain</a:t>
            </a:r>
            <a:r>
              <a:rPr lang="hu-HU" sz="1400" u="none" dirty="0"/>
              <a:t> a „</a:t>
            </a:r>
            <a:r>
              <a:rPr lang="hu-HU" sz="1400" u="none" dirty="0" err="1"/>
              <a:t>cavity</a:t>
            </a:r>
            <a:r>
              <a:rPr lang="hu-HU" sz="1400" u="none" dirty="0"/>
              <a:t>” </a:t>
            </a:r>
            <a:r>
              <a:rPr lang="hu-HU" sz="1400" u="none" dirty="0" err="1"/>
              <a:t>within</a:t>
            </a:r>
            <a:r>
              <a:rPr lang="hu-HU" sz="1400" u="none" dirty="0"/>
              <a:t> </a:t>
            </a:r>
            <a:r>
              <a:rPr lang="hu-HU" sz="1400" u="none" dirty="0" err="1"/>
              <a:t>the</a:t>
            </a:r>
            <a:r>
              <a:rPr lang="hu-HU" sz="1400" u="none" dirty="0"/>
              <a:t> </a:t>
            </a:r>
            <a:r>
              <a:rPr lang="hu-HU" sz="1400" u="none" dirty="0" err="1" smtClean="0"/>
              <a:t>disc</a:t>
            </a:r>
            <a:r>
              <a:rPr lang="hu-HU" sz="1400" u="none" dirty="0" smtClean="0"/>
              <a:t>.</a:t>
            </a:r>
            <a:endParaRPr lang="hu-HU" sz="1400" u="none" dirty="0"/>
          </a:p>
          <a:p>
            <a:endParaRPr lang="hu-HU" sz="1800" u="none" dirty="0"/>
          </a:p>
          <a:p>
            <a:r>
              <a:rPr lang="hu-HU" sz="1800" u="none" dirty="0" smtClean="0"/>
              <a:t>	</a:t>
            </a:r>
            <a:r>
              <a:rPr lang="hu-HU" sz="1800" u="none" dirty="0" err="1" smtClean="0"/>
              <a:t>Ligaments</a:t>
            </a:r>
            <a:r>
              <a:rPr lang="hu-HU" sz="1800" u="none" dirty="0"/>
              <a:t>: superior </a:t>
            </a:r>
            <a:r>
              <a:rPr lang="hu-HU" sz="1800" u="none" dirty="0" err="1"/>
              <a:t>pubic</a:t>
            </a:r>
            <a:r>
              <a:rPr lang="hu-HU" sz="1800" u="none" dirty="0"/>
              <a:t> </a:t>
            </a:r>
            <a:r>
              <a:rPr lang="hu-HU" sz="1800" u="none" dirty="0" err="1"/>
              <a:t>lig</a:t>
            </a:r>
            <a:r>
              <a:rPr lang="hu-HU" sz="1800" u="none" dirty="0"/>
              <a:t>. </a:t>
            </a:r>
          </a:p>
          <a:p>
            <a:r>
              <a:rPr lang="hu-HU" sz="1800" u="none" dirty="0"/>
              <a:t>	 (</a:t>
            </a:r>
            <a:r>
              <a:rPr lang="hu-HU" sz="1800" u="none" dirty="0" err="1"/>
              <a:t>inf</a:t>
            </a:r>
            <a:r>
              <a:rPr lang="hu-HU" sz="1800" u="none" dirty="0"/>
              <a:t>.!) </a:t>
            </a:r>
            <a:r>
              <a:rPr lang="hu-HU" sz="1800" u="none" dirty="0" err="1"/>
              <a:t>arcuate</a:t>
            </a:r>
            <a:r>
              <a:rPr lang="hu-HU" sz="1800" u="none" dirty="0"/>
              <a:t> </a:t>
            </a:r>
            <a:r>
              <a:rPr lang="hu-HU" sz="1800" u="none" dirty="0" err="1"/>
              <a:t>pubic</a:t>
            </a:r>
            <a:r>
              <a:rPr lang="hu-HU" sz="1800" u="none" dirty="0"/>
              <a:t> </a:t>
            </a:r>
            <a:r>
              <a:rPr lang="hu-HU" sz="1800" u="none" dirty="0" err="1"/>
              <a:t>lig</a:t>
            </a:r>
            <a:r>
              <a:rPr lang="hu-HU" sz="1800" u="none" dirty="0"/>
              <a:t>. </a:t>
            </a:r>
          </a:p>
          <a:p>
            <a:pPr eaLnBrk="0" hangingPunct="0"/>
            <a:endParaRPr lang="hu-HU" sz="180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/>
          <a:srcRect b="22209"/>
          <a:stretch>
            <a:fillRect/>
          </a:stretch>
        </p:blipFill>
        <p:spPr bwMode="auto">
          <a:xfrm>
            <a:off x="611560" y="4068"/>
            <a:ext cx="7988300" cy="6858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5123" name="Téglalap 2"/>
          <p:cNvSpPr>
            <a:spLocks noChangeArrowheads="1"/>
          </p:cNvSpPr>
          <p:nvPr/>
        </p:nvSpPr>
        <p:spPr bwMode="auto">
          <a:xfrm>
            <a:off x="7092950" y="2420938"/>
            <a:ext cx="1038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u="none" dirty="0"/>
              <a:t>ventral</a:t>
            </a:r>
            <a:endParaRPr lang="hu-HU" dirty="0"/>
          </a:p>
        </p:txBody>
      </p:sp>
      <p:cxnSp>
        <p:nvCxnSpPr>
          <p:cNvPr id="5124" name="Egyenes összekötő nyíllal 4"/>
          <p:cNvCxnSpPr>
            <a:cxnSpLocks noChangeShapeType="1"/>
          </p:cNvCxnSpPr>
          <p:nvPr/>
        </p:nvCxnSpPr>
        <p:spPr bwMode="auto">
          <a:xfrm flipH="1" flipV="1">
            <a:off x="5867400" y="2636838"/>
            <a:ext cx="1152525" cy="7143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25" name="Egyenes összekötő nyíllal 7"/>
          <p:cNvCxnSpPr>
            <a:cxnSpLocks noChangeShapeType="1"/>
          </p:cNvCxnSpPr>
          <p:nvPr/>
        </p:nvCxnSpPr>
        <p:spPr bwMode="auto">
          <a:xfrm flipH="1">
            <a:off x="5795963" y="1268413"/>
            <a:ext cx="863600" cy="2159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26" name="Egyenes összekötő nyíllal 8"/>
          <p:cNvCxnSpPr>
            <a:cxnSpLocks noChangeShapeType="1"/>
          </p:cNvCxnSpPr>
          <p:nvPr/>
        </p:nvCxnSpPr>
        <p:spPr bwMode="auto">
          <a:xfrm flipH="1">
            <a:off x="5508625" y="765175"/>
            <a:ext cx="1150938" cy="360363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127" name="Téglalap 11"/>
          <p:cNvSpPr>
            <a:spLocks noChangeArrowheads="1"/>
          </p:cNvSpPr>
          <p:nvPr/>
        </p:nvSpPr>
        <p:spPr bwMode="auto">
          <a:xfrm>
            <a:off x="6659563" y="981075"/>
            <a:ext cx="149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u="none" dirty="0" err="1"/>
              <a:t>interosseal</a:t>
            </a:r>
            <a:endParaRPr lang="hu-HU" dirty="0"/>
          </a:p>
        </p:txBody>
      </p:sp>
      <p:sp>
        <p:nvSpPr>
          <p:cNvPr id="5128" name="Téglalap 12"/>
          <p:cNvSpPr>
            <a:spLocks noChangeArrowheads="1"/>
          </p:cNvSpPr>
          <p:nvPr/>
        </p:nvSpPr>
        <p:spPr bwMode="auto">
          <a:xfrm>
            <a:off x="6659563" y="404813"/>
            <a:ext cx="93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u="none" dirty="0" err="1"/>
              <a:t>dorsal</a:t>
            </a:r>
            <a:endParaRPr lang="hu-HU" dirty="0"/>
          </a:p>
        </p:txBody>
      </p:sp>
      <p:sp>
        <p:nvSpPr>
          <p:cNvPr id="5129" name="Téglalap 13"/>
          <p:cNvSpPr>
            <a:spLocks noChangeArrowheads="1"/>
          </p:cNvSpPr>
          <p:nvPr/>
        </p:nvSpPr>
        <p:spPr bwMode="auto">
          <a:xfrm>
            <a:off x="0" y="2565400"/>
            <a:ext cx="173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u="none" dirty="0" err="1"/>
              <a:t>Fibrous</a:t>
            </a:r>
            <a:r>
              <a:rPr lang="hu-HU" u="none" dirty="0"/>
              <a:t> </a:t>
            </a:r>
            <a:r>
              <a:rPr lang="hu-HU" u="none" dirty="0" err="1"/>
              <a:t>cart</a:t>
            </a:r>
            <a:r>
              <a:rPr lang="hu-HU" u="none" dirty="0"/>
              <a:t>.</a:t>
            </a:r>
            <a:endParaRPr lang="hu-HU" dirty="0"/>
          </a:p>
        </p:txBody>
      </p:sp>
      <p:sp>
        <p:nvSpPr>
          <p:cNvPr id="5130" name="Téglalap 14"/>
          <p:cNvSpPr>
            <a:spLocks noChangeArrowheads="1"/>
          </p:cNvSpPr>
          <p:nvPr/>
        </p:nvSpPr>
        <p:spPr bwMode="auto">
          <a:xfrm>
            <a:off x="0" y="1557338"/>
            <a:ext cx="1635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u="none" dirty="0" err="1"/>
              <a:t>Hyalin</a:t>
            </a:r>
            <a:r>
              <a:rPr lang="hu-HU" u="none" dirty="0"/>
              <a:t> </a:t>
            </a:r>
            <a:r>
              <a:rPr lang="hu-HU" u="none" dirty="0" err="1"/>
              <a:t>cart</a:t>
            </a:r>
            <a:r>
              <a:rPr lang="hu-HU" u="none" dirty="0"/>
              <a:t>.</a:t>
            </a:r>
            <a:endParaRPr lang="hu-HU" dirty="0"/>
          </a:p>
        </p:txBody>
      </p:sp>
      <p:cxnSp>
        <p:nvCxnSpPr>
          <p:cNvPr id="5131" name="Egyenes összekötő nyíllal 15"/>
          <p:cNvCxnSpPr>
            <a:cxnSpLocks noChangeShapeType="1"/>
          </p:cNvCxnSpPr>
          <p:nvPr/>
        </p:nvCxnSpPr>
        <p:spPr bwMode="auto">
          <a:xfrm flipV="1">
            <a:off x="1619250" y="1700213"/>
            <a:ext cx="1368425" cy="7302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2" name="Egyenes összekötő nyíllal 18"/>
          <p:cNvCxnSpPr>
            <a:cxnSpLocks noChangeShapeType="1"/>
          </p:cNvCxnSpPr>
          <p:nvPr/>
        </p:nvCxnSpPr>
        <p:spPr bwMode="auto">
          <a:xfrm>
            <a:off x="1619250" y="1916113"/>
            <a:ext cx="1584325" cy="57626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3" name="Egyenes összekötő nyíllal 22"/>
          <p:cNvCxnSpPr>
            <a:cxnSpLocks noChangeShapeType="1"/>
            <a:stCxn id="5129" idx="3"/>
          </p:cNvCxnSpPr>
          <p:nvPr/>
        </p:nvCxnSpPr>
        <p:spPr bwMode="auto">
          <a:xfrm flipV="1">
            <a:off x="1739900" y="2133600"/>
            <a:ext cx="1247775" cy="661988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134" name="Téglalap 26"/>
          <p:cNvSpPr>
            <a:spLocks noChangeArrowheads="1"/>
          </p:cNvSpPr>
          <p:nvPr/>
        </p:nvSpPr>
        <p:spPr bwMode="auto">
          <a:xfrm>
            <a:off x="3419475" y="4868863"/>
            <a:ext cx="23663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b="1" u="none" dirty="0" err="1"/>
              <a:t>Pubic</a:t>
            </a:r>
            <a:r>
              <a:rPr lang="hu-HU" b="1" u="none" dirty="0"/>
              <a:t> </a:t>
            </a:r>
            <a:r>
              <a:rPr lang="hu-HU" b="1" u="none" dirty="0" err="1"/>
              <a:t>symphysis</a:t>
            </a:r>
            <a:endParaRPr lang="hu-HU" b="1" dirty="0"/>
          </a:p>
        </p:txBody>
      </p:sp>
      <p:cxnSp>
        <p:nvCxnSpPr>
          <p:cNvPr id="5135" name="Egyenes összekötő nyíllal 27"/>
          <p:cNvCxnSpPr>
            <a:cxnSpLocks noChangeShapeType="1"/>
          </p:cNvCxnSpPr>
          <p:nvPr/>
        </p:nvCxnSpPr>
        <p:spPr bwMode="auto">
          <a:xfrm>
            <a:off x="4572000" y="5589240"/>
            <a:ext cx="0" cy="576263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" name="Szövegdoboz 15"/>
          <p:cNvSpPr txBox="1">
            <a:spLocks noChangeArrowheads="1"/>
          </p:cNvSpPr>
          <p:nvPr/>
        </p:nvSpPr>
        <p:spPr bwMode="auto">
          <a:xfrm>
            <a:off x="6156325" y="0"/>
            <a:ext cx="2663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/>
              <a:t>Sacroiliac ligg. 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79512" y="0"/>
            <a:ext cx="32960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 u="none" dirty="0" smtClean="0">
                <a:latin typeface="Arial" charset="0"/>
              </a:rPr>
              <a:t>SACROILIAC </a:t>
            </a:r>
            <a:r>
              <a:rPr lang="hu-HU" b="1" u="none" dirty="0">
                <a:latin typeface="Arial" charset="0"/>
              </a:rPr>
              <a:t>JOINTS</a:t>
            </a: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636" y="4868863"/>
            <a:ext cx="1875004" cy="1584473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9925" y="5118128"/>
            <a:ext cx="1903412" cy="1518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230</Words>
  <Application>Microsoft Office PowerPoint</Application>
  <PresentationFormat>Diavetítés a képernyőre (4:3 oldalarány)</PresentationFormat>
  <Paragraphs>99</Paragraphs>
  <Slides>22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</vt:vector>
  </TitlesOfParts>
  <Company>Semmelweis Egyetem Anatómia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Dr. Hajdu Ferenc</dc:creator>
  <cp:lastModifiedBy>ak</cp:lastModifiedBy>
  <cp:revision>115</cp:revision>
  <dcterms:created xsi:type="dcterms:W3CDTF">2005-10-13T14:12:57Z</dcterms:created>
  <dcterms:modified xsi:type="dcterms:W3CDTF">2018-10-14T21:19:28Z</dcterms:modified>
</cp:coreProperties>
</file>