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2" r:id="rId11"/>
    <p:sldId id="283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3C9-6FA2-4F27-81C3-91742B1BF41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AE7-3C88-44AD-A8F3-401230CE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0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3C9-6FA2-4F27-81C3-91742B1BF41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AE7-3C88-44AD-A8F3-401230CE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4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3C9-6FA2-4F27-81C3-91742B1BF41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AE7-3C88-44AD-A8F3-401230CE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3C9-6FA2-4F27-81C3-91742B1BF41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AE7-3C88-44AD-A8F3-401230CE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2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3C9-6FA2-4F27-81C3-91742B1BF41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AE7-3C88-44AD-A8F3-401230CE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0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3C9-6FA2-4F27-81C3-91742B1BF41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AE7-3C88-44AD-A8F3-401230CE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3C9-6FA2-4F27-81C3-91742B1BF41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AE7-3C88-44AD-A8F3-401230CE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3C9-6FA2-4F27-81C3-91742B1BF41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AE7-3C88-44AD-A8F3-401230CE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2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3C9-6FA2-4F27-81C3-91742B1BF41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AE7-3C88-44AD-A8F3-401230CE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3C9-6FA2-4F27-81C3-91742B1BF41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AE7-3C88-44AD-A8F3-401230CE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9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1F3C9-6FA2-4F27-81C3-91742B1BF41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AE7-3C88-44AD-A8F3-401230CE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F3C9-6FA2-4F27-81C3-91742B1BF41E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8AE7-3C88-44AD-A8F3-401230CE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2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Shoulder</a:t>
            </a:r>
            <a:r>
              <a:rPr lang="hu-H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girdle</a:t>
            </a:r>
            <a:r>
              <a:rPr lang="hu-H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shoulder</a:t>
            </a:r>
            <a:r>
              <a:rPr lang="hu-H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joint</a:t>
            </a:r>
            <a:r>
              <a:rPr lang="hu-H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hu-H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muscles</a:t>
            </a:r>
            <a:r>
              <a:rPr lang="hu-H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acting</a:t>
            </a:r>
            <a:r>
              <a:rPr lang="hu-H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upon</a:t>
            </a:r>
            <a:r>
              <a:rPr lang="hu-H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</a:t>
            </a:r>
            <a:endParaRPr lang="hu-H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187450" y="4941888"/>
            <a:ext cx="7345363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915816" y="5045293"/>
            <a:ext cx="4465637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Dr. </a:t>
            </a:r>
            <a:r>
              <a:rPr lang="hu-HU" altLang="hu-HU" sz="20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Vereczki</a:t>
            </a:r>
            <a:r>
              <a:rPr lang="hu-HU" altLang="hu-HU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Viktória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Semmelweis Egyetem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Anatómiai, Szövet- és </a:t>
            </a:r>
            <a:r>
              <a:rPr lang="hu-HU" altLang="hu-HU" sz="1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Fejlődéstani </a:t>
            </a:r>
            <a:r>
              <a:rPr lang="hu-HU" altLang="hu-HU" sz="1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Intézet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 i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2018. </a:t>
            </a:r>
            <a:r>
              <a:rPr lang="hu-HU" altLang="hu-HU" sz="1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október  </a:t>
            </a:r>
            <a:r>
              <a:rPr lang="hu-HU" altLang="hu-HU" sz="1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16. 13:40  ED I</a:t>
            </a:r>
            <a:endParaRPr lang="hu-HU" altLang="hu-HU" sz="18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 descr="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133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525" y="265813"/>
            <a:ext cx="3517692" cy="2849527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80752" y="368950"/>
            <a:ext cx="61775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smtClean="0"/>
              <a:t>Ligaments of shoulder joint</a:t>
            </a:r>
          </a:p>
          <a:p>
            <a:endParaRPr lang="hu-HU" u="sng" smtClean="0"/>
          </a:p>
          <a:p>
            <a:r>
              <a:rPr lang="hu-HU" smtClean="0"/>
              <a:t>-coracohumeral ligament</a:t>
            </a:r>
          </a:p>
          <a:p>
            <a:r>
              <a:rPr lang="hu-HU" smtClean="0"/>
              <a:t>-Superior glenohumeral ligament</a:t>
            </a:r>
          </a:p>
          <a:p>
            <a:r>
              <a:rPr lang="hu-HU" smtClean="0"/>
              <a:t> Medius glenohumeral ligament</a:t>
            </a:r>
          </a:p>
          <a:p>
            <a:r>
              <a:rPr lang="hu-HU" smtClean="0"/>
              <a:t> inferios glenohumeral ligament</a:t>
            </a:r>
          </a:p>
          <a:p>
            <a:r>
              <a:rPr lang="hu-HU" smtClean="0"/>
              <a:t>-Coracoacromial ligament</a:t>
            </a:r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endParaRPr lang="hu-HU" smtClean="0"/>
          </a:p>
          <a:p>
            <a:r>
              <a:rPr lang="hu-HU" u="sng" smtClean="0"/>
              <a:t>Ligaments of the shoulder girdle:</a:t>
            </a:r>
          </a:p>
          <a:p>
            <a:endParaRPr lang="hu-HU" smtClean="0"/>
          </a:p>
          <a:p>
            <a:r>
              <a:rPr lang="hu-HU" smtClean="0"/>
              <a:t>-Coracoclavicular ligament: </a:t>
            </a:r>
          </a:p>
          <a:p>
            <a:r>
              <a:rPr lang="hu-HU" smtClean="0"/>
              <a:t>               trapezoid and conoid ligament</a:t>
            </a:r>
          </a:p>
          <a:p>
            <a:r>
              <a:rPr lang="hu-HU" smtClean="0"/>
              <a:t>-Acromioclavicular ligament</a:t>
            </a:r>
          </a:p>
          <a:p>
            <a:r>
              <a:rPr lang="hu-HU" smtClean="0"/>
              <a:t>-Costoclavicular ligament</a:t>
            </a:r>
          </a:p>
          <a:p>
            <a:r>
              <a:rPr lang="hu-HU" smtClean="0"/>
              <a:t>-Sterno- and interclavicular ligament</a:t>
            </a:r>
          </a:p>
          <a:p>
            <a:endParaRPr lang="hu-HU" smtClean="0"/>
          </a:p>
          <a:p>
            <a:endParaRPr lang="hu-HU" smtClean="0"/>
          </a:p>
          <a:p>
            <a:endParaRPr lang="en-US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13" y="4803714"/>
            <a:ext cx="4890312" cy="149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8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4" y="1637414"/>
            <a:ext cx="4752754" cy="475275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544" y="219038"/>
            <a:ext cx="4785775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5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891"/>
            <a:ext cx="9144000" cy="52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027"/>
            <a:ext cx="9144000" cy="537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9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183"/>
            <a:ext cx="9144000" cy="50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16061" y="138022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Shoulder</a:t>
            </a:r>
            <a:r>
              <a:rPr lang="hu-HU" dirty="0" smtClean="0"/>
              <a:t> </a:t>
            </a:r>
            <a:r>
              <a:rPr lang="hu-HU" dirty="0" err="1" smtClean="0"/>
              <a:t>muscles</a:t>
            </a:r>
            <a:r>
              <a:rPr lang="hu-HU" dirty="0" smtClean="0"/>
              <a:t> 1:</a:t>
            </a:r>
          </a:p>
          <a:p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b="17426"/>
          <a:stretch/>
        </p:blipFill>
        <p:spPr>
          <a:xfrm>
            <a:off x="224469" y="579168"/>
            <a:ext cx="2182913" cy="314744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334884" y="1575758"/>
            <a:ext cx="1423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Deltoid </a:t>
            </a:r>
            <a:r>
              <a:rPr lang="hu-HU" sz="1600" dirty="0" err="1" smtClean="0"/>
              <a:t>muscle</a:t>
            </a:r>
            <a:endParaRPr lang="hu-HU" sz="1600" dirty="0" smtClean="0"/>
          </a:p>
          <a:p>
            <a:endParaRPr lang="en-US" sz="1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t="8230" r="25628" b="5299"/>
          <a:stretch/>
        </p:blipFill>
        <p:spPr>
          <a:xfrm>
            <a:off x="224469" y="3761117"/>
            <a:ext cx="2227973" cy="309688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334884" y="5463396"/>
            <a:ext cx="1360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Subscapularis</a:t>
            </a:r>
            <a:r>
              <a:rPr lang="hu-HU" sz="1600" dirty="0" smtClean="0"/>
              <a:t> </a:t>
            </a:r>
          </a:p>
          <a:p>
            <a:r>
              <a:rPr lang="hu-HU" sz="1600" dirty="0" err="1" smtClean="0"/>
              <a:t>muscle</a:t>
            </a:r>
            <a:endParaRPr lang="hu-HU" sz="1600" dirty="0" smtClean="0"/>
          </a:p>
          <a:p>
            <a:endParaRPr lang="en-US" sz="1600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289778"/>
              </p:ext>
            </p:extLst>
          </p:nvPr>
        </p:nvGraphicFramePr>
        <p:xfrm>
          <a:off x="2693110" y="1962892"/>
          <a:ext cx="6450889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178"/>
                <a:gridCol w="1290178"/>
                <a:gridCol w="1290178"/>
                <a:gridCol w="998135"/>
                <a:gridCol w="1582220"/>
              </a:tblGrid>
              <a:tr h="37084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origin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insertion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innervation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function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Deltoid </a:t>
                      </a:r>
                      <a:r>
                        <a:rPr lang="hu-HU" sz="1000" dirty="0" err="1" smtClean="0"/>
                        <a:t>muscle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u="sng" dirty="0" err="1" smtClean="0"/>
                        <a:t>Clavicular</a:t>
                      </a:r>
                      <a:r>
                        <a:rPr lang="hu-HU" sz="1000" u="sng" baseline="0" dirty="0" smtClean="0"/>
                        <a:t> part</a:t>
                      </a:r>
                      <a:r>
                        <a:rPr lang="hu-HU" sz="1000" baseline="0" dirty="0" smtClean="0"/>
                        <a:t>: </a:t>
                      </a:r>
                      <a:r>
                        <a:rPr lang="hu-HU" sz="1000" baseline="0" dirty="0" err="1" smtClean="0"/>
                        <a:t>lateral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thirsd</a:t>
                      </a:r>
                      <a:r>
                        <a:rPr lang="hu-HU" sz="1000" baseline="0" dirty="0" smtClean="0"/>
                        <a:t> of </a:t>
                      </a:r>
                      <a:r>
                        <a:rPr lang="hu-HU" sz="1000" baseline="0" dirty="0" err="1" smtClean="0"/>
                        <a:t>the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calvicle</a:t>
                      </a:r>
                      <a:endParaRPr lang="hu-HU" sz="1000" baseline="0" dirty="0" smtClean="0"/>
                    </a:p>
                    <a:p>
                      <a:r>
                        <a:rPr lang="hu-HU" sz="1000" u="sng" baseline="0" dirty="0" err="1" smtClean="0"/>
                        <a:t>Acromial</a:t>
                      </a:r>
                      <a:r>
                        <a:rPr lang="hu-HU" sz="1000" u="sng" baseline="0" dirty="0" smtClean="0"/>
                        <a:t> part</a:t>
                      </a:r>
                    </a:p>
                    <a:p>
                      <a:r>
                        <a:rPr lang="hu-HU" sz="1000" u="sng" baseline="0" dirty="0" err="1" smtClean="0"/>
                        <a:t>Spinal</a:t>
                      </a:r>
                      <a:r>
                        <a:rPr lang="hu-HU" sz="1000" u="sng" baseline="0" dirty="0" smtClean="0"/>
                        <a:t> part</a:t>
                      </a:r>
                      <a:r>
                        <a:rPr lang="hu-HU" sz="1000" baseline="0" dirty="0" smtClean="0"/>
                        <a:t>:</a:t>
                      </a:r>
                      <a:r>
                        <a:rPr lang="hu-HU" sz="1000" baseline="0" dirty="0" err="1" smtClean="0"/>
                        <a:t>lower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border</a:t>
                      </a:r>
                      <a:r>
                        <a:rPr lang="hu-HU" sz="1000" baseline="0" dirty="0" smtClean="0"/>
                        <a:t> of </a:t>
                      </a:r>
                      <a:r>
                        <a:rPr lang="hu-HU" sz="1000" baseline="0" dirty="0" err="1" smtClean="0"/>
                        <a:t>the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spine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of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the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scapule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Deltoid </a:t>
                      </a:r>
                      <a:r>
                        <a:rPr lang="hu-HU" sz="1000" dirty="0" err="1" smtClean="0"/>
                        <a:t>tuberosity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Axillary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nerve</a:t>
                      </a:r>
                      <a:endParaRPr lang="hu-HU" sz="1000" dirty="0" smtClean="0"/>
                    </a:p>
                    <a:p>
                      <a:r>
                        <a:rPr lang="hu-HU" sz="1000" dirty="0" smtClean="0"/>
                        <a:t>(C4-5)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u="sng" dirty="0" err="1" smtClean="0"/>
                        <a:t>Anteversion</a:t>
                      </a:r>
                      <a:r>
                        <a:rPr lang="hu-HU" sz="1000" u="sng" dirty="0" smtClean="0"/>
                        <a:t>, </a:t>
                      </a:r>
                      <a:r>
                        <a:rPr lang="hu-HU" sz="1000" u="sng" dirty="0" err="1" smtClean="0"/>
                        <a:t>medial</a:t>
                      </a:r>
                      <a:r>
                        <a:rPr lang="hu-HU" sz="1000" u="sng" dirty="0" smtClean="0"/>
                        <a:t> </a:t>
                      </a:r>
                      <a:r>
                        <a:rPr lang="hu-HU" sz="1000" u="sng" dirty="0" err="1" smtClean="0"/>
                        <a:t>rotation</a:t>
                      </a:r>
                      <a:endParaRPr lang="hu-HU" sz="1000" u="sng" dirty="0" smtClean="0"/>
                    </a:p>
                    <a:p>
                      <a:endParaRPr lang="hu-HU" sz="1000" dirty="0" smtClean="0"/>
                    </a:p>
                    <a:p>
                      <a:endParaRPr lang="hu-HU" sz="1000" dirty="0" smtClean="0"/>
                    </a:p>
                    <a:p>
                      <a:r>
                        <a:rPr lang="hu-HU" sz="1000" u="sng" dirty="0" err="1" smtClean="0"/>
                        <a:t>Abduction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up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to</a:t>
                      </a:r>
                      <a:r>
                        <a:rPr lang="hu-HU" sz="1000" dirty="0" smtClean="0"/>
                        <a:t> 90 </a:t>
                      </a:r>
                      <a:r>
                        <a:rPr lang="hu-HU" sz="1000" dirty="0" err="1" smtClean="0"/>
                        <a:t>degree</a:t>
                      </a:r>
                      <a:endParaRPr lang="hu-HU" sz="1000" dirty="0" smtClean="0"/>
                    </a:p>
                    <a:p>
                      <a:r>
                        <a:rPr lang="hu-HU" sz="1000" u="sng" dirty="0" err="1" smtClean="0"/>
                        <a:t>Retroversion</a:t>
                      </a:r>
                      <a:r>
                        <a:rPr lang="hu-HU" sz="1000" u="sng" dirty="0" smtClean="0"/>
                        <a:t>, </a:t>
                      </a:r>
                      <a:r>
                        <a:rPr lang="hu-HU" sz="1000" u="sng" dirty="0" err="1" smtClean="0"/>
                        <a:t>lateral</a:t>
                      </a:r>
                      <a:r>
                        <a:rPr lang="hu-HU" sz="1000" u="sng" baseline="0" dirty="0" smtClean="0"/>
                        <a:t> </a:t>
                      </a:r>
                      <a:r>
                        <a:rPr lang="hu-HU" sz="1000" u="sng" baseline="0" dirty="0" err="1" smtClean="0"/>
                        <a:t>rotation</a:t>
                      </a:r>
                      <a:endParaRPr lang="en-US" sz="1000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Subscapularis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muscle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Subscapular</a:t>
                      </a:r>
                      <a:r>
                        <a:rPr lang="hu-HU" sz="1000" dirty="0" smtClean="0"/>
                        <a:t> fossa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Lesser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tubercule</a:t>
                      </a:r>
                      <a:r>
                        <a:rPr lang="hu-HU" sz="1000" dirty="0" smtClean="0"/>
                        <a:t> and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proximal</a:t>
                      </a:r>
                      <a:r>
                        <a:rPr lang="hu-HU" sz="1000" dirty="0" smtClean="0"/>
                        <a:t> part of </a:t>
                      </a:r>
                      <a:r>
                        <a:rPr lang="hu-HU" sz="1000" dirty="0" err="1" smtClean="0"/>
                        <a:t>its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crest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Subscapular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nerve</a:t>
                      </a:r>
                      <a:r>
                        <a:rPr lang="hu-HU" sz="1000" baseline="0" dirty="0" smtClean="0"/>
                        <a:t> (C5-8)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Medial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rotation</a:t>
                      </a:r>
                      <a:r>
                        <a:rPr lang="hu-HU" sz="1000" dirty="0" smtClean="0"/>
                        <a:t>: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strongest</a:t>
                      </a:r>
                      <a:r>
                        <a:rPr lang="hu-HU" sz="1000" dirty="0" smtClean="0"/>
                        <a:t> 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106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34492"/>
          <a:stretch/>
        </p:blipFill>
        <p:spPr>
          <a:xfrm>
            <a:off x="3088392" y="650240"/>
            <a:ext cx="3383545" cy="305461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24890" y="788599"/>
            <a:ext cx="1972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supraspinatus</a:t>
            </a:r>
            <a:r>
              <a:rPr lang="hu-HU" sz="1600" dirty="0" smtClean="0"/>
              <a:t> </a:t>
            </a:r>
            <a:r>
              <a:rPr lang="hu-HU" sz="1600" dirty="0" err="1" smtClean="0"/>
              <a:t>muscle</a:t>
            </a:r>
            <a:endParaRPr lang="hu-HU" sz="1600" dirty="0" smtClean="0"/>
          </a:p>
          <a:p>
            <a:endParaRPr lang="en-US" sz="1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43079" y="1795014"/>
            <a:ext cx="1892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infraspinatus</a:t>
            </a:r>
            <a:r>
              <a:rPr lang="hu-HU" sz="1600" dirty="0" smtClean="0"/>
              <a:t> </a:t>
            </a:r>
            <a:r>
              <a:rPr lang="hu-HU" sz="1600" dirty="0" err="1" smtClean="0"/>
              <a:t>muscle</a:t>
            </a:r>
            <a:endParaRPr lang="hu-HU" sz="1600" dirty="0" smtClean="0"/>
          </a:p>
          <a:p>
            <a:endParaRPr lang="en-US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866441" y="127389"/>
            <a:ext cx="31566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Shoulder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muscles</a:t>
            </a:r>
            <a:r>
              <a:rPr lang="hu-HU" sz="2800" b="1" dirty="0" smtClean="0"/>
              <a:t> 2:</a:t>
            </a:r>
          </a:p>
          <a:p>
            <a:endParaRPr lang="en-US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43079" y="2216654"/>
            <a:ext cx="1845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teres minor  </a:t>
            </a:r>
            <a:r>
              <a:rPr lang="hu-HU" sz="1600" dirty="0" err="1" smtClean="0"/>
              <a:t>muscle</a:t>
            </a:r>
            <a:endParaRPr lang="hu-HU" sz="1600" dirty="0" smtClean="0"/>
          </a:p>
          <a:p>
            <a:endParaRPr lang="en-US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90272" y="2655430"/>
            <a:ext cx="1824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teres major  </a:t>
            </a:r>
            <a:r>
              <a:rPr lang="hu-HU" sz="1600" dirty="0" err="1" smtClean="0"/>
              <a:t>muscle</a:t>
            </a:r>
            <a:endParaRPr lang="hu-HU" sz="1600" dirty="0" smtClean="0"/>
          </a:p>
          <a:p>
            <a:endParaRPr lang="en-US" sz="1600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02940"/>
              </p:ext>
            </p:extLst>
          </p:nvPr>
        </p:nvGraphicFramePr>
        <p:xfrm>
          <a:off x="721360" y="3980494"/>
          <a:ext cx="7985759" cy="2618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152"/>
                <a:gridCol w="1597152"/>
                <a:gridCol w="1597152"/>
                <a:gridCol w="1122024"/>
                <a:gridCol w="2072279"/>
              </a:tblGrid>
              <a:tr h="48609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origin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insertion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innervation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function</a:t>
                      </a:r>
                      <a:endParaRPr lang="en-US" sz="1000" dirty="0"/>
                    </a:p>
                  </a:txBody>
                  <a:tcPr/>
                </a:tc>
              </a:tr>
              <a:tr h="486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/>
                        <a:t>supraspinatus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muscle</a:t>
                      </a:r>
                      <a:endParaRPr lang="hu-HU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Supraspinatus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fascia</a:t>
                      </a:r>
                      <a:r>
                        <a:rPr lang="hu-HU" sz="1000" dirty="0" smtClean="0"/>
                        <a:t> and fossa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Upper</a:t>
                      </a:r>
                      <a:r>
                        <a:rPr lang="hu-HU" sz="1000" dirty="0" smtClean="0"/>
                        <a:t> facet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dirty="0" err="1" smtClean="0"/>
                        <a:t>greater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tubercule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Suprascapular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nerve</a:t>
                      </a:r>
                      <a:r>
                        <a:rPr lang="hu-HU" sz="1000" dirty="0" smtClean="0"/>
                        <a:t> (C4-6)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Abduction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up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to</a:t>
                      </a:r>
                      <a:r>
                        <a:rPr lang="hu-HU" sz="1000" baseline="0" dirty="0" smtClean="0"/>
                        <a:t> 90 </a:t>
                      </a:r>
                      <a:r>
                        <a:rPr lang="hu-HU" sz="1000" baseline="0" dirty="0" err="1" smtClean="0"/>
                        <a:t>degree</a:t>
                      </a:r>
                      <a:endParaRPr lang="en-US" sz="1000" dirty="0"/>
                    </a:p>
                  </a:txBody>
                  <a:tcPr/>
                </a:tc>
              </a:tr>
              <a:tr h="486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/>
                        <a:t>infraspinatus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muscle</a:t>
                      </a:r>
                      <a:endParaRPr lang="hu-HU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Infraspinatus</a:t>
                      </a:r>
                      <a:r>
                        <a:rPr lang="hu-HU" sz="1000" dirty="0" smtClean="0"/>
                        <a:t> fossa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middle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articular</a:t>
                      </a:r>
                      <a:r>
                        <a:rPr lang="hu-HU" sz="1000" dirty="0" smtClean="0"/>
                        <a:t>  facet</a:t>
                      </a:r>
                      <a:r>
                        <a:rPr lang="hu-HU" sz="1000" baseline="0" dirty="0" smtClean="0"/>
                        <a:t> of </a:t>
                      </a:r>
                      <a:r>
                        <a:rPr lang="hu-HU" sz="1000" baseline="0" dirty="0" err="1" smtClean="0"/>
                        <a:t>the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dirty="0" err="1" smtClean="0"/>
                        <a:t>greater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tubercule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/>
                        <a:t>Suprascapular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nerve</a:t>
                      </a:r>
                      <a:r>
                        <a:rPr lang="hu-HU" sz="1000" dirty="0" smtClean="0"/>
                        <a:t> (C4-6)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Lateral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rotation</a:t>
                      </a:r>
                      <a:endParaRPr lang="en-US" sz="1000" dirty="0"/>
                    </a:p>
                  </a:txBody>
                  <a:tcPr/>
                </a:tc>
              </a:tr>
              <a:tr h="486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smtClean="0"/>
                        <a:t>teres minor  </a:t>
                      </a:r>
                      <a:r>
                        <a:rPr lang="hu-HU" sz="1000" dirty="0" err="1" smtClean="0"/>
                        <a:t>muscle</a:t>
                      </a:r>
                      <a:endParaRPr lang="hu-HU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Lateral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border</a:t>
                      </a:r>
                      <a:r>
                        <a:rPr lang="hu-HU" sz="1000" dirty="0" smtClean="0"/>
                        <a:t>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scapule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/>
                        <a:t>lower</a:t>
                      </a:r>
                      <a:r>
                        <a:rPr lang="hu-HU" sz="1000" dirty="0" smtClean="0"/>
                        <a:t> facet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dirty="0" err="1" smtClean="0"/>
                        <a:t>greater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tubercule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Axillary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nerve</a:t>
                      </a:r>
                      <a:r>
                        <a:rPr lang="hu-HU" sz="1000" baseline="0" dirty="0" smtClean="0"/>
                        <a:t> (C5-6)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/>
                        <a:t>Lateral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rotation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486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smtClean="0"/>
                        <a:t>teres major  </a:t>
                      </a:r>
                      <a:r>
                        <a:rPr lang="hu-HU" sz="1000" dirty="0" err="1" smtClean="0"/>
                        <a:t>muscle</a:t>
                      </a:r>
                      <a:endParaRPr lang="hu-HU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/>
                        <a:t>Lateral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border</a:t>
                      </a:r>
                      <a:r>
                        <a:rPr lang="hu-HU" sz="1000" dirty="0" smtClean="0"/>
                        <a:t>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scapule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Crest</a:t>
                      </a:r>
                      <a:r>
                        <a:rPr lang="hu-HU" sz="1000" dirty="0" smtClean="0"/>
                        <a:t>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lesser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tubercule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/>
                        <a:t>Subscapular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nerve</a:t>
                      </a:r>
                      <a:r>
                        <a:rPr lang="hu-HU" sz="1000" baseline="0" dirty="0" smtClean="0"/>
                        <a:t> (C5-8)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Retroversion</a:t>
                      </a:r>
                      <a:r>
                        <a:rPr lang="hu-HU" sz="1000" dirty="0" smtClean="0"/>
                        <a:t>, </a:t>
                      </a:r>
                      <a:r>
                        <a:rPr lang="hu-HU" sz="1000" dirty="0" err="1" smtClean="0"/>
                        <a:t>medial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rotation</a:t>
                      </a:r>
                      <a:r>
                        <a:rPr lang="hu-HU" sz="1000" dirty="0" smtClean="0"/>
                        <a:t>, </a:t>
                      </a:r>
                      <a:r>
                        <a:rPr lang="hu-HU" sz="1000" dirty="0" err="1" smtClean="0"/>
                        <a:t>adduction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83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b="19769"/>
          <a:stretch/>
        </p:blipFill>
        <p:spPr>
          <a:xfrm>
            <a:off x="473440" y="66866"/>
            <a:ext cx="2464902" cy="292017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854344" y="672584"/>
            <a:ext cx="36344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Spinohumeral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muscles</a:t>
            </a:r>
            <a:r>
              <a:rPr lang="hu-HU" sz="2800" b="1" dirty="0" smtClean="0"/>
              <a:t>:</a:t>
            </a:r>
          </a:p>
          <a:p>
            <a:endParaRPr lang="en-US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669613" y="260382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1600" dirty="0" smtClean="0"/>
          </a:p>
          <a:p>
            <a:endParaRPr lang="en-US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669613" y="416274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1600" dirty="0" smtClean="0"/>
          </a:p>
          <a:p>
            <a:endParaRPr lang="en-US" sz="1600" dirty="0"/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10441"/>
              </p:ext>
            </p:extLst>
          </p:nvPr>
        </p:nvGraphicFramePr>
        <p:xfrm>
          <a:off x="184311" y="2975238"/>
          <a:ext cx="8863600" cy="386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632"/>
                <a:gridCol w="2633825"/>
                <a:gridCol w="1481232"/>
                <a:gridCol w="924039"/>
                <a:gridCol w="2535872"/>
              </a:tblGrid>
              <a:tr h="487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origin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insertion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innervation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function</a:t>
                      </a:r>
                      <a:endParaRPr lang="en-US" sz="1000" dirty="0"/>
                    </a:p>
                  </a:txBody>
                  <a:tcPr/>
                </a:tc>
              </a:tr>
              <a:tr h="487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smtClean="0"/>
                        <a:t>1. </a:t>
                      </a:r>
                      <a:r>
                        <a:rPr lang="hu-HU" sz="1000" dirty="0" err="1" smtClean="0"/>
                        <a:t>Trapezius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muscle</a:t>
                      </a:r>
                      <a:endParaRPr lang="hu-H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u="sng" dirty="0" err="1" smtClean="0"/>
                        <a:t>Descending</a:t>
                      </a:r>
                      <a:r>
                        <a:rPr lang="hu-HU" sz="1000" u="sng" baseline="0" dirty="0" smtClean="0"/>
                        <a:t> part :</a:t>
                      </a:r>
                      <a:r>
                        <a:rPr lang="hu-HU" sz="1000" u="none" baseline="0" dirty="0" err="1" smtClean="0"/>
                        <a:t>superior</a:t>
                      </a:r>
                      <a:r>
                        <a:rPr lang="hu-HU" sz="1000" u="none" baseline="0" dirty="0" smtClean="0"/>
                        <a:t> </a:t>
                      </a:r>
                      <a:r>
                        <a:rPr lang="hu-HU" sz="1000" u="none" baseline="0" dirty="0" err="1" smtClean="0"/>
                        <a:t>nuchal</a:t>
                      </a:r>
                      <a:r>
                        <a:rPr lang="hu-HU" sz="1000" u="none" baseline="0" dirty="0" smtClean="0"/>
                        <a:t> line</a:t>
                      </a:r>
                    </a:p>
                    <a:p>
                      <a:r>
                        <a:rPr lang="hu-HU" sz="1000" u="sng" baseline="0" dirty="0" err="1" smtClean="0"/>
                        <a:t>Transverse</a:t>
                      </a:r>
                      <a:r>
                        <a:rPr lang="hu-HU" sz="1000" u="sng" baseline="0" dirty="0" smtClean="0"/>
                        <a:t> part</a:t>
                      </a:r>
                      <a:r>
                        <a:rPr lang="hu-HU" sz="1000" u="none" baseline="0" dirty="0" smtClean="0"/>
                        <a:t>: 7th cervical-3rd </a:t>
                      </a:r>
                      <a:r>
                        <a:rPr lang="hu-HU" sz="1000" u="none" baseline="0" dirty="0" err="1" smtClean="0"/>
                        <a:t>thohracic</a:t>
                      </a:r>
                      <a:r>
                        <a:rPr lang="hu-HU" sz="1000" u="none" baseline="0" dirty="0" smtClean="0"/>
                        <a:t> </a:t>
                      </a:r>
                      <a:r>
                        <a:rPr lang="hu-HU" sz="1000" u="none" baseline="0" dirty="0" err="1" smtClean="0"/>
                        <a:t>vertebrae’s</a:t>
                      </a:r>
                      <a:r>
                        <a:rPr lang="hu-HU" sz="1000" u="none" baseline="0" dirty="0" smtClean="0"/>
                        <a:t>  </a:t>
                      </a:r>
                      <a:r>
                        <a:rPr lang="hu-HU" sz="1000" u="none" baseline="0" dirty="0" err="1" smtClean="0"/>
                        <a:t>spinous</a:t>
                      </a:r>
                      <a:r>
                        <a:rPr lang="hu-HU" sz="1000" u="none" baseline="0" dirty="0" smtClean="0"/>
                        <a:t> </a:t>
                      </a:r>
                      <a:r>
                        <a:rPr lang="hu-HU" sz="1000" u="none" baseline="0" dirty="0" err="1" smtClean="0"/>
                        <a:t>processes</a:t>
                      </a:r>
                      <a:endParaRPr lang="hu-HU" sz="1000" u="none" baseline="0" dirty="0" smtClean="0"/>
                    </a:p>
                    <a:p>
                      <a:r>
                        <a:rPr lang="hu-HU" sz="1000" u="sng" baseline="0" dirty="0" err="1" smtClean="0"/>
                        <a:t>Ascending</a:t>
                      </a:r>
                      <a:r>
                        <a:rPr lang="hu-HU" sz="1000" u="sng" baseline="0" dirty="0" smtClean="0"/>
                        <a:t> part</a:t>
                      </a:r>
                      <a:r>
                        <a:rPr lang="hu-HU" sz="1000" u="none" baseline="0" dirty="0" smtClean="0"/>
                        <a:t>: 2-12th </a:t>
                      </a:r>
                      <a:r>
                        <a:rPr lang="hu-HU" sz="1000" u="none" baseline="0" dirty="0" err="1" smtClean="0"/>
                        <a:t>thoracic</a:t>
                      </a:r>
                      <a:r>
                        <a:rPr lang="hu-HU" sz="1000" u="none" baseline="0" dirty="0" smtClean="0"/>
                        <a:t> </a:t>
                      </a:r>
                      <a:r>
                        <a:rPr lang="hu-HU" sz="1000" u="none" baseline="0" dirty="0" err="1" smtClean="0"/>
                        <a:t>vertebrae’s</a:t>
                      </a:r>
                      <a:r>
                        <a:rPr lang="hu-HU" sz="1000" u="none" baseline="0" dirty="0" smtClean="0"/>
                        <a:t>  </a:t>
                      </a:r>
                      <a:r>
                        <a:rPr lang="hu-HU" sz="1000" u="none" baseline="0" dirty="0" err="1" smtClean="0"/>
                        <a:t>spinous</a:t>
                      </a:r>
                      <a:r>
                        <a:rPr lang="hu-HU" sz="1000" u="none" baseline="0" dirty="0" smtClean="0"/>
                        <a:t> </a:t>
                      </a:r>
                      <a:r>
                        <a:rPr lang="hu-HU" sz="1000" u="none" baseline="0" dirty="0" err="1" smtClean="0"/>
                        <a:t>processes</a:t>
                      </a:r>
                      <a:endParaRPr lang="en-US" sz="1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u="none" baseline="0" dirty="0" smtClean="0"/>
                        <a:t>lat.1/3rd of </a:t>
                      </a:r>
                      <a:r>
                        <a:rPr lang="hu-HU" sz="1000" u="none" baseline="0" dirty="0" err="1" smtClean="0"/>
                        <a:t>claviclaa</a:t>
                      </a:r>
                      <a:endParaRPr lang="hu-HU" sz="1000" u="none" baseline="0" dirty="0" smtClean="0"/>
                    </a:p>
                    <a:p>
                      <a:r>
                        <a:rPr lang="hu-HU" sz="1000" dirty="0" err="1" smtClean="0"/>
                        <a:t>Acromial</a:t>
                      </a:r>
                      <a:r>
                        <a:rPr lang="hu-HU" sz="1000" dirty="0" smtClean="0"/>
                        <a:t> end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clavicula</a:t>
                      </a:r>
                      <a:r>
                        <a:rPr lang="hu-HU" sz="1000" dirty="0" smtClean="0"/>
                        <a:t> and </a:t>
                      </a:r>
                      <a:r>
                        <a:rPr lang="hu-HU" sz="1000" dirty="0" err="1" smtClean="0"/>
                        <a:t>scaular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spine</a:t>
                      </a:r>
                      <a:endParaRPr lang="hu-HU" sz="1000" dirty="0" smtClean="0"/>
                    </a:p>
                    <a:p>
                      <a:r>
                        <a:rPr lang="hu-HU" sz="1000" dirty="0" err="1" smtClean="0"/>
                        <a:t>Scapular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spine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Accessory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nerve</a:t>
                      </a:r>
                      <a:r>
                        <a:rPr lang="hu-HU" sz="1000" baseline="0" dirty="0" smtClean="0"/>
                        <a:t>  (N. XI), </a:t>
                      </a:r>
                      <a:r>
                        <a:rPr lang="hu-HU" sz="1000" baseline="0" dirty="0" err="1" smtClean="0"/>
                        <a:t>trapesius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bracnch</a:t>
                      </a:r>
                      <a:r>
                        <a:rPr lang="hu-HU" sz="1000" baseline="0" dirty="0" smtClean="0"/>
                        <a:t> (C2-4)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882083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2. </a:t>
                      </a:r>
                      <a:r>
                        <a:rPr lang="hu-HU" sz="1000" dirty="0" err="1" smtClean="0"/>
                        <a:t>Latissimus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dorsi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muscle</a:t>
                      </a:r>
                      <a:endParaRPr lang="hu-H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u="sng" dirty="0" err="1" smtClean="0"/>
                        <a:t>Vertebral</a:t>
                      </a:r>
                      <a:r>
                        <a:rPr lang="hu-HU" sz="1000" u="sng" dirty="0" smtClean="0"/>
                        <a:t> part: </a:t>
                      </a:r>
                      <a:r>
                        <a:rPr lang="hu-HU" sz="1000" dirty="0" err="1" smtClean="0"/>
                        <a:t>Spinous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processes</a:t>
                      </a:r>
                      <a:r>
                        <a:rPr lang="hu-HU" sz="1000" dirty="0" smtClean="0"/>
                        <a:t>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7-12th </a:t>
                      </a:r>
                      <a:r>
                        <a:rPr lang="hu-HU" sz="1000" dirty="0" err="1" smtClean="0"/>
                        <a:t>thoracoc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vertebrae</a:t>
                      </a:r>
                      <a:r>
                        <a:rPr lang="hu-HU" sz="1000" dirty="0" smtClean="0"/>
                        <a:t>, </a:t>
                      </a:r>
                      <a:r>
                        <a:rPr lang="hu-HU" sz="1000" dirty="0" err="1" smtClean="0"/>
                        <a:t>thoracolumbar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fascia</a:t>
                      </a:r>
                      <a:endParaRPr lang="hu-HU" sz="1000" dirty="0" smtClean="0"/>
                    </a:p>
                    <a:p>
                      <a:r>
                        <a:rPr lang="hu-HU" sz="1000" u="sng" dirty="0" err="1" smtClean="0"/>
                        <a:t>Iliac</a:t>
                      </a:r>
                      <a:r>
                        <a:rPr lang="hu-HU" sz="1000" u="sng" dirty="0" smtClean="0"/>
                        <a:t> part</a:t>
                      </a:r>
                      <a:r>
                        <a:rPr lang="hu-HU" sz="1000" dirty="0" smtClean="0"/>
                        <a:t>: </a:t>
                      </a:r>
                      <a:r>
                        <a:rPr lang="hu-HU" sz="1000" dirty="0" err="1" smtClean="0"/>
                        <a:t>poserior</a:t>
                      </a:r>
                      <a:r>
                        <a:rPr lang="hu-HU" sz="1000" dirty="0" smtClean="0"/>
                        <a:t> 1/3rd of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the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iliac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crest</a:t>
                      </a:r>
                      <a:endParaRPr lang="hu-HU" sz="1000" baseline="0" dirty="0" smtClean="0"/>
                    </a:p>
                    <a:p>
                      <a:r>
                        <a:rPr lang="hu-HU" sz="1000" u="sng" baseline="0" dirty="0" err="1" smtClean="0"/>
                        <a:t>costal</a:t>
                      </a:r>
                      <a:r>
                        <a:rPr lang="hu-HU" sz="1000" u="sng" baseline="0" dirty="0" smtClean="0"/>
                        <a:t> part</a:t>
                      </a:r>
                      <a:r>
                        <a:rPr lang="hu-HU" sz="1000" baseline="0" dirty="0" smtClean="0"/>
                        <a:t>: 10-12th </a:t>
                      </a:r>
                      <a:r>
                        <a:rPr lang="hu-HU" sz="1000" baseline="0" dirty="0" err="1" smtClean="0"/>
                        <a:t>rib</a:t>
                      </a:r>
                      <a:endParaRPr lang="hu-HU" sz="1000" baseline="0" dirty="0" smtClean="0"/>
                    </a:p>
                    <a:p>
                      <a:r>
                        <a:rPr lang="hu-HU" sz="1000" u="sng" dirty="0" err="1" smtClean="0"/>
                        <a:t>scapular</a:t>
                      </a:r>
                      <a:r>
                        <a:rPr lang="hu-HU" sz="1000" u="sng" dirty="0" smtClean="0"/>
                        <a:t> part</a:t>
                      </a:r>
                      <a:r>
                        <a:rPr lang="hu-HU" sz="1000" dirty="0" smtClean="0"/>
                        <a:t>: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inferior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angle</a:t>
                      </a:r>
                      <a:r>
                        <a:rPr lang="hu-HU" sz="1000" baseline="0" dirty="0" smtClean="0"/>
                        <a:t> of </a:t>
                      </a:r>
                      <a:r>
                        <a:rPr lang="hu-HU" sz="1000" baseline="0" dirty="0" err="1" smtClean="0"/>
                        <a:t>the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scapula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Crest</a:t>
                      </a:r>
                      <a:r>
                        <a:rPr lang="hu-HU" sz="1000" dirty="0" smtClean="0"/>
                        <a:t>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lesser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tubercule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Thoracodorsal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nerve</a:t>
                      </a:r>
                      <a:r>
                        <a:rPr lang="hu-HU" sz="1000" dirty="0" smtClean="0"/>
                        <a:t> (C6-8)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„</a:t>
                      </a:r>
                      <a:r>
                        <a:rPr lang="hu-HU" sz="1000" dirty="0" err="1" smtClean="0"/>
                        <a:t>dress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coat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pocket</a:t>
                      </a:r>
                      <a:r>
                        <a:rPr lang="hu-HU" sz="1000" dirty="0" smtClean="0"/>
                        <a:t>” , </a:t>
                      </a:r>
                      <a:r>
                        <a:rPr lang="hu-HU" sz="1000" dirty="0" err="1" smtClean="0"/>
                        <a:t>adduction</a:t>
                      </a:r>
                      <a:r>
                        <a:rPr lang="hu-HU" sz="1000" dirty="0" smtClean="0"/>
                        <a:t> ,</a:t>
                      </a:r>
                      <a:r>
                        <a:rPr lang="hu-HU" sz="1000" dirty="0" err="1" smtClean="0"/>
                        <a:t>medial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rotation</a:t>
                      </a:r>
                      <a:r>
                        <a:rPr lang="hu-HU" sz="1000" dirty="0" smtClean="0"/>
                        <a:t>,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retroflexion</a:t>
                      </a:r>
                      <a:endParaRPr lang="hu-HU" sz="1000" baseline="0" dirty="0" smtClean="0"/>
                    </a:p>
                    <a:p>
                      <a:r>
                        <a:rPr lang="hu-HU" sz="1000" baseline="0" dirty="0" err="1" smtClean="0"/>
                        <a:t>Forced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expiration</a:t>
                      </a:r>
                      <a:r>
                        <a:rPr lang="hu-HU" sz="1000" baseline="0" dirty="0" smtClean="0"/>
                        <a:t> : „</a:t>
                      </a:r>
                      <a:r>
                        <a:rPr lang="hu-HU" sz="1000" baseline="0" dirty="0" err="1" smtClean="0"/>
                        <a:t>coughing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muscle</a:t>
                      </a:r>
                      <a:r>
                        <a:rPr lang="hu-HU" sz="1000" baseline="0" dirty="0" smtClean="0"/>
                        <a:t>”</a:t>
                      </a:r>
                      <a:endParaRPr lang="en-US" sz="1000" dirty="0"/>
                    </a:p>
                  </a:txBody>
                  <a:tcPr/>
                </a:tc>
              </a:tr>
              <a:tr h="540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smtClean="0"/>
                        <a:t>3. </a:t>
                      </a:r>
                      <a:r>
                        <a:rPr lang="hu-HU" sz="1000" dirty="0" err="1" smtClean="0"/>
                        <a:t>Rhomboid</a:t>
                      </a:r>
                      <a:r>
                        <a:rPr lang="hu-HU" sz="1000" dirty="0" smtClean="0"/>
                        <a:t> major </a:t>
                      </a:r>
                      <a:r>
                        <a:rPr lang="hu-HU" sz="1000" dirty="0" err="1" smtClean="0"/>
                        <a:t>muscle</a:t>
                      </a:r>
                      <a:endParaRPr lang="hu-H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Spinous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processes</a:t>
                      </a:r>
                      <a:r>
                        <a:rPr lang="hu-HU" sz="1000" dirty="0" smtClean="0"/>
                        <a:t> of 1-4th </a:t>
                      </a:r>
                      <a:r>
                        <a:rPr lang="hu-HU" sz="1000" dirty="0" err="1" smtClean="0"/>
                        <a:t>thoracic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vertebrae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Medial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margin</a:t>
                      </a:r>
                      <a:r>
                        <a:rPr lang="hu-HU" sz="1000" dirty="0" smtClean="0"/>
                        <a:t>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scapula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/>
                        <a:t>Dorsal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scaapular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nerve</a:t>
                      </a:r>
                      <a:r>
                        <a:rPr lang="hu-HU" sz="1000" dirty="0" smtClean="0"/>
                        <a:t> (C4-5)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/>
                        <a:t>Retract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scapula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towards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vertebral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column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540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smtClean="0"/>
                        <a:t>4. </a:t>
                      </a:r>
                      <a:r>
                        <a:rPr lang="hu-HU" sz="1000" dirty="0" err="1" smtClean="0"/>
                        <a:t>Levator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scapulae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muscle</a:t>
                      </a:r>
                      <a:endParaRPr lang="hu-H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Dorsal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tubercules</a:t>
                      </a:r>
                      <a:r>
                        <a:rPr lang="hu-HU" sz="1000" dirty="0" smtClean="0"/>
                        <a:t>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transverse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processes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of</a:t>
                      </a:r>
                      <a:r>
                        <a:rPr lang="hu-HU" sz="1000" dirty="0" smtClean="0"/>
                        <a:t> 1-4th </a:t>
                      </a:r>
                      <a:r>
                        <a:rPr lang="hu-HU" sz="1000" dirty="0" err="1" smtClean="0"/>
                        <a:t>cervical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vertebrae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Superior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angle</a:t>
                      </a:r>
                      <a:r>
                        <a:rPr lang="hu-HU" sz="1000" dirty="0" smtClean="0"/>
                        <a:t>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scapula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Dorsal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scaapular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nerve</a:t>
                      </a:r>
                      <a:r>
                        <a:rPr lang="hu-HU" sz="1000" dirty="0" smtClean="0"/>
                        <a:t> (C4-5)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Elevates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scapula</a:t>
                      </a:r>
                      <a:endParaRPr lang="en-US" sz="1000" dirty="0"/>
                    </a:p>
                  </a:txBody>
                  <a:tcPr/>
                </a:tc>
              </a:tr>
              <a:tr h="540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smtClean="0"/>
                        <a:t>5 . </a:t>
                      </a:r>
                      <a:r>
                        <a:rPr lang="hu-HU" sz="1000" dirty="0" err="1" smtClean="0"/>
                        <a:t>Rhomboid</a:t>
                      </a:r>
                      <a:r>
                        <a:rPr lang="hu-HU" sz="1000" dirty="0" smtClean="0"/>
                        <a:t> minor </a:t>
                      </a:r>
                      <a:r>
                        <a:rPr lang="hu-HU" sz="1000" dirty="0" err="1" smtClean="0"/>
                        <a:t>muscle</a:t>
                      </a:r>
                      <a:endParaRPr lang="hu-HU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/>
                        <a:t>Spinous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processes</a:t>
                      </a:r>
                      <a:r>
                        <a:rPr lang="hu-HU" sz="1000" dirty="0" smtClean="0"/>
                        <a:t> of 6-7th </a:t>
                      </a:r>
                      <a:r>
                        <a:rPr lang="hu-HU" sz="1000" dirty="0" err="1" smtClean="0"/>
                        <a:t>cervica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lvertebrae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/>
                        <a:t>Medial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margin</a:t>
                      </a:r>
                      <a:r>
                        <a:rPr lang="hu-HU" sz="1000" dirty="0" smtClean="0"/>
                        <a:t>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scapula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/>
                        <a:t>Dorsal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scaapular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nerve</a:t>
                      </a:r>
                      <a:r>
                        <a:rPr lang="hu-HU" sz="1000" dirty="0" smtClean="0"/>
                        <a:t> (C4-5)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Retract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scapula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towards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vertebral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column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890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17054"/>
          <a:stretch/>
        </p:blipFill>
        <p:spPr>
          <a:xfrm>
            <a:off x="0" y="1169580"/>
            <a:ext cx="9144000" cy="568841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5336" y="215473"/>
            <a:ext cx="4001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Thoracohumeral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muscles</a:t>
            </a:r>
            <a:r>
              <a:rPr lang="hu-HU" sz="2800" b="1" dirty="0" smtClean="0"/>
              <a:t>: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5460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1440" b="41238"/>
          <a:stretch/>
        </p:blipFill>
        <p:spPr>
          <a:xfrm>
            <a:off x="102346" y="47858"/>
            <a:ext cx="4249414" cy="334264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55301" y="202235"/>
            <a:ext cx="4001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Thoracohumeral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muscles</a:t>
            </a:r>
            <a:r>
              <a:rPr lang="hu-HU" sz="2800" b="1" dirty="0" smtClean="0"/>
              <a:t>:</a:t>
            </a:r>
          </a:p>
          <a:p>
            <a:endParaRPr lang="en-US" sz="2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86350" y="1647900"/>
            <a:ext cx="2370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2. </a:t>
            </a:r>
            <a:r>
              <a:rPr lang="hu-HU" sz="1600" dirty="0" err="1" smtClean="0"/>
              <a:t>Pectoralis</a:t>
            </a:r>
            <a:r>
              <a:rPr lang="hu-HU" sz="1600" dirty="0" smtClean="0"/>
              <a:t> minor </a:t>
            </a:r>
            <a:r>
              <a:rPr lang="hu-HU" sz="1600" dirty="0" err="1" smtClean="0"/>
              <a:t>muscle</a:t>
            </a:r>
            <a:endParaRPr lang="hu-HU" sz="1600" dirty="0" smtClean="0"/>
          </a:p>
          <a:p>
            <a:endParaRPr lang="en-US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828481" y="1156342"/>
            <a:ext cx="2364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</a:t>
            </a:r>
            <a:r>
              <a:rPr lang="hu-HU" sz="1600" dirty="0"/>
              <a:t>. </a:t>
            </a:r>
            <a:r>
              <a:rPr lang="hu-HU" sz="1600" dirty="0" err="1"/>
              <a:t>Pectoralis</a:t>
            </a:r>
            <a:r>
              <a:rPr lang="hu-HU" sz="1600" dirty="0"/>
              <a:t> major </a:t>
            </a:r>
            <a:r>
              <a:rPr lang="hu-HU" sz="1600" dirty="0" err="1"/>
              <a:t>muscle</a:t>
            </a:r>
            <a:endParaRPr lang="hu-HU" sz="1600" dirty="0"/>
          </a:p>
          <a:p>
            <a:r>
              <a:rPr lang="hu-HU" sz="1600" dirty="0" smtClean="0"/>
              <a:t> </a:t>
            </a:r>
            <a:endParaRPr lang="en-US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896332" y="2131943"/>
            <a:ext cx="1883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3. </a:t>
            </a:r>
            <a:r>
              <a:rPr lang="hu-HU" sz="1600" dirty="0" err="1" smtClean="0"/>
              <a:t>Subclavius</a:t>
            </a:r>
            <a:r>
              <a:rPr lang="hu-HU" sz="1600" dirty="0" smtClean="0"/>
              <a:t> </a:t>
            </a:r>
            <a:r>
              <a:rPr lang="hu-HU" sz="1600" dirty="0" err="1" smtClean="0"/>
              <a:t>muscle</a:t>
            </a:r>
            <a:endParaRPr lang="hu-HU" sz="1600" dirty="0" smtClean="0"/>
          </a:p>
          <a:p>
            <a:endParaRPr lang="hu-HU" sz="1600" dirty="0" smtClean="0"/>
          </a:p>
          <a:p>
            <a:endParaRPr lang="en-US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886350" y="2551395"/>
            <a:ext cx="2428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4. </a:t>
            </a:r>
            <a:r>
              <a:rPr lang="hu-HU" sz="1600" dirty="0" err="1" smtClean="0"/>
              <a:t>Serratus</a:t>
            </a:r>
            <a:r>
              <a:rPr lang="hu-HU" sz="1600" dirty="0" smtClean="0"/>
              <a:t> </a:t>
            </a:r>
            <a:r>
              <a:rPr lang="hu-HU" sz="1600" dirty="0" err="1" smtClean="0"/>
              <a:t>anterior</a:t>
            </a:r>
            <a:r>
              <a:rPr lang="hu-HU" sz="1600" dirty="0" smtClean="0"/>
              <a:t> </a:t>
            </a:r>
            <a:r>
              <a:rPr lang="hu-HU" sz="1600" dirty="0" err="1" smtClean="0"/>
              <a:t>muscle</a:t>
            </a:r>
            <a:endParaRPr lang="hu-HU" sz="1600" dirty="0" smtClean="0"/>
          </a:p>
          <a:p>
            <a:endParaRPr lang="en-US" sz="1600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768567"/>
              </p:ext>
            </p:extLst>
          </p:nvPr>
        </p:nvGraphicFramePr>
        <p:xfrm>
          <a:off x="102346" y="3335341"/>
          <a:ext cx="8954500" cy="3447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900"/>
                <a:gridCol w="1790900"/>
                <a:gridCol w="1790900"/>
                <a:gridCol w="1790900"/>
                <a:gridCol w="1790900"/>
              </a:tblGrid>
              <a:tr h="2357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origin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insertion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innervation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function</a:t>
                      </a:r>
                      <a:endParaRPr lang="en-US" sz="1000" dirty="0"/>
                    </a:p>
                  </a:txBody>
                  <a:tcPr/>
                </a:tc>
              </a:tr>
              <a:tr h="611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smtClean="0"/>
                        <a:t>1.Pectoralis major </a:t>
                      </a:r>
                      <a:r>
                        <a:rPr lang="hu-HU" sz="1000" dirty="0" err="1" smtClean="0"/>
                        <a:t>muscle</a:t>
                      </a:r>
                      <a:endParaRPr lang="hu-HU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u="sng" dirty="0" err="1" smtClean="0"/>
                        <a:t>Clavicular</a:t>
                      </a:r>
                      <a:r>
                        <a:rPr lang="hu-HU" sz="1000" u="sng" dirty="0" smtClean="0"/>
                        <a:t> part</a:t>
                      </a:r>
                      <a:r>
                        <a:rPr lang="hu-HU" sz="1000" dirty="0" smtClean="0"/>
                        <a:t>: </a:t>
                      </a:r>
                      <a:r>
                        <a:rPr lang="hu-HU" sz="1000" dirty="0" err="1" smtClean="0"/>
                        <a:t>clavicle</a:t>
                      </a:r>
                      <a:endParaRPr lang="hu-HU" sz="1000" dirty="0" smtClean="0"/>
                    </a:p>
                    <a:p>
                      <a:r>
                        <a:rPr lang="hu-HU" sz="1000" u="sng" dirty="0" err="1" smtClean="0"/>
                        <a:t>Sternocostal</a:t>
                      </a:r>
                      <a:r>
                        <a:rPr lang="hu-HU" sz="1000" u="sng" dirty="0" smtClean="0"/>
                        <a:t> part: </a:t>
                      </a:r>
                      <a:r>
                        <a:rPr lang="hu-HU" sz="1000" dirty="0" smtClean="0"/>
                        <a:t>2-6th </a:t>
                      </a:r>
                      <a:r>
                        <a:rPr lang="hu-HU" sz="1000" dirty="0" err="1" smtClean="0"/>
                        <a:t>rib’scartilages</a:t>
                      </a:r>
                      <a:endParaRPr lang="hu-HU" sz="1000" dirty="0" smtClean="0"/>
                    </a:p>
                    <a:p>
                      <a:r>
                        <a:rPr lang="hu-HU" sz="1000" u="sng" dirty="0" err="1" smtClean="0"/>
                        <a:t>Abdominal</a:t>
                      </a:r>
                      <a:r>
                        <a:rPr lang="hu-HU" sz="1000" u="sng" baseline="0" dirty="0" smtClean="0"/>
                        <a:t> part :</a:t>
                      </a:r>
                      <a:r>
                        <a:rPr lang="hu-HU" sz="1000" baseline="0" dirty="0" err="1" smtClean="0"/>
                        <a:t>rectus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sheeth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Crest</a:t>
                      </a:r>
                      <a:r>
                        <a:rPr lang="hu-HU" sz="1000" dirty="0" smtClean="0"/>
                        <a:t>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greater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tubercule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Lateral</a:t>
                      </a:r>
                      <a:r>
                        <a:rPr lang="hu-HU" sz="1000" baseline="0" dirty="0" smtClean="0"/>
                        <a:t> and </a:t>
                      </a:r>
                      <a:r>
                        <a:rPr lang="hu-HU" sz="1000" baseline="0" dirty="0" err="1" smtClean="0"/>
                        <a:t>medial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pectoral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nerves</a:t>
                      </a:r>
                      <a:r>
                        <a:rPr lang="hu-HU" sz="1000" baseline="0" smtClean="0"/>
                        <a:t> (C5-7)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Medial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rotation</a:t>
                      </a:r>
                      <a:r>
                        <a:rPr lang="hu-HU" sz="1000" baseline="0" dirty="0" smtClean="0"/>
                        <a:t> </a:t>
                      </a:r>
                    </a:p>
                    <a:p>
                      <a:r>
                        <a:rPr lang="hu-HU" sz="1000" baseline="0" dirty="0" err="1" smtClean="0"/>
                        <a:t>Adduction</a:t>
                      </a:r>
                      <a:endParaRPr lang="hu-HU" sz="10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err="1" smtClean="0"/>
                        <a:t>If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shoulder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girdle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if</a:t>
                      </a:r>
                      <a:r>
                        <a:rPr lang="hu-HU" sz="1000" dirty="0" smtClean="0"/>
                        <a:t> lift </a:t>
                      </a:r>
                      <a:r>
                        <a:rPr lang="hu-HU" sz="1000" dirty="0" err="1" smtClean="0"/>
                        <a:t>than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it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acts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like</a:t>
                      </a:r>
                      <a:r>
                        <a:rPr lang="hu-HU" sz="1000" dirty="0" smtClean="0"/>
                        <a:t> a </a:t>
                      </a:r>
                      <a:r>
                        <a:rPr lang="hu-HU" sz="1000" dirty="0" err="1" smtClean="0"/>
                        <a:t>respiratotry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muscle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for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expiration</a:t>
                      </a:r>
                      <a:endParaRPr lang="en-US" sz="1000" dirty="0" smtClean="0"/>
                    </a:p>
                  </a:txBody>
                  <a:tcPr/>
                </a:tc>
              </a:tr>
              <a:tr h="611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smtClean="0"/>
                        <a:t>2. </a:t>
                      </a:r>
                      <a:r>
                        <a:rPr lang="hu-HU" sz="1000" dirty="0" err="1" smtClean="0"/>
                        <a:t>Pectoralis</a:t>
                      </a:r>
                      <a:r>
                        <a:rPr lang="hu-HU" sz="1000" dirty="0" smtClean="0"/>
                        <a:t> minor </a:t>
                      </a:r>
                      <a:r>
                        <a:rPr lang="hu-HU" sz="1000" dirty="0" err="1" smtClean="0"/>
                        <a:t>muscle</a:t>
                      </a:r>
                      <a:endParaRPr lang="hu-HU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3-5th </a:t>
                      </a:r>
                      <a:r>
                        <a:rPr lang="hu-HU" sz="1000" dirty="0" err="1" smtClean="0"/>
                        <a:t>rib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Coracoid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process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Medial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pectoral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nerves</a:t>
                      </a:r>
                      <a:r>
                        <a:rPr lang="hu-HU" sz="1000" dirty="0" smtClean="0"/>
                        <a:t> (C6-8)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Lowers</a:t>
                      </a:r>
                      <a:r>
                        <a:rPr lang="hu-HU" sz="1000" dirty="0" smtClean="0"/>
                        <a:t> and </a:t>
                      </a:r>
                      <a:r>
                        <a:rPr lang="hu-HU" sz="1000" dirty="0" err="1" smtClean="0"/>
                        <a:t>rotates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scapule</a:t>
                      </a:r>
                      <a:endParaRPr lang="en-US" sz="1000" dirty="0"/>
                    </a:p>
                  </a:txBody>
                  <a:tcPr/>
                </a:tc>
              </a:tr>
              <a:tr h="611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smtClean="0"/>
                        <a:t>3. </a:t>
                      </a:r>
                      <a:r>
                        <a:rPr lang="hu-HU" sz="1000" dirty="0" err="1" smtClean="0"/>
                        <a:t>Subclavius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muscle</a:t>
                      </a:r>
                      <a:endParaRPr lang="hu-HU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1st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rib’s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cartilage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Sulcus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for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subclavius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muscle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Subcalvian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nerve</a:t>
                      </a:r>
                      <a:r>
                        <a:rPr lang="hu-HU" sz="1000" dirty="0" smtClean="0"/>
                        <a:t> (C5-6)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Stabilizes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sternoclavicular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joint</a:t>
                      </a:r>
                      <a:endParaRPr lang="en-US" sz="1000" dirty="0"/>
                    </a:p>
                  </a:txBody>
                  <a:tcPr/>
                </a:tc>
              </a:tr>
              <a:tr h="611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 smtClean="0"/>
                        <a:t>4. </a:t>
                      </a:r>
                      <a:r>
                        <a:rPr lang="hu-HU" sz="1000" dirty="0" err="1" smtClean="0"/>
                        <a:t>Serratus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anterior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muscle</a:t>
                      </a:r>
                      <a:endParaRPr lang="hu-HU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Slips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from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1-9 th </a:t>
                      </a:r>
                      <a:r>
                        <a:rPr lang="hu-HU" sz="1000" dirty="0" err="1" smtClean="0"/>
                        <a:t>ribs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Medial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margin</a:t>
                      </a:r>
                      <a:r>
                        <a:rPr lang="hu-HU" sz="1000" dirty="0" smtClean="0"/>
                        <a:t>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scapuke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Long </a:t>
                      </a:r>
                      <a:r>
                        <a:rPr lang="hu-HU" sz="1000" dirty="0" err="1" smtClean="0"/>
                        <a:t>thoracic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nerve</a:t>
                      </a:r>
                      <a:r>
                        <a:rPr lang="hu-HU" sz="1000" dirty="0" smtClean="0"/>
                        <a:t> (C5-7)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err="1" smtClean="0"/>
                        <a:t>Elevation</a:t>
                      </a:r>
                      <a:r>
                        <a:rPr lang="hu-HU" sz="1000" dirty="0" smtClean="0"/>
                        <a:t> of </a:t>
                      </a:r>
                      <a:r>
                        <a:rPr lang="hu-HU" sz="1000" dirty="0" err="1" smtClean="0"/>
                        <a:t>the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arm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above</a:t>
                      </a:r>
                      <a:r>
                        <a:rPr lang="hu-HU" sz="1000" dirty="0" smtClean="0"/>
                        <a:t> 90 </a:t>
                      </a:r>
                      <a:r>
                        <a:rPr lang="hu-HU" sz="1000" dirty="0" err="1" smtClean="0"/>
                        <a:t>degree</a:t>
                      </a:r>
                      <a:r>
                        <a:rPr lang="hu-HU" sz="1000" dirty="0" smtClean="0"/>
                        <a:t>, </a:t>
                      </a:r>
                      <a:r>
                        <a:rPr lang="hu-HU" sz="1000" dirty="0" err="1" smtClean="0"/>
                        <a:t>press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teh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scapule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toward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the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thorax</a:t>
                      </a:r>
                      <a:endParaRPr lang="hu-HU" sz="1000" dirty="0" smtClean="0"/>
                    </a:p>
                    <a:p>
                      <a:r>
                        <a:rPr lang="hu-HU" sz="1000" dirty="0" err="1" smtClean="0"/>
                        <a:t>If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shoulder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girdle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if</a:t>
                      </a:r>
                      <a:r>
                        <a:rPr lang="hu-HU" sz="1000" dirty="0" smtClean="0"/>
                        <a:t> lift </a:t>
                      </a:r>
                      <a:r>
                        <a:rPr lang="hu-HU" sz="1000" dirty="0" err="1" smtClean="0"/>
                        <a:t>than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it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acts</a:t>
                      </a:r>
                      <a:r>
                        <a:rPr lang="hu-HU" sz="1000" dirty="0" smtClean="0"/>
                        <a:t> </a:t>
                      </a:r>
                      <a:r>
                        <a:rPr lang="hu-HU" sz="1000" dirty="0" err="1" smtClean="0"/>
                        <a:t>like</a:t>
                      </a:r>
                      <a:r>
                        <a:rPr lang="hu-HU" sz="1000" dirty="0" smtClean="0"/>
                        <a:t> a </a:t>
                      </a:r>
                      <a:r>
                        <a:rPr lang="hu-HU" sz="1000" dirty="0" err="1" smtClean="0"/>
                        <a:t>respiratotry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muscle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for</a:t>
                      </a:r>
                      <a:r>
                        <a:rPr lang="hu-HU" sz="1000" baseline="0" dirty="0" smtClean="0"/>
                        <a:t> </a:t>
                      </a:r>
                      <a:r>
                        <a:rPr lang="hu-HU" sz="1000" baseline="0" dirty="0" err="1" smtClean="0"/>
                        <a:t>expiration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43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524"/>
            <a:ext cx="9144000" cy="437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16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192"/>
            <a:ext cx="9144000" cy="53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93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6975"/>
            <a:ext cx="9144000" cy="52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9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2"/>
            <a:ext cx="9144000" cy="53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88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259"/>
            <a:ext cx="9144000" cy="53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26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796"/>
            <a:ext cx="9144000" cy="55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67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016"/>
            <a:ext cx="9144000" cy="531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99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289"/>
            <a:ext cx="9144000" cy="533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27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495"/>
            <a:ext cx="9144000" cy="47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8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72765" y="2967335"/>
            <a:ext cx="7798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Good </a:t>
            </a:r>
            <a:r>
              <a:rPr lang="hu-H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luck</a:t>
            </a:r>
            <a:r>
              <a:rPr lang="hu-H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</a:t>
            </a:r>
            <a:r>
              <a:rPr lang="hu-H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hu-H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hu-H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Midterm</a:t>
            </a:r>
            <a:r>
              <a:rPr lang="hu-H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hu-H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14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852"/>
            <a:ext cx="9144000" cy="50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548"/>
            <a:ext cx="9144000" cy="516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361"/>
            <a:ext cx="9144000" cy="52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2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523"/>
            <a:ext cx="9144000" cy="557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6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489"/>
            <a:ext cx="9144000" cy="52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3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707"/>
            <a:ext cx="9144000" cy="57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5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356"/>
            <a:ext cx="9144000" cy="53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30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646</Words>
  <Application>Microsoft Office PowerPoint</Application>
  <PresentationFormat>Diavetítés a képernyőre (4:3 oldalarány)</PresentationFormat>
  <Paragraphs>153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3" baseType="lpstr">
      <vt:lpstr>Angsana New</vt:lpstr>
      <vt:lpstr>Arial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ana</dc:creator>
  <cp:lastModifiedBy>ana</cp:lastModifiedBy>
  <cp:revision>36</cp:revision>
  <dcterms:created xsi:type="dcterms:W3CDTF">2018-10-10T12:38:54Z</dcterms:created>
  <dcterms:modified xsi:type="dcterms:W3CDTF">2018-10-16T12:33:29Z</dcterms:modified>
</cp:coreProperties>
</file>