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78" r:id="rId2"/>
    <p:sldId id="433" r:id="rId3"/>
    <p:sldId id="476" r:id="rId4"/>
    <p:sldId id="477" r:id="rId5"/>
    <p:sldId id="474" r:id="rId6"/>
    <p:sldId id="437" r:id="rId7"/>
    <p:sldId id="434" r:id="rId8"/>
    <p:sldId id="493" r:id="rId9"/>
    <p:sldId id="492" r:id="rId10"/>
    <p:sldId id="496" r:id="rId11"/>
    <p:sldId id="436" r:id="rId12"/>
    <p:sldId id="518" r:id="rId13"/>
    <p:sldId id="519" r:id="rId14"/>
    <p:sldId id="520" r:id="rId15"/>
    <p:sldId id="415" r:id="rId16"/>
    <p:sldId id="502" r:id="rId17"/>
    <p:sldId id="439" r:id="rId18"/>
    <p:sldId id="521" r:id="rId19"/>
    <p:sldId id="522" r:id="rId20"/>
    <p:sldId id="466" r:id="rId21"/>
    <p:sldId id="442" r:id="rId22"/>
    <p:sldId id="500" r:id="rId23"/>
    <p:sldId id="523" r:id="rId24"/>
    <p:sldId id="524" r:id="rId25"/>
    <p:sldId id="443" r:id="rId26"/>
    <p:sldId id="503" r:id="rId27"/>
    <p:sldId id="498" r:id="rId28"/>
    <p:sldId id="444" r:id="rId29"/>
    <p:sldId id="446" r:id="rId30"/>
    <p:sldId id="504" r:id="rId31"/>
    <p:sldId id="447" r:id="rId32"/>
    <p:sldId id="467" r:id="rId33"/>
    <p:sldId id="469" r:id="rId34"/>
    <p:sldId id="499" r:id="rId35"/>
    <p:sldId id="470" r:id="rId36"/>
    <p:sldId id="495" r:id="rId37"/>
    <p:sldId id="450" r:id="rId38"/>
    <p:sldId id="471" r:id="rId39"/>
    <p:sldId id="525" r:id="rId40"/>
    <p:sldId id="526" r:id="rId41"/>
    <p:sldId id="451" r:id="rId42"/>
    <p:sldId id="452" r:id="rId43"/>
    <p:sldId id="454" r:id="rId44"/>
    <p:sldId id="455" r:id="rId45"/>
    <p:sldId id="456" r:id="rId46"/>
    <p:sldId id="457" r:id="rId47"/>
    <p:sldId id="453" r:id="rId48"/>
    <p:sldId id="475" r:id="rId49"/>
    <p:sldId id="480" r:id="rId50"/>
    <p:sldId id="517" r:id="rId51"/>
    <p:sldId id="485" r:id="rId52"/>
    <p:sldId id="527" r:id="rId53"/>
    <p:sldId id="481" r:id="rId54"/>
    <p:sldId id="486" r:id="rId55"/>
    <p:sldId id="490" r:id="rId56"/>
    <p:sldId id="489" r:id="rId57"/>
    <p:sldId id="487" r:id="rId58"/>
    <p:sldId id="505" r:id="rId59"/>
    <p:sldId id="507" r:id="rId60"/>
    <p:sldId id="528" r:id="rId61"/>
    <p:sldId id="506" r:id="rId62"/>
    <p:sldId id="491" r:id="rId63"/>
    <p:sldId id="529" r:id="rId64"/>
    <p:sldId id="510" r:id="rId65"/>
    <p:sldId id="511" r:id="rId66"/>
    <p:sldId id="512" r:id="rId67"/>
    <p:sldId id="513" r:id="rId68"/>
    <p:sldId id="508" r:id="rId69"/>
    <p:sldId id="509" r:id="rId70"/>
    <p:sldId id="464" r:id="rId71"/>
    <p:sldId id="465" r:id="rId72"/>
    <p:sldId id="472" r:id="rId73"/>
    <p:sldId id="473" r:id="rId74"/>
    <p:sldId id="458" r:id="rId75"/>
    <p:sldId id="459" r:id="rId76"/>
    <p:sldId id="460" r:id="rId77"/>
    <p:sldId id="461" r:id="rId78"/>
    <p:sldId id="462" r:id="rId79"/>
    <p:sldId id="514" r:id="rId80"/>
    <p:sldId id="515" r:id="rId81"/>
    <p:sldId id="516" r:id="rId82"/>
    <p:sldId id="530" r:id="rId83"/>
    <p:sldId id="531" r:id="rId84"/>
    <p:sldId id="427" r:id="rId85"/>
    <p:sldId id="419" r:id="rId8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49F42"/>
    <a:srgbClr val="FF0000"/>
    <a:srgbClr val="FFFF00"/>
    <a:srgbClr val="00CC00"/>
    <a:srgbClr val="CC0000"/>
    <a:srgbClr val="9900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04" autoAdjust="0"/>
  </p:normalViewPr>
  <p:slideViewPr>
    <p:cSldViewPr>
      <p:cViewPr varScale="1">
        <p:scale>
          <a:sx n="63" d="100"/>
          <a:sy n="63" d="100"/>
        </p:scale>
        <p:origin x="7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0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CAD9EB9-D752-497D-AA73-3803FC4E3E9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7618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de-DE"/>
          </a:p>
        </p:txBody>
      </p:sp>
      <p:sp>
        <p:nvSpPr>
          <p:cNvPr id="367619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654012A-9E78-441C-B926-E68FFEE4EA33}" type="slidenum">
              <a:rPr lang="hu-HU" sz="1200">
                <a:latin typeface="Times New Roman" pitchFamily="18" charset="0"/>
              </a:rPr>
              <a:pPr algn="r"/>
              <a:t>3</a:t>
            </a:fld>
            <a:endParaRPr lang="hu-H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http://medical-dictionary.thefreedictionary.com/fontanelle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http://mein-erstes-baby.net/allgemeines/der-besondere-korper-von-sauglingen/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https://embryology.med.unsw.edu.au/embryology/index.php/File:Fetal_head_lateral.jpg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D9EB9-D752-497D-AA73-3803FC4E3E91}" type="slidenum">
              <a:rPr lang="hu-HU" smtClean="0"/>
              <a:pPr>
                <a:defRPr/>
              </a:pPr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800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https://embryology.med.unsw.edu.au/embryology/index.php/File:Stage14_sem2l.jpg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https://embryology.med.unsw.edu.au/embryology/index.php/File:Fetal_head_lateral.jpg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D9EB9-D752-497D-AA73-3803FC4E3E91}" type="slidenum">
              <a:rPr lang="hu-HU" smtClean="0"/>
              <a:pPr>
                <a:defRPr/>
              </a:pPr>
              <a:t>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1088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Hinrichsen</a:t>
            </a:r>
            <a:r>
              <a:rPr lang="hu-HU" dirty="0"/>
              <a:t> </a:t>
            </a:r>
            <a:r>
              <a:rPr lang="hu-HU" dirty="0" err="1"/>
              <a:t>Humanembryologie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D9EB9-D752-497D-AA73-3803FC4E3E91}" type="slidenum">
              <a:rPr lang="hu-HU" smtClean="0"/>
              <a:pPr>
                <a:defRPr/>
              </a:pPr>
              <a:t>63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274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Daniel </a:t>
            </a:r>
            <a:r>
              <a:rPr lang="hu-HU" dirty="0" err="1"/>
              <a:t>Lieberman</a:t>
            </a:r>
            <a:r>
              <a:rPr lang="hu-HU" dirty="0"/>
              <a:t>: The </a:t>
            </a:r>
            <a:r>
              <a:rPr lang="hu-HU" dirty="0" err="1"/>
              <a:t>evolution</a:t>
            </a:r>
            <a:r>
              <a:rPr lang="hu-HU" dirty="0"/>
              <a:t> of human </a:t>
            </a:r>
            <a:r>
              <a:rPr lang="hu-HU" dirty="0" err="1"/>
              <a:t>head</a:t>
            </a:r>
            <a:r>
              <a:rPr lang="hu-HU" dirty="0"/>
              <a:t>, </a:t>
            </a:r>
            <a:r>
              <a:rPr lang="hu-HU" dirty="0" err="1"/>
              <a:t>Belknap</a:t>
            </a:r>
            <a:r>
              <a:rPr lang="hu-HU" dirty="0"/>
              <a:t> Harvard, 2011</a:t>
            </a:r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D9EB9-D752-497D-AA73-3803FC4E3E91}" type="slidenum">
              <a:rPr lang="hu-HU" smtClean="0"/>
              <a:pPr>
                <a:defRPr/>
              </a:pPr>
              <a:t>68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7713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1586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/>
              <a:t>Tissue boundaries in the skull and adjacent mesenchyme. (A, B) Whole mount X-gal staining of skull vaults at E17.5,</a:t>
            </a:r>
            <a:r>
              <a:rPr lang="hu-HU" dirty="0"/>
              <a:t> </a:t>
            </a:r>
            <a:r>
              <a:rPr lang="en-US" dirty="0"/>
              <a:t>brain and the skin removed: reciprocal staining patterns are present in Wnt1-cre/R26R and Mesp1-cre/R26R skulls. (A) The</a:t>
            </a:r>
            <a:r>
              <a:rPr lang="hu-HU" dirty="0"/>
              <a:t> </a:t>
            </a:r>
            <a:r>
              <a:rPr lang="en-US" dirty="0"/>
              <a:t>parietal (p) and the lateral parts of the </a:t>
            </a:r>
            <a:r>
              <a:rPr lang="en-US" dirty="0" err="1"/>
              <a:t>interparietal</a:t>
            </a:r>
            <a:r>
              <a:rPr lang="en-US" dirty="0"/>
              <a:t> (asterisk) bones are of </a:t>
            </a:r>
            <a:r>
              <a:rPr lang="en-US" dirty="0" err="1"/>
              <a:t>mesodermal</a:t>
            </a:r>
            <a:r>
              <a:rPr lang="en-US" dirty="0"/>
              <a:t> origin; mesoderm-derived </a:t>
            </a:r>
            <a:r>
              <a:rPr lang="en-US" dirty="0" err="1"/>
              <a:t>meninges</a:t>
            </a:r>
            <a:r>
              <a:rPr lang="hu-HU" dirty="0"/>
              <a:t> </a:t>
            </a:r>
            <a:r>
              <a:rPr lang="en-US" dirty="0"/>
              <a:t>underlie the </a:t>
            </a:r>
            <a:r>
              <a:rPr lang="en-US" dirty="0" err="1"/>
              <a:t>interparietal</a:t>
            </a:r>
            <a:r>
              <a:rPr lang="en-US" dirty="0"/>
              <a:t> bone, showing as a light blue-stained area (asterisk). (B) The frontal (f) bones and medial part of the</a:t>
            </a:r>
          </a:p>
          <a:p>
            <a:pPr>
              <a:spcBef>
                <a:spcPct val="0"/>
              </a:spcBef>
            </a:pPr>
            <a:r>
              <a:rPr lang="en-US" dirty="0" err="1"/>
              <a:t>interparietal</a:t>
            </a:r>
            <a:r>
              <a:rPr lang="en-US" dirty="0"/>
              <a:t> bone (asterisk) are of neural crest origin; faint X-gal staining of the parietal bone is due to underlying neural</a:t>
            </a:r>
            <a:r>
              <a:rPr lang="hu-HU" dirty="0"/>
              <a:t> </a:t>
            </a:r>
            <a:r>
              <a:rPr lang="de-DE" dirty="0" err="1"/>
              <a:t>crest-derived</a:t>
            </a:r>
            <a:r>
              <a:rPr lang="de-DE" dirty="0"/>
              <a:t> </a:t>
            </a:r>
            <a:r>
              <a:rPr lang="de-DE" dirty="0" err="1"/>
              <a:t>meninges</a:t>
            </a:r>
            <a:r>
              <a:rPr lang="de-DE" dirty="0"/>
              <a:t>.</a:t>
            </a:r>
          </a:p>
        </p:txBody>
      </p:sp>
      <p:sp>
        <p:nvSpPr>
          <p:cNvPr id="451587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1BB214-4C5C-45DE-AADB-BFFADBEA86DC}" type="slidenum">
              <a:rPr lang="de-DE" smtClean="0"/>
              <a:pPr/>
              <a:t>69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http://www.cincinnatichildrens.org/health/c/craniosynostosis/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http://www.craniokids.co.za/cranio_faq.htm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 err="1"/>
              <a:t>Larsen</a:t>
            </a:r>
            <a:r>
              <a:rPr lang="hu-HU" dirty="0"/>
              <a:t>’ Human </a:t>
            </a:r>
            <a:r>
              <a:rPr lang="hu-HU" dirty="0" err="1"/>
              <a:t>Embryology</a:t>
            </a:r>
            <a:r>
              <a:rPr lang="hu-HU" dirty="0"/>
              <a:t>, 4th </a:t>
            </a:r>
            <a:r>
              <a:rPr lang="hu-HU" dirty="0" err="1"/>
              <a:t>edition</a:t>
            </a:r>
            <a:r>
              <a:rPr lang="hu-HU" dirty="0"/>
              <a:t>, </a:t>
            </a:r>
            <a:r>
              <a:rPr lang="hu-HU" dirty="0" err="1"/>
              <a:t>Schoenwolf</a:t>
            </a:r>
            <a:r>
              <a:rPr lang="hu-HU" dirty="0"/>
              <a:t>, Churchill-Livingstone, 2009</a:t>
            </a:r>
          </a:p>
          <a:p>
            <a:r>
              <a:rPr lang="hu-HU" dirty="0"/>
              <a:t>http://www.morgenpost.de/web-wissen/article1031894/Hai-hat-genetisch-gleiches-Gebiss-wie-der-Mensch.html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22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Wikipedia</a:t>
            </a:r>
            <a:endParaRPr lang="de-DE"/>
          </a:p>
        </p:txBody>
      </p:sp>
      <p:sp>
        <p:nvSpPr>
          <p:cNvPr id="440323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2C4F6B4-1F5A-4539-94A9-72C9FAF150C7}" type="slidenum">
              <a:rPr lang="hu-HU" sz="1200">
                <a:latin typeface="Times New Roman" pitchFamily="18" charset="0"/>
              </a:rPr>
              <a:pPr algn="r"/>
              <a:t>78</a:t>
            </a:fld>
            <a:endParaRPr lang="hu-H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http://radiopaedia.org/cases/giant-parietal-foramina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D9EB9-D752-497D-AA73-3803FC4E3E91}" type="slidenum">
              <a:rPr lang="hu-HU" smtClean="0"/>
              <a:pPr>
                <a:defRPr/>
              </a:pPr>
              <a:t>79</a:t>
            </a:fld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http://en.atlaseclamc.org/ear/165-abnormalities_of_the_implantation_of_the_ears_agnathia_otocephaly-Q17.4#.VLFuGMk8rkc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D9EB9-D752-497D-AA73-3803FC4E3E91}" type="slidenum">
              <a:rPr lang="hu-HU" smtClean="0"/>
              <a:pPr>
                <a:defRPr/>
              </a:pPr>
              <a:t>80</a:t>
            </a:fld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https://embryology.med.unsw.edu.au/embryology/index.php/Head_Development_-_Abnormalities</a:t>
            </a:r>
            <a:endParaRPr lang="hu-HU" dirty="0"/>
          </a:p>
          <a:p>
            <a:r>
              <a:rPr lang="de-DE" dirty="0"/>
              <a:t>http://en.atlaseclamc.org/ear/165-abnormalities_of_the_implantation_of_the_ears_agnathia_otocephaly-Q17.4#.VLFuwck8rkc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D9EB9-D752-497D-AA73-3803FC4E3E91}" type="slidenum">
              <a:rPr lang="hu-HU" smtClean="0"/>
              <a:pPr>
                <a:defRPr/>
              </a:pPr>
              <a:t>81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4002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Daniel Lieberman: The evolution of human head, Belknap Harvard, 2011</a:t>
            </a:r>
          </a:p>
          <a:p>
            <a:endParaRPr lang="hu-HU"/>
          </a:p>
        </p:txBody>
      </p:sp>
      <p:sp>
        <p:nvSpPr>
          <p:cNvPr id="384003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B1E04A-CBC5-464B-88E6-8126584F59E7}" type="slidenum">
              <a:rPr lang="hu-HU" sz="1200">
                <a:latin typeface="Times New Roman" pitchFamily="18" charset="0"/>
              </a:rPr>
              <a:pPr algn="r"/>
              <a:t>21</a:t>
            </a:fld>
            <a:endParaRPr lang="hu-H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Hinrichsen</a:t>
            </a:r>
            <a:r>
              <a:rPr lang="hu-HU" dirty="0"/>
              <a:t> </a:t>
            </a:r>
            <a:r>
              <a:rPr lang="hu-HU" dirty="0" err="1"/>
              <a:t>Humanembryologie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D9EB9-D752-497D-AA73-3803FC4E3E91}" type="slidenum">
              <a:rPr lang="hu-HU" smtClean="0"/>
              <a:pPr>
                <a:defRPr/>
              </a:pPr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407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7074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 dirty="0"/>
              <a:t>Daniel </a:t>
            </a:r>
            <a:r>
              <a:rPr lang="hu-HU" dirty="0" err="1"/>
              <a:t>Lieberman</a:t>
            </a:r>
            <a:r>
              <a:rPr lang="hu-HU" dirty="0"/>
              <a:t>: The </a:t>
            </a:r>
            <a:r>
              <a:rPr lang="hu-HU" dirty="0" err="1"/>
              <a:t>evolution</a:t>
            </a:r>
            <a:r>
              <a:rPr lang="hu-HU" dirty="0"/>
              <a:t> of human </a:t>
            </a:r>
            <a:r>
              <a:rPr lang="hu-HU" dirty="0" err="1"/>
              <a:t>head</a:t>
            </a:r>
            <a:r>
              <a:rPr lang="hu-HU" dirty="0"/>
              <a:t>, </a:t>
            </a:r>
            <a:r>
              <a:rPr lang="hu-HU" dirty="0" err="1"/>
              <a:t>Belknap</a:t>
            </a:r>
            <a:r>
              <a:rPr lang="hu-HU" dirty="0"/>
              <a:t> Harvard, 2011</a:t>
            </a:r>
          </a:p>
        </p:txBody>
      </p:sp>
      <p:sp>
        <p:nvSpPr>
          <p:cNvPr id="387075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55F0812-10CA-4CF9-977B-21AB22D29AC8}" type="slidenum">
              <a:rPr lang="hu-HU" sz="1200">
                <a:latin typeface="Times New Roman" pitchFamily="18" charset="0"/>
              </a:rPr>
              <a:pPr algn="r"/>
              <a:t>28</a:t>
            </a:fld>
            <a:endParaRPr lang="hu-H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Larsen’ Human Embryology, 4th edition, Schoenwolf, Churchill-Livingstone, 2009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http://developmenthumanskeletalsystem.weebly.com/skull.html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Hinrichsen</a:t>
            </a:r>
            <a:r>
              <a:rPr lang="hu-HU" dirty="0"/>
              <a:t>, </a:t>
            </a:r>
            <a:r>
              <a:rPr lang="hu-HU" dirty="0" err="1"/>
              <a:t>Humanembryologie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D9EB9-D752-497D-AA73-3803FC4E3E91}" type="slidenum">
              <a:rPr lang="hu-HU" smtClean="0"/>
              <a:pPr>
                <a:defRPr/>
              </a:pPr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956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https://embryology.med.unsw.edu.au/embryology/index.php/File:Fetal_head_lateral.jpg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D9EB9-D752-497D-AA73-3803FC4E3E91}" type="slidenum">
              <a:rPr lang="hu-HU" smtClean="0"/>
              <a:pPr>
                <a:defRPr/>
              </a:pPr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914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58E03-EBE5-42F9-9B17-63C733B1445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1F15D-EF10-44EB-B91F-CBEBFAFB976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2337E-464E-4CA6-94A9-99D1C60B919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F8FA6-0A4C-4F91-8F08-D4203737EA0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45A9A-81DB-4E2C-88EA-EC24BF1C4E4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B2AD3-DA1C-4F64-808E-C9B6D54DB86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63520-7E85-44B5-B035-6D86603B9C7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6FD29-EDEE-4E81-A5B2-1C0B488259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D8DB9-EF02-4D8A-965D-ACB8180524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81538-1303-4A94-A3A5-B2D77554252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5B02D-EB83-44D2-AD29-02F216CE2E5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4C383-F170-4742-9ABF-DC7B9F6EB0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Mintaszöveg szerkesztése</a:t>
            </a:r>
          </a:p>
          <a:p>
            <a:pPr lvl="1"/>
            <a:r>
              <a:rPr lang="de-DE"/>
              <a:t>Második szint</a:t>
            </a:r>
          </a:p>
          <a:p>
            <a:pPr lvl="2"/>
            <a:r>
              <a:rPr lang="de-DE"/>
              <a:t>Harmadik szint</a:t>
            </a:r>
          </a:p>
          <a:p>
            <a:pPr lvl="3"/>
            <a:r>
              <a:rPr lang="de-DE"/>
              <a:t>Negyedik szint</a:t>
            </a:r>
          </a:p>
          <a:p>
            <a:pPr lvl="4"/>
            <a:r>
              <a:rPr lang="de-DE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943573-04ED-42B2-B959-4C07D146A8A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9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flexikon.doccheck.com/Sutura_sagittalis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hyperlink" Target="http://flexikon.doccheck.com/Kahnsch%C3%A4del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35" name="Object 11"/>
          <p:cNvGraphicFramePr>
            <a:graphicFrameLocks noChangeAspect="1"/>
          </p:cNvGraphicFramePr>
          <p:nvPr/>
        </p:nvGraphicFramePr>
        <p:xfrm>
          <a:off x="0" y="0"/>
          <a:ext cx="9144000" cy="611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3" name="Image" r:id="rId3" imgW="2151710" imgH="1438537" progId="Photoshop.Image.7">
                  <p:embed/>
                </p:oleObj>
              </mc:Choice>
              <mc:Fallback>
                <p:oleObj name="Image" r:id="rId3" imgW="2151710" imgH="1438537" progId="Photoshop.Image.7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11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6" name="Text Box 3"/>
          <p:cNvSpPr txBox="1">
            <a:spLocks noChangeArrowheads="1"/>
          </p:cNvSpPr>
          <p:nvPr/>
        </p:nvSpPr>
        <p:spPr bwMode="auto">
          <a:xfrm>
            <a:off x="7308850" y="0"/>
            <a:ext cx="1835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 i="1" dirty="0">
                <a:solidFill>
                  <a:srgbClr val="C00000"/>
                </a:solidFill>
              </a:rPr>
              <a:t>Dr. Attila Magyar</a:t>
            </a:r>
            <a:br>
              <a:rPr lang="hu-HU" sz="1600" b="1" i="1" dirty="0">
                <a:solidFill>
                  <a:srgbClr val="C00000"/>
                </a:solidFill>
              </a:rPr>
            </a:br>
            <a:r>
              <a:rPr lang="hu-HU" sz="1600" b="1" i="1" dirty="0">
                <a:solidFill>
                  <a:srgbClr val="C00000"/>
                </a:solidFill>
              </a:rPr>
              <a:t>05-06.12.2018</a:t>
            </a:r>
          </a:p>
        </p:txBody>
      </p:sp>
      <p:sp>
        <p:nvSpPr>
          <p:cNvPr id="266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8313" y="5734050"/>
            <a:ext cx="8458200" cy="1196975"/>
          </a:xfrm>
        </p:spPr>
        <p:txBody>
          <a:bodyPr/>
          <a:lstStyle/>
          <a:p>
            <a:pPr marL="838200" indent="-838200" eaLnBrk="1" hangingPunct="1"/>
            <a:r>
              <a:rPr lang="hu-HU" sz="5400">
                <a:solidFill>
                  <a:srgbClr val="C00000"/>
                </a:solidFill>
                <a:latin typeface="Comic Sans MS" pitchFamily="66" charset="0"/>
              </a:rPr>
              <a:t>Entwicklung des Schädels</a:t>
            </a:r>
            <a:endParaRPr lang="de-DE" sz="540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err="1"/>
              <a:t>Chondrocranium</a:t>
            </a:r>
            <a:endParaRPr lang="de-DE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1143000"/>
          </a:xfrm>
        </p:spPr>
        <p:txBody>
          <a:bodyPr/>
          <a:lstStyle/>
          <a:p>
            <a:r>
              <a:rPr lang="hu-HU" sz="4000"/>
              <a:t>Neurocranium – Chondrocranium 2.</a:t>
            </a:r>
          </a:p>
        </p:txBody>
      </p:sp>
      <p:sp>
        <p:nvSpPr>
          <p:cNvPr id="3747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welchen</a:t>
            </a:r>
            <a:r>
              <a:rPr lang="hu-HU" dirty="0"/>
              <a:t> </a:t>
            </a:r>
            <a:r>
              <a:rPr lang="hu-HU" dirty="0" err="1"/>
              <a:t>Knorpelanlagen</a:t>
            </a:r>
            <a:r>
              <a:rPr lang="hu-HU" dirty="0"/>
              <a:t> </a:t>
            </a:r>
            <a:r>
              <a:rPr lang="hu-HU" dirty="0" err="1"/>
              <a:t>entwickelt</a:t>
            </a:r>
            <a:r>
              <a:rPr lang="hu-HU" dirty="0"/>
              <a:t> </a:t>
            </a:r>
            <a:r>
              <a:rPr lang="hu-HU" dirty="0" err="1"/>
              <a:t>sich</a:t>
            </a:r>
            <a:r>
              <a:rPr lang="hu-HU" dirty="0"/>
              <a:t> </a:t>
            </a:r>
            <a:r>
              <a:rPr lang="hu-HU" dirty="0" err="1"/>
              <a:t>Chondrocranium</a:t>
            </a:r>
            <a:r>
              <a:rPr lang="hu-HU" dirty="0"/>
              <a:t>?</a:t>
            </a:r>
            <a:br>
              <a:rPr lang="hu-HU" dirty="0"/>
            </a:br>
            <a:r>
              <a:rPr lang="hu-HU" dirty="0"/>
              <a:t>- </a:t>
            </a:r>
            <a:r>
              <a:rPr lang="hu-HU" b="1" dirty="0" err="1"/>
              <a:t>Parachordale</a:t>
            </a:r>
            <a:r>
              <a:rPr lang="hu-HU" dirty="0"/>
              <a:t> </a:t>
            </a:r>
            <a:r>
              <a:rPr lang="hu-HU" dirty="0" err="1"/>
              <a:t>Knorpeln</a:t>
            </a:r>
            <a:r>
              <a:rPr lang="hu-HU" dirty="0"/>
              <a:t> (</a:t>
            </a:r>
            <a:r>
              <a:rPr lang="hu-HU" dirty="0" err="1"/>
              <a:t>paarig</a:t>
            </a:r>
            <a:r>
              <a:rPr lang="hu-HU" dirty="0"/>
              <a:t>)</a:t>
            </a:r>
            <a:br>
              <a:rPr lang="hu-HU" dirty="0"/>
            </a:br>
            <a:r>
              <a:rPr lang="hu-HU" dirty="0"/>
              <a:t>- </a:t>
            </a:r>
            <a:r>
              <a:rPr lang="hu-HU" b="1" dirty="0" err="1"/>
              <a:t>Prächordale</a:t>
            </a:r>
            <a:r>
              <a:rPr lang="hu-HU" dirty="0"/>
              <a:t> </a:t>
            </a:r>
            <a:r>
              <a:rPr lang="hu-HU" dirty="0" err="1"/>
              <a:t>Knorpeln</a:t>
            </a:r>
            <a:r>
              <a:rPr lang="hu-HU" dirty="0"/>
              <a:t> (</a:t>
            </a:r>
            <a:r>
              <a:rPr lang="hu-HU" dirty="0" err="1"/>
              <a:t>paarig</a:t>
            </a:r>
            <a:r>
              <a:rPr lang="hu-HU" dirty="0"/>
              <a:t>)</a:t>
            </a:r>
            <a:br>
              <a:rPr lang="hu-HU" dirty="0"/>
            </a:br>
            <a:r>
              <a:rPr lang="hu-HU" dirty="0"/>
              <a:t>- </a:t>
            </a:r>
            <a:r>
              <a:rPr lang="hu-HU" b="1" dirty="0" err="1"/>
              <a:t>Sinnesorgan-Knropelkapseln</a:t>
            </a:r>
            <a:r>
              <a:rPr lang="hu-HU" dirty="0"/>
              <a:t> (</a:t>
            </a:r>
            <a:r>
              <a:rPr lang="hu-HU" dirty="0" err="1"/>
              <a:t>paarig</a:t>
            </a:r>
            <a:r>
              <a:rPr lang="hu-HU" dirty="0"/>
              <a:t>)</a:t>
            </a:r>
          </a:p>
          <a:p>
            <a:r>
              <a:rPr lang="hu-HU" dirty="0" err="1"/>
              <a:t>Chondrocranium</a:t>
            </a:r>
            <a:r>
              <a:rPr lang="hu-HU" dirty="0"/>
              <a:t> (</a:t>
            </a:r>
            <a:r>
              <a:rPr lang="hu-HU" dirty="0" err="1"/>
              <a:t>Knorpel</a:t>
            </a:r>
            <a:r>
              <a:rPr lang="hu-HU" dirty="0"/>
              <a:t>) </a:t>
            </a:r>
            <a:r>
              <a:rPr lang="hu-HU" dirty="0" err="1"/>
              <a:t>erscheint</a:t>
            </a:r>
            <a:r>
              <a:rPr lang="hu-HU" dirty="0"/>
              <a:t> </a:t>
            </a:r>
            <a:r>
              <a:rPr lang="hu-HU" dirty="0" err="1"/>
              <a:t>um</a:t>
            </a:r>
            <a:r>
              <a:rPr lang="hu-HU" dirty="0"/>
              <a:t> 40.ET (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nach</a:t>
            </a:r>
            <a:r>
              <a:rPr lang="hu-HU" dirty="0"/>
              <a:t> der 5. EW)</a:t>
            </a:r>
          </a:p>
          <a:p>
            <a:r>
              <a:rPr lang="hu-HU" dirty="0" err="1"/>
              <a:t>Wo</a:t>
            </a:r>
            <a:r>
              <a:rPr lang="hu-HU" dirty="0"/>
              <a:t>? </a:t>
            </a:r>
            <a:r>
              <a:rPr lang="hu-HU" b="1" dirty="0"/>
              <a:t>Unter </a:t>
            </a:r>
            <a:r>
              <a:rPr lang="hu-HU" dirty="0"/>
              <a:t>den</a:t>
            </a:r>
            <a:r>
              <a:rPr lang="hu-HU" b="1" dirty="0"/>
              <a:t> </a:t>
            </a:r>
            <a:r>
              <a:rPr lang="hu-HU" dirty="0" err="1"/>
              <a:t>Hirnbläschchen</a:t>
            </a:r>
            <a:endParaRPr lang="hu-H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8" name="Object 2"/>
          <p:cNvGraphicFramePr>
            <a:graphicFrameLocks noChangeAspect="1"/>
          </p:cNvGraphicFramePr>
          <p:nvPr/>
        </p:nvGraphicFramePr>
        <p:xfrm>
          <a:off x="0" y="0"/>
          <a:ext cx="5378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293" name="Image" r:id="rId3" imgW="3600381" imgH="4590962" progId="Photoshop.Image.7">
                  <p:embed/>
                </p:oleObj>
              </mc:Choice>
              <mc:Fallback>
                <p:oleObj name="Image" r:id="rId3" imgW="3600381" imgH="4590962" progId="Photoshop.Image.7">
                  <p:embed/>
                  <p:pic>
                    <p:nvPicPr>
                      <p:cNvPr id="265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3784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19" name="Text Box 5"/>
          <p:cNvSpPr txBox="1">
            <a:spLocks noChangeArrowheads="1"/>
          </p:cNvSpPr>
          <p:nvPr/>
        </p:nvSpPr>
        <p:spPr bwMode="auto">
          <a:xfrm>
            <a:off x="6769100" y="6461125"/>
            <a:ext cx="2374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>
                <a:solidFill>
                  <a:srgbClr val="990033"/>
                </a:solidFill>
              </a:rPr>
              <a:t>O’Rahilly &amp; Müller, Embryologie und Teratologie des Menschens 1999</a:t>
            </a:r>
          </a:p>
        </p:txBody>
      </p:sp>
      <p:sp>
        <p:nvSpPr>
          <p:cNvPr id="265220" name="Text Box 5"/>
          <p:cNvSpPr txBox="1">
            <a:spLocks noChangeArrowheads="1"/>
          </p:cNvSpPr>
          <p:nvPr/>
        </p:nvSpPr>
        <p:spPr bwMode="auto">
          <a:xfrm>
            <a:off x="5940425" y="692150"/>
            <a:ext cx="26638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Menschliches Embryo (6 Wochen alt), Mediansagittalschnitt</a:t>
            </a:r>
          </a:p>
        </p:txBody>
      </p:sp>
    </p:spTree>
    <p:extLst>
      <p:ext uri="{BB962C8B-B14F-4D97-AF65-F5344CB8AC3E}">
        <p14:creationId xmlns:p14="http://schemas.microsoft.com/office/powerpoint/2010/main" val="2991394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471626"/>
              </p:ext>
            </p:extLst>
          </p:nvPr>
        </p:nvGraphicFramePr>
        <p:xfrm>
          <a:off x="-2232" y="482600"/>
          <a:ext cx="9144000" cy="589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18" name="Image" r:id="rId3" imgW="4320457" imgH="2785057" progId="Photoshop.Image.7">
                  <p:embed/>
                </p:oleObj>
              </mc:Choice>
              <mc:Fallback>
                <p:oleObj name="Image" r:id="rId3" imgW="4320457" imgH="2785057" progId="Photoshop.Image.7">
                  <p:embed/>
                  <p:pic>
                    <p:nvPicPr>
                      <p:cNvPr id="266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32" y="482600"/>
                        <a:ext cx="9144000" cy="589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43" name="Text Box 5"/>
          <p:cNvSpPr txBox="1">
            <a:spLocks noChangeArrowheads="1"/>
          </p:cNvSpPr>
          <p:nvPr/>
        </p:nvSpPr>
        <p:spPr bwMode="auto">
          <a:xfrm>
            <a:off x="6769100" y="6461125"/>
            <a:ext cx="2374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>
                <a:solidFill>
                  <a:srgbClr val="990033"/>
                </a:solidFill>
              </a:rPr>
              <a:t>O’Rahilly &amp; Müller, Embryologie und Teratologie des Menschens 1999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8388424" y="3429000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/>
              <a:t>Notochord</a:t>
            </a:r>
            <a:endParaRPr lang="de-DE" sz="1000" b="1" dirty="0"/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7020272" y="3675221"/>
            <a:ext cx="1656184" cy="32984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1187624" y="418775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/>
              <a:t>Rathke</a:t>
            </a:r>
            <a:r>
              <a:rPr lang="hu-HU" sz="1000" b="1" dirty="0"/>
              <a:t> </a:t>
            </a:r>
            <a:r>
              <a:rPr lang="hu-HU" sz="1000" b="1" dirty="0" err="1"/>
              <a:t>Tasche</a:t>
            </a:r>
            <a:r>
              <a:rPr lang="hu-HU" sz="1000" b="1" dirty="0"/>
              <a:t>:</a:t>
            </a:r>
          </a:p>
          <a:p>
            <a:r>
              <a:rPr lang="hu-HU" sz="1000" b="1" dirty="0" err="1"/>
              <a:t>Anlage</a:t>
            </a:r>
            <a:r>
              <a:rPr lang="hu-HU" sz="1000" b="1" dirty="0"/>
              <a:t> der Adenohypophyse</a:t>
            </a:r>
            <a:endParaRPr lang="de-DE" sz="1000" b="1" dirty="0"/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2267744" y="3821846"/>
            <a:ext cx="1656184" cy="52235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7766670" y="661040"/>
            <a:ext cx="1243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/>
              <a:t>Grenzlinie</a:t>
            </a:r>
            <a:r>
              <a:rPr lang="hu-HU" sz="1000" b="1" dirty="0"/>
              <a:t> </a:t>
            </a:r>
            <a:r>
              <a:rPr lang="hu-HU" sz="1000" b="1" dirty="0" err="1"/>
              <a:t>für</a:t>
            </a:r>
            <a:r>
              <a:rPr lang="hu-HU" sz="1000" b="1" dirty="0"/>
              <a:t>:</a:t>
            </a:r>
            <a:endParaRPr lang="de-DE" sz="10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4569768" y="6427013"/>
            <a:ext cx="194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/>
              <a:t>Somiten, </a:t>
            </a:r>
            <a:r>
              <a:rPr lang="hu-HU" sz="1000" b="1" dirty="0" err="1"/>
              <a:t>bzw</a:t>
            </a:r>
            <a:r>
              <a:rPr lang="hu-HU" sz="1000" b="1" dirty="0"/>
              <a:t>. </a:t>
            </a:r>
            <a:r>
              <a:rPr lang="hu-HU" sz="1000" b="1" dirty="0" err="1"/>
              <a:t>Sklerotome</a:t>
            </a:r>
            <a:endParaRPr lang="de-DE" sz="1000" b="1" dirty="0"/>
          </a:p>
        </p:txBody>
      </p:sp>
      <p:cxnSp>
        <p:nvCxnSpPr>
          <p:cNvPr id="22" name="Egyenes összekötő nyíllal 21"/>
          <p:cNvCxnSpPr/>
          <p:nvPr/>
        </p:nvCxnSpPr>
        <p:spPr>
          <a:xfrm flipV="1">
            <a:off x="6156176" y="5487035"/>
            <a:ext cx="864096" cy="95614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V="1">
            <a:off x="6209320" y="5717088"/>
            <a:ext cx="916320" cy="74403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4515664" y="3758843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>
                <a:solidFill>
                  <a:srgbClr val="FFC000"/>
                </a:solidFill>
              </a:rPr>
              <a:t>Zunge</a:t>
            </a:r>
            <a:endParaRPr lang="de-DE" sz="1000" b="1" dirty="0">
              <a:solidFill>
                <a:srgbClr val="FFC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 rot="5400000">
            <a:off x="5970279" y="4932804"/>
            <a:ext cx="1087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>
                <a:solidFill>
                  <a:srgbClr val="FFC000"/>
                </a:solidFill>
              </a:rPr>
              <a:t>Speiserohr</a:t>
            </a:r>
            <a:endParaRPr lang="de-DE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50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2" y="188640"/>
            <a:ext cx="4102100" cy="4953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860032" y="90872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Die </a:t>
            </a:r>
            <a:r>
              <a:rPr lang="hu-HU" dirty="0" err="1"/>
              <a:t>erste</a:t>
            </a:r>
            <a:r>
              <a:rPr lang="hu-HU" dirty="0"/>
              <a:t> </a:t>
            </a:r>
            <a:r>
              <a:rPr lang="hu-HU" dirty="0" err="1"/>
              <a:t>Knorpelelemente</a:t>
            </a:r>
            <a:r>
              <a:rPr lang="hu-HU" dirty="0"/>
              <a:t> </a:t>
            </a:r>
            <a:r>
              <a:rPr lang="hu-HU" dirty="0" err="1"/>
              <a:t>um</a:t>
            </a:r>
            <a:r>
              <a:rPr lang="hu-HU" dirty="0"/>
              <a:t> der rostralen Spitze des Notochord</a:t>
            </a:r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2655344" y="4721379"/>
            <a:ext cx="1772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err="1">
                <a:solidFill>
                  <a:srgbClr val="C00000"/>
                </a:solidFill>
              </a:rPr>
              <a:t>parachordale</a:t>
            </a:r>
            <a:r>
              <a:rPr lang="hu-HU" sz="1100" b="1" dirty="0">
                <a:solidFill>
                  <a:srgbClr val="C00000"/>
                </a:solidFill>
              </a:rPr>
              <a:t> </a:t>
            </a:r>
            <a:r>
              <a:rPr lang="hu-HU" sz="1100" b="1" dirty="0" err="1">
                <a:solidFill>
                  <a:srgbClr val="C00000"/>
                </a:solidFill>
              </a:rPr>
              <a:t>Knorpeln</a:t>
            </a:r>
            <a:endParaRPr lang="de-DE" sz="1100" b="1" dirty="0">
              <a:solidFill>
                <a:srgbClr val="C00000"/>
              </a:solidFill>
            </a:endParaRPr>
          </a:p>
        </p:txBody>
      </p:sp>
      <p:cxnSp>
        <p:nvCxnSpPr>
          <p:cNvPr id="7" name="Egyenes összekötő nyíllal 6"/>
          <p:cNvCxnSpPr/>
          <p:nvPr/>
        </p:nvCxnSpPr>
        <p:spPr>
          <a:xfrm flipH="1" flipV="1">
            <a:off x="2374578" y="3717032"/>
            <a:ext cx="613246" cy="102037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179512" y="534546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 err="1">
                <a:solidFill>
                  <a:srgbClr val="C00000"/>
                </a:solidFill>
              </a:rPr>
              <a:t>prächordale</a:t>
            </a:r>
            <a:r>
              <a:rPr lang="hu-HU" sz="1100" b="1" dirty="0">
                <a:solidFill>
                  <a:srgbClr val="C00000"/>
                </a:solidFill>
              </a:rPr>
              <a:t> </a:t>
            </a:r>
            <a:r>
              <a:rPr lang="hu-HU" sz="1100" b="1" dirty="0" err="1">
                <a:solidFill>
                  <a:srgbClr val="C00000"/>
                </a:solidFill>
              </a:rPr>
              <a:t>Knorpeln</a:t>
            </a:r>
            <a:endParaRPr lang="de-DE" sz="1100" b="1" dirty="0">
              <a:solidFill>
                <a:srgbClr val="C00000"/>
              </a:solidFill>
            </a:endParaRPr>
          </a:p>
        </p:txBody>
      </p:sp>
      <p:cxnSp>
        <p:nvCxnSpPr>
          <p:cNvPr id="15" name="Egyenes összekötő nyíllal 14"/>
          <p:cNvCxnSpPr/>
          <p:nvPr/>
        </p:nvCxnSpPr>
        <p:spPr>
          <a:xfrm>
            <a:off x="1007604" y="796156"/>
            <a:ext cx="1020038" cy="43573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>
            <a:off x="1007604" y="796156"/>
            <a:ext cx="1366974" cy="146838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851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5175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68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2921000"/>
            <a:ext cx="5148262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6835" name="Text Box 4"/>
          <p:cNvSpPr txBox="1">
            <a:spLocks noChangeArrowheads="1"/>
          </p:cNvSpPr>
          <p:nvPr/>
        </p:nvSpPr>
        <p:spPr bwMode="auto">
          <a:xfrm>
            <a:off x="4932363" y="404813"/>
            <a:ext cx="360045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Chondrocranium</a:t>
            </a:r>
            <a:r>
              <a:rPr lang="hu-HU" dirty="0"/>
              <a:t> </a:t>
            </a:r>
            <a:r>
              <a:rPr lang="hu-HU" dirty="0" err="1"/>
              <a:t>erscheint</a:t>
            </a:r>
            <a:r>
              <a:rPr lang="hu-HU" dirty="0"/>
              <a:t> </a:t>
            </a:r>
            <a:r>
              <a:rPr lang="hu-HU" b="1" dirty="0" err="1"/>
              <a:t>zuerst</a:t>
            </a:r>
            <a:r>
              <a:rPr lang="hu-HU" dirty="0"/>
              <a:t>.</a:t>
            </a:r>
          </a:p>
          <a:p>
            <a:pPr>
              <a:spcBef>
                <a:spcPct val="50000"/>
              </a:spcBef>
            </a:pPr>
            <a:r>
              <a:rPr lang="hu-HU" dirty="0" err="1"/>
              <a:t>Seine</a:t>
            </a:r>
            <a:r>
              <a:rPr lang="hu-HU" dirty="0"/>
              <a:t> </a:t>
            </a:r>
            <a:r>
              <a:rPr lang="hu-HU" dirty="0" err="1"/>
              <a:t>Knorpeln</a:t>
            </a:r>
            <a:r>
              <a:rPr lang="hu-HU" dirty="0"/>
              <a:t> </a:t>
            </a:r>
            <a:r>
              <a:rPr lang="hu-HU" dirty="0" err="1"/>
              <a:t>findet</a:t>
            </a:r>
            <a:r>
              <a:rPr lang="hu-HU" dirty="0"/>
              <a:t> man </a:t>
            </a:r>
            <a:r>
              <a:rPr lang="hu-HU" dirty="0" err="1"/>
              <a:t>als</a:t>
            </a:r>
            <a:r>
              <a:rPr lang="hu-HU" dirty="0"/>
              <a:t> </a:t>
            </a:r>
            <a:r>
              <a:rPr lang="hu-HU" dirty="0" err="1"/>
              <a:t>selbständige</a:t>
            </a:r>
            <a:r>
              <a:rPr lang="hu-HU" dirty="0"/>
              <a:t> </a:t>
            </a:r>
            <a:r>
              <a:rPr lang="hu-HU" dirty="0" err="1"/>
              <a:t>Knorpeln</a:t>
            </a:r>
            <a:r>
              <a:rPr lang="hu-HU" dirty="0"/>
              <a:t> </a:t>
            </a:r>
            <a:r>
              <a:rPr lang="hu-HU" dirty="0" err="1"/>
              <a:t>schon</a:t>
            </a:r>
            <a:r>
              <a:rPr lang="hu-HU" dirty="0"/>
              <a:t> </a:t>
            </a:r>
            <a:r>
              <a:rPr lang="hu-HU" dirty="0" err="1"/>
              <a:t>bei</a:t>
            </a:r>
            <a:r>
              <a:rPr lang="hu-HU" dirty="0"/>
              <a:t> </a:t>
            </a:r>
            <a:r>
              <a:rPr lang="hu-HU" dirty="0" err="1"/>
              <a:t>niedrigen</a:t>
            </a:r>
            <a:r>
              <a:rPr lang="hu-HU" dirty="0"/>
              <a:t> </a:t>
            </a:r>
            <a:r>
              <a:rPr lang="hu-HU" dirty="0" err="1"/>
              <a:t>Tieren</a:t>
            </a:r>
            <a:r>
              <a:rPr lang="hu-HU" dirty="0"/>
              <a:t> (</a:t>
            </a:r>
            <a:r>
              <a:rPr lang="hu-HU" b="1" dirty="0" err="1"/>
              <a:t>Fischen</a:t>
            </a:r>
            <a:r>
              <a:rPr lang="hu-HU" dirty="0"/>
              <a:t>: </a:t>
            </a:r>
            <a:r>
              <a:rPr lang="hu-HU" dirty="0" err="1"/>
              <a:t>links</a:t>
            </a:r>
            <a:r>
              <a:rPr lang="hu-HU" dirty="0"/>
              <a:t>). </a:t>
            </a:r>
            <a:r>
              <a:rPr lang="hu-HU" dirty="0" err="1"/>
              <a:t>Ihre</a:t>
            </a:r>
            <a:r>
              <a:rPr lang="hu-HU" dirty="0"/>
              <a:t> </a:t>
            </a:r>
            <a:r>
              <a:rPr lang="hu-HU" dirty="0" err="1"/>
              <a:t>Homologen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b="1" dirty="0" err="1"/>
              <a:t>Mensch</a:t>
            </a:r>
            <a:r>
              <a:rPr lang="hu-HU" dirty="0"/>
              <a:t> </a:t>
            </a:r>
            <a:r>
              <a:rPr lang="hu-HU" dirty="0" err="1"/>
              <a:t>sind</a:t>
            </a:r>
            <a:r>
              <a:rPr lang="hu-HU" dirty="0"/>
              <a:t> mit </a:t>
            </a:r>
            <a:r>
              <a:rPr lang="hu-HU" dirty="0" err="1"/>
              <a:t>gelichen</a:t>
            </a:r>
            <a:r>
              <a:rPr lang="hu-HU" dirty="0"/>
              <a:t> </a:t>
            </a:r>
            <a:r>
              <a:rPr lang="hu-HU" dirty="0" err="1"/>
              <a:t>Farben</a:t>
            </a:r>
            <a:r>
              <a:rPr lang="hu-HU" dirty="0"/>
              <a:t> </a:t>
            </a:r>
            <a:r>
              <a:rPr lang="hu-HU" dirty="0" err="1"/>
              <a:t>markiert</a:t>
            </a:r>
            <a:r>
              <a:rPr lang="hu-HU" dirty="0"/>
              <a:t> (</a:t>
            </a:r>
            <a:r>
              <a:rPr lang="hu-HU" dirty="0" err="1"/>
              <a:t>siehe</a:t>
            </a:r>
            <a:r>
              <a:rPr lang="hu-HU" dirty="0"/>
              <a:t> </a:t>
            </a:r>
            <a:r>
              <a:rPr lang="hu-HU" dirty="0" err="1"/>
              <a:t>unten</a:t>
            </a:r>
            <a:r>
              <a:rPr lang="hu-HU" dirty="0"/>
              <a:t>).</a:t>
            </a:r>
          </a:p>
        </p:txBody>
      </p:sp>
      <p:pic>
        <p:nvPicPr>
          <p:cNvPr id="412674" name="Picture 2" descr="Evolution_zaehne_DW_Wissenschaft_Wuerzbur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509120"/>
            <a:ext cx="2771800" cy="18463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930" name="Object 2"/>
          <p:cNvGraphicFramePr>
            <a:graphicFrameLocks noChangeAspect="1"/>
          </p:cNvGraphicFramePr>
          <p:nvPr/>
        </p:nvGraphicFramePr>
        <p:xfrm>
          <a:off x="0" y="476250"/>
          <a:ext cx="9144000" cy="552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22" name="Image" r:id="rId3" imgW="4320457" imgH="2613610" progId="Photoshop.Image.7">
                  <p:embed/>
                </p:oleObj>
              </mc:Choice>
              <mc:Fallback>
                <p:oleObj name="Image" r:id="rId3" imgW="4320457" imgH="2613610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6250"/>
                        <a:ext cx="9144000" cy="552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2931" name="Text Box 5"/>
          <p:cNvSpPr txBox="1">
            <a:spLocks noChangeArrowheads="1"/>
          </p:cNvSpPr>
          <p:nvPr/>
        </p:nvSpPr>
        <p:spPr bwMode="auto">
          <a:xfrm>
            <a:off x="7847013" y="6400800"/>
            <a:ext cx="1296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rgbClr val="990033"/>
                </a:solidFill>
              </a:rPr>
              <a:t>Hamilton, Boyd, Mossman, 1972</a:t>
            </a: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539750" y="6165850"/>
            <a:ext cx="6769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Chondrocranium von oben (dorsal): Hirnbläschchen sind entfernt.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131840" y="1281460"/>
            <a:ext cx="158417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100" dirty="0" err="1"/>
              <a:t>Orbitosphenoid</a:t>
            </a:r>
            <a:endParaRPr lang="de-DE" sz="11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267472" y="1595914"/>
            <a:ext cx="158417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100" dirty="0" err="1"/>
              <a:t>Alisphenoid</a:t>
            </a:r>
            <a:endParaRPr lang="de-DE" sz="11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2725316" y="713904"/>
            <a:ext cx="158417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100" dirty="0" err="1"/>
              <a:t>Trabeculae</a:t>
            </a:r>
            <a:r>
              <a:rPr lang="hu-HU" sz="1100" dirty="0"/>
              <a:t> </a:t>
            </a:r>
            <a:r>
              <a:rPr lang="hu-HU" sz="1100" dirty="0" err="1"/>
              <a:t>cranii</a:t>
            </a:r>
            <a:endParaRPr lang="de-DE" sz="11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203200" y="3772148"/>
            <a:ext cx="68356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1100" dirty="0" err="1"/>
              <a:t>Supra-occi-pitale</a:t>
            </a:r>
            <a:endParaRPr lang="hu-HU" sz="1100" dirty="0"/>
          </a:p>
          <a:p>
            <a:pPr algn="r"/>
            <a:endParaRPr lang="de-DE" sz="1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Parachordale Knorpeln</a:t>
            </a:r>
          </a:p>
        </p:txBody>
      </p:sp>
      <p:sp>
        <p:nvSpPr>
          <p:cNvPr id="418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sz="2400" dirty="0"/>
              <a:t>Aus dem </a:t>
            </a:r>
            <a:r>
              <a:rPr lang="hu-HU" sz="2400" b="1" dirty="0" err="1"/>
              <a:t>nicht</a:t>
            </a:r>
            <a:r>
              <a:rPr lang="de-DE" sz="2400" b="1" dirty="0"/>
              <a:t>segmentierten paraxialen Mesoderm </a:t>
            </a:r>
            <a:r>
              <a:rPr lang="de-DE" sz="2400" dirty="0"/>
              <a:t>(kranial) und den 4 </a:t>
            </a:r>
            <a:r>
              <a:rPr lang="de-DE" sz="2400" dirty="0" err="1"/>
              <a:t>occipitalen</a:t>
            </a:r>
            <a:r>
              <a:rPr lang="de-DE" sz="2400" dirty="0"/>
              <a:t> </a:t>
            </a:r>
            <a:r>
              <a:rPr lang="de-DE" sz="2400" dirty="0" err="1"/>
              <a:t>Sklerotomen</a:t>
            </a:r>
            <a:r>
              <a:rPr lang="de-DE" sz="2400" dirty="0"/>
              <a:t> (kaudal)</a:t>
            </a:r>
          </a:p>
          <a:p>
            <a:pPr>
              <a:lnSpc>
                <a:spcPct val="90000"/>
              </a:lnSpc>
            </a:pPr>
            <a:r>
              <a:rPr lang="de-DE" sz="2400" b="1" dirty="0"/>
              <a:t>Name</a:t>
            </a:r>
            <a:r>
              <a:rPr lang="de-DE" sz="2400" dirty="0"/>
              <a:t>: dieses Knorpelpaar liegt an beiden Seiten des </a:t>
            </a:r>
            <a:r>
              <a:rPr lang="de-DE" sz="2400" dirty="0" err="1"/>
              <a:t>Notochordes</a:t>
            </a:r>
            <a:r>
              <a:rPr lang="de-DE" sz="2400" dirty="0"/>
              <a:t>.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Die </a:t>
            </a:r>
            <a:r>
              <a:rPr lang="de-DE" sz="2400" dirty="0" err="1"/>
              <a:t>rostrale</a:t>
            </a:r>
            <a:r>
              <a:rPr lang="de-DE" sz="2400" dirty="0"/>
              <a:t> Spitze von Notochord liegt unter Hypophyse (im Corpus </a:t>
            </a:r>
            <a:r>
              <a:rPr lang="de-DE" sz="2400" dirty="0" err="1"/>
              <a:t>ossis</a:t>
            </a:r>
            <a:r>
              <a:rPr lang="de-DE" sz="2400" dirty="0"/>
              <a:t> sphenoidalis)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Aus </a:t>
            </a:r>
            <a:r>
              <a:rPr lang="de-DE" sz="2400" dirty="0" err="1"/>
              <a:t>Parachordale</a:t>
            </a:r>
            <a:r>
              <a:rPr lang="de-DE" sz="2400" dirty="0"/>
              <a:t> </a:t>
            </a:r>
            <a:r>
              <a:rPr lang="de-DE" sz="2400" dirty="0" err="1"/>
              <a:t>Knorpelnentwicklen</a:t>
            </a:r>
            <a:r>
              <a:rPr lang="de-DE" sz="2400" dirty="0"/>
              <a:t> sich: </a:t>
            </a:r>
            <a:r>
              <a:rPr lang="de-DE" sz="2400" b="1" dirty="0" err="1"/>
              <a:t>Basioccipitale</a:t>
            </a:r>
            <a:r>
              <a:rPr lang="de-DE" sz="2400" b="1" dirty="0"/>
              <a:t>, </a:t>
            </a:r>
            <a:r>
              <a:rPr lang="de-DE" sz="2400" b="1" dirty="0" err="1"/>
              <a:t>Exoccipitale</a:t>
            </a:r>
            <a:r>
              <a:rPr lang="de-DE" sz="2400" b="1" dirty="0"/>
              <a:t> </a:t>
            </a:r>
            <a:r>
              <a:rPr lang="hu-HU" sz="2400" b="1" dirty="0" err="1"/>
              <a:t>u</a:t>
            </a:r>
            <a:r>
              <a:rPr lang="de-DE" sz="2400" b="1" dirty="0" err="1"/>
              <a:t>nd</a:t>
            </a:r>
            <a:r>
              <a:rPr lang="de-DE" sz="2400" b="1" dirty="0"/>
              <a:t> unterer Teil der </a:t>
            </a:r>
            <a:r>
              <a:rPr lang="de-DE" sz="2400" b="1" dirty="0" err="1"/>
              <a:t>Squama</a:t>
            </a:r>
            <a:r>
              <a:rPr lang="hu-HU" sz="2400" b="1" dirty="0"/>
              <a:t> (</a:t>
            </a:r>
            <a:r>
              <a:rPr lang="hu-HU" sz="2400" b="1" dirty="0" err="1"/>
              <a:t>Supraoccipitale</a:t>
            </a:r>
            <a:r>
              <a:rPr lang="hu-HU" sz="2400" b="1" dirty="0"/>
              <a:t>)</a:t>
            </a:r>
            <a:endParaRPr lang="de-DE" sz="2400" b="1" dirty="0"/>
          </a:p>
          <a:p>
            <a:pPr>
              <a:lnSpc>
                <a:spcPct val="90000"/>
              </a:lnSpc>
            </a:pPr>
            <a:r>
              <a:rPr lang="de-DE" sz="2400" dirty="0"/>
              <a:t>Goethe’sche Wirbeltheorie der Schädelentwicklung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"/>
            <a:ext cx="91440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25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0" y="188640"/>
            <a:ext cx="7831360" cy="179699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8450067" cy="446596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55576" y="65973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Zitaten</a:t>
            </a:r>
            <a:r>
              <a:rPr lang="hu-HU" dirty="0"/>
              <a:t> von Goethe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1662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Schädel, Cranium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Schädel</a:t>
            </a:r>
            <a:r>
              <a:rPr lang="hu-HU" dirty="0"/>
              <a:t> </a:t>
            </a:r>
            <a:r>
              <a:rPr lang="hu-HU" dirty="0" err="1"/>
              <a:t>besteht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Neurocranium</a:t>
            </a:r>
            <a:r>
              <a:rPr lang="hu-HU" dirty="0"/>
              <a:t> und </a:t>
            </a:r>
            <a:r>
              <a:rPr lang="hu-HU" dirty="0" err="1"/>
              <a:t>Viscerocranium</a:t>
            </a:r>
            <a:r>
              <a:rPr lang="hu-HU" dirty="0"/>
              <a:t>;</a:t>
            </a:r>
          </a:p>
          <a:p>
            <a:r>
              <a:rPr lang="hu-HU" dirty="0" err="1"/>
              <a:t>Ihre</a:t>
            </a:r>
            <a:r>
              <a:rPr lang="hu-HU" dirty="0"/>
              <a:t> </a:t>
            </a:r>
            <a:r>
              <a:rPr lang="hu-HU" dirty="0" err="1"/>
              <a:t>Grenze</a:t>
            </a:r>
            <a:r>
              <a:rPr lang="hu-HU" dirty="0"/>
              <a:t>: Frankfurter </a:t>
            </a:r>
            <a:r>
              <a:rPr lang="hu-HU" dirty="0" err="1"/>
              <a:t>Horizontale</a:t>
            </a:r>
            <a:endParaRPr lang="hu-HU" dirty="0"/>
          </a:p>
          <a:p>
            <a:r>
              <a:rPr lang="hu-HU" dirty="0" err="1"/>
              <a:t>Beide</a:t>
            </a:r>
            <a:r>
              <a:rPr lang="hu-HU" dirty="0"/>
              <a:t> </a:t>
            </a:r>
            <a:r>
              <a:rPr lang="hu-HU" dirty="0" err="1"/>
              <a:t>haben</a:t>
            </a:r>
            <a:r>
              <a:rPr lang="hu-HU" dirty="0"/>
              <a:t> </a:t>
            </a:r>
            <a:r>
              <a:rPr lang="hu-HU" dirty="0" err="1"/>
              <a:t>chondral</a:t>
            </a:r>
            <a:r>
              <a:rPr lang="hu-HU" dirty="0"/>
              <a:t> und </a:t>
            </a:r>
            <a:r>
              <a:rPr lang="hu-HU" dirty="0" err="1"/>
              <a:t>desmal</a:t>
            </a:r>
            <a:r>
              <a:rPr lang="hu-HU" dirty="0"/>
              <a:t> </a:t>
            </a:r>
            <a:r>
              <a:rPr lang="hu-HU" dirty="0" err="1"/>
              <a:t>entwickelnde</a:t>
            </a:r>
            <a:r>
              <a:rPr lang="hu-HU" dirty="0"/>
              <a:t> </a:t>
            </a:r>
            <a:r>
              <a:rPr lang="hu-HU" dirty="0" err="1"/>
              <a:t>Knochenteilen</a:t>
            </a:r>
            <a:endParaRPr lang="hu-H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Text Box 5"/>
          <p:cNvSpPr txBox="1">
            <a:spLocks noChangeArrowheads="1"/>
          </p:cNvSpPr>
          <p:nvPr/>
        </p:nvSpPr>
        <p:spPr bwMode="auto">
          <a:xfrm>
            <a:off x="7847013" y="6400800"/>
            <a:ext cx="1296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rgbClr val="990033"/>
                </a:solidFill>
              </a:rPr>
              <a:t>Hamilton, Boyd, Mossman, 1972</a:t>
            </a:r>
          </a:p>
        </p:txBody>
      </p:sp>
      <p:pic>
        <p:nvPicPr>
          <p:cNvPr id="4280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836613"/>
            <a:ext cx="9134475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5" name="Text Box 4"/>
          <p:cNvSpPr txBox="1">
            <a:spLocks noChangeArrowheads="1"/>
          </p:cNvSpPr>
          <p:nvPr/>
        </p:nvSpPr>
        <p:spPr bwMode="auto">
          <a:xfrm>
            <a:off x="179388" y="6021388"/>
            <a:ext cx="59769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Chondrocranium</a:t>
            </a:r>
            <a:r>
              <a:rPr lang="hu-HU" dirty="0"/>
              <a:t>, </a:t>
            </a:r>
            <a:r>
              <a:rPr lang="hu-HU" dirty="0" err="1"/>
              <a:t>Knorpelanteilen</a:t>
            </a:r>
            <a:r>
              <a:rPr lang="hu-HU" dirty="0"/>
              <a:t> (</a:t>
            </a:r>
            <a:r>
              <a:rPr lang="hu-HU" dirty="0" err="1"/>
              <a:t>alte</a:t>
            </a:r>
            <a:r>
              <a:rPr lang="hu-HU" dirty="0"/>
              <a:t> </a:t>
            </a:r>
            <a:r>
              <a:rPr lang="hu-HU" dirty="0" err="1"/>
              <a:t>Nomenklatur</a:t>
            </a:r>
            <a:r>
              <a:rPr lang="hu-HU" dirty="0"/>
              <a:t>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0" y="5085184"/>
            <a:ext cx="111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>
                <a:solidFill>
                  <a:srgbClr val="C00000"/>
                </a:solidFill>
              </a:rPr>
              <a:t>parachordale</a:t>
            </a:r>
            <a:r>
              <a:rPr lang="hu-HU" sz="1000" b="1" dirty="0">
                <a:solidFill>
                  <a:srgbClr val="C00000"/>
                </a:solidFill>
              </a:rPr>
              <a:t> </a:t>
            </a:r>
            <a:r>
              <a:rPr lang="hu-HU" sz="1000" b="1" dirty="0" err="1">
                <a:solidFill>
                  <a:srgbClr val="C00000"/>
                </a:solidFill>
              </a:rPr>
              <a:t>Knorpeln</a:t>
            </a:r>
            <a:endParaRPr lang="de-DE" sz="1000" b="1" dirty="0">
              <a:solidFill>
                <a:srgbClr val="C00000"/>
              </a:solidFill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022400" y="3899148"/>
            <a:ext cx="288032" cy="1224136"/>
            <a:chOff x="971600" y="3861048"/>
            <a:chExt cx="288032" cy="1224136"/>
          </a:xfrm>
        </p:grpSpPr>
        <p:cxnSp>
          <p:nvCxnSpPr>
            <p:cNvPr id="7" name="Egyenes összekötő nyíllal 6"/>
            <p:cNvCxnSpPr/>
            <p:nvPr/>
          </p:nvCxnSpPr>
          <p:spPr>
            <a:xfrm flipV="1">
              <a:off x="971600" y="4797152"/>
              <a:ext cx="288032" cy="288032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nyíllal 7"/>
            <p:cNvCxnSpPr/>
            <p:nvPr/>
          </p:nvCxnSpPr>
          <p:spPr>
            <a:xfrm flipV="1">
              <a:off x="971600" y="3861048"/>
              <a:ext cx="288032" cy="1224136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zövegdoboz 15"/>
          <p:cNvSpPr txBox="1"/>
          <p:nvPr/>
        </p:nvSpPr>
        <p:spPr>
          <a:xfrm>
            <a:off x="1619672" y="18864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Parachordale</a:t>
            </a:r>
            <a:r>
              <a:rPr lang="hu-HU" dirty="0"/>
              <a:t> </a:t>
            </a:r>
            <a:r>
              <a:rPr lang="hu-HU" dirty="0" err="1"/>
              <a:t>Knorpeln</a:t>
            </a:r>
            <a:endParaRPr lang="de-DE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937" name="Group 5"/>
          <p:cNvGrpSpPr>
            <a:grpSpLocks/>
          </p:cNvGrpSpPr>
          <p:nvPr/>
        </p:nvGrpSpPr>
        <p:grpSpPr bwMode="auto">
          <a:xfrm>
            <a:off x="0" y="620713"/>
            <a:ext cx="9070975" cy="4752975"/>
            <a:chOff x="0" y="391"/>
            <a:chExt cx="5714" cy="2994"/>
          </a:xfrm>
        </p:grpSpPr>
        <p:pic>
          <p:nvPicPr>
            <p:cNvPr id="42393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1"/>
              <a:ext cx="5714" cy="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3940" name="Rectangle 3"/>
            <p:cNvSpPr>
              <a:spLocks noChangeArrowheads="1"/>
            </p:cNvSpPr>
            <p:nvPr/>
          </p:nvSpPr>
          <p:spPr bwMode="auto">
            <a:xfrm>
              <a:off x="27" y="1979"/>
              <a:ext cx="1292" cy="40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423938" name="Text Box 5"/>
          <p:cNvSpPr txBox="1">
            <a:spLocks noChangeArrowheads="1"/>
          </p:cNvSpPr>
          <p:nvPr/>
        </p:nvSpPr>
        <p:spPr bwMode="auto">
          <a:xfrm>
            <a:off x="179388" y="6021388"/>
            <a:ext cx="6408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Chondrocranium</a:t>
            </a:r>
            <a:r>
              <a:rPr lang="hu-HU" dirty="0"/>
              <a:t>, </a:t>
            </a:r>
            <a:r>
              <a:rPr lang="hu-HU" dirty="0" err="1"/>
              <a:t>Knorpelanteilen</a:t>
            </a:r>
            <a:r>
              <a:rPr lang="hu-HU" dirty="0"/>
              <a:t> (</a:t>
            </a:r>
            <a:r>
              <a:rPr lang="hu-HU" dirty="0" err="1"/>
              <a:t>neuere</a:t>
            </a:r>
            <a:r>
              <a:rPr lang="hu-HU" dirty="0"/>
              <a:t> </a:t>
            </a:r>
            <a:r>
              <a:rPr lang="hu-HU" dirty="0" err="1"/>
              <a:t>Nomencklatur</a:t>
            </a:r>
            <a:r>
              <a:rPr lang="hu-HU" dirty="0"/>
              <a:t>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Os occipitale</a:t>
            </a:r>
          </a:p>
        </p:txBody>
      </p:sp>
      <p:sp>
        <p:nvSpPr>
          <p:cNvPr id="3891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Basioccopitale</a:t>
            </a:r>
            <a:r>
              <a:rPr lang="hu-HU" dirty="0"/>
              <a:t> (Pars </a:t>
            </a:r>
            <a:r>
              <a:rPr lang="hu-HU" dirty="0" err="1"/>
              <a:t>basilaris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Adult</a:t>
            </a:r>
            <a:r>
              <a:rPr lang="hu-HU" dirty="0"/>
              <a:t>)</a:t>
            </a:r>
          </a:p>
          <a:p>
            <a:r>
              <a:rPr lang="hu-HU" dirty="0" err="1"/>
              <a:t>Exoccipitale</a:t>
            </a:r>
            <a:r>
              <a:rPr lang="hu-HU" dirty="0"/>
              <a:t> (Pars lateralis 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Adult</a:t>
            </a:r>
            <a:r>
              <a:rPr lang="hu-HU" dirty="0"/>
              <a:t>)</a:t>
            </a:r>
          </a:p>
          <a:p>
            <a:r>
              <a:rPr lang="hu-HU" dirty="0" err="1"/>
              <a:t>Supraoccipitale</a:t>
            </a:r>
            <a:r>
              <a:rPr lang="hu-HU" dirty="0"/>
              <a:t> (</a:t>
            </a:r>
            <a:r>
              <a:rPr lang="hu-HU" dirty="0" err="1"/>
              <a:t>unterer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 der </a:t>
            </a:r>
            <a:r>
              <a:rPr lang="hu-HU" dirty="0" err="1"/>
              <a:t>Squama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Adult</a:t>
            </a:r>
            <a:r>
              <a:rPr lang="hu-HU" dirty="0"/>
              <a:t>)</a:t>
            </a:r>
          </a:p>
          <a:p>
            <a:r>
              <a:rPr lang="hu-HU" dirty="0" err="1"/>
              <a:t>Interparietale</a:t>
            </a:r>
            <a:r>
              <a:rPr lang="hu-HU" dirty="0"/>
              <a:t>: </a:t>
            </a:r>
            <a:r>
              <a:rPr lang="hu-HU" dirty="0" err="1"/>
              <a:t>desmal</a:t>
            </a:r>
            <a:r>
              <a:rPr lang="hu-HU" dirty="0"/>
              <a:t> </a:t>
            </a:r>
            <a:r>
              <a:rPr lang="hu-HU" dirty="0" err="1"/>
              <a:t>entwickelndes</a:t>
            </a:r>
            <a:r>
              <a:rPr lang="hu-HU" dirty="0"/>
              <a:t> </a:t>
            </a:r>
            <a:r>
              <a:rPr lang="hu-HU" dirty="0" err="1"/>
              <a:t>Knochen</a:t>
            </a:r>
            <a:r>
              <a:rPr lang="hu-HU" dirty="0"/>
              <a:t> </a:t>
            </a:r>
            <a:r>
              <a:rPr lang="hu-HU" dirty="0" err="1"/>
              <a:t>oberhalb</a:t>
            </a:r>
            <a:r>
              <a:rPr lang="hu-HU" dirty="0"/>
              <a:t> </a:t>
            </a:r>
            <a:r>
              <a:rPr lang="hu-HU" dirty="0" err="1"/>
              <a:t>Supraoccipitale</a:t>
            </a:r>
            <a:r>
              <a:rPr lang="hu-HU" dirty="0"/>
              <a:t> (</a:t>
            </a:r>
            <a:r>
              <a:rPr lang="hu-HU" dirty="0" err="1"/>
              <a:t>oberer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 der </a:t>
            </a:r>
            <a:r>
              <a:rPr lang="hu-HU" dirty="0" err="1"/>
              <a:t>Squama</a:t>
            </a:r>
            <a:r>
              <a:rPr lang="hu-HU" dirty="0"/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5810" name="Object 2"/>
          <p:cNvGraphicFramePr>
            <a:graphicFrameLocks noChangeAspect="1"/>
          </p:cNvGraphicFramePr>
          <p:nvPr/>
        </p:nvGraphicFramePr>
        <p:xfrm>
          <a:off x="179388" y="188913"/>
          <a:ext cx="8640762" cy="529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42" name="Image" r:id="rId3" imgW="3966134" imgH="2430733" progId="Photoshop.Image.7">
                  <p:embed/>
                </p:oleObj>
              </mc:Choice>
              <mc:Fallback>
                <p:oleObj name="Image" r:id="rId3" imgW="3966134" imgH="2430733" progId="Photoshop.Image.7">
                  <p:embed/>
                  <p:pic>
                    <p:nvPicPr>
                      <p:cNvPr id="3758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8913"/>
                        <a:ext cx="8640762" cy="529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5811" name="Text Box 6"/>
          <p:cNvSpPr txBox="1">
            <a:spLocks noChangeArrowheads="1"/>
          </p:cNvSpPr>
          <p:nvPr/>
        </p:nvSpPr>
        <p:spPr bwMode="auto">
          <a:xfrm>
            <a:off x="6710363" y="6583363"/>
            <a:ext cx="2433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rgbClr val="990033"/>
                </a:solidFill>
              </a:rPr>
              <a:t>Keith Human Embryology, 1949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7544" y="5661248"/>
            <a:ext cx="835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Squama</a:t>
            </a:r>
            <a:r>
              <a:rPr lang="hu-HU" dirty="0"/>
              <a:t> des Os </a:t>
            </a:r>
            <a:r>
              <a:rPr lang="hu-HU" dirty="0" err="1"/>
              <a:t>occipitale</a:t>
            </a:r>
            <a:r>
              <a:rPr lang="hu-HU" dirty="0"/>
              <a:t> (</a:t>
            </a:r>
            <a:r>
              <a:rPr lang="hu-HU" b="1" dirty="0" err="1"/>
              <a:t>Supraoccipitale</a:t>
            </a:r>
            <a:r>
              <a:rPr lang="hu-HU" dirty="0"/>
              <a:t>): </a:t>
            </a:r>
            <a:r>
              <a:rPr lang="hu-HU" dirty="0" err="1"/>
              <a:t>oberer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 </a:t>
            </a:r>
            <a:r>
              <a:rPr lang="hu-HU" dirty="0" err="1"/>
              <a:t>entwickelt</a:t>
            </a:r>
            <a:r>
              <a:rPr lang="hu-HU" dirty="0"/>
              <a:t> </a:t>
            </a:r>
            <a:r>
              <a:rPr lang="hu-HU" dirty="0" err="1"/>
              <a:t>sich</a:t>
            </a:r>
            <a:r>
              <a:rPr lang="hu-HU" dirty="0"/>
              <a:t> </a:t>
            </a:r>
            <a:r>
              <a:rPr lang="hu-HU" dirty="0" err="1"/>
              <a:t>desmal</a:t>
            </a:r>
            <a:r>
              <a:rPr lang="hu-HU" dirty="0"/>
              <a:t>, </a:t>
            </a:r>
            <a:r>
              <a:rPr lang="hu-HU" b="1" dirty="0" err="1"/>
              <a:t>unterer</a:t>
            </a:r>
            <a:r>
              <a:rPr lang="hu-HU" b="1" dirty="0"/>
              <a:t> </a:t>
            </a:r>
            <a:r>
              <a:rPr lang="hu-HU" b="1" dirty="0" err="1"/>
              <a:t>Teil</a:t>
            </a:r>
            <a:r>
              <a:rPr lang="hu-HU" b="1" dirty="0"/>
              <a:t> </a:t>
            </a:r>
            <a:r>
              <a:rPr lang="hu-HU" b="1" dirty="0" err="1"/>
              <a:t>chondral</a:t>
            </a:r>
            <a:r>
              <a:rPr lang="hu-HU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6554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3260"/>
            <a:ext cx="7496340" cy="661810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100392" y="836712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Squama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941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Prächordale Knorpeln</a:t>
            </a:r>
          </a:p>
        </p:txBody>
      </p:sp>
      <p:sp>
        <p:nvSpPr>
          <p:cNvPr id="425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 err="1"/>
              <a:t>Sie</a:t>
            </a:r>
            <a:r>
              <a:rPr lang="hu-HU" sz="2800" dirty="0"/>
              <a:t> sind:</a:t>
            </a:r>
            <a:br>
              <a:rPr lang="hu-HU" sz="2800" dirty="0"/>
            </a:br>
            <a:r>
              <a:rPr lang="hu-HU" sz="2800" dirty="0"/>
              <a:t>-</a:t>
            </a:r>
            <a:r>
              <a:rPr lang="hu-HU" sz="2800" dirty="0" err="1"/>
              <a:t>die</a:t>
            </a:r>
            <a:r>
              <a:rPr lang="hu-HU" sz="2800" dirty="0"/>
              <a:t> </a:t>
            </a:r>
            <a:r>
              <a:rPr lang="hu-HU" sz="2800" dirty="0" err="1"/>
              <a:t>paarigen</a:t>
            </a:r>
            <a:r>
              <a:rPr lang="hu-HU" sz="2800" dirty="0"/>
              <a:t> </a:t>
            </a:r>
            <a:r>
              <a:rPr lang="hu-HU" sz="2800" b="1" dirty="0" err="1"/>
              <a:t>hypophysealen</a:t>
            </a:r>
            <a:r>
              <a:rPr lang="hu-HU" sz="2800" dirty="0"/>
              <a:t> (</a:t>
            </a:r>
            <a:r>
              <a:rPr lang="hu-HU" sz="2800" dirty="0" err="1"/>
              <a:t>oder</a:t>
            </a:r>
            <a:r>
              <a:rPr lang="hu-HU" sz="2800" dirty="0"/>
              <a:t> </a:t>
            </a:r>
            <a:r>
              <a:rPr lang="hu-HU" sz="2800" b="1" dirty="0" err="1"/>
              <a:t>postsphenoidale</a:t>
            </a:r>
            <a:r>
              <a:rPr lang="hu-HU" sz="2800" dirty="0"/>
              <a:t>) </a:t>
            </a:r>
            <a:r>
              <a:rPr lang="hu-HU" sz="2800" dirty="0" err="1"/>
              <a:t>Knorpeln</a:t>
            </a:r>
            <a:r>
              <a:rPr lang="hu-HU" sz="2800" dirty="0"/>
              <a:t>, </a:t>
            </a:r>
            <a:r>
              <a:rPr lang="hu-HU" sz="2800" dirty="0" err="1"/>
              <a:t>die</a:t>
            </a:r>
            <a:r>
              <a:rPr lang="hu-HU" sz="2800" dirty="0"/>
              <a:t> </a:t>
            </a:r>
            <a:r>
              <a:rPr lang="hu-HU" sz="2800" dirty="0" err="1"/>
              <a:t>schnell</a:t>
            </a:r>
            <a:r>
              <a:rPr lang="hu-HU" sz="2800" dirty="0"/>
              <a:t> </a:t>
            </a:r>
            <a:r>
              <a:rPr lang="hu-HU" sz="2800" dirty="0" err="1"/>
              <a:t>miteinander</a:t>
            </a:r>
            <a:r>
              <a:rPr lang="hu-HU" sz="2800" dirty="0"/>
              <a:t> </a:t>
            </a:r>
            <a:r>
              <a:rPr lang="hu-HU" sz="2800" dirty="0" err="1"/>
              <a:t>fusionieren</a:t>
            </a:r>
            <a:r>
              <a:rPr lang="hu-HU" sz="2800" dirty="0"/>
              <a:t>;</a:t>
            </a:r>
            <a:br>
              <a:rPr lang="hu-HU" sz="2800" dirty="0"/>
            </a:br>
            <a:r>
              <a:rPr lang="hu-HU" sz="2800" dirty="0"/>
              <a:t>-</a:t>
            </a:r>
            <a:r>
              <a:rPr lang="hu-HU" sz="2800" dirty="0" err="1"/>
              <a:t>die</a:t>
            </a:r>
            <a:r>
              <a:rPr lang="hu-HU" sz="2800" dirty="0"/>
              <a:t> </a:t>
            </a:r>
            <a:r>
              <a:rPr lang="hu-HU" sz="2800" dirty="0" err="1"/>
              <a:t>paarigen</a:t>
            </a:r>
            <a:r>
              <a:rPr lang="hu-HU" sz="2800" dirty="0"/>
              <a:t> </a:t>
            </a:r>
            <a:r>
              <a:rPr lang="hu-HU" sz="2800" b="1" dirty="0" err="1"/>
              <a:t>Trabelulae</a:t>
            </a:r>
            <a:r>
              <a:rPr lang="hu-HU" sz="2800" b="1" dirty="0"/>
              <a:t> </a:t>
            </a:r>
            <a:r>
              <a:rPr lang="hu-HU" sz="2800" b="1" dirty="0" err="1"/>
              <a:t>cranii</a:t>
            </a:r>
            <a:r>
              <a:rPr lang="hu-HU" sz="2800" dirty="0"/>
              <a:t>, </a:t>
            </a:r>
            <a:r>
              <a:rPr lang="hu-HU" sz="2800" dirty="0" err="1"/>
              <a:t>die</a:t>
            </a:r>
            <a:r>
              <a:rPr lang="hu-HU" sz="2800" dirty="0"/>
              <a:t> </a:t>
            </a:r>
            <a:r>
              <a:rPr lang="hu-HU" sz="2800" dirty="0" err="1"/>
              <a:t>auch</a:t>
            </a:r>
            <a:r>
              <a:rPr lang="hu-HU" sz="2800" dirty="0"/>
              <a:t> </a:t>
            </a:r>
            <a:r>
              <a:rPr lang="hu-HU" sz="2800" dirty="0" err="1"/>
              <a:t>schnell</a:t>
            </a:r>
            <a:r>
              <a:rPr lang="hu-HU" sz="2800" dirty="0"/>
              <a:t> </a:t>
            </a:r>
            <a:r>
              <a:rPr lang="hu-HU" sz="2800" dirty="0" err="1"/>
              <a:t>miteinander</a:t>
            </a:r>
            <a:r>
              <a:rPr lang="hu-HU" sz="2800" dirty="0"/>
              <a:t> </a:t>
            </a:r>
            <a:r>
              <a:rPr lang="hu-HU" sz="2800" dirty="0" err="1"/>
              <a:t>fusionieren</a:t>
            </a:r>
            <a:r>
              <a:rPr lang="hu-HU" sz="2800" dirty="0"/>
              <a:t>. </a:t>
            </a:r>
            <a:r>
              <a:rPr lang="hu-HU" sz="2800" dirty="0" err="1"/>
              <a:t>Sie</a:t>
            </a:r>
            <a:r>
              <a:rPr lang="hu-HU" sz="2800" dirty="0"/>
              <a:t> </a:t>
            </a:r>
            <a:r>
              <a:rPr lang="hu-HU" sz="2800" dirty="0" err="1"/>
              <a:t>haben</a:t>
            </a:r>
            <a:r>
              <a:rPr lang="hu-HU" sz="2800" dirty="0"/>
              <a:t> </a:t>
            </a:r>
            <a:r>
              <a:rPr lang="hu-HU" sz="2800" dirty="0" err="1"/>
              <a:t>kraniale</a:t>
            </a:r>
            <a:r>
              <a:rPr lang="hu-HU" sz="2800" dirty="0"/>
              <a:t> (</a:t>
            </a:r>
            <a:r>
              <a:rPr lang="hu-HU" sz="2800" b="1" dirty="0" err="1"/>
              <a:t>Mesethmoidale</a:t>
            </a:r>
            <a:r>
              <a:rPr lang="hu-HU" sz="2800" dirty="0"/>
              <a:t>) und </a:t>
            </a:r>
            <a:r>
              <a:rPr lang="hu-HU" sz="2800" dirty="0" err="1"/>
              <a:t>kaudale</a:t>
            </a:r>
            <a:r>
              <a:rPr lang="hu-HU" sz="2800" dirty="0"/>
              <a:t> (</a:t>
            </a:r>
            <a:r>
              <a:rPr lang="hu-HU" sz="2800" b="1" dirty="0" err="1"/>
              <a:t>Präsphenoidale</a:t>
            </a:r>
            <a:r>
              <a:rPr lang="hu-HU" sz="2800" dirty="0"/>
              <a:t>) </a:t>
            </a:r>
            <a:r>
              <a:rPr lang="hu-HU" sz="2800" dirty="0" err="1"/>
              <a:t>Anteilen</a:t>
            </a:r>
            <a:r>
              <a:rPr lang="hu-HU" sz="2800" dirty="0"/>
              <a:t>.</a:t>
            </a:r>
          </a:p>
          <a:p>
            <a:r>
              <a:rPr lang="hu-HU" sz="2800" b="1" dirty="0" err="1"/>
              <a:t>Name</a:t>
            </a:r>
            <a:r>
              <a:rPr lang="hu-HU" sz="2800" dirty="0"/>
              <a:t>: </a:t>
            </a:r>
            <a:r>
              <a:rPr lang="hu-HU" sz="2800" dirty="0" err="1"/>
              <a:t>diese</a:t>
            </a:r>
            <a:r>
              <a:rPr lang="hu-HU" sz="2800" dirty="0"/>
              <a:t> </a:t>
            </a:r>
            <a:r>
              <a:rPr lang="hu-HU" sz="2800" dirty="0" err="1"/>
              <a:t>Knorpeln</a:t>
            </a:r>
            <a:r>
              <a:rPr lang="hu-HU" sz="2800" dirty="0"/>
              <a:t> </a:t>
            </a:r>
            <a:r>
              <a:rPr lang="hu-HU" sz="2800" dirty="0" err="1"/>
              <a:t>liegen</a:t>
            </a:r>
            <a:r>
              <a:rPr lang="hu-HU" sz="2800" dirty="0"/>
              <a:t> </a:t>
            </a:r>
            <a:r>
              <a:rPr lang="hu-HU" sz="2800" b="1" dirty="0" err="1"/>
              <a:t>vor</a:t>
            </a:r>
            <a:r>
              <a:rPr lang="hu-HU" sz="2800" b="1" dirty="0"/>
              <a:t> </a:t>
            </a:r>
            <a:r>
              <a:rPr lang="hu-HU" sz="2800" dirty="0" err="1"/>
              <a:t>dem</a:t>
            </a:r>
            <a:r>
              <a:rPr lang="hu-HU" sz="2800" dirty="0"/>
              <a:t> Notochord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Prächordale</a:t>
            </a:r>
            <a:r>
              <a:rPr lang="hu-HU" dirty="0"/>
              <a:t> </a:t>
            </a:r>
            <a:r>
              <a:rPr lang="hu-HU" dirty="0" err="1"/>
              <a:t>Knorpeln</a:t>
            </a:r>
            <a:endParaRPr lang="hu-HU" dirty="0"/>
          </a:p>
        </p:txBody>
      </p:sp>
      <p:sp>
        <p:nvSpPr>
          <p:cNvPr id="425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/>
              <a:t>Die </a:t>
            </a:r>
            <a:r>
              <a:rPr lang="hu-HU" sz="2800" dirty="0" err="1"/>
              <a:t>paarigen</a:t>
            </a:r>
            <a:r>
              <a:rPr lang="hu-HU" sz="2800" dirty="0"/>
              <a:t> </a:t>
            </a:r>
            <a:r>
              <a:rPr lang="hu-HU" sz="2800" dirty="0" err="1"/>
              <a:t>hypophysealen</a:t>
            </a:r>
            <a:r>
              <a:rPr lang="hu-HU" sz="2800" dirty="0"/>
              <a:t> (</a:t>
            </a:r>
            <a:r>
              <a:rPr lang="hu-HU" sz="2800" dirty="0" err="1"/>
              <a:t>Postsphenoid</a:t>
            </a:r>
            <a:r>
              <a:rPr lang="hu-HU" sz="2800" dirty="0"/>
              <a:t>) </a:t>
            </a:r>
            <a:r>
              <a:rPr lang="hu-HU" sz="2800" dirty="0" err="1"/>
              <a:t>Knorpeln</a:t>
            </a:r>
            <a:r>
              <a:rPr lang="hu-HU" sz="2800" dirty="0"/>
              <a:t> und der </a:t>
            </a:r>
            <a:r>
              <a:rPr lang="hu-HU" sz="2800" dirty="0" err="1"/>
              <a:t>kaudale</a:t>
            </a:r>
            <a:r>
              <a:rPr lang="hu-HU" sz="2800" dirty="0"/>
              <a:t> </a:t>
            </a:r>
            <a:r>
              <a:rPr lang="hu-HU" sz="2800" dirty="0" err="1"/>
              <a:t>Teil</a:t>
            </a:r>
            <a:r>
              <a:rPr lang="hu-HU" sz="2800" dirty="0"/>
              <a:t> der </a:t>
            </a:r>
            <a:r>
              <a:rPr lang="hu-HU" sz="2800" dirty="0" err="1"/>
              <a:t>Trabeculae</a:t>
            </a:r>
            <a:r>
              <a:rPr lang="hu-HU" sz="2800" dirty="0"/>
              <a:t> </a:t>
            </a:r>
            <a:r>
              <a:rPr lang="hu-HU" sz="2800" dirty="0" err="1"/>
              <a:t>cranii</a:t>
            </a:r>
            <a:r>
              <a:rPr lang="hu-HU" sz="2800" dirty="0"/>
              <a:t> (</a:t>
            </a:r>
            <a:r>
              <a:rPr lang="hu-HU" sz="2800" dirty="0" err="1"/>
              <a:t>Präsphenoid</a:t>
            </a:r>
            <a:r>
              <a:rPr lang="hu-HU" sz="2800" dirty="0"/>
              <a:t>) </a:t>
            </a:r>
            <a:r>
              <a:rPr lang="hu-HU" sz="2800" dirty="0" err="1"/>
              <a:t>fusionieren</a:t>
            </a:r>
            <a:r>
              <a:rPr lang="hu-HU" sz="2800" dirty="0"/>
              <a:t>  </a:t>
            </a:r>
            <a:r>
              <a:rPr lang="hu-HU" sz="2800" dirty="0" err="1"/>
              <a:t>schnell</a:t>
            </a:r>
            <a:r>
              <a:rPr lang="hu-HU" sz="2800" dirty="0"/>
              <a:t> </a:t>
            </a:r>
            <a:r>
              <a:rPr lang="hu-HU" sz="2800" dirty="0" err="1"/>
              <a:t>miteinander</a:t>
            </a:r>
            <a:r>
              <a:rPr lang="hu-HU" sz="2800" dirty="0"/>
              <a:t>, </a:t>
            </a:r>
            <a:r>
              <a:rPr lang="hu-HU" sz="2800" dirty="0" err="1"/>
              <a:t>so</a:t>
            </a:r>
            <a:r>
              <a:rPr lang="hu-HU" sz="2800" dirty="0"/>
              <a:t> </a:t>
            </a:r>
            <a:r>
              <a:rPr lang="hu-HU" sz="2800" dirty="0" err="1"/>
              <a:t>entsteht</a:t>
            </a:r>
            <a:r>
              <a:rPr lang="hu-HU" sz="2800" dirty="0"/>
              <a:t> </a:t>
            </a:r>
            <a:r>
              <a:rPr lang="hu-HU" sz="2800" b="1" dirty="0"/>
              <a:t>Corpus </a:t>
            </a:r>
            <a:r>
              <a:rPr lang="hu-HU" sz="2800" b="1" dirty="0" err="1"/>
              <a:t>ossis</a:t>
            </a:r>
            <a:r>
              <a:rPr lang="hu-HU" sz="2800" b="1" dirty="0"/>
              <a:t> </a:t>
            </a:r>
            <a:r>
              <a:rPr lang="hu-HU" sz="2800" b="1" dirty="0" err="1"/>
              <a:t>sphenoidalis</a:t>
            </a:r>
            <a:r>
              <a:rPr lang="hu-HU" sz="2800" dirty="0"/>
              <a:t>.</a:t>
            </a:r>
          </a:p>
          <a:p>
            <a:r>
              <a:rPr lang="hu-HU" sz="2800" dirty="0" err="1"/>
              <a:t>Kranialer</a:t>
            </a:r>
            <a:r>
              <a:rPr lang="hu-HU" sz="2800" dirty="0"/>
              <a:t> </a:t>
            </a:r>
            <a:r>
              <a:rPr lang="hu-HU" sz="2800" dirty="0" err="1"/>
              <a:t>Teil</a:t>
            </a:r>
            <a:r>
              <a:rPr lang="hu-HU" sz="2800" dirty="0"/>
              <a:t> der </a:t>
            </a:r>
            <a:r>
              <a:rPr lang="hu-HU" sz="2800" dirty="0" err="1"/>
              <a:t>Trabelulae</a:t>
            </a:r>
            <a:r>
              <a:rPr lang="hu-HU" sz="2800" dirty="0"/>
              <a:t> </a:t>
            </a:r>
            <a:r>
              <a:rPr lang="hu-HU" sz="2800" dirty="0" err="1"/>
              <a:t>cranii</a:t>
            </a:r>
            <a:r>
              <a:rPr lang="hu-HU" sz="2800" dirty="0"/>
              <a:t> (</a:t>
            </a:r>
            <a:r>
              <a:rPr lang="hu-HU" sz="2800" dirty="0" err="1"/>
              <a:t>Mesethmoid</a:t>
            </a:r>
            <a:r>
              <a:rPr lang="hu-HU" sz="2800" dirty="0"/>
              <a:t>) </a:t>
            </a:r>
            <a:r>
              <a:rPr lang="hu-HU" sz="2800" dirty="0" err="1"/>
              <a:t>fusioniert</a:t>
            </a:r>
            <a:r>
              <a:rPr lang="hu-HU" sz="2800" dirty="0"/>
              <a:t> mit den </a:t>
            </a:r>
            <a:r>
              <a:rPr lang="hu-HU" sz="2800" dirty="0" err="1"/>
              <a:t>nasalen</a:t>
            </a:r>
            <a:r>
              <a:rPr lang="hu-HU" sz="2800" dirty="0"/>
              <a:t> </a:t>
            </a:r>
            <a:r>
              <a:rPr lang="hu-HU" sz="2800" dirty="0" err="1"/>
              <a:t>Knorpelkapseln</a:t>
            </a:r>
            <a:r>
              <a:rPr lang="hu-HU" sz="2800" dirty="0"/>
              <a:t> (</a:t>
            </a:r>
            <a:r>
              <a:rPr lang="hu-HU" sz="2800" dirty="0" err="1"/>
              <a:t>siehe</a:t>
            </a:r>
            <a:r>
              <a:rPr lang="hu-HU" sz="2800" dirty="0"/>
              <a:t> </a:t>
            </a:r>
            <a:r>
              <a:rPr lang="hu-HU" sz="2800" dirty="0" err="1"/>
              <a:t>später</a:t>
            </a:r>
            <a:r>
              <a:rPr lang="hu-HU" sz="2800" dirty="0"/>
              <a:t>), </a:t>
            </a:r>
            <a:r>
              <a:rPr lang="hu-HU" sz="2800" b="1" dirty="0" err="1"/>
              <a:t>Os</a:t>
            </a:r>
            <a:r>
              <a:rPr lang="hu-HU" sz="2800" b="1" dirty="0"/>
              <a:t> </a:t>
            </a:r>
            <a:r>
              <a:rPr lang="hu-HU" sz="2800" b="1" dirty="0" err="1"/>
              <a:t>ethmoidale</a:t>
            </a:r>
            <a:r>
              <a:rPr lang="hu-HU" sz="2800" b="1" dirty="0"/>
              <a:t> </a:t>
            </a:r>
            <a:r>
              <a:rPr lang="hu-HU" sz="2800" dirty="0" err="1"/>
              <a:t>zu</a:t>
            </a:r>
            <a:r>
              <a:rPr lang="hu-HU" sz="2800" dirty="0"/>
              <a:t> </a:t>
            </a:r>
            <a:r>
              <a:rPr lang="hu-HU" sz="2800" dirty="0" err="1"/>
              <a:t>bilden</a:t>
            </a:r>
            <a:r>
              <a:rPr lang="hu-HU" sz="2800" dirty="0"/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Text Box 5"/>
          <p:cNvSpPr txBox="1">
            <a:spLocks noChangeArrowheads="1"/>
          </p:cNvSpPr>
          <p:nvPr/>
        </p:nvSpPr>
        <p:spPr bwMode="auto">
          <a:xfrm>
            <a:off x="7847013" y="6400800"/>
            <a:ext cx="1296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rgbClr val="990033"/>
                </a:solidFill>
              </a:rPr>
              <a:t>Hamilton, Boyd, Mossman, 1972</a:t>
            </a:r>
          </a:p>
        </p:txBody>
      </p:sp>
      <p:pic>
        <p:nvPicPr>
          <p:cNvPr id="4280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836613"/>
            <a:ext cx="9134475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5" name="Text Box 4"/>
          <p:cNvSpPr txBox="1">
            <a:spLocks noChangeArrowheads="1"/>
          </p:cNvSpPr>
          <p:nvPr/>
        </p:nvSpPr>
        <p:spPr bwMode="auto">
          <a:xfrm>
            <a:off x="179388" y="6021388"/>
            <a:ext cx="59769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Chondrocranium</a:t>
            </a:r>
            <a:r>
              <a:rPr lang="hu-HU" dirty="0"/>
              <a:t>, </a:t>
            </a:r>
            <a:r>
              <a:rPr lang="hu-HU" dirty="0" err="1"/>
              <a:t>Knorpelanteilen</a:t>
            </a:r>
            <a:r>
              <a:rPr lang="hu-HU" dirty="0"/>
              <a:t> (</a:t>
            </a:r>
            <a:r>
              <a:rPr lang="hu-HU" dirty="0" err="1"/>
              <a:t>alte</a:t>
            </a:r>
            <a:r>
              <a:rPr lang="hu-HU" dirty="0"/>
              <a:t> </a:t>
            </a:r>
            <a:r>
              <a:rPr lang="hu-HU" dirty="0" err="1"/>
              <a:t>Nomenklatur</a:t>
            </a:r>
            <a:r>
              <a:rPr lang="hu-HU" dirty="0"/>
              <a:t>)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5496" y="1412776"/>
            <a:ext cx="111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>
                <a:solidFill>
                  <a:srgbClr val="C00000"/>
                </a:solidFill>
              </a:rPr>
              <a:t>prächordale</a:t>
            </a:r>
            <a:r>
              <a:rPr lang="hu-HU" sz="1000" b="1" dirty="0">
                <a:solidFill>
                  <a:srgbClr val="C00000"/>
                </a:solidFill>
              </a:rPr>
              <a:t> </a:t>
            </a:r>
            <a:r>
              <a:rPr lang="hu-HU" sz="1000" b="1" dirty="0" err="1">
                <a:solidFill>
                  <a:srgbClr val="C00000"/>
                </a:solidFill>
              </a:rPr>
              <a:t>Knorpeln</a:t>
            </a:r>
            <a:endParaRPr lang="de-DE" sz="1000" b="1" dirty="0">
              <a:solidFill>
                <a:srgbClr val="C00000"/>
              </a:solidFill>
            </a:endParaRPr>
          </a:p>
        </p:txBody>
      </p:sp>
      <p:grpSp>
        <p:nvGrpSpPr>
          <p:cNvPr id="3" name="Csoportba foglalás 11"/>
          <p:cNvGrpSpPr/>
          <p:nvPr/>
        </p:nvGrpSpPr>
        <p:grpSpPr>
          <a:xfrm flipV="1">
            <a:off x="827584" y="1772816"/>
            <a:ext cx="648072" cy="1296144"/>
            <a:chOff x="971600" y="3861048"/>
            <a:chExt cx="432048" cy="1224136"/>
          </a:xfrm>
        </p:grpSpPr>
        <p:cxnSp>
          <p:nvCxnSpPr>
            <p:cNvPr id="13" name="Egyenes összekötő nyíllal 12"/>
            <p:cNvCxnSpPr/>
            <p:nvPr/>
          </p:nvCxnSpPr>
          <p:spPr>
            <a:xfrm flipV="1">
              <a:off x="971600" y="4677139"/>
              <a:ext cx="432048" cy="40804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/>
            <p:cNvCxnSpPr/>
            <p:nvPr/>
          </p:nvCxnSpPr>
          <p:spPr>
            <a:xfrm flipV="1">
              <a:off x="971600" y="3861048"/>
              <a:ext cx="288032" cy="1224136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zövegdoboz 14"/>
          <p:cNvSpPr txBox="1"/>
          <p:nvPr/>
        </p:nvSpPr>
        <p:spPr>
          <a:xfrm>
            <a:off x="1619672" y="18864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Prächordale</a:t>
            </a:r>
            <a:r>
              <a:rPr lang="hu-HU" dirty="0"/>
              <a:t> </a:t>
            </a:r>
            <a:r>
              <a:rPr lang="hu-HU" dirty="0" err="1"/>
              <a:t>Knorpeln</a:t>
            </a:r>
            <a:endParaRPr lang="de-DE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1403648" y="90872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>
                <a:solidFill>
                  <a:srgbClr val="C00000"/>
                </a:solidFill>
              </a:rPr>
              <a:t>Trabeculae</a:t>
            </a:r>
            <a:r>
              <a:rPr lang="hu-HU" sz="1000" b="1" dirty="0">
                <a:solidFill>
                  <a:srgbClr val="C00000"/>
                </a:solidFill>
              </a:rPr>
              <a:t> </a:t>
            </a:r>
            <a:r>
              <a:rPr lang="hu-HU" sz="1000" b="1" dirty="0" err="1">
                <a:solidFill>
                  <a:srgbClr val="C00000"/>
                </a:solidFill>
              </a:rPr>
              <a:t>cranii</a:t>
            </a:r>
            <a:endParaRPr lang="de-DE" sz="1000" b="1" dirty="0">
              <a:solidFill>
                <a:srgbClr val="C00000"/>
              </a:solidFill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 flipH="1">
            <a:off x="1475656" y="1412776"/>
            <a:ext cx="216024" cy="5040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2339752" y="105273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>
                <a:solidFill>
                  <a:srgbClr val="C00000"/>
                </a:solidFill>
              </a:rPr>
              <a:t>Hypophysealer</a:t>
            </a:r>
            <a:r>
              <a:rPr lang="hu-HU" sz="1000" b="1" dirty="0">
                <a:solidFill>
                  <a:srgbClr val="C00000"/>
                </a:solidFill>
              </a:rPr>
              <a:t> </a:t>
            </a:r>
            <a:r>
              <a:rPr lang="hu-HU" sz="1000" b="1" dirty="0" err="1">
                <a:solidFill>
                  <a:srgbClr val="C00000"/>
                </a:solidFill>
              </a:rPr>
              <a:t>Knorpel</a:t>
            </a:r>
            <a:endParaRPr lang="de-DE" sz="1000" b="1" dirty="0">
              <a:solidFill>
                <a:srgbClr val="C00000"/>
              </a:solidFill>
            </a:endParaRPr>
          </a:p>
        </p:txBody>
      </p:sp>
      <p:cxnSp>
        <p:nvCxnSpPr>
          <p:cNvPr id="21" name="Egyenes összekötő nyíllal 20"/>
          <p:cNvCxnSpPr/>
          <p:nvPr/>
        </p:nvCxnSpPr>
        <p:spPr>
          <a:xfrm flipH="1">
            <a:off x="1691680" y="1484784"/>
            <a:ext cx="720080" cy="144016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049" name="Group 4"/>
          <p:cNvGrpSpPr>
            <a:grpSpLocks/>
          </p:cNvGrpSpPr>
          <p:nvPr/>
        </p:nvGrpSpPr>
        <p:grpSpPr bwMode="auto">
          <a:xfrm>
            <a:off x="0" y="620713"/>
            <a:ext cx="9070975" cy="4752975"/>
            <a:chOff x="0" y="391"/>
            <a:chExt cx="5714" cy="2994"/>
          </a:xfrm>
        </p:grpSpPr>
        <p:pic>
          <p:nvPicPr>
            <p:cNvPr id="386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1"/>
              <a:ext cx="5714" cy="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6051" name="Rectangle 3"/>
            <p:cNvSpPr>
              <a:spLocks noChangeArrowheads="1"/>
            </p:cNvSpPr>
            <p:nvPr/>
          </p:nvSpPr>
          <p:spPr bwMode="auto">
            <a:xfrm>
              <a:off x="0" y="890"/>
              <a:ext cx="1565" cy="81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Os sphenoidale</a:t>
            </a:r>
          </a:p>
        </p:txBody>
      </p:sp>
      <p:sp>
        <p:nvSpPr>
          <p:cNvPr id="3880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Corpus</a:t>
            </a:r>
            <a:r>
              <a:rPr lang="hu-HU" dirty="0"/>
              <a:t>: </a:t>
            </a:r>
            <a:r>
              <a:rPr lang="hu-HU" dirty="0" err="1"/>
              <a:t>aus</a:t>
            </a:r>
            <a:r>
              <a:rPr lang="hu-HU" dirty="0"/>
              <a:t> Post- und </a:t>
            </a:r>
            <a:r>
              <a:rPr lang="hu-HU" dirty="0" err="1"/>
              <a:t>Präsphenoid</a:t>
            </a:r>
            <a:endParaRPr lang="hu-HU" dirty="0"/>
          </a:p>
          <a:p>
            <a:r>
              <a:rPr lang="hu-HU" b="1" dirty="0" err="1"/>
              <a:t>Ala</a:t>
            </a:r>
            <a:r>
              <a:rPr lang="hu-HU" b="1" dirty="0"/>
              <a:t> major und Lamina lateralis von Processus </a:t>
            </a:r>
            <a:r>
              <a:rPr lang="hu-HU" b="1" dirty="0" err="1"/>
              <a:t>pterygoideus</a:t>
            </a:r>
            <a:r>
              <a:rPr lang="hu-HU" dirty="0"/>
              <a:t>: </a:t>
            </a:r>
            <a:r>
              <a:rPr lang="hu-HU" dirty="0" err="1"/>
              <a:t>Alisphenoid</a:t>
            </a:r>
            <a:r>
              <a:rPr lang="hu-HU" dirty="0"/>
              <a:t> (</a:t>
            </a:r>
            <a:r>
              <a:rPr lang="hu-HU" dirty="0" err="1"/>
              <a:t>siehe</a:t>
            </a:r>
            <a:r>
              <a:rPr lang="hu-HU" dirty="0"/>
              <a:t> </a:t>
            </a:r>
            <a:r>
              <a:rPr lang="hu-HU" dirty="0" err="1"/>
              <a:t>später</a:t>
            </a:r>
            <a:r>
              <a:rPr lang="hu-HU" dirty="0"/>
              <a:t>)</a:t>
            </a:r>
          </a:p>
          <a:p>
            <a:r>
              <a:rPr lang="hu-HU" b="1" dirty="0" err="1"/>
              <a:t>Ala</a:t>
            </a:r>
            <a:r>
              <a:rPr lang="hu-HU" b="1" dirty="0"/>
              <a:t> minor</a:t>
            </a:r>
            <a:r>
              <a:rPr lang="hu-HU" dirty="0"/>
              <a:t>: </a:t>
            </a:r>
            <a:r>
              <a:rPr lang="hu-HU" dirty="0" err="1"/>
              <a:t>Orbitosphenoid</a:t>
            </a:r>
            <a:r>
              <a:rPr lang="hu-HU" dirty="0"/>
              <a:t> (</a:t>
            </a:r>
            <a:r>
              <a:rPr lang="hu-HU" dirty="0" err="1"/>
              <a:t>siehe</a:t>
            </a:r>
            <a:r>
              <a:rPr lang="hu-HU" dirty="0"/>
              <a:t> </a:t>
            </a:r>
            <a:r>
              <a:rPr lang="hu-HU" dirty="0" err="1"/>
              <a:t>später</a:t>
            </a:r>
            <a:r>
              <a:rPr lang="hu-HU" dirty="0"/>
              <a:t>)</a:t>
            </a:r>
          </a:p>
          <a:p>
            <a:r>
              <a:rPr lang="hu-HU" dirty="0" err="1"/>
              <a:t>Proc</a:t>
            </a:r>
            <a:r>
              <a:rPr lang="hu-HU" dirty="0"/>
              <a:t>. </a:t>
            </a:r>
            <a:r>
              <a:rPr lang="hu-HU" dirty="0" err="1"/>
              <a:t>pterygoideus</a:t>
            </a:r>
            <a:r>
              <a:rPr lang="hu-HU" dirty="0"/>
              <a:t>, Lamina medialis: </a:t>
            </a:r>
            <a:r>
              <a:rPr lang="hu-HU" dirty="0" err="1"/>
              <a:t>desmal</a:t>
            </a:r>
            <a:r>
              <a:rPr lang="hu-HU" dirty="0"/>
              <a:t> (</a:t>
            </a:r>
            <a:r>
              <a:rPr lang="hu-HU" dirty="0" err="1"/>
              <a:t>Neuralleiste</a:t>
            </a:r>
            <a:r>
              <a:rPr lang="hu-HU" dirty="0"/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6594" name="Object 2"/>
          <p:cNvGraphicFramePr>
            <a:graphicFrameLocks noChangeAspect="1"/>
          </p:cNvGraphicFramePr>
          <p:nvPr/>
        </p:nvGraphicFramePr>
        <p:xfrm>
          <a:off x="34925" y="0"/>
          <a:ext cx="62944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02" name="Image" r:id="rId4" imgW="2160000" imgH="2354286" progId="Photoshop.Image.7">
                  <p:embed/>
                </p:oleObj>
              </mc:Choice>
              <mc:Fallback>
                <p:oleObj name="Image" r:id="rId4" imgW="2160000" imgH="2354286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0"/>
                        <a:ext cx="62944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595" name="Text Box 5"/>
          <p:cNvSpPr txBox="1">
            <a:spLocks noChangeArrowheads="1"/>
          </p:cNvSpPr>
          <p:nvPr/>
        </p:nvSpPr>
        <p:spPr bwMode="auto">
          <a:xfrm>
            <a:off x="7847013" y="6400800"/>
            <a:ext cx="1296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rgbClr val="990033"/>
                </a:solidFill>
              </a:rPr>
              <a:t>Hamilton, Boyd, Mossman, 1972</a:t>
            </a:r>
          </a:p>
        </p:txBody>
      </p:sp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6516688" y="0"/>
            <a:ext cx="2627312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Blau</a:t>
            </a:r>
            <a:r>
              <a:rPr lang="hu-HU"/>
              <a:t>:</a:t>
            </a:r>
            <a:br>
              <a:rPr lang="hu-HU"/>
            </a:br>
            <a:r>
              <a:rPr lang="hu-HU"/>
              <a:t>chondral entwicklende Skelettelemente</a:t>
            </a:r>
          </a:p>
          <a:p>
            <a:pPr>
              <a:spcBef>
                <a:spcPct val="50000"/>
              </a:spcBef>
            </a:pPr>
            <a:r>
              <a:rPr lang="hu-HU" b="1"/>
              <a:t>Gelb</a:t>
            </a:r>
            <a:r>
              <a:rPr lang="hu-HU"/>
              <a:t>:</a:t>
            </a:r>
            <a:br>
              <a:rPr lang="hu-HU"/>
            </a:br>
            <a:r>
              <a:rPr lang="hu-HU"/>
              <a:t>desmal entwicklende Skelettelemente</a:t>
            </a:r>
          </a:p>
          <a:p>
            <a:pPr>
              <a:spcBef>
                <a:spcPct val="50000"/>
              </a:spcBef>
            </a:pPr>
            <a:endParaRPr lang="hu-HU"/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6443663" y="2133600"/>
            <a:ext cx="24495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>
                <a:solidFill>
                  <a:srgbClr val="FF0000"/>
                </a:solidFill>
              </a:rPr>
              <a:t>Neurocranium-Desmocranium</a:t>
            </a:r>
          </a:p>
        </p:txBody>
      </p:sp>
      <p:sp>
        <p:nvSpPr>
          <p:cNvPr id="366598" name="Line 6"/>
          <p:cNvSpPr>
            <a:spLocks noChangeShapeType="1"/>
          </p:cNvSpPr>
          <p:nvPr/>
        </p:nvSpPr>
        <p:spPr bwMode="auto">
          <a:xfrm flipH="1">
            <a:off x="3924300" y="2276475"/>
            <a:ext cx="2447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6599" name="Line 8"/>
          <p:cNvSpPr>
            <a:spLocks noChangeShapeType="1"/>
          </p:cNvSpPr>
          <p:nvPr/>
        </p:nvSpPr>
        <p:spPr bwMode="auto">
          <a:xfrm flipH="1" flipV="1">
            <a:off x="2700338" y="2205038"/>
            <a:ext cx="367188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6600" name="Text Box 9"/>
          <p:cNvSpPr txBox="1">
            <a:spLocks noChangeArrowheads="1"/>
          </p:cNvSpPr>
          <p:nvPr/>
        </p:nvSpPr>
        <p:spPr bwMode="auto">
          <a:xfrm>
            <a:off x="6443663" y="3225800"/>
            <a:ext cx="27003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>
                <a:solidFill>
                  <a:srgbClr val="FF0000"/>
                </a:solidFill>
              </a:rPr>
              <a:t>Neurocranium-Chondrocranium</a:t>
            </a:r>
          </a:p>
        </p:txBody>
      </p:sp>
      <p:sp>
        <p:nvSpPr>
          <p:cNvPr id="366601" name="Line 10"/>
          <p:cNvSpPr>
            <a:spLocks noChangeShapeType="1"/>
          </p:cNvSpPr>
          <p:nvPr/>
        </p:nvSpPr>
        <p:spPr bwMode="auto">
          <a:xfrm flipH="1">
            <a:off x="3995738" y="3357563"/>
            <a:ext cx="2447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6602" name="Text Box 11"/>
          <p:cNvSpPr txBox="1">
            <a:spLocks noChangeArrowheads="1"/>
          </p:cNvSpPr>
          <p:nvPr/>
        </p:nvSpPr>
        <p:spPr bwMode="auto">
          <a:xfrm>
            <a:off x="6443663" y="4954588"/>
            <a:ext cx="27003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b="1">
                <a:solidFill>
                  <a:srgbClr val="FF0000"/>
                </a:solidFill>
              </a:rPr>
              <a:t>Viscerocranium-Desmocranium</a:t>
            </a:r>
          </a:p>
        </p:txBody>
      </p:sp>
      <p:sp>
        <p:nvSpPr>
          <p:cNvPr id="366603" name="Line 12"/>
          <p:cNvSpPr>
            <a:spLocks noChangeShapeType="1"/>
          </p:cNvSpPr>
          <p:nvPr/>
        </p:nvSpPr>
        <p:spPr bwMode="auto">
          <a:xfrm flipH="1" flipV="1">
            <a:off x="2700338" y="3500438"/>
            <a:ext cx="37433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6604" name="Line 13"/>
          <p:cNvSpPr>
            <a:spLocks noChangeShapeType="1"/>
          </p:cNvSpPr>
          <p:nvPr/>
        </p:nvSpPr>
        <p:spPr bwMode="auto">
          <a:xfrm flipH="1" flipV="1">
            <a:off x="2051050" y="3860800"/>
            <a:ext cx="4392613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66605" name="Line 14"/>
          <p:cNvSpPr>
            <a:spLocks noChangeShapeType="1"/>
          </p:cNvSpPr>
          <p:nvPr/>
        </p:nvSpPr>
        <p:spPr bwMode="auto">
          <a:xfrm flipH="1" flipV="1">
            <a:off x="1908175" y="3429000"/>
            <a:ext cx="4535488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6660232" y="544522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Alter</a:t>
            </a:r>
            <a:r>
              <a:rPr lang="hu-HU" sz="1200" dirty="0"/>
              <a:t>: 40 mm, </a:t>
            </a:r>
            <a:r>
              <a:rPr lang="hu-HU" sz="1200" dirty="0" err="1"/>
              <a:t>ungefähr</a:t>
            </a:r>
            <a:r>
              <a:rPr lang="hu-HU" sz="1200" dirty="0"/>
              <a:t>  ET61</a:t>
            </a:r>
            <a:endParaRPr lang="de-DE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ethmoidale</a:t>
            </a:r>
            <a:endParaRPr lang="hu-HU" dirty="0"/>
          </a:p>
        </p:txBody>
      </p:sp>
      <p:sp>
        <p:nvSpPr>
          <p:cNvPr id="3880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Crista</a:t>
            </a:r>
            <a:r>
              <a:rPr lang="hu-HU" dirty="0"/>
              <a:t> </a:t>
            </a:r>
            <a:r>
              <a:rPr lang="hu-HU" dirty="0" err="1"/>
              <a:t>galli</a:t>
            </a:r>
            <a:r>
              <a:rPr lang="hu-HU" dirty="0"/>
              <a:t>, Lamina </a:t>
            </a:r>
            <a:r>
              <a:rPr lang="hu-HU" dirty="0" err="1"/>
              <a:t>perpendicularis</a:t>
            </a:r>
            <a:r>
              <a:rPr lang="hu-HU" dirty="0"/>
              <a:t> und Lamina </a:t>
            </a:r>
            <a:r>
              <a:rPr lang="hu-HU" dirty="0" err="1"/>
              <a:t>cribrosa</a:t>
            </a:r>
            <a:r>
              <a:rPr lang="hu-HU" dirty="0"/>
              <a:t>: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b="1" dirty="0" err="1"/>
              <a:t>Trabecula</a:t>
            </a:r>
            <a:r>
              <a:rPr lang="hu-HU" b="1" dirty="0"/>
              <a:t> </a:t>
            </a:r>
            <a:r>
              <a:rPr lang="hu-HU" b="1" dirty="0" err="1"/>
              <a:t>cranii</a:t>
            </a:r>
            <a:endParaRPr lang="hu-HU" b="1" dirty="0"/>
          </a:p>
          <a:p>
            <a:r>
              <a:rPr lang="hu-HU" dirty="0" err="1"/>
              <a:t>Restliches</a:t>
            </a:r>
            <a:r>
              <a:rPr lang="hu-HU" dirty="0"/>
              <a:t> </a:t>
            </a:r>
            <a:r>
              <a:rPr lang="hu-HU" dirty="0" err="1"/>
              <a:t>knorpeliges</a:t>
            </a:r>
            <a:r>
              <a:rPr lang="hu-HU" dirty="0"/>
              <a:t> </a:t>
            </a:r>
            <a:r>
              <a:rPr lang="hu-HU" dirty="0" err="1"/>
              <a:t>Nasenseptum</a:t>
            </a:r>
            <a:r>
              <a:rPr lang="hu-HU" dirty="0"/>
              <a:t>: </a:t>
            </a:r>
            <a:r>
              <a:rPr lang="hu-HU" dirty="0" err="1"/>
              <a:t>Trabecula</a:t>
            </a:r>
            <a:r>
              <a:rPr lang="hu-HU" dirty="0"/>
              <a:t> </a:t>
            </a:r>
            <a:r>
              <a:rPr lang="hu-HU" dirty="0" err="1"/>
              <a:t>cranii</a:t>
            </a:r>
            <a:endParaRPr lang="hu-HU" dirty="0"/>
          </a:p>
          <a:p>
            <a:r>
              <a:rPr lang="hu-HU" dirty="0" err="1"/>
              <a:t>Concha</a:t>
            </a:r>
            <a:r>
              <a:rPr lang="hu-HU" dirty="0"/>
              <a:t> </a:t>
            </a:r>
            <a:r>
              <a:rPr lang="hu-HU" dirty="0" err="1"/>
              <a:t>nassalis</a:t>
            </a:r>
            <a:r>
              <a:rPr lang="hu-HU" dirty="0"/>
              <a:t> sup, </a:t>
            </a:r>
            <a:r>
              <a:rPr lang="hu-HU" dirty="0" err="1"/>
              <a:t>med</a:t>
            </a:r>
            <a:r>
              <a:rPr lang="hu-HU" dirty="0"/>
              <a:t>, </a:t>
            </a:r>
            <a:r>
              <a:rPr lang="hu-HU" dirty="0" err="1"/>
              <a:t>inf</a:t>
            </a:r>
            <a:r>
              <a:rPr lang="hu-HU" dirty="0"/>
              <a:t>: </a:t>
            </a:r>
            <a:r>
              <a:rPr lang="hu-HU" dirty="0" err="1"/>
              <a:t>aus</a:t>
            </a:r>
            <a:r>
              <a:rPr lang="hu-HU" dirty="0"/>
              <a:t> der </a:t>
            </a:r>
            <a:r>
              <a:rPr lang="hu-HU" b="1" dirty="0" err="1"/>
              <a:t>Nasenkapsel</a:t>
            </a:r>
            <a:r>
              <a:rPr lang="hu-HU" dirty="0"/>
              <a:t> (</a:t>
            </a:r>
            <a:r>
              <a:rPr lang="hu-HU" dirty="0" err="1"/>
              <a:t>siehe</a:t>
            </a:r>
            <a:r>
              <a:rPr lang="hu-HU" dirty="0"/>
              <a:t> </a:t>
            </a:r>
            <a:r>
              <a:rPr lang="hu-HU" dirty="0" err="1"/>
              <a:t>später</a:t>
            </a:r>
            <a:r>
              <a:rPr lang="hu-HU" dirty="0"/>
              <a:t>)</a:t>
            </a:r>
          </a:p>
          <a:p>
            <a:r>
              <a:rPr lang="hu-HU" dirty="0" err="1"/>
              <a:t>Concha</a:t>
            </a:r>
            <a:r>
              <a:rPr lang="hu-HU" dirty="0"/>
              <a:t> </a:t>
            </a:r>
            <a:r>
              <a:rPr lang="hu-HU" dirty="0" err="1"/>
              <a:t>nas</a:t>
            </a:r>
            <a:r>
              <a:rPr lang="hu-HU" dirty="0"/>
              <a:t>. </a:t>
            </a:r>
            <a:r>
              <a:rPr lang="hu-HU" dirty="0" err="1"/>
              <a:t>inf</a:t>
            </a:r>
            <a:r>
              <a:rPr lang="hu-HU" dirty="0"/>
              <a:t> (</a:t>
            </a:r>
            <a:r>
              <a:rPr lang="hu-HU" dirty="0" err="1"/>
              <a:t>Maxilloturbinale</a:t>
            </a:r>
            <a:r>
              <a:rPr lang="hu-HU" dirty="0"/>
              <a:t>): </a:t>
            </a:r>
            <a:r>
              <a:rPr lang="hu-HU" dirty="0" err="1"/>
              <a:t>später</a:t>
            </a:r>
            <a:r>
              <a:rPr lang="hu-HU" dirty="0"/>
              <a:t> </a:t>
            </a:r>
            <a:r>
              <a:rPr lang="hu-HU" dirty="0" err="1"/>
              <a:t>löst</a:t>
            </a:r>
            <a:r>
              <a:rPr lang="hu-HU" dirty="0"/>
              <a:t> </a:t>
            </a:r>
            <a:r>
              <a:rPr lang="hu-HU" dirty="0" err="1"/>
              <a:t>sich</a:t>
            </a:r>
            <a:r>
              <a:rPr lang="hu-HU" dirty="0"/>
              <a:t> von der </a:t>
            </a:r>
            <a:r>
              <a:rPr lang="hu-HU" dirty="0" err="1"/>
              <a:t>Nasenkapselwand</a:t>
            </a:r>
            <a:r>
              <a:rPr lang="hu-HU" dirty="0"/>
              <a:t> ab.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Foramen caecum</a:t>
            </a:r>
          </a:p>
        </p:txBody>
      </p:sp>
      <p:sp>
        <p:nvSpPr>
          <p:cNvPr id="391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Hier</a:t>
            </a:r>
            <a:r>
              <a:rPr lang="hu-HU" dirty="0"/>
              <a:t> </a:t>
            </a:r>
            <a:r>
              <a:rPr lang="hu-HU" dirty="0" err="1"/>
              <a:t>macht</a:t>
            </a:r>
            <a:r>
              <a:rPr lang="hu-HU" dirty="0"/>
              <a:t> </a:t>
            </a:r>
            <a:r>
              <a:rPr lang="hu-HU" b="1" dirty="0" err="1"/>
              <a:t>Dura</a:t>
            </a:r>
            <a:r>
              <a:rPr lang="hu-HU" dirty="0" err="1"/>
              <a:t>anlage</a:t>
            </a:r>
            <a:r>
              <a:rPr lang="hu-HU" dirty="0"/>
              <a:t> </a:t>
            </a:r>
            <a:r>
              <a:rPr lang="hu-HU" dirty="0" err="1"/>
              <a:t>einen</a:t>
            </a:r>
            <a:r>
              <a:rPr lang="hu-HU" dirty="0"/>
              <a:t> </a:t>
            </a:r>
            <a:r>
              <a:rPr lang="hu-HU" b="1" dirty="0"/>
              <a:t>Kontakt</a:t>
            </a:r>
            <a:r>
              <a:rPr lang="hu-HU" dirty="0"/>
              <a:t> mit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b="1" dirty="0" err="1"/>
              <a:t>Oberflächenektoderm</a:t>
            </a:r>
            <a:r>
              <a:rPr lang="hu-HU" dirty="0"/>
              <a:t> (</a:t>
            </a:r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Sutura </a:t>
            </a:r>
            <a:r>
              <a:rPr lang="hu-HU" dirty="0" err="1"/>
              <a:t>frontonasalis</a:t>
            </a:r>
            <a:r>
              <a:rPr lang="hu-HU" dirty="0"/>
              <a:t>).</a:t>
            </a:r>
          </a:p>
          <a:p>
            <a:r>
              <a:rPr lang="hu-HU" dirty="0" err="1"/>
              <a:t>Diese</a:t>
            </a:r>
            <a:r>
              <a:rPr lang="hu-HU" dirty="0"/>
              <a:t> </a:t>
            </a:r>
            <a:r>
              <a:rPr lang="hu-HU" dirty="0" err="1"/>
              <a:t>Verbindung</a:t>
            </a:r>
            <a:r>
              <a:rPr lang="hu-HU" dirty="0"/>
              <a:t> </a:t>
            </a:r>
            <a:r>
              <a:rPr lang="hu-HU" dirty="0" err="1"/>
              <a:t>verschwindet</a:t>
            </a:r>
            <a:r>
              <a:rPr lang="hu-HU" dirty="0"/>
              <a:t> </a:t>
            </a:r>
            <a:r>
              <a:rPr lang="hu-HU" dirty="0" err="1"/>
              <a:t>später</a:t>
            </a:r>
            <a:r>
              <a:rPr lang="hu-HU" dirty="0"/>
              <a:t>.</a:t>
            </a:r>
          </a:p>
          <a:p>
            <a:r>
              <a:rPr lang="hu-HU" dirty="0" err="1"/>
              <a:t>Wenn</a:t>
            </a:r>
            <a:r>
              <a:rPr lang="hu-HU" dirty="0"/>
              <a:t> </a:t>
            </a:r>
            <a:r>
              <a:rPr lang="hu-HU" dirty="0" err="1"/>
              <a:t>aber</a:t>
            </a:r>
            <a:r>
              <a:rPr lang="hu-HU" dirty="0"/>
              <a:t> </a:t>
            </a:r>
            <a:r>
              <a:rPr lang="hu-HU" dirty="0" err="1"/>
              <a:t>nicht</a:t>
            </a:r>
            <a:r>
              <a:rPr lang="hu-HU" dirty="0"/>
              <a:t>, </a:t>
            </a:r>
            <a:r>
              <a:rPr lang="hu-HU" dirty="0" err="1"/>
              <a:t>dann</a:t>
            </a:r>
            <a:r>
              <a:rPr lang="hu-HU" dirty="0"/>
              <a:t> </a:t>
            </a:r>
            <a:r>
              <a:rPr lang="hu-HU" dirty="0" err="1"/>
              <a:t>Gehirnhernien</a:t>
            </a:r>
            <a:r>
              <a:rPr lang="hu-HU" dirty="0"/>
              <a:t> </a:t>
            </a:r>
            <a:r>
              <a:rPr lang="hu-HU" dirty="0" err="1"/>
              <a:t>können</a:t>
            </a:r>
            <a:r>
              <a:rPr lang="hu-HU" dirty="0"/>
              <a:t> </a:t>
            </a:r>
            <a:r>
              <a:rPr lang="hu-HU" dirty="0" err="1"/>
              <a:t>entstehen</a:t>
            </a:r>
            <a:r>
              <a:rPr lang="hu-HU" dirty="0"/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Sinnesorgan-Knorpelkapseln</a:t>
            </a:r>
          </a:p>
        </p:txBody>
      </p:sp>
      <p:sp>
        <p:nvSpPr>
          <p:cNvPr id="3921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dirty="0"/>
              <a:t>Es </a:t>
            </a:r>
            <a:r>
              <a:rPr lang="hu-HU" dirty="0" err="1"/>
              <a:t>entwickeln</a:t>
            </a:r>
            <a:r>
              <a:rPr lang="hu-HU" dirty="0"/>
              <a:t> </a:t>
            </a:r>
            <a:r>
              <a:rPr lang="hu-HU" dirty="0" err="1"/>
              <a:t>sich</a:t>
            </a:r>
            <a:r>
              <a:rPr lang="hu-HU" dirty="0"/>
              <a:t> </a:t>
            </a:r>
            <a:r>
              <a:rPr lang="hu-HU" dirty="0" err="1"/>
              <a:t>knorpelige</a:t>
            </a:r>
            <a:r>
              <a:rPr lang="hu-HU" dirty="0"/>
              <a:t> </a:t>
            </a:r>
            <a:r>
              <a:rPr lang="hu-HU" dirty="0" err="1"/>
              <a:t>Kapseln</a:t>
            </a:r>
            <a:r>
              <a:rPr lang="hu-HU" dirty="0"/>
              <a:t> </a:t>
            </a:r>
            <a:r>
              <a:rPr lang="hu-HU" dirty="0" err="1"/>
              <a:t>um</a:t>
            </a:r>
            <a:r>
              <a:rPr lang="hu-HU" dirty="0"/>
              <a:t> den </a:t>
            </a:r>
            <a:r>
              <a:rPr lang="hu-HU" dirty="0" err="1"/>
              <a:t>Sinnesorganen</a:t>
            </a:r>
            <a:r>
              <a:rPr lang="hu-HU" dirty="0"/>
              <a:t>:</a:t>
            </a:r>
            <a:br>
              <a:rPr lang="hu-HU" dirty="0"/>
            </a:br>
            <a:r>
              <a:rPr lang="hu-HU" dirty="0" err="1"/>
              <a:t>-um</a:t>
            </a:r>
            <a:r>
              <a:rPr lang="hu-HU" dirty="0"/>
              <a:t> </a:t>
            </a:r>
            <a:r>
              <a:rPr lang="hu-HU" dirty="0" err="1"/>
              <a:t>Ohrbläschen</a:t>
            </a:r>
            <a:r>
              <a:rPr lang="hu-HU" dirty="0"/>
              <a:t> (</a:t>
            </a:r>
            <a:r>
              <a:rPr lang="hu-HU" b="1" dirty="0" err="1"/>
              <a:t>Ohrkapsel</a:t>
            </a:r>
            <a:r>
              <a:rPr lang="hu-HU" dirty="0"/>
              <a:t>)</a:t>
            </a:r>
            <a:br>
              <a:rPr lang="hu-HU" dirty="0"/>
            </a:br>
            <a:r>
              <a:rPr lang="hu-HU" dirty="0" err="1"/>
              <a:t>-um</a:t>
            </a:r>
            <a:r>
              <a:rPr lang="hu-HU" dirty="0"/>
              <a:t> </a:t>
            </a:r>
            <a:r>
              <a:rPr lang="hu-HU" dirty="0" err="1"/>
              <a:t>Auge</a:t>
            </a:r>
            <a:r>
              <a:rPr lang="hu-HU" dirty="0"/>
              <a:t> (</a:t>
            </a:r>
            <a:r>
              <a:rPr lang="hu-HU" b="1" dirty="0" err="1"/>
              <a:t>Augenkapsel</a:t>
            </a:r>
            <a:r>
              <a:rPr lang="hu-HU" dirty="0"/>
              <a:t>)</a:t>
            </a:r>
            <a:br>
              <a:rPr lang="hu-HU" dirty="0"/>
            </a:br>
            <a:r>
              <a:rPr lang="hu-HU" dirty="0" err="1"/>
              <a:t>-um</a:t>
            </a:r>
            <a:r>
              <a:rPr lang="hu-HU" dirty="0"/>
              <a:t> </a:t>
            </a:r>
            <a:r>
              <a:rPr lang="hu-HU" dirty="0" err="1"/>
              <a:t>Nasengrube</a:t>
            </a:r>
            <a:r>
              <a:rPr lang="hu-HU" dirty="0"/>
              <a:t> (</a:t>
            </a:r>
            <a:r>
              <a:rPr lang="hu-HU" b="1" dirty="0" err="1"/>
              <a:t>Nasenkapsel</a:t>
            </a:r>
            <a:r>
              <a:rPr lang="hu-HU" dirty="0"/>
              <a:t>)</a:t>
            </a:r>
          </a:p>
          <a:p>
            <a:pPr>
              <a:lnSpc>
                <a:spcPct val="90000"/>
              </a:lnSpc>
            </a:pPr>
            <a:r>
              <a:rPr lang="hu-HU" dirty="0" err="1"/>
              <a:t>Ohrkapsel</a:t>
            </a:r>
            <a:r>
              <a:rPr lang="hu-HU" dirty="0"/>
              <a:t>: Pars </a:t>
            </a:r>
            <a:r>
              <a:rPr lang="hu-HU" dirty="0" err="1"/>
              <a:t>petrosa</a:t>
            </a:r>
            <a:r>
              <a:rPr lang="hu-HU" dirty="0"/>
              <a:t> des 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temporale</a:t>
            </a:r>
            <a:endParaRPr lang="hu-HU" dirty="0"/>
          </a:p>
          <a:p>
            <a:pPr>
              <a:lnSpc>
                <a:spcPct val="90000"/>
              </a:lnSpc>
            </a:pPr>
            <a:r>
              <a:rPr lang="hu-HU" dirty="0" err="1"/>
              <a:t>Augenkapsel</a:t>
            </a:r>
            <a:r>
              <a:rPr lang="hu-HU" dirty="0"/>
              <a:t>: </a:t>
            </a:r>
            <a:r>
              <a:rPr lang="hu-HU" dirty="0" err="1"/>
              <a:t>Orbitosphenoid</a:t>
            </a:r>
            <a:r>
              <a:rPr lang="hu-HU" dirty="0"/>
              <a:t> (?)</a:t>
            </a:r>
          </a:p>
          <a:p>
            <a:pPr>
              <a:lnSpc>
                <a:spcPct val="90000"/>
              </a:lnSpc>
            </a:pPr>
            <a:r>
              <a:rPr lang="hu-HU" dirty="0" err="1"/>
              <a:t>Nasenkapsel</a:t>
            </a:r>
            <a:r>
              <a:rPr lang="hu-HU" dirty="0"/>
              <a:t>: </a:t>
            </a:r>
            <a:r>
              <a:rPr lang="hu-HU" dirty="0" err="1"/>
              <a:t>Concha</a:t>
            </a:r>
            <a:r>
              <a:rPr lang="hu-HU" dirty="0"/>
              <a:t> </a:t>
            </a:r>
            <a:r>
              <a:rPr lang="hu-HU" dirty="0" err="1"/>
              <a:t>nas</a:t>
            </a:r>
            <a:r>
              <a:rPr lang="hu-HU" dirty="0"/>
              <a:t>. sup., </a:t>
            </a:r>
            <a:r>
              <a:rPr lang="hu-HU" dirty="0" err="1"/>
              <a:t>med</a:t>
            </a:r>
            <a:r>
              <a:rPr lang="hu-HU" dirty="0"/>
              <a:t>. und </a:t>
            </a:r>
            <a:r>
              <a:rPr lang="hu-HU" dirty="0" err="1"/>
              <a:t>ein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 des </a:t>
            </a:r>
            <a:r>
              <a:rPr lang="hu-HU" dirty="0" err="1"/>
              <a:t>Nasenseptums</a:t>
            </a:r>
            <a:endParaRPr lang="hu-H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5175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2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2921000"/>
            <a:ext cx="5148262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219" name="Text Box 5"/>
          <p:cNvSpPr txBox="1">
            <a:spLocks noChangeArrowheads="1"/>
          </p:cNvSpPr>
          <p:nvPr/>
        </p:nvSpPr>
        <p:spPr bwMode="auto">
          <a:xfrm>
            <a:off x="5037138" y="765175"/>
            <a:ext cx="316865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Knorpelige Kapseln der Sinnesorgane</a:t>
            </a:r>
          </a:p>
          <a:p>
            <a:pPr algn="ctr">
              <a:spcBef>
                <a:spcPct val="50000"/>
              </a:spcBef>
            </a:pPr>
            <a:r>
              <a:rPr lang="hu-HU"/>
              <a:t>(gelb, orange und grün)</a:t>
            </a:r>
          </a:p>
        </p:txBody>
      </p:sp>
      <p:sp>
        <p:nvSpPr>
          <p:cNvPr id="393220" name="Line 6"/>
          <p:cNvSpPr>
            <a:spLocks noChangeShapeType="1"/>
          </p:cNvSpPr>
          <p:nvPr/>
        </p:nvSpPr>
        <p:spPr bwMode="auto">
          <a:xfrm flipH="1" flipV="1">
            <a:off x="2627313" y="765175"/>
            <a:ext cx="295275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93221" name="Line 7"/>
          <p:cNvSpPr>
            <a:spLocks noChangeShapeType="1"/>
          </p:cNvSpPr>
          <p:nvPr/>
        </p:nvSpPr>
        <p:spPr bwMode="auto">
          <a:xfrm flipH="1">
            <a:off x="2484438" y="1125538"/>
            <a:ext cx="30956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93222" name="Line 8"/>
          <p:cNvSpPr>
            <a:spLocks noChangeShapeType="1"/>
          </p:cNvSpPr>
          <p:nvPr/>
        </p:nvSpPr>
        <p:spPr bwMode="auto">
          <a:xfrm flipH="1">
            <a:off x="2987675" y="1125538"/>
            <a:ext cx="2592388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Text Box 5"/>
          <p:cNvSpPr txBox="1">
            <a:spLocks noChangeArrowheads="1"/>
          </p:cNvSpPr>
          <p:nvPr/>
        </p:nvSpPr>
        <p:spPr bwMode="auto">
          <a:xfrm>
            <a:off x="7847013" y="6400800"/>
            <a:ext cx="1296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rgbClr val="990033"/>
                </a:solidFill>
              </a:rPr>
              <a:t>Hamilton, Boyd, Mossman, 1972</a:t>
            </a:r>
          </a:p>
        </p:txBody>
      </p:sp>
      <p:pic>
        <p:nvPicPr>
          <p:cNvPr id="4280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836613"/>
            <a:ext cx="9134475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5" name="Text Box 4"/>
          <p:cNvSpPr txBox="1">
            <a:spLocks noChangeArrowheads="1"/>
          </p:cNvSpPr>
          <p:nvPr/>
        </p:nvSpPr>
        <p:spPr bwMode="auto">
          <a:xfrm>
            <a:off x="179388" y="6021388"/>
            <a:ext cx="59769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Chondrocranium</a:t>
            </a:r>
            <a:r>
              <a:rPr lang="hu-HU" dirty="0"/>
              <a:t>, </a:t>
            </a:r>
            <a:r>
              <a:rPr lang="hu-HU" dirty="0" err="1"/>
              <a:t>Knorpelanteilen</a:t>
            </a:r>
            <a:r>
              <a:rPr lang="hu-HU" dirty="0"/>
              <a:t> (</a:t>
            </a:r>
            <a:r>
              <a:rPr lang="hu-HU" dirty="0" err="1"/>
              <a:t>alte</a:t>
            </a:r>
            <a:r>
              <a:rPr lang="hu-HU" dirty="0"/>
              <a:t> </a:t>
            </a:r>
            <a:r>
              <a:rPr lang="hu-HU" dirty="0" err="1"/>
              <a:t>Nomenklatur</a:t>
            </a:r>
            <a:r>
              <a:rPr lang="hu-HU" dirty="0"/>
              <a:t>)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0" y="980728"/>
            <a:ext cx="140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>
                <a:solidFill>
                  <a:srgbClr val="C00000"/>
                </a:solidFill>
              </a:rPr>
              <a:t>Knorpelige</a:t>
            </a:r>
            <a:r>
              <a:rPr lang="hu-HU" sz="1000" b="1" dirty="0">
                <a:solidFill>
                  <a:srgbClr val="C00000"/>
                </a:solidFill>
              </a:rPr>
              <a:t> </a:t>
            </a:r>
            <a:r>
              <a:rPr lang="hu-HU" sz="1000" b="1" dirty="0" err="1">
                <a:solidFill>
                  <a:srgbClr val="C00000"/>
                </a:solidFill>
              </a:rPr>
              <a:t>Kapseln</a:t>
            </a:r>
            <a:r>
              <a:rPr lang="hu-HU" sz="1000" b="1" dirty="0">
                <a:solidFill>
                  <a:srgbClr val="C00000"/>
                </a:solidFill>
              </a:rPr>
              <a:t> von </a:t>
            </a:r>
            <a:r>
              <a:rPr lang="hu-HU" sz="1000" b="1" dirty="0" err="1">
                <a:solidFill>
                  <a:srgbClr val="C00000"/>
                </a:solidFill>
              </a:rPr>
              <a:t>Sinnesorganen</a:t>
            </a:r>
            <a:endParaRPr lang="de-DE" sz="1000" b="1" dirty="0">
              <a:solidFill>
                <a:srgbClr val="C00000"/>
              </a:solidFill>
            </a:endParaRPr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3491880" y="1412776"/>
            <a:ext cx="360040" cy="28803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395536" y="2348880"/>
            <a:ext cx="360040" cy="129614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0" y="2065040"/>
            <a:ext cx="899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/>
              <a:t>Ohrkapsel</a:t>
            </a:r>
            <a:endParaRPr lang="de-DE" sz="1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555776" y="1196752"/>
            <a:ext cx="1043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/>
              <a:t>Nasenkapsel</a:t>
            </a:r>
            <a:endParaRPr lang="de-DE" sz="1000" dirty="0"/>
          </a:p>
        </p:txBody>
      </p:sp>
      <p:cxnSp>
        <p:nvCxnSpPr>
          <p:cNvPr id="16" name="Egyenes összekötő nyíllal 15"/>
          <p:cNvCxnSpPr/>
          <p:nvPr/>
        </p:nvCxnSpPr>
        <p:spPr>
          <a:xfrm>
            <a:off x="3491880" y="1412776"/>
            <a:ext cx="72008" cy="43204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4427984" y="1052736"/>
            <a:ext cx="1043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/>
              <a:t>Augenkapsel</a:t>
            </a:r>
            <a:r>
              <a:rPr lang="hu-HU" sz="1000" dirty="0"/>
              <a:t>?</a:t>
            </a:r>
            <a:endParaRPr lang="de-DE" sz="1000" dirty="0"/>
          </a:p>
        </p:txBody>
      </p:sp>
      <p:cxnSp>
        <p:nvCxnSpPr>
          <p:cNvPr id="19" name="Egyenes összekötő nyíllal 18"/>
          <p:cNvCxnSpPr>
            <a:stCxn id="18" idx="2"/>
          </p:cNvCxnSpPr>
          <p:nvPr/>
        </p:nvCxnSpPr>
        <p:spPr>
          <a:xfrm flipH="1">
            <a:off x="4716016" y="1298957"/>
            <a:ext cx="233772" cy="104992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Text Box 5"/>
          <p:cNvSpPr txBox="1">
            <a:spLocks noChangeArrowheads="1"/>
          </p:cNvSpPr>
          <p:nvPr/>
        </p:nvSpPr>
        <p:spPr bwMode="auto">
          <a:xfrm>
            <a:off x="7847013" y="6400800"/>
            <a:ext cx="1296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rgbClr val="990033"/>
                </a:solidFill>
              </a:rPr>
              <a:t>Hamilton, Boyd, Mossman, 1972</a:t>
            </a:r>
          </a:p>
        </p:txBody>
      </p:sp>
      <p:sp>
        <p:nvSpPr>
          <p:cNvPr id="357380" name="Text Box 4"/>
          <p:cNvSpPr txBox="1">
            <a:spLocks noChangeArrowheads="1"/>
          </p:cNvSpPr>
          <p:nvPr/>
        </p:nvSpPr>
        <p:spPr bwMode="auto">
          <a:xfrm>
            <a:off x="250825" y="5516563"/>
            <a:ext cx="5184775" cy="915987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>
                <a:solidFill>
                  <a:srgbClr val="FF0000"/>
                </a:solidFill>
              </a:rPr>
              <a:t>Ohrkapsel (Pars petrosa): rot, punktiert</a:t>
            </a:r>
            <a:br>
              <a:rPr lang="hu-HU" b="1">
                <a:solidFill>
                  <a:srgbClr val="FF0000"/>
                </a:solidFill>
              </a:rPr>
            </a:br>
            <a:r>
              <a:rPr lang="hu-HU" b="1">
                <a:solidFill>
                  <a:srgbClr val="F49F42"/>
                </a:solidFill>
              </a:rPr>
              <a:t>Augenkapsel: orange, punktiert</a:t>
            </a:r>
            <a:br>
              <a:rPr lang="hu-HU">
                <a:solidFill>
                  <a:srgbClr val="F49F42"/>
                </a:solidFill>
              </a:rPr>
            </a:br>
            <a:r>
              <a:rPr lang="hu-HU" b="1">
                <a:solidFill>
                  <a:srgbClr val="0066FF"/>
                </a:solidFill>
              </a:rPr>
              <a:t>Nasenkapsel: blau, punktiert</a:t>
            </a:r>
          </a:p>
        </p:txBody>
      </p:sp>
      <p:grpSp>
        <p:nvGrpSpPr>
          <p:cNvPr id="357381" name="Group 12"/>
          <p:cNvGrpSpPr>
            <a:grpSpLocks/>
          </p:cNvGrpSpPr>
          <p:nvPr/>
        </p:nvGrpSpPr>
        <p:grpSpPr bwMode="auto">
          <a:xfrm>
            <a:off x="0" y="-26988"/>
            <a:ext cx="9144000" cy="5529263"/>
            <a:chOff x="0" y="-17"/>
            <a:chExt cx="5760" cy="3483"/>
          </a:xfrm>
        </p:grpSpPr>
        <p:grpSp>
          <p:nvGrpSpPr>
            <p:cNvPr id="357382" name="Group 11"/>
            <p:cNvGrpSpPr>
              <a:grpSpLocks/>
            </p:cNvGrpSpPr>
            <p:nvPr/>
          </p:nvGrpSpPr>
          <p:grpSpPr bwMode="auto">
            <a:xfrm>
              <a:off x="0" y="-17"/>
              <a:ext cx="5760" cy="3483"/>
              <a:chOff x="0" y="-17"/>
              <a:chExt cx="5760" cy="3483"/>
            </a:xfrm>
          </p:grpSpPr>
          <p:grpSp>
            <p:nvGrpSpPr>
              <p:cNvPr id="357384" name="Group 9"/>
              <p:cNvGrpSpPr>
                <a:grpSpLocks/>
              </p:cNvGrpSpPr>
              <p:nvPr/>
            </p:nvGrpSpPr>
            <p:grpSpPr bwMode="auto">
              <a:xfrm>
                <a:off x="0" y="-17"/>
                <a:ext cx="5760" cy="3483"/>
                <a:chOff x="0" y="-17"/>
                <a:chExt cx="5760" cy="3483"/>
              </a:xfrm>
            </p:grpSpPr>
            <p:grpSp>
              <p:nvGrpSpPr>
                <p:cNvPr id="357386" name="Group 7"/>
                <p:cNvGrpSpPr>
                  <a:grpSpLocks/>
                </p:cNvGrpSpPr>
                <p:nvPr/>
              </p:nvGrpSpPr>
              <p:grpSpPr bwMode="auto">
                <a:xfrm>
                  <a:off x="0" y="-17"/>
                  <a:ext cx="5760" cy="3483"/>
                  <a:chOff x="0" y="300"/>
                  <a:chExt cx="5760" cy="3483"/>
                </a:xfrm>
              </p:grpSpPr>
              <p:graphicFrame>
                <p:nvGraphicFramePr>
                  <p:cNvPr id="357378" name="Object 2"/>
                  <p:cNvGraphicFramePr>
                    <a:graphicFrameLocks noChangeAspect="1"/>
                  </p:cNvGraphicFramePr>
                  <p:nvPr/>
                </p:nvGraphicFramePr>
                <p:xfrm>
                  <a:off x="0" y="300"/>
                  <a:ext cx="5760" cy="348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57386" name="Image" r:id="rId3" imgW="4320457" imgH="2613610" progId="Photoshop.Image.7">
                          <p:embed/>
                        </p:oleObj>
                      </mc:Choice>
                      <mc:Fallback>
                        <p:oleObj name="Image" r:id="rId3" imgW="4320457" imgH="2613610" progId="Photoshop.Image.7">
                          <p:embed/>
                          <p:pic>
                            <p:nvPicPr>
                              <p:cNvPr id="0" name="Picture 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300"/>
                                <a:ext cx="5760" cy="348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357388" name="Oval 5"/>
                  <p:cNvSpPr>
                    <a:spLocks noChangeArrowheads="1"/>
                  </p:cNvSpPr>
                  <p:nvPr/>
                </p:nvSpPr>
                <p:spPr bwMode="auto">
                  <a:xfrm rot="-1901076">
                    <a:off x="581" y="1392"/>
                    <a:ext cx="780" cy="693"/>
                  </a:xfrm>
                  <a:prstGeom prst="ellipse">
                    <a:avLst/>
                  </a:prstGeom>
                  <a:noFill/>
                  <a:ln w="38100" cap="rnd">
                    <a:solidFill>
                      <a:srgbClr val="FF0000"/>
                    </a:solidFill>
                    <a:prstDash val="sysDot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357387" name="Oval 6"/>
                <p:cNvSpPr>
                  <a:spLocks noChangeArrowheads="1"/>
                </p:cNvSpPr>
                <p:nvPr/>
              </p:nvSpPr>
              <p:spPr bwMode="auto">
                <a:xfrm rot="-3087362">
                  <a:off x="3474" y="1414"/>
                  <a:ext cx="957" cy="725"/>
                </a:xfrm>
                <a:prstGeom prst="ellipse">
                  <a:avLst/>
                </a:prstGeom>
                <a:noFill/>
                <a:ln w="38100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</p:spPr>
              <p:txBody>
                <a:bodyPr vert="eaVert" wrap="none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357385" name="Oval 8"/>
              <p:cNvSpPr>
                <a:spLocks noChangeArrowheads="1"/>
              </p:cNvSpPr>
              <p:nvPr/>
            </p:nvSpPr>
            <p:spPr bwMode="auto">
              <a:xfrm rot="-3087362">
                <a:off x="1453" y="580"/>
                <a:ext cx="458" cy="589"/>
              </a:xfrm>
              <a:prstGeom prst="ellipse">
                <a:avLst/>
              </a:prstGeom>
              <a:noFill/>
              <a:ln w="57150" cap="rnd">
                <a:solidFill>
                  <a:srgbClr val="FF9900"/>
                </a:solidFill>
                <a:prstDash val="sysDot"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357383" name="Oval 10"/>
            <p:cNvSpPr>
              <a:spLocks noChangeArrowheads="1"/>
            </p:cNvSpPr>
            <p:nvPr/>
          </p:nvSpPr>
          <p:spPr bwMode="auto">
            <a:xfrm rot="1204883">
              <a:off x="930" y="100"/>
              <a:ext cx="458" cy="589"/>
            </a:xfrm>
            <a:prstGeom prst="ellipse">
              <a:avLst/>
            </a:prstGeom>
            <a:noFill/>
            <a:ln w="57150" cap="rnd">
              <a:solidFill>
                <a:srgbClr val="3366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7" name="Picture 5" descr="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33375"/>
            <a:ext cx="5759450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2739" name="Text Box 4"/>
          <p:cNvSpPr txBox="1">
            <a:spLocks noChangeArrowheads="1"/>
          </p:cNvSpPr>
          <p:nvPr/>
        </p:nvSpPr>
        <p:spPr bwMode="auto">
          <a:xfrm>
            <a:off x="6516688" y="908050"/>
            <a:ext cx="2159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Färbig</a:t>
            </a:r>
            <a:r>
              <a:rPr lang="hu-HU" dirty="0"/>
              <a:t>: </a:t>
            </a:r>
            <a:r>
              <a:rPr lang="hu-HU" b="1" dirty="0" err="1"/>
              <a:t>Chondrocranium</a:t>
            </a:r>
            <a:endParaRPr lang="hu-HU" b="1" dirty="0"/>
          </a:p>
          <a:p>
            <a:pPr>
              <a:spcBef>
                <a:spcPct val="50000"/>
              </a:spcBef>
            </a:pPr>
            <a:r>
              <a:rPr lang="hu-HU" b="1" dirty="0" err="1">
                <a:solidFill>
                  <a:srgbClr val="71ACCE"/>
                </a:solidFill>
              </a:rPr>
              <a:t>Blau</a:t>
            </a:r>
            <a:r>
              <a:rPr lang="hu-HU" b="1" dirty="0">
                <a:solidFill>
                  <a:srgbClr val="71ACCE"/>
                </a:solidFill>
              </a:rPr>
              <a:t>: </a:t>
            </a:r>
            <a:r>
              <a:rPr lang="hu-HU" b="1" dirty="0" err="1">
                <a:solidFill>
                  <a:srgbClr val="71ACCE"/>
                </a:solidFill>
              </a:rPr>
              <a:t>aus</a:t>
            </a:r>
            <a:r>
              <a:rPr lang="hu-HU" b="1" dirty="0">
                <a:solidFill>
                  <a:srgbClr val="71ACCE"/>
                </a:solidFill>
              </a:rPr>
              <a:t> Neuralleiste</a:t>
            </a:r>
          </a:p>
          <a:p>
            <a:pPr>
              <a:spcBef>
                <a:spcPct val="50000"/>
              </a:spcBef>
            </a:pPr>
            <a:r>
              <a:rPr lang="hu-HU" b="1" dirty="0" err="1">
                <a:solidFill>
                  <a:srgbClr val="DB6C43"/>
                </a:solidFill>
              </a:rPr>
              <a:t>Rot</a:t>
            </a:r>
            <a:r>
              <a:rPr lang="hu-HU" b="1" dirty="0">
                <a:solidFill>
                  <a:srgbClr val="DB6C43"/>
                </a:solidFill>
              </a:rPr>
              <a:t>: </a:t>
            </a:r>
            <a:r>
              <a:rPr lang="hu-HU" b="1" dirty="0" err="1">
                <a:solidFill>
                  <a:srgbClr val="DB6C43"/>
                </a:solidFill>
              </a:rPr>
              <a:t>aus</a:t>
            </a:r>
            <a:r>
              <a:rPr lang="hu-HU" b="1" dirty="0">
                <a:solidFill>
                  <a:srgbClr val="DB6C43"/>
                </a:solidFill>
              </a:rPr>
              <a:t> </a:t>
            </a:r>
            <a:r>
              <a:rPr lang="hu-HU" b="1" dirty="0" err="1">
                <a:solidFill>
                  <a:srgbClr val="DB6C43"/>
                </a:solidFill>
              </a:rPr>
              <a:t>Mesoderm</a:t>
            </a:r>
            <a:endParaRPr lang="hu-HU" b="1" dirty="0">
              <a:solidFill>
                <a:srgbClr val="DB6C43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7504" y="5805264"/>
            <a:ext cx="889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Dorsalansicht</a:t>
            </a:r>
            <a:r>
              <a:rPr lang="hu-HU" dirty="0"/>
              <a:t> von </a:t>
            </a:r>
            <a:r>
              <a:rPr lang="hu-HU" dirty="0" err="1"/>
              <a:t>Knochen</a:t>
            </a:r>
            <a:r>
              <a:rPr lang="hu-HU" dirty="0"/>
              <a:t>, die </a:t>
            </a:r>
            <a:r>
              <a:rPr lang="hu-HU" dirty="0" err="1"/>
              <a:t>vor</a:t>
            </a:r>
            <a:r>
              <a:rPr lang="hu-HU" dirty="0"/>
              <a:t> der Spitze des </a:t>
            </a:r>
            <a:r>
              <a:rPr lang="hu-HU" dirty="0" err="1"/>
              <a:t>Notochords</a:t>
            </a:r>
            <a:r>
              <a:rPr lang="hu-HU" dirty="0"/>
              <a:t> </a:t>
            </a:r>
            <a:r>
              <a:rPr lang="hu-HU" dirty="0" err="1"/>
              <a:t>liegen</a:t>
            </a:r>
            <a:r>
              <a:rPr lang="hu-HU" dirty="0"/>
              <a:t> und </a:t>
            </a:r>
            <a:r>
              <a:rPr lang="hu-HU" dirty="0" err="1"/>
              <a:t>deswegen</a:t>
            </a:r>
            <a:r>
              <a:rPr lang="hu-HU" dirty="0"/>
              <a:t> </a:t>
            </a:r>
            <a:r>
              <a:rPr lang="hu-HU" dirty="0" err="1"/>
              <a:t>sich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Neuralleiste</a:t>
            </a:r>
            <a:r>
              <a:rPr lang="hu-HU" dirty="0"/>
              <a:t> </a:t>
            </a:r>
            <a:r>
              <a:rPr lang="hu-HU" dirty="0" err="1"/>
              <a:t>entwickeln</a:t>
            </a:r>
            <a:r>
              <a:rPr lang="hu-HU" dirty="0"/>
              <a:t> (</a:t>
            </a:r>
            <a:r>
              <a:rPr lang="hu-HU" dirty="0" err="1"/>
              <a:t>blau</a:t>
            </a:r>
            <a:r>
              <a:rPr lang="hu-HU" dirty="0"/>
              <a:t>),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hinter</a:t>
            </a:r>
            <a:r>
              <a:rPr lang="hu-HU" dirty="0"/>
              <a:t> der Spitze des </a:t>
            </a:r>
            <a:r>
              <a:rPr lang="hu-HU" dirty="0" err="1"/>
              <a:t>Notochords</a:t>
            </a:r>
            <a:r>
              <a:rPr lang="hu-HU" dirty="0"/>
              <a:t> </a:t>
            </a:r>
            <a:r>
              <a:rPr lang="hu-HU" dirty="0" err="1"/>
              <a:t>liegen</a:t>
            </a:r>
            <a:r>
              <a:rPr lang="hu-HU" dirty="0"/>
              <a:t>, und </a:t>
            </a:r>
            <a:r>
              <a:rPr lang="hu-HU" dirty="0" err="1"/>
              <a:t>deswegen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paraxiales</a:t>
            </a:r>
            <a:r>
              <a:rPr lang="hu-HU" dirty="0"/>
              <a:t> </a:t>
            </a:r>
            <a:r>
              <a:rPr lang="hu-HU" dirty="0" err="1"/>
              <a:t>Mesoderm</a:t>
            </a:r>
            <a:r>
              <a:rPr lang="hu-HU" dirty="0"/>
              <a:t> </a:t>
            </a:r>
            <a:r>
              <a:rPr lang="hu-HU" dirty="0" err="1"/>
              <a:t>sich</a:t>
            </a:r>
            <a:r>
              <a:rPr lang="hu-HU" dirty="0"/>
              <a:t> </a:t>
            </a:r>
            <a:r>
              <a:rPr lang="hu-HU" dirty="0" err="1"/>
              <a:t>entwicklen</a:t>
            </a:r>
            <a:r>
              <a:rPr lang="hu-HU" dirty="0"/>
              <a:t> (</a:t>
            </a:r>
            <a:r>
              <a:rPr lang="hu-HU" dirty="0" err="1"/>
              <a:t>rot</a:t>
            </a:r>
            <a:r>
              <a:rPr lang="hu-HU" dirty="0"/>
              <a:t>).</a:t>
            </a:r>
            <a:endParaRPr lang="de-D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Neurocranium - Desmocranium</a:t>
            </a:r>
          </a:p>
        </p:txBody>
      </p:sp>
      <p:sp>
        <p:nvSpPr>
          <p:cNvPr id="3973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Squama</a:t>
            </a:r>
            <a:r>
              <a:rPr lang="hu-HU" dirty="0"/>
              <a:t> (</a:t>
            </a:r>
            <a:r>
              <a:rPr lang="hu-HU" dirty="0" err="1"/>
              <a:t>Interparietale</a:t>
            </a:r>
            <a:r>
              <a:rPr lang="hu-HU" dirty="0"/>
              <a:t>, </a:t>
            </a:r>
            <a:r>
              <a:rPr lang="hu-HU" dirty="0" err="1"/>
              <a:t>oberer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) von 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occipitale</a:t>
            </a:r>
            <a:endParaRPr lang="hu-HU" dirty="0"/>
          </a:p>
          <a:p>
            <a:r>
              <a:rPr lang="hu-HU" dirty="0" err="1"/>
              <a:t>Squama</a:t>
            </a:r>
            <a:r>
              <a:rPr lang="hu-HU" dirty="0"/>
              <a:t> von 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temporale</a:t>
            </a:r>
            <a:r>
              <a:rPr lang="hu-HU" dirty="0"/>
              <a:t>*</a:t>
            </a:r>
          </a:p>
          <a:p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parietale</a:t>
            </a:r>
            <a:endParaRPr lang="hu-HU" dirty="0"/>
          </a:p>
          <a:p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frontale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obereSpitze</a:t>
            </a:r>
            <a:r>
              <a:rPr lang="hu-HU" dirty="0"/>
              <a:t> der </a:t>
            </a:r>
            <a:r>
              <a:rPr lang="hu-HU" dirty="0" err="1"/>
              <a:t>Ala</a:t>
            </a:r>
            <a:r>
              <a:rPr lang="hu-HU" dirty="0"/>
              <a:t> major)</a:t>
            </a:r>
          </a:p>
          <a:p>
            <a:r>
              <a:rPr lang="hu-HU" sz="2800" dirty="0"/>
              <a:t>*</a:t>
            </a:r>
            <a:r>
              <a:rPr lang="hu-HU" sz="1200" dirty="0"/>
              <a:t>: </a:t>
            </a:r>
            <a:r>
              <a:rPr lang="hu-HU" sz="1200" dirty="0" err="1"/>
              <a:t>Squama</a:t>
            </a:r>
            <a:r>
              <a:rPr lang="hu-HU" sz="1200" dirty="0"/>
              <a:t> von </a:t>
            </a:r>
            <a:r>
              <a:rPr lang="hu-HU" sz="1200" dirty="0" err="1"/>
              <a:t>Os</a:t>
            </a:r>
            <a:r>
              <a:rPr lang="hu-HU" sz="1200" dirty="0"/>
              <a:t> </a:t>
            </a:r>
            <a:r>
              <a:rPr lang="hu-HU" sz="1200" dirty="0" err="1"/>
              <a:t>temporale</a:t>
            </a:r>
            <a:r>
              <a:rPr lang="hu-HU" sz="1200" dirty="0"/>
              <a:t> </a:t>
            </a:r>
            <a:r>
              <a:rPr lang="hu-HU" sz="1200" dirty="0" err="1"/>
              <a:t>ist</a:t>
            </a:r>
            <a:r>
              <a:rPr lang="hu-HU" sz="1200" dirty="0"/>
              <a:t> </a:t>
            </a:r>
            <a:r>
              <a:rPr lang="hu-HU" sz="1200" dirty="0" err="1"/>
              <a:t>oft</a:t>
            </a:r>
            <a:r>
              <a:rPr lang="hu-HU" sz="1200" dirty="0"/>
              <a:t> </a:t>
            </a:r>
            <a:r>
              <a:rPr lang="hu-HU" sz="1200" dirty="0" err="1"/>
              <a:t>bei</a:t>
            </a:r>
            <a:r>
              <a:rPr lang="hu-HU" sz="1200" dirty="0"/>
              <a:t> den </a:t>
            </a:r>
            <a:r>
              <a:rPr lang="hu-HU" sz="1200" dirty="0" err="1"/>
              <a:t>Viscerocranium</a:t>
            </a:r>
            <a:r>
              <a:rPr lang="hu-HU" sz="1200" dirty="0"/>
              <a:t> </a:t>
            </a:r>
            <a:r>
              <a:rPr lang="hu-HU" sz="1200" dirty="0" err="1"/>
              <a:t>aufgelistet</a:t>
            </a:r>
            <a:r>
              <a:rPr lang="hu-HU" sz="1200" dirty="0"/>
              <a:t>, </a:t>
            </a:r>
            <a:r>
              <a:rPr lang="hu-HU" sz="1200" dirty="0" err="1"/>
              <a:t>siehe</a:t>
            </a:r>
            <a:r>
              <a:rPr lang="hu-HU" sz="1200" dirty="0"/>
              <a:t> </a:t>
            </a:r>
            <a:r>
              <a:rPr lang="hu-HU" sz="1200" dirty="0" err="1"/>
              <a:t>das</a:t>
            </a:r>
            <a:r>
              <a:rPr lang="hu-HU" sz="1200" dirty="0"/>
              <a:t> </a:t>
            </a:r>
            <a:r>
              <a:rPr lang="hu-HU" sz="1200" dirty="0" err="1"/>
              <a:t>Bild</a:t>
            </a:r>
            <a:r>
              <a:rPr lang="hu-HU" sz="1200" dirty="0"/>
              <a:t> von Hamilton </a:t>
            </a:r>
            <a:r>
              <a:rPr lang="hu-HU" sz="1200" dirty="0" err="1"/>
              <a:t>Boyd</a:t>
            </a:r>
            <a:r>
              <a:rPr lang="hu-HU" sz="1200" dirty="0"/>
              <a:t> </a:t>
            </a:r>
            <a:r>
              <a:rPr lang="hu-HU" sz="1200" dirty="0" err="1"/>
              <a:t>Mossman</a:t>
            </a:r>
            <a:r>
              <a:rPr lang="hu-HU" sz="1200" dirty="0"/>
              <a:t> , Dia 45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u-HU"/>
              <a:t>Neurocranium - Desmocranium</a:t>
            </a:r>
          </a:p>
        </p:txBody>
      </p:sp>
      <p:sp>
        <p:nvSpPr>
          <p:cNvPr id="39833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hu-HU" dirty="0"/>
              <a:t>Die </a:t>
            </a:r>
            <a:r>
              <a:rPr lang="hu-HU" dirty="0" err="1"/>
              <a:t>Bildung</a:t>
            </a:r>
            <a:r>
              <a:rPr lang="hu-HU" dirty="0"/>
              <a:t> der desmalen </a:t>
            </a:r>
            <a:r>
              <a:rPr lang="hu-HU" dirty="0" err="1"/>
              <a:t>Knochenplatten</a:t>
            </a:r>
            <a:r>
              <a:rPr lang="hu-HU" dirty="0"/>
              <a:t> </a:t>
            </a:r>
            <a:r>
              <a:rPr lang="hu-HU" dirty="0" err="1"/>
              <a:t>beginnt</a:t>
            </a:r>
            <a:r>
              <a:rPr lang="hu-HU" dirty="0"/>
              <a:t> </a:t>
            </a:r>
            <a:r>
              <a:rPr lang="hu-HU" b="1" dirty="0"/>
              <a:t>in der </a:t>
            </a:r>
            <a:r>
              <a:rPr lang="hu-HU" b="1" dirty="0" err="1"/>
              <a:t>Nähe</a:t>
            </a:r>
            <a:r>
              <a:rPr lang="hu-HU" dirty="0"/>
              <a:t> von basalen </a:t>
            </a:r>
            <a:r>
              <a:rPr lang="hu-HU" dirty="0" err="1"/>
              <a:t>Knorpeln</a:t>
            </a:r>
            <a:r>
              <a:rPr lang="hu-HU" dirty="0"/>
              <a:t> (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basal</a:t>
            </a:r>
            <a:r>
              <a:rPr lang="hu-HU" dirty="0"/>
              <a:t>)</a:t>
            </a:r>
          </a:p>
          <a:p>
            <a:r>
              <a:rPr lang="hu-HU" dirty="0"/>
              <a:t>Die </a:t>
            </a:r>
            <a:r>
              <a:rPr lang="hu-HU" dirty="0" err="1"/>
              <a:t>einzelnen</a:t>
            </a:r>
            <a:r>
              <a:rPr lang="hu-HU" dirty="0"/>
              <a:t> </a:t>
            </a:r>
            <a:r>
              <a:rPr lang="hu-HU" dirty="0" err="1"/>
              <a:t>Knochen</a:t>
            </a:r>
            <a:r>
              <a:rPr lang="hu-HU" dirty="0"/>
              <a:t> </a:t>
            </a:r>
            <a:r>
              <a:rPr lang="hu-HU" dirty="0" err="1"/>
              <a:t>entwickeln</a:t>
            </a:r>
            <a:r>
              <a:rPr lang="hu-HU" dirty="0"/>
              <a:t> </a:t>
            </a:r>
            <a:r>
              <a:rPr lang="hu-HU" dirty="0" err="1"/>
              <a:t>sich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b="1" dirty="0" err="1"/>
              <a:t>Knochenkernen</a:t>
            </a:r>
            <a:r>
              <a:rPr lang="hu-HU" dirty="0"/>
              <a:t> (</a:t>
            </a:r>
            <a:r>
              <a:rPr lang="hu-HU" dirty="0" err="1"/>
              <a:t>zB</a:t>
            </a:r>
            <a:r>
              <a:rPr lang="hu-HU" dirty="0"/>
              <a:t>: Tuber </a:t>
            </a:r>
            <a:r>
              <a:rPr lang="hu-HU" dirty="0" err="1"/>
              <a:t>frontale</a:t>
            </a:r>
            <a:r>
              <a:rPr lang="hu-HU" dirty="0"/>
              <a:t>), </a:t>
            </a:r>
            <a:r>
              <a:rPr lang="hu-HU" dirty="0" err="1"/>
              <a:t>radiär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.</a:t>
            </a:r>
          </a:p>
          <a:p>
            <a:r>
              <a:rPr lang="hu-HU" dirty="0"/>
              <a:t>Die </a:t>
            </a:r>
            <a:r>
              <a:rPr lang="hu-HU" dirty="0" err="1"/>
              <a:t>zueinander</a:t>
            </a:r>
            <a:r>
              <a:rPr lang="hu-HU" dirty="0"/>
              <a:t> </a:t>
            </a:r>
            <a:r>
              <a:rPr lang="hu-HU" dirty="0" err="1"/>
              <a:t>wachsenden</a:t>
            </a:r>
            <a:r>
              <a:rPr lang="hu-HU" dirty="0"/>
              <a:t> </a:t>
            </a:r>
            <a:r>
              <a:rPr lang="hu-HU" dirty="0" err="1"/>
              <a:t>Inseln</a:t>
            </a:r>
            <a:r>
              <a:rPr lang="hu-HU" dirty="0"/>
              <a:t> der </a:t>
            </a:r>
            <a:r>
              <a:rPr lang="hu-HU" dirty="0" err="1"/>
              <a:t>Knochenplatten</a:t>
            </a:r>
            <a:r>
              <a:rPr lang="hu-HU" dirty="0"/>
              <a:t> </a:t>
            </a:r>
            <a:r>
              <a:rPr lang="hu-HU" dirty="0" err="1"/>
              <a:t>begegnen</a:t>
            </a:r>
            <a:r>
              <a:rPr lang="hu-HU" dirty="0"/>
              <a:t> in den </a:t>
            </a:r>
            <a:r>
              <a:rPr lang="hu-HU" dirty="0" err="1"/>
              <a:t>Suturen</a:t>
            </a:r>
            <a:r>
              <a:rPr lang="hu-HU" dirty="0"/>
              <a:t> und </a:t>
            </a:r>
            <a:r>
              <a:rPr lang="hu-HU" dirty="0" err="1"/>
              <a:t>Fontanellen</a:t>
            </a:r>
            <a:r>
              <a:rPr lang="hu-HU" dirty="0"/>
              <a:t> („</a:t>
            </a:r>
            <a:r>
              <a:rPr lang="hu-HU" dirty="0" err="1"/>
              <a:t>Tektonik</a:t>
            </a:r>
            <a:r>
              <a:rPr lang="hu-HU" dirty="0"/>
              <a:t>”).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5027"/>
            <a:ext cx="6768752" cy="662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5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718502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668344" y="1628800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/>
              <a:t>Alter</a:t>
            </a:r>
            <a:r>
              <a:rPr lang="hu-HU" sz="1000" dirty="0"/>
              <a:t> 80 mm, </a:t>
            </a:r>
            <a:r>
              <a:rPr lang="hu-HU" sz="1000" dirty="0" err="1"/>
              <a:t>ungefähr</a:t>
            </a:r>
            <a:r>
              <a:rPr lang="hu-HU" sz="1000" dirty="0"/>
              <a:t> ET84</a:t>
            </a:r>
            <a:endParaRPr lang="de-DE" sz="1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23"/>
            <a:ext cx="9144000" cy="64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75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Sutura metopica oder frontale</a:t>
            </a:r>
          </a:p>
        </p:txBody>
      </p:sp>
      <p:sp>
        <p:nvSpPr>
          <p:cNvPr id="399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Zwischen</a:t>
            </a:r>
            <a:r>
              <a:rPr lang="hu-HU" dirty="0"/>
              <a:t> den 2 </a:t>
            </a:r>
            <a:r>
              <a:rPr lang="hu-HU" dirty="0" err="1"/>
              <a:t>Anlagen</a:t>
            </a:r>
            <a:r>
              <a:rPr lang="hu-HU" dirty="0"/>
              <a:t> der </a:t>
            </a:r>
            <a:r>
              <a:rPr lang="hu-HU" dirty="0" err="1"/>
              <a:t>Squama</a:t>
            </a:r>
            <a:r>
              <a:rPr lang="hu-HU" dirty="0"/>
              <a:t> von 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frontale</a:t>
            </a:r>
            <a:r>
              <a:rPr lang="hu-HU" dirty="0"/>
              <a:t> (in der </a:t>
            </a:r>
            <a:r>
              <a:rPr lang="hu-HU" dirty="0" err="1"/>
              <a:t>Fortsetzung</a:t>
            </a:r>
            <a:r>
              <a:rPr lang="hu-HU" dirty="0"/>
              <a:t> von </a:t>
            </a:r>
            <a:r>
              <a:rPr lang="hu-HU" dirty="0" err="1"/>
              <a:t>Sutura</a:t>
            </a:r>
            <a:r>
              <a:rPr lang="hu-HU" dirty="0"/>
              <a:t> </a:t>
            </a:r>
            <a:r>
              <a:rPr lang="hu-HU" dirty="0" err="1"/>
              <a:t>sagittalis</a:t>
            </a:r>
            <a:r>
              <a:rPr lang="hu-HU" dirty="0"/>
              <a:t>)</a:t>
            </a:r>
          </a:p>
          <a:p>
            <a:r>
              <a:rPr lang="hu-HU" dirty="0" err="1"/>
              <a:t>Verknöchert</a:t>
            </a:r>
            <a:r>
              <a:rPr lang="hu-HU" dirty="0"/>
              <a:t> in den </a:t>
            </a:r>
            <a:r>
              <a:rPr lang="hu-HU" dirty="0" err="1"/>
              <a:t>ersten</a:t>
            </a:r>
            <a:r>
              <a:rPr lang="hu-HU" dirty="0"/>
              <a:t> </a:t>
            </a:r>
            <a:r>
              <a:rPr lang="hu-HU" dirty="0" err="1"/>
              <a:t>Lebensjahren</a:t>
            </a:r>
            <a:r>
              <a:rPr lang="hu-HU" dirty="0"/>
              <a:t> (</a:t>
            </a:r>
            <a:r>
              <a:rPr lang="hu-HU" dirty="0" err="1"/>
              <a:t>zwischhen</a:t>
            </a:r>
            <a:r>
              <a:rPr lang="hu-HU" dirty="0"/>
              <a:t> 1-2 </a:t>
            </a:r>
            <a:r>
              <a:rPr lang="hu-HU" dirty="0" err="1"/>
              <a:t>spätestens</a:t>
            </a:r>
            <a:r>
              <a:rPr lang="hu-HU" dirty="0"/>
              <a:t> </a:t>
            </a:r>
            <a:r>
              <a:rPr lang="hu-HU" dirty="0" err="1"/>
              <a:t>bis</a:t>
            </a:r>
            <a:r>
              <a:rPr lang="hu-HU" dirty="0"/>
              <a:t> 6.)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bleibt</a:t>
            </a:r>
            <a:r>
              <a:rPr lang="hu-HU" dirty="0"/>
              <a:t> </a:t>
            </a:r>
            <a:r>
              <a:rPr lang="hu-HU" dirty="0" err="1"/>
              <a:t>selten</a:t>
            </a:r>
            <a:r>
              <a:rPr lang="hu-HU" dirty="0"/>
              <a:t> </a:t>
            </a:r>
            <a:r>
              <a:rPr lang="hu-HU" dirty="0" err="1"/>
              <a:t>lebenslang</a:t>
            </a:r>
            <a:r>
              <a:rPr lang="hu-HU" dirty="0"/>
              <a:t> </a:t>
            </a:r>
            <a:r>
              <a:rPr lang="hu-HU" dirty="0" err="1"/>
              <a:t>erhalten</a:t>
            </a:r>
            <a:r>
              <a:rPr lang="hu-HU" dirty="0"/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49275"/>
            <a:ext cx="8501063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0386" name="Text Box 3"/>
          <p:cNvSpPr txBox="1">
            <a:spLocks noChangeArrowheads="1"/>
          </p:cNvSpPr>
          <p:nvPr/>
        </p:nvSpPr>
        <p:spPr bwMode="auto">
          <a:xfrm>
            <a:off x="7991475" y="6613525"/>
            <a:ext cx="1152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Foto: A Magyar</a:t>
            </a:r>
          </a:p>
        </p:txBody>
      </p:sp>
      <p:sp>
        <p:nvSpPr>
          <p:cNvPr id="400387" name="Text Box 4"/>
          <p:cNvSpPr txBox="1">
            <a:spLocks noChangeArrowheads="1"/>
          </p:cNvSpPr>
          <p:nvPr/>
        </p:nvSpPr>
        <p:spPr bwMode="auto">
          <a:xfrm>
            <a:off x="559842" y="6246812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/>
              <a:t>Sutura </a:t>
            </a:r>
            <a:r>
              <a:rPr lang="hu-HU" dirty="0" err="1"/>
              <a:t>metopica</a:t>
            </a:r>
            <a:r>
              <a:rPr lang="hu-HU" dirty="0"/>
              <a:t> (frontalis)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2051720" y="3356992"/>
            <a:ext cx="2304256" cy="295232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75122" y="1586420"/>
            <a:ext cx="172787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Tuber</a:t>
            </a:r>
            <a:r>
              <a:rPr lang="hu-HU" dirty="0"/>
              <a:t> </a:t>
            </a:r>
            <a:r>
              <a:rPr lang="hu-HU" dirty="0" err="1"/>
              <a:t>frontale</a:t>
            </a:r>
            <a:endParaRPr lang="hu-HU" dirty="0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1619672" y="1962657"/>
            <a:ext cx="1835448" cy="132202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Fontanellen</a:t>
            </a:r>
          </a:p>
        </p:txBody>
      </p:sp>
      <p:sp>
        <p:nvSpPr>
          <p:cNvPr id="401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sz="2800" dirty="0" err="1"/>
              <a:t>Wo</a:t>
            </a:r>
            <a:r>
              <a:rPr lang="hu-HU" sz="2800" dirty="0"/>
              <a:t> </a:t>
            </a:r>
            <a:r>
              <a:rPr lang="hu-HU" sz="2800" dirty="0" err="1"/>
              <a:t>die</a:t>
            </a:r>
            <a:r>
              <a:rPr lang="hu-HU" sz="2800" dirty="0"/>
              <a:t> </a:t>
            </a:r>
            <a:r>
              <a:rPr lang="hu-HU" sz="2800" dirty="0" err="1"/>
              <a:t>unrspünglich</a:t>
            </a:r>
            <a:r>
              <a:rPr lang="hu-HU" sz="2800" dirty="0"/>
              <a:t> </a:t>
            </a:r>
            <a:r>
              <a:rPr lang="hu-HU" sz="2800" b="1" dirty="0" err="1"/>
              <a:t>runde</a:t>
            </a:r>
            <a:r>
              <a:rPr lang="hu-HU" sz="2800" dirty="0"/>
              <a:t> desmale </a:t>
            </a:r>
            <a:r>
              <a:rPr lang="hu-HU" sz="2800" b="1" dirty="0" err="1"/>
              <a:t>Knochenalnagen</a:t>
            </a:r>
            <a:r>
              <a:rPr lang="hu-HU" sz="2800" dirty="0"/>
              <a:t> </a:t>
            </a:r>
            <a:r>
              <a:rPr lang="hu-HU" sz="2800" dirty="0" err="1"/>
              <a:t>einen</a:t>
            </a:r>
            <a:r>
              <a:rPr lang="hu-HU" sz="2800" dirty="0"/>
              <a:t> </a:t>
            </a:r>
            <a:r>
              <a:rPr lang="hu-HU" sz="2800" dirty="0" err="1"/>
              <a:t>größeren</a:t>
            </a:r>
            <a:r>
              <a:rPr lang="hu-HU" sz="2800" dirty="0"/>
              <a:t> </a:t>
            </a:r>
            <a:r>
              <a:rPr lang="hu-HU" sz="2800" dirty="0" err="1"/>
              <a:t>Platz</a:t>
            </a:r>
            <a:r>
              <a:rPr lang="hu-HU" sz="2800" dirty="0"/>
              <a:t> </a:t>
            </a:r>
            <a:r>
              <a:rPr lang="hu-HU" sz="2800" dirty="0" err="1"/>
              <a:t>unschließen</a:t>
            </a:r>
            <a:r>
              <a:rPr lang="hu-HU" sz="2800" dirty="0"/>
              <a:t>.</a:t>
            </a:r>
          </a:p>
          <a:p>
            <a:pPr>
              <a:lnSpc>
                <a:spcPct val="90000"/>
              </a:lnSpc>
            </a:pPr>
            <a:r>
              <a:rPr lang="hu-HU" sz="2800" dirty="0" err="1"/>
              <a:t>Bedeutung</a:t>
            </a:r>
            <a:r>
              <a:rPr lang="hu-HU" sz="2800" dirty="0"/>
              <a:t>: </a:t>
            </a:r>
            <a:r>
              <a:rPr lang="hu-HU" sz="2800" dirty="0" err="1"/>
              <a:t>Blutabnahme</a:t>
            </a:r>
            <a:r>
              <a:rPr lang="hu-HU" sz="2800" dirty="0"/>
              <a:t> </a:t>
            </a:r>
            <a:r>
              <a:rPr lang="hu-HU" sz="2800" dirty="0" err="1"/>
              <a:t>aus</a:t>
            </a:r>
            <a:r>
              <a:rPr lang="hu-HU" sz="2800" dirty="0"/>
              <a:t> den </a:t>
            </a:r>
            <a:r>
              <a:rPr lang="hu-HU" sz="2800" dirty="0" err="1"/>
              <a:t>darunter</a:t>
            </a:r>
            <a:r>
              <a:rPr lang="hu-HU" sz="2800" dirty="0"/>
              <a:t> </a:t>
            </a:r>
            <a:r>
              <a:rPr lang="hu-HU" sz="2800" dirty="0" err="1"/>
              <a:t>liegenden</a:t>
            </a:r>
            <a:r>
              <a:rPr lang="hu-HU" sz="2800" dirty="0"/>
              <a:t> </a:t>
            </a:r>
            <a:r>
              <a:rPr lang="hu-HU" sz="2800" dirty="0" err="1"/>
              <a:t>venösen</a:t>
            </a:r>
            <a:r>
              <a:rPr lang="hu-HU" sz="2800" dirty="0"/>
              <a:t> </a:t>
            </a:r>
            <a:r>
              <a:rPr lang="hu-HU" sz="2800" dirty="0" err="1"/>
              <a:t>Durasinusen</a:t>
            </a:r>
            <a:r>
              <a:rPr lang="hu-HU" sz="2800" dirty="0"/>
              <a:t> bei </a:t>
            </a:r>
            <a:r>
              <a:rPr lang="hu-HU" sz="2800" dirty="0" err="1"/>
              <a:t>Säuglingen</a:t>
            </a:r>
            <a:r>
              <a:rPr lang="hu-HU" sz="2800" dirty="0"/>
              <a:t>.</a:t>
            </a:r>
          </a:p>
          <a:p>
            <a:pPr>
              <a:lnSpc>
                <a:spcPct val="90000"/>
              </a:lnSpc>
            </a:pPr>
            <a:r>
              <a:rPr lang="hu-HU" sz="2800" dirty="0" err="1"/>
              <a:t>Sie</a:t>
            </a:r>
            <a:r>
              <a:rPr lang="hu-HU" sz="2800" dirty="0"/>
              <a:t> </a:t>
            </a:r>
            <a:r>
              <a:rPr lang="hu-HU" sz="2800" dirty="0" err="1"/>
              <a:t>verschwinden</a:t>
            </a:r>
            <a:r>
              <a:rPr lang="hu-HU" sz="2800" dirty="0"/>
              <a:t>:</a:t>
            </a:r>
          </a:p>
          <a:p>
            <a:pPr>
              <a:lnSpc>
                <a:spcPct val="90000"/>
              </a:lnSpc>
            </a:pPr>
            <a:r>
              <a:rPr lang="hu-HU" sz="2800" dirty="0" err="1"/>
              <a:t>Fonticulus</a:t>
            </a:r>
            <a:r>
              <a:rPr lang="hu-HU" sz="2800" dirty="0"/>
              <a:t> posterior (minor): </a:t>
            </a:r>
            <a:r>
              <a:rPr lang="hu-HU" sz="2800" b="1" dirty="0" err="1"/>
              <a:t>um</a:t>
            </a:r>
            <a:r>
              <a:rPr lang="hu-HU" sz="2800" dirty="0"/>
              <a:t> 3. </a:t>
            </a:r>
            <a:r>
              <a:rPr lang="hu-HU" sz="2800" dirty="0" err="1"/>
              <a:t>Monat</a:t>
            </a:r>
            <a:r>
              <a:rPr lang="hu-HU" sz="2800" dirty="0"/>
              <a:t> (</a:t>
            </a:r>
            <a:r>
              <a:rPr lang="hu-HU" sz="2800" b="1" dirty="0"/>
              <a:t>3M</a:t>
            </a:r>
            <a:r>
              <a:rPr lang="hu-HU" sz="2800" dirty="0"/>
              <a:t>),</a:t>
            </a:r>
          </a:p>
          <a:p>
            <a:pPr>
              <a:lnSpc>
                <a:spcPct val="90000"/>
              </a:lnSpc>
            </a:pPr>
            <a:r>
              <a:rPr lang="hu-HU" sz="2800" dirty="0" err="1"/>
              <a:t>Fonticulus</a:t>
            </a:r>
            <a:r>
              <a:rPr lang="hu-HU" sz="2800" dirty="0"/>
              <a:t> sphenoidalis: </a:t>
            </a:r>
            <a:r>
              <a:rPr lang="hu-HU" sz="2800" b="1" dirty="0" err="1"/>
              <a:t>um</a:t>
            </a:r>
            <a:r>
              <a:rPr lang="hu-HU" sz="2800" dirty="0"/>
              <a:t> 6M,</a:t>
            </a:r>
          </a:p>
          <a:p>
            <a:pPr>
              <a:lnSpc>
                <a:spcPct val="90000"/>
              </a:lnSpc>
            </a:pPr>
            <a:r>
              <a:rPr lang="hu-HU" sz="2800" dirty="0" err="1"/>
              <a:t>Fonticulus</a:t>
            </a:r>
            <a:r>
              <a:rPr lang="hu-HU" sz="2800" dirty="0"/>
              <a:t> </a:t>
            </a:r>
            <a:r>
              <a:rPr lang="hu-HU" sz="2800" dirty="0" err="1"/>
              <a:t>mastoideus</a:t>
            </a:r>
            <a:r>
              <a:rPr lang="hu-HU" sz="2800" dirty="0"/>
              <a:t>: </a:t>
            </a:r>
            <a:r>
              <a:rPr lang="hu-HU" sz="2800" b="1" dirty="0" err="1"/>
              <a:t>um</a:t>
            </a:r>
            <a:r>
              <a:rPr lang="hu-HU" sz="2800" b="1" dirty="0"/>
              <a:t> </a:t>
            </a:r>
            <a:r>
              <a:rPr lang="hu-HU" sz="2800" dirty="0"/>
              <a:t>18M,</a:t>
            </a:r>
          </a:p>
          <a:p>
            <a:pPr>
              <a:lnSpc>
                <a:spcPct val="90000"/>
              </a:lnSpc>
            </a:pPr>
            <a:r>
              <a:rPr lang="hu-HU" sz="2800" dirty="0" err="1"/>
              <a:t>Fonticulus</a:t>
            </a:r>
            <a:r>
              <a:rPr lang="hu-HU" sz="2800" dirty="0"/>
              <a:t> </a:t>
            </a:r>
            <a:r>
              <a:rPr lang="hu-HU" sz="2800" dirty="0" err="1"/>
              <a:t>anterion</a:t>
            </a:r>
            <a:r>
              <a:rPr lang="hu-HU" sz="2800" dirty="0"/>
              <a:t> (major): </a:t>
            </a:r>
            <a:r>
              <a:rPr lang="hu-HU" sz="2800" b="1" dirty="0" err="1"/>
              <a:t>um</a:t>
            </a:r>
            <a:r>
              <a:rPr lang="hu-HU" sz="2800" dirty="0"/>
              <a:t> 36M (</a:t>
            </a:r>
            <a:r>
              <a:rPr lang="hu-HU" sz="2800" b="1" dirty="0"/>
              <a:t>3LJ</a:t>
            </a:r>
            <a:r>
              <a:rPr lang="hu-HU" sz="2800" dirty="0"/>
              <a:t>).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3" name="Picture 5" descr="X2604-F-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50"/>
            <a:ext cx="91440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4482" name="Text Box 3"/>
          <p:cNvSpPr txBox="1">
            <a:spLocks noChangeArrowheads="1"/>
          </p:cNvSpPr>
          <p:nvPr/>
        </p:nvSpPr>
        <p:spPr bwMode="auto">
          <a:xfrm>
            <a:off x="7991475" y="6613525"/>
            <a:ext cx="1152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Foto: A Magyar</a:t>
            </a:r>
          </a:p>
        </p:txBody>
      </p:sp>
      <p:sp>
        <p:nvSpPr>
          <p:cNvPr id="404483" name="Text Box 4"/>
          <p:cNvSpPr txBox="1">
            <a:spLocks noChangeArrowheads="1"/>
          </p:cNvSpPr>
          <p:nvPr/>
        </p:nvSpPr>
        <p:spPr bwMode="auto">
          <a:xfrm>
            <a:off x="539750" y="5661025"/>
            <a:ext cx="27368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/>
              <a:t>Fonticulus major</a:t>
            </a:r>
          </a:p>
        </p:txBody>
      </p:sp>
      <p:sp>
        <p:nvSpPr>
          <p:cNvPr id="404484" name="Line 5"/>
          <p:cNvSpPr>
            <a:spLocks noChangeShapeType="1"/>
          </p:cNvSpPr>
          <p:nvPr/>
        </p:nvSpPr>
        <p:spPr bwMode="auto">
          <a:xfrm flipV="1">
            <a:off x="1331913" y="2996951"/>
            <a:ext cx="1799927" cy="251961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4860032" y="112474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Sinus sagittalis superior </a:t>
            </a:r>
            <a:r>
              <a:rPr lang="hu-HU" dirty="0" err="1"/>
              <a:t>durchscheinend</a:t>
            </a:r>
            <a:endParaRPr lang="de-DE" dirty="0"/>
          </a:p>
        </p:txBody>
      </p:sp>
      <p:cxnSp>
        <p:nvCxnSpPr>
          <p:cNvPr id="8" name="Egyenes összekötő nyíllal 7"/>
          <p:cNvCxnSpPr/>
          <p:nvPr/>
        </p:nvCxnSpPr>
        <p:spPr>
          <a:xfrm flipH="1">
            <a:off x="3995936" y="1772816"/>
            <a:ext cx="1152128" cy="165618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1331640" y="3933055"/>
            <a:ext cx="2952328" cy="15836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91440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6" name="Text Box 3"/>
          <p:cNvSpPr txBox="1">
            <a:spLocks noChangeArrowheads="1"/>
          </p:cNvSpPr>
          <p:nvPr/>
        </p:nvSpPr>
        <p:spPr bwMode="auto">
          <a:xfrm>
            <a:off x="7991475" y="6613525"/>
            <a:ext cx="1152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/>
              <a:t>Foto: A Magyar</a:t>
            </a:r>
          </a:p>
        </p:txBody>
      </p:sp>
      <p:sp>
        <p:nvSpPr>
          <p:cNvPr id="405507" name="Text Box 4"/>
          <p:cNvSpPr txBox="1">
            <a:spLocks noChangeArrowheads="1"/>
          </p:cNvSpPr>
          <p:nvPr/>
        </p:nvSpPr>
        <p:spPr bwMode="auto">
          <a:xfrm>
            <a:off x="4787900" y="5949950"/>
            <a:ext cx="273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Fonticulus sphenoidalis</a:t>
            </a:r>
          </a:p>
        </p:txBody>
      </p:sp>
      <p:sp>
        <p:nvSpPr>
          <p:cNvPr id="405508" name="Line 5"/>
          <p:cNvSpPr>
            <a:spLocks noChangeShapeType="1"/>
          </p:cNvSpPr>
          <p:nvPr/>
        </p:nvSpPr>
        <p:spPr bwMode="auto">
          <a:xfrm flipV="1">
            <a:off x="5364163" y="4149725"/>
            <a:ext cx="71437" cy="1800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05509" name="Line 5"/>
          <p:cNvSpPr>
            <a:spLocks noChangeShapeType="1"/>
          </p:cNvSpPr>
          <p:nvPr/>
        </p:nvSpPr>
        <p:spPr bwMode="auto">
          <a:xfrm flipH="1" flipV="1">
            <a:off x="3130550" y="4868863"/>
            <a:ext cx="288925" cy="10080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05510" name="Text Box 4"/>
          <p:cNvSpPr txBox="1">
            <a:spLocks noChangeArrowheads="1"/>
          </p:cNvSpPr>
          <p:nvPr/>
        </p:nvSpPr>
        <p:spPr bwMode="auto">
          <a:xfrm>
            <a:off x="2916238" y="5949950"/>
            <a:ext cx="273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Fonticulus </a:t>
            </a:r>
            <a:br>
              <a:rPr lang="hu-HU" b="1"/>
            </a:br>
            <a:r>
              <a:rPr lang="hu-HU" b="1"/>
              <a:t>mastoideus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29" name="Picture 5" descr="Die Baby Fontanel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04813"/>
            <a:ext cx="43211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6530" name="Text Box 6"/>
          <p:cNvSpPr txBox="1">
            <a:spLocks noChangeArrowheads="1"/>
          </p:cNvSpPr>
          <p:nvPr/>
        </p:nvSpPr>
        <p:spPr bwMode="auto">
          <a:xfrm>
            <a:off x="755576" y="4894897"/>
            <a:ext cx="496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err="1"/>
              <a:t>Fonticulus</a:t>
            </a:r>
            <a:r>
              <a:rPr lang="hu-HU" b="1" dirty="0"/>
              <a:t> major</a:t>
            </a:r>
          </a:p>
        </p:txBody>
      </p:sp>
      <p:pic>
        <p:nvPicPr>
          <p:cNvPr id="406531" name="Picture 4" descr="stringi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2936875"/>
            <a:ext cx="4757738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6000" b="1" dirty="0" err="1">
                <a:solidFill>
                  <a:srgbClr val="C00000"/>
                </a:solidFill>
              </a:rPr>
              <a:t>Viscerocranium</a:t>
            </a:r>
            <a:endParaRPr lang="hu-HU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Viscerocranium</a:t>
            </a:r>
          </a:p>
        </p:txBody>
      </p:sp>
      <p:sp>
        <p:nvSpPr>
          <p:cNvPr id="409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/>
              <a:t>Die </a:t>
            </a:r>
            <a:r>
              <a:rPr lang="hu-HU" sz="2800" b="1" dirty="0" err="1"/>
              <a:t>meisten</a:t>
            </a:r>
            <a:r>
              <a:rPr lang="hu-HU" sz="2800" dirty="0"/>
              <a:t> </a:t>
            </a:r>
            <a:r>
              <a:rPr lang="hu-HU" sz="2800" dirty="0" err="1"/>
              <a:t>Knochen</a:t>
            </a:r>
            <a:r>
              <a:rPr lang="hu-HU" sz="2800" dirty="0"/>
              <a:t> (</a:t>
            </a:r>
            <a:r>
              <a:rPr lang="hu-HU" sz="2800" dirty="0" err="1"/>
              <a:t>Nasale</a:t>
            </a:r>
            <a:r>
              <a:rPr lang="hu-HU" sz="2800" dirty="0"/>
              <a:t>, </a:t>
            </a:r>
            <a:r>
              <a:rPr lang="hu-HU" sz="2800" dirty="0" err="1"/>
              <a:t>Lacrimale</a:t>
            </a:r>
            <a:r>
              <a:rPr lang="hu-HU" sz="2800" dirty="0"/>
              <a:t>, </a:t>
            </a:r>
            <a:r>
              <a:rPr lang="hu-HU" sz="2800" dirty="0" err="1"/>
              <a:t>Maxilla</a:t>
            </a:r>
            <a:r>
              <a:rPr lang="hu-HU" sz="2800" dirty="0"/>
              <a:t>, </a:t>
            </a:r>
            <a:r>
              <a:rPr lang="hu-HU" sz="2800" dirty="0" err="1"/>
              <a:t>Palatinum</a:t>
            </a:r>
            <a:r>
              <a:rPr lang="hu-HU" sz="2800" dirty="0"/>
              <a:t>, </a:t>
            </a:r>
            <a:r>
              <a:rPr lang="hu-HU" sz="2800" dirty="0" err="1"/>
              <a:t>Vomer</a:t>
            </a:r>
            <a:r>
              <a:rPr lang="hu-HU" sz="2800" dirty="0"/>
              <a:t>, </a:t>
            </a:r>
            <a:r>
              <a:rPr lang="hu-HU" sz="2800" dirty="0" err="1"/>
              <a:t>Mandibula</a:t>
            </a:r>
            <a:r>
              <a:rPr lang="hu-HU" sz="2800" dirty="0"/>
              <a:t>) </a:t>
            </a:r>
            <a:r>
              <a:rPr lang="hu-HU" sz="2800" dirty="0" err="1"/>
              <a:t>entwickeln</a:t>
            </a:r>
            <a:r>
              <a:rPr lang="hu-HU" sz="2800" dirty="0"/>
              <a:t> </a:t>
            </a:r>
            <a:r>
              <a:rPr lang="hu-HU" sz="2800" dirty="0" err="1"/>
              <a:t>sich</a:t>
            </a:r>
            <a:r>
              <a:rPr lang="hu-HU" sz="2800" dirty="0"/>
              <a:t> </a:t>
            </a:r>
            <a:r>
              <a:rPr lang="hu-HU" sz="2800" b="1" dirty="0" err="1"/>
              <a:t>desmal</a:t>
            </a:r>
            <a:r>
              <a:rPr lang="hu-HU" sz="2800" dirty="0"/>
              <a:t> </a:t>
            </a:r>
            <a:r>
              <a:rPr lang="hu-HU" sz="2800" dirty="0" err="1"/>
              <a:t>aus</a:t>
            </a:r>
            <a:r>
              <a:rPr lang="hu-HU" sz="2800" dirty="0"/>
              <a:t> </a:t>
            </a:r>
            <a:r>
              <a:rPr lang="hu-HU" sz="2800" dirty="0" err="1"/>
              <a:t>Neuralleisten-Mesenchym</a:t>
            </a:r>
            <a:r>
              <a:rPr lang="hu-HU" sz="2800" dirty="0"/>
              <a:t> (</a:t>
            </a:r>
            <a:r>
              <a:rPr lang="hu-HU" sz="2800" dirty="0" err="1"/>
              <a:t>siehe</a:t>
            </a:r>
            <a:r>
              <a:rPr lang="hu-HU" sz="2800" dirty="0"/>
              <a:t> </a:t>
            </a:r>
            <a:r>
              <a:rPr lang="hu-HU" sz="2800" dirty="0" err="1"/>
              <a:t>später</a:t>
            </a:r>
            <a:r>
              <a:rPr lang="hu-HU" sz="2800" dirty="0"/>
              <a:t>)</a:t>
            </a:r>
            <a:br>
              <a:rPr lang="hu-HU" sz="2800" dirty="0"/>
            </a:br>
            <a:endParaRPr lang="hu-HU" sz="2800" dirty="0"/>
          </a:p>
          <a:p>
            <a:r>
              <a:rPr lang="hu-HU" sz="2800" dirty="0"/>
              <a:t>Es </a:t>
            </a:r>
            <a:r>
              <a:rPr lang="hu-HU" sz="2800" dirty="0" err="1"/>
              <a:t>gibt</a:t>
            </a:r>
            <a:r>
              <a:rPr lang="hu-HU" sz="2800" dirty="0"/>
              <a:t> </a:t>
            </a:r>
            <a:r>
              <a:rPr lang="hu-HU" sz="2800" dirty="0" err="1"/>
              <a:t>hier</a:t>
            </a:r>
            <a:r>
              <a:rPr lang="hu-HU" sz="2800" dirty="0"/>
              <a:t> </a:t>
            </a:r>
            <a:r>
              <a:rPr lang="hu-HU" sz="2800" dirty="0" err="1"/>
              <a:t>auch</a:t>
            </a:r>
            <a:r>
              <a:rPr lang="hu-HU" sz="2800" dirty="0"/>
              <a:t> </a:t>
            </a:r>
            <a:r>
              <a:rPr lang="hu-HU" sz="2800" dirty="0" err="1"/>
              <a:t>aus</a:t>
            </a:r>
            <a:r>
              <a:rPr lang="hu-HU" sz="2800" dirty="0"/>
              <a:t> </a:t>
            </a:r>
            <a:r>
              <a:rPr lang="hu-HU" sz="2800" b="1" dirty="0" err="1"/>
              <a:t>Knorpeln</a:t>
            </a:r>
            <a:r>
              <a:rPr lang="hu-HU" sz="2800" dirty="0"/>
              <a:t> </a:t>
            </a:r>
            <a:r>
              <a:rPr lang="hu-HU" sz="2800" dirty="0" err="1"/>
              <a:t>entwickelnde</a:t>
            </a:r>
            <a:r>
              <a:rPr lang="hu-HU" sz="2800" dirty="0"/>
              <a:t> </a:t>
            </a:r>
            <a:r>
              <a:rPr lang="hu-HU" sz="2800" dirty="0" err="1"/>
              <a:t>knöcherne</a:t>
            </a:r>
            <a:r>
              <a:rPr lang="hu-HU" sz="2800" dirty="0"/>
              <a:t> </a:t>
            </a:r>
            <a:r>
              <a:rPr lang="hu-HU" sz="2800" dirty="0" err="1"/>
              <a:t>Strukturen</a:t>
            </a:r>
            <a:r>
              <a:rPr lang="hu-HU" sz="2800" dirty="0"/>
              <a:t>. </a:t>
            </a:r>
            <a:r>
              <a:rPr lang="hu-HU" sz="2800" dirty="0" err="1"/>
              <a:t>Sie</a:t>
            </a:r>
            <a:r>
              <a:rPr lang="hu-HU" sz="2800" dirty="0"/>
              <a:t> </a:t>
            </a:r>
            <a:r>
              <a:rPr lang="hu-HU" sz="2800" dirty="0" err="1"/>
              <a:t>entwickeln</a:t>
            </a:r>
            <a:r>
              <a:rPr lang="hu-HU" sz="2800" dirty="0"/>
              <a:t> </a:t>
            </a:r>
            <a:r>
              <a:rPr lang="hu-HU" sz="2800" dirty="0" err="1"/>
              <a:t>sich</a:t>
            </a:r>
            <a:r>
              <a:rPr lang="hu-HU" sz="2800" dirty="0"/>
              <a:t> </a:t>
            </a:r>
            <a:r>
              <a:rPr lang="hu-HU" sz="2800" dirty="0" err="1"/>
              <a:t>aus</a:t>
            </a:r>
            <a:r>
              <a:rPr lang="hu-HU" sz="2800" dirty="0"/>
              <a:t> </a:t>
            </a:r>
            <a:r>
              <a:rPr lang="hu-HU" sz="2800" dirty="0" err="1"/>
              <a:t>Knorpeln</a:t>
            </a:r>
            <a:r>
              <a:rPr lang="hu-HU" sz="2800" dirty="0"/>
              <a:t> der </a:t>
            </a:r>
            <a:r>
              <a:rPr lang="hu-HU" sz="2800" b="1" dirty="0" err="1"/>
              <a:t>Kiemenbogen</a:t>
            </a:r>
            <a:r>
              <a:rPr lang="hu-HU" sz="2800" dirty="0"/>
              <a:t>: </a:t>
            </a:r>
            <a:r>
              <a:rPr lang="hu-HU" sz="2800" dirty="0" err="1"/>
              <a:t>Gehörknöchelchen</a:t>
            </a:r>
            <a:r>
              <a:rPr lang="hu-HU" sz="2800" dirty="0"/>
              <a:t>, Processus </a:t>
            </a:r>
            <a:r>
              <a:rPr lang="hu-HU" sz="2800" dirty="0" err="1"/>
              <a:t>styloideus</a:t>
            </a:r>
            <a:r>
              <a:rPr lang="hu-HU" sz="2800"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6000" b="1" dirty="0" err="1">
                <a:solidFill>
                  <a:srgbClr val="C00000"/>
                </a:solidFill>
              </a:rPr>
              <a:t>Neurocranium</a:t>
            </a:r>
            <a:endParaRPr lang="hu-HU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Viscerocranium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Desmal</a:t>
            </a:r>
            <a:r>
              <a:rPr lang="de-DE" dirty="0"/>
              <a:t> entwickelnde Teile: </a:t>
            </a:r>
          </a:p>
          <a:p>
            <a:r>
              <a:rPr lang="de-DE" dirty="0"/>
              <a:t>Nasale, </a:t>
            </a:r>
            <a:r>
              <a:rPr lang="de-DE" dirty="0" err="1"/>
              <a:t>Lacrimale</a:t>
            </a:r>
            <a:r>
              <a:rPr lang="de-DE" dirty="0"/>
              <a:t>, Maxilla, </a:t>
            </a:r>
            <a:r>
              <a:rPr lang="de-DE" dirty="0" err="1"/>
              <a:t>Praemaxilla</a:t>
            </a:r>
            <a:r>
              <a:rPr lang="de-DE" dirty="0"/>
              <a:t>, Mandibula, </a:t>
            </a:r>
            <a:r>
              <a:rPr lang="de-DE" dirty="0" err="1"/>
              <a:t>Zygomaticum</a:t>
            </a:r>
            <a:r>
              <a:rPr lang="de-DE" dirty="0"/>
              <a:t>, </a:t>
            </a:r>
            <a:r>
              <a:rPr lang="de-DE" dirty="0" err="1"/>
              <a:t>Vomer</a:t>
            </a:r>
            <a:r>
              <a:rPr lang="de-DE" dirty="0"/>
              <a:t>, Palatinum, oberer Teil von Ala </a:t>
            </a:r>
            <a:r>
              <a:rPr lang="de-DE" dirty="0" err="1"/>
              <a:t>major</a:t>
            </a:r>
            <a:r>
              <a:rPr lang="de-DE" dirty="0"/>
              <a:t>, </a:t>
            </a:r>
            <a:r>
              <a:rPr lang="de-DE" dirty="0" err="1"/>
              <a:t>Processus</a:t>
            </a:r>
            <a:r>
              <a:rPr lang="de-DE" dirty="0"/>
              <a:t> </a:t>
            </a:r>
            <a:r>
              <a:rPr lang="de-DE" dirty="0" err="1"/>
              <a:t>pterygoideus</a:t>
            </a:r>
            <a:r>
              <a:rPr lang="de-DE" dirty="0"/>
              <a:t> (Os sphenoidale)</a:t>
            </a:r>
          </a:p>
        </p:txBody>
      </p:sp>
    </p:spTree>
    <p:extLst>
      <p:ext uri="{BB962C8B-B14F-4D97-AF65-F5344CB8AC3E}">
        <p14:creationId xmlns:p14="http://schemas.microsoft.com/office/powerpoint/2010/main" val="41567119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7858" name="Object 2"/>
          <p:cNvGraphicFramePr>
            <a:graphicFrameLocks noChangeAspect="1"/>
          </p:cNvGraphicFramePr>
          <p:nvPr/>
        </p:nvGraphicFramePr>
        <p:xfrm>
          <a:off x="0" y="0"/>
          <a:ext cx="60420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66" name="Image" r:id="rId3" imgW="2160000" imgH="2453333" progId="Photoshop.Image.7">
                  <p:embed/>
                </p:oleObj>
              </mc:Choice>
              <mc:Fallback>
                <p:oleObj name="Image" r:id="rId3" imgW="2160000" imgH="2453333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420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7859" name="Text Box 5"/>
          <p:cNvSpPr txBox="1">
            <a:spLocks noChangeArrowheads="1"/>
          </p:cNvSpPr>
          <p:nvPr/>
        </p:nvSpPr>
        <p:spPr bwMode="auto">
          <a:xfrm>
            <a:off x="7847013" y="6400800"/>
            <a:ext cx="1296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rgbClr val="990033"/>
                </a:solidFill>
              </a:rPr>
              <a:t>Hamilton, Boyd, Mossman, 1972</a:t>
            </a:r>
          </a:p>
        </p:txBody>
      </p:sp>
      <p:sp>
        <p:nvSpPr>
          <p:cNvPr id="377860" name="Text Box 4"/>
          <p:cNvSpPr txBox="1">
            <a:spLocks noChangeArrowheads="1"/>
          </p:cNvSpPr>
          <p:nvPr/>
        </p:nvSpPr>
        <p:spPr bwMode="auto">
          <a:xfrm>
            <a:off x="6156325" y="404813"/>
            <a:ext cx="2987675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err="1"/>
              <a:t>Neurocranium</a:t>
            </a:r>
            <a:r>
              <a:rPr lang="hu-HU" b="1" dirty="0"/>
              <a:t>: </a:t>
            </a:r>
            <a:r>
              <a:rPr lang="hu-HU" b="1" dirty="0" err="1"/>
              <a:t>punktiert</a:t>
            </a:r>
            <a:endParaRPr lang="hu-HU" b="1" dirty="0"/>
          </a:p>
          <a:p>
            <a:pPr>
              <a:spcBef>
                <a:spcPct val="50000"/>
              </a:spcBef>
            </a:pPr>
            <a:r>
              <a:rPr lang="hu-HU" b="1" dirty="0" err="1"/>
              <a:t>Viscerocranium</a:t>
            </a:r>
            <a:r>
              <a:rPr lang="hu-HU" b="1" dirty="0"/>
              <a:t>: </a:t>
            </a:r>
            <a:r>
              <a:rPr lang="hu-HU" b="1" dirty="0" err="1"/>
              <a:t>schraffiert</a:t>
            </a:r>
            <a:endParaRPr lang="hu-HU" b="1" dirty="0"/>
          </a:p>
          <a:p>
            <a:pPr>
              <a:spcBef>
                <a:spcPct val="50000"/>
              </a:spcBef>
            </a:pPr>
            <a:endParaRPr lang="hu-HU" b="1" dirty="0"/>
          </a:p>
          <a:p>
            <a:pPr>
              <a:spcBef>
                <a:spcPct val="50000"/>
              </a:spcBef>
            </a:pPr>
            <a:endParaRPr lang="hu-HU" b="1" dirty="0"/>
          </a:p>
          <a:p>
            <a:pPr>
              <a:spcBef>
                <a:spcPct val="50000"/>
              </a:spcBef>
            </a:pPr>
            <a:endParaRPr lang="hu-HU" b="1" dirty="0"/>
          </a:p>
          <a:p>
            <a:pPr>
              <a:spcBef>
                <a:spcPct val="50000"/>
              </a:spcBef>
            </a:pPr>
            <a:r>
              <a:rPr lang="hu-HU" b="1" dirty="0" err="1">
                <a:solidFill>
                  <a:srgbClr val="C00000"/>
                </a:solidFill>
              </a:rPr>
              <a:t>Rot</a:t>
            </a:r>
            <a:r>
              <a:rPr lang="hu-HU" b="1" dirty="0">
                <a:solidFill>
                  <a:srgbClr val="C00000"/>
                </a:solidFill>
              </a:rPr>
              <a:t>: </a:t>
            </a:r>
            <a:r>
              <a:rPr lang="hu-HU" b="1" dirty="0" err="1">
                <a:solidFill>
                  <a:srgbClr val="C00000"/>
                </a:solidFill>
              </a:rPr>
              <a:t>desmal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entwicklende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Knochen</a:t>
            </a:r>
            <a:endParaRPr lang="hu-HU" b="1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</a:pP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Schwarz: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chondral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entwickelnde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Knochen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23"/>
            <a:ext cx="9144000" cy="64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665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Kiemenbögen</a:t>
            </a:r>
          </a:p>
        </p:txBody>
      </p:sp>
      <p:sp>
        <p:nvSpPr>
          <p:cNvPr id="416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/>
              <a:t>An der </a:t>
            </a:r>
            <a:r>
              <a:rPr lang="hu-HU" sz="2800" dirty="0" err="1"/>
              <a:t>Ventralseite</a:t>
            </a:r>
            <a:r>
              <a:rPr lang="hu-HU" sz="2800" dirty="0"/>
              <a:t> des </a:t>
            </a:r>
            <a:r>
              <a:rPr lang="hu-HU" sz="2800" dirty="0" err="1"/>
              <a:t>Kopfes</a:t>
            </a:r>
            <a:r>
              <a:rPr lang="hu-HU" sz="2800" dirty="0"/>
              <a:t>/</a:t>
            </a:r>
            <a:r>
              <a:rPr lang="hu-HU" sz="2800" dirty="0" err="1"/>
              <a:t>Halses</a:t>
            </a:r>
            <a:r>
              <a:rPr lang="hu-HU" sz="2800" dirty="0"/>
              <a:t> des </a:t>
            </a:r>
            <a:r>
              <a:rPr lang="hu-HU" sz="2800" dirty="0" err="1"/>
              <a:t>menschlichen</a:t>
            </a:r>
            <a:r>
              <a:rPr lang="hu-HU" sz="2800" dirty="0"/>
              <a:t> </a:t>
            </a:r>
            <a:r>
              <a:rPr lang="hu-HU" sz="2800" dirty="0" err="1"/>
              <a:t>Embryos</a:t>
            </a:r>
            <a:endParaRPr lang="hu-HU" sz="2800" dirty="0"/>
          </a:p>
          <a:p>
            <a:r>
              <a:rPr lang="hu-HU" sz="2800" dirty="0" err="1"/>
              <a:t>Fünf</a:t>
            </a:r>
            <a:r>
              <a:rPr lang="hu-HU" sz="2800" dirty="0"/>
              <a:t>, </a:t>
            </a:r>
            <a:r>
              <a:rPr lang="hu-HU" sz="2800" dirty="0" err="1"/>
              <a:t>U-förmige</a:t>
            </a:r>
            <a:r>
              <a:rPr lang="hu-HU" sz="2800" dirty="0"/>
              <a:t> </a:t>
            </a:r>
            <a:r>
              <a:rPr lang="hu-HU" sz="2800" dirty="0" err="1"/>
              <a:t>Wülste</a:t>
            </a:r>
            <a:r>
              <a:rPr lang="hu-HU" sz="2800" dirty="0"/>
              <a:t> </a:t>
            </a:r>
            <a:r>
              <a:rPr lang="hu-HU" sz="2800" dirty="0" err="1"/>
              <a:t>nacheinander</a:t>
            </a:r>
            <a:r>
              <a:rPr lang="hu-HU" sz="2800" dirty="0"/>
              <a:t> (</a:t>
            </a:r>
            <a:r>
              <a:rPr lang="hu-HU" sz="2800" dirty="0" err="1"/>
              <a:t>kraniokaudal</a:t>
            </a:r>
            <a:r>
              <a:rPr lang="hu-HU" sz="2800" dirty="0"/>
              <a:t>): </a:t>
            </a:r>
            <a:r>
              <a:rPr lang="hu-HU" sz="2800" dirty="0" err="1"/>
              <a:t>Kiemenbogen</a:t>
            </a:r>
            <a:r>
              <a:rPr lang="hu-HU" sz="2800" dirty="0"/>
              <a:t> I, II, III, IV und VI (V </a:t>
            </a:r>
            <a:r>
              <a:rPr lang="hu-HU" sz="2800" dirty="0" err="1"/>
              <a:t>erscheint</a:t>
            </a:r>
            <a:r>
              <a:rPr lang="hu-HU" sz="2800" dirty="0"/>
              <a:t> </a:t>
            </a:r>
            <a:r>
              <a:rPr lang="hu-HU" sz="2800" dirty="0" err="1"/>
              <a:t>nicht</a:t>
            </a:r>
            <a:r>
              <a:rPr lang="hu-HU" sz="2800" dirty="0"/>
              <a:t> </a:t>
            </a:r>
            <a:r>
              <a:rPr lang="hu-HU" sz="2800" dirty="0" err="1"/>
              <a:t>beim</a:t>
            </a:r>
            <a:r>
              <a:rPr lang="hu-HU" sz="2800" dirty="0"/>
              <a:t> </a:t>
            </a:r>
            <a:r>
              <a:rPr lang="hu-HU" sz="2800" dirty="0" err="1"/>
              <a:t>Menschen</a:t>
            </a:r>
            <a:r>
              <a:rPr lang="hu-HU" sz="2800" dirty="0"/>
              <a:t>). Die </a:t>
            </a:r>
            <a:r>
              <a:rPr lang="hu-HU" sz="2800" dirty="0" err="1"/>
              <a:t>Schenkeln</a:t>
            </a:r>
            <a:r>
              <a:rPr lang="hu-HU" sz="2800" dirty="0"/>
              <a:t> der U </a:t>
            </a:r>
            <a:r>
              <a:rPr lang="hu-HU" sz="2800" dirty="0" err="1"/>
              <a:t>zeigen</a:t>
            </a:r>
            <a:r>
              <a:rPr lang="hu-HU" sz="2800" dirty="0"/>
              <a:t> </a:t>
            </a:r>
            <a:r>
              <a:rPr lang="hu-HU" sz="2800" dirty="0" err="1"/>
              <a:t>nach</a:t>
            </a:r>
            <a:r>
              <a:rPr lang="hu-HU" sz="2800" dirty="0"/>
              <a:t> </a:t>
            </a:r>
            <a:r>
              <a:rPr lang="hu-HU" sz="2800" dirty="0" err="1"/>
              <a:t>dorsal</a:t>
            </a:r>
            <a:r>
              <a:rPr lang="hu-HU" sz="2800" dirty="0"/>
              <a:t>.</a:t>
            </a:r>
          </a:p>
          <a:p>
            <a:r>
              <a:rPr lang="hu-HU" sz="2800" dirty="0" err="1"/>
              <a:t>Zwischen</a:t>
            </a:r>
            <a:r>
              <a:rPr lang="hu-HU" sz="2800" dirty="0"/>
              <a:t> </a:t>
            </a:r>
            <a:r>
              <a:rPr lang="hu-HU" sz="2800" dirty="0" err="1"/>
              <a:t>Kiemenbögen</a:t>
            </a:r>
            <a:r>
              <a:rPr lang="hu-HU" sz="2800" dirty="0"/>
              <a:t>: </a:t>
            </a:r>
            <a:r>
              <a:rPr lang="hu-HU" sz="2800" dirty="0" err="1"/>
              <a:t>Kiemenfurchen</a:t>
            </a:r>
            <a:r>
              <a:rPr lang="hu-HU" sz="2800" dirty="0"/>
              <a:t> (</a:t>
            </a:r>
            <a:r>
              <a:rPr lang="hu-HU" sz="2800" dirty="0" err="1"/>
              <a:t>außen</a:t>
            </a:r>
            <a:r>
              <a:rPr lang="hu-HU" sz="2800" dirty="0"/>
              <a:t>), </a:t>
            </a:r>
            <a:r>
              <a:rPr lang="hu-HU" sz="2800" dirty="0" err="1"/>
              <a:t>Schlundtaschen</a:t>
            </a:r>
            <a:r>
              <a:rPr lang="hu-HU" sz="2800" dirty="0"/>
              <a:t> (innen)</a:t>
            </a:r>
          </a:p>
          <a:p>
            <a:r>
              <a:rPr lang="hu-HU" sz="2800" dirty="0" err="1"/>
              <a:t>Homologe</a:t>
            </a:r>
            <a:r>
              <a:rPr lang="hu-HU" sz="2800" dirty="0"/>
              <a:t> </a:t>
            </a:r>
            <a:r>
              <a:rPr lang="hu-HU" sz="2800" dirty="0" err="1"/>
              <a:t>Struktur</a:t>
            </a:r>
            <a:r>
              <a:rPr lang="hu-HU" sz="2800" dirty="0"/>
              <a:t> mit den </a:t>
            </a:r>
            <a:r>
              <a:rPr lang="hu-HU" sz="2800" dirty="0" err="1"/>
              <a:t>Kiemen</a:t>
            </a:r>
            <a:r>
              <a:rPr lang="hu-HU" sz="2800" dirty="0"/>
              <a:t> der </a:t>
            </a:r>
            <a:r>
              <a:rPr lang="hu-HU" sz="2800" dirty="0" err="1"/>
              <a:t>Fische</a:t>
            </a:r>
            <a:r>
              <a:rPr lang="hu-HU" sz="2800" dirty="0"/>
              <a:t>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85" name="Object 5"/>
          <p:cNvGraphicFramePr>
            <a:graphicFrameLocks noChangeAspect="1"/>
          </p:cNvGraphicFramePr>
          <p:nvPr/>
        </p:nvGraphicFramePr>
        <p:xfrm>
          <a:off x="0" y="0"/>
          <a:ext cx="54102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93" name="Image" r:id="rId4" imgW="5409524" imgH="4723810" progId="Photoshop.Image.7">
                  <p:embed/>
                </p:oleObj>
              </mc:Choice>
              <mc:Fallback>
                <p:oleObj name="Image" r:id="rId4" imgW="5409524" imgH="4723810" progId="Photoshop.Image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4102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886" name="Text Box 3"/>
          <p:cNvSpPr txBox="1">
            <a:spLocks noChangeArrowheads="1"/>
          </p:cNvSpPr>
          <p:nvPr/>
        </p:nvSpPr>
        <p:spPr bwMode="auto">
          <a:xfrm>
            <a:off x="0" y="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5. EW</a:t>
            </a:r>
          </a:p>
        </p:txBody>
      </p:sp>
      <p:sp>
        <p:nvSpPr>
          <p:cNvPr id="378887" name="Text Box 4"/>
          <p:cNvSpPr txBox="1">
            <a:spLocks noChangeArrowheads="1"/>
          </p:cNvSpPr>
          <p:nvPr/>
        </p:nvSpPr>
        <p:spPr bwMode="auto">
          <a:xfrm>
            <a:off x="179388" y="6216650"/>
            <a:ext cx="8640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Hier sind nur noch die erste 4 Kiemenbögen (I, II, III, IV) sichtbar. Der fünfte (Kiemenbogen VI) ist immer zu klein und versteckt.</a:t>
            </a:r>
          </a:p>
        </p:txBody>
      </p:sp>
      <p:pic>
        <p:nvPicPr>
          <p:cNvPr id="378888" name="Picture 7" descr="180px-Stage14_sem2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4150" y="0"/>
            <a:ext cx="387985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Kiemenbögen</a:t>
            </a:r>
          </a:p>
        </p:txBody>
      </p:sp>
      <p:sp>
        <p:nvSpPr>
          <p:cNvPr id="4208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Kiemenbögen sind U-förmige Wülste, von äußen durch Ektoderm, von innen durch Endoderm bedeckt. Innen enthalten sie Mesenchym.</a:t>
            </a:r>
          </a:p>
          <a:p>
            <a:r>
              <a:rPr lang="hu-HU"/>
              <a:t>In dem Mesenchym der Kiemenbögen entwickelt sich immer eine Knropelspange (U-förmig).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2982" name="Object 6"/>
          <p:cNvGraphicFramePr>
            <a:graphicFrameLocks noChangeAspect="1"/>
          </p:cNvGraphicFramePr>
          <p:nvPr/>
        </p:nvGraphicFramePr>
        <p:xfrm>
          <a:off x="0" y="0"/>
          <a:ext cx="63849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90" name="Image" r:id="rId3" imgW="1801067" imgH="1935320" progId="Photoshop.Image.7">
                  <p:embed/>
                </p:oleObj>
              </mc:Choice>
              <mc:Fallback>
                <p:oleObj name="Image" r:id="rId3" imgW="1801067" imgH="1935320" progId="Photoshop.Image.7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3849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983" name="Text Box 7"/>
          <p:cNvSpPr txBox="1">
            <a:spLocks noChangeArrowheads="1"/>
          </p:cNvSpPr>
          <p:nvPr/>
        </p:nvSpPr>
        <p:spPr bwMode="auto">
          <a:xfrm>
            <a:off x="6443663" y="1125538"/>
            <a:ext cx="2449512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Die Kiemenbögen in Frontalschnitt.</a:t>
            </a:r>
          </a:p>
          <a:p>
            <a:pPr>
              <a:spcBef>
                <a:spcPct val="50000"/>
              </a:spcBef>
            </a:pPr>
            <a:r>
              <a:rPr lang="hu-HU"/>
              <a:t>Gelb sind die Knorpelspangen (-Querschnitte) dargestellt.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131840" y="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Kopf</a:t>
            </a:r>
            <a:r>
              <a:rPr lang="hu-HU" sz="1200" dirty="0"/>
              <a:t> </a:t>
            </a:r>
            <a:r>
              <a:rPr lang="hu-HU" sz="1200" dirty="0" err="1"/>
              <a:t>eines</a:t>
            </a:r>
            <a:r>
              <a:rPr lang="hu-HU" sz="1200" dirty="0"/>
              <a:t> </a:t>
            </a:r>
            <a:r>
              <a:rPr lang="hu-HU" sz="1200" dirty="0" err="1"/>
              <a:t>EMbryos</a:t>
            </a:r>
            <a:endParaRPr lang="de-DE" sz="1200" dirty="0"/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4067944" y="260648"/>
            <a:ext cx="792088" cy="93610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>
            <a:off x="4211960" y="2060848"/>
            <a:ext cx="576064" cy="21602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323528" y="476672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Zentralnervensystem</a:t>
            </a:r>
            <a:endParaRPr lang="de-DE" sz="1200" dirty="0"/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1835696" y="692696"/>
            <a:ext cx="1008112" cy="93610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4499992" y="515719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Mundhöhle</a:t>
            </a:r>
            <a:endParaRPr lang="de-DE" sz="1200" dirty="0"/>
          </a:p>
        </p:txBody>
      </p:sp>
      <p:cxnSp>
        <p:nvCxnSpPr>
          <p:cNvPr id="16" name="Egyenes összekötő nyíllal 15"/>
          <p:cNvCxnSpPr>
            <a:stCxn id="13" idx="1"/>
          </p:cNvCxnSpPr>
          <p:nvPr/>
        </p:nvCxnSpPr>
        <p:spPr>
          <a:xfrm flipH="1" flipV="1">
            <a:off x="2771800" y="5157192"/>
            <a:ext cx="1728192" cy="13850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H="1" flipV="1">
            <a:off x="2843808" y="3284984"/>
            <a:ext cx="1656184" cy="201070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0933" name="Object 5"/>
          <p:cNvGraphicFramePr>
            <a:graphicFrameLocks noChangeAspect="1"/>
          </p:cNvGraphicFramePr>
          <p:nvPr/>
        </p:nvGraphicFramePr>
        <p:xfrm>
          <a:off x="827088" y="0"/>
          <a:ext cx="74517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41" name="Image" r:id="rId3" imgW="9003175" imgH="8380952" progId="Photoshop.Image.7">
                  <p:embed/>
                </p:oleObj>
              </mc:Choice>
              <mc:Fallback>
                <p:oleObj name="Image" r:id="rId3" imgW="9003175" imgH="8380952" progId="Photoshop.Image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0"/>
                        <a:ext cx="74517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5004048" y="332656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Jeder</a:t>
            </a:r>
            <a:r>
              <a:rPr lang="hu-HU" dirty="0"/>
              <a:t> </a:t>
            </a:r>
            <a:r>
              <a:rPr lang="hu-HU" dirty="0" err="1"/>
              <a:t>Liemenbogen</a:t>
            </a:r>
            <a:r>
              <a:rPr lang="hu-HU" dirty="0"/>
              <a:t> </a:t>
            </a:r>
            <a:r>
              <a:rPr lang="hu-HU" dirty="0" err="1"/>
              <a:t>enthält</a:t>
            </a:r>
            <a:r>
              <a:rPr lang="hu-HU" dirty="0"/>
              <a:t> </a:t>
            </a:r>
            <a:r>
              <a:rPr lang="hu-HU" dirty="0" err="1"/>
              <a:t>seine</a:t>
            </a:r>
            <a:r>
              <a:rPr lang="hu-HU" dirty="0"/>
              <a:t> </a:t>
            </a:r>
            <a:r>
              <a:rPr lang="hu-HU" dirty="0" err="1"/>
              <a:t>Knorpelspange</a:t>
            </a:r>
            <a:r>
              <a:rPr lang="hu-HU" dirty="0"/>
              <a:t> (</a:t>
            </a:r>
            <a:r>
              <a:rPr lang="hu-HU" dirty="0" err="1"/>
              <a:t>färbige</a:t>
            </a:r>
            <a:r>
              <a:rPr lang="hu-HU" dirty="0"/>
              <a:t> </a:t>
            </a:r>
            <a:r>
              <a:rPr lang="hu-HU" dirty="0" err="1"/>
              <a:t>Linien</a:t>
            </a:r>
            <a:r>
              <a:rPr lang="hu-HU" dirty="0"/>
              <a:t> </a:t>
            </a:r>
            <a:r>
              <a:rPr lang="hu-HU" dirty="0" err="1"/>
              <a:t>links</a:t>
            </a:r>
            <a:r>
              <a:rPr lang="hu-HU" dirty="0"/>
              <a:t>), </a:t>
            </a:r>
            <a:r>
              <a:rPr lang="hu-HU" dirty="0" err="1"/>
              <a:t>woraus</a:t>
            </a:r>
            <a:r>
              <a:rPr lang="hu-HU" dirty="0"/>
              <a:t> </a:t>
            </a:r>
            <a:r>
              <a:rPr lang="hu-HU" dirty="0" err="1"/>
              <a:t>verschieden</a:t>
            </a:r>
            <a:r>
              <a:rPr lang="hu-HU" dirty="0"/>
              <a:t> </a:t>
            </a:r>
            <a:r>
              <a:rPr lang="hu-HU" dirty="0" err="1"/>
              <a:t>Strukturen</a:t>
            </a:r>
            <a:r>
              <a:rPr lang="hu-HU" dirty="0"/>
              <a:t> </a:t>
            </a:r>
            <a:r>
              <a:rPr lang="hu-HU" dirty="0" err="1"/>
              <a:t>sich</a:t>
            </a:r>
            <a:r>
              <a:rPr lang="hu-HU" dirty="0"/>
              <a:t> </a:t>
            </a:r>
            <a:r>
              <a:rPr lang="hu-HU" dirty="0" err="1"/>
              <a:t>entwickeln</a:t>
            </a:r>
            <a:r>
              <a:rPr lang="hu-HU" dirty="0"/>
              <a:t> (</a:t>
            </a:r>
            <a:r>
              <a:rPr lang="hu-HU" dirty="0" err="1"/>
              <a:t>unten</a:t>
            </a:r>
            <a:r>
              <a:rPr lang="hu-HU" dirty="0"/>
              <a:t>)</a:t>
            </a:r>
            <a:endParaRPr lang="de-DE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hu-HU" dirty="0" err="1"/>
              <a:t>Kiemenbogen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000" dirty="0" err="1"/>
              <a:t>Aus</a:t>
            </a:r>
            <a:r>
              <a:rPr lang="hu-HU" sz="2000" dirty="0"/>
              <a:t> </a:t>
            </a:r>
            <a:r>
              <a:rPr lang="hu-HU" sz="2000" dirty="0" err="1"/>
              <a:t>dem</a:t>
            </a:r>
            <a:r>
              <a:rPr lang="hu-HU" sz="2000" dirty="0"/>
              <a:t> 1. </a:t>
            </a:r>
            <a:r>
              <a:rPr lang="hu-HU" sz="2000" dirty="0" err="1"/>
              <a:t>Kiemenbogen</a:t>
            </a:r>
            <a:r>
              <a:rPr lang="hu-HU" sz="2000" dirty="0"/>
              <a:t> </a:t>
            </a:r>
            <a:r>
              <a:rPr lang="hu-HU" sz="2000" dirty="0" err="1"/>
              <a:t>entwickeln</a:t>
            </a:r>
            <a:r>
              <a:rPr lang="hu-HU" sz="2000" dirty="0"/>
              <a:t> </a:t>
            </a:r>
            <a:r>
              <a:rPr lang="hu-HU" sz="2000" dirty="0" err="1"/>
              <a:t>sich</a:t>
            </a:r>
            <a:r>
              <a:rPr lang="hu-HU" sz="2000" dirty="0"/>
              <a:t> </a:t>
            </a:r>
            <a:r>
              <a:rPr lang="hu-HU" sz="2000" dirty="0" err="1"/>
              <a:t>Maxilla</a:t>
            </a:r>
            <a:r>
              <a:rPr lang="hu-HU" sz="2000" dirty="0"/>
              <a:t>* und </a:t>
            </a:r>
            <a:r>
              <a:rPr lang="hu-HU" sz="2000" dirty="0" err="1"/>
              <a:t>Mandibula</a:t>
            </a:r>
            <a:r>
              <a:rPr lang="hu-HU" sz="2000" dirty="0"/>
              <a:t>. </a:t>
            </a:r>
            <a:r>
              <a:rPr lang="hu-HU" sz="2000" dirty="0" err="1"/>
              <a:t>Beide</a:t>
            </a:r>
            <a:r>
              <a:rPr lang="hu-HU" sz="2000" dirty="0"/>
              <a:t> </a:t>
            </a:r>
            <a:r>
              <a:rPr lang="hu-HU" sz="2000" dirty="0" err="1"/>
              <a:t>erscheinen</a:t>
            </a:r>
            <a:r>
              <a:rPr lang="hu-HU" sz="2000" dirty="0"/>
              <a:t> </a:t>
            </a:r>
            <a:r>
              <a:rPr lang="hu-HU" sz="2000" dirty="0" err="1"/>
              <a:t>zuerst</a:t>
            </a:r>
            <a:r>
              <a:rPr lang="hu-HU" sz="2000" dirty="0"/>
              <a:t> </a:t>
            </a:r>
            <a:r>
              <a:rPr lang="hu-HU" sz="2000" dirty="0" err="1"/>
              <a:t>als</a:t>
            </a:r>
            <a:r>
              <a:rPr lang="hu-HU" sz="2000" dirty="0"/>
              <a:t> </a:t>
            </a:r>
            <a:r>
              <a:rPr lang="hu-HU" sz="2000" dirty="0" err="1"/>
              <a:t>Anschwellungen</a:t>
            </a:r>
            <a:r>
              <a:rPr lang="hu-HU" sz="2000" dirty="0"/>
              <a:t>.</a:t>
            </a:r>
          </a:p>
          <a:p>
            <a:r>
              <a:rPr lang="hu-HU" sz="2000" dirty="0" err="1"/>
              <a:t>Beide</a:t>
            </a:r>
            <a:r>
              <a:rPr lang="hu-HU" sz="2000" dirty="0"/>
              <a:t> </a:t>
            </a:r>
            <a:r>
              <a:rPr lang="hu-HU" sz="2000" dirty="0" err="1"/>
              <a:t>Anschwellungen</a:t>
            </a:r>
            <a:r>
              <a:rPr lang="hu-HU" sz="2000" dirty="0"/>
              <a:t> </a:t>
            </a:r>
            <a:r>
              <a:rPr lang="hu-HU" sz="2000" dirty="0" err="1"/>
              <a:t>enthalten</a:t>
            </a:r>
            <a:r>
              <a:rPr lang="hu-HU" sz="2000" dirty="0"/>
              <a:t> </a:t>
            </a:r>
            <a:r>
              <a:rPr lang="hu-HU" sz="2000" dirty="0" err="1"/>
              <a:t>ihre</a:t>
            </a:r>
            <a:r>
              <a:rPr lang="hu-HU" sz="2000" dirty="0"/>
              <a:t> </a:t>
            </a:r>
            <a:r>
              <a:rPr lang="hu-HU" sz="2000" dirty="0" err="1"/>
              <a:t>Knorpel</a:t>
            </a:r>
            <a:r>
              <a:rPr lang="hu-HU" sz="2000" dirty="0"/>
              <a:t>: der </a:t>
            </a:r>
            <a:r>
              <a:rPr lang="hu-HU" sz="2000" b="1" dirty="0" err="1">
                <a:solidFill>
                  <a:srgbClr val="FF0000"/>
                </a:solidFill>
              </a:rPr>
              <a:t>Meckelsche</a:t>
            </a:r>
            <a:r>
              <a:rPr lang="hu-HU" sz="2000" b="1" dirty="0">
                <a:solidFill>
                  <a:srgbClr val="FF0000"/>
                </a:solidFill>
              </a:rPr>
              <a:t> </a:t>
            </a:r>
            <a:r>
              <a:rPr lang="hu-HU" sz="2000" b="1" dirty="0" err="1">
                <a:solidFill>
                  <a:srgbClr val="FF0000"/>
                </a:solidFill>
              </a:rPr>
              <a:t>Knorpel</a:t>
            </a:r>
            <a:r>
              <a:rPr lang="hu-HU" sz="2000" b="1" dirty="0">
                <a:solidFill>
                  <a:srgbClr val="FF0000"/>
                </a:solidFill>
              </a:rPr>
              <a:t> </a:t>
            </a:r>
            <a:r>
              <a:rPr lang="hu-HU" sz="2000" dirty="0" err="1"/>
              <a:t>für</a:t>
            </a:r>
            <a:r>
              <a:rPr lang="hu-HU" sz="2000" dirty="0"/>
              <a:t> </a:t>
            </a:r>
            <a:r>
              <a:rPr lang="hu-HU" sz="2000" dirty="0" err="1"/>
              <a:t>Mandibularanschwellung</a:t>
            </a:r>
            <a:r>
              <a:rPr lang="hu-HU" sz="2000" dirty="0"/>
              <a:t> und </a:t>
            </a:r>
            <a:r>
              <a:rPr lang="hu-HU" sz="2000" dirty="0" err="1"/>
              <a:t>Palaeopterygoquadratum</a:t>
            </a:r>
            <a:r>
              <a:rPr lang="hu-HU" sz="2000" dirty="0"/>
              <a:t> </a:t>
            </a:r>
            <a:r>
              <a:rPr lang="hu-HU" sz="2000" dirty="0" err="1"/>
              <a:t>für</a:t>
            </a:r>
            <a:r>
              <a:rPr lang="hu-HU" sz="2000" dirty="0"/>
              <a:t> </a:t>
            </a:r>
            <a:r>
              <a:rPr lang="hu-HU" sz="2000" dirty="0" err="1"/>
              <a:t>Maxillaranschwellung</a:t>
            </a:r>
            <a:r>
              <a:rPr lang="hu-HU" sz="2000" dirty="0"/>
              <a:t>.</a:t>
            </a:r>
          </a:p>
          <a:p>
            <a:r>
              <a:rPr lang="hu-HU" sz="2000" dirty="0" err="1"/>
              <a:t>Mecklescher</a:t>
            </a:r>
            <a:r>
              <a:rPr lang="hu-HU" sz="2000" dirty="0"/>
              <a:t> </a:t>
            </a:r>
            <a:r>
              <a:rPr lang="hu-HU" sz="2000" dirty="0" err="1"/>
              <a:t>Knorpel</a:t>
            </a:r>
            <a:r>
              <a:rPr lang="hu-HU" sz="2000" dirty="0"/>
              <a:t> </a:t>
            </a:r>
            <a:r>
              <a:rPr lang="hu-HU" sz="2000" dirty="0" err="1"/>
              <a:t>bleibt</a:t>
            </a:r>
            <a:r>
              <a:rPr lang="hu-HU" sz="2000" dirty="0"/>
              <a:t> </a:t>
            </a:r>
            <a:r>
              <a:rPr lang="hu-HU" sz="2000" dirty="0" err="1"/>
              <a:t>nicht</a:t>
            </a:r>
            <a:r>
              <a:rPr lang="hu-HU" sz="2000" dirty="0"/>
              <a:t> </a:t>
            </a:r>
            <a:r>
              <a:rPr lang="hu-HU" sz="2000" dirty="0" err="1"/>
              <a:t>erhalten</a:t>
            </a:r>
            <a:r>
              <a:rPr lang="hu-HU" sz="2000" dirty="0"/>
              <a:t>, </a:t>
            </a:r>
            <a:r>
              <a:rPr lang="hu-HU" sz="2000" dirty="0" err="1"/>
              <a:t>nur</a:t>
            </a:r>
            <a:r>
              <a:rPr lang="hu-HU" sz="2000" dirty="0"/>
              <a:t> </a:t>
            </a:r>
            <a:r>
              <a:rPr lang="hu-HU" sz="2000" dirty="0" err="1"/>
              <a:t>sein</a:t>
            </a:r>
            <a:r>
              <a:rPr lang="hu-HU" sz="2000" dirty="0"/>
              <a:t> </a:t>
            </a:r>
            <a:r>
              <a:rPr lang="hu-HU" sz="2000" dirty="0" err="1"/>
              <a:t>dorsales</a:t>
            </a:r>
            <a:r>
              <a:rPr lang="hu-HU" sz="2000" dirty="0"/>
              <a:t> </a:t>
            </a:r>
            <a:r>
              <a:rPr lang="hu-HU" sz="2000" dirty="0" err="1"/>
              <a:t>Ende</a:t>
            </a:r>
            <a:r>
              <a:rPr lang="hu-HU" sz="2000" dirty="0"/>
              <a:t>: </a:t>
            </a:r>
            <a:r>
              <a:rPr lang="hu-HU" sz="2000" dirty="0" err="1"/>
              <a:t>daraus</a:t>
            </a:r>
            <a:r>
              <a:rPr lang="hu-HU" sz="2000" dirty="0"/>
              <a:t> </a:t>
            </a:r>
            <a:r>
              <a:rPr lang="hu-HU" sz="2000" dirty="0" err="1"/>
              <a:t>wird</a:t>
            </a:r>
            <a:r>
              <a:rPr lang="hu-HU" sz="2000" dirty="0"/>
              <a:t> </a:t>
            </a:r>
            <a:r>
              <a:rPr lang="hu-HU" sz="2000" b="1" dirty="0" err="1"/>
              <a:t>Malleus</a:t>
            </a:r>
            <a:r>
              <a:rPr lang="hu-HU" sz="2000" dirty="0"/>
              <a:t> (Hammer) und </a:t>
            </a:r>
            <a:r>
              <a:rPr lang="hu-HU" sz="2000" dirty="0" err="1"/>
              <a:t>Lig</a:t>
            </a:r>
            <a:r>
              <a:rPr lang="hu-HU" sz="2000" dirty="0"/>
              <a:t>. </a:t>
            </a:r>
            <a:r>
              <a:rPr lang="hu-HU" sz="2000" dirty="0" err="1"/>
              <a:t>sphenomandibulare</a:t>
            </a:r>
            <a:r>
              <a:rPr lang="hu-HU" sz="2000" dirty="0"/>
              <a:t>. </a:t>
            </a:r>
          </a:p>
          <a:p>
            <a:r>
              <a:rPr lang="hu-HU" sz="2000" dirty="0" err="1"/>
              <a:t>Aus</a:t>
            </a:r>
            <a:r>
              <a:rPr lang="hu-HU" sz="2000" dirty="0"/>
              <a:t> </a:t>
            </a:r>
            <a:r>
              <a:rPr lang="hu-HU" sz="2000" dirty="0" err="1"/>
              <a:t>Palatopterygoquadratum</a:t>
            </a:r>
            <a:r>
              <a:rPr lang="hu-HU" sz="2000" dirty="0"/>
              <a:t> </a:t>
            </a:r>
            <a:r>
              <a:rPr lang="hu-HU" sz="2000" dirty="0" err="1"/>
              <a:t>wird</a:t>
            </a:r>
            <a:r>
              <a:rPr lang="hu-HU" sz="2000" dirty="0"/>
              <a:t> </a:t>
            </a:r>
            <a:r>
              <a:rPr lang="hu-HU" sz="2000" b="1" dirty="0" err="1"/>
              <a:t>Incus</a:t>
            </a:r>
            <a:r>
              <a:rPr lang="hu-HU" sz="2000" dirty="0"/>
              <a:t> (</a:t>
            </a:r>
            <a:r>
              <a:rPr lang="hu-HU" sz="2000" dirty="0" err="1"/>
              <a:t>Amboß</a:t>
            </a:r>
            <a:r>
              <a:rPr lang="hu-HU" sz="2000" dirty="0"/>
              <a:t>) und </a:t>
            </a:r>
            <a:r>
              <a:rPr lang="hu-HU" sz="2000" dirty="0" err="1"/>
              <a:t>Alisphenoid</a:t>
            </a:r>
            <a:r>
              <a:rPr lang="hu-HU" sz="2000" dirty="0"/>
              <a:t>.</a:t>
            </a:r>
          </a:p>
          <a:p>
            <a:r>
              <a:rPr lang="hu-HU" sz="2000" dirty="0" err="1"/>
              <a:t>Zwischen</a:t>
            </a:r>
            <a:r>
              <a:rPr lang="hu-HU" sz="2000" dirty="0"/>
              <a:t> Hammer und </a:t>
            </a:r>
            <a:r>
              <a:rPr lang="hu-HU" sz="2000" dirty="0" err="1"/>
              <a:t>Amboß</a:t>
            </a:r>
            <a:r>
              <a:rPr lang="hu-HU" sz="2000" dirty="0"/>
              <a:t> </a:t>
            </a:r>
            <a:r>
              <a:rPr lang="hu-HU" sz="2000" dirty="0" err="1"/>
              <a:t>war</a:t>
            </a:r>
            <a:r>
              <a:rPr lang="hu-HU" sz="2000" dirty="0"/>
              <a:t> (</a:t>
            </a:r>
            <a:r>
              <a:rPr lang="hu-HU" sz="2000" dirty="0" err="1"/>
              <a:t>evolutionsbiologisch</a:t>
            </a:r>
            <a:r>
              <a:rPr lang="hu-HU" sz="2000" dirty="0"/>
              <a:t>) </a:t>
            </a:r>
            <a:r>
              <a:rPr lang="hu-HU" sz="2000" dirty="0" err="1"/>
              <a:t>das</a:t>
            </a:r>
            <a:r>
              <a:rPr lang="hu-HU" sz="2000" dirty="0"/>
              <a:t> </a:t>
            </a:r>
            <a:r>
              <a:rPr lang="hu-HU" sz="2000" dirty="0" err="1"/>
              <a:t>erste</a:t>
            </a:r>
            <a:r>
              <a:rPr lang="hu-HU" sz="2000" dirty="0"/>
              <a:t> (</a:t>
            </a:r>
            <a:r>
              <a:rPr lang="hu-HU" sz="2000" dirty="0" err="1"/>
              <a:t>primäre</a:t>
            </a:r>
            <a:r>
              <a:rPr lang="hu-HU" sz="2000" dirty="0"/>
              <a:t>) </a:t>
            </a:r>
            <a:r>
              <a:rPr lang="hu-HU" sz="2000" dirty="0" err="1"/>
              <a:t>Unterkiefergelenk</a:t>
            </a:r>
            <a:r>
              <a:rPr lang="hu-HU" sz="2000" dirty="0"/>
              <a:t>.</a:t>
            </a:r>
          </a:p>
          <a:p>
            <a:r>
              <a:rPr lang="hu-HU" sz="2000" dirty="0"/>
              <a:t>An der </a:t>
            </a:r>
            <a:r>
              <a:rPr lang="hu-HU" sz="2000" dirty="0" err="1"/>
              <a:t>lateralen</a:t>
            </a:r>
            <a:r>
              <a:rPr lang="hu-HU" sz="2000" dirty="0"/>
              <a:t> </a:t>
            </a:r>
            <a:r>
              <a:rPr lang="hu-HU" sz="2000" dirty="0" err="1"/>
              <a:t>Seite</a:t>
            </a:r>
            <a:r>
              <a:rPr lang="hu-HU" sz="2000" dirty="0"/>
              <a:t> des </a:t>
            </a:r>
            <a:r>
              <a:rPr lang="hu-HU" sz="2000" dirty="0" err="1"/>
              <a:t>Meckelschen</a:t>
            </a:r>
            <a:r>
              <a:rPr lang="hu-HU" sz="2000" dirty="0"/>
              <a:t> </a:t>
            </a:r>
            <a:r>
              <a:rPr lang="hu-HU" sz="2000" dirty="0" err="1"/>
              <a:t>Knorpels</a:t>
            </a:r>
            <a:r>
              <a:rPr lang="hu-HU" sz="2000" dirty="0"/>
              <a:t> </a:t>
            </a:r>
            <a:r>
              <a:rPr lang="hu-HU" sz="2000" dirty="0" err="1"/>
              <a:t>entwickelt</a:t>
            </a:r>
            <a:r>
              <a:rPr lang="hu-HU" sz="2000" dirty="0"/>
              <a:t> </a:t>
            </a:r>
            <a:r>
              <a:rPr lang="hu-HU" sz="2000" dirty="0" err="1"/>
              <a:t>sich</a:t>
            </a:r>
            <a:r>
              <a:rPr lang="hu-HU" sz="2000" dirty="0"/>
              <a:t> </a:t>
            </a:r>
            <a:r>
              <a:rPr lang="hu-HU" sz="2000" b="1" dirty="0" err="1"/>
              <a:t>desmal</a:t>
            </a:r>
            <a:r>
              <a:rPr lang="hu-HU" sz="2000" b="1" dirty="0"/>
              <a:t> die </a:t>
            </a:r>
            <a:r>
              <a:rPr lang="hu-HU" sz="2000" b="1" dirty="0" err="1"/>
              <a:t>Mandibula</a:t>
            </a:r>
            <a:r>
              <a:rPr lang="hu-HU" sz="2000" dirty="0"/>
              <a:t>.</a:t>
            </a:r>
          </a:p>
          <a:p>
            <a:r>
              <a:rPr lang="hu-HU" sz="1000" dirty="0"/>
              <a:t>*: </a:t>
            </a:r>
            <a:r>
              <a:rPr lang="hu-HU" sz="1000" dirty="0" err="1"/>
              <a:t>Nach</a:t>
            </a:r>
            <a:r>
              <a:rPr lang="hu-HU" sz="1000" dirty="0"/>
              <a:t> der </a:t>
            </a:r>
            <a:r>
              <a:rPr lang="hu-HU" sz="1000" dirty="0" err="1"/>
              <a:t>heutigen</a:t>
            </a:r>
            <a:r>
              <a:rPr lang="hu-HU" sz="1000" dirty="0"/>
              <a:t> </a:t>
            </a:r>
            <a:r>
              <a:rPr lang="hu-HU" sz="1000" dirty="0" err="1"/>
              <a:t>Auffassung</a:t>
            </a:r>
            <a:r>
              <a:rPr lang="hu-HU" sz="1000" dirty="0"/>
              <a:t> </a:t>
            </a:r>
            <a:r>
              <a:rPr lang="hu-HU" sz="1000" dirty="0" err="1"/>
              <a:t>entwickelt</a:t>
            </a:r>
            <a:r>
              <a:rPr lang="hu-HU" sz="1000" dirty="0"/>
              <a:t> </a:t>
            </a:r>
            <a:r>
              <a:rPr lang="hu-HU" sz="1000" dirty="0" err="1"/>
              <a:t>sich</a:t>
            </a:r>
            <a:r>
              <a:rPr lang="hu-HU" sz="1000" dirty="0"/>
              <a:t>  die </a:t>
            </a:r>
            <a:r>
              <a:rPr lang="hu-HU" sz="1000" dirty="0" err="1"/>
              <a:t>Maxilla</a:t>
            </a:r>
            <a:r>
              <a:rPr lang="hu-HU" sz="1000" dirty="0"/>
              <a:t> </a:t>
            </a:r>
            <a:r>
              <a:rPr lang="hu-HU" sz="1000" dirty="0" err="1"/>
              <a:t>nicht</a:t>
            </a:r>
            <a:r>
              <a:rPr lang="hu-HU" sz="1000" dirty="0"/>
              <a:t> </a:t>
            </a:r>
            <a:r>
              <a:rPr lang="hu-HU" sz="1000" dirty="0" err="1"/>
              <a:t>aus</a:t>
            </a:r>
            <a:r>
              <a:rPr lang="hu-HU" sz="1000" dirty="0"/>
              <a:t> </a:t>
            </a:r>
            <a:r>
              <a:rPr lang="hu-HU" sz="1000" dirty="0" err="1"/>
              <a:t>dem</a:t>
            </a:r>
            <a:r>
              <a:rPr lang="hu-HU" sz="1000" dirty="0"/>
              <a:t> </a:t>
            </a:r>
            <a:r>
              <a:rPr lang="hu-HU" sz="1000" dirty="0" err="1"/>
              <a:t>ersten</a:t>
            </a:r>
            <a:r>
              <a:rPr lang="hu-HU" sz="1000" dirty="0"/>
              <a:t> </a:t>
            </a:r>
            <a:r>
              <a:rPr lang="hu-HU" sz="1000" dirty="0" err="1"/>
              <a:t>Kiemenbogen</a:t>
            </a:r>
            <a:r>
              <a:rPr lang="hu-HU" sz="1000" dirty="0"/>
              <a:t>, </a:t>
            </a:r>
            <a:r>
              <a:rPr lang="hu-HU" sz="1000" dirty="0" err="1"/>
              <a:t>sondern</a:t>
            </a:r>
            <a:r>
              <a:rPr lang="hu-HU" sz="1000" dirty="0"/>
              <a:t> </a:t>
            </a:r>
            <a:r>
              <a:rPr lang="hu-HU" sz="1000" dirty="0" err="1"/>
              <a:t>mehr</a:t>
            </a:r>
            <a:r>
              <a:rPr lang="hu-HU" sz="1000" dirty="0"/>
              <a:t> rostral </a:t>
            </a:r>
            <a:r>
              <a:rPr lang="hu-HU" sz="1000" dirty="0" err="1"/>
              <a:t>dazu</a:t>
            </a:r>
            <a:r>
              <a:rPr lang="hu-HU" sz="1000" dirty="0"/>
              <a:t>: </a:t>
            </a:r>
            <a:r>
              <a:rPr lang="hu-HU" sz="1000" dirty="0" err="1"/>
              <a:t>siehe</a:t>
            </a:r>
            <a:r>
              <a:rPr lang="hu-HU" sz="1000" dirty="0"/>
              <a:t> 2. </a:t>
            </a:r>
            <a:r>
              <a:rPr lang="hu-HU" sz="1000" dirty="0" err="1"/>
              <a:t>Semester</a:t>
            </a:r>
            <a:r>
              <a:rPr lang="hu-HU" sz="1000" dirty="0"/>
              <a:t>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08" name="Object 4"/>
          <p:cNvGraphicFramePr>
            <a:graphicFrameLocks noChangeAspect="1"/>
          </p:cNvGraphicFramePr>
          <p:nvPr/>
        </p:nvGraphicFramePr>
        <p:xfrm>
          <a:off x="250825" y="1122363"/>
          <a:ext cx="8642350" cy="461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74" name="Image" r:id="rId3" imgW="3718489" imgH="1984762" progId="Photoshop.Image.7">
                  <p:embed/>
                </p:oleObj>
              </mc:Choice>
              <mc:Fallback>
                <p:oleObj name="Image" r:id="rId3" imgW="3718489" imgH="1984762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122363"/>
                        <a:ext cx="8642350" cy="461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6710363" y="6583363"/>
            <a:ext cx="2433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rgbClr val="33CCFF"/>
                </a:solidFill>
              </a:rPr>
              <a:t>Keith Human Embryology, 1949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Neurocranium</a:t>
            </a:r>
          </a:p>
        </p:txBody>
      </p:sp>
      <p:sp>
        <p:nvSpPr>
          <p:cNvPr id="3706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Knochen, die mit chondrale Ossifikation sich entwickeln: </a:t>
            </a:r>
            <a:r>
              <a:rPr lang="hu-HU" b="1"/>
              <a:t>Chondrocranium </a:t>
            </a:r>
            <a:r>
              <a:rPr lang="hu-HU"/>
              <a:t>(grob: Schädelbasis)</a:t>
            </a:r>
          </a:p>
          <a:p>
            <a:r>
              <a:rPr lang="hu-HU"/>
              <a:t>Knochen, die mir desmale Ossifikation sich entwickeln: </a:t>
            </a:r>
            <a:r>
              <a:rPr lang="hu-HU" b="1"/>
              <a:t>Desmocranium </a:t>
            </a:r>
            <a:r>
              <a:rPr lang="hu-HU"/>
              <a:t>(grob: Calvaria)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23"/>
            <a:ext cx="9144000" cy="646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17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2-6. </a:t>
            </a:r>
            <a:r>
              <a:rPr lang="hu-HU" dirty="0" err="1"/>
              <a:t>Kiemenbögen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000" dirty="0"/>
              <a:t>2. </a:t>
            </a:r>
            <a:r>
              <a:rPr lang="hu-HU" sz="2000" dirty="0" err="1"/>
              <a:t>Kiemenbogen</a:t>
            </a:r>
            <a:r>
              <a:rPr lang="hu-HU" sz="2000" dirty="0"/>
              <a:t>: </a:t>
            </a:r>
            <a:r>
              <a:rPr lang="hu-HU" sz="2000" dirty="0" err="1"/>
              <a:t>sein</a:t>
            </a:r>
            <a:r>
              <a:rPr lang="hu-HU" sz="2000" dirty="0"/>
              <a:t> </a:t>
            </a:r>
            <a:r>
              <a:rPr lang="hu-HU" sz="2000" dirty="0" err="1"/>
              <a:t>Knorpel</a:t>
            </a:r>
            <a:r>
              <a:rPr lang="hu-HU" sz="2000" dirty="0"/>
              <a:t> </a:t>
            </a:r>
            <a:r>
              <a:rPr lang="hu-HU" sz="2000" dirty="0" err="1"/>
              <a:t>ist</a:t>
            </a:r>
            <a:r>
              <a:rPr lang="hu-HU" sz="2000" dirty="0"/>
              <a:t> der </a:t>
            </a:r>
            <a:r>
              <a:rPr lang="hu-HU" sz="2000" dirty="0" err="1"/>
              <a:t>Reichert</a:t>
            </a:r>
            <a:r>
              <a:rPr lang="hu-HU" sz="2000" dirty="0"/>
              <a:t> </a:t>
            </a:r>
            <a:r>
              <a:rPr lang="hu-HU" sz="2000" dirty="0" err="1"/>
              <a:t>Knorpel</a:t>
            </a:r>
            <a:r>
              <a:rPr lang="hu-HU" sz="2000" dirty="0"/>
              <a:t>.</a:t>
            </a:r>
          </a:p>
          <a:p>
            <a:r>
              <a:rPr lang="hu-HU" sz="2000" dirty="0" err="1"/>
              <a:t>Aus</a:t>
            </a:r>
            <a:r>
              <a:rPr lang="hu-HU" sz="2000" dirty="0"/>
              <a:t> </a:t>
            </a:r>
            <a:r>
              <a:rPr lang="hu-HU" sz="2000" dirty="0" err="1"/>
              <a:t>diesem</a:t>
            </a:r>
            <a:r>
              <a:rPr lang="hu-HU" sz="2000" dirty="0"/>
              <a:t> </a:t>
            </a:r>
            <a:r>
              <a:rPr lang="hu-HU" sz="2000" dirty="0" err="1"/>
              <a:t>Knorpel</a:t>
            </a:r>
            <a:r>
              <a:rPr lang="hu-HU" sz="2000" dirty="0"/>
              <a:t> </a:t>
            </a:r>
            <a:r>
              <a:rPr lang="hu-HU" sz="2000" dirty="0" err="1"/>
              <a:t>entwickeln</a:t>
            </a:r>
            <a:r>
              <a:rPr lang="hu-HU" sz="2000" dirty="0"/>
              <a:t> </a:t>
            </a:r>
            <a:r>
              <a:rPr lang="hu-HU" sz="2000" dirty="0" err="1"/>
              <a:t>sich</a:t>
            </a:r>
            <a:r>
              <a:rPr lang="hu-HU" sz="2000" dirty="0"/>
              <a:t>: Processus </a:t>
            </a:r>
            <a:r>
              <a:rPr lang="hu-HU" sz="2000" dirty="0" err="1"/>
              <a:t>styloideus</a:t>
            </a:r>
            <a:r>
              <a:rPr lang="hu-HU" sz="2000" dirty="0"/>
              <a:t> (</a:t>
            </a:r>
            <a:r>
              <a:rPr lang="hu-HU" sz="2000" dirty="0" err="1"/>
              <a:t>Os</a:t>
            </a:r>
            <a:r>
              <a:rPr lang="hu-HU" sz="2000" dirty="0"/>
              <a:t> </a:t>
            </a:r>
            <a:r>
              <a:rPr lang="hu-HU" sz="2000" dirty="0" err="1"/>
              <a:t>temporale</a:t>
            </a:r>
            <a:r>
              <a:rPr lang="hu-HU" sz="2000" dirty="0"/>
              <a:t>), </a:t>
            </a:r>
            <a:r>
              <a:rPr lang="hu-HU" sz="2000" dirty="0" err="1"/>
              <a:t>Lig</a:t>
            </a:r>
            <a:r>
              <a:rPr lang="hu-HU" sz="2000" dirty="0"/>
              <a:t>. </a:t>
            </a:r>
            <a:r>
              <a:rPr lang="hu-HU" sz="2000" dirty="0" err="1"/>
              <a:t>stylohyoideum</a:t>
            </a:r>
            <a:r>
              <a:rPr lang="hu-HU" sz="2000" dirty="0"/>
              <a:t>, </a:t>
            </a:r>
            <a:r>
              <a:rPr lang="hu-HU" sz="2000" dirty="0" err="1"/>
              <a:t>Cornu</a:t>
            </a:r>
            <a:r>
              <a:rPr lang="hu-HU" sz="2000" dirty="0"/>
              <a:t> </a:t>
            </a:r>
            <a:r>
              <a:rPr lang="hu-HU" sz="2000" dirty="0" err="1"/>
              <a:t>minus</a:t>
            </a:r>
            <a:r>
              <a:rPr lang="hu-HU" sz="2000" dirty="0"/>
              <a:t> (</a:t>
            </a:r>
            <a:r>
              <a:rPr lang="hu-HU" sz="2000" dirty="0" err="1"/>
              <a:t>Zungenbein</a:t>
            </a:r>
            <a:r>
              <a:rPr lang="hu-HU" sz="2000" dirty="0"/>
              <a:t>).</a:t>
            </a:r>
          </a:p>
          <a:p>
            <a:r>
              <a:rPr lang="hu-HU" sz="2000" dirty="0"/>
              <a:t>3. </a:t>
            </a:r>
            <a:r>
              <a:rPr lang="hu-HU" sz="2000" dirty="0" err="1"/>
              <a:t>Kiemenbogen</a:t>
            </a:r>
            <a:r>
              <a:rPr lang="hu-HU" sz="2000" dirty="0"/>
              <a:t>: </a:t>
            </a:r>
            <a:r>
              <a:rPr lang="hu-HU" sz="2000" dirty="0" err="1"/>
              <a:t>sein</a:t>
            </a:r>
            <a:r>
              <a:rPr lang="hu-HU" sz="2000" dirty="0"/>
              <a:t> </a:t>
            </a:r>
            <a:r>
              <a:rPr lang="hu-HU" sz="2000" dirty="0" err="1"/>
              <a:t>Knorpel</a:t>
            </a:r>
            <a:r>
              <a:rPr lang="hu-HU" sz="2000" dirty="0"/>
              <a:t> </a:t>
            </a:r>
            <a:r>
              <a:rPr lang="hu-HU" sz="2000" dirty="0" err="1"/>
              <a:t>hatz</a:t>
            </a:r>
            <a:r>
              <a:rPr lang="hu-HU" sz="2000" dirty="0"/>
              <a:t> </a:t>
            </a:r>
            <a:r>
              <a:rPr lang="hu-HU" sz="2000" dirty="0" err="1"/>
              <a:t>keine</a:t>
            </a:r>
            <a:r>
              <a:rPr lang="hu-HU" sz="2000" dirty="0"/>
              <a:t> Authorenname. </a:t>
            </a:r>
            <a:r>
              <a:rPr lang="hu-HU" sz="2000" dirty="0" err="1"/>
              <a:t>Daraus</a:t>
            </a:r>
            <a:r>
              <a:rPr lang="hu-HU" sz="2000" dirty="0"/>
              <a:t> </a:t>
            </a:r>
            <a:r>
              <a:rPr lang="hu-HU" sz="2000" dirty="0" err="1"/>
              <a:t>entwickelt</a:t>
            </a:r>
            <a:r>
              <a:rPr lang="hu-HU" sz="2000" dirty="0"/>
              <a:t> </a:t>
            </a:r>
            <a:r>
              <a:rPr lang="hu-HU" sz="2000" dirty="0" err="1"/>
              <a:t>sich</a:t>
            </a:r>
            <a:r>
              <a:rPr lang="hu-HU" sz="2000" dirty="0"/>
              <a:t> </a:t>
            </a:r>
            <a:r>
              <a:rPr lang="hu-HU" sz="2000" dirty="0" err="1"/>
              <a:t>Cornu</a:t>
            </a:r>
            <a:r>
              <a:rPr lang="hu-HU" sz="2000" dirty="0"/>
              <a:t> </a:t>
            </a:r>
            <a:r>
              <a:rPr lang="hu-HU" sz="2000" dirty="0" err="1"/>
              <a:t>majus</a:t>
            </a:r>
            <a:r>
              <a:rPr lang="hu-HU" sz="2000" dirty="0"/>
              <a:t> und die </a:t>
            </a:r>
            <a:r>
              <a:rPr lang="hu-HU" sz="2000" dirty="0" err="1"/>
              <a:t>untere</a:t>
            </a:r>
            <a:r>
              <a:rPr lang="hu-HU" sz="2000" dirty="0"/>
              <a:t> </a:t>
            </a:r>
            <a:r>
              <a:rPr lang="hu-HU" sz="2000" dirty="0" err="1"/>
              <a:t>Hälfte</a:t>
            </a:r>
            <a:r>
              <a:rPr lang="hu-HU" sz="2000" dirty="0"/>
              <a:t> des </a:t>
            </a:r>
            <a:r>
              <a:rPr lang="hu-HU" sz="2000" dirty="0" err="1"/>
              <a:t>Zungenbeinkörpers</a:t>
            </a:r>
            <a:endParaRPr lang="hu-HU" sz="2000" dirty="0"/>
          </a:p>
          <a:p>
            <a:r>
              <a:rPr lang="hu-HU" sz="2000" dirty="0"/>
              <a:t>4. und 6. </a:t>
            </a:r>
            <a:r>
              <a:rPr lang="hu-HU" sz="2000" dirty="0" err="1"/>
              <a:t>Kiemenbögen</a:t>
            </a:r>
            <a:r>
              <a:rPr lang="hu-HU" sz="2000" dirty="0"/>
              <a:t>: </a:t>
            </a:r>
            <a:r>
              <a:rPr lang="hu-HU" sz="2000" dirty="0" err="1"/>
              <a:t>aus</a:t>
            </a:r>
            <a:r>
              <a:rPr lang="hu-HU" sz="2000" dirty="0"/>
              <a:t> </a:t>
            </a:r>
            <a:r>
              <a:rPr lang="hu-HU" sz="2000" dirty="0" err="1"/>
              <a:t>ihren</a:t>
            </a:r>
            <a:r>
              <a:rPr lang="hu-HU" sz="2000" dirty="0"/>
              <a:t> </a:t>
            </a:r>
            <a:r>
              <a:rPr lang="hu-HU" sz="2000" dirty="0" err="1"/>
              <a:t>Knorpeln</a:t>
            </a:r>
            <a:r>
              <a:rPr lang="hu-HU" sz="2000" dirty="0"/>
              <a:t> </a:t>
            </a:r>
            <a:r>
              <a:rPr lang="hu-HU" sz="2000" dirty="0" err="1"/>
              <a:t>entwickeln</a:t>
            </a:r>
            <a:r>
              <a:rPr lang="hu-HU" sz="2000" dirty="0"/>
              <a:t> </a:t>
            </a:r>
            <a:r>
              <a:rPr lang="hu-HU" sz="2000" dirty="0" err="1"/>
              <a:t>sich</a:t>
            </a:r>
            <a:r>
              <a:rPr lang="hu-HU" sz="2000" dirty="0"/>
              <a:t> die </a:t>
            </a:r>
            <a:r>
              <a:rPr lang="hu-HU" sz="2000" dirty="0" err="1"/>
              <a:t>Knorpeln</a:t>
            </a:r>
            <a:r>
              <a:rPr lang="hu-HU" sz="2000" dirty="0"/>
              <a:t> des </a:t>
            </a:r>
            <a:r>
              <a:rPr lang="hu-HU" sz="2000" dirty="0" err="1"/>
              <a:t>Kehlkopfes</a:t>
            </a:r>
            <a:r>
              <a:rPr lang="hu-HU" sz="2000" dirty="0"/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5028" name="Object 4"/>
          <p:cNvGraphicFramePr>
            <a:graphicFrameLocks noChangeAspect="1"/>
          </p:cNvGraphicFramePr>
          <p:nvPr/>
        </p:nvGraphicFramePr>
        <p:xfrm>
          <a:off x="0" y="0"/>
          <a:ext cx="9144000" cy="475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36" name="Image" r:id="rId3" imgW="10501587" imgH="5460317" progId="Photoshop.Image.7">
                  <p:embed/>
                </p:oleObj>
              </mc:Choice>
              <mc:Fallback>
                <p:oleObj name="Image" r:id="rId3" imgW="10501587" imgH="5460317" progId="Photoshop.Image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475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5029" name="Text Box 5"/>
          <p:cNvSpPr txBox="1">
            <a:spLocks noChangeArrowheads="1"/>
          </p:cNvSpPr>
          <p:nvPr/>
        </p:nvSpPr>
        <p:spPr bwMode="auto">
          <a:xfrm>
            <a:off x="468313" y="5013325"/>
            <a:ext cx="75596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Knorpelspange</a:t>
            </a:r>
            <a:r>
              <a:rPr lang="hu-HU" dirty="0"/>
              <a:t> des </a:t>
            </a:r>
            <a:br>
              <a:rPr lang="hu-HU" dirty="0"/>
            </a:br>
            <a:r>
              <a:rPr lang="hu-HU" dirty="0" err="1"/>
              <a:t>Kiemenbogen</a:t>
            </a:r>
            <a:r>
              <a:rPr lang="hu-HU" dirty="0"/>
              <a:t> I („</a:t>
            </a:r>
            <a:r>
              <a:rPr lang="hu-HU" dirty="0" err="1"/>
              <a:t>Mandibularbogen</a:t>
            </a:r>
            <a:r>
              <a:rPr lang="hu-HU" dirty="0"/>
              <a:t>): </a:t>
            </a:r>
            <a:r>
              <a:rPr lang="hu-HU" dirty="0" err="1"/>
              <a:t>Meckel</a:t>
            </a:r>
            <a:r>
              <a:rPr lang="hu-HU" dirty="0"/>
              <a:t> </a:t>
            </a:r>
            <a:r>
              <a:rPr lang="hu-HU" dirty="0" err="1"/>
              <a:t>Knorpel</a:t>
            </a:r>
            <a:r>
              <a:rPr lang="hu-HU" dirty="0"/>
              <a:t> (lila), </a:t>
            </a:r>
            <a:br>
              <a:rPr lang="hu-HU" dirty="0"/>
            </a:br>
            <a:r>
              <a:rPr lang="hu-HU" dirty="0" err="1"/>
              <a:t>Kiemenbogen</a:t>
            </a:r>
            <a:r>
              <a:rPr lang="hu-HU" dirty="0"/>
              <a:t> II („</a:t>
            </a:r>
            <a:r>
              <a:rPr lang="hu-HU" dirty="0" err="1"/>
              <a:t>Hyoidbogen</a:t>
            </a:r>
            <a:r>
              <a:rPr lang="hu-HU" dirty="0"/>
              <a:t>”): </a:t>
            </a:r>
            <a:r>
              <a:rPr lang="hu-HU" dirty="0" err="1"/>
              <a:t>Reichert</a:t>
            </a:r>
            <a:r>
              <a:rPr lang="hu-HU" dirty="0"/>
              <a:t> </a:t>
            </a:r>
            <a:r>
              <a:rPr lang="hu-HU" dirty="0" err="1"/>
              <a:t>Knorpel</a:t>
            </a:r>
            <a:r>
              <a:rPr lang="hu-HU" dirty="0"/>
              <a:t> (</a:t>
            </a:r>
            <a:r>
              <a:rPr lang="hu-HU" dirty="0" err="1"/>
              <a:t>blau</a:t>
            </a:r>
            <a:r>
              <a:rPr lang="hu-HU" dirty="0"/>
              <a:t>).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0"/>
            <a:ext cx="4501104" cy="689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988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888"/>
            <a:ext cx="9144000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907704" y="594928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Fetales</a:t>
            </a:r>
            <a:r>
              <a:rPr lang="hu-HU" dirty="0"/>
              <a:t> Pars </a:t>
            </a:r>
            <a:r>
              <a:rPr lang="hu-HU" dirty="0" err="1"/>
              <a:t>tympanica</a:t>
            </a:r>
            <a:r>
              <a:rPr lang="hu-HU" dirty="0"/>
              <a:t> des 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temporale</a:t>
            </a:r>
            <a:r>
              <a:rPr lang="hu-HU" dirty="0"/>
              <a:t>: Anulus </a:t>
            </a:r>
            <a:r>
              <a:rPr lang="hu-HU" dirty="0" err="1"/>
              <a:t>tympanicus</a:t>
            </a:r>
            <a:endParaRPr lang="de-DE" dirty="0"/>
          </a:p>
        </p:txBody>
      </p:sp>
      <p:cxnSp>
        <p:nvCxnSpPr>
          <p:cNvPr id="5" name="Egyenes összekötő nyíllal 4"/>
          <p:cNvCxnSpPr/>
          <p:nvPr/>
        </p:nvCxnSpPr>
        <p:spPr>
          <a:xfrm flipV="1">
            <a:off x="3347864" y="5013176"/>
            <a:ext cx="216024" cy="100811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843808" y="47667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Fetales</a:t>
            </a:r>
            <a:r>
              <a:rPr lang="hu-HU" dirty="0"/>
              <a:t> Pars </a:t>
            </a:r>
            <a:r>
              <a:rPr lang="hu-HU" dirty="0" err="1"/>
              <a:t>tympanica</a:t>
            </a:r>
            <a:r>
              <a:rPr lang="hu-HU" dirty="0"/>
              <a:t> des 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temporale</a:t>
            </a:r>
            <a:r>
              <a:rPr lang="hu-HU" dirty="0"/>
              <a:t>: Anulus </a:t>
            </a:r>
            <a:r>
              <a:rPr lang="hu-HU" dirty="0" err="1"/>
              <a:t>tympanicus</a:t>
            </a:r>
            <a:endParaRPr lang="de-DE" dirty="0"/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3779912" y="1196752"/>
            <a:ext cx="1008112" cy="151216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4788024" y="1196752"/>
            <a:ext cx="360040" cy="194421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619672" y="299695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Hammer</a:t>
            </a:r>
            <a:endParaRPr lang="de-DE" sz="1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691680" y="263691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Amboß</a:t>
            </a:r>
            <a:endParaRPr lang="de-DE" sz="1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691680" y="3645024"/>
            <a:ext cx="1224136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Trommelfell</a:t>
            </a:r>
            <a:endParaRPr lang="de-DE" sz="1200" dirty="0"/>
          </a:p>
        </p:txBody>
      </p:sp>
      <p:cxnSp>
        <p:nvCxnSpPr>
          <p:cNvPr id="12" name="Egyenes összekötő nyíllal 11"/>
          <p:cNvCxnSpPr>
            <a:stCxn id="10" idx="3"/>
          </p:cNvCxnSpPr>
          <p:nvPr/>
        </p:nvCxnSpPr>
        <p:spPr>
          <a:xfrm>
            <a:off x="2483768" y="2775412"/>
            <a:ext cx="1656184" cy="7752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2339752" y="3140968"/>
            <a:ext cx="2088232" cy="14401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V="1">
            <a:off x="2699792" y="3573016"/>
            <a:ext cx="2088232" cy="21602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1691680" y="587727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For</a:t>
            </a:r>
            <a:r>
              <a:rPr lang="hu-HU" sz="1200" dirty="0"/>
              <a:t>. </a:t>
            </a:r>
            <a:r>
              <a:rPr lang="hu-HU" sz="1200" dirty="0" err="1"/>
              <a:t>magnum</a:t>
            </a:r>
            <a:endParaRPr lang="de-DE" sz="12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Ursprung</a:t>
            </a:r>
            <a:r>
              <a:rPr lang="hu-HU" dirty="0"/>
              <a:t> des </a:t>
            </a:r>
            <a:r>
              <a:rPr lang="hu-HU" dirty="0" err="1"/>
              <a:t>Mesenchyms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Ursprung</a:t>
            </a:r>
            <a:r>
              <a:rPr lang="hu-HU" dirty="0"/>
              <a:t> des </a:t>
            </a:r>
            <a:r>
              <a:rPr lang="hu-HU" dirty="0" err="1"/>
              <a:t>Mesenchyms</a:t>
            </a:r>
            <a:endParaRPr lang="de-DE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Embryonales</a:t>
            </a:r>
            <a:r>
              <a:rPr lang="hu-HU" dirty="0"/>
              <a:t>/</a:t>
            </a:r>
            <a:r>
              <a:rPr lang="hu-HU" dirty="0" err="1"/>
              <a:t>fetales</a:t>
            </a:r>
            <a:r>
              <a:rPr lang="hu-HU" dirty="0"/>
              <a:t> </a:t>
            </a:r>
            <a:r>
              <a:rPr lang="hu-HU" dirty="0" err="1"/>
              <a:t>Bindegewebe</a:t>
            </a:r>
            <a:r>
              <a:rPr lang="hu-HU" dirty="0"/>
              <a:t>, </a:t>
            </a:r>
            <a:r>
              <a:rPr lang="hu-HU" dirty="0" err="1"/>
              <a:t>also</a:t>
            </a:r>
            <a:r>
              <a:rPr lang="hu-HU" dirty="0"/>
              <a:t> </a:t>
            </a:r>
            <a:r>
              <a:rPr lang="hu-HU" dirty="0" err="1"/>
              <a:t>Mesenchym</a:t>
            </a:r>
            <a:r>
              <a:rPr lang="hu-HU" dirty="0"/>
              <a:t> </a:t>
            </a:r>
            <a:r>
              <a:rPr lang="hu-HU" dirty="0" err="1"/>
              <a:t>kann</a:t>
            </a:r>
            <a:r>
              <a:rPr lang="hu-HU" dirty="0"/>
              <a:t> von </a:t>
            </a:r>
            <a:r>
              <a:rPr lang="hu-HU" dirty="0" err="1"/>
              <a:t>unterschiedlichen</a:t>
            </a:r>
            <a:r>
              <a:rPr lang="hu-HU" dirty="0"/>
              <a:t> </a:t>
            </a:r>
            <a:r>
              <a:rPr lang="hu-HU" dirty="0" err="1"/>
              <a:t>Keimblättern</a:t>
            </a:r>
            <a:r>
              <a:rPr lang="hu-HU" dirty="0"/>
              <a:t> </a:t>
            </a:r>
            <a:r>
              <a:rPr lang="hu-HU" dirty="0" err="1"/>
              <a:t>entspringen</a:t>
            </a:r>
            <a:r>
              <a:rPr lang="hu-HU" dirty="0"/>
              <a:t>.</a:t>
            </a:r>
          </a:p>
          <a:p>
            <a:r>
              <a:rPr lang="hu-HU" dirty="0" err="1"/>
              <a:t>Hinsichtlich</a:t>
            </a:r>
            <a:r>
              <a:rPr lang="hu-HU" dirty="0"/>
              <a:t> des </a:t>
            </a:r>
            <a:r>
              <a:rPr lang="hu-HU" dirty="0" err="1"/>
              <a:t>Schädels</a:t>
            </a:r>
            <a:r>
              <a:rPr lang="hu-HU" dirty="0"/>
              <a:t>: </a:t>
            </a:r>
            <a:r>
              <a:rPr lang="hu-HU" dirty="0" err="1"/>
              <a:t>osteogenes</a:t>
            </a:r>
            <a:r>
              <a:rPr lang="hu-HU" dirty="0"/>
              <a:t> </a:t>
            </a:r>
            <a:r>
              <a:rPr lang="hu-HU" dirty="0" err="1"/>
              <a:t>Mesenchym</a:t>
            </a:r>
            <a:r>
              <a:rPr lang="hu-HU" dirty="0"/>
              <a:t> (</a:t>
            </a:r>
            <a:r>
              <a:rPr lang="hu-HU" dirty="0" err="1"/>
              <a:t>egal</a:t>
            </a:r>
            <a:r>
              <a:rPr lang="hu-HU" dirty="0"/>
              <a:t>, </a:t>
            </a:r>
            <a:r>
              <a:rPr lang="hu-HU" dirty="0" err="1"/>
              <a:t>ob</a:t>
            </a:r>
            <a:r>
              <a:rPr lang="hu-HU" dirty="0"/>
              <a:t> es </a:t>
            </a:r>
            <a:r>
              <a:rPr lang="hu-HU" dirty="0" err="1"/>
              <a:t>Schädelknochen</a:t>
            </a:r>
            <a:r>
              <a:rPr lang="hu-HU" dirty="0"/>
              <a:t> </a:t>
            </a:r>
            <a:r>
              <a:rPr lang="hu-HU" dirty="0" err="1"/>
              <a:t>chondral</a:t>
            </a:r>
            <a:r>
              <a:rPr lang="hu-HU" dirty="0"/>
              <a:t>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desmal</a:t>
            </a:r>
            <a:r>
              <a:rPr lang="hu-HU" dirty="0"/>
              <a:t> </a:t>
            </a:r>
            <a:r>
              <a:rPr lang="hu-HU" dirty="0" err="1"/>
              <a:t>bildet</a:t>
            </a:r>
            <a:r>
              <a:rPr lang="hu-HU" dirty="0"/>
              <a:t>) </a:t>
            </a:r>
            <a:r>
              <a:rPr lang="hu-HU" dirty="0" err="1"/>
              <a:t>stammt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paraxiales</a:t>
            </a:r>
            <a:r>
              <a:rPr lang="hu-HU" dirty="0"/>
              <a:t> </a:t>
            </a:r>
            <a:r>
              <a:rPr lang="hu-HU" dirty="0" err="1"/>
              <a:t>Mesenchym</a:t>
            </a:r>
            <a:r>
              <a:rPr lang="hu-HU" dirty="0"/>
              <a:t>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Neuralleiste</a:t>
            </a:r>
            <a:r>
              <a:rPr lang="hu-HU" dirty="0"/>
              <a:t>.</a:t>
            </a:r>
            <a:endParaRPr lang="de-DE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138113" y="642938"/>
            <a:ext cx="8867775" cy="5572125"/>
            <a:chOff x="138113" y="642938"/>
            <a:chExt cx="8867775" cy="5572125"/>
          </a:xfrm>
        </p:grpSpPr>
        <p:pic>
          <p:nvPicPr>
            <p:cNvPr id="52429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113" y="642938"/>
              <a:ext cx="8867775" cy="557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Szövegdoboz 2"/>
            <p:cNvSpPr txBox="1"/>
            <p:nvPr/>
          </p:nvSpPr>
          <p:spPr>
            <a:xfrm>
              <a:off x="3744287" y="4695527"/>
              <a:ext cx="19442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200" dirty="0" err="1"/>
                <a:t>Knochen</a:t>
              </a:r>
              <a:r>
                <a:rPr lang="hu-HU" sz="1200" dirty="0"/>
                <a:t> </a:t>
              </a:r>
              <a:r>
                <a:rPr lang="hu-HU" sz="1200" dirty="0" err="1"/>
                <a:t>aus</a:t>
              </a:r>
              <a:r>
                <a:rPr lang="hu-HU" sz="1200" dirty="0"/>
                <a:t> </a:t>
              </a:r>
              <a:r>
                <a:rPr lang="hu-HU" sz="1200" dirty="0" err="1"/>
                <a:t>Neuralleiste</a:t>
              </a:r>
              <a:endParaRPr lang="hu-HU" sz="1200" dirty="0"/>
            </a:p>
            <a:p>
              <a:endParaRPr lang="de-DE" sz="1200" dirty="0"/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1019858" y="4696285"/>
              <a:ext cx="21602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200" dirty="0" err="1"/>
                <a:t>Knochen</a:t>
              </a:r>
              <a:r>
                <a:rPr lang="hu-HU" sz="1200" dirty="0"/>
                <a:t> </a:t>
              </a:r>
              <a:r>
                <a:rPr lang="hu-HU" sz="1200" dirty="0" err="1"/>
                <a:t>aus</a:t>
              </a:r>
              <a:r>
                <a:rPr lang="hu-HU" sz="1200" dirty="0"/>
                <a:t> </a:t>
              </a:r>
              <a:r>
                <a:rPr lang="hu-HU" sz="1200" dirty="0" err="1"/>
                <a:t>Mesoderm</a:t>
              </a:r>
              <a:endParaRPr lang="hu-HU" sz="1200" dirty="0"/>
            </a:p>
            <a:p>
              <a:endParaRPr lang="de-DE" sz="1200" dirty="0"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2097757"/>
            <a:ext cx="908685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62" name="Rectangle 3"/>
          <p:cNvSpPr>
            <a:spLocks noChangeArrowheads="1"/>
          </p:cNvSpPr>
          <p:nvPr/>
        </p:nvSpPr>
        <p:spPr bwMode="auto">
          <a:xfrm>
            <a:off x="6029325" y="6643688"/>
            <a:ext cx="31146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800" b="1"/>
              <a:t>Yoshida, Mechanisms of  Development, 125 (2008): 797–808.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7544" y="260648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Experimenteller</a:t>
            </a:r>
            <a:r>
              <a:rPr lang="hu-HU" dirty="0"/>
              <a:t> </a:t>
            </a:r>
            <a:r>
              <a:rPr lang="hu-HU" dirty="0" err="1"/>
              <a:t>Nachweis</a:t>
            </a:r>
            <a:r>
              <a:rPr lang="hu-HU" dirty="0"/>
              <a:t> des </a:t>
            </a:r>
            <a:r>
              <a:rPr lang="hu-HU" dirty="0" err="1"/>
              <a:t>Ursprungs</a:t>
            </a:r>
            <a:r>
              <a:rPr lang="hu-HU" dirty="0"/>
              <a:t> von </a:t>
            </a:r>
            <a:r>
              <a:rPr lang="hu-HU" dirty="0" err="1"/>
              <a:t>Schädelknochen</a:t>
            </a:r>
            <a:r>
              <a:rPr lang="hu-HU" dirty="0"/>
              <a:t> in der </a:t>
            </a:r>
            <a:r>
              <a:rPr lang="hu-HU" dirty="0" err="1"/>
              <a:t>Maus</a:t>
            </a:r>
            <a:r>
              <a:rPr lang="hu-HU" dirty="0"/>
              <a:t>: </a:t>
            </a:r>
            <a:r>
              <a:rPr lang="hu-HU" dirty="0" err="1"/>
              <a:t>Knochen</a:t>
            </a:r>
            <a:r>
              <a:rPr lang="hu-HU" dirty="0"/>
              <a:t> mit </a:t>
            </a:r>
            <a:r>
              <a:rPr lang="hu-HU" b="1" dirty="0" err="1"/>
              <a:t>mesodermalem</a:t>
            </a:r>
            <a:r>
              <a:rPr lang="hu-HU" b="1" dirty="0"/>
              <a:t> </a:t>
            </a:r>
            <a:r>
              <a:rPr lang="hu-HU" b="1" dirty="0" err="1"/>
              <a:t>Ursprung</a:t>
            </a:r>
            <a:r>
              <a:rPr lang="hu-HU" b="1" dirty="0"/>
              <a:t> (Mesp1) </a:t>
            </a:r>
            <a:r>
              <a:rPr lang="hu-HU" b="1" dirty="0" err="1"/>
              <a:t>sind</a:t>
            </a:r>
            <a:r>
              <a:rPr lang="hu-HU" b="1" dirty="0"/>
              <a:t> in </a:t>
            </a:r>
            <a:r>
              <a:rPr lang="hu-HU" b="1" dirty="0">
                <a:solidFill>
                  <a:srgbClr val="C00000"/>
                </a:solidFill>
              </a:rPr>
              <a:t>A</a:t>
            </a:r>
            <a:r>
              <a:rPr lang="hu-HU" b="1" dirty="0"/>
              <a:t> </a:t>
            </a:r>
            <a:r>
              <a:rPr lang="hu-HU" b="1" dirty="0" err="1"/>
              <a:t>blau</a:t>
            </a:r>
            <a:r>
              <a:rPr lang="hu-HU" dirty="0"/>
              <a:t>, </a:t>
            </a:r>
            <a:r>
              <a:rPr lang="hu-HU" dirty="0" err="1"/>
              <a:t>Knochen</a:t>
            </a:r>
            <a:r>
              <a:rPr lang="hu-HU" dirty="0"/>
              <a:t> mit </a:t>
            </a:r>
            <a:r>
              <a:rPr lang="hu-HU" b="1" dirty="0" err="1"/>
              <a:t>Ursprung</a:t>
            </a:r>
            <a:r>
              <a:rPr lang="hu-HU" b="1" dirty="0"/>
              <a:t> </a:t>
            </a:r>
            <a:r>
              <a:rPr lang="hu-HU" b="1" dirty="0" err="1"/>
              <a:t>aus</a:t>
            </a:r>
            <a:r>
              <a:rPr lang="hu-HU" b="1" dirty="0"/>
              <a:t> </a:t>
            </a:r>
            <a:r>
              <a:rPr lang="hu-HU" b="1" dirty="0" err="1"/>
              <a:t>Neuralleiste</a:t>
            </a:r>
            <a:r>
              <a:rPr lang="hu-HU" b="1" dirty="0"/>
              <a:t> (Wnt1) </a:t>
            </a:r>
            <a:r>
              <a:rPr lang="hu-HU" b="1" dirty="0" err="1"/>
              <a:t>sind</a:t>
            </a:r>
            <a:r>
              <a:rPr lang="hu-HU" b="1" dirty="0"/>
              <a:t> am </a:t>
            </a:r>
            <a:r>
              <a:rPr lang="hu-HU" b="1" dirty="0" err="1"/>
              <a:t>Bild</a:t>
            </a:r>
            <a:r>
              <a:rPr lang="hu-HU" b="1" dirty="0"/>
              <a:t> </a:t>
            </a:r>
            <a:r>
              <a:rPr lang="hu-HU" b="1" dirty="0">
                <a:solidFill>
                  <a:srgbClr val="C00000"/>
                </a:solidFill>
              </a:rPr>
              <a:t>B</a:t>
            </a:r>
            <a:r>
              <a:rPr lang="hu-HU" b="1" dirty="0"/>
              <a:t> </a:t>
            </a:r>
            <a:r>
              <a:rPr lang="hu-HU" b="1" dirty="0" err="1"/>
              <a:t>blau</a:t>
            </a:r>
            <a:r>
              <a:rPr lang="hu-HU" dirty="0"/>
              <a:t>. f: 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frontale</a:t>
            </a:r>
            <a:r>
              <a:rPr lang="hu-HU" dirty="0"/>
              <a:t>, p: </a:t>
            </a:r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parietale</a:t>
            </a:r>
            <a:r>
              <a:rPr lang="hu-HU" dirty="0"/>
              <a:t>. </a:t>
            </a:r>
            <a:r>
              <a:rPr lang="hu-HU" dirty="0" err="1"/>
              <a:t>Grenze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</a:t>
            </a:r>
            <a:r>
              <a:rPr lang="hu-HU" dirty="0" err="1"/>
              <a:t>Mesenchym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Neuralleiste</a:t>
            </a:r>
            <a:r>
              <a:rPr lang="hu-HU" dirty="0"/>
              <a:t> versus </a:t>
            </a:r>
            <a:r>
              <a:rPr lang="hu-HU" dirty="0" err="1"/>
              <a:t>Mesoderm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die </a:t>
            </a:r>
            <a:r>
              <a:rPr lang="hu-HU" b="1" dirty="0" err="1"/>
              <a:t>Sutura</a:t>
            </a:r>
            <a:r>
              <a:rPr lang="hu-HU" b="1" dirty="0"/>
              <a:t> </a:t>
            </a:r>
            <a:r>
              <a:rPr lang="hu-HU" b="1" dirty="0" err="1"/>
              <a:t>coronalis</a:t>
            </a:r>
            <a:r>
              <a:rPr lang="hu-HU" dirty="0"/>
              <a:t>.</a:t>
            </a:r>
            <a:endParaRPr lang="de-D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 err="1"/>
              <a:t>Chondrocranium-Neurocranium</a:t>
            </a:r>
            <a:r>
              <a:rPr lang="hu-HU" sz="4000" dirty="0"/>
              <a:t> </a:t>
            </a:r>
          </a:p>
        </p:txBody>
      </p:sp>
      <p:sp>
        <p:nvSpPr>
          <p:cNvPr id="3717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sz="2800" dirty="0" err="1"/>
              <a:t>Chondral</a:t>
            </a:r>
            <a:r>
              <a:rPr lang="hu-HU" sz="2800" dirty="0"/>
              <a:t> </a:t>
            </a:r>
            <a:r>
              <a:rPr lang="hu-HU" sz="2800" dirty="0" err="1"/>
              <a:t>entwickelnde</a:t>
            </a:r>
            <a:r>
              <a:rPr lang="hu-HU" sz="2800" dirty="0"/>
              <a:t> </a:t>
            </a:r>
            <a:r>
              <a:rPr lang="hu-HU" sz="2800" dirty="0" err="1"/>
              <a:t>Teile</a:t>
            </a:r>
            <a:r>
              <a:rPr lang="hu-HU" sz="2800" dirty="0"/>
              <a:t>: </a:t>
            </a:r>
            <a:r>
              <a:rPr lang="hu-HU" sz="2800" b="1" dirty="0" err="1"/>
              <a:t>Chondrocranium</a:t>
            </a:r>
            <a:endParaRPr lang="hu-HU" sz="2800" b="1" dirty="0"/>
          </a:p>
          <a:p>
            <a:pPr>
              <a:lnSpc>
                <a:spcPct val="90000"/>
              </a:lnSpc>
            </a:pPr>
            <a:r>
              <a:rPr lang="hu-HU" sz="2800" b="1" dirty="0" err="1"/>
              <a:t>Os</a:t>
            </a:r>
            <a:r>
              <a:rPr lang="hu-HU" sz="2800" b="1" dirty="0"/>
              <a:t> </a:t>
            </a:r>
            <a:r>
              <a:rPr lang="hu-HU" sz="2800" b="1" dirty="0" err="1"/>
              <a:t>occipitale</a:t>
            </a:r>
            <a:r>
              <a:rPr lang="hu-HU" sz="2800" dirty="0"/>
              <a:t> (Pars </a:t>
            </a:r>
            <a:r>
              <a:rPr lang="hu-HU" sz="2800" dirty="0" err="1"/>
              <a:t>basilaris</a:t>
            </a:r>
            <a:r>
              <a:rPr lang="hu-HU" sz="2800" dirty="0"/>
              <a:t> </a:t>
            </a:r>
            <a:r>
              <a:rPr lang="hu-HU" sz="2800" dirty="0" err="1"/>
              <a:t>oder</a:t>
            </a:r>
            <a:r>
              <a:rPr lang="hu-HU" sz="2800" dirty="0"/>
              <a:t> </a:t>
            </a:r>
            <a:r>
              <a:rPr lang="hu-HU" sz="2800" dirty="0" err="1"/>
              <a:t>Basioccipitale</a:t>
            </a:r>
            <a:r>
              <a:rPr lang="hu-HU" sz="2800" dirty="0"/>
              <a:t>; Pars </a:t>
            </a:r>
            <a:r>
              <a:rPr lang="hu-HU" sz="2800" dirty="0" err="1"/>
              <a:t>lateralis</a:t>
            </a:r>
            <a:r>
              <a:rPr lang="hu-HU" sz="2800" dirty="0"/>
              <a:t> </a:t>
            </a:r>
            <a:r>
              <a:rPr lang="hu-HU" sz="2800" dirty="0" err="1"/>
              <a:t>oder</a:t>
            </a:r>
            <a:r>
              <a:rPr lang="hu-HU" sz="2800" dirty="0"/>
              <a:t> </a:t>
            </a:r>
            <a:r>
              <a:rPr lang="hu-HU" sz="2800" dirty="0" err="1"/>
              <a:t>Exoccipitale</a:t>
            </a:r>
            <a:r>
              <a:rPr lang="hu-HU" sz="2800" dirty="0"/>
              <a:t> und </a:t>
            </a:r>
            <a:r>
              <a:rPr lang="hu-HU" sz="2800" dirty="0" err="1"/>
              <a:t>unterer</a:t>
            </a:r>
            <a:r>
              <a:rPr lang="hu-HU" sz="2800" dirty="0"/>
              <a:t> </a:t>
            </a:r>
            <a:r>
              <a:rPr lang="hu-HU" sz="2800" dirty="0" err="1"/>
              <a:t>Teil</a:t>
            </a:r>
            <a:r>
              <a:rPr lang="hu-HU" sz="2800" dirty="0"/>
              <a:t> der </a:t>
            </a:r>
            <a:r>
              <a:rPr lang="hu-HU" sz="2800" dirty="0" err="1"/>
              <a:t>Squama</a:t>
            </a:r>
            <a:r>
              <a:rPr lang="hu-HU" sz="2800" dirty="0"/>
              <a:t> </a:t>
            </a:r>
            <a:r>
              <a:rPr lang="hu-HU" sz="2800" dirty="0" err="1"/>
              <a:t>oder</a:t>
            </a:r>
            <a:r>
              <a:rPr lang="hu-HU" sz="2800" dirty="0"/>
              <a:t> </a:t>
            </a:r>
            <a:r>
              <a:rPr lang="hu-HU" sz="2800" dirty="0" err="1"/>
              <a:t>knorpelige</a:t>
            </a:r>
            <a:r>
              <a:rPr lang="hu-HU" sz="2800" dirty="0"/>
              <a:t> </a:t>
            </a:r>
            <a:r>
              <a:rPr lang="hu-HU" sz="2800" dirty="0" err="1"/>
              <a:t>Supraoccipitale</a:t>
            </a:r>
            <a:r>
              <a:rPr lang="hu-HU" sz="2800" dirty="0"/>
              <a:t>)</a:t>
            </a:r>
          </a:p>
          <a:p>
            <a:pPr>
              <a:lnSpc>
                <a:spcPct val="90000"/>
              </a:lnSpc>
            </a:pPr>
            <a:r>
              <a:rPr lang="hu-HU" sz="2800" b="1" dirty="0" err="1"/>
              <a:t>Os</a:t>
            </a:r>
            <a:r>
              <a:rPr lang="hu-HU" sz="2800" b="1" dirty="0"/>
              <a:t> </a:t>
            </a:r>
            <a:r>
              <a:rPr lang="hu-HU" sz="2800" b="1" dirty="0" err="1"/>
              <a:t>sphenoidale</a:t>
            </a:r>
            <a:r>
              <a:rPr lang="hu-HU" sz="2800" b="1" dirty="0"/>
              <a:t> </a:t>
            </a:r>
            <a:r>
              <a:rPr lang="hu-HU" sz="2800" dirty="0"/>
              <a:t>(Corpus, </a:t>
            </a:r>
            <a:r>
              <a:rPr lang="hu-HU" sz="2800" dirty="0" err="1"/>
              <a:t>Ala</a:t>
            </a:r>
            <a:r>
              <a:rPr lang="hu-HU" sz="2800" dirty="0"/>
              <a:t> major, </a:t>
            </a:r>
            <a:r>
              <a:rPr lang="hu-HU" sz="2800" dirty="0" err="1"/>
              <a:t>Ala</a:t>
            </a:r>
            <a:r>
              <a:rPr lang="hu-HU" sz="2800" dirty="0"/>
              <a:t> minor, </a:t>
            </a:r>
            <a:r>
              <a:rPr lang="hu-HU" sz="2800" b="1" dirty="0" err="1">
                <a:solidFill>
                  <a:srgbClr val="C00000"/>
                </a:solidFill>
              </a:rPr>
              <a:t>Ausnahmen</a:t>
            </a:r>
            <a:r>
              <a:rPr lang="hu-HU" sz="2800" dirty="0"/>
              <a:t>: </a:t>
            </a:r>
            <a:r>
              <a:rPr lang="hu-HU" sz="2800" dirty="0" err="1"/>
              <a:t>Proc</a:t>
            </a:r>
            <a:r>
              <a:rPr lang="hu-HU" sz="2800" dirty="0"/>
              <a:t>. </a:t>
            </a:r>
            <a:r>
              <a:rPr lang="hu-HU" sz="2800" dirty="0" err="1"/>
              <a:t>pterygoideus</a:t>
            </a:r>
            <a:r>
              <a:rPr lang="hu-HU" sz="2800" dirty="0"/>
              <a:t> und </a:t>
            </a:r>
            <a:r>
              <a:rPr lang="hu-HU" sz="2800" dirty="0" err="1"/>
              <a:t>oberer</a:t>
            </a:r>
            <a:r>
              <a:rPr lang="hu-HU" sz="2800" dirty="0"/>
              <a:t> </a:t>
            </a:r>
            <a:r>
              <a:rPr lang="hu-HU" sz="2800" dirty="0" err="1"/>
              <a:t>Teil</a:t>
            </a:r>
            <a:r>
              <a:rPr lang="hu-HU" sz="2800" dirty="0"/>
              <a:t> von </a:t>
            </a:r>
            <a:r>
              <a:rPr lang="hu-HU" sz="2800" dirty="0" err="1"/>
              <a:t>Ala</a:t>
            </a:r>
            <a:r>
              <a:rPr lang="hu-HU" sz="2800" dirty="0"/>
              <a:t> major: </a:t>
            </a:r>
            <a:r>
              <a:rPr lang="hu-HU" sz="2800" b="1" dirty="0" err="1"/>
              <a:t>desmal</a:t>
            </a:r>
            <a:r>
              <a:rPr lang="hu-HU" sz="2800" dirty="0"/>
              <a:t>)</a:t>
            </a:r>
          </a:p>
          <a:p>
            <a:pPr>
              <a:lnSpc>
                <a:spcPct val="90000"/>
              </a:lnSpc>
            </a:pPr>
            <a:r>
              <a:rPr lang="hu-HU" sz="2800" b="1" dirty="0" err="1"/>
              <a:t>Os</a:t>
            </a:r>
            <a:r>
              <a:rPr lang="hu-HU" sz="2800" b="1" dirty="0"/>
              <a:t> </a:t>
            </a:r>
            <a:r>
              <a:rPr lang="hu-HU" sz="2800" b="1" dirty="0" err="1"/>
              <a:t>ethmoidale</a:t>
            </a:r>
            <a:endParaRPr lang="hu-HU" sz="2800" dirty="0"/>
          </a:p>
          <a:p>
            <a:pPr>
              <a:lnSpc>
                <a:spcPct val="90000"/>
              </a:lnSpc>
            </a:pPr>
            <a:r>
              <a:rPr lang="hu-HU" sz="2800" b="1" dirty="0"/>
              <a:t>Pars </a:t>
            </a:r>
            <a:r>
              <a:rPr lang="hu-HU" sz="2800" b="1" dirty="0" err="1"/>
              <a:t>petrosa</a:t>
            </a:r>
            <a:r>
              <a:rPr lang="hu-HU" sz="2800" b="1" dirty="0"/>
              <a:t> </a:t>
            </a:r>
            <a:r>
              <a:rPr lang="hu-HU" sz="2800" dirty="0"/>
              <a:t>des </a:t>
            </a:r>
            <a:r>
              <a:rPr lang="hu-HU" sz="2800" dirty="0" err="1"/>
              <a:t>Os</a:t>
            </a:r>
            <a:r>
              <a:rPr lang="hu-HU" sz="2800" dirty="0"/>
              <a:t> </a:t>
            </a:r>
            <a:r>
              <a:rPr lang="hu-HU" sz="2800" dirty="0" err="1"/>
              <a:t>temporale</a:t>
            </a:r>
            <a:endParaRPr lang="hu-HU" sz="28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Fehlbildungen</a:t>
            </a:r>
            <a:r>
              <a:rPr lang="hu-HU" dirty="0"/>
              <a:t> des </a:t>
            </a:r>
            <a:r>
              <a:rPr lang="hu-HU" dirty="0" err="1"/>
              <a:t>Schädels</a:t>
            </a:r>
            <a:endParaRPr lang="hu-HU" dirty="0"/>
          </a:p>
        </p:txBody>
      </p:sp>
      <p:sp>
        <p:nvSpPr>
          <p:cNvPr id="429058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</a:t>
            </a:r>
            <a:r>
              <a:rPr lang="hu-HU" dirty="0" err="1"/>
              <a:t>Craniosynostosen</a:t>
            </a:r>
            <a:endParaRPr lang="hu-HU" dirty="0"/>
          </a:p>
        </p:txBody>
      </p:sp>
      <p:sp>
        <p:nvSpPr>
          <p:cNvPr id="430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dirty="0" err="1"/>
              <a:t>Frühzeitiges</a:t>
            </a:r>
            <a:r>
              <a:rPr lang="hu-HU" dirty="0"/>
              <a:t> </a:t>
            </a:r>
            <a:r>
              <a:rPr lang="hu-HU" dirty="0" err="1"/>
              <a:t>Schließen</a:t>
            </a:r>
            <a:r>
              <a:rPr lang="hu-HU" dirty="0"/>
              <a:t> der </a:t>
            </a:r>
            <a:r>
              <a:rPr lang="hu-HU" dirty="0" err="1"/>
              <a:t>Suturen</a:t>
            </a:r>
            <a:r>
              <a:rPr lang="hu-HU" dirty="0"/>
              <a:t>.</a:t>
            </a:r>
          </a:p>
          <a:p>
            <a:pPr>
              <a:lnSpc>
                <a:spcPct val="90000"/>
              </a:lnSpc>
            </a:pPr>
            <a:r>
              <a:rPr lang="hu-HU" dirty="0" err="1"/>
              <a:t>Oft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es </a:t>
            </a:r>
            <a:r>
              <a:rPr lang="hu-HU" dirty="0" err="1"/>
              <a:t>bedingt</a:t>
            </a:r>
            <a:r>
              <a:rPr lang="hu-HU" dirty="0"/>
              <a:t> </a:t>
            </a:r>
            <a:r>
              <a:rPr lang="hu-HU" dirty="0" err="1"/>
              <a:t>durch</a:t>
            </a:r>
            <a:r>
              <a:rPr lang="hu-HU" dirty="0"/>
              <a:t> die </a:t>
            </a:r>
            <a:r>
              <a:rPr lang="hu-HU" dirty="0" err="1"/>
              <a:t>genetischen</a:t>
            </a:r>
            <a:r>
              <a:rPr lang="hu-HU" dirty="0"/>
              <a:t> </a:t>
            </a:r>
            <a:r>
              <a:rPr lang="hu-HU" dirty="0" err="1"/>
              <a:t>Mutationen</a:t>
            </a:r>
            <a:r>
              <a:rPr lang="hu-HU" dirty="0"/>
              <a:t> des </a:t>
            </a:r>
            <a:r>
              <a:rPr lang="hu-HU" b="1" dirty="0"/>
              <a:t>FGF/</a:t>
            </a:r>
            <a:r>
              <a:rPr lang="hu-HU" b="1" dirty="0" err="1"/>
              <a:t>FGFR-</a:t>
            </a:r>
            <a:r>
              <a:rPr lang="hu-HU" dirty="0" err="1"/>
              <a:t>Signalweges</a:t>
            </a:r>
            <a:r>
              <a:rPr lang="hu-HU" dirty="0"/>
              <a:t>.</a:t>
            </a:r>
          </a:p>
          <a:p>
            <a:pPr>
              <a:lnSpc>
                <a:spcPct val="90000"/>
              </a:lnSpc>
            </a:pPr>
            <a:r>
              <a:rPr lang="hu-HU" dirty="0" err="1"/>
              <a:t>Deswegen</a:t>
            </a:r>
            <a:r>
              <a:rPr lang="hu-HU" dirty="0"/>
              <a:t> </a:t>
            </a:r>
            <a:r>
              <a:rPr lang="hu-HU" dirty="0" err="1"/>
              <a:t>eine</a:t>
            </a:r>
            <a:r>
              <a:rPr lang="hu-HU" dirty="0"/>
              <a:t> </a:t>
            </a:r>
            <a:r>
              <a:rPr lang="hu-HU" dirty="0" err="1"/>
              <a:t>Craniosynostose</a:t>
            </a:r>
            <a:r>
              <a:rPr lang="hu-HU" dirty="0"/>
              <a:t> an </a:t>
            </a:r>
            <a:r>
              <a:rPr lang="hu-HU" dirty="0" err="1"/>
              <a:t>Syndromen</a:t>
            </a:r>
            <a:r>
              <a:rPr lang="hu-HU" dirty="0"/>
              <a:t> </a:t>
            </a:r>
            <a:r>
              <a:rPr lang="hu-HU" dirty="0" err="1"/>
              <a:t>gebunden</a:t>
            </a:r>
            <a:r>
              <a:rPr lang="hu-HU" dirty="0"/>
              <a:t> </a:t>
            </a:r>
            <a:r>
              <a:rPr lang="hu-HU" dirty="0" err="1"/>
              <a:t>sein</a:t>
            </a:r>
            <a:r>
              <a:rPr lang="hu-HU" dirty="0"/>
              <a:t>: </a:t>
            </a:r>
            <a:r>
              <a:rPr lang="hu-HU" dirty="0" err="1"/>
              <a:t>Crouzon-</a:t>
            </a:r>
            <a:r>
              <a:rPr lang="hu-HU" dirty="0"/>
              <a:t>, </a:t>
            </a:r>
            <a:r>
              <a:rPr lang="hu-HU" dirty="0" err="1"/>
              <a:t>Apert-</a:t>
            </a:r>
            <a:r>
              <a:rPr lang="hu-HU" dirty="0"/>
              <a:t>, </a:t>
            </a:r>
            <a:r>
              <a:rPr lang="hu-HU" dirty="0" err="1"/>
              <a:t>Pfeiffer-Syndrome</a:t>
            </a:r>
            <a:r>
              <a:rPr lang="hu-HU" dirty="0"/>
              <a:t>, etc.</a:t>
            </a:r>
          </a:p>
          <a:p>
            <a:pPr>
              <a:lnSpc>
                <a:spcPct val="90000"/>
              </a:lnSpc>
            </a:pPr>
            <a:r>
              <a:rPr lang="hu-HU" dirty="0" err="1"/>
              <a:t>Deformierter</a:t>
            </a:r>
            <a:r>
              <a:rPr lang="hu-HU" dirty="0"/>
              <a:t> </a:t>
            </a:r>
            <a:r>
              <a:rPr lang="hu-HU" dirty="0" err="1"/>
              <a:t>Schädel</a:t>
            </a:r>
            <a:r>
              <a:rPr lang="hu-HU" dirty="0"/>
              <a:t>; </a:t>
            </a:r>
            <a:r>
              <a:rPr lang="hu-HU" dirty="0" err="1"/>
              <a:t>Deformation</a:t>
            </a:r>
            <a:r>
              <a:rPr lang="hu-HU" dirty="0"/>
              <a:t> </a:t>
            </a:r>
            <a:r>
              <a:rPr lang="hu-HU" dirty="0" err="1"/>
              <a:t>hängt</a:t>
            </a:r>
            <a:r>
              <a:rPr lang="hu-HU" dirty="0"/>
              <a:t> </a:t>
            </a:r>
            <a:r>
              <a:rPr lang="hu-HU" dirty="0" err="1"/>
              <a:t>davon</a:t>
            </a:r>
            <a:r>
              <a:rPr lang="hu-HU" dirty="0"/>
              <a:t>, </a:t>
            </a:r>
            <a:r>
              <a:rPr lang="hu-HU" dirty="0" err="1"/>
              <a:t>welche</a:t>
            </a:r>
            <a:r>
              <a:rPr lang="hu-HU" dirty="0"/>
              <a:t> </a:t>
            </a:r>
            <a:r>
              <a:rPr lang="hu-HU" dirty="0" err="1"/>
              <a:t>Suture</a:t>
            </a:r>
            <a:r>
              <a:rPr lang="hu-HU" dirty="0"/>
              <a:t> </a:t>
            </a:r>
            <a:r>
              <a:rPr lang="hu-HU" dirty="0" err="1"/>
              <a:t>betrofffen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.</a:t>
            </a:r>
          </a:p>
          <a:p>
            <a:pPr>
              <a:lnSpc>
                <a:spcPct val="90000"/>
              </a:lnSpc>
            </a:pPr>
            <a:endParaRPr lang="hu-HU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5" name="Picture 5" descr="i29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58750"/>
            <a:ext cx="7058025" cy="654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1106" name="Line 6"/>
          <p:cNvSpPr>
            <a:spLocks noChangeShapeType="1"/>
          </p:cNvSpPr>
          <p:nvPr/>
        </p:nvSpPr>
        <p:spPr bwMode="auto">
          <a:xfrm>
            <a:off x="2627313" y="836613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07" name="Line 7"/>
          <p:cNvSpPr>
            <a:spLocks noChangeShapeType="1"/>
          </p:cNvSpPr>
          <p:nvPr/>
        </p:nvSpPr>
        <p:spPr bwMode="auto">
          <a:xfrm rot="10800000">
            <a:off x="3708400" y="836613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08" name="Line 8"/>
          <p:cNvSpPr>
            <a:spLocks noChangeShapeType="1"/>
          </p:cNvSpPr>
          <p:nvPr/>
        </p:nvSpPr>
        <p:spPr bwMode="auto">
          <a:xfrm>
            <a:off x="4427538" y="936625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09" name="Line 9"/>
          <p:cNvSpPr>
            <a:spLocks noChangeShapeType="1"/>
          </p:cNvSpPr>
          <p:nvPr/>
        </p:nvSpPr>
        <p:spPr bwMode="auto">
          <a:xfrm>
            <a:off x="4427538" y="1166813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10" name="Line 10"/>
          <p:cNvSpPr>
            <a:spLocks noChangeShapeType="1"/>
          </p:cNvSpPr>
          <p:nvPr/>
        </p:nvSpPr>
        <p:spPr bwMode="auto">
          <a:xfrm>
            <a:off x="4427538" y="1382713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11" name="Line 11"/>
          <p:cNvSpPr>
            <a:spLocks noChangeShapeType="1"/>
          </p:cNvSpPr>
          <p:nvPr/>
        </p:nvSpPr>
        <p:spPr bwMode="auto">
          <a:xfrm>
            <a:off x="4427538" y="1612900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12" name="Line 12"/>
          <p:cNvSpPr>
            <a:spLocks noChangeShapeType="1"/>
          </p:cNvSpPr>
          <p:nvPr/>
        </p:nvSpPr>
        <p:spPr bwMode="auto">
          <a:xfrm rot="10800000">
            <a:off x="5840413" y="936625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13" name="Line 13"/>
          <p:cNvSpPr>
            <a:spLocks noChangeShapeType="1"/>
          </p:cNvSpPr>
          <p:nvPr/>
        </p:nvSpPr>
        <p:spPr bwMode="auto">
          <a:xfrm rot="10800000">
            <a:off x="5840413" y="1166813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14" name="Line 14"/>
          <p:cNvSpPr>
            <a:spLocks noChangeShapeType="1"/>
          </p:cNvSpPr>
          <p:nvPr/>
        </p:nvSpPr>
        <p:spPr bwMode="auto">
          <a:xfrm rot="10800000">
            <a:off x="5838825" y="1382713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15" name="Line 15"/>
          <p:cNvSpPr>
            <a:spLocks noChangeShapeType="1"/>
          </p:cNvSpPr>
          <p:nvPr/>
        </p:nvSpPr>
        <p:spPr bwMode="auto">
          <a:xfrm rot="10800000">
            <a:off x="5838825" y="1612900"/>
            <a:ext cx="431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16" name="Line 16"/>
          <p:cNvSpPr>
            <a:spLocks noChangeShapeType="1"/>
          </p:cNvSpPr>
          <p:nvPr/>
        </p:nvSpPr>
        <p:spPr bwMode="auto">
          <a:xfrm rot="10800000">
            <a:off x="7380288" y="2997200"/>
            <a:ext cx="360362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17" name="Line 17"/>
          <p:cNvSpPr>
            <a:spLocks noChangeShapeType="1"/>
          </p:cNvSpPr>
          <p:nvPr/>
        </p:nvSpPr>
        <p:spPr bwMode="auto">
          <a:xfrm rot="10800000" flipV="1">
            <a:off x="2065338" y="1585913"/>
            <a:ext cx="0" cy="5032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18" name="Line 18"/>
          <p:cNvSpPr>
            <a:spLocks noChangeShapeType="1"/>
          </p:cNvSpPr>
          <p:nvPr/>
        </p:nvSpPr>
        <p:spPr bwMode="auto">
          <a:xfrm flipV="1">
            <a:off x="2051050" y="3062288"/>
            <a:ext cx="0" cy="5032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1119" name="Line 19"/>
          <p:cNvSpPr>
            <a:spLocks noChangeShapeType="1"/>
          </p:cNvSpPr>
          <p:nvPr/>
        </p:nvSpPr>
        <p:spPr bwMode="auto">
          <a:xfrm rot="10800000" flipH="1" flipV="1">
            <a:off x="2741613" y="3657600"/>
            <a:ext cx="215900" cy="2873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3" name="Picture 5" descr="faqlrg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0"/>
            <a:ext cx="629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3154" name="Text Box 6"/>
          <p:cNvSpPr txBox="1">
            <a:spLocks noChangeArrowheads="1"/>
          </p:cNvSpPr>
          <p:nvPr/>
        </p:nvSpPr>
        <p:spPr bwMode="auto">
          <a:xfrm>
            <a:off x="323850" y="5300663"/>
            <a:ext cx="1368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Apert Syndrome</a:t>
            </a:r>
          </a:p>
        </p:txBody>
      </p:sp>
      <p:sp>
        <p:nvSpPr>
          <p:cNvPr id="433155" name="Line 7"/>
          <p:cNvSpPr>
            <a:spLocks noChangeShapeType="1"/>
          </p:cNvSpPr>
          <p:nvPr/>
        </p:nvSpPr>
        <p:spPr bwMode="auto">
          <a:xfrm flipV="1">
            <a:off x="1187450" y="5373688"/>
            <a:ext cx="64770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1" name="Picture 2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25413"/>
            <a:ext cx="6588125" cy="65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02" name="Text Box 3"/>
          <p:cNvSpPr txBox="1">
            <a:spLocks noChangeArrowheads="1"/>
          </p:cNvSpPr>
          <p:nvPr/>
        </p:nvSpPr>
        <p:spPr bwMode="auto">
          <a:xfrm>
            <a:off x="6516216" y="1484313"/>
            <a:ext cx="2627784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Gehört</a:t>
            </a:r>
            <a:r>
              <a:rPr lang="hu-HU" dirty="0"/>
              <a:t> den </a:t>
            </a:r>
            <a:r>
              <a:rPr lang="hu-HU" dirty="0" err="1"/>
              <a:t>Craniosynostosen</a:t>
            </a:r>
            <a:r>
              <a:rPr lang="hu-HU" dirty="0"/>
              <a:t>: </a:t>
            </a:r>
            <a:r>
              <a:rPr lang="hu-HU" b="1" dirty="0" err="1"/>
              <a:t>bilaterale</a:t>
            </a:r>
            <a:r>
              <a:rPr lang="hu-HU" dirty="0"/>
              <a:t>, </a:t>
            </a:r>
            <a:r>
              <a:rPr lang="hu-HU" b="1" dirty="0" err="1"/>
              <a:t>koronale</a:t>
            </a:r>
            <a:r>
              <a:rPr lang="hu-HU" dirty="0"/>
              <a:t> </a:t>
            </a:r>
            <a:r>
              <a:rPr lang="hu-HU" b="1" dirty="0" err="1"/>
              <a:t>Synostose</a:t>
            </a:r>
            <a:r>
              <a:rPr lang="hu-HU" dirty="0"/>
              <a:t> (</a:t>
            </a:r>
            <a:r>
              <a:rPr lang="hu-HU" dirty="0" err="1"/>
              <a:t>Brachiocephalie</a:t>
            </a:r>
            <a:r>
              <a:rPr lang="hu-HU" dirty="0"/>
              <a:t> mit </a:t>
            </a:r>
            <a:r>
              <a:rPr lang="hu-HU" dirty="0" err="1"/>
              <a:t>Vorwölbung</a:t>
            </a:r>
            <a:r>
              <a:rPr lang="hu-HU" dirty="0"/>
              <a:t>).</a:t>
            </a:r>
          </a:p>
          <a:p>
            <a:pPr>
              <a:spcBef>
                <a:spcPct val="50000"/>
              </a:spcBef>
            </a:pPr>
            <a:r>
              <a:rPr lang="hu-HU" b="1" dirty="0" err="1"/>
              <a:t>Ursache</a:t>
            </a:r>
            <a:r>
              <a:rPr lang="hu-HU" dirty="0"/>
              <a:t>: FGFR2 </a:t>
            </a:r>
            <a:r>
              <a:rPr lang="hu-HU" b="1" dirty="0" err="1"/>
              <a:t>gain-of</a:t>
            </a:r>
            <a:r>
              <a:rPr lang="hu-HU" b="1" dirty="0"/>
              <a:t> </a:t>
            </a:r>
            <a:r>
              <a:rPr lang="hu-HU" b="1" dirty="0" err="1"/>
              <a:t>Mutation</a:t>
            </a:r>
            <a:r>
              <a:rPr lang="hu-HU" dirty="0"/>
              <a:t>: die </a:t>
            </a:r>
            <a:r>
              <a:rPr lang="hu-HU" b="1" dirty="0" err="1"/>
              <a:t>normale</a:t>
            </a:r>
            <a:r>
              <a:rPr lang="hu-HU" b="1" dirty="0"/>
              <a:t> </a:t>
            </a:r>
            <a:r>
              <a:rPr lang="hu-HU" dirty="0" err="1"/>
              <a:t>Konzentration</a:t>
            </a:r>
            <a:r>
              <a:rPr lang="hu-HU" dirty="0"/>
              <a:t> von FGF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durch</a:t>
            </a:r>
            <a:r>
              <a:rPr lang="hu-HU" dirty="0"/>
              <a:t> die </a:t>
            </a:r>
            <a:r>
              <a:rPr lang="hu-HU" dirty="0" err="1"/>
              <a:t>Osteoblasten</a:t>
            </a:r>
            <a:r>
              <a:rPr lang="hu-HU" dirty="0"/>
              <a:t> in der </a:t>
            </a:r>
            <a:r>
              <a:rPr lang="hu-HU" dirty="0" err="1"/>
              <a:t>Sutura</a:t>
            </a:r>
            <a:r>
              <a:rPr lang="hu-HU" dirty="0"/>
              <a:t> </a:t>
            </a:r>
            <a:r>
              <a:rPr lang="hu-HU" dirty="0" err="1"/>
              <a:t>coronalis</a:t>
            </a:r>
            <a:r>
              <a:rPr lang="hu-HU" dirty="0"/>
              <a:t> </a:t>
            </a:r>
            <a:r>
              <a:rPr lang="hu-HU" dirty="0" err="1"/>
              <a:t>als</a:t>
            </a:r>
            <a:r>
              <a:rPr lang="hu-HU" dirty="0"/>
              <a:t> </a:t>
            </a:r>
            <a:r>
              <a:rPr lang="hu-HU" dirty="0" err="1"/>
              <a:t>eine</a:t>
            </a:r>
            <a:r>
              <a:rPr lang="hu-HU" dirty="0"/>
              <a:t> </a:t>
            </a:r>
            <a:r>
              <a:rPr lang="hu-HU" dirty="0" err="1"/>
              <a:t>erhöhte</a:t>
            </a:r>
            <a:r>
              <a:rPr lang="hu-HU" dirty="0"/>
              <a:t> (</a:t>
            </a:r>
            <a:r>
              <a:rPr lang="hu-HU" b="1" dirty="0" err="1"/>
              <a:t>Überfunktion</a:t>
            </a:r>
            <a:r>
              <a:rPr lang="hu-HU" b="1" dirty="0"/>
              <a:t> des FGFR2</a:t>
            </a:r>
            <a:r>
              <a:rPr lang="hu-HU" dirty="0"/>
              <a:t>) </a:t>
            </a:r>
            <a:r>
              <a:rPr lang="hu-HU" dirty="0" err="1"/>
              <a:t>wahrgenommen</a:t>
            </a:r>
            <a:r>
              <a:rPr lang="hu-HU" dirty="0"/>
              <a:t>, und </a:t>
            </a:r>
            <a:r>
              <a:rPr lang="hu-HU" dirty="0" err="1"/>
              <a:t>antworten</a:t>
            </a:r>
            <a:r>
              <a:rPr lang="hu-HU" dirty="0"/>
              <a:t> </a:t>
            </a:r>
            <a:r>
              <a:rPr lang="hu-HU" dirty="0" err="1"/>
              <a:t>darauf</a:t>
            </a:r>
            <a:r>
              <a:rPr lang="hu-HU" dirty="0"/>
              <a:t> mit </a:t>
            </a:r>
            <a:r>
              <a:rPr lang="hu-HU" dirty="0" err="1"/>
              <a:t>Differenzierung</a:t>
            </a:r>
            <a:r>
              <a:rPr lang="hu-HU" dirty="0"/>
              <a:t> (</a:t>
            </a:r>
            <a:r>
              <a:rPr lang="hu-HU" dirty="0" err="1"/>
              <a:t>statt</a:t>
            </a:r>
            <a:r>
              <a:rPr lang="hu-HU" dirty="0"/>
              <a:t> </a:t>
            </a:r>
            <a:r>
              <a:rPr lang="hu-HU" dirty="0" err="1"/>
              <a:t>Proliferation</a:t>
            </a:r>
            <a:r>
              <a:rPr lang="hu-HU" dirty="0"/>
              <a:t>)</a:t>
            </a:r>
          </a:p>
        </p:txBody>
      </p:sp>
      <p:sp>
        <p:nvSpPr>
          <p:cNvPr id="435203" name="Text Box 4"/>
          <p:cNvSpPr txBox="1">
            <a:spLocks noChangeArrowheads="1"/>
          </p:cNvSpPr>
          <p:nvPr/>
        </p:nvSpPr>
        <p:spPr bwMode="auto">
          <a:xfrm>
            <a:off x="6659563" y="231775"/>
            <a:ext cx="2159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>
                <a:solidFill>
                  <a:srgbClr val="FF0000"/>
                </a:solidFill>
              </a:rPr>
              <a:t>Turmschädel</a:t>
            </a:r>
            <a:r>
              <a:rPr lang="hu-HU" sz="2400" b="1"/>
              <a:t> in Apert Syndrom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333375"/>
            <a:ext cx="7561262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6226" name="Text Box 3"/>
          <p:cNvSpPr txBox="1">
            <a:spLocks noChangeArrowheads="1"/>
          </p:cNvSpPr>
          <p:nvPr/>
        </p:nvSpPr>
        <p:spPr bwMode="auto">
          <a:xfrm>
            <a:off x="1258888" y="4365625"/>
            <a:ext cx="1801812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FGF-Konzentration in ECM</a:t>
            </a:r>
          </a:p>
        </p:txBody>
      </p:sp>
      <p:sp>
        <p:nvSpPr>
          <p:cNvPr id="436227" name="Text Box 4"/>
          <p:cNvSpPr txBox="1">
            <a:spLocks noChangeArrowheads="1"/>
          </p:cNvSpPr>
          <p:nvPr/>
        </p:nvSpPr>
        <p:spPr bwMode="auto">
          <a:xfrm>
            <a:off x="2471738" y="6510338"/>
            <a:ext cx="52562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Reaktion der Osteoblasten aus FGF Signale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7" name="Text Box 3"/>
          <p:cNvSpPr txBox="1">
            <a:spLocks noChangeArrowheads="1"/>
          </p:cNvSpPr>
          <p:nvPr/>
        </p:nvSpPr>
        <p:spPr bwMode="auto">
          <a:xfrm>
            <a:off x="468313" y="5661025"/>
            <a:ext cx="81359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H</a:t>
            </a:r>
            <a:r>
              <a:rPr lang="en-US" b="1">
                <a:cs typeface="Arial" charset="0"/>
              </a:rPr>
              <a:t>ä</a:t>
            </a:r>
            <a:r>
              <a:rPr lang="hu-HU" b="1">
                <a:cs typeface="Arial" charset="0"/>
              </a:rPr>
              <a:t>ufigkeit der Apert Syndrome</a:t>
            </a:r>
            <a:r>
              <a:rPr lang="hu-HU">
                <a:cs typeface="Arial" charset="0"/>
              </a:rPr>
              <a:t> (blaue Linie): ein Beispiel für die altersbedingte Häufigkeit der fehlbildungen (Häufigkeit </a:t>
            </a:r>
            <a:r>
              <a:rPr lang="hu-HU" b="1">
                <a:cs typeface="Arial" charset="0"/>
              </a:rPr>
              <a:t>exponentiell</a:t>
            </a:r>
            <a:r>
              <a:rPr lang="hu-HU">
                <a:cs typeface="Arial" charset="0"/>
              </a:rPr>
              <a:t> erhöht mit Lebensalter des </a:t>
            </a:r>
            <a:r>
              <a:rPr lang="hu-HU" b="1">
                <a:cs typeface="Arial" charset="0"/>
              </a:rPr>
              <a:t>Vaters</a:t>
            </a:r>
            <a:r>
              <a:rPr lang="hu-HU">
                <a:cs typeface="Arial" charset="0"/>
              </a:rPr>
              <a:t>)</a:t>
            </a:r>
            <a:endParaRPr lang="en-US">
              <a:cs typeface="Arial" charset="0"/>
            </a:endParaRPr>
          </a:p>
        </p:txBody>
      </p:sp>
      <p:graphicFrame>
        <p:nvGraphicFramePr>
          <p:cNvPr id="289796" name="Object 4"/>
          <p:cNvGraphicFramePr>
            <a:graphicFrameLocks noChangeAspect="1"/>
          </p:cNvGraphicFramePr>
          <p:nvPr/>
        </p:nvGraphicFramePr>
        <p:xfrm>
          <a:off x="3967163" y="0"/>
          <a:ext cx="4918075" cy="530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04" name="Image" r:id="rId3" imgW="4241270" imgH="4571429" progId="Photoshop.Image.7">
                  <p:embed/>
                </p:oleObj>
              </mc:Choice>
              <mc:Fallback>
                <p:oleObj name="Image" r:id="rId3" imgW="4241270" imgH="4571429" progId="Photoshop.Image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7163" y="0"/>
                        <a:ext cx="4918075" cy="530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2" descr="Kahnschädel (Scaphocephalus) von vo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42386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4" name="Téglalap 2"/>
          <p:cNvSpPr>
            <a:spLocks noChangeArrowheads="1"/>
          </p:cNvSpPr>
          <p:nvPr/>
        </p:nvSpPr>
        <p:spPr bwMode="auto">
          <a:xfrm>
            <a:off x="4356100" y="333375"/>
            <a:ext cx="4572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FF0000"/>
                </a:solidFill>
              </a:rPr>
              <a:t>Kahnschädel (Scaphocephalus)</a:t>
            </a:r>
          </a:p>
          <a:p>
            <a:r>
              <a:rPr lang="hu-HU"/>
              <a:t>Durch eine vorzeitige Verknöcherung der Pfeilnaht (</a:t>
            </a:r>
            <a:r>
              <a:rPr lang="hu-HU">
                <a:hlinkClick r:id="rId3" tooltip="Sutura sagittalis"/>
              </a:rPr>
              <a:t>Sutura sagittalis</a:t>
            </a:r>
            <a:r>
              <a:rPr lang="hu-HU"/>
              <a:t>) entsteht der so genannte </a:t>
            </a:r>
            <a:r>
              <a:rPr lang="hu-HU">
                <a:hlinkClick r:id="rId4" tooltip="Kahnschädel"/>
              </a:rPr>
              <a:t>Kahnschädel</a:t>
            </a:r>
            <a:r>
              <a:rPr lang="hu-HU"/>
              <a:t> (Scaphocephalus). Morphologisch kommt es zur Ausprägung einer hohen Stirn, eines hervorstehenden Hinterkopfes und eines ungewöhnlich langen, schmalen Schädels.</a:t>
            </a:r>
            <a:endParaRPr lang="de-DE"/>
          </a:p>
        </p:txBody>
      </p:sp>
      <p:pic>
        <p:nvPicPr>
          <p:cNvPr id="438275" name="Picture 4" descr="Kahnschädel (Scaphocephalus) von ob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3213100"/>
            <a:ext cx="20447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6" name="Szövegdoboz 4"/>
          <p:cNvSpPr txBox="1">
            <a:spLocks noChangeArrowheads="1"/>
          </p:cNvSpPr>
          <p:nvPr/>
        </p:nvSpPr>
        <p:spPr bwMode="auto">
          <a:xfrm>
            <a:off x="0" y="6237288"/>
            <a:ext cx="4140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Dockcheck</a:t>
            </a:r>
            <a:endParaRPr lang="de-DE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7" name="Picture 2" descr="Trigonocephal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150"/>
            <a:ext cx="446405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9298" name="Szövegdoboz 2"/>
          <p:cNvSpPr txBox="1">
            <a:spLocks noChangeArrowheads="1"/>
          </p:cNvSpPr>
          <p:nvPr/>
        </p:nvSpPr>
        <p:spPr bwMode="auto">
          <a:xfrm>
            <a:off x="5003800" y="188913"/>
            <a:ext cx="3816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FF0000"/>
                </a:solidFill>
              </a:rPr>
              <a:t>Spitzschädel, Trigononcephalus</a:t>
            </a:r>
            <a:r>
              <a:rPr lang="hu-HU"/>
              <a:t> </a:t>
            </a:r>
            <a:endParaRPr lang="de-DE"/>
          </a:p>
        </p:txBody>
      </p:sp>
      <p:sp>
        <p:nvSpPr>
          <p:cNvPr id="439299" name="Téglalap 3"/>
          <p:cNvSpPr>
            <a:spLocks noChangeArrowheads="1"/>
          </p:cNvSpPr>
          <p:nvPr/>
        </p:nvSpPr>
        <p:spPr bwMode="auto">
          <a:xfrm>
            <a:off x="4932363" y="1341438"/>
            <a:ext cx="40132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Trigonocephaly</a:t>
            </a:r>
            <a:r>
              <a:rPr lang="en-US"/>
              <a:t> (Greek: 'trigonon' = triangle, 'kephale' = head) is a congenital condition of premature fusion of the metopic suture (Greek: 'metopon' = forehead) leading to a triangular shaped forehead. </a:t>
            </a:r>
            <a:endParaRPr lang="de-DE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</a:t>
            </a:r>
            <a:r>
              <a:rPr lang="hu-HU" dirty="0" err="1"/>
              <a:t>Foramina</a:t>
            </a:r>
            <a:r>
              <a:rPr lang="hu-HU" dirty="0"/>
              <a:t> </a:t>
            </a:r>
            <a:r>
              <a:rPr lang="hu-HU" dirty="0" err="1"/>
              <a:t>parietalia</a:t>
            </a:r>
            <a:r>
              <a:rPr lang="hu-HU" dirty="0"/>
              <a:t> </a:t>
            </a:r>
            <a:r>
              <a:rPr lang="hu-HU" dirty="0" err="1"/>
              <a:t>permagna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Sehr</a:t>
            </a:r>
            <a:r>
              <a:rPr lang="hu-HU" dirty="0"/>
              <a:t> </a:t>
            </a:r>
            <a:r>
              <a:rPr lang="hu-HU" dirty="0" err="1"/>
              <a:t>große</a:t>
            </a:r>
            <a:r>
              <a:rPr lang="hu-HU" dirty="0"/>
              <a:t> </a:t>
            </a:r>
            <a:r>
              <a:rPr lang="hu-HU" dirty="0" err="1"/>
              <a:t>Lücke</a:t>
            </a:r>
            <a:r>
              <a:rPr lang="hu-HU" dirty="0"/>
              <a:t> in den </a:t>
            </a:r>
            <a:r>
              <a:rPr lang="hu-HU" dirty="0" err="1"/>
              <a:t>beiden</a:t>
            </a:r>
            <a:r>
              <a:rPr lang="hu-HU" dirty="0"/>
              <a:t> </a:t>
            </a:r>
            <a:r>
              <a:rPr lang="hu-HU" dirty="0" err="1"/>
              <a:t>Scheitelbeinen</a:t>
            </a:r>
            <a:r>
              <a:rPr lang="hu-HU" dirty="0"/>
              <a:t>.</a:t>
            </a:r>
            <a:endParaRPr lang="de-DE" dirty="0"/>
          </a:p>
        </p:txBody>
      </p:sp>
      <p:pic>
        <p:nvPicPr>
          <p:cNvPr id="525314" name="Picture 2" descr="http://images.radiopaedia.org/images/4953215/2b91cc394ec5a1943f0d566d5a4cc0_big_gall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348880"/>
            <a:ext cx="4114800" cy="4114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Desmocranium-Neurocranium</a:t>
            </a:r>
            <a:endParaRPr lang="hu-HU" dirty="0"/>
          </a:p>
        </p:txBody>
      </p:sp>
      <p:sp>
        <p:nvSpPr>
          <p:cNvPr id="3973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oberer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 der </a:t>
            </a:r>
            <a:r>
              <a:rPr lang="hu-HU" b="1" dirty="0" err="1"/>
              <a:t>Squama</a:t>
            </a:r>
            <a:r>
              <a:rPr lang="hu-HU" b="1" dirty="0"/>
              <a:t> </a:t>
            </a:r>
            <a:r>
              <a:rPr lang="hu-HU" dirty="0"/>
              <a:t>von</a:t>
            </a:r>
            <a:r>
              <a:rPr lang="hu-HU" b="1" dirty="0"/>
              <a:t> </a:t>
            </a:r>
            <a:r>
              <a:rPr lang="hu-HU" b="1" dirty="0" err="1"/>
              <a:t>Os</a:t>
            </a:r>
            <a:r>
              <a:rPr lang="hu-HU" b="1" dirty="0"/>
              <a:t> </a:t>
            </a:r>
            <a:r>
              <a:rPr lang="hu-HU" b="1" dirty="0" err="1"/>
              <a:t>occipitale</a:t>
            </a:r>
            <a:endParaRPr lang="hu-HU" b="1" dirty="0"/>
          </a:p>
          <a:p>
            <a:r>
              <a:rPr lang="hu-HU" b="1" dirty="0" err="1"/>
              <a:t>Squama</a:t>
            </a:r>
            <a:r>
              <a:rPr lang="hu-HU" b="1" dirty="0"/>
              <a:t> und Pars </a:t>
            </a:r>
            <a:r>
              <a:rPr lang="hu-HU" b="1" dirty="0" err="1"/>
              <a:t>tympanica</a:t>
            </a:r>
            <a:r>
              <a:rPr lang="hu-HU" b="1" dirty="0"/>
              <a:t> </a:t>
            </a:r>
            <a:r>
              <a:rPr lang="hu-HU" dirty="0"/>
              <a:t>von</a:t>
            </a:r>
            <a:r>
              <a:rPr lang="hu-HU" b="1" dirty="0"/>
              <a:t> </a:t>
            </a:r>
            <a:r>
              <a:rPr lang="hu-HU" b="1" dirty="0" err="1"/>
              <a:t>Os</a:t>
            </a:r>
            <a:r>
              <a:rPr lang="hu-HU" b="1" dirty="0"/>
              <a:t> </a:t>
            </a:r>
            <a:r>
              <a:rPr lang="hu-HU" b="1" dirty="0" err="1"/>
              <a:t>temporale</a:t>
            </a:r>
            <a:endParaRPr lang="hu-HU" b="1" dirty="0"/>
          </a:p>
          <a:p>
            <a:r>
              <a:rPr lang="hu-HU" b="1" dirty="0" err="1"/>
              <a:t>Os</a:t>
            </a:r>
            <a:r>
              <a:rPr lang="hu-HU" b="1" dirty="0"/>
              <a:t> </a:t>
            </a:r>
            <a:r>
              <a:rPr lang="hu-HU" b="1" dirty="0" err="1"/>
              <a:t>parietale</a:t>
            </a:r>
            <a:endParaRPr lang="hu-HU" b="1" dirty="0"/>
          </a:p>
          <a:p>
            <a:r>
              <a:rPr lang="hu-HU" b="1" dirty="0" err="1"/>
              <a:t>Os</a:t>
            </a:r>
            <a:r>
              <a:rPr lang="hu-HU" b="1" dirty="0"/>
              <a:t> </a:t>
            </a:r>
            <a:r>
              <a:rPr lang="hu-HU" b="1" dirty="0" err="1"/>
              <a:t>frontale</a:t>
            </a:r>
            <a:endParaRPr lang="hu-HU" b="1" dirty="0"/>
          </a:p>
          <a:p>
            <a:r>
              <a:rPr lang="hu-HU" dirty="0" err="1"/>
              <a:t>oberer</a:t>
            </a:r>
            <a:r>
              <a:rPr lang="hu-HU" dirty="0"/>
              <a:t> </a:t>
            </a:r>
            <a:r>
              <a:rPr lang="hu-HU" dirty="0" err="1"/>
              <a:t>Teil</a:t>
            </a:r>
            <a:r>
              <a:rPr lang="hu-HU" dirty="0"/>
              <a:t> der </a:t>
            </a:r>
            <a:r>
              <a:rPr lang="hu-HU" dirty="0" err="1"/>
              <a:t>Ala</a:t>
            </a:r>
            <a:r>
              <a:rPr lang="hu-HU" dirty="0"/>
              <a:t> major und Processus </a:t>
            </a:r>
            <a:r>
              <a:rPr lang="hu-HU" dirty="0" err="1"/>
              <a:t>pterygoideus</a:t>
            </a:r>
            <a:r>
              <a:rPr lang="hu-HU" dirty="0"/>
              <a:t> von </a:t>
            </a:r>
            <a:r>
              <a:rPr lang="hu-HU" b="1" dirty="0" err="1"/>
              <a:t>Os</a:t>
            </a:r>
            <a:r>
              <a:rPr lang="hu-HU" b="1" dirty="0"/>
              <a:t> </a:t>
            </a:r>
            <a:r>
              <a:rPr lang="hu-HU" b="1" dirty="0" err="1"/>
              <a:t>sphenoidale</a:t>
            </a:r>
            <a:endParaRPr lang="hu-HU" b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</a:t>
            </a:r>
            <a:r>
              <a:rPr lang="hu-HU" dirty="0" err="1"/>
              <a:t>Agnathia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Mandibula</a:t>
            </a:r>
            <a:r>
              <a:rPr lang="hu-HU" dirty="0"/>
              <a:t> </a:t>
            </a:r>
            <a:r>
              <a:rPr lang="hu-HU" dirty="0" err="1"/>
              <a:t>fehlt</a:t>
            </a:r>
            <a:r>
              <a:rPr lang="hu-HU" dirty="0"/>
              <a:t>.</a:t>
            </a:r>
            <a:endParaRPr lang="de-DE" dirty="0"/>
          </a:p>
        </p:txBody>
      </p:sp>
      <p:pic>
        <p:nvPicPr>
          <p:cNvPr id="534530" name="Picture 2" descr="http://en.atlaseclamc.org/images/__files/images/1304039784-680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655892"/>
            <a:ext cx="4496172" cy="4807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</a:t>
            </a:r>
            <a:r>
              <a:rPr lang="hu-HU" dirty="0" err="1"/>
              <a:t>Otocephalia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Mandibula</a:t>
            </a:r>
            <a:r>
              <a:rPr lang="hu-HU" dirty="0"/>
              <a:t> </a:t>
            </a:r>
            <a:r>
              <a:rPr lang="hu-HU" dirty="0" err="1"/>
              <a:t>fehlt</a:t>
            </a:r>
            <a:r>
              <a:rPr lang="hu-HU" dirty="0"/>
              <a:t>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zu</a:t>
            </a:r>
            <a:r>
              <a:rPr lang="hu-HU" dirty="0"/>
              <a:t> </a:t>
            </a:r>
            <a:r>
              <a:rPr lang="hu-HU" dirty="0" err="1"/>
              <a:t>klein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, und die </a:t>
            </a:r>
            <a:r>
              <a:rPr lang="hu-HU" dirty="0" err="1"/>
              <a:t>beiden</a:t>
            </a:r>
            <a:r>
              <a:rPr lang="hu-HU" dirty="0"/>
              <a:t> </a:t>
            </a:r>
            <a:r>
              <a:rPr lang="hu-HU" dirty="0" err="1"/>
              <a:t>Ohrkapseln</a:t>
            </a:r>
            <a:r>
              <a:rPr lang="hu-HU" dirty="0"/>
              <a:t> </a:t>
            </a:r>
            <a:r>
              <a:rPr lang="hu-HU" dirty="0" err="1"/>
              <a:t>wachsen</a:t>
            </a:r>
            <a:r>
              <a:rPr lang="hu-HU" dirty="0"/>
              <a:t> </a:t>
            </a:r>
            <a:r>
              <a:rPr lang="hu-HU" dirty="0" err="1"/>
              <a:t>miteinander</a:t>
            </a:r>
            <a:r>
              <a:rPr lang="hu-HU" dirty="0"/>
              <a:t> </a:t>
            </a:r>
            <a:r>
              <a:rPr lang="hu-HU" dirty="0" err="1"/>
              <a:t>zusammen</a:t>
            </a:r>
            <a:r>
              <a:rPr lang="hu-HU" dirty="0"/>
              <a:t>.</a:t>
            </a:r>
            <a:endParaRPr lang="de-DE" dirty="0"/>
          </a:p>
        </p:txBody>
      </p:sp>
      <p:pic>
        <p:nvPicPr>
          <p:cNvPr id="536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940"/>
            <a:ext cx="4041271" cy="209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6580" name="Picture 4" descr="http://en.atlaseclamc.org/images/__files/images/1304039856-680x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3291" y="3068960"/>
            <a:ext cx="4920699" cy="3329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6"/>
            <a:ext cx="9121512" cy="684113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70608" y="1176"/>
            <a:ext cx="5050904" cy="778098"/>
          </a:xfrm>
        </p:spPr>
        <p:txBody>
          <a:bodyPr/>
          <a:lstStyle/>
          <a:p>
            <a:r>
              <a:rPr lang="hu-HU" dirty="0" err="1">
                <a:solidFill>
                  <a:srgbClr val="FFFF00"/>
                </a:solidFill>
              </a:rPr>
              <a:t>Atlasassimilation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-15200" y="619905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Dachseziersaal</a:t>
            </a:r>
            <a:r>
              <a:rPr lang="hu-HU" b="1" dirty="0"/>
              <a:t>, Raum T3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553393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-15200" y="619905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Dachseziersaal</a:t>
            </a:r>
            <a:r>
              <a:rPr lang="hu-HU" b="1" dirty="0"/>
              <a:t>, Raum T3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0538744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/>
        </p:nvGraphicFramePr>
        <p:xfrm>
          <a:off x="107950" y="0"/>
          <a:ext cx="5256584" cy="6857993"/>
        </p:xfrm>
        <a:graphic>
          <a:graphicData uri="http://schemas.openxmlformats.org/drawingml/2006/table">
            <a:tbl>
              <a:tblPr/>
              <a:tblGrid>
                <a:gridCol w="1188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5635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GA</a:t>
                      </a:r>
                      <a:endParaRPr lang="hu-HU" sz="800"/>
                    </a:p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(wks)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-SD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Mean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+SD</a:t>
                      </a:r>
                      <a:endParaRPr lang="hu-HU" sz="800"/>
                    </a:p>
                    <a:p>
                      <a:pPr marL="81280" indent="-81280" algn="ctr"/>
                      <a:r>
                        <a:rPr lang="hu-HU" sz="800"/>
                        <a:t> </a:t>
                      </a:r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12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18.5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20.6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22.5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13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21.5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23.8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26.1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14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26.4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28.8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31.2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15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27.8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30.4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33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16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31.6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33.9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36.2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17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37.8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38.4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41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18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38.4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41.1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43.8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19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42.1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43.9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45.7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20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44.1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47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48.9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21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47.3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50.1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52.9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22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49.9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53.1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56.3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23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53.6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57.3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61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24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56.1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59.5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62.9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25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59.6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62.1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64.6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26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62.7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65.9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69.1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27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66.4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70.1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73.8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28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70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72.8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75.6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29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71.6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76.4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79.6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30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74.2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76.8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79.4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31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76.2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79.8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83.5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32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79.1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84.9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33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78.8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83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87.2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34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82.1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85.5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88.4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35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87.3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90.6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36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84.8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93.2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37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86.5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90.8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95.1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38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88.4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92.4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96.4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39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89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40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91.2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94.8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98.4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41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93.7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95.8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97.9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207818"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FF0000"/>
                          </a:solidFill>
                          <a:latin typeface="Arial"/>
                          <a:cs typeface="Times New Roman"/>
                        </a:rPr>
                        <a:t>42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94.2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97.5</a:t>
                      </a:r>
                      <a:endParaRPr lang="hu-HU" sz="80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1280" indent="-81280" algn="ctr"/>
                      <a:r>
                        <a:rPr lang="hu-HU" sz="800" b="1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100.8</a:t>
                      </a:r>
                      <a:endParaRPr lang="hu-HU" sz="800" dirty="0"/>
                    </a:p>
                  </a:txBody>
                  <a:tcPr marL="8552" marR="855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sp>
        <p:nvSpPr>
          <p:cNvPr id="445570" name="Rectangle 1"/>
          <p:cNvSpPr>
            <a:spLocks noChangeArrowheads="1"/>
          </p:cNvSpPr>
          <p:nvPr/>
        </p:nvSpPr>
        <p:spPr bwMode="auto">
          <a:xfrm>
            <a:off x="4572000" y="1484313"/>
            <a:ext cx="457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943100" algn="l"/>
              </a:tabLst>
            </a:pPr>
            <a:r>
              <a:rPr lang="hu-HU" sz="2400" b="1"/>
              <a:t>      Biparietal Diameter (BPD)</a:t>
            </a:r>
            <a:endParaRPr lang="hu-HU" sz="1000"/>
          </a:p>
          <a:p>
            <a:pPr eaLnBrk="0" hangingPunct="0">
              <a:tabLst>
                <a:tab pos="1943100" algn="l"/>
              </a:tabLst>
            </a:pPr>
            <a:r>
              <a:rPr lang="hu-HU" sz="1200"/>
              <a:t>                Chervenak FA, Isaacson GC and Campbell S (eds).</a:t>
            </a:r>
            <a:endParaRPr lang="hu-HU" sz="1000"/>
          </a:p>
          <a:p>
            <a:pPr eaLnBrk="0" hangingPunct="0">
              <a:tabLst>
                <a:tab pos="1943100" algn="l"/>
              </a:tabLst>
            </a:pPr>
            <a:r>
              <a:rPr lang="hu-HU" sz="1200"/>
              <a:t>                   Ultrasound in Obstetrics and Gynecology, 1992;</a:t>
            </a:r>
            <a:endParaRPr lang="hu-HU" sz="1000"/>
          </a:p>
          <a:p>
            <a:pPr eaLnBrk="0" hangingPunct="0">
              <a:tabLst>
                <a:tab pos="1943100" algn="l"/>
              </a:tabLst>
            </a:pPr>
            <a:r>
              <a:rPr lang="hu-HU" sz="1200"/>
              <a:t>             Table A1-2:pg 1778.  Boston: Little Brown and Company</a:t>
            </a:r>
            <a:endParaRPr lang="hu-HU" sz="1000"/>
          </a:p>
          <a:p>
            <a:pPr eaLnBrk="0" hangingPunct="0">
              <a:tabLst>
                <a:tab pos="1943100" algn="l"/>
              </a:tabLst>
            </a:pPr>
            <a:r>
              <a:rPr lang="hu-HU"/>
              <a:t> </a:t>
            </a:r>
          </a:p>
          <a:p>
            <a:pPr eaLnBrk="0" hangingPunct="0">
              <a:tabLst>
                <a:tab pos="1943100" algn="l"/>
              </a:tabLst>
            </a:pPr>
            <a:r>
              <a:rPr lang="hu-HU"/>
              <a:t> 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652120" y="2924944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Biparietaler</a:t>
            </a:r>
            <a:r>
              <a:rPr lang="hu-HU" dirty="0"/>
              <a:t> </a:t>
            </a:r>
            <a:r>
              <a:rPr lang="hu-HU" dirty="0" err="1"/>
              <a:t>Durchmesser</a:t>
            </a:r>
            <a:r>
              <a:rPr lang="hu-HU" dirty="0"/>
              <a:t> </a:t>
            </a:r>
            <a:r>
              <a:rPr lang="hu-HU" dirty="0" err="1"/>
              <a:t>wird</a:t>
            </a:r>
            <a:r>
              <a:rPr lang="hu-HU" dirty="0"/>
              <a:t> in der </a:t>
            </a:r>
            <a:r>
              <a:rPr lang="hu-HU" dirty="0" err="1"/>
              <a:t>Ultraschalldiagnostik</a:t>
            </a:r>
            <a:r>
              <a:rPr lang="hu-HU" dirty="0"/>
              <a:t> </a:t>
            </a:r>
            <a:r>
              <a:rPr lang="hu-HU" dirty="0" err="1"/>
              <a:t>für</a:t>
            </a:r>
            <a:r>
              <a:rPr lang="hu-HU" dirty="0"/>
              <a:t> die </a:t>
            </a:r>
            <a:r>
              <a:rPr lang="hu-HU" dirty="0" err="1"/>
              <a:t>Bestimmung</a:t>
            </a:r>
            <a:r>
              <a:rPr lang="hu-HU" dirty="0"/>
              <a:t> des </a:t>
            </a:r>
            <a:r>
              <a:rPr lang="hu-HU" dirty="0" err="1"/>
              <a:t>Fetalalters</a:t>
            </a:r>
            <a:r>
              <a:rPr lang="hu-HU" dirty="0"/>
              <a:t> </a:t>
            </a:r>
            <a:r>
              <a:rPr lang="hu-HU" dirty="0" err="1"/>
              <a:t>benutzt</a:t>
            </a:r>
            <a:r>
              <a:rPr lang="hu-HU" dirty="0"/>
              <a:t>.</a:t>
            </a:r>
          </a:p>
          <a:p>
            <a:r>
              <a:rPr lang="hu-HU" dirty="0" err="1"/>
              <a:t>Links</a:t>
            </a:r>
            <a:r>
              <a:rPr lang="hu-HU" dirty="0"/>
              <a:t>: </a:t>
            </a:r>
            <a:r>
              <a:rPr lang="hu-HU" dirty="0" err="1"/>
              <a:t>Schwangerschaftswochen</a:t>
            </a:r>
            <a:r>
              <a:rPr lang="hu-HU" dirty="0"/>
              <a:t> (</a:t>
            </a:r>
            <a:r>
              <a:rPr lang="hu-HU" dirty="0" err="1"/>
              <a:t>rot</a:t>
            </a:r>
            <a:r>
              <a:rPr lang="hu-HU" dirty="0"/>
              <a:t>), </a:t>
            </a:r>
          </a:p>
          <a:p>
            <a:r>
              <a:rPr lang="hu-HU" dirty="0" err="1"/>
              <a:t>rechts</a:t>
            </a:r>
            <a:r>
              <a:rPr lang="hu-HU" dirty="0"/>
              <a:t> (</a:t>
            </a:r>
            <a:r>
              <a:rPr lang="hu-HU" dirty="0" err="1"/>
              <a:t>mean</a:t>
            </a:r>
            <a:r>
              <a:rPr lang="hu-HU" dirty="0"/>
              <a:t>): </a:t>
            </a:r>
            <a:r>
              <a:rPr lang="hu-HU" dirty="0" err="1"/>
              <a:t>Distanz</a:t>
            </a:r>
            <a:r>
              <a:rPr lang="hu-HU" dirty="0"/>
              <a:t> </a:t>
            </a:r>
            <a:r>
              <a:rPr lang="hu-HU" dirty="0" err="1"/>
              <a:t>zwischen</a:t>
            </a:r>
            <a:r>
              <a:rPr lang="hu-HU" dirty="0"/>
              <a:t> den </a:t>
            </a:r>
            <a:r>
              <a:rPr lang="hu-HU" dirty="0" err="1"/>
              <a:t>zwei</a:t>
            </a:r>
            <a:r>
              <a:rPr lang="hu-HU" dirty="0"/>
              <a:t> </a:t>
            </a:r>
            <a:r>
              <a:rPr lang="hu-HU" dirty="0" err="1"/>
              <a:t>Schietelbeinen</a:t>
            </a:r>
            <a:r>
              <a:rPr lang="hu-HU" dirty="0"/>
              <a:t> in mm.</a:t>
            </a:r>
            <a:endParaRPr lang="de-DE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5" y="436563"/>
            <a:ext cx="8716963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zis feliratnak 2"/>
          <p:cNvSpPr/>
          <p:nvPr/>
        </p:nvSpPr>
        <p:spPr>
          <a:xfrm rot="10800000">
            <a:off x="1835696" y="5301208"/>
            <a:ext cx="2736304" cy="1296144"/>
          </a:xfrm>
          <a:prstGeom prst="wedgeEllipseCallout">
            <a:avLst>
              <a:gd name="adj1" fmla="val -39061"/>
              <a:gd name="adj2" fmla="val 711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Szövegdoboz 3"/>
          <p:cNvSpPr txBox="1"/>
          <p:nvPr/>
        </p:nvSpPr>
        <p:spPr>
          <a:xfrm>
            <a:off x="2303748" y="576461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Ade</a:t>
            </a:r>
            <a:r>
              <a:rPr lang="hu-HU" dirty="0"/>
              <a:t>, </a:t>
            </a:r>
            <a:r>
              <a:rPr lang="hu-HU" dirty="0" err="1"/>
              <a:t>Studenten</a:t>
            </a:r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Gewebstypen</a:t>
            </a:r>
            <a:r>
              <a:rPr lang="hu-HU" dirty="0"/>
              <a:t> der </a:t>
            </a:r>
            <a:r>
              <a:rPr lang="hu-HU" dirty="0" err="1"/>
              <a:t>Schädelknochen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b="1" dirty="0">
                <a:solidFill>
                  <a:srgbClr val="C00000"/>
                </a:solidFill>
              </a:rPr>
              <a:t>Alle </a:t>
            </a:r>
            <a:r>
              <a:rPr lang="de-DE" sz="2800" dirty="0"/>
              <a:t>embryonale Knochen sind </a:t>
            </a:r>
            <a:r>
              <a:rPr lang="de-DE" sz="2800" b="1" dirty="0" err="1">
                <a:solidFill>
                  <a:srgbClr val="C00000"/>
                </a:solidFill>
              </a:rPr>
              <a:t>Geflechtsknochen</a:t>
            </a:r>
            <a:r>
              <a:rPr lang="de-DE" sz="2800" dirty="0"/>
              <a:t>, und </a:t>
            </a:r>
          </a:p>
          <a:p>
            <a:r>
              <a:rPr lang="de-DE" sz="2800" b="1" dirty="0">
                <a:solidFill>
                  <a:srgbClr val="C00000"/>
                </a:solidFill>
              </a:rPr>
              <a:t>fast alle </a:t>
            </a:r>
            <a:r>
              <a:rPr lang="de-DE" sz="2800" dirty="0"/>
              <a:t>umbauen sich während Fetalzeit zum </a:t>
            </a:r>
            <a:r>
              <a:rPr lang="de-DE" sz="2800" b="1" dirty="0">
                <a:solidFill>
                  <a:srgbClr val="C00000"/>
                </a:solidFill>
              </a:rPr>
              <a:t>Lamellenknochen</a:t>
            </a:r>
          </a:p>
          <a:p>
            <a:r>
              <a:rPr lang="de-DE" sz="2800" dirty="0"/>
              <a:t>Ausnahme: </a:t>
            </a:r>
            <a:r>
              <a:rPr lang="de-DE" sz="2800" b="1" dirty="0"/>
              <a:t>Pars </a:t>
            </a:r>
            <a:r>
              <a:rPr lang="de-DE" sz="2800" b="1" dirty="0" err="1"/>
              <a:t>petrosa</a:t>
            </a:r>
            <a:r>
              <a:rPr lang="de-DE" sz="2800" b="1" dirty="0"/>
              <a:t> </a:t>
            </a:r>
            <a:r>
              <a:rPr lang="de-DE" sz="2800" dirty="0"/>
              <a:t>bleibt für ganzes Leben als </a:t>
            </a:r>
            <a:r>
              <a:rPr lang="de-DE" sz="2800" b="1" dirty="0"/>
              <a:t>Geflechtknochen</a:t>
            </a:r>
            <a:r>
              <a:rPr lang="de-DE" sz="2800" dirty="0"/>
              <a:t> (keine Umbaumöglichkeit fürs so kompliziert </a:t>
            </a:r>
            <a:r>
              <a:rPr lang="de-DE" sz="2800" dirty="0" err="1"/>
              <a:t>aufgebautete</a:t>
            </a:r>
            <a:r>
              <a:rPr lang="de-DE" sz="2800" dirty="0"/>
              <a:t> Hör- und Gleichgewichtsorgan)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2364</Words>
  <Application>Microsoft Office PowerPoint</Application>
  <PresentationFormat>Diavetítés a képernyőre (4:3 oldalarány)</PresentationFormat>
  <Paragraphs>425</Paragraphs>
  <Slides>85</Slides>
  <Notes>23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85</vt:i4>
      </vt:variant>
    </vt:vector>
  </HeadingPairs>
  <TitlesOfParts>
    <vt:vector size="90" baseType="lpstr">
      <vt:lpstr>Arial</vt:lpstr>
      <vt:lpstr>Comic Sans MS</vt:lpstr>
      <vt:lpstr>Times New Roman</vt:lpstr>
      <vt:lpstr>Alapértelmezett terv</vt:lpstr>
      <vt:lpstr>Image</vt:lpstr>
      <vt:lpstr>Entwicklung des Schädels</vt:lpstr>
      <vt:lpstr>Schädel, Cranium</vt:lpstr>
      <vt:lpstr>PowerPoint-bemutató</vt:lpstr>
      <vt:lpstr>PowerPoint-bemutató</vt:lpstr>
      <vt:lpstr>Neurocranium</vt:lpstr>
      <vt:lpstr>Neurocranium</vt:lpstr>
      <vt:lpstr>Chondrocranium-Neurocranium </vt:lpstr>
      <vt:lpstr>Desmocranium-Neurocranium</vt:lpstr>
      <vt:lpstr>Gewebstypen der Schädelknochen</vt:lpstr>
      <vt:lpstr>Chondrocranium</vt:lpstr>
      <vt:lpstr>Neurocranium – Chondrocranium 2.</vt:lpstr>
      <vt:lpstr>PowerPoint-bemutató</vt:lpstr>
      <vt:lpstr>PowerPoint-bemutató</vt:lpstr>
      <vt:lpstr>PowerPoint-bemutató</vt:lpstr>
      <vt:lpstr>PowerPoint-bemutató</vt:lpstr>
      <vt:lpstr>PowerPoint-bemutató</vt:lpstr>
      <vt:lpstr>Parachordale Knorpeln</vt:lpstr>
      <vt:lpstr>PowerPoint-bemutató</vt:lpstr>
      <vt:lpstr>PowerPoint-bemutató</vt:lpstr>
      <vt:lpstr>PowerPoint-bemutató</vt:lpstr>
      <vt:lpstr>PowerPoint-bemutató</vt:lpstr>
      <vt:lpstr>Os occipitale</vt:lpstr>
      <vt:lpstr>PowerPoint-bemutató</vt:lpstr>
      <vt:lpstr>PowerPoint-bemutató</vt:lpstr>
      <vt:lpstr>Prächordale Knorpeln</vt:lpstr>
      <vt:lpstr>Prächordale Knorpeln</vt:lpstr>
      <vt:lpstr>PowerPoint-bemutató</vt:lpstr>
      <vt:lpstr>PowerPoint-bemutató</vt:lpstr>
      <vt:lpstr>Os sphenoidale</vt:lpstr>
      <vt:lpstr>Os ethmoidale</vt:lpstr>
      <vt:lpstr>Foramen caecum</vt:lpstr>
      <vt:lpstr>Sinnesorgan-Knorpelkapseln</vt:lpstr>
      <vt:lpstr>PowerPoint-bemutató</vt:lpstr>
      <vt:lpstr>PowerPoint-bemutató</vt:lpstr>
      <vt:lpstr>PowerPoint-bemutató</vt:lpstr>
      <vt:lpstr>PowerPoint-bemutató</vt:lpstr>
      <vt:lpstr>Neurocranium - Desmocranium</vt:lpstr>
      <vt:lpstr>Neurocranium - Desmocranium</vt:lpstr>
      <vt:lpstr>PowerPoint-bemutató</vt:lpstr>
      <vt:lpstr>PowerPoint-bemutató</vt:lpstr>
      <vt:lpstr>Sutura metopica oder frontale</vt:lpstr>
      <vt:lpstr>PowerPoint-bemutató</vt:lpstr>
      <vt:lpstr>Fontanellen</vt:lpstr>
      <vt:lpstr>PowerPoint-bemutató</vt:lpstr>
      <vt:lpstr>PowerPoint-bemutató</vt:lpstr>
      <vt:lpstr>PowerPoint-bemutató</vt:lpstr>
      <vt:lpstr>PowerPoint-bemutató</vt:lpstr>
      <vt:lpstr>Viscerocranium</vt:lpstr>
      <vt:lpstr>Viscerocranium</vt:lpstr>
      <vt:lpstr>Viscerocranium</vt:lpstr>
      <vt:lpstr>PowerPoint-bemutató</vt:lpstr>
      <vt:lpstr>PowerPoint-bemutató</vt:lpstr>
      <vt:lpstr>Kiemenbögen</vt:lpstr>
      <vt:lpstr>PowerPoint-bemutató</vt:lpstr>
      <vt:lpstr>Kiemenbögen</vt:lpstr>
      <vt:lpstr>PowerPoint-bemutató</vt:lpstr>
      <vt:lpstr>PowerPoint-bemutató</vt:lpstr>
      <vt:lpstr>1. Kiemenbogen</vt:lpstr>
      <vt:lpstr>PowerPoint-bemutató</vt:lpstr>
      <vt:lpstr>PowerPoint-bemutató</vt:lpstr>
      <vt:lpstr>2-6. Kiemenbögen</vt:lpstr>
      <vt:lpstr>PowerPoint-bemutató</vt:lpstr>
      <vt:lpstr>PowerPoint-bemutató</vt:lpstr>
      <vt:lpstr>PowerPoint-bemutató</vt:lpstr>
      <vt:lpstr>PowerPoint-bemutató</vt:lpstr>
      <vt:lpstr>Ursprung des Mesenchyms</vt:lpstr>
      <vt:lpstr>Ursprung des Mesenchyms</vt:lpstr>
      <vt:lpstr>PowerPoint-bemutató</vt:lpstr>
      <vt:lpstr>PowerPoint-bemutató</vt:lpstr>
      <vt:lpstr>Fehlbildungen des Schädels</vt:lpstr>
      <vt:lpstr>1. Craniosynostosen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2. Foramina parietalia permagna</vt:lpstr>
      <vt:lpstr>3. Agnathia</vt:lpstr>
      <vt:lpstr>4. Otocephalia</vt:lpstr>
      <vt:lpstr>Atlasassimilation</vt:lpstr>
      <vt:lpstr>PowerPoint-bemutató</vt:lpstr>
      <vt:lpstr>PowerPoint-bemutató</vt:lpstr>
      <vt:lpstr>PowerPoint-bemutató</vt:lpstr>
    </vt:vector>
  </TitlesOfParts>
  <Company>Humánmorfológiai Intézet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fogak fejlődése</dc:title>
  <dc:creator>Magyar</dc:creator>
  <cp:lastModifiedBy>M</cp:lastModifiedBy>
  <cp:revision>160</cp:revision>
  <dcterms:created xsi:type="dcterms:W3CDTF">2005-02-28T17:02:25Z</dcterms:created>
  <dcterms:modified xsi:type="dcterms:W3CDTF">2018-12-01T17:35:22Z</dcterms:modified>
</cp:coreProperties>
</file>