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62" r:id="rId5"/>
    <p:sldId id="261" r:id="rId6"/>
    <p:sldId id="260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5" r:id="rId16"/>
    <p:sldId id="279" r:id="rId17"/>
    <p:sldId id="281" r:id="rId18"/>
    <p:sldId id="282" r:id="rId19"/>
    <p:sldId id="280" r:id="rId20"/>
    <p:sldId id="274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 varScale="1">
        <p:scale>
          <a:sx n="95" d="100"/>
          <a:sy n="95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5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6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2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9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0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70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9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1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0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3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2018. 11. 27.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7543" y="787217"/>
            <a:ext cx="9125339" cy="61237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4800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Riechbahn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Geschmackssystem</a:t>
            </a:r>
            <a:endParaRPr lang="hu-HU" sz="40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060777"/>
            <a:ext cx="6400800" cy="1464568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hu-HU" dirty="0" smtClean="0">
                <a:solidFill>
                  <a:srgbClr val="002060"/>
                </a:solidFill>
              </a:rPr>
              <a:t>Dr. Gábor Baksa </a:t>
            </a:r>
          </a:p>
          <a:p>
            <a:pPr>
              <a:defRPr/>
            </a:pPr>
            <a:r>
              <a:rPr lang="hu-HU" sz="2400" dirty="0">
                <a:solidFill>
                  <a:srgbClr val="002060"/>
                </a:solidFill>
              </a:rPr>
              <a:t>Anatomisches, Histologisches und Embryologisches  Institut</a:t>
            </a:r>
          </a:p>
          <a:p>
            <a:pPr>
              <a:defRPr/>
            </a:pPr>
            <a:r>
              <a:rPr lang="hu-HU" sz="2400" dirty="0" smtClean="0">
                <a:solidFill>
                  <a:srgbClr val="002060"/>
                </a:solidFill>
              </a:rPr>
              <a:t>2018.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fc00.deviantart.net/fs9/i/2006/063/3/a/Cyrano_de_Bergerac_by_Teku_S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86" y="1786198"/>
            <a:ext cx="2155234" cy="29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74507" y="6537906"/>
            <a:ext cx="371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Bild: Cyrano de Bergerac (www.teku-san.deviantart.com)</a:t>
            </a:r>
          </a:p>
        </p:txBody>
      </p:sp>
    </p:spTree>
    <p:extLst>
      <p:ext uri="{BB962C8B-B14F-4D97-AF65-F5344CB8AC3E}">
        <p14:creationId xmlns:p14="http://schemas.microsoft.com/office/powerpoint/2010/main" val="12878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6" y="1466851"/>
            <a:ext cx="6499018" cy="450532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005144" y="335900"/>
            <a:ext cx="4193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Bulbus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olfactorius</a:t>
            </a:r>
            <a:r>
              <a:rPr lang="hu-HU" sz="2400" dirty="0" smtClean="0">
                <a:solidFill>
                  <a:srgbClr val="002060"/>
                </a:solidFill>
              </a:rPr>
              <a:t> (</a:t>
            </a:r>
            <a:r>
              <a:rPr lang="hu-HU" sz="2400" dirty="0" err="1" smtClean="0">
                <a:solidFill>
                  <a:srgbClr val="002060"/>
                </a:solidFill>
              </a:rPr>
              <a:t>Riechkolben</a:t>
            </a:r>
            <a:r>
              <a:rPr lang="hu-HU" sz="2400" dirty="0" smtClean="0">
                <a:solidFill>
                  <a:srgbClr val="002060"/>
                </a:solidFill>
              </a:rPr>
              <a:t>)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953375" y="1066801"/>
            <a:ext cx="3655553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u="sng" dirty="0" smtClean="0">
                <a:solidFill>
                  <a:srgbClr val="002060"/>
                </a:solidFill>
              </a:rPr>
              <a:t>7 </a:t>
            </a:r>
            <a:r>
              <a:rPr lang="hu-HU" b="1" u="sng" dirty="0" err="1" smtClean="0">
                <a:solidFill>
                  <a:srgbClr val="002060"/>
                </a:solidFill>
              </a:rPr>
              <a:t>Laminen</a:t>
            </a:r>
            <a:r>
              <a:rPr lang="hu-HU" dirty="0" smtClean="0">
                <a:solidFill>
                  <a:srgbClr val="002060"/>
                </a:solidFill>
              </a:rPr>
              <a:t> mit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Nervenzellen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Synapsen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verschiedenen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Neurotransmittern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34940" y="165632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1.</a:t>
            </a:r>
            <a:endParaRPr lang="hu-HU" sz="2400" b="1" dirty="0">
              <a:solidFill>
                <a:srgbClr val="002060"/>
              </a:solidFill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497489" y="2117988"/>
            <a:ext cx="16861" cy="30921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334940" y="519962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7.</a:t>
            </a:r>
            <a:endParaRPr lang="hu-HU" sz="2400" b="1" dirty="0">
              <a:solidFill>
                <a:srgbClr val="00206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984920" y="2681473"/>
            <a:ext cx="4196470" cy="312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 smtClean="0">
                <a:solidFill>
                  <a:srgbClr val="002060"/>
                </a:solidFill>
              </a:rPr>
              <a:t>Schicht</a:t>
            </a:r>
            <a:r>
              <a:rPr lang="hu-HU" b="1" u="sng" dirty="0" smtClean="0">
                <a:solidFill>
                  <a:srgbClr val="002060"/>
                </a:solidFill>
              </a:rPr>
              <a:t> der </a:t>
            </a:r>
            <a:r>
              <a:rPr lang="hu-HU" b="1" u="sng" dirty="0" err="1" smtClean="0">
                <a:solidFill>
                  <a:srgbClr val="002060"/>
                </a:solidFill>
              </a:rPr>
              <a:t>Glomeruli</a:t>
            </a:r>
            <a:r>
              <a:rPr lang="hu-HU" b="1" u="sng" dirty="0" smtClean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olfactorii</a:t>
            </a:r>
            <a:r>
              <a:rPr lang="hu-HU" b="1" u="sng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Synapsen </a:t>
            </a:r>
            <a:r>
              <a:rPr lang="hu-HU" dirty="0" err="1" smtClean="0">
                <a:solidFill>
                  <a:srgbClr val="002060"/>
                </a:solidFill>
              </a:rPr>
              <a:t>zw</a:t>
            </a:r>
            <a:r>
              <a:rPr lang="hu-HU" dirty="0" smtClean="0">
                <a:solidFill>
                  <a:srgbClr val="002060"/>
                </a:solidFill>
              </a:rPr>
              <a:t>. den Dendriten der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Mitral-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Büschel-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periglom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Zellen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hier treffen </a:t>
            </a:r>
            <a:r>
              <a:rPr lang="hu-HU" dirty="0" err="1" smtClean="0">
                <a:solidFill>
                  <a:srgbClr val="002060"/>
                </a:solidFill>
              </a:rPr>
              <a:t>auch</a:t>
            </a:r>
            <a:r>
              <a:rPr lang="hu-HU" dirty="0" smtClean="0">
                <a:solidFill>
                  <a:srgbClr val="002060"/>
                </a:solidFill>
              </a:rPr>
              <a:t> die </a:t>
            </a:r>
            <a:r>
              <a:rPr lang="hu-HU" dirty="0" err="1" smtClean="0">
                <a:solidFill>
                  <a:srgbClr val="002060"/>
                </a:solidFill>
              </a:rPr>
              <a:t>Axone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Sinnes-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zellen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ein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! </a:t>
            </a:r>
            <a:r>
              <a:rPr lang="hu-HU" dirty="0" err="1" smtClean="0">
                <a:solidFill>
                  <a:srgbClr val="002060"/>
                </a:solidFill>
              </a:rPr>
              <a:t>ca</a:t>
            </a:r>
            <a:r>
              <a:rPr lang="hu-HU" dirty="0" smtClean="0">
                <a:solidFill>
                  <a:srgbClr val="002060"/>
                </a:solidFill>
              </a:rPr>
              <a:t>. 8.000 </a:t>
            </a:r>
            <a:r>
              <a:rPr lang="hu-HU" dirty="0" err="1" smtClean="0">
                <a:solidFill>
                  <a:srgbClr val="002060"/>
                </a:solidFill>
              </a:rPr>
              <a:t>Glomeruli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Millionen</a:t>
            </a:r>
            <a:r>
              <a:rPr lang="hu-HU" dirty="0" smtClean="0">
                <a:solidFill>
                  <a:srgbClr val="002060"/>
                </a:solidFill>
              </a:rPr>
              <a:t> von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Sinneszellaxonen</a:t>
            </a:r>
            <a:r>
              <a:rPr lang="hu-HU" dirty="0" smtClean="0">
                <a:solidFill>
                  <a:srgbClr val="002060"/>
                </a:solidFill>
              </a:rPr>
              <a:t> (KONVERGENZ</a:t>
            </a:r>
            <a:r>
              <a:rPr lang="hu-HU" b="1" dirty="0" smtClean="0">
                <a:solidFill>
                  <a:srgbClr val="002060"/>
                </a:solidFill>
              </a:rPr>
              <a:t>!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vom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identischen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Rezeptortyp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konvergieren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dirty="0" err="1" smtClean="0">
                <a:solidFill>
                  <a:srgbClr val="002060"/>
                </a:solidFill>
              </a:rPr>
              <a:t>Axone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gleichen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Glomeruli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9203683" y="6027016"/>
            <a:ext cx="17589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ODOTOPIE</a:t>
            </a:r>
            <a:endParaRPr lang="hu-HU" sz="2800" b="1" dirty="0">
              <a:solidFill>
                <a:srgbClr val="00206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894512" y="1253212"/>
            <a:ext cx="1031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68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6" y="1466851"/>
            <a:ext cx="6499018" cy="450532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005144" y="335900"/>
            <a:ext cx="4193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Bulbus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olfactorius</a:t>
            </a:r>
            <a:r>
              <a:rPr lang="hu-HU" sz="2400" dirty="0" smtClean="0">
                <a:solidFill>
                  <a:srgbClr val="002060"/>
                </a:solidFill>
              </a:rPr>
              <a:t> (</a:t>
            </a:r>
            <a:r>
              <a:rPr lang="hu-HU" sz="2400" dirty="0" err="1" smtClean="0">
                <a:solidFill>
                  <a:srgbClr val="002060"/>
                </a:solidFill>
              </a:rPr>
              <a:t>Riechkolben</a:t>
            </a:r>
            <a:r>
              <a:rPr lang="hu-HU" sz="2400" dirty="0" smtClean="0">
                <a:solidFill>
                  <a:srgbClr val="002060"/>
                </a:solidFill>
              </a:rPr>
              <a:t>)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732003" y="1428751"/>
            <a:ext cx="4309321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dirty="0" err="1" smtClean="0">
                <a:solidFill>
                  <a:srgbClr val="002060"/>
                </a:solidFill>
              </a:rPr>
              <a:t>meisten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Zellen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sind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hemmend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zw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periglom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Zellen</a:t>
            </a:r>
            <a:r>
              <a:rPr lang="hu-HU" dirty="0" smtClean="0">
                <a:solidFill>
                  <a:srgbClr val="002060"/>
                </a:solidFill>
              </a:rPr>
              <a:t> (-) und 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     </a:t>
            </a:r>
            <a:r>
              <a:rPr lang="hu-HU" dirty="0" err="1" smtClean="0">
                <a:solidFill>
                  <a:srgbClr val="002060"/>
                </a:solidFill>
              </a:rPr>
              <a:t>mitralen</a:t>
            </a:r>
            <a:r>
              <a:rPr lang="hu-HU" dirty="0" smtClean="0">
                <a:solidFill>
                  <a:srgbClr val="002060"/>
                </a:solidFill>
              </a:rPr>
              <a:t> (+) </a:t>
            </a:r>
            <a:r>
              <a:rPr lang="hu-HU" dirty="0" err="1" smtClean="0">
                <a:solidFill>
                  <a:srgbClr val="002060"/>
                </a:solidFill>
              </a:rPr>
              <a:t>bzw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Büschelzellen</a:t>
            </a:r>
            <a:r>
              <a:rPr lang="hu-HU" dirty="0" smtClean="0">
                <a:solidFill>
                  <a:srgbClr val="002060"/>
                </a:solidFill>
              </a:rPr>
              <a:t> (+ </a:t>
            </a:r>
            <a:r>
              <a:rPr lang="hu-HU" dirty="0" err="1" smtClean="0">
                <a:solidFill>
                  <a:srgbClr val="002060"/>
                </a:solidFill>
              </a:rPr>
              <a:t>oder</a:t>
            </a:r>
            <a:r>
              <a:rPr lang="hu-HU" dirty="0" smtClean="0">
                <a:solidFill>
                  <a:srgbClr val="002060"/>
                </a:solidFill>
              </a:rPr>
              <a:t> –)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     </a:t>
            </a:r>
            <a:r>
              <a:rPr lang="hu-HU" dirty="0" err="1" smtClean="0">
                <a:solidFill>
                  <a:srgbClr val="002060"/>
                </a:solidFill>
              </a:rPr>
              <a:t>besteht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eine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Reziprokinnervation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granuläre </a:t>
            </a:r>
            <a:r>
              <a:rPr lang="hu-HU" dirty="0" err="1" smtClean="0">
                <a:solidFill>
                  <a:srgbClr val="002060"/>
                </a:solidFill>
              </a:rPr>
              <a:t>Zellen</a:t>
            </a:r>
            <a:r>
              <a:rPr lang="hu-HU" dirty="0" smtClean="0">
                <a:solidFill>
                  <a:srgbClr val="002060"/>
                </a:solidFill>
              </a:rPr>
              <a:t> (-) </a:t>
            </a:r>
            <a:r>
              <a:rPr lang="hu-HU" dirty="0" err="1" smtClean="0">
                <a:solidFill>
                  <a:srgbClr val="002060"/>
                </a:solidFill>
              </a:rPr>
              <a:t>sind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meisten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    </a:t>
            </a:r>
            <a:r>
              <a:rPr lang="hu-HU" dirty="0" err="1" smtClean="0">
                <a:solidFill>
                  <a:srgbClr val="002060"/>
                </a:solidFill>
              </a:rPr>
              <a:t>Zellschichten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vorhanden</a:t>
            </a:r>
            <a:r>
              <a:rPr lang="hu-HU" dirty="0" smtClean="0">
                <a:solidFill>
                  <a:srgbClr val="002060"/>
                </a:solidFill>
              </a:rPr>
              <a:t>; </a:t>
            </a:r>
            <a:r>
              <a:rPr lang="hu-HU" dirty="0" err="1" smtClean="0">
                <a:solidFill>
                  <a:srgbClr val="002060"/>
                </a:solidFill>
              </a:rPr>
              <a:t>hemmen</a:t>
            </a:r>
            <a:r>
              <a:rPr lang="hu-HU" dirty="0" smtClean="0">
                <a:solidFill>
                  <a:srgbClr val="002060"/>
                </a:solidFill>
              </a:rPr>
              <a:t> am 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     </a:t>
            </a:r>
            <a:r>
              <a:rPr lang="hu-HU" dirty="0" err="1" smtClean="0">
                <a:solidFill>
                  <a:srgbClr val="002060"/>
                </a:solidFill>
              </a:rPr>
              <a:t>kräftigsten</a:t>
            </a:r>
            <a:r>
              <a:rPr lang="hu-HU" dirty="0" smtClean="0">
                <a:solidFill>
                  <a:srgbClr val="002060"/>
                </a:solidFill>
              </a:rPr>
              <a:t> die </a:t>
            </a:r>
            <a:r>
              <a:rPr lang="hu-HU" dirty="0" err="1" smtClean="0">
                <a:solidFill>
                  <a:srgbClr val="002060"/>
                </a:solidFill>
              </a:rPr>
              <a:t>Mitralzellen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besonders</a:t>
            </a:r>
            <a:r>
              <a:rPr lang="hu-HU" dirty="0" smtClean="0">
                <a:solidFill>
                  <a:srgbClr val="002060"/>
                </a:solidFill>
              </a:rPr>
              <a:t> die </a:t>
            </a:r>
            <a:r>
              <a:rPr lang="hu-HU" dirty="0" err="1" smtClean="0">
                <a:solidFill>
                  <a:srgbClr val="002060"/>
                </a:solidFill>
              </a:rPr>
              <a:t>Mitral-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Büschelzellen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    </a:t>
            </a:r>
            <a:r>
              <a:rPr lang="hu-HU" dirty="0" err="1" smtClean="0">
                <a:solidFill>
                  <a:srgbClr val="002060"/>
                </a:solidFill>
              </a:rPr>
              <a:t>geben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viele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Kollateralen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einzelnen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     </a:t>
            </a:r>
            <a:r>
              <a:rPr lang="hu-HU" dirty="0" err="1" smtClean="0">
                <a:solidFill>
                  <a:srgbClr val="002060"/>
                </a:solidFill>
              </a:rPr>
              <a:t>Schichten</a:t>
            </a:r>
            <a:r>
              <a:rPr lang="hu-HU" dirty="0" smtClean="0">
                <a:solidFill>
                  <a:srgbClr val="002060"/>
                </a:solidFill>
              </a:rPr>
              <a:t> ab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6662058" y="5533052"/>
            <a:ext cx="223934" cy="587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Szögletes összekötő 7"/>
          <p:cNvCxnSpPr/>
          <p:nvPr/>
        </p:nvCxnSpPr>
        <p:spPr>
          <a:xfrm>
            <a:off x="6777150" y="6140127"/>
            <a:ext cx="1723035" cy="381972"/>
          </a:xfrm>
          <a:prstGeom prst="bentConnector3">
            <a:avLst>
              <a:gd name="adj1" fmla="val 72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8500185" y="6337433"/>
            <a:ext cx="338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Tractus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olfactorius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zum</a:t>
            </a:r>
            <a:r>
              <a:rPr lang="hu-HU" b="1" dirty="0" smtClean="0">
                <a:solidFill>
                  <a:srgbClr val="FF0000"/>
                </a:solidFill>
              </a:rPr>
              <a:t> 3. Neuron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94512" y="1253212"/>
            <a:ext cx="1031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4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36" y="240154"/>
            <a:ext cx="5086728" cy="290670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36" y="3367579"/>
            <a:ext cx="5086728" cy="325792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599730" y="240154"/>
            <a:ext cx="1472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Bilder</a:t>
            </a:r>
            <a:r>
              <a:rPr lang="hu-HU" sz="1200" dirty="0" smtClean="0">
                <a:solidFill>
                  <a:srgbClr val="002060"/>
                </a:solidFill>
              </a:rPr>
              <a:t>: </a:t>
            </a:r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51269" y="517153"/>
            <a:ext cx="3333413" cy="3131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</a:rPr>
              <a:t>Macrosmata</a:t>
            </a:r>
            <a:endParaRPr lang="hu-HU" b="1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bei </a:t>
            </a:r>
            <a:r>
              <a:rPr lang="hu-HU" dirty="0" err="1" smtClean="0">
                <a:solidFill>
                  <a:srgbClr val="002060"/>
                </a:solidFill>
              </a:rPr>
              <a:t>einigen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Bulbus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olb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wesentlich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größer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kann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einen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Ventrikel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beinhalten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das </a:t>
            </a:r>
            <a:r>
              <a:rPr lang="hu-HU" dirty="0" err="1" smtClean="0">
                <a:solidFill>
                  <a:srgbClr val="002060"/>
                </a:solidFill>
              </a:rPr>
              <a:t>Tuberculum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olfactorium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ot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ausgeprägt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Nucleus </a:t>
            </a:r>
            <a:r>
              <a:rPr lang="hu-HU" dirty="0" err="1" smtClean="0">
                <a:solidFill>
                  <a:srgbClr val="002060"/>
                </a:solidFill>
              </a:rPr>
              <a:t>olfactorius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anterior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aon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noch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ausgebildet</a:t>
            </a:r>
            <a:endParaRPr lang="hu-HU" dirty="0" smtClean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808099" y="3433666"/>
            <a:ext cx="2882071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</a:rPr>
              <a:t>Microsmata</a:t>
            </a:r>
            <a:endParaRPr lang="hu-HU" b="1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wegen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verlängerten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Frontalhirn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entwicklet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sich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ein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langer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Tractus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olfactorius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Riechhirn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macht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nur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einen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kleinen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Teil</a:t>
            </a:r>
            <a:r>
              <a:rPr lang="hu-HU" dirty="0" smtClean="0">
                <a:solidFill>
                  <a:srgbClr val="002060"/>
                </a:solidFill>
              </a:rPr>
              <a:t> des </a:t>
            </a:r>
            <a:r>
              <a:rPr lang="hu-HU" dirty="0" err="1" smtClean="0">
                <a:solidFill>
                  <a:srgbClr val="002060"/>
                </a:solidFill>
              </a:rPr>
              <a:t>gesamten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Großhirnes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endParaRPr lang="hu-H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9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75733" y="335900"/>
            <a:ext cx="3650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Rhinencephalon</a:t>
            </a:r>
            <a:r>
              <a:rPr lang="hu-HU" sz="2400" dirty="0" smtClean="0">
                <a:solidFill>
                  <a:srgbClr val="002060"/>
                </a:solidFill>
              </a:rPr>
              <a:t> (</a:t>
            </a:r>
            <a:r>
              <a:rPr lang="hu-HU" sz="2400" dirty="0" err="1" smtClean="0">
                <a:solidFill>
                  <a:srgbClr val="002060"/>
                </a:solidFill>
              </a:rPr>
              <a:t>Riechhirn</a:t>
            </a:r>
            <a:r>
              <a:rPr lang="hu-HU" sz="2400" dirty="0" smtClean="0">
                <a:solidFill>
                  <a:srgbClr val="002060"/>
                </a:solidFill>
              </a:rPr>
              <a:t>)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" t="62174" r="1561" b="3244"/>
          <a:stretch/>
        </p:blipFill>
        <p:spPr>
          <a:xfrm>
            <a:off x="5828961" y="1033265"/>
            <a:ext cx="5420702" cy="286449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452860" y="4133461"/>
            <a:ext cx="9178667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der </a:t>
            </a:r>
            <a:r>
              <a:rPr lang="hu-HU" dirty="0" err="1" smtClean="0">
                <a:solidFill>
                  <a:srgbClr val="002060"/>
                </a:solidFill>
              </a:rPr>
              <a:t>Tractus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olb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  <a:r>
              <a:rPr lang="hu-HU" dirty="0" err="1" smtClean="0">
                <a:solidFill>
                  <a:srgbClr val="002060"/>
                </a:solidFill>
              </a:rPr>
              <a:t>läßt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sich</a:t>
            </a:r>
            <a:r>
              <a:rPr lang="hu-HU" dirty="0" smtClean="0">
                <a:solidFill>
                  <a:srgbClr val="002060"/>
                </a:solidFill>
              </a:rPr>
              <a:t> in </a:t>
            </a:r>
            <a:r>
              <a:rPr lang="hu-HU" dirty="0" err="1" smtClean="0">
                <a:solidFill>
                  <a:srgbClr val="002060"/>
                </a:solidFill>
              </a:rPr>
              <a:t>Stria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medialis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los</a:t>
            </a:r>
            <a:r>
              <a:rPr lang="hu-HU" dirty="0" smtClean="0">
                <a:solidFill>
                  <a:srgbClr val="002060"/>
                </a:solidFill>
              </a:rPr>
              <a:t>) und </a:t>
            </a:r>
            <a:r>
              <a:rPr lang="hu-HU" dirty="0" err="1" smtClean="0">
                <a:solidFill>
                  <a:srgbClr val="002060"/>
                </a:solidFill>
              </a:rPr>
              <a:t>lateralis</a:t>
            </a:r>
            <a:r>
              <a:rPr lang="hu-HU" dirty="0" smtClean="0">
                <a:solidFill>
                  <a:srgbClr val="002060"/>
                </a:solidFill>
              </a:rPr>
              <a:t> (mos) </a:t>
            </a:r>
            <a:r>
              <a:rPr lang="hu-HU" dirty="0" err="1" smtClean="0">
                <a:solidFill>
                  <a:srgbClr val="002060"/>
                </a:solidFill>
              </a:rPr>
              <a:t>trennen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beim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Trigonum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olfactorium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dahinter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Tuberculum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olfactorium</a:t>
            </a:r>
            <a:r>
              <a:rPr lang="hu-HU" dirty="0">
                <a:solidFill>
                  <a:srgbClr val="002060"/>
                </a:solidFill>
              </a:rPr>
              <a:t> (</a:t>
            </a:r>
            <a:r>
              <a:rPr lang="hu-HU" dirty="0" err="1">
                <a:solidFill>
                  <a:srgbClr val="002060"/>
                </a:solidFill>
              </a:rPr>
              <a:t>ot</a:t>
            </a:r>
            <a:r>
              <a:rPr lang="hu-HU" dirty="0">
                <a:solidFill>
                  <a:srgbClr val="002060"/>
                </a:solidFill>
              </a:rPr>
              <a:t>) </a:t>
            </a:r>
            <a:r>
              <a:rPr lang="hu-HU" dirty="0" smtClean="0">
                <a:solidFill>
                  <a:srgbClr val="002060"/>
                </a:solidFill>
              </a:rPr>
              <a:t>und </a:t>
            </a:r>
            <a:r>
              <a:rPr lang="hu-HU" dirty="0" err="1" smtClean="0">
                <a:solidFill>
                  <a:srgbClr val="002060"/>
                </a:solidFill>
              </a:rPr>
              <a:t>Substantia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perforata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anterior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aps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hinter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denen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Broca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Diagonalband</a:t>
            </a:r>
            <a:r>
              <a:rPr lang="hu-HU" dirty="0" smtClean="0">
                <a:solidFill>
                  <a:srgbClr val="002060"/>
                </a:solidFill>
              </a:rPr>
              <a:t> (db)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Area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präpiriformis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Gyrus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ambiens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gam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  <a:r>
              <a:rPr lang="hu-HU" dirty="0" smtClean="0">
                <a:solidFill>
                  <a:srgbClr val="002060"/>
                </a:solidFill>
              </a:rPr>
              <a:t>und </a:t>
            </a:r>
            <a:r>
              <a:rPr lang="hu-HU" dirty="0" err="1" smtClean="0">
                <a:solidFill>
                  <a:srgbClr val="002060"/>
                </a:solidFill>
              </a:rPr>
              <a:t>semilunaris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gsl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Area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piriformis</a:t>
            </a:r>
            <a:r>
              <a:rPr lang="hu-HU" dirty="0" smtClean="0">
                <a:solidFill>
                  <a:srgbClr val="002060"/>
                </a:solidFill>
              </a:rPr>
              <a:t> (= </a:t>
            </a:r>
            <a:r>
              <a:rPr lang="hu-HU" dirty="0" err="1" smtClean="0">
                <a:solidFill>
                  <a:srgbClr val="002060"/>
                </a:solidFill>
              </a:rPr>
              <a:t>Area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periamygdalaris</a:t>
            </a:r>
            <a:r>
              <a:rPr lang="hu-HU" dirty="0" smtClean="0">
                <a:solidFill>
                  <a:srgbClr val="002060"/>
                </a:solidFill>
              </a:rPr>
              <a:t>) (</a:t>
            </a:r>
            <a:r>
              <a:rPr lang="hu-HU" dirty="0" err="1" smtClean="0">
                <a:solidFill>
                  <a:srgbClr val="002060"/>
                </a:solidFill>
              </a:rPr>
              <a:t>pamcx</a:t>
            </a:r>
            <a:r>
              <a:rPr lang="hu-HU" dirty="0" smtClean="0">
                <a:solidFill>
                  <a:srgbClr val="002060"/>
                </a:solidFill>
              </a:rPr>
              <a:t>), </a:t>
            </a:r>
            <a:r>
              <a:rPr lang="hu-HU" dirty="0" smtClean="0">
                <a:solidFill>
                  <a:srgbClr val="002060"/>
                </a:solidFill>
              </a:rPr>
              <a:t>Nucleus </a:t>
            </a:r>
            <a:r>
              <a:rPr lang="hu-HU" dirty="0" err="1" smtClean="0">
                <a:solidFill>
                  <a:srgbClr val="002060"/>
                </a:solidFill>
              </a:rPr>
              <a:t>corticalis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amygdale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ncam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Bal oldali kapcsos zárójel 4"/>
          <p:cNvSpPr/>
          <p:nvPr/>
        </p:nvSpPr>
        <p:spPr>
          <a:xfrm>
            <a:off x="2210258" y="4562667"/>
            <a:ext cx="155448" cy="914400"/>
          </a:xfrm>
          <a:prstGeom prst="lef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691926" y="4696701"/>
            <a:ext cx="1410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sekundäre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Riechzentren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0" y="937881"/>
            <a:ext cx="4770299" cy="3055263"/>
          </a:xfrm>
          <a:prstGeom prst="rect">
            <a:avLst/>
          </a:prstGeom>
        </p:spPr>
      </p:pic>
      <p:cxnSp>
        <p:nvCxnSpPr>
          <p:cNvPr id="9" name="Egyenes összekötő nyíllal 8"/>
          <p:cNvCxnSpPr/>
          <p:nvPr/>
        </p:nvCxnSpPr>
        <p:spPr>
          <a:xfrm>
            <a:off x="6175769" y="5477067"/>
            <a:ext cx="0" cy="4385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465307" y="749360"/>
            <a:ext cx="1031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0843313" y="83670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291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" t="1228" b="41548"/>
          <a:stretch/>
        </p:blipFill>
        <p:spPr>
          <a:xfrm>
            <a:off x="4460031" y="236870"/>
            <a:ext cx="4441373" cy="381261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07912" y="3682025"/>
            <a:ext cx="11504644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Fasern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Bulbus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olfactorius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>
                <a:solidFill>
                  <a:srgbClr val="002060"/>
                </a:solidFill>
              </a:rPr>
              <a:t>durch </a:t>
            </a:r>
            <a:r>
              <a:rPr lang="hu-HU" b="1" u="sng" dirty="0" err="1">
                <a:solidFill>
                  <a:srgbClr val="002060"/>
                </a:solidFill>
              </a:rPr>
              <a:t>Stria</a:t>
            </a:r>
            <a:r>
              <a:rPr lang="hu-HU" b="1" u="sng" dirty="0">
                <a:solidFill>
                  <a:srgbClr val="002060"/>
                </a:solidFill>
              </a:rPr>
              <a:t> </a:t>
            </a:r>
            <a:r>
              <a:rPr lang="hu-HU" b="1" u="sng" dirty="0" err="1">
                <a:solidFill>
                  <a:srgbClr val="002060"/>
                </a:solidFill>
              </a:rPr>
              <a:t>olfactoria</a:t>
            </a:r>
            <a:r>
              <a:rPr lang="hu-HU" b="1" u="sng" dirty="0">
                <a:solidFill>
                  <a:srgbClr val="002060"/>
                </a:solidFill>
              </a:rPr>
              <a:t> </a:t>
            </a:r>
            <a:r>
              <a:rPr lang="hu-HU" b="1" u="sng" dirty="0" err="1">
                <a:solidFill>
                  <a:srgbClr val="002060"/>
                </a:solidFill>
              </a:rPr>
              <a:t>medialis</a:t>
            </a:r>
            <a:r>
              <a:rPr lang="hu-HU" b="1" u="sng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(und </a:t>
            </a:r>
            <a:r>
              <a:rPr lang="hu-HU" dirty="0" err="1" smtClean="0">
                <a:solidFill>
                  <a:srgbClr val="002060"/>
                </a:solidFill>
              </a:rPr>
              <a:t>intermedia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  <a:r>
              <a:rPr lang="hu-HU" dirty="0" err="1" smtClean="0">
                <a:solidFill>
                  <a:srgbClr val="002060"/>
                </a:solidFill>
              </a:rPr>
              <a:t>zum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Tuberculum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olfactorium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zur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Area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septalis</a:t>
            </a:r>
            <a:r>
              <a:rPr lang="hu-HU" dirty="0" smtClean="0">
                <a:solidFill>
                  <a:srgbClr val="002060"/>
                </a:solidFill>
              </a:rPr>
              <a:t> (= </a:t>
            </a:r>
            <a:r>
              <a:rPr lang="hu-HU" dirty="0" err="1" smtClean="0">
                <a:solidFill>
                  <a:srgbClr val="002060"/>
                </a:solidFill>
              </a:rPr>
              <a:t>subcallosa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Gyrus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paraterminalis</a:t>
            </a:r>
            <a:r>
              <a:rPr lang="hu-HU" dirty="0" smtClean="0">
                <a:solidFill>
                  <a:srgbClr val="002060"/>
                </a:solidFill>
              </a:rPr>
              <a:t>), </a:t>
            </a:r>
            <a:r>
              <a:rPr lang="hu-HU" dirty="0" err="1" smtClean="0">
                <a:solidFill>
                  <a:srgbClr val="002060"/>
                </a:solidFill>
              </a:rPr>
              <a:t>zur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Substantia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perofrata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anterior</a:t>
            </a:r>
            <a:r>
              <a:rPr lang="hu-HU" dirty="0" smtClean="0">
                <a:solidFill>
                  <a:srgbClr val="002060"/>
                </a:solidFill>
              </a:rPr>
              <a:t>; </a:t>
            </a:r>
            <a:r>
              <a:rPr lang="hu-HU" dirty="0" smtClean="0">
                <a:solidFill>
                  <a:srgbClr val="002060"/>
                </a:solidFill>
              </a:rPr>
              <a:t>von </a:t>
            </a:r>
            <a:r>
              <a:rPr lang="hu-HU" dirty="0" err="1" smtClean="0">
                <a:solidFill>
                  <a:srgbClr val="002060"/>
                </a:solidFill>
              </a:rPr>
              <a:t>hieraus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limbischen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System (</a:t>
            </a:r>
            <a:r>
              <a:rPr lang="hu-HU" dirty="0" err="1" smtClean="0">
                <a:solidFill>
                  <a:srgbClr val="002060"/>
                </a:solidFill>
              </a:rPr>
              <a:t>Gyrus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cinguli</a:t>
            </a:r>
            <a:r>
              <a:rPr lang="hu-HU" dirty="0" smtClean="0">
                <a:solidFill>
                  <a:srgbClr val="002060"/>
                </a:solidFill>
              </a:rPr>
              <a:t>): </a:t>
            </a:r>
            <a:r>
              <a:rPr lang="hu-HU" dirty="0" err="1" smtClean="0">
                <a:solidFill>
                  <a:srgbClr val="FF0000"/>
                </a:solidFill>
              </a:rPr>
              <a:t>unbewußte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Geruchswahrnehmung</a:t>
            </a:r>
            <a:endParaRPr lang="hu-HU" dirty="0" smtClean="0">
              <a:solidFill>
                <a:srgbClr val="FF0000"/>
              </a:solidFill>
            </a:endParaRPr>
          </a:p>
          <a:p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durch </a:t>
            </a:r>
            <a:r>
              <a:rPr lang="hu-HU" b="1" u="sng" dirty="0" err="1" smtClean="0">
                <a:solidFill>
                  <a:srgbClr val="002060"/>
                </a:solidFill>
              </a:rPr>
              <a:t>Stria</a:t>
            </a:r>
            <a:r>
              <a:rPr lang="hu-HU" b="1" u="sng" dirty="0" smtClean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olfactoria</a:t>
            </a:r>
            <a:r>
              <a:rPr lang="hu-HU" b="1" u="sng" dirty="0" smtClean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lateralis</a:t>
            </a:r>
            <a:r>
              <a:rPr lang="hu-HU" b="1" u="sng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als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Limen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i</a:t>
            </a:r>
            <a:r>
              <a:rPr lang="hu-HU" dirty="0" err="1" smtClean="0">
                <a:solidFill>
                  <a:srgbClr val="002060"/>
                </a:solidFill>
              </a:rPr>
              <a:t>nsulae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Area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bzw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Regio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  <a:r>
              <a:rPr lang="hu-HU" dirty="0" err="1" smtClean="0">
                <a:solidFill>
                  <a:srgbClr val="002060"/>
                </a:solidFill>
              </a:rPr>
              <a:t>präpiriformis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piriformis</a:t>
            </a:r>
            <a:r>
              <a:rPr lang="hu-HU" dirty="0" smtClean="0">
                <a:solidFill>
                  <a:srgbClr val="002060"/>
                </a:solidFill>
              </a:rPr>
              <a:t> = </a:t>
            </a:r>
            <a:r>
              <a:rPr lang="hu-HU" dirty="0" err="1" smtClean="0">
                <a:solidFill>
                  <a:srgbClr val="002060"/>
                </a:solidFill>
              </a:rPr>
              <a:t>primäre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Richrinde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Gyrus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ambiens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Gyrus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semilunaris</a:t>
            </a:r>
            <a:r>
              <a:rPr lang="hu-HU" dirty="0" smtClean="0">
                <a:solidFill>
                  <a:srgbClr val="002060"/>
                </a:solidFill>
              </a:rPr>
              <a:t>, Nucleus </a:t>
            </a:r>
            <a:r>
              <a:rPr lang="hu-HU" dirty="0" err="1" smtClean="0">
                <a:solidFill>
                  <a:srgbClr val="002060"/>
                </a:solidFill>
              </a:rPr>
              <a:t>corticalis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vom</a:t>
            </a:r>
            <a:r>
              <a:rPr lang="hu-HU" dirty="0" smtClean="0">
                <a:solidFill>
                  <a:srgbClr val="002060"/>
                </a:solidFill>
              </a:rPr>
              <a:t> Corpus </a:t>
            </a:r>
            <a:r>
              <a:rPr lang="hu-HU" dirty="0" err="1" smtClean="0">
                <a:solidFill>
                  <a:srgbClr val="002060"/>
                </a:solidFill>
              </a:rPr>
              <a:t>amygdaloideum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und </a:t>
            </a:r>
            <a:r>
              <a:rPr lang="hu-HU" dirty="0" err="1" smtClean="0">
                <a:solidFill>
                  <a:srgbClr val="002060"/>
                </a:solidFill>
              </a:rPr>
              <a:t>zum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angrenzenden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Regio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 smtClean="0">
                <a:solidFill>
                  <a:srgbClr val="002060"/>
                </a:solidFill>
              </a:rPr>
              <a:t>entorhinalis</a:t>
            </a:r>
            <a:r>
              <a:rPr lang="hu-HU" i="1" dirty="0" smtClean="0">
                <a:solidFill>
                  <a:srgbClr val="002060"/>
                </a:solidFill>
              </a:rPr>
              <a:t> (</a:t>
            </a:r>
            <a:r>
              <a:rPr lang="hu-HU" i="1" dirty="0" err="1">
                <a:solidFill>
                  <a:srgbClr val="002060"/>
                </a:solidFill>
              </a:rPr>
              <a:t>Br</a:t>
            </a:r>
            <a:r>
              <a:rPr lang="hu-HU" i="1" dirty="0">
                <a:solidFill>
                  <a:srgbClr val="002060"/>
                </a:solidFill>
              </a:rPr>
              <a:t> 28</a:t>
            </a:r>
            <a:r>
              <a:rPr lang="hu-HU" i="1" dirty="0" smtClean="0">
                <a:solidFill>
                  <a:srgbClr val="002060"/>
                </a:solidFill>
              </a:rPr>
              <a:t>) </a:t>
            </a:r>
            <a:r>
              <a:rPr lang="hu-HU" dirty="0" smtClean="0">
                <a:solidFill>
                  <a:srgbClr val="002060"/>
                </a:solidFill>
              </a:rPr>
              <a:t>am </a:t>
            </a:r>
            <a:r>
              <a:rPr lang="hu-HU" dirty="0" err="1" smtClean="0">
                <a:solidFill>
                  <a:srgbClr val="002060"/>
                </a:solidFill>
              </a:rPr>
              <a:t>Gyrus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parahippocampalis</a:t>
            </a:r>
            <a:endParaRPr lang="hu-HU" i="1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FF0000"/>
                </a:solidFill>
              </a:rPr>
              <a:t>bewußte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Geruchswahrnehmung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338318" y="274345"/>
            <a:ext cx="166468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3. Neuron</a:t>
            </a:r>
            <a:endParaRPr lang="hu-HU" sz="2800" b="1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048259" y="13584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3"/>
          <a:stretch/>
        </p:blipFill>
        <p:spPr>
          <a:xfrm>
            <a:off x="4371527" y="1091108"/>
            <a:ext cx="3448945" cy="547105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47870" y="1455576"/>
            <a:ext cx="3660874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b="1" dirty="0" err="1" smtClean="0">
                <a:solidFill>
                  <a:srgbClr val="002060"/>
                </a:solidFill>
              </a:rPr>
              <a:t>Commissura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anterior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(5) 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ermöglicht</a:t>
            </a:r>
            <a:r>
              <a:rPr lang="hu-HU" dirty="0" smtClean="0">
                <a:solidFill>
                  <a:srgbClr val="002060"/>
                </a:solidFill>
              </a:rPr>
              <a:t> die </a:t>
            </a:r>
            <a:r>
              <a:rPr lang="hu-HU" dirty="0" err="1" smtClean="0">
                <a:solidFill>
                  <a:srgbClr val="002060"/>
                </a:solidFill>
              </a:rPr>
              <a:t>Innervation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beider</a:t>
            </a:r>
            <a:endParaRPr lang="hu-HU" b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Seiten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Bulbus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olfactorius</a:t>
            </a:r>
            <a:r>
              <a:rPr lang="hu-HU" dirty="0" smtClean="0">
                <a:solidFill>
                  <a:srgbClr val="002060"/>
                </a:solidFill>
              </a:rPr>
              <a:t> (1)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und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Tuberculum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olfactorium</a:t>
            </a:r>
            <a:r>
              <a:rPr lang="hu-HU" dirty="0" smtClean="0">
                <a:solidFill>
                  <a:srgbClr val="002060"/>
                </a:solidFill>
              </a:rPr>
              <a:t> (6)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447602" y="6369878"/>
            <a:ext cx="1031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15199" y="3428999"/>
            <a:ext cx="3774495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Durch </a:t>
            </a:r>
            <a:r>
              <a:rPr lang="de-DE" b="1" dirty="0" err="1" smtClean="0">
                <a:solidFill>
                  <a:srgbClr val="002060"/>
                </a:solidFill>
              </a:rPr>
              <a:t>Stria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medullaris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thalami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dirty="0" smtClean="0">
                <a:solidFill>
                  <a:srgbClr val="002060"/>
                </a:solidFill>
              </a:rPr>
              <a:t>(19) zu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den </a:t>
            </a:r>
            <a:r>
              <a:rPr lang="de-DE" dirty="0" err="1" smtClean="0">
                <a:solidFill>
                  <a:srgbClr val="002060"/>
                </a:solidFill>
              </a:rPr>
              <a:t>Habenulakernen</a:t>
            </a:r>
            <a:r>
              <a:rPr lang="de-DE" dirty="0" smtClean="0">
                <a:solidFill>
                  <a:srgbClr val="002060"/>
                </a:solidFill>
              </a:rPr>
              <a:t> (23) und weiter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durch Nucleus </a:t>
            </a:r>
            <a:r>
              <a:rPr lang="de-DE" dirty="0" err="1" smtClean="0">
                <a:solidFill>
                  <a:srgbClr val="002060"/>
                </a:solidFill>
              </a:rPr>
              <a:t>interpeduncularis</a:t>
            </a:r>
            <a:endParaRPr lang="de-DE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Fasern zur </a:t>
            </a:r>
            <a:r>
              <a:rPr lang="de-DE" b="1" dirty="0" err="1" smtClean="0">
                <a:solidFill>
                  <a:srgbClr val="002060"/>
                </a:solidFill>
              </a:rPr>
              <a:t>Formatio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reticularis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6" name="Szövegdoboz 2"/>
          <p:cNvSpPr txBox="1"/>
          <p:nvPr/>
        </p:nvSpPr>
        <p:spPr>
          <a:xfrm>
            <a:off x="4489236" y="335900"/>
            <a:ext cx="3181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Weitere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Verschaltungen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57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0" y="1037355"/>
            <a:ext cx="6059394" cy="4771773"/>
          </a:xfrm>
          <a:prstGeom prst="rect">
            <a:avLst/>
          </a:prstGeom>
        </p:spPr>
      </p:pic>
      <p:sp>
        <p:nvSpPr>
          <p:cNvPr id="4" name="Szövegdoboz 2"/>
          <p:cNvSpPr txBox="1"/>
          <p:nvPr/>
        </p:nvSpPr>
        <p:spPr>
          <a:xfrm>
            <a:off x="4489236" y="335900"/>
            <a:ext cx="3181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Weitere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Verschaltungen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763871" y="1427823"/>
            <a:ext cx="5119671" cy="3990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de-DE" sz="2000" b="1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mediales Vorderhirnbündel 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f</a:t>
            </a:r>
            <a:r>
              <a:rPr lang="hu-HU" sz="2000" dirty="0" err="1">
                <a:solidFill>
                  <a:srgbClr val="002060"/>
                </a:solidFill>
              </a:rPr>
              <a:t>ä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ngt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 hinter dem</a:t>
            </a:r>
          </a:p>
          <a:p>
            <a:pPr>
              <a:spcAft>
                <a:spcPts val="400"/>
              </a:spcAft>
            </a:pP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Trigonum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olfactorium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 (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u.A.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 in der Area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septalis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400"/>
              </a:spcAft>
            </a:pP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an, und zieht mit seinen fasern durch den </a:t>
            </a:r>
          </a:p>
          <a:p>
            <a:pPr>
              <a:spcAft>
                <a:spcPts val="400"/>
              </a:spcAft>
            </a:pPr>
            <a:r>
              <a:rPr lang="de-DE" sz="2000" b="1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Hypothalamus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, wo es auch die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ventromedialen</a:t>
            </a:r>
            <a:endParaRPr lang="de-DE" sz="2000" dirty="0" smtClean="0">
              <a:solidFill>
                <a:srgbClr val="002060"/>
              </a:solidFill>
              <a:latin typeface="+mj-lt"/>
              <a:ea typeface="Palatino Linotype" charset="0"/>
              <a:cs typeface="Palatino Linotype" charset="0"/>
            </a:endParaRPr>
          </a:p>
          <a:p>
            <a:pPr>
              <a:spcAft>
                <a:spcPts val="400"/>
              </a:spcAft>
            </a:pP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und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dorsomedialen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 Kerne innerviert.</a:t>
            </a:r>
          </a:p>
          <a:p>
            <a:pPr>
              <a:spcAft>
                <a:spcPts val="400"/>
              </a:spcAft>
            </a:pPr>
            <a:endParaRPr lang="de-DE" sz="2000" dirty="0">
              <a:solidFill>
                <a:srgbClr val="002060"/>
              </a:solidFill>
              <a:latin typeface="+mj-lt"/>
              <a:ea typeface="Palatino Linotype" charset="0"/>
              <a:cs typeface="Palatino Linotype" charset="0"/>
            </a:endParaRPr>
          </a:p>
          <a:p>
            <a:pPr>
              <a:spcAft>
                <a:spcPts val="400"/>
              </a:spcAft>
            </a:pP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Weitgehend erreichen Impulse die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Formatio</a:t>
            </a:r>
            <a:endParaRPr lang="de-DE" sz="2000" dirty="0" smtClean="0">
              <a:solidFill>
                <a:srgbClr val="002060"/>
              </a:solidFill>
              <a:latin typeface="+mj-lt"/>
              <a:ea typeface="Palatino Linotype" charset="0"/>
              <a:cs typeface="Palatino Linotype" charset="0"/>
            </a:endParaRPr>
          </a:p>
          <a:p>
            <a:pPr>
              <a:spcAft>
                <a:spcPts val="400"/>
              </a:spcAft>
            </a:pP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reticularis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, den Nucleus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dorsalis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nervi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vagi</a:t>
            </a:r>
            <a:r>
              <a:rPr lang="de-DE" sz="2000" dirty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 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und</a:t>
            </a:r>
          </a:p>
          <a:p>
            <a:pPr>
              <a:spcAft>
                <a:spcPts val="400"/>
              </a:spcAft>
            </a:pP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die Nuclei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salivatorii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400"/>
              </a:spcAft>
            </a:pP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Grundlage für vegetative Reaktionen als </a:t>
            </a:r>
          </a:p>
          <a:p>
            <a:pPr>
              <a:spcAft>
                <a:spcPts val="400"/>
              </a:spcAft>
            </a:pP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Antwort auf </a:t>
            </a:r>
            <a:r>
              <a:rPr lang="de-DE" sz="2000" dirty="0" err="1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olfatorische</a:t>
            </a:r>
            <a:r>
              <a:rPr lang="de-DE" sz="2000" dirty="0" smtClean="0">
                <a:solidFill>
                  <a:srgbClr val="002060"/>
                </a:solidFill>
                <a:latin typeface="+mj-lt"/>
                <a:ea typeface="Palatino Linotype" charset="0"/>
                <a:cs typeface="Palatino Linotype" charset="0"/>
              </a:rPr>
              <a:t> Reize.</a:t>
            </a:r>
            <a:endParaRPr lang="de-DE" sz="2000" dirty="0">
              <a:solidFill>
                <a:srgbClr val="002060"/>
              </a:solidFill>
              <a:latin typeface="+mj-lt"/>
              <a:ea typeface="Palatino Linotype" charset="0"/>
              <a:cs typeface="Palatino Linotype" charset="0"/>
            </a:endParaRPr>
          </a:p>
        </p:txBody>
      </p:sp>
      <p:sp>
        <p:nvSpPr>
          <p:cNvPr id="6" name="Szövegdoboz 3"/>
          <p:cNvSpPr txBox="1"/>
          <p:nvPr/>
        </p:nvSpPr>
        <p:spPr>
          <a:xfrm>
            <a:off x="462431" y="572844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711880" y="6082736"/>
            <a:ext cx="876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Verschaltungen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kortikalen</a:t>
            </a:r>
            <a:r>
              <a:rPr lang="hu-HU" b="1" dirty="0" smtClean="0">
                <a:solidFill>
                  <a:srgbClr val="002060"/>
                </a:solidFill>
              </a:rPr>
              <a:t> Nucleus von </a:t>
            </a:r>
            <a:r>
              <a:rPr lang="hu-HU" b="1" dirty="0" err="1" smtClean="0">
                <a:solidFill>
                  <a:srgbClr val="002060"/>
                </a:solidFill>
              </a:rPr>
              <a:t>Amygdala</a:t>
            </a:r>
            <a:r>
              <a:rPr lang="hu-HU" dirty="0" smtClean="0">
                <a:solidFill>
                  <a:srgbClr val="002060"/>
                </a:solidFill>
              </a:rPr>
              <a:t> an </a:t>
            </a:r>
            <a:r>
              <a:rPr lang="hu-HU" dirty="0" err="1" smtClean="0">
                <a:solidFill>
                  <a:srgbClr val="002060"/>
                </a:solidFill>
              </a:rPr>
              <a:t>Hypothalamus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Thalamus</a:t>
            </a:r>
            <a:r>
              <a:rPr lang="hu-HU" dirty="0" smtClean="0">
                <a:solidFill>
                  <a:srgbClr val="002060"/>
                </a:solidFill>
              </a:rPr>
              <a:t>,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monoaminerge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Hirnstammkerne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b="1" dirty="0" smtClean="0">
                <a:solidFill>
                  <a:srgbClr val="002060"/>
                </a:solidFill>
              </a:rPr>
              <a:t>Nucleus </a:t>
            </a:r>
            <a:r>
              <a:rPr lang="hu-HU" b="1" dirty="0" err="1" smtClean="0">
                <a:solidFill>
                  <a:srgbClr val="002060"/>
                </a:solidFill>
              </a:rPr>
              <a:t>tractus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solitarius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86" y="931402"/>
            <a:ext cx="4211222" cy="501749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201608" y="931402"/>
            <a:ext cx="1031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Szövegdoboz 2"/>
          <p:cNvSpPr txBox="1"/>
          <p:nvPr/>
        </p:nvSpPr>
        <p:spPr>
          <a:xfrm>
            <a:off x="4489236" y="335900"/>
            <a:ext cx="3181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Weitere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Verschaltungen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66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87" y="1164203"/>
            <a:ext cx="6393826" cy="452534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75527" y="5929945"/>
            <a:ext cx="10240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Projektionen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verscheidensten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Hirnarealen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unter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denen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rostrale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mediale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Gebiete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b="1" dirty="0" err="1" smtClean="0">
                <a:solidFill>
                  <a:srgbClr val="002060"/>
                </a:solidFill>
              </a:rPr>
              <a:t>Insula</a:t>
            </a:r>
            <a:r>
              <a:rPr lang="hu-HU" b="1" dirty="0" smtClean="0">
                <a:solidFill>
                  <a:srgbClr val="002060"/>
                </a:solidFill>
              </a:rPr>
              <a:t>, </a:t>
            </a:r>
            <a:r>
              <a:rPr lang="hu-HU" b="1" dirty="0" err="1" smtClean="0">
                <a:solidFill>
                  <a:srgbClr val="002060"/>
                </a:solidFill>
              </a:rPr>
              <a:t>laterale</a:t>
            </a:r>
            <a:endParaRPr lang="hu-HU" b="1" dirty="0" smtClean="0">
              <a:solidFill>
                <a:srgbClr val="002060"/>
              </a:solidFill>
            </a:endParaRPr>
          </a:p>
          <a:p>
            <a:r>
              <a:rPr lang="hu-HU" b="1" dirty="0" err="1" smtClean="0">
                <a:solidFill>
                  <a:srgbClr val="002060"/>
                </a:solidFill>
              </a:rPr>
              <a:t>orbitofrontale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Windungen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292913" y="1164203"/>
            <a:ext cx="1031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Szövegdoboz 2"/>
          <p:cNvSpPr txBox="1"/>
          <p:nvPr/>
        </p:nvSpPr>
        <p:spPr>
          <a:xfrm>
            <a:off x="4489236" y="335900"/>
            <a:ext cx="3181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Weitere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Verschaltungen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dergebnis fÃ¼r olfactory meningioma radi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4" y="1169894"/>
            <a:ext cx="11659680" cy="35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1366" y="4693024"/>
            <a:ext cx="1378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</a:rPr>
              <a:t>KoreaMed</a:t>
            </a:r>
            <a:r>
              <a:rPr lang="de-DE" sz="1200" dirty="0" smtClean="0">
                <a:solidFill>
                  <a:srgbClr val="002060"/>
                </a:solidFill>
              </a:rPr>
              <a:t> Synapse</a:t>
            </a:r>
            <a:endParaRPr lang="de-DE" sz="1200" dirty="0">
              <a:solidFill>
                <a:srgbClr val="002060"/>
              </a:solidFill>
            </a:endParaRPr>
          </a:p>
        </p:txBody>
      </p:sp>
      <p:sp>
        <p:nvSpPr>
          <p:cNvPr id="4" name="Szövegdoboz 2"/>
          <p:cNvSpPr txBox="1"/>
          <p:nvPr/>
        </p:nvSpPr>
        <p:spPr>
          <a:xfrm>
            <a:off x="5349844" y="335900"/>
            <a:ext cx="147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rgbClr val="002060"/>
                </a:solidFill>
              </a:rPr>
              <a:t>Störungen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03061" y="5513294"/>
            <a:ext cx="536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2060"/>
                </a:solidFill>
              </a:rPr>
              <a:t>Hyposmie</a:t>
            </a:r>
            <a:r>
              <a:rPr lang="de-DE" dirty="0" smtClean="0">
                <a:solidFill>
                  <a:srgbClr val="002060"/>
                </a:solidFill>
              </a:rPr>
              <a:t>, Anosmie, </a:t>
            </a:r>
            <a:r>
              <a:rPr lang="de-DE" dirty="0" err="1" smtClean="0">
                <a:solidFill>
                  <a:srgbClr val="002060"/>
                </a:solidFill>
              </a:rPr>
              <a:t>Paraosmie</a:t>
            </a:r>
            <a:r>
              <a:rPr lang="de-DE" dirty="0" smtClean="0">
                <a:solidFill>
                  <a:srgbClr val="002060"/>
                </a:solidFill>
              </a:rPr>
              <a:t>, </a:t>
            </a:r>
            <a:r>
              <a:rPr lang="de-DE" dirty="0" err="1" smtClean="0">
                <a:solidFill>
                  <a:srgbClr val="002060"/>
                </a:solidFill>
              </a:rPr>
              <a:t>Kakosmie</a:t>
            </a:r>
            <a:r>
              <a:rPr lang="de-DE" dirty="0" smtClean="0">
                <a:solidFill>
                  <a:srgbClr val="002060"/>
                </a:solidFill>
              </a:rPr>
              <a:t>, </a:t>
            </a:r>
            <a:r>
              <a:rPr lang="de-DE" dirty="0" err="1" smtClean="0">
                <a:solidFill>
                  <a:srgbClr val="002060"/>
                </a:solidFill>
              </a:rPr>
              <a:t>Hyperosmie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7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980"/>
          <a:stretch/>
        </p:blipFill>
        <p:spPr>
          <a:xfrm>
            <a:off x="3900195" y="1763486"/>
            <a:ext cx="4397828" cy="333102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816221" y="5021331"/>
            <a:ext cx="1650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www.cicasagok.blog.hu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48743" y="335900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Riechbahn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3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798250" y="335900"/>
            <a:ext cx="25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Geschmackssystem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upload.wikimedia.org/wikipedia/commons/thumb/b/b9/Geschmacksknospe.svg/842px-Geschmacksknosp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5" y="3108980"/>
            <a:ext cx="3708058" cy="313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ermtud.akg.hu/okt/oktanyag/szovetek/fak/IMG009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r="19592" b="3071"/>
          <a:stretch/>
        </p:blipFill>
        <p:spPr bwMode="auto">
          <a:xfrm>
            <a:off x="8034638" y="382556"/>
            <a:ext cx="3303037" cy="393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809079" y="158616"/>
            <a:ext cx="1509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www.termtud.akg.hu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5126" name="Picture 6" descr="http://pctrs.network.hu/clubpicture/8/5/6/_/2008_legjobb_fotok__emberi_izlelobimbo_856888_842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09" y="566732"/>
            <a:ext cx="3202214" cy="23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543753" y="335900"/>
            <a:ext cx="2014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www.mikroszkop.network.hu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179105" y="1787703"/>
            <a:ext cx="2290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Geschmacksknospen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Gemmae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gustatoriae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mehrere </a:t>
            </a:r>
            <a:r>
              <a:rPr lang="hu-HU" dirty="0" err="1" smtClean="0">
                <a:solidFill>
                  <a:srgbClr val="002060"/>
                </a:solidFill>
              </a:rPr>
              <a:t>Tausend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Kemorezeptoren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521199" y="4306822"/>
            <a:ext cx="500233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u="sng" dirty="0" smtClean="0">
                <a:solidFill>
                  <a:srgbClr val="002060"/>
                </a:solidFill>
              </a:rPr>
              <a:t>Lokalisation: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Papillae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circumvallatae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Papillae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foliatae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Papillae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fungiformes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besonders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beim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Kleinkind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altLang="hu-HU" i="1" dirty="0" err="1" smtClean="0">
                <a:solidFill>
                  <a:srgbClr val="002060"/>
                </a:solidFill>
              </a:rPr>
              <a:t>Gaumen</a:t>
            </a:r>
            <a:r>
              <a:rPr lang="hu-HU" altLang="hu-HU" i="1" dirty="0" smtClean="0">
                <a:solidFill>
                  <a:srgbClr val="002060"/>
                </a:solidFill>
              </a:rPr>
              <a:t>, </a:t>
            </a:r>
            <a:r>
              <a:rPr lang="hu-HU" altLang="hu-HU" i="1" dirty="0" err="1" smtClean="0">
                <a:solidFill>
                  <a:srgbClr val="002060"/>
                </a:solidFill>
              </a:rPr>
              <a:t>Plica</a:t>
            </a:r>
            <a:r>
              <a:rPr lang="hu-HU" altLang="hu-HU" i="1" dirty="0" smtClean="0">
                <a:solidFill>
                  <a:srgbClr val="002060"/>
                </a:solidFill>
              </a:rPr>
              <a:t> </a:t>
            </a:r>
            <a:r>
              <a:rPr lang="hu-HU" altLang="hu-HU" i="1" dirty="0" err="1">
                <a:solidFill>
                  <a:srgbClr val="002060"/>
                </a:solidFill>
              </a:rPr>
              <a:t>aryepiglottica</a:t>
            </a:r>
            <a:r>
              <a:rPr lang="hu-HU" altLang="hu-HU" i="1" dirty="0">
                <a:solidFill>
                  <a:srgbClr val="002060"/>
                </a:solidFill>
              </a:rPr>
              <a:t>, </a:t>
            </a:r>
            <a:r>
              <a:rPr lang="hu-HU" altLang="hu-HU" i="1" dirty="0" err="1" smtClean="0">
                <a:solidFill>
                  <a:srgbClr val="002060"/>
                </a:solidFill>
              </a:rPr>
              <a:t>Epiglottis</a:t>
            </a:r>
            <a:r>
              <a:rPr lang="hu-HU" altLang="hu-HU" i="1" dirty="0">
                <a:solidFill>
                  <a:srgbClr val="002060"/>
                </a:solidFill>
              </a:rPr>
              <a:t>, </a:t>
            </a:r>
            <a:endParaRPr lang="hu-HU" altLang="hu-HU" i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altLang="hu-HU" i="1" dirty="0">
                <a:solidFill>
                  <a:srgbClr val="002060"/>
                </a:solidFill>
              </a:rPr>
              <a:t> </a:t>
            </a:r>
            <a:r>
              <a:rPr lang="hu-HU" altLang="hu-HU" i="1" dirty="0" smtClean="0">
                <a:solidFill>
                  <a:srgbClr val="002060"/>
                </a:solidFill>
              </a:rPr>
              <a:t>     </a:t>
            </a:r>
            <a:r>
              <a:rPr lang="hu-HU" altLang="hu-HU" i="1" dirty="0" err="1" smtClean="0">
                <a:solidFill>
                  <a:srgbClr val="002060"/>
                </a:solidFill>
              </a:rPr>
              <a:t>Schleimhaut</a:t>
            </a:r>
            <a:r>
              <a:rPr lang="hu-HU" altLang="hu-HU" i="1" dirty="0" smtClean="0">
                <a:solidFill>
                  <a:srgbClr val="002060"/>
                </a:solidFill>
              </a:rPr>
              <a:t> des </a:t>
            </a:r>
            <a:r>
              <a:rPr lang="hu-HU" altLang="hu-HU" i="1" dirty="0" err="1" smtClean="0">
                <a:solidFill>
                  <a:srgbClr val="002060"/>
                </a:solidFill>
              </a:rPr>
              <a:t>Rachens</a:t>
            </a:r>
            <a:endParaRPr lang="hu-HU" altLang="hu-HU" i="1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640" y="4604311"/>
            <a:ext cx="2073300" cy="2118048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465597" y="6110438"/>
            <a:ext cx="1334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www.wikipedia.de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1271856" y="4411291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17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d/dd/Tongue-swe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42" y="2108718"/>
            <a:ext cx="2311834" cy="25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pload.wikimedia.org/wikipedia/commons/c/c5/Tongue-sal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82" y="2108718"/>
            <a:ext cx="2311835" cy="25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upload.wikimedia.org/wikipedia/commons/e/e8/Tongue-bi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971" y="2108718"/>
            <a:ext cx="2311834" cy="25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upload.wikimedia.org/wikipedia/commons/a/ab/Tongue-sou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30" y="2108718"/>
            <a:ext cx="2312098" cy="25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941454" y="335900"/>
            <a:ext cx="6304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Lokalisation der </a:t>
            </a:r>
            <a:r>
              <a:rPr lang="hu-HU" sz="2400" dirty="0" err="1" smtClean="0">
                <a:solidFill>
                  <a:srgbClr val="002060"/>
                </a:solidFill>
              </a:rPr>
              <a:t>einzelnen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Geschmacksqualitäten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885513" y="48612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süß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413161" y="486125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sauer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038591" y="486125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salzig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652800" y="4861250"/>
            <a:ext cx="70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bitter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349479" y="1268475"/>
            <a:ext cx="948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alle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Zungenareale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sind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für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jede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Geschmacksqualität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empfindlich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aber</a:t>
            </a:r>
            <a:r>
              <a:rPr lang="hu-HU" dirty="0" smtClean="0">
                <a:solidFill>
                  <a:srgbClr val="002060"/>
                </a:solidFill>
              </a:rPr>
              <a:t> mit </a:t>
            </a:r>
            <a:r>
              <a:rPr lang="hu-HU" dirty="0" err="1" smtClean="0">
                <a:solidFill>
                  <a:srgbClr val="002060"/>
                </a:solidFill>
              </a:rPr>
              <a:t>unterschiedlicher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Affinität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038117" y="6512766"/>
            <a:ext cx="1007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Bilder</a:t>
            </a:r>
            <a:r>
              <a:rPr lang="hu-HU" sz="1200" dirty="0" smtClean="0">
                <a:solidFill>
                  <a:srgbClr val="002060"/>
                </a:solidFill>
              </a:rPr>
              <a:t>: </a:t>
            </a:r>
            <a:r>
              <a:rPr lang="hu-HU" sz="1200" dirty="0" err="1" smtClean="0">
                <a:solidFill>
                  <a:srgbClr val="002060"/>
                </a:solidFill>
              </a:rPr>
              <a:t>Gray’s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062065" y="5943600"/>
            <a:ext cx="252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fünfte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Qualität</a:t>
            </a:r>
            <a:r>
              <a:rPr lang="hu-HU" dirty="0" smtClean="0">
                <a:solidFill>
                  <a:srgbClr val="002060"/>
                </a:solidFill>
              </a:rPr>
              <a:t>: „</a:t>
            </a:r>
            <a:r>
              <a:rPr lang="hu-HU" dirty="0" err="1" smtClean="0">
                <a:solidFill>
                  <a:srgbClr val="002060"/>
                </a:solidFill>
              </a:rPr>
              <a:t>umami</a:t>
            </a:r>
            <a:r>
              <a:rPr lang="hu-HU" dirty="0" smtClean="0">
                <a:solidFill>
                  <a:srgbClr val="002060"/>
                </a:solidFill>
              </a:rPr>
              <a:t>”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66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697992"/>
            <a:ext cx="3383280" cy="546201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82555" y="1623527"/>
            <a:ext cx="3752759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sensorische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Information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den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Geschmacksknospen:</a:t>
            </a:r>
          </a:p>
          <a:p>
            <a:pPr>
              <a:spcAft>
                <a:spcPts val="600"/>
              </a:spcAft>
            </a:pPr>
            <a:r>
              <a:rPr lang="hu-HU" b="1" dirty="0" smtClean="0">
                <a:solidFill>
                  <a:srgbClr val="002060"/>
                </a:solidFill>
              </a:rPr>
              <a:t>N. VII. </a:t>
            </a: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Chorda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tympani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vorderes</a:t>
            </a:r>
            <a:r>
              <a:rPr lang="hu-HU" dirty="0" smtClean="0">
                <a:solidFill>
                  <a:srgbClr val="002060"/>
                </a:solidFill>
              </a:rPr>
              <a:t> 2/3)</a:t>
            </a:r>
          </a:p>
          <a:p>
            <a:pPr>
              <a:spcAft>
                <a:spcPts val="600"/>
              </a:spcAft>
            </a:pPr>
            <a:r>
              <a:rPr lang="hu-HU" b="1" dirty="0" smtClean="0">
                <a:solidFill>
                  <a:srgbClr val="002060"/>
                </a:solidFill>
              </a:rPr>
              <a:t>N. IX. </a:t>
            </a: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hinteres</a:t>
            </a:r>
            <a:r>
              <a:rPr lang="hu-HU" dirty="0" smtClean="0">
                <a:solidFill>
                  <a:srgbClr val="002060"/>
                </a:solidFill>
              </a:rPr>
              <a:t> 1/3)</a:t>
            </a:r>
          </a:p>
          <a:p>
            <a:pPr>
              <a:spcAft>
                <a:spcPts val="600"/>
              </a:spcAft>
            </a:pPr>
            <a:r>
              <a:rPr lang="hu-HU" b="1" dirty="0" smtClean="0">
                <a:solidFill>
                  <a:srgbClr val="002060"/>
                </a:solidFill>
              </a:rPr>
              <a:t>N. X. </a:t>
            </a: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vom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Epiglottis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865706" y="1438861"/>
            <a:ext cx="409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Verschaltung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Nucleus </a:t>
            </a:r>
            <a:r>
              <a:rPr lang="hu-HU" dirty="0" err="1" smtClean="0">
                <a:solidFill>
                  <a:srgbClr val="002060"/>
                </a:solidFill>
              </a:rPr>
              <a:t>tractus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solitarius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187812" y="2664834"/>
            <a:ext cx="3447995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Fasern </a:t>
            </a:r>
            <a:r>
              <a:rPr lang="hu-HU" dirty="0" err="1" smtClean="0">
                <a:solidFill>
                  <a:srgbClr val="002060"/>
                </a:solidFill>
              </a:rPr>
              <a:t>steigen</a:t>
            </a:r>
            <a:r>
              <a:rPr lang="hu-HU" dirty="0" smtClean="0">
                <a:solidFill>
                  <a:srgbClr val="002060"/>
                </a:solidFill>
              </a:rPr>
              <a:t> mit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Lemniscus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trigeminalis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dorsalis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auf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924054" y="4208850"/>
            <a:ext cx="397551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Nucleus </a:t>
            </a:r>
            <a:r>
              <a:rPr lang="hu-HU" dirty="0" err="1" smtClean="0">
                <a:solidFill>
                  <a:srgbClr val="002060"/>
                </a:solidFill>
              </a:rPr>
              <a:t>ventralis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posteromedialis</a:t>
            </a:r>
            <a:r>
              <a:rPr lang="hu-HU" dirty="0" smtClean="0">
                <a:solidFill>
                  <a:srgbClr val="002060"/>
                </a:solidFill>
              </a:rPr>
              <a:t> (VPM)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des </a:t>
            </a:r>
            <a:r>
              <a:rPr lang="hu-HU" dirty="0" err="1" smtClean="0">
                <a:solidFill>
                  <a:srgbClr val="002060"/>
                </a:solidFill>
              </a:rPr>
              <a:t>Thalamus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parvozellulärer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Anteil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82555" y="4208850"/>
            <a:ext cx="3397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Nucleus </a:t>
            </a:r>
            <a:r>
              <a:rPr lang="hu-HU" dirty="0" err="1" smtClean="0">
                <a:solidFill>
                  <a:srgbClr val="002060"/>
                </a:solidFill>
              </a:rPr>
              <a:t>dorsalis</a:t>
            </a:r>
            <a:r>
              <a:rPr lang="hu-HU" dirty="0" smtClean="0">
                <a:solidFill>
                  <a:srgbClr val="002060"/>
                </a:solidFill>
              </a:rPr>
              <a:t> N. </a:t>
            </a:r>
            <a:r>
              <a:rPr lang="hu-HU" dirty="0" err="1" smtClean="0">
                <a:solidFill>
                  <a:srgbClr val="002060"/>
                </a:solidFill>
              </a:rPr>
              <a:t>vagi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reflektorische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Magensaftsekretion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305270" y="495641"/>
            <a:ext cx="1031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85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40" y="86292"/>
            <a:ext cx="4269219" cy="6685415"/>
          </a:xfrm>
          <a:prstGeom prst="rect">
            <a:avLst/>
          </a:prstGeom>
        </p:spPr>
      </p:pic>
      <p:cxnSp>
        <p:nvCxnSpPr>
          <p:cNvPr id="4" name="Egyenes összekötő nyíllal 3"/>
          <p:cNvCxnSpPr/>
          <p:nvPr/>
        </p:nvCxnSpPr>
        <p:spPr>
          <a:xfrm flipV="1">
            <a:off x="1122395" y="2715205"/>
            <a:ext cx="2500605" cy="93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6855667" y="1689813"/>
            <a:ext cx="4537652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Fasern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parvozellulären</a:t>
            </a:r>
            <a:r>
              <a:rPr lang="hu-HU" dirty="0" smtClean="0">
                <a:solidFill>
                  <a:srgbClr val="002060"/>
                </a:solidFill>
              </a:rPr>
              <a:t> VPM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steigen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rostralen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Insula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und </a:t>
            </a:r>
            <a:r>
              <a:rPr lang="hu-HU" dirty="0" err="1" smtClean="0">
                <a:solidFill>
                  <a:srgbClr val="002060"/>
                </a:solidFill>
              </a:rPr>
              <a:t>zum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Operculum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frontale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auf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sekundäre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Innervation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weiteren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Insulabereichen</a:t>
            </a:r>
            <a:r>
              <a:rPr lang="hu-HU" dirty="0" smtClean="0">
                <a:solidFill>
                  <a:srgbClr val="002060"/>
                </a:solidFill>
              </a:rPr>
              <a:t> und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zum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lateralen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orbitofrontalen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Kortex</a:t>
            </a:r>
            <a:endParaRPr lang="hu-HU" b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KONVERGENZ mit </a:t>
            </a:r>
            <a:r>
              <a:rPr lang="hu-HU" dirty="0" err="1" smtClean="0">
                <a:solidFill>
                  <a:srgbClr val="002060"/>
                </a:solidFill>
              </a:rPr>
              <a:t>Geruchswahrnehmung</a:t>
            </a:r>
            <a:r>
              <a:rPr lang="hu-HU" dirty="0" smtClean="0">
                <a:solidFill>
                  <a:srgbClr val="002060"/>
                </a:solidFill>
              </a:rPr>
              <a:t> hier!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weitere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Afferenzen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Hypothalamus</a:t>
            </a:r>
            <a:r>
              <a:rPr lang="hu-HU" dirty="0" smtClean="0">
                <a:solidFill>
                  <a:srgbClr val="002060"/>
                </a:solidFill>
              </a:rPr>
              <a:t> und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Amygdala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i="1" dirty="0" err="1" smtClean="0">
                <a:solidFill>
                  <a:srgbClr val="002060"/>
                </a:solidFill>
              </a:rPr>
              <a:t>angenehm</a:t>
            </a:r>
            <a:r>
              <a:rPr lang="hu-HU" i="1" dirty="0" smtClean="0">
                <a:solidFill>
                  <a:srgbClr val="002060"/>
                </a:solidFill>
              </a:rPr>
              <a:t> </a:t>
            </a:r>
            <a:r>
              <a:rPr lang="hu-HU" i="1" dirty="0" err="1" smtClean="0">
                <a:solidFill>
                  <a:srgbClr val="002060"/>
                </a:solidFill>
              </a:rPr>
              <a:t>oder</a:t>
            </a:r>
            <a:r>
              <a:rPr lang="hu-HU" i="1" dirty="0" smtClean="0">
                <a:solidFill>
                  <a:srgbClr val="002060"/>
                </a:solidFill>
              </a:rPr>
              <a:t> </a:t>
            </a:r>
            <a:r>
              <a:rPr lang="hu-HU" i="1" dirty="0" err="1" smtClean="0">
                <a:solidFill>
                  <a:srgbClr val="002060"/>
                </a:solidFill>
              </a:rPr>
              <a:t>unangenehm</a:t>
            </a:r>
            <a:r>
              <a:rPr lang="hu-HU" i="1" dirty="0" smtClean="0">
                <a:solidFill>
                  <a:srgbClr val="002060"/>
                </a:solidFill>
              </a:rPr>
              <a:t>?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69845" y="6504246"/>
            <a:ext cx="1031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8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43813" y="3301848"/>
            <a:ext cx="672434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u="sng" dirty="0" err="1" smtClean="0">
                <a:solidFill>
                  <a:srgbClr val="002060"/>
                </a:solidFill>
              </a:rPr>
              <a:t>periphere</a:t>
            </a:r>
            <a:r>
              <a:rPr lang="hu-HU" u="sng" dirty="0" smtClean="0">
                <a:solidFill>
                  <a:srgbClr val="002060"/>
                </a:solidFill>
              </a:rPr>
              <a:t> </a:t>
            </a:r>
            <a:r>
              <a:rPr lang="hu-HU" u="sng" dirty="0" err="1" smtClean="0">
                <a:solidFill>
                  <a:srgbClr val="002060"/>
                </a:solidFill>
              </a:rPr>
              <a:t>Strukturen</a:t>
            </a:r>
            <a:r>
              <a:rPr lang="hu-HU" u="sng" dirty="0" smtClean="0">
                <a:solidFill>
                  <a:srgbClr val="002060"/>
                </a:solidFill>
              </a:rPr>
              <a:t>: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Rezeptororgan (</a:t>
            </a:r>
            <a:r>
              <a:rPr lang="hu-HU" dirty="0" err="1" smtClean="0">
                <a:solidFill>
                  <a:srgbClr val="002060"/>
                </a:solidFill>
              </a:rPr>
              <a:t>Nasenhöhle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b="1" dirty="0" err="1" smtClean="0">
                <a:solidFill>
                  <a:srgbClr val="002060"/>
                </a:solidFill>
              </a:rPr>
              <a:t>Regio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olfactoria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Nerv</a:t>
            </a:r>
            <a:r>
              <a:rPr lang="hu-HU" dirty="0" smtClean="0">
                <a:solidFill>
                  <a:srgbClr val="002060"/>
                </a:solidFill>
              </a:rPr>
              <a:t> („</a:t>
            </a:r>
            <a:r>
              <a:rPr lang="hu-HU" b="1" dirty="0" err="1" smtClean="0">
                <a:solidFill>
                  <a:srgbClr val="002060"/>
                </a:solidFill>
              </a:rPr>
              <a:t>Nervus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olfactorius</a:t>
            </a:r>
            <a:r>
              <a:rPr lang="hu-HU" dirty="0" smtClean="0">
                <a:solidFill>
                  <a:srgbClr val="002060"/>
                </a:solidFill>
              </a:rPr>
              <a:t>” - </a:t>
            </a:r>
            <a:r>
              <a:rPr lang="hu-HU" dirty="0">
                <a:solidFill>
                  <a:srgbClr val="002060"/>
                </a:solidFill>
              </a:rPr>
              <a:t>1. Neuron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u="sng" dirty="0" err="1" smtClean="0">
                <a:solidFill>
                  <a:srgbClr val="002060"/>
                </a:solidFill>
              </a:rPr>
              <a:t>zentrale</a:t>
            </a:r>
            <a:r>
              <a:rPr lang="hu-HU" u="sng" dirty="0" smtClean="0">
                <a:solidFill>
                  <a:srgbClr val="002060"/>
                </a:solidFill>
              </a:rPr>
              <a:t> </a:t>
            </a:r>
            <a:r>
              <a:rPr lang="hu-HU" u="sng" dirty="0" err="1" smtClean="0">
                <a:solidFill>
                  <a:srgbClr val="002060"/>
                </a:solidFill>
              </a:rPr>
              <a:t>Strukturen</a:t>
            </a:r>
            <a:r>
              <a:rPr lang="hu-HU" u="sng" dirty="0" smtClean="0">
                <a:solidFill>
                  <a:srgbClr val="002060"/>
                </a:solidFill>
              </a:rPr>
              <a:t>: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002060"/>
                </a:solidFill>
              </a:rPr>
              <a:t>Bulbus </a:t>
            </a:r>
            <a:r>
              <a:rPr lang="hu-HU" b="1" dirty="0" err="1" smtClean="0">
                <a:solidFill>
                  <a:srgbClr val="002060"/>
                </a:solidFill>
              </a:rPr>
              <a:t>olfactorius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(2. Neuron)</a:t>
            </a:r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Riechhirn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b="1" dirty="0" err="1" smtClean="0">
                <a:solidFill>
                  <a:srgbClr val="002060"/>
                </a:solidFill>
              </a:rPr>
              <a:t>Rhinencephalon</a:t>
            </a:r>
            <a:r>
              <a:rPr lang="hu-HU" dirty="0" smtClean="0">
                <a:solidFill>
                  <a:srgbClr val="002060"/>
                </a:solidFill>
              </a:rPr>
              <a:t>) und </a:t>
            </a:r>
            <a:r>
              <a:rPr lang="hu-HU" dirty="0" err="1" smtClean="0">
                <a:solidFill>
                  <a:srgbClr val="002060"/>
                </a:solidFill>
              </a:rPr>
              <a:t>assoziierte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Strukturen</a:t>
            </a:r>
            <a:r>
              <a:rPr lang="hu-HU" dirty="0" smtClean="0">
                <a:solidFill>
                  <a:srgbClr val="002060"/>
                </a:solidFill>
              </a:rPr>
              <a:t> (3. </a:t>
            </a:r>
            <a:r>
              <a:rPr lang="hu-HU" dirty="0">
                <a:solidFill>
                  <a:srgbClr val="002060"/>
                </a:solidFill>
              </a:rPr>
              <a:t>N</a:t>
            </a:r>
            <a:r>
              <a:rPr lang="hu-HU" dirty="0" smtClean="0">
                <a:solidFill>
                  <a:srgbClr val="002060"/>
                </a:solidFill>
              </a:rPr>
              <a:t>euron)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1286933" y="2077135"/>
            <a:ext cx="108373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9" y="851094"/>
            <a:ext cx="6137553" cy="309841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88526" y="1144810"/>
            <a:ext cx="497078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</a:rPr>
              <a:t>Das </a:t>
            </a:r>
            <a:r>
              <a:rPr lang="hu-HU" sz="2000" dirty="0" err="1" smtClean="0">
                <a:solidFill>
                  <a:srgbClr val="002060"/>
                </a:solidFill>
              </a:rPr>
              <a:t>einzige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sensible</a:t>
            </a:r>
            <a:r>
              <a:rPr lang="hu-HU" sz="2000" dirty="0" smtClean="0">
                <a:solidFill>
                  <a:srgbClr val="002060"/>
                </a:solidFill>
              </a:rPr>
              <a:t> System </a:t>
            </a:r>
            <a:r>
              <a:rPr lang="hu-HU" sz="2000" dirty="0" err="1" smtClean="0">
                <a:solidFill>
                  <a:srgbClr val="002060"/>
                </a:solidFill>
              </a:rPr>
              <a:t>ohne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thalamische</a:t>
            </a:r>
            <a:endParaRPr lang="hu-HU" sz="2000" dirty="0" smtClean="0">
              <a:solidFill>
                <a:srgbClr val="002060"/>
              </a:solidFill>
            </a:endParaRPr>
          </a:p>
          <a:p>
            <a:r>
              <a:rPr lang="hu-HU" sz="2000" dirty="0" err="1" smtClean="0">
                <a:solidFill>
                  <a:srgbClr val="002060"/>
                </a:solidFill>
              </a:rPr>
              <a:t>Verschaltung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vor</a:t>
            </a:r>
            <a:r>
              <a:rPr lang="hu-HU" sz="2000" dirty="0" smtClean="0">
                <a:solidFill>
                  <a:srgbClr val="002060"/>
                </a:solidFill>
              </a:rPr>
              <a:t> der </a:t>
            </a:r>
            <a:r>
              <a:rPr lang="hu-HU" sz="2000" dirty="0" err="1" smtClean="0">
                <a:solidFill>
                  <a:srgbClr val="002060"/>
                </a:solidFill>
              </a:rPr>
              <a:t>Hirnrinde</a:t>
            </a:r>
            <a:r>
              <a:rPr lang="hu-HU" sz="2000" dirty="0" smtClean="0">
                <a:solidFill>
                  <a:srgbClr val="002060"/>
                </a:solidFill>
              </a:rPr>
              <a:t>!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1292814" y="639412"/>
            <a:ext cx="730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Atkinson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05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36" y="240154"/>
            <a:ext cx="5086728" cy="290670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36" y="3367579"/>
            <a:ext cx="5086728" cy="325792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599730" y="240154"/>
            <a:ext cx="1472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Bilder</a:t>
            </a:r>
            <a:r>
              <a:rPr lang="hu-HU" sz="1200" dirty="0" smtClean="0">
                <a:solidFill>
                  <a:srgbClr val="002060"/>
                </a:solidFill>
              </a:rPr>
              <a:t>: </a:t>
            </a:r>
            <a:r>
              <a:rPr lang="hu-HU" sz="1200" dirty="0" err="1" smtClean="0">
                <a:solidFill>
                  <a:srgbClr val="002060"/>
                </a:solidFill>
              </a:rPr>
              <a:t>Nieuwenhuys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42392" y="550506"/>
            <a:ext cx="183806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</a:rPr>
              <a:t>Macrosmata</a:t>
            </a:r>
            <a:endParaRPr lang="hu-HU" b="1" dirty="0" smtClean="0">
              <a:solidFill>
                <a:srgbClr val="002060"/>
              </a:solidFill>
            </a:endParaRPr>
          </a:p>
          <a:p>
            <a:r>
              <a:rPr lang="hu-HU" sz="1600" dirty="0" smtClean="0">
                <a:solidFill>
                  <a:srgbClr val="002060"/>
                </a:solidFill>
              </a:rPr>
              <a:t>(= </a:t>
            </a:r>
            <a:r>
              <a:rPr lang="hu-HU" sz="1600" dirty="0" err="1" smtClean="0">
                <a:solidFill>
                  <a:srgbClr val="002060"/>
                </a:solidFill>
              </a:rPr>
              <a:t>Großriecher</a:t>
            </a:r>
            <a:r>
              <a:rPr lang="hu-HU" sz="1600" dirty="0" smtClean="0">
                <a:solidFill>
                  <a:srgbClr val="002060"/>
                </a:solidFill>
              </a:rPr>
              <a:t>)</a:t>
            </a:r>
          </a:p>
          <a:p>
            <a:endParaRPr lang="hu-HU" sz="1600" dirty="0" smtClean="0">
              <a:solidFill>
                <a:srgbClr val="002060"/>
              </a:solidFill>
            </a:endParaRPr>
          </a:p>
          <a:p>
            <a:r>
              <a:rPr lang="hu-HU" sz="1600" dirty="0" smtClean="0">
                <a:solidFill>
                  <a:srgbClr val="002060"/>
                </a:solidFill>
              </a:rPr>
              <a:t>(A – </a:t>
            </a:r>
            <a:r>
              <a:rPr lang="hu-HU" sz="1600" dirty="0" err="1" smtClean="0">
                <a:solidFill>
                  <a:srgbClr val="002060"/>
                </a:solidFill>
              </a:rPr>
              <a:t>Stachelschwein</a:t>
            </a:r>
            <a:endParaRPr lang="hu-HU" sz="1600" dirty="0" smtClean="0">
              <a:solidFill>
                <a:srgbClr val="002060"/>
              </a:solidFill>
            </a:endParaRPr>
          </a:p>
          <a:p>
            <a:r>
              <a:rPr lang="hu-HU" sz="1600" dirty="0" smtClean="0">
                <a:solidFill>
                  <a:srgbClr val="002060"/>
                </a:solidFill>
              </a:rPr>
              <a:t> B – </a:t>
            </a:r>
            <a:r>
              <a:rPr lang="hu-HU" sz="1600" dirty="0" err="1" smtClean="0">
                <a:solidFill>
                  <a:srgbClr val="002060"/>
                </a:solidFill>
              </a:rPr>
              <a:t>Ratte</a:t>
            </a:r>
            <a:r>
              <a:rPr lang="hu-HU" sz="1600" dirty="0" smtClean="0">
                <a:solidFill>
                  <a:srgbClr val="002060"/>
                </a:solidFill>
              </a:rPr>
              <a:t>)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321283" y="3648270"/>
            <a:ext cx="1614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</a:rPr>
              <a:t>Microsmata</a:t>
            </a:r>
            <a:endParaRPr lang="hu-HU" b="1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Geringriecher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z.B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Mensch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3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6127" y="1228557"/>
            <a:ext cx="2419742" cy="26840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1399577"/>
            <a:ext cx="3590849" cy="24539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149" y="1399577"/>
            <a:ext cx="3020695" cy="245395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845712" y="4365866"/>
            <a:ext cx="18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>
                <a:solidFill>
                  <a:srgbClr val="002060"/>
                </a:solidFill>
              </a:rPr>
              <a:t>R</a:t>
            </a:r>
            <a:r>
              <a:rPr lang="hu-HU" i="1" dirty="0" err="1" smtClean="0">
                <a:solidFill>
                  <a:srgbClr val="002060"/>
                </a:solidFill>
              </a:rPr>
              <a:t>egio</a:t>
            </a:r>
            <a:r>
              <a:rPr lang="hu-HU" i="1" dirty="0" smtClean="0">
                <a:solidFill>
                  <a:srgbClr val="002060"/>
                </a:solidFill>
              </a:rPr>
              <a:t> </a:t>
            </a:r>
            <a:r>
              <a:rPr lang="hu-HU" i="1" dirty="0" err="1" smtClean="0">
                <a:solidFill>
                  <a:srgbClr val="002060"/>
                </a:solidFill>
              </a:rPr>
              <a:t>respiratoria</a:t>
            </a:r>
            <a:endParaRPr lang="hu-HU" i="1" dirty="0">
              <a:solidFill>
                <a:srgbClr val="002060"/>
              </a:solidFill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6178160" y="4570035"/>
            <a:ext cx="1480975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/>
          <p:cNvSpPr/>
          <p:nvPr/>
        </p:nvSpPr>
        <p:spPr>
          <a:xfrm>
            <a:off x="651587" y="4885331"/>
            <a:ext cx="1124494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02060"/>
                </a:solidFill>
              </a:rPr>
              <a:t>entspricht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dem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Rezeptororgan</a:t>
            </a:r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02060"/>
                </a:solidFill>
              </a:rPr>
              <a:t>ca</a:t>
            </a:r>
            <a:r>
              <a:rPr lang="hu-HU" dirty="0">
                <a:solidFill>
                  <a:srgbClr val="002060"/>
                </a:solidFill>
              </a:rPr>
              <a:t>. 2 x 1 - 5 cm</a:t>
            </a:r>
            <a:r>
              <a:rPr lang="hu-HU" baseline="30000" dirty="0">
                <a:solidFill>
                  <a:srgbClr val="002060"/>
                </a:solidFill>
              </a:rPr>
              <a:t>2 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großes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Gebiet</a:t>
            </a:r>
            <a:r>
              <a:rPr lang="hu-HU" dirty="0">
                <a:solidFill>
                  <a:srgbClr val="002060"/>
                </a:solidFill>
              </a:rPr>
              <a:t> am </a:t>
            </a:r>
            <a:r>
              <a:rPr lang="hu-HU" dirty="0" err="1">
                <a:solidFill>
                  <a:srgbClr val="002060"/>
                </a:solidFill>
              </a:rPr>
              <a:t>oberen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Rand</a:t>
            </a:r>
            <a:r>
              <a:rPr lang="hu-HU" dirty="0">
                <a:solidFill>
                  <a:srgbClr val="002060"/>
                </a:solidFill>
              </a:rPr>
              <a:t> des </a:t>
            </a:r>
            <a:r>
              <a:rPr lang="hu-HU" dirty="0" err="1">
                <a:solidFill>
                  <a:srgbClr val="002060"/>
                </a:solidFill>
              </a:rPr>
              <a:t>Nasenseptums</a:t>
            </a:r>
            <a:r>
              <a:rPr lang="hu-HU" dirty="0">
                <a:solidFill>
                  <a:srgbClr val="002060"/>
                </a:solidFill>
              </a:rPr>
              <a:t> und ~ der </a:t>
            </a:r>
            <a:r>
              <a:rPr lang="hu-HU" dirty="0" err="1">
                <a:solidFill>
                  <a:srgbClr val="002060"/>
                </a:solidFill>
              </a:rPr>
              <a:t>Concha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nasi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superior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entsprechend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51587" y="4365866"/>
            <a:ext cx="1744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u="sng" dirty="0" err="1">
                <a:solidFill>
                  <a:srgbClr val="002060"/>
                </a:solidFill>
              </a:rPr>
              <a:t>Regio</a:t>
            </a:r>
            <a:r>
              <a:rPr lang="hu-HU" b="1" u="sng" dirty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olfactoria</a:t>
            </a:r>
            <a:r>
              <a:rPr lang="hu-HU" b="1" u="sng" dirty="0" smtClean="0">
                <a:solidFill>
                  <a:srgbClr val="002060"/>
                </a:solidFill>
              </a:rPr>
              <a:t>:</a:t>
            </a:r>
            <a:endParaRPr lang="hu-HU" b="1" u="sng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031506" y="335900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Regio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olfactoria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97352" y="1197226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653677" y="1186011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5760425" y="1014991"/>
            <a:ext cx="829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Spalteholz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0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31506" y="335900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Regio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olfactoria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61154" y="996614"/>
            <a:ext cx="9924640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 err="1" smtClean="0">
                <a:solidFill>
                  <a:srgbClr val="002060"/>
                </a:solidFill>
              </a:rPr>
              <a:t>Basalzellen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b="1" dirty="0" err="1" smtClean="0">
                <a:solidFill>
                  <a:srgbClr val="002060"/>
                </a:solidFill>
              </a:rPr>
              <a:t>Stützzellen</a:t>
            </a:r>
            <a:r>
              <a:rPr lang="hu-HU" dirty="0" smtClean="0">
                <a:solidFill>
                  <a:srgbClr val="002060"/>
                </a:solidFill>
              </a:rPr>
              <a:t> mit </a:t>
            </a:r>
            <a:r>
              <a:rPr lang="hu-HU" dirty="0" err="1" smtClean="0">
                <a:solidFill>
                  <a:srgbClr val="002060"/>
                </a:solidFill>
              </a:rPr>
              <a:t>Mikrovilli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b="1" dirty="0" err="1" smtClean="0">
                <a:solidFill>
                  <a:srgbClr val="002060"/>
                </a:solidFill>
              </a:rPr>
              <a:t>bipolare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b="1" i="1" dirty="0" err="1" smtClean="0">
                <a:solidFill>
                  <a:srgbClr val="002060"/>
                </a:solidFill>
              </a:rPr>
              <a:t>primäre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Sinneszellen</a:t>
            </a:r>
            <a:r>
              <a:rPr lang="hu-HU" b="1" dirty="0" smtClean="0">
                <a:solidFill>
                  <a:srgbClr val="002060"/>
                </a:solidFill>
              </a:rPr>
              <a:t> mit Zilien (</a:t>
            </a:r>
            <a:r>
              <a:rPr lang="hu-HU" b="1" dirty="0" err="1">
                <a:solidFill>
                  <a:srgbClr val="002060"/>
                </a:solidFill>
              </a:rPr>
              <a:t>R</a:t>
            </a:r>
            <a:r>
              <a:rPr lang="hu-HU" b="1" dirty="0" err="1" smtClean="0">
                <a:solidFill>
                  <a:srgbClr val="002060"/>
                </a:solidFill>
              </a:rPr>
              <a:t>iechhärchen</a:t>
            </a:r>
            <a:r>
              <a:rPr lang="hu-HU" b="1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seröse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Bowmansche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Drüsen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hier </a:t>
            </a:r>
            <a:r>
              <a:rPr lang="hu-HU" dirty="0" err="1">
                <a:solidFill>
                  <a:srgbClr val="002060"/>
                </a:solidFill>
              </a:rPr>
              <a:t>entspringen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der </a:t>
            </a:r>
            <a:r>
              <a:rPr lang="hu-HU" dirty="0" err="1">
                <a:solidFill>
                  <a:srgbClr val="002060"/>
                </a:solidFill>
              </a:rPr>
              <a:t>Schleimhaut</a:t>
            </a:r>
            <a:r>
              <a:rPr lang="hu-HU" dirty="0">
                <a:solidFill>
                  <a:srgbClr val="002060"/>
                </a:solidFill>
              </a:rPr>
              <a:t> die </a:t>
            </a:r>
            <a:r>
              <a:rPr lang="hu-HU" dirty="0" err="1">
                <a:solidFill>
                  <a:srgbClr val="002060"/>
                </a:solidFill>
              </a:rPr>
              <a:t>Fila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olfactoria</a:t>
            </a:r>
            <a:r>
              <a:rPr lang="hu-HU" dirty="0">
                <a:solidFill>
                  <a:srgbClr val="002060"/>
                </a:solidFill>
              </a:rPr>
              <a:t>, </a:t>
            </a:r>
            <a:r>
              <a:rPr lang="hu-HU" dirty="0" err="1">
                <a:solidFill>
                  <a:srgbClr val="002060"/>
                </a:solidFill>
              </a:rPr>
              <a:t>die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die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Löcher</a:t>
            </a:r>
            <a:r>
              <a:rPr lang="hu-HU" dirty="0">
                <a:solidFill>
                  <a:srgbClr val="002060"/>
                </a:solidFill>
              </a:rPr>
              <a:t> der </a:t>
            </a:r>
            <a:r>
              <a:rPr lang="hu-HU" dirty="0" err="1">
                <a:solidFill>
                  <a:srgbClr val="002060"/>
                </a:solidFill>
              </a:rPr>
              <a:t>Lamina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cribrosa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passieren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Fila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bestehen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Axonen</a:t>
            </a:r>
            <a:r>
              <a:rPr lang="hu-HU" dirty="0" smtClean="0">
                <a:solidFill>
                  <a:srgbClr val="002060"/>
                </a:solidFill>
              </a:rPr>
              <a:t> (0,2 – 0,4 </a:t>
            </a:r>
            <a:r>
              <a:rPr lang="hu-HU" dirty="0" err="1" smtClean="0">
                <a:solidFill>
                  <a:srgbClr val="002060"/>
                </a:solidFill>
              </a:rPr>
              <a:t>µm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nicht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myelinisiert</a:t>
            </a:r>
            <a:r>
              <a:rPr lang="hu-HU" dirty="0" smtClean="0">
                <a:solidFill>
                  <a:srgbClr val="002060"/>
                </a:solidFill>
              </a:rPr>
              <a:t>) der </a:t>
            </a:r>
            <a:r>
              <a:rPr lang="hu-HU" dirty="0" err="1" smtClean="0">
                <a:solidFill>
                  <a:srgbClr val="002060"/>
                </a:solidFill>
              </a:rPr>
              <a:t>primären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Sinneszellen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338318" y="274345"/>
            <a:ext cx="166468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1. Neuron</a:t>
            </a:r>
            <a:endParaRPr lang="hu-H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upload.wikimedia.org/wikipedia/de/8/83/Schema_Geruchsrezeptor_%28Zelle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509" y="2652878"/>
            <a:ext cx="1972262" cy="37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973342" y="6327775"/>
            <a:ext cx="1334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www.wikipedia.de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upload.wikimedia.org/wikipedia/commons/thumb/1/1b/Riechschleimhaut.svg/1500px-Riechschleimhau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6" y="2517417"/>
            <a:ext cx="7754062" cy="38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0595689" y="2715207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Zilien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589466" y="3212844"/>
            <a:ext cx="82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Vesikel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0598798" y="3921965"/>
            <a:ext cx="16517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Dendrit</a:t>
            </a:r>
          </a:p>
          <a:p>
            <a:r>
              <a:rPr lang="hu-HU" sz="1600" b="1" dirty="0" smtClean="0">
                <a:solidFill>
                  <a:srgbClr val="002060"/>
                </a:solidFill>
              </a:rPr>
              <a:t>(</a:t>
            </a:r>
            <a:r>
              <a:rPr lang="hu-HU" sz="1600" b="1" dirty="0" err="1" smtClean="0">
                <a:solidFill>
                  <a:srgbClr val="002060"/>
                </a:solidFill>
              </a:rPr>
              <a:t>periph</a:t>
            </a:r>
            <a:r>
              <a:rPr lang="hu-HU" sz="1600" b="1" dirty="0" smtClean="0">
                <a:solidFill>
                  <a:srgbClr val="002060"/>
                </a:solidFill>
              </a:rPr>
              <a:t>. </a:t>
            </a:r>
            <a:r>
              <a:rPr lang="hu-HU" sz="1600" b="1" dirty="0" err="1" smtClean="0">
                <a:solidFill>
                  <a:srgbClr val="002060"/>
                </a:solidFill>
              </a:rPr>
              <a:t>Fortsatz</a:t>
            </a:r>
            <a:r>
              <a:rPr lang="hu-HU" sz="1600" b="1" dirty="0" smtClean="0">
                <a:solidFill>
                  <a:srgbClr val="002060"/>
                </a:solidFill>
              </a:rPr>
              <a:t>)</a:t>
            </a:r>
            <a:endParaRPr lang="hu-HU" sz="1600" b="1" dirty="0">
              <a:solidFill>
                <a:srgbClr val="00206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608129" y="471507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2060"/>
                </a:solidFill>
              </a:rPr>
              <a:t>S</a:t>
            </a:r>
            <a:r>
              <a:rPr lang="hu-HU" dirty="0" smtClean="0">
                <a:solidFill>
                  <a:srgbClr val="002060"/>
                </a:solidFill>
              </a:rPr>
              <a:t>oma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0598796" y="5517495"/>
            <a:ext cx="15094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Axon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sz="1600" b="1" dirty="0" smtClean="0">
                <a:solidFill>
                  <a:srgbClr val="002060"/>
                </a:solidFill>
              </a:rPr>
              <a:t>(</a:t>
            </a:r>
            <a:r>
              <a:rPr lang="hu-HU" sz="1600" b="1" dirty="0" err="1" smtClean="0">
                <a:solidFill>
                  <a:srgbClr val="002060"/>
                </a:solidFill>
              </a:rPr>
              <a:t>zentr</a:t>
            </a:r>
            <a:r>
              <a:rPr lang="hu-HU" sz="1600" b="1" dirty="0" smtClean="0">
                <a:solidFill>
                  <a:srgbClr val="002060"/>
                </a:solidFill>
              </a:rPr>
              <a:t>. </a:t>
            </a:r>
            <a:r>
              <a:rPr lang="hu-HU" sz="1600" b="1" dirty="0" err="1" smtClean="0">
                <a:solidFill>
                  <a:srgbClr val="002060"/>
                </a:solidFill>
              </a:rPr>
              <a:t>Fortsatz</a:t>
            </a:r>
            <a:r>
              <a:rPr lang="hu-HU" sz="1600" b="1" dirty="0" smtClean="0">
                <a:solidFill>
                  <a:srgbClr val="002060"/>
                </a:solidFill>
              </a:rPr>
              <a:t>)</a:t>
            </a:r>
            <a:endParaRPr lang="hu-H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0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8002" r="41260" b="42650"/>
          <a:stretch>
            <a:fillRect/>
          </a:stretch>
        </p:blipFill>
        <p:spPr bwMode="auto">
          <a:xfrm>
            <a:off x="5476999" y="1390261"/>
            <a:ext cx="312578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218123" y="335900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Riechepithel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86613" y="1390261"/>
            <a:ext cx="45188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apikal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Riechschleim</a:t>
            </a:r>
            <a:r>
              <a:rPr lang="hu-HU" dirty="0" smtClean="0">
                <a:solidFill>
                  <a:srgbClr val="002060"/>
                </a:solidFill>
              </a:rPr>
              <a:t> von den </a:t>
            </a:r>
            <a:r>
              <a:rPr lang="hu-HU" dirty="0" err="1" smtClean="0">
                <a:solidFill>
                  <a:srgbClr val="002060"/>
                </a:solidFill>
              </a:rPr>
              <a:t>Stützzellen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und </a:t>
            </a:r>
            <a:r>
              <a:rPr lang="hu-HU" dirty="0" err="1" smtClean="0">
                <a:solidFill>
                  <a:srgbClr val="002060"/>
                </a:solidFill>
              </a:rPr>
              <a:t>serösen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Bowmanschen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Drüsen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produziert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diesem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Schleim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Enzyme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enthalten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r>
              <a:rPr lang="hu-HU" sz="1600" dirty="0" smtClean="0">
                <a:solidFill>
                  <a:srgbClr val="002060"/>
                </a:solidFill>
              </a:rPr>
              <a:t>(CYP450, </a:t>
            </a:r>
            <a:r>
              <a:rPr lang="hu-HU" sz="1600" dirty="0" err="1" smtClean="0">
                <a:solidFill>
                  <a:srgbClr val="002060"/>
                </a:solidFill>
              </a:rPr>
              <a:t>Transportproteine</a:t>
            </a:r>
            <a:r>
              <a:rPr lang="hu-HU" sz="1600" dirty="0" smtClean="0">
                <a:solidFill>
                  <a:srgbClr val="002060"/>
                </a:solidFill>
              </a:rPr>
              <a:t>, </a:t>
            </a:r>
            <a:r>
              <a:rPr lang="hu-HU" sz="1600" dirty="0" err="1" smtClean="0">
                <a:solidFill>
                  <a:srgbClr val="002060"/>
                </a:solidFill>
              </a:rPr>
              <a:t>Bindeproteine</a:t>
            </a:r>
            <a:r>
              <a:rPr lang="hu-HU" sz="1600" dirty="0" smtClean="0">
                <a:solidFill>
                  <a:srgbClr val="002060"/>
                </a:solidFill>
              </a:rPr>
              <a:t> </a:t>
            </a:r>
            <a:r>
              <a:rPr lang="hu-HU" sz="1600" dirty="0" err="1" smtClean="0">
                <a:solidFill>
                  <a:srgbClr val="002060"/>
                </a:solidFill>
              </a:rPr>
              <a:t>usw</a:t>
            </a:r>
            <a:r>
              <a:rPr lang="hu-HU" sz="1600" dirty="0" smtClean="0">
                <a:solidFill>
                  <a:srgbClr val="002060"/>
                </a:solidFill>
              </a:rPr>
              <a:t>.)</a:t>
            </a:r>
          </a:p>
          <a:p>
            <a:endParaRPr lang="hu-HU" sz="1600" dirty="0">
              <a:solidFill>
                <a:srgbClr val="002060"/>
              </a:solidFill>
            </a:endParaRPr>
          </a:p>
          <a:p>
            <a:endParaRPr lang="hu-HU" sz="1600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Riechzellen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primäre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Sinneszellen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86613" y="3509412"/>
            <a:ext cx="6096000" cy="21390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Lebensdauer </a:t>
            </a:r>
            <a:r>
              <a:rPr lang="hu-HU" dirty="0" smtClean="0">
                <a:solidFill>
                  <a:srgbClr val="002060"/>
                </a:solidFill>
              </a:rPr>
              <a:t>30 </a:t>
            </a:r>
            <a:r>
              <a:rPr lang="hu-HU" dirty="0">
                <a:solidFill>
                  <a:srgbClr val="002060"/>
                </a:solidFill>
              </a:rPr>
              <a:t>– 60 </a:t>
            </a:r>
            <a:r>
              <a:rPr lang="hu-HU" dirty="0" err="1" smtClean="0">
                <a:solidFill>
                  <a:srgbClr val="002060"/>
                </a:solidFill>
              </a:rPr>
              <a:t>Tage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danach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Apoptose</a:t>
            </a:r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02060"/>
                </a:solidFill>
              </a:rPr>
              <a:t>aus</a:t>
            </a:r>
            <a:r>
              <a:rPr lang="hu-HU" dirty="0">
                <a:solidFill>
                  <a:srgbClr val="002060"/>
                </a:solidFill>
              </a:rPr>
              <a:t> den </a:t>
            </a:r>
            <a:r>
              <a:rPr lang="hu-HU" dirty="0" err="1">
                <a:solidFill>
                  <a:srgbClr val="002060"/>
                </a:solidFill>
              </a:rPr>
              <a:t>Basalzellen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werden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diese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neugebildet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    (</a:t>
            </a:r>
            <a:r>
              <a:rPr lang="hu-HU" dirty="0" err="1" smtClean="0">
                <a:solidFill>
                  <a:srgbClr val="002060"/>
                </a:solidFill>
              </a:rPr>
              <a:t>Regenerationsfähigkeit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des </a:t>
            </a:r>
            <a:r>
              <a:rPr lang="hu-HU" dirty="0" err="1" smtClean="0">
                <a:solidFill>
                  <a:srgbClr val="002060"/>
                </a:solidFill>
              </a:rPr>
              <a:t>Riechepithels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5 - 20 Zilien / </a:t>
            </a:r>
            <a:r>
              <a:rPr lang="hu-HU" dirty="0" err="1" smtClean="0">
                <a:solidFill>
                  <a:srgbClr val="002060"/>
                </a:solidFill>
              </a:rPr>
              <a:t>Sinneszelle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ragen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Riechschleim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diese</a:t>
            </a:r>
            <a:r>
              <a:rPr lang="hu-HU" dirty="0" smtClean="0">
                <a:solidFill>
                  <a:srgbClr val="002060"/>
                </a:solidFill>
              </a:rPr>
              <a:t> Zilien </a:t>
            </a:r>
            <a:r>
              <a:rPr lang="hu-HU" dirty="0" err="1" smtClean="0">
                <a:solidFill>
                  <a:srgbClr val="002060"/>
                </a:solidFill>
              </a:rPr>
              <a:t>tragen</a:t>
            </a:r>
            <a:r>
              <a:rPr lang="hu-HU" dirty="0" smtClean="0">
                <a:solidFill>
                  <a:srgbClr val="002060"/>
                </a:solidFill>
              </a:rPr>
              <a:t> die </a:t>
            </a:r>
            <a:r>
              <a:rPr lang="hu-HU" dirty="0" err="1" smtClean="0">
                <a:solidFill>
                  <a:srgbClr val="002060"/>
                </a:solidFill>
              </a:rPr>
              <a:t>Riechrezeptoren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780243" y="1898092"/>
            <a:ext cx="32791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ca</a:t>
            </a:r>
            <a:r>
              <a:rPr lang="hu-HU" dirty="0" smtClean="0">
                <a:solidFill>
                  <a:srgbClr val="002060"/>
                </a:solidFill>
              </a:rPr>
              <a:t>. 15 </a:t>
            </a:r>
            <a:r>
              <a:rPr lang="hu-HU" dirty="0" err="1" smtClean="0">
                <a:solidFill>
                  <a:srgbClr val="002060"/>
                </a:solidFill>
              </a:rPr>
              <a:t>Mio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Sinneszellen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ca</a:t>
            </a:r>
            <a:r>
              <a:rPr lang="hu-HU" dirty="0" smtClean="0">
                <a:solidFill>
                  <a:srgbClr val="002060"/>
                </a:solidFill>
              </a:rPr>
              <a:t>. 400 – 1000 </a:t>
            </a:r>
            <a:r>
              <a:rPr lang="hu-HU" dirty="0" err="1" smtClean="0">
                <a:solidFill>
                  <a:srgbClr val="002060"/>
                </a:solidFill>
              </a:rPr>
              <a:t>verschiedene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Rezeptoren</a:t>
            </a:r>
            <a:r>
              <a:rPr lang="hu-HU" dirty="0" smtClean="0">
                <a:solidFill>
                  <a:srgbClr val="002060"/>
                </a:solidFill>
              </a:rPr>
              <a:t>!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Geruchsmoleküle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können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mehrere </a:t>
            </a:r>
            <a:r>
              <a:rPr lang="hu-HU" dirty="0" err="1" smtClean="0">
                <a:solidFill>
                  <a:srgbClr val="002060"/>
                </a:solidFill>
              </a:rPr>
              <a:t>aktive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Geruchsepitope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besitzen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wobei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alle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Epitope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einzeln</a:t>
            </a:r>
            <a:r>
              <a:rPr lang="hu-HU" dirty="0" smtClean="0">
                <a:solidFill>
                  <a:srgbClr val="002060"/>
                </a:solidFill>
              </a:rPr>
              <a:t> an den </a:t>
            </a:r>
            <a:r>
              <a:rPr lang="hu-HU" dirty="0" err="1" smtClean="0">
                <a:solidFill>
                  <a:srgbClr val="002060"/>
                </a:solidFill>
              </a:rPr>
              <a:t>entsprechenden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Zellen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Rezeptor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binden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1 </a:t>
            </a:r>
            <a:r>
              <a:rPr lang="hu-HU" dirty="0" err="1" smtClean="0">
                <a:solidFill>
                  <a:srgbClr val="002060"/>
                </a:solidFill>
              </a:rPr>
              <a:t>Zelle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nur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1</a:t>
            </a:r>
            <a:r>
              <a:rPr lang="hu-HU" dirty="0" smtClean="0">
                <a:solidFill>
                  <a:srgbClr val="002060"/>
                </a:solidFill>
              </a:rPr>
              <a:t> Art von </a:t>
            </a:r>
            <a:r>
              <a:rPr lang="hu-HU" dirty="0" err="1" smtClean="0">
                <a:solidFill>
                  <a:srgbClr val="002060"/>
                </a:solidFill>
              </a:rPr>
              <a:t>Rezeptoren</a:t>
            </a:r>
            <a:r>
              <a:rPr lang="hu-HU" dirty="0" smtClean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8162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973560"/>
              </p:ext>
            </p:extLst>
          </p:nvPr>
        </p:nvGraphicFramePr>
        <p:xfrm>
          <a:off x="2799183" y="253500"/>
          <a:ext cx="6634065" cy="2275808"/>
        </p:xfrm>
        <a:graphic>
          <a:graphicData uri="http://schemas.openxmlformats.org/drawingml/2006/table">
            <a:tbl>
              <a:tblPr/>
              <a:tblGrid>
                <a:gridCol w="2211355"/>
                <a:gridCol w="2211355"/>
                <a:gridCol w="2211355"/>
              </a:tblGrid>
              <a:tr h="237798">
                <a:tc>
                  <a:txBody>
                    <a:bodyPr/>
                    <a:lstStyle/>
                    <a:p>
                      <a:pPr algn="ctr"/>
                      <a:r>
                        <a:rPr lang="hu-HU" sz="1400" u="none" dirty="0" err="1">
                          <a:solidFill>
                            <a:srgbClr val="002060"/>
                          </a:solidFill>
                          <a:effectLst/>
                        </a:rPr>
                        <a:t>Grundgeruch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u="none">
                          <a:solidFill>
                            <a:srgbClr val="002060"/>
                          </a:solidFill>
                          <a:effectLst/>
                        </a:rPr>
                        <a:t>typischer Geruchsstoff</a:t>
                      </a: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u="none">
                          <a:solidFill>
                            <a:srgbClr val="002060"/>
                          </a:solidFill>
                          <a:effectLst/>
                        </a:rPr>
                        <a:t>Vorkommen</a:t>
                      </a: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237798">
                <a:tc>
                  <a:txBody>
                    <a:bodyPr/>
                    <a:lstStyle/>
                    <a:p>
                      <a:r>
                        <a:rPr lang="hu-HU" sz="1400" u="none" dirty="0">
                          <a:solidFill>
                            <a:srgbClr val="002060"/>
                          </a:solidFill>
                          <a:effectLst/>
                        </a:rPr>
                        <a:t>campherähnlich</a:t>
                      </a: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Campher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Mottengift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37798">
                <a:tc>
                  <a:txBody>
                    <a:bodyPr/>
                    <a:lstStyle/>
                    <a:p>
                      <a:r>
                        <a:rPr lang="hu-HU" sz="1400" u="none" dirty="0" err="1">
                          <a:solidFill>
                            <a:srgbClr val="002060"/>
                          </a:solidFill>
                          <a:effectLst/>
                        </a:rPr>
                        <a:t>moschusartig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Moschus-Keton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Engelwurz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37798">
                <a:tc>
                  <a:txBody>
                    <a:bodyPr/>
                    <a:lstStyle/>
                    <a:p>
                      <a:r>
                        <a:rPr lang="hu-HU" sz="1400" u="none">
                          <a:solidFill>
                            <a:srgbClr val="002060"/>
                          </a:solidFill>
                          <a:effectLst/>
                        </a:rPr>
                        <a:t>blumenduftartig</a:t>
                      </a: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2-Phenylethanol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Rosenduft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37798">
                <a:tc>
                  <a:txBody>
                    <a:bodyPr/>
                    <a:lstStyle/>
                    <a:p>
                      <a:r>
                        <a:rPr lang="hu-HU" sz="1400" u="none">
                          <a:solidFill>
                            <a:srgbClr val="002060"/>
                          </a:solidFill>
                          <a:effectLst/>
                        </a:rPr>
                        <a:t>mentholartig</a:t>
                      </a: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Menthon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Minze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37798">
                <a:tc>
                  <a:txBody>
                    <a:bodyPr/>
                    <a:lstStyle/>
                    <a:p>
                      <a:r>
                        <a:rPr lang="hu-HU" sz="1400" u="none">
                          <a:solidFill>
                            <a:srgbClr val="002060"/>
                          </a:solidFill>
                          <a:effectLst/>
                        </a:rPr>
                        <a:t>ätherisch</a:t>
                      </a: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1,2-Dichlorethan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dirty="0" err="1">
                          <a:solidFill>
                            <a:srgbClr val="002060"/>
                          </a:solidFill>
                          <a:effectLst/>
                        </a:rPr>
                        <a:t>Trockenreinigungsmittel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37798">
                <a:tc>
                  <a:txBody>
                    <a:bodyPr/>
                    <a:lstStyle/>
                    <a:p>
                      <a:r>
                        <a:rPr lang="hu-HU" sz="1400" u="none" dirty="0" err="1">
                          <a:solidFill>
                            <a:srgbClr val="002060"/>
                          </a:solidFill>
                          <a:effectLst/>
                        </a:rPr>
                        <a:t>beißend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Ameisensäure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dirty="0">
                          <a:solidFill>
                            <a:srgbClr val="002060"/>
                          </a:solidFill>
                          <a:effectLst/>
                        </a:rPr>
                        <a:t>Wein</a:t>
                      </a:r>
                      <a:r>
                        <a:rPr lang="hu-H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essig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37798">
                <a:tc>
                  <a:txBody>
                    <a:bodyPr/>
                    <a:lstStyle/>
                    <a:p>
                      <a:r>
                        <a:rPr lang="hu-HU" sz="1400" u="none" dirty="0" err="1">
                          <a:solidFill>
                            <a:srgbClr val="002060"/>
                          </a:solidFill>
                          <a:effectLst/>
                        </a:rPr>
                        <a:t>faulig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2-Methylpropan-2-thiol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u="none" dirty="0" err="1">
                          <a:solidFill>
                            <a:srgbClr val="002060"/>
                          </a:solidFill>
                          <a:effectLst/>
                        </a:rPr>
                        <a:t>faules</a:t>
                      </a:r>
                      <a:r>
                        <a:rPr lang="hu-HU" sz="1400" u="non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hu-HU" sz="1400" u="none" dirty="0" err="1">
                          <a:solidFill>
                            <a:srgbClr val="002060"/>
                          </a:solidFill>
                          <a:effectLst/>
                        </a:rPr>
                        <a:t>Ei</a:t>
                      </a:r>
                      <a:endParaRPr lang="hu-HU" sz="1400" u="none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71117" marR="71117" marT="35558" marB="3555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http://upload.wikimedia.org/wikipedia/commons/e/e0/Chemoelektrische_Ausl%C3%B6sung_einer_Erregung_in_Riechsinneszell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3667393"/>
            <a:ext cx="4063754" cy="27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98738" y="2962275"/>
            <a:ext cx="1107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Menschen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können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theoretisch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über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smtClean="0">
                <a:solidFill>
                  <a:srgbClr val="002060"/>
                </a:solidFill>
              </a:rPr>
              <a:t>40.000 – 100.000 </a:t>
            </a:r>
            <a:r>
              <a:rPr lang="hu-HU" dirty="0" err="1" smtClean="0">
                <a:solidFill>
                  <a:srgbClr val="002060"/>
                </a:solidFill>
              </a:rPr>
              <a:t>Gerüche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unterscheiden</a:t>
            </a:r>
            <a:r>
              <a:rPr lang="hu-HU" dirty="0" smtClean="0">
                <a:solidFill>
                  <a:srgbClr val="002060"/>
                </a:solidFill>
              </a:rPr>
              <a:t>		- </a:t>
            </a:r>
            <a:r>
              <a:rPr lang="hu-HU" dirty="0" err="1" smtClean="0">
                <a:solidFill>
                  <a:srgbClr val="002060"/>
                </a:solidFill>
              </a:rPr>
              <a:t>Geruch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Epitopenmuster</a:t>
            </a:r>
            <a:r>
              <a:rPr lang="hu-HU" dirty="0" smtClean="0">
                <a:solidFill>
                  <a:srgbClr val="002060"/>
                </a:solidFill>
              </a:rPr>
              <a:t>!)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09650" y="180975"/>
            <a:ext cx="1598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ein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Beispiel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für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Grundgerüche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705475" y="4105275"/>
            <a:ext cx="57460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kleinere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Gruppen</a:t>
            </a:r>
            <a:r>
              <a:rPr lang="hu-HU" dirty="0" smtClean="0">
                <a:solidFill>
                  <a:srgbClr val="002060"/>
                </a:solidFill>
              </a:rPr>
              <a:t> von </a:t>
            </a:r>
            <a:r>
              <a:rPr lang="hu-HU" dirty="0" err="1" smtClean="0">
                <a:solidFill>
                  <a:srgbClr val="002060"/>
                </a:solidFill>
              </a:rPr>
              <a:t>Sinneszellen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expressieren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selben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Rezeptor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Akzionspotenzial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zentralen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Fortsatz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Axon</a:t>
            </a:r>
            <a:r>
              <a:rPr lang="hu-HU" dirty="0">
                <a:solidFill>
                  <a:srgbClr val="002060"/>
                </a:solidFill>
              </a:rPr>
              <a:t>)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entlang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Transmitterabgabe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b="1" u="sng" dirty="0" err="1" smtClean="0">
                <a:solidFill>
                  <a:srgbClr val="002060"/>
                </a:solidFill>
              </a:rPr>
              <a:t>Glutamat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Bulbus</a:t>
            </a:r>
            <a:r>
              <a:rPr lang="hu-HU" b="1" u="sng" dirty="0" smtClean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olfactorius</a:t>
            </a:r>
            <a:endParaRPr lang="hu-HU" b="1" u="sng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653052" y="89130"/>
            <a:ext cx="1334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www.wikipedia.de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85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05144" y="335900"/>
            <a:ext cx="4193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Bulbus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olfactorius</a:t>
            </a:r>
            <a:r>
              <a:rPr lang="hu-HU" sz="2400" dirty="0" smtClean="0">
                <a:solidFill>
                  <a:srgbClr val="002060"/>
                </a:solidFill>
              </a:rPr>
              <a:t> (</a:t>
            </a:r>
            <a:r>
              <a:rPr lang="hu-HU" sz="2400" dirty="0" err="1" smtClean="0">
                <a:solidFill>
                  <a:srgbClr val="002060"/>
                </a:solidFill>
              </a:rPr>
              <a:t>Riechkolben</a:t>
            </a:r>
            <a:r>
              <a:rPr lang="hu-HU" sz="2400" dirty="0" smtClean="0">
                <a:solidFill>
                  <a:srgbClr val="002060"/>
                </a:solidFill>
              </a:rPr>
              <a:t>)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338318" y="274345"/>
            <a:ext cx="166468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2. Neuron</a:t>
            </a:r>
            <a:endParaRPr lang="hu-HU" sz="2800" b="1" dirty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1392282"/>
            <a:ext cx="3717814" cy="372211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276391" y="2295331"/>
            <a:ext cx="13104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„Riechnerv”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7586878" y="2400300"/>
            <a:ext cx="414122" cy="952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6617481" y="5254354"/>
            <a:ext cx="522380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dirty="0" smtClean="0">
                <a:solidFill>
                  <a:srgbClr val="002060"/>
                </a:solidFill>
              </a:rPr>
              <a:t>Riechnerv (</a:t>
            </a:r>
            <a:r>
              <a:rPr lang="hu-HU" b="1" dirty="0" err="1" smtClean="0">
                <a:solidFill>
                  <a:srgbClr val="002060"/>
                </a:solidFill>
              </a:rPr>
              <a:t>Nervus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olfactorius</a:t>
            </a:r>
            <a:r>
              <a:rPr lang="hu-HU" b="1" dirty="0" smtClean="0">
                <a:solidFill>
                  <a:srgbClr val="002060"/>
                </a:solidFill>
              </a:rPr>
              <a:t>): </a:t>
            </a:r>
            <a:r>
              <a:rPr lang="hu-HU" dirty="0" err="1" smtClean="0">
                <a:solidFill>
                  <a:srgbClr val="002060"/>
                </a:solidFill>
              </a:rPr>
              <a:t>weder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morpholigisch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noch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embryologisch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kein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richtiger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Hirnnerv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3" y="1392282"/>
            <a:ext cx="5538216" cy="4489704"/>
          </a:xfrm>
          <a:prstGeom prst="rect">
            <a:avLst/>
          </a:prstGeom>
        </p:spPr>
      </p:pic>
      <p:cxnSp>
        <p:nvCxnSpPr>
          <p:cNvPr id="19" name="Szögletes összekötő 18"/>
          <p:cNvCxnSpPr/>
          <p:nvPr/>
        </p:nvCxnSpPr>
        <p:spPr>
          <a:xfrm rot="5400000">
            <a:off x="4678574" y="2786691"/>
            <a:ext cx="1773989" cy="1529935"/>
          </a:xfrm>
          <a:prstGeom prst="bentConnector3">
            <a:avLst>
              <a:gd name="adj1" fmla="val 99934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1064849" y="881257"/>
            <a:ext cx="462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</a:rPr>
              <a:t>primäres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Riechzentrum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mit </a:t>
            </a:r>
            <a:r>
              <a:rPr lang="hu-HU" dirty="0" err="1" smtClean="0">
                <a:solidFill>
                  <a:srgbClr val="002060"/>
                </a:solidFill>
              </a:rPr>
              <a:t>Bulb</a:t>
            </a:r>
            <a:r>
              <a:rPr lang="hu-HU" dirty="0" err="1" smtClean="0">
                <a:solidFill>
                  <a:srgbClr val="002060"/>
                </a:solidFill>
              </a:rPr>
              <a:t>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olfactorius</a:t>
            </a:r>
            <a:endParaRPr lang="hu-HU" dirty="0" smtClean="0">
              <a:solidFill>
                <a:srgbClr val="002060"/>
              </a:solidFill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306683" y="1197226"/>
            <a:ext cx="56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Fonyó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10816426" y="1200134"/>
            <a:ext cx="730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Atkinson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316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Microsoft Macintosh PowerPoint</Application>
  <PresentationFormat>Breitbild</PresentationFormat>
  <Paragraphs>277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Calibri</vt:lpstr>
      <vt:lpstr>Palatino Linotype</vt:lpstr>
      <vt:lpstr>Arial</vt:lpstr>
      <vt:lpstr>1_Office Theme</vt:lpstr>
      <vt:lpstr> Riechbahn und Geschmackssystem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Riechbahn und Geschmackssystem</dc:title>
  <dc:creator>Baksa</dc:creator>
  <cp:lastModifiedBy>Gabor Baksa</cp:lastModifiedBy>
  <cp:revision>69</cp:revision>
  <dcterms:created xsi:type="dcterms:W3CDTF">2014-11-29T19:17:57Z</dcterms:created>
  <dcterms:modified xsi:type="dcterms:W3CDTF">2018-11-27T10:37:29Z</dcterms:modified>
</cp:coreProperties>
</file>