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0" r:id="rId3"/>
    <p:sldId id="294" r:id="rId4"/>
    <p:sldId id="281" r:id="rId5"/>
    <p:sldId id="276" r:id="rId6"/>
    <p:sldId id="282" r:id="rId7"/>
    <p:sldId id="283" r:id="rId8"/>
    <p:sldId id="268" r:id="rId9"/>
    <p:sldId id="271" r:id="rId10"/>
    <p:sldId id="272" r:id="rId11"/>
    <p:sldId id="277" r:id="rId12"/>
    <p:sldId id="269" r:id="rId13"/>
    <p:sldId id="291" r:id="rId14"/>
    <p:sldId id="265" r:id="rId15"/>
    <p:sldId id="278" r:id="rId16"/>
    <p:sldId id="295" r:id="rId17"/>
    <p:sldId id="279" r:id="rId18"/>
    <p:sldId id="286" r:id="rId19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6600"/>
    <a:srgbClr val="FF9933"/>
    <a:srgbClr val="CC3300"/>
    <a:srgbClr val="0080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FBFC3-51B1-403E-B6B8-EEA2D9DEBCA7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8565E-A32D-4583-8B94-8CB6CA75B3AE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63323-FAFB-4C1D-9315-1F0DFEE2E361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AFA16-6CE9-46DE-92ED-EC418E5D35B0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CA7D8-0178-4528-ADCE-FAAA4F50236A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999B8-C762-457A-AAF9-DE54CC2DE780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0E7AB-9B84-49CE-8B35-D4FDBEBAEE8F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BC877-45AF-479E-82A7-9662DAF3566F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EB361-5CF6-4138-A9A0-D56B7A6C6809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178EB-5690-49C9-AB34-B9E7B9579C53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6B1E3-A66D-4596-92EA-88448983E66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2E57332-D96C-41CF-8BEF-5F77BE287D4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775575" cy="15696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 altLang="hu-HU" sz="4800" b="1" dirty="0" smtClean="0"/>
              <a:t>Belsőfül</a:t>
            </a:r>
            <a:r>
              <a:rPr lang="en-US" altLang="hu-HU" sz="4800" b="1" dirty="0" smtClean="0"/>
              <a:t>, </a:t>
            </a:r>
            <a:r>
              <a:rPr lang="hu-HU" altLang="hu-HU" sz="4800" b="1" dirty="0" smtClean="0"/>
              <a:t>Corti-szerv</a:t>
            </a:r>
          </a:p>
          <a:p>
            <a:pPr algn="ctr"/>
            <a:r>
              <a:rPr lang="hu-HU" altLang="hu-HU" sz="4800" b="1" dirty="0" smtClean="0"/>
              <a:t>Hallópálya</a:t>
            </a:r>
            <a:endParaRPr lang="hu-HU" altLang="hu-HU" sz="4800" b="1" dirty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131840" y="2110770"/>
            <a:ext cx="2735263" cy="78483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u-HU" dirty="0" smtClean="0"/>
              <a:t>Dr Nagy </a:t>
            </a:r>
            <a:r>
              <a:rPr lang="en-US" altLang="hu-HU" dirty="0" err="1" smtClean="0"/>
              <a:t>Nandor</a:t>
            </a:r>
            <a:endParaRPr lang="en-US" altLang="hu-HU" dirty="0" smtClean="0"/>
          </a:p>
          <a:p>
            <a:pPr algn="ctr" eaLnBrk="1" hangingPunct="1">
              <a:spcBef>
                <a:spcPct val="50000"/>
              </a:spcBef>
            </a:pPr>
            <a:r>
              <a:rPr lang="en-US" altLang="hu-HU" dirty="0" err="1" smtClean="0"/>
              <a:t>Semmelweis</a:t>
            </a:r>
            <a:r>
              <a:rPr lang="en-US" altLang="hu-HU" dirty="0" smtClean="0"/>
              <a:t> </a:t>
            </a:r>
            <a:r>
              <a:rPr lang="en-US" altLang="hu-HU" dirty="0" err="1" smtClean="0"/>
              <a:t>Egyetem</a:t>
            </a:r>
            <a:endParaRPr lang="en-US" altLang="hu-HU" dirty="0"/>
          </a:p>
        </p:txBody>
      </p:sp>
      <p:pic>
        <p:nvPicPr>
          <p:cNvPr id="46082" name="Picture 2" descr="Temporal B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4788024" cy="3433273"/>
          </a:xfrm>
          <a:prstGeom prst="rect">
            <a:avLst/>
          </a:prstGeom>
          <a:noFill/>
        </p:spPr>
      </p:pic>
      <p:pic>
        <p:nvPicPr>
          <p:cNvPr id="5" name="Picture 29" descr="cochleaelőadásk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133600"/>
            <a:ext cx="30464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FD8B35">
                <a:alpha val="50000"/>
              </a:srgb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/>
          <p:cNvSpPr txBox="1">
            <a:spLocks noChangeArrowheads="1"/>
          </p:cNvSpPr>
          <p:nvPr/>
        </p:nvSpPr>
        <p:spPr bwMode="auto">
          <a:xfrm>
            <a:off x="1619250" y="323850"/>
            <a:ext cx="6032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3200" b="1">
                <a:solidFill>
                  <a:srgbClr val="FFFF00"/>
                </a:solidFill>
              </a:rPr>
              <a:t>SZŐRSEJTEK INNERVATIOJA</a:t>
            </a:r>
          </a:p>
        </p:txBody>
      </p:sp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527050" y="6165850"/>
            <a:ext cx="8077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400" b="1">
                <a:solidFill>
                  <a:srgbClr val="FF3300"/>
                </a:solidFill>
              </a:rPr>
              <a:t>3000 belső és 22000 külső szőrsejt van, a belsőket a rostok 95%-a, a külsőket 5%-a innerválja.</a:t>
            </a:r>
          </a:p>
          <a:p>
            <a:pPr algn="ctr" eaLnBrk="1" hangingPunct="1"/>
            <a:r>
              <a:rPr lang="hu-HU" altLang="hu-HU" sz="1400" b="1">
                <a:solidFill>
                  <a:srgbClr val="FF3300"/>
                </a:solidFill>
              </a:rPr>
              <a:t>Kb. 500 efferens rost többsége a belső szőrsejteket innerválja.</a:t>
            </a:r>
          </a:p>
        </p:txBody>
      </p:sp>
      <p:pic>
        <p:nvPicPr>
          <p:cNvPr id="22532" name="Picture 4" descr="hallohurok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468313" y="1185863"/>
            <a:ext cx="8208962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755900" y="4510088"/>
            <a:ext cx="7191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800" b="1"/>
              <a:t>pillérsejtek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208713" y="1270000"/>
            <a:ext cx="876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800" b="1"/>
              <a:t>Hensen-sejtek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661150" y="1800225"/>
            <a:ext cx="9382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800" b="1"/>
              <a:t>Claudius-sejtek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164388" y="2232025"/>
            <a:ext cx="9826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800" b="1"/>
              <a:t>Boettcher-sejtek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032000" y="1485900"/>
            <a:ext cx="11255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800" b="1"/>
              <a:t>membrana  tectoria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4337050" y="4581525"/>
            <a:ext cx="1184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800" b="1"/>
              <a:t>külső phalanx sejtek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3492500" y="1125538"/>
            <a:ext cx="8651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800" b="1"/>
              <a:t>külső szőrsejt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1474788" y="2492375"/>
            <a:ext cx="8651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800" b="1"/>
              <a:t>belső szőrsejt</a:t>
            </a: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H="1" flipV="1">
            <a:off x="1116013" y="4367213"/>
            <a:ext cx="215900" cy="86201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819150" y="5375275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>
                <a:solidFill>
                  <a:srgbClr val="FF3300"/>
                </a:solidFill>
              </a:rPr>
              <a:t>idegrostok</a:t>
            </a:r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 flipH="1" flipV="1">
            <a:off x="3276600" y="3070225"/>
            <a:ext cx="360363" cy="18716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3184525" y="4941888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>
                <a:solidFill>
                  <a:srgbClr val="FF3300"/>
                </a:solidFill>
              </a:rPr>
              <a:t>alagut rostok</a:t>
            </a:r>
          </a:p>
        </p:txBody>
      </p:sp>
      <p:sp>
        <p:nvSpPr>
          <p:cNvPr id="22545" name="Text Box 20"/>
          <p:cNvSpPr txBox="1">
            <a:spLocks noChangeArrowheads="1"/>
          </p:cNvSpPr>
          <p:nvPr/>
        </p:nvSpPr>
        <p:spPr bwMode="auto">
          <a:xfrm>
            <a:off x="1436688" y="2708275"/>
            <a:ext cx="6143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800" b="1"/>
              <a:t>Held-sejt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763713" y="611188"/>
            <a:ext cx="5445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3200" b="1"/>
              <a:t>MEMBRANA RETICULARIS</a:t>
            </a:r>
          </a:p>
        </p:txBody>
      </p:sp>
      <p:pic>
        <p:nvPicPr>
          <p:cNvPr id="23555" name="Picture 5" descr="membrana reticula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879600"/>
            <a:ext cx="72009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zorsejtek scanning EM kepe mac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96975"/>
            <a:ext cx="6192838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971550" y="323850"/>
            <a:ext cx="7277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3200" b="1"/>
              <a:t>SZŐRÖCSKÉK SCANNING EM KÉPE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2036763" y="5208588"/>
            <a:ext cx="20843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400" b="1"/>
              <a:t>Belső szőrsejtek</a:t>
            </a:r>
          </a:p>
          <a:p>
            <a:pPr algn="ctr" eaLnBrk="1" hangingPunct="1"/>
            <a:r>
              <a:rPr lang="hu-HU" altLang="hu-HU" sz="1400" b="1"/>
              <a:t>50-70 stereocilium/sejt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5076825" y="5208588"/>
            <a:ext cx="2281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400" b="1"/>
              <a:t>Külső szőrsejtek</a:t>
            </a:r>
          </a:p>
          <a:p>
            <a:pPr algn="ctr" eaLnBrk="1" hangingPunct="1"/>
            <a:r>
              <a:rPr lang="hu-HU" altLang="hu-HU" sz="1400" b="1"/>
              <a:t>100-300 stereocilium/sejt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2339975" y="5734050"/>
            <a:ext cx="4284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/>
              <a:t> </a:t>
            </a:r>
            <a:r>
              <a:rPr lang="hu-HU" altLang="hu-HU" sz="1400" b="1"/>
              <a:t>A szőrsejtek 100 pikométer kitérést detektálnak.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565150" y="6164263"/>
            <a:ext cx="7967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/>
              <a:t>Afferens (n. cochlearis) és efferens (olivocochlearis nyaláb) rostok idegzik be a szőrsejteket.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ribbon és bouton vegzodes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38" y="2708275"/>
            <a:ext cx="7783512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547813" y="692150"/>
            <a:ext cx="6523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2800" b="1"/>
              <a:t>RIBBON ÉS BOUTON SZINAPSZISOK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958975" y="1360488"/>
            <a:ext cx="530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/>
              <a:t>Ribbon szinapszis afferens, glutamáttal működik,</a:t>
            </a:r>
          </a:p>
          <a:p>
            <a:pPr eaLnBrk="1" hangingPunct="1"/>
            <a:r>
              <a:rPr lang="hu-HU" altLang="hu-HU"/>
              <a:t>bouton szinapszis efferens, acetilkolinnal működik.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2555875" y="5373688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 altLang="hu-HU"/>
              <a:t>Belső szőrsejt</a:t>
            </a: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435600" y="5373688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/>
              <a:t>Külső szőrsejt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1908175" y="5661025"/>
            <a:ext cx="2940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/>
              <a:t>Az afferens rostok 95%-a </a:t>
            </a:r>
          </a:p>
          <a:p>
            <a:pPr algn="ctr" eaLnBrk="1" hangingPunct="1"/>
            <a:r>
              <a:rPr lang="hu-HU" altLang="hu-HU"/>
              <a:t>belső szőrsejten végződik</a:t>
            </a:r>
          </a:p>
          <a:p>
            <a:pPr algn="ctr" eaLnBrk="1" hangingPunct="1"/>
            <a:r>
              <a:rPr lang="hu-HU" altLang="hu-HU"/>
              <a:t>(radialis akusztikus rostok).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5003800" y="5661025"/>
            <a:ext cx="2927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/>
              <a:t>Az afferens rostok 5 %-a</a:t>
            </a:r>
          </a:p>
          <a:p>
            <a:pPr eaLnBrk="1" hangingPunct="1"/>
            <a:r>
              <a:rPr lang="hu-HU" altLang="hu-HU"/>
              <a:t>külső szőrsejten végződik</a:t>
            </a:r>
          </a:p>
          <a:p>
            <a:pPr eaLnBrk="1" hangingPunct="1"/>
            <a:r>
              <a:rPr lang="hu-HU" altLang="hu-HU"/>
              <a:t>(spiralis akusztikus rostok).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051050" y="260350"/>
            <a:ext cx="5286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3200" b="1"/>
              <a:t>HALLÁS MECHANIZMUSA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042988" y="981075"/>
            <a:ext cx="728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b="1"/>
              <a:t>HOGYAN ALAKUL ÁT A FOLYADÉKREZGÉS IDEGIMPULZUSSÁ</a:t>
            </a:r>
            <a:r>
              <a:rPr lang="hu-HU" altLang="hu-HU"/>
              <a:t>?</a:t>
            </a:r>
          </a:p>
        </p:txBody>
      </p:sp>
      <p:pic>
        <p:nvPicPr>
          <p:cNvPr id="30724" name="Picture 6" descr="hallaselme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012950"/>
            <a:ext cx="8208962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250825" y="2132013"/>
            <a:ext cx="151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/>
              <a:t>Külső hallójárat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323850" y="4867275"/>
            <a:ext cx="117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/>
              <a:t>hanghullám</a:t>
            </a: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2411413" y="5068888"/>
            <a:ext cx="892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/>
              <a:t>dobüreg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2843213" y="220345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/>
              <a:t>Fenestra ovalis</a:t>
            </a:r>
          </a:p>
        </p:txBody>
      </p:sp>
      <p:sp>
        <p:nvSpPr>
          <p:cNvPr id="30729" name="Text Box 11"/>
          <p:cNvSpPr txBox="1">
            <a:spLocks noChangeArrowheads="1"/>
          </p:cNvSpPr>
          <p:nvPr/>
        </p:nvSpPr>
        <p:spPr bwMode="auto">
          <a:xfrm>
            <a:off x="4067175" y="4437063"/>
            <a:ext cx="163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/>
              <a:t>Fenestra rotunda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4716463" y="2563813"/>
            <a:ext cx="1414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/>
              <a:t>Scala vestibuli</a:t>
            </a:r>
          </a:p>
        </p:txBody>
      </p:sp>
      <p:sp>
        <p:nvSpPr>
          <p:cNvPr id="30731" name="Text Box 13"/>
          <p:cNvSpPr txBox="1">
            <a:spLocks noChangeArrowheads="1"/>
          </p:cNvSpPr>
          <p:nvPr/>
        </p:nvSpPr>
        <p:spPr bwMode="auto">
          <a:xfrm>
            <a:off x="6227763" y="2635250"/>
            <a:ext cx="1209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/>
              <a:t>Scala media</a:t>
            </a: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596188" y="2779713"/>
            <a:ext cx="1200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/>
              <a:t>Helicotrema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6619875" y="4221163"/>
            <a:ext cx="183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/>
              <a:t>Membrana basilaris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5724525" y="4579938"/>
            <a:ext cx="1376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/>
              <a:t>Scala tympani</a:t>
            </a:r>
          </a:p>
        </p:txBody>
      </p:sp>
      <p:sp>
        <p:nvSpPr>
          <p:cNvPr id="30735" name="Text Box 18"/>
          <p:cNvSpPr txBox="1">
            <a:spLocks noChangeArrowheads="1"/>
          </p:cNvSpPr>
          <p:nvPr/>
        </p:nvSpPr>
        <p:spPr bwMode="auto">
          <a:xfrm>
            <a:off x="1403350" y="5445125"/>
            <a:ext cx="6356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/>
              <a:t>A hangmagasságot a frekvencia, a hangerőt az amplitúdó határozza meg.</a:t>
            </a:r>
          </a:p>
        </p:txBody>
      </p:sp>
      <p:sp>
        <p:nvSpPr>
          <p:cNvPr id="30736" name="Text Box 19"/>
          <p:cNvSpPr txBox="1">
            <a:spLocks noChangeArrowheads="1"/>
          </p:cNvSpPr>
          <p:nvPr/>
        </p:nvSpPr>
        <p:spPr bwMode="auto">
          <a:xfrm>
            <a:off x="1692275" y="5876925"/>
            <a:ext cx="5902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/>
              <a:t>A hangmagasság és intenzitás diszkriminációja a csigában történik.</a:t>
            </a:r>
          </a:p>
        </p:txBody>
      </p:sp>
      <p:sp>
        <p:nvSpPr>
          <p:cNvPr id="30737" name="Line 20"/>
          <p:cNvSpPr>
            <a:spLocks noChangeShapeType="1"/>
          </p:cNvSpPr>
          <p:nvPr/>
        </p:nvSpPr>
        <p:spPr bwMode="auto">
          <a:xfrm>
            <a:off x="6011863" y="3429000"/>
            <a:ext cx="22320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8" name="Line 21"/>
          <p:cNvSpPr>
            <a:spLocks noChangeShapeType="1"/>
          </p:cNvSpPr>
          <p:nvPr/>
        </p:nvSpPr>
        <p:spPr bwMode="auto">
          <a:xfrm>
            <a:off x="8316913" y="36449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9" name="Line 22"/>
          <p:cNvSpPr>
            <a:spLocks noChangeShapeType="1"/>
          </p:cNvSpPr>
          <p:nvPr/>
        </p:nvSpPr>
        <p:spPr bwMode="auto">
          <a:xfrm flipH="1">
            <a:off x="6084888" y="3933825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Hallopal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0063" y="188913"/>
            <a:ext cx="6069012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2960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3200" b="1"/>
              <a:t>HALLÓPÁLYA</a:t>
            </a: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323850" y="4797425"/>
            <a:ext cx="258603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/>
              <a:t>Olivocochlearis nyaláb: 500</a:t>
            </a:r>
          </a:p>
          <a:p>
            <a:pPr eaLnBrk="1" hangingPunct="1"/>
            <a:r>
              <a:rPr lang="hu-HU" altLang="hu-HU" sz="1400" b="1"/>
              <a:t>myelinhüvely nélküli rost az </a:t>
            </a:r>
          </a:p>
          <a:p>
            <a:pPr eaLnBrk="1" hangingPunct="1"/>
            <a:r>
              <a:rPr lang="hu-HU" altLang="hu-HU" sz="1400" b="1"/>
              <a:t>oliva superiorból ered. </a:t>
            </a:r>
          </a:p>
          <a:p>
            <a:pPr eaLnBrk="1" hangingPunct="1"/>
            <a:r>
              <a:rPr lang="hu-HU" altLang="hu-HU" sz="1400" b="1"/>
              <a:t>Szerepe: növeli a signal/zaj</a:t>
            </a:r>
          </a:p>
          <a:p>
            <a:pPr eaLnBrk="1" hangingPunct="1"/>
            <a:r>
              <a:rPr lang="hu-HU" altLang="hu-HU" sz="1400" b="1"/>
              <a:t>arányt. Élesíti a hallás infor-</a:t>
            </a:r>
          </a:p>
          <a:p>
            <a:pPr eaLnBrk="1" hangingPunct="1"/>
            <a:r>
              <a:rPr lang="hu-HU" altLang="hu-HU" sz="1400" b="1"/>
              <a:t>mációt.</a:t>
            </a:r>
          </a:p>
          <a:p>
            <a:pPr eaLnBrk="1" hangingPunct="1"/>
            <a:endParaRPr lang="hu-HU" altLang="hu-HU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t="3722" r="29206"/>
          <a:stretch>
            <a:fillRect/>
          </a:stretch>
        </p:blipFill>
        <p:spPr bwMode="auto">
          <a:xfrm>
            <a:off x="683568" y="-99392"/>
            <a:ext cx="8054281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258888" y="476250"/>
            <a:ext cx="6954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3200" b="1"/>
              <a:t>HOL TUDATOSUL A HANGÉRZET?</a:t>
            </a:r>
          </a:p>
        </p:txBody>
      </p:sp>
      <p:pic>
        <p:nvPicPr>
          <p:cNvPr id="33795" name="Picture 5" descr="Szines a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341438"/>
            <a:ext cx="6130925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 flipV="1">
            <a:off x="3995738" y="3933825"/>
            <a:ext cx="1152525" cy="142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655" name="Picture 7" descr="Csiga hosszmetsz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32376">
            <a:off x="4932363" y="3644900"/>
            <a:ext cx="47466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3444875" y="6329363"/>
            <a:ext cx="249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/>
              <a:t>Tonotópiás lokalizáció!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5775325" y="62563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400175" y="833438"/>
            <a:ext cx="6124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3200" b="1"/>
              <a:t>HALLÁSCSÖKKENÉS TÍPUSAI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042988" y="1989138"/>
            <a:ext cx="70548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/>
              <a:t>Vezetéses halláscsökkenés</a:t>
            </a:r>
          </a:p>
          <a:p>
            <a:pPr eaLnBrk="1" hangingPunct="1"/>
            <a:r>
              <a:rPr lang="hu-HU" altLang="hu-HU"/>
              <a:t>	Külső és középfül megbetegedései</a:t>
            </a:r>
          </a:p>
          <a:p>
            <a:pPr eaLnBrk="1" hangingPunct="1"/>
            <a:endParaRPr lang="hu-HU" altLang="hu-HU"/>
          </a:p>
          <a:p>
            <a:pPr eaLnBrk="1" hangingPunct="1"/>
            <a:r>
              <a:rPr lang="hu-HU" altLang="hu-HU"/>
              <a:t>Percepciós halláscsökkenés</a:t>
            </a:r>
          </a:p>
          <a:p>
            <a:pPr eaLnBrk="1" hangingPunct="1"/>
            <a:r>
              <a:rPr lang="hu-HU" altLang="hu-HU"/>
              <a:t>	Szőrsejtek degenerációja</a:t>
            </a:r>
          </a:p>
          <a:p>
            <a:pPr eaLnBrk="1" hangingPunct="1"/>
            <a:r>
              <a:rPr lang="hu-HU" altLang="hu-HU"/>
              <a:t>	              idős korban gyakori (presbyacusia) </a:t>
            </a:r>
          </a:p>
          <a:p>
            <a:pPr eaLnBrk="1" hangingPunct="1"/>
            <a:r>
              <a:rPr lang="hu-HU" altLang="hu-HU"/>
              <a:t>                            a magas hangok hallása károsodik</a:t>
            </a:r>
          </a:p>
          <a:p>
            <a:pPr eaLnBrk="1" hangingPunct="1"/>
            <a:r>
              <a:rPr lang="hu-HU" altLang="hu-HU"/>
              <a:t>	N. cochlearis sérülése (trauma, infectio)</a:t>
            </a:r>
          </a:p>
          <a:p>
            <a:pPr eaLnBrk="1" hangingPunct="1"/>
            <a:r>
              <a:rPr lang="hu-HU" altLang="hu-HU"/>
              <a:t>Menier betegség</a:t>
            </a:r>
          </a:p>
          <a:p>
            <a:pPr eaLnBrk="1" hangingPunct="1"/>
            <a:r>
              <a:rPr lang="hu-HU" altLang="hu-HU"/>
              <a:t>	Endolympha mennyiségének abnormális növekedése.</a:t>
            </a:r>
          </a:p>
          <a:p>
            <a:pPr eaLnBrk="1" hangingPunct="1"/>
            <a:r>
              <a:rPr lang="hu-HU" altLang="hu-HU"/>
              <a:t>	A nyomásfokozódás forgó szédülést okoz, emellett a szőr-</a:t>
            </a:r>
          </a:p>
          <a:p>
            <a:pPr eaLnBrk="1" hangingPunct="1"/>
            <a:r>
              <a:rPr lang="hu-HU" altLang="hu-HU"/>
              <a:t>	sejtek is károsodnak, ezért halláscsökkenés következik be.</a:t>
            </a:r>
          </a:p>
          <a:p>
            <a:pPr eaLnBrk="1" hangingPunct="1"/>
            <a:r>
              <a:rPr lang="hu-HU" altLang="hu-HU"/>
              <a:t>	Hátterében a belső fül vérellátási zavara húzódhat meg.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nobe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18288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nobe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18288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68313" y="433388"/>
            <a:ext cx="821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b="1"/>
              <a:t>BÉKÉSY GYÖRGY (Budapest, 1899. junius 3. -  Honolulu, 1972. junius 13.)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" y="3645024"/>
            <a:ext cx="52920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hu-HU" altLang="hu-HU" dirty="0" smtClean="0"/>
              <a:t>1946-ban külföldre </a:t>
            </a:r>
            <a:r>
              <a:rPr lang="hu-HU" altLang="hu-HU" dirty="0"/>
              <a:t>távozott, először Stockholmba, majd a Harvard Egyetemre. Élete </a:t>
            </a:r>
            <a:r>
              <a:rPr lang="hu-HU" altLang="hu-HU" dirty="0" smtClean="0"/>
              <a:t>utolsó </a:t>
            </a:r>
            <a:r>
              <a:rPr lang="hu-HU" altLang="hu-HU" dirty="0"/>
              <a:t>szakaszában a Hawaii Egyetemen dolgozott, ott is halt meg. Az </a:t>
            </a:r>
            <a:r>
              <a:rPr lang="hu-HU" altLang="hu-HU" dirty="0" smtClean="0"/>
              <a:t>élettani </a:t>
            </a:r>
            <a:r>
              <a:rPr lang="hu-HU" altLang="hu-HU" dirty="0">
                <a:solidFill>
                  <a:srgbClr val="FF3300"/>
                </a:solidFill>
              </a:rPr>
              <a:t>Nobel-díjat 1961-ben kapta,</a:t>
            </a:r>
            <a:r>
              <a:rPr lang="hu-HU" altLang="hu-HU" dirty="0"/>
              <a:t> lényegében még Budapesten végzett </a:t>
            </a:r>
            <a:r>
              <a:rPr lang="hu-HU" altLang="hu-HU" dirty="0" smtClean="0"/>
              <a:t>kísérletei </a:t>
            </a:r>
            <a:r>
              <a:rPr lang="hu-HU" altLang="hu-HU" dirty="0"/>
              <a:t>alapján, </a:t>
            </a:r>
            <a:r>
              <a:rPr lang="hu-HU" altLang="hu-HU" dirty="0">
                <a:solidFill>
                  <a:srgbClr val="FF3300"/>
                </a:solidFill>
              </a:rPr>
              <a:t>"a fül csigájában létrejövő ingerületek fizikai </a:t>
            </a:r>
            <a:r>
              <a:rPr lang="hu-HU" altLang="hu-HU" dirty="0" smtClean="0">
                <a:solidFill>
                  <a:srgbClr val="FF3300"/>
                </a:solidFill>
              </a:rPr>
              <a:t>mechanizmusának </a:t>
            </a:r>
            <a:r>
              <a:rPr lang="hu-HU" altLang="hu-HU" dirty="0">
                <a:solidFill>
                  <a:srgbClr val="FF3300"/>
                </a:solidFill>
              </a:rPr>
              <a:t>felfedezéséért".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915816" y="2708920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dirty="0"/>
              <a:t>1961</a:t>
            </a:r>
          </a:p>
        </p:txBody>
      </p:sp>
      <p:pic>
        <p:nvPicPr>
          <p:cNvPr id="8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36712"/>
            <a:ext cx="3349752" cy="49177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barany robert nobel pr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siga hosszmetsz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1196975"/>
            <a:ext cx="4325937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32225" y="1216025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b="1"/>
              <a:t>Cupula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49688" y="589756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b="1"/>
              <a:t>Basis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868488" y="179388"/>
            <a:ext cx="5151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3200" b="1"/>
              <a:t>CSIGA HOSSZMETSZETE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003800" y="3500438"/>
            <a:ext cx="1511300" cy="2520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705100" y="6359525"/>
            <a:ext cx="3522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/>
              <a:t>Ductus cochlearis teljes hossza 35 mm.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066925" y="260350"/>
            <a:ext cx="4881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3200" b="1"/>
              <a:t>DUCTUS COCHLEARIS </a:t>
            </a:r>
          </a:p>
          <a:p>
            <a:pPr eaLnBrk="1" hangingPunct="1"/>
            <a:r>
              <a:rPr lang="hu-HU" altLang="hu-HU" sz="3200" b="1"/>
              <a:t>A CSONTOS CSIGÁBAN</a:t>
            </a: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 rot="2009976">
            <a:off x="4529138" y="3016250"/>
            <a:ext cx="1841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hu-HU" altLang="hu-HU" sz="1400" b="1"/>
          </a:p>
        </p:txBody>
      </p:sp>
      <p:pic>
        <p:nvPicPr>
          <p:cNvPr id="16388" name="Picture 10" descr="ductus cochlearis falai magyar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1547813" y="1412875"/>
            <a:ext cx="53530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1"/>
          <p:cNvSpPr txBox="1">
            <a:spLocks noChangeArrowheads="1"/>
          </p:cNvSpPr>
          <p:nvPr/>
        </p:nvSpPr>
        <p:spPr bwMode="auto">
          <a:xfrm rot="-2021321">
            <a:off x="3203575" y="3068638"/>
            <a:ext cx="1243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200" b="1"/>
              <a:t>Scala vestibuli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4356100" y="5180013"/>
            <a:ext cx="1208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200" b="1"/>
              <a:t>Scala tympani</a:t>
            </a:r>
          </a:p>
        </p:txBody>
      </p:sp>
      <p:sp>
        <p:nvSpPr>
          <p:cNvPr id="16391" name="Text Box 13"/>
          <p:cNvSpPr txBox="1">
            <a:spLocks noChangeArrowheads="1"/>
          </p:cNvSpPr>
          <p:nvPr/>
        </p:nvSpPr>
        <p:spPr bwMode="auto">
          <a:xfrm rot="1912776">
            <a:off x="5003800" y="3789363"/>
            <a:ext cx="1063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200" b="1"/>
              <a:t>Scala media</a:t>
            </a:r>
          </a:p>
        </p:txBody>
      </p:sp>
      <p:sp>
        <p:nvSpPr>
          <p:cNvPr id="16392" name="Text Box 14"/>
          <p:cNvSpPr txBox="1">
            <a:spLocks noChangeArrowheads="1"/>
          </p:cNvSpPr>
          <p:nvPr/>
        </p:nvSpPr>
        <p:spPr bwMode="auto">
          <a:xfrm rot="-2163148">
            <a:off x="4427538" y="2781300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000" b="1">
                <a:solidFill>
                  <a:srgbClr val="FF3300"/>
                </a:solidFill>
              </a:rPr>
              <a:t>Paries </a:t>
            </a:r>
          </a:p>
          <a:p>
            <a:pPr algn="ctr" eaLnBrk="1" hangingPunct="1"/>
            <a:r>
              <a:rPr lang="hu-HU" altLang="hu-HU" sz="1000" b="1">
                <a:solidFill>
                  <a:srgbClr val="FF3300"/>
                </a:solidFill>
              </a:rPr>
              <a:t>vestibularis</a:t>
            </a:r>
          </a:p>
        </p:txBody>
      </p:sp>
      <p:sp>
        <p:nvSpPr>
          <p:cNvPr id="16393" name="Text Box 15"/>
          <p:cNvSpPr txBox="1">
            <a:spLocks noChangeArrowheads="1"/>
          </p:cNvSpPr>
          <p:nvPr/>
        </p:nvSpPr>
        <p:spPr bwMode="auto">
          <a:xfrm>
            <a:off x="4284663" y="4797425"/>
            <a:ext cx="1363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000" b="1">
                <a:solidFill>
                  <a:srgbClr val="FF3300"/>
                </a:solidFill>
              </a:rPr>
              <a:t>Membrana basilaris</a:t>
            </a:r>
          </a:p>
        </p:txBody>
      </p:sp>
      <p:sp>
        <p:nvSpPr>
          <p:cNvPr id="16394" name="Text Box 16"/>
          <p:cNvSpPr txBox="1">
            <a:spLocks noChangeArrowheads="1"/>
          </p:cNvSpPr>
          <p:nvPr/>
        </p:nvSpPr>
        <p:spPr bwMode="auto">
          <a:xfrm>
            <a:off x="6156325" y="3500438"/>
            <a:ext cx="80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000" b="1">
                <a:solidFill>
                  <a:srgbClr val="FF3300"/>
                </a:solidFill>
              </a:rPr>
              <a:t>Stria </a:t>
            </a:r>
          </a:p>
          <a:p>
            <a:pPr algn="ctr" eaLnBrk="1" hangingPunct="1"/>
            <a:r>
              <a:rPr lang="hu-HU" altLang="hu-HU" sz="1000" b="1">
                <a:solidFill>
                  <a:srgbClr val="FF3300"/>
                </a:solidFill>
              </a:rPr>
              <a:t>vascularis</a:t>
            </a:r>
          </a:p>
        </p:txBody>
      </p:sp>
      <p:sp>
        <p:nvSpPr>
          <p:cNvPr id="16395" name="Text Box 17"/>
          <p:cNvSpPr txBox="1">
            <a:spLocks noChangeArrowheads="1"/>
          </p:cNvSpPr>
          <p:nvPr/>
        </p:nvSpPr>
        <p:spPr bwMode="auto">
          <a:xfrm>
            <a:off x="4643438" y="4508500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000" b="1">
                <a:solidFill>
                  <a:schemeClr val="hlink"/>
                </a:solidFill>
              </a:rPr>
              <a:t>Corti szerv</a:t>
            </a:r>
          </a:p>
        </p:txBody>
      </p:sp>
      <p:sp>
        <p:nvSpPr>
          <p:cNvPr id="16396" name="Text Box 18"/>
          <p:cNvSpPr txBox="1">
            <a:spLocks noChangeArrowheads="1"/>
          </p:cNvSpPr>
          <p:nvPr/>
        </p:nvSpPr>
        <p:spPr bwMode="auto">
          <a:xfrm>
            <a:off x="3779838" y="3357563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000" b="1">
                <a:solidFill>
                  <a:schemeClr val="hlink"/>
                </a:solidFill>
              </a:rPr>
              <a:t>Membrana  </a:t>
            </a:r>
          </a:p>
          <a:p>
            <a:pPr algn="ctr" eaLnBrk="1" hangingPunct="1"/>
            <a:r>
              <a:rPr lang="hu-HU" altLang="hu-HU" sz="1000" b="1">
                <a:solidFill>
                  <a:schemeClr val="hlink"/>
                </a:solidFill>
              </a:rPr>
              <a:t>tectoria</a:t>
            </a:r>
          </a:p>
        </p:txBody>
      </p:sp>
      <p:sp>
        <p:nvSpPr>
          <p:cNvPr id="16397" name="Text Box 19"/>
          <p:cNvSpPr txBox="1">
            <a:spLocks noChangeArrowheads="1"/>
          </p:cNvSpPr>
          <p:nvPr/>
        </p:nvSpPr>
        <p:spPr bwMode="auto">
          <a:xfrm>
            <a:off x="1547813" y="5229225"/>
            <a:ext cx="12477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800" b="1"/>
              <a:t>Lamina spiralis ossea</a:t>
            </a:r>
          </a:p>
        </p:txBody>
      </p:sp>
      <p:sp>
        <p:nvSpPr>
          <p:cNvPr id="16398" name="Text Box 20"/>
          <p:cNvSpPr txBox="1">
            <a:spLocks noChangeArrowheads="1"/>
          </p:cNvSpPr>
          <p:nvPr/>
        </p:nvSpPr>
        <p:spPr bwMode="auto">
          <a:xfrm>
            <a:off x="1403350" y="5013325"/>
            <a:ext cx="984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800" b="1"/>
              <a:t>Ganglion spirale</a:t>
            </a:r>
          </a:p>
        </p:txBody>
      </p:sp>
      <p:sp>
        <p:nvSpPr>
          <p:cNvPr id="16399" name="Text Box 21"/>
          <p:cNvSpPr txBox="1">
            <a:spLocks noChangeArrowheads="1"/>
          </p:cNvSpPr>
          <p:nvPr/>
        </p:nvSpPr>
        <p:spPr bwMode="auto">
          <a:xfrm>
            <a:off x="2951163" y="6453188"/>
            <a:ext cx="2916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400" b="1"/>
              <a:t>Ductus cochlearis = scala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98463" y="588963"/>
            <a:ext cx="8277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2800" b="1"/>
              <a:t>PARIES VESTIBULARIS SZÖVETI SZERKEZETE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47664" y="3429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000" b="1"/>
              <a:t>fibroblast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067026" y="4221162"/>
            <a:ext cx="976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000" b="1"/>
              <a:t>epithelial cell</a:t>
            </a: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1079352" y="1664239"/>
            <a:ext cx="6858000" cy="3169003"/>
            <a:chOff x="0" y="2568"/>
            <a:chExt cx="2731" cy="1429"/>
          </a:xfrm>
        </p:grpSpPr>
        <p:pic>
          <p:nvPicPr>
            <p:cNvPr id="7" name="Picture 7" descr="membrvestEMki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568"/>
              <a:ext cx="2697" cy="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22" y="2568"/>
              <a:ext cx="2709" cy="1393"/>
              <a:chOff x="0" y="2568"/>
              <a:chExt cx="2709" cy="1393"/>
            </a:xfrm>
          </p:grpSpPr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22" y="2614"/>
                <a:ext cx="975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hu-HU" altLang="hu-HU" sz="1200" b="1"/>
                  <a:t>SCALA VESTIBULI</a:t>
                </a:r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1927" y="3748"/>
                <a:ext cx="7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hu-HU" altLang="hu-HU" sz="1200" b="1"/>
                  <a:t>SCALA MEDIA</a:t>
                </a:r>
              </a:p>
            </p:txBody>
          </p:sp>
          <p:grpSp>
            <p:nvGrpSpPr>
              <p:cNvPr id="11" name="Group 20"/>
              <p:cNvGrpSpPr>
                <a:grpSpLocks/>
              </p:cNvGrpSpPr>
              <p:nvPr/>
            </p:nvGrpSpPr>
            <p:grpSpPr bwMode="auto">
              <a:xfrm>
                <a:off x="0" y="2568"/>
                <a:ext cx="2510" cy="1393"/>
                <a:chOff x="282" y="2586"/>
                <a:chExt cx="2510" cy="1393"/>
              </a:xfrm>
            </p:grpSpPr>
            <p:sp>
              <p:nvSpPr>
                <p:cNvPr id="1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975" y="3022"/>
                  <a:ext cx="499" cy="45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671" y="2886"/>
                  <a:ext cx="118" cy="805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1882" y="3249"/>
                  <a:ext cx="743" cy="706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793" y="3067"/>
                  <a:ext cx="182" cy="545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19"/>
                <p:cNvSpPr>
                  <a:spLocks/>
                </p:cNvSpPr>
                <p:nvPr/>
              </p:nvSpPr>
              <p:spPr bwMode="auto">
                <a:xfrm>
                  <a:off x="282" y="2586"/>
                  <a:ext cx="2510" cy="1393"/>
                </a:xfrm>
                <a:custGeom>
                  <a:avLst/>
                  <a:gdLst>
                    <a:gd name="T0" fmla="*/ 2510 w 2510"/>
                    <a:gd name="T1" fmla="*/ 0 h 1393"/>
                    <a:gd name="T2" fmla="*/ 2428 w 2510"/>
                    <a:gd name="T3" fmla="*/ 35 h 1393"/>
                    <a:gd name="T4" fmla="*/ 2351 w 2510"/>
                    <a:gd name="T5" fmla="*/ 65 h 1393"/>
                    <a:gd name="T6" fmla="*/ 2275 w 2510"/>
                    <a:gd name="T7" fmla="*/ 135 h 1393"/>
                    <a:gd name="T8" fmla="*/ 2245 w 2510"/>
                    <a:gd name="T9" fmla="*/ 159 h 1393"/>
                    <a:gd name="T10" fmla="*/ 2216 w 2510"/>
                    <a:gd name="T11" fmla="*/ 188 h 1393"/>
                    <a:gd name="T12" fmla="*/ 2087 w 2510"/>
                    <a:gd name="T13" fmla="*/ 229 h 1393"/>
                    <a:gd name="T14" fmla="*/ 1998 w 2510"/>
                    <a:gd name="T15" fmla="*/ 270 h 1393"/>
                    <a:gd name="T16" fmla="*/ 1946 w 2510"/>
                    <a:gd name="T17" fmla="*/ 288 h 1393"/>
                    <a:gd name="T18" fmla="*/ 1893 w 2510"/>
                    <a:gd name="T19" fmla="*/ 318 h 1393"/>
                    <a:gd name="T20" fmla="*/ 1834 w 2510"/>
                    <a:gd name="T21" fmla="*/ 376 h 1393"/>
                    <a:gd name="T22" fmla="*/ 1799 w 2510"/>
                    <a:gd name="T23" fmla="*/ 388 h 1393"/>
                    <a:gd name="T24" fmla="*/ 1763 w 2510"/>
                    <a:gd name="T25" fmla="*/ 412 h 1393"/>
                    <a:gd name="T26" fmla="*/ 1716 w 2510"/>
                    <a:gd name="T27" fmla="*/ 447 h 1393"/>
                    <a:gd name="T28" fmla="*/ 1634 w 2510"/>
                    <a:gd name="T29" fmla="*/ 500 h 1393"/>
                    <a:gd name="T30" fmla="*/ 1546 w 2510"/>
                    <a:gd name="T31" fmla="*/ 553 h 1393"/>
                    <a:gd name="T32" fmla="*/ 1493 w 2510"/>
                    <a:gd name="T33" fmla="*/ 582 h 1393"/>
                    <a:gd name="T34" fmla="*/ 1458 w 2510"/>
                    <a:gd name="T35" fmla="*/ 594 h 1393"/>
                    <a:gd name="T36" fmla="*/ 1393 w 2510"/>
                    <a:gd name="T37" fmla="*/ 641 h 1393"/>
                    <a:gd name="T38" fmla="*/ 1358 w 2510"/>
                    <a:gd name="T39" fmla="*/ 653 h 1393"/>
                    <a:gd name="T40" fmla="*/ 1346 w 2510"/>
                    <a:gd name="T41" fmla="*/ 670 h 1393"/>
                    <a:gd name="T42" fmla="*/ 1311 w 2510"/>
                    <a:gd name="T43" fmla="*/ 682 h 1393"/>
                    <a:gd name="T44" fmla="*/ 1246 w 2510"/>
                    <a:gd name="T45" fmla="*/ 729 h 1393"/>
                    <a:gd name="T46" fmla="*/ 1123 w 2510"/>
                    <a:gd name="T47" fmla="*/ 799 h 1393"/>
                    <a:gd name="T48" fmla="*/ 1087 w 2510"/>
                    <a:gd name="T49" fmla="*/ 817 h 1393"/>
                    <a:gd name="T50" fmla="*/ 1076 w 2510"/>
                    <a:gd name="T51" fmla="*/ 835 h 1393"/>
                    <a:gd name="T52" fmla="*/ 976 w 2510"/>
                    <a:gd name="T53" fmla="*/ 864 h 1393"/>
                    <a:gd name="T54" fmla="*/ 905 w 2510"/>
                    <a:gd name="T55" fmla="*/ 905 h 1393"/>
                    <a:gd name="T56" fmla="*/ 764 w 2510"/>
                    <a:gd name="T57" fmla="*/ 929 h 1393"/>
                    <a:gd name="T58" fmla="*/ 717 w 2510"/>
                    <a:gd name="T59" fmla="*/ 964 h 1393"/>
                    <a:gd name="T60" fmla="*/ 682 w 2510"/>
                    <a:gd name="T61" fmla="*/ 988 h 1393"/>
                    <a:gd name="T62" fmla="*/ 664 w 2510"/>
                    <a:gd name="T63" fmla="*/ 999 h 1393"/>
                    <a:gd name="T64" fmla="*/ 600 w 2510"/>
                    <a:gd name="T65" fmla="*/ 1046 h 1393"/>
                    <a:gd name="T66" fmla="*/ 529 w 2510"/>
                    <a:gd name="T67" fmla="*/ 1087 h 1393"/>
                    <a:gd name="T68" fmla="*/ 476 w 2510"/>
                    <a:gd name="T69" fmla="*/ 1111 h 1393"/>
                    <a:gd name="T70" fmla="*/ 459 w 2510"/>
                    <a:gd name="T71" fmla="*/ 1117 h 1393"/>
                    <a:gd name="T72" fmla="*/ 359 w 2510"/>
                    <a:gd name="T73" fmla="*/ 1176 h 1393"/>
                    <a:gd name="T74" fmla="*/ 306 w 2510"/>
                    <a:gd name="T75" fmla="*/ 1211 h 1393"/>
                    <a:gd name="T76" fmla="*/ 218 w 2510"/>
                    <a:gd name="T77" fmla="*/ 1258 h 1393"/>
                    <a:gd name="T78" fmla="*/ 153 w 2510"/>
                    <a:gd name="T79" fmla="*/ 1293 h 1393"/>
                    <a:gd name="T80" fmla="*/ 135 w 2510"/>
                    <a:gd name="T81" fmla="*/ 1299 h 1393"/>
                    <a:gd name="T82" fmla="*/ 118 w 2510"/>
                    <a:gd name="T83" fmla="*/ 1311 h 1393"/>
                    <a:gd name="T84" fmla="*/ 100 w 2510"/>
                    <a:gd name="T85" fmla="*/ 1328 h 1393"/>
                    <a:gd name="T86" fmla="*/ 65 w 2510"/>
                    <a:gd name="T87" fmla="*/ 1352 h 1393"/>
                    <a:gd name="T88" fmla="*/ 18 w 2510"/>
                    <a:gd name="T89" fmla="*/ 1387 h 1393"/>
                    <a:gd name="T90" fmla="*/ 0 w 2510"/>
                    <a:gd name="T91" fmla="*/ 1393 h 139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2510" h="1393">
                      <a:moveTo>
                        <a:pt x="2510" y="0"/>
                      </a:moveTo>
                      <a:cubicBezTo>
                        <a:pt x="2477" y="7"/>
                        <a:pt x="2458" y="23"/>
                        <a:pt x="2428" y="35"/>
                      </a:cubicBezTo>
                      <a:cubicBezTo>
                        <a:pt x="2401" y="46"/>
                        <a:pt x="2376" y="49"/>
                        <a:pt x="2351" y="65"/>
                      </a:cubicBezTo>
                      <a:cubicBezTo>
                        <a:pt x="2334" y="89"/>
                        <a:pt x="2302" y="126"/>
                        <a:pt x="2275" y="135"/>
                      </a:cubicBezTo>
                      <a:cubicBezTo>
                        <a:pt x="2241" y="186"/>
                        <a:pt x="2286" y="126"/>
                        <a:pt x="2245" y="159"/>
                      </a:cubicBezTo>
                      <a:cubicBezTo>
                        <a:pt x="2211" y="186"/>
                        <a:pt x="2260" y="168"/>
                        <a:pt x="2216" y="188"/>
                      </a:cubicBezTo>
                      <a:cubicBezTo>
                        <a:pt x="2175" y="206"/>
                        <a:pt x="2127" y="209"/>
                        <a:pt x="2087" y="229"/>
                      </a:cubicBezTo>
                      <a:cubicBezTo>
                        <a:pt x="2058" y="244"/>
                        <a:pt x="2028" y="257"/>
                        <a:pt x="1998" y="270"/>
                      </a:cubicBezTo>
                      <a:cubicBezTo>
                        <a:pt x="1981" y="277"/>
                        <a:pt x="1961" y="278"/>
                        <a:pt x="1946" y="288"/>
                      </a:cubicBezTo>
                      <a:cubicBezTo>
                        <a:pt x="1905" y="315"/>
                        <a:pt x="1924" y="307"/>
                        <a:pt x="1893" y="318"/>
                      </a:cubicBezTo>
                      <a:cubicBezTo>
                        <a:pt x="1882" y="334"/>
                        <a:pt x="1852" y="368"/>
                        <a:pt x="1834" y="376"/>
                      </a:cubicBezTo>
                      <a:cubicBezTo>
                        <a:pt x="1823" y="381"/>
                        <a:pt x="1809" y="381"/>
                        <a:pt x="1799" y="388"/>
                      </a:cubicBezTo>
                      <a:cubicBezTo>
                        <a:pt x="1787" y="396"/>
                        <a:pt x="1763" y="412"/>
                        <a:pt x="1763" y="412"/>
                      </a:cubicBezTo>
                      <a:cubicBezTo>
                        <a:pt x="1750" y="433"/>
                        <a:pt x="1736" y="433"/>
                        <a:pt x="1716" y="447"/>
                      </a:cubicBezTo>
                      <a:cubicBezTo>
                        <a:pt x="1698" y="474"/>
                        <a:pt x="1663" y="486"/>
                        <a:pt x="1634" y="500"/>
                      </a:cubicBezTo>
                      <a:cubicBezTo>
                        <a:pt x="1603" y="515"/>
                        <a:pt x="1577" y="538"/>
                        <a:pt x="1546" y="553"/>
                      </a:cubicBezTo>
                      <a:cubicBezTo>
                        <a:pt x="1528" y="562"/>
                        <a:pt x="1511" y="574"/>
                        <a:pt x="1493" y="582"/>
                      </a:cubicBezTo>
                      <a:cubicBezTo>
                        <a:pt x="1482" y="587"/>
                        <a:pt x="1458" y="594"/>
                        <a:pt x="1458" y="594"/>
                      </a:cubicBezTo>
                      <a:cubicBezTo>
                        <a:pt x="1442" y="617"/>
                        <a:pt x="1418" y="630"/>
                        <a:pt x="1393" y="641"/>
                      </a:cubicBezTo>
                      <a:cubicBezTo>
                        <a:pt x="1382" y="646"/>
                        <a:pt x="1358" y="653"/>
                        <a:pt x="1358" y="653"/>
                      </a:cubicBezTo>
                      <a:cubicBezTo>
                        <a:pt x="1354" y="659"/>
                        <a:pt x="1352" y="666"/>
                        <a:pt x="1346" y="670"/>
                      </a:cubicBezTo>
                      <a:cubicBezTo>
                        <a:pt x="1336" y="676"/>
                        <a:pt x="1311" y="682"/>
                        <a:pt x="1311" y="682"/>
                      </a:cubicBezTo>
                      <a:cubicBezTo>
                        <a:pt x="1293" y="708"/>
                        <a:pt x="1271" y="712"/>
                        <a:pt x="1246" y="729"/>
                      </a:cubicBezTo>
                      <a:cubicBezTo>
                        <a:pt x="1216" y="774"/>
                        <a:pt x="1171" y="785"/>
                        <a:pt x="1123" y="799"/>
                      </a:cubicBezTo>
                      <a:cubicBezTo>
                        <a:pt x="1112" y="806"/>
                        <a:pt x="1097" y="808"/>
                        <a:pt x="1087" y="817"/>
                      </a:cubicBezTo>
                      <a:cubicBezTo>
                        <a:pt x="1082" y="821"/>
                        <a:pt x="1081" y="831"/>
                        <a:pt x="1076" y="835"/>
                      </a:cubicBezTo>
                      <a:cubicBezTo>
                        <a:pt x="1050" y="856"/>
                        <a:pt x="1005" y="847"/>
                        <a:pt x="976" y="864"/>
                      </a:cubicBezTo>
                      <a:cubicBezTo>
                        <a:pt x="949" y="879"/>
                        <a:pt x="934" y="895"/>
                        <a:pt x="905" y="905"/>
                      </a:cubicBezTo>
                      <a:cubicBezTo>
                        <a:pt x="863" y="935"/>
                        <a:pt x="811" y="913"/>
                        <a:pt x="764" y="929"/>
                      </a:cubicBezTo>
                      <a:cubicBezTo>
                        <a:pt x="745" y="942"/>
                        <a:pt x="739" y="957"/>
                        <a:pt x="717" y="964"/>
                      </a:cubicBezTo>
                      <a:cubicBezTo>
                        <a:pt x="705" y="972"/>
                        <a:pt x="694" y="980"/>
                        <a:pt x="682" y="988"/>
                      </a:cubicBezTo>
                      <a:cubicBezTo>
                        <a:pt x="676" y="992"/>
                        <a:pt x="664" y="999"/>
                        <a:pt x="664" y="999"/>
                      </a:cubicBezTo>
                      <a:cubicBezTo>
                        <a:pt x="649" y="1024"/>
                        <a:pt x="625" y="1029"/>
                        <a:pt x="600" y="1046"/>
                      </a:cubicBezTo>
                      <a:cubicBezTo>
                        <a:pt x="576" y="1062"/>
                        <a:pt x="556" y="1079"/>
                        <a:pt x="529" y="1087"/>
                      </a:cubicBezTo>
                      <a:cubicBezTo>
                        <a:pt x="500" y="1106"/>
                        <a:pt x="518" y="1096"/>
                        <a:pt x="476" y="1111"/>
                      </a:cubicBezTo>
                      <a:cubicBezTo>
                        <a:pt x="470" y="1113"/>
                        <a:pt x="459" y="1117"/>
                        <a:pt x="459" y="1117"/>
                      </a:cubicBezTo>
                      <a:cubicBezTo>
                        <a:pt x="437" y="1148"/>
                        <a:pt x="395" y="1164"/>
                        <a:pt x="359" y="1176"/>
                      </a:cubicBezTo>
                      <a:cubicBezTo>
                        <a:pt x="350" y="1179"/>
                        <a:pt x="319" y="1202"/>
                        <a:pt x="306" y="1211"/>
                      </a:cubicBezTo>
                      <a:cubicBezTo>
                        <a:pt x="279" y="1229"/>
                        <a:pt x="249" y="1247"/>
                        <a:pt x="218" y="1258"/>
                      </a:cubicBezTo>
                      <a:cubicBezTo>
                        <a:pt x="201" y="1284"/>
                        <a:pt x="184" y="1283"/>
                        <a:pt x="153" y="1293"/>
                      </a:cubicBezTo>
                      <a:cubicBezTo>
                        <a:pt x="147" y="1295"/>
                        <a:pt x="135" y="1299"/>
                        <a:pt x="135" y="1299"/>
                      </a:cubicBezTo>
                      <a:cubicBezTo>
                        <a:pt x="129" y="1303"/>
                        <a:pt x="123" y="1307"/>
                        <a:pt x="118" y="1311"/>
                      </a:cubicBezTo>
                      <a:cubicBezTo>
                        <a:pt x="112" y="1316"/>
                        <a:pt x="107" y="1323"/>
                        <a:pt x="100" y="1328"/>
                      </a:cubicBezTo>
                      <a:cubicBezTo>
                        <a:pt x="89" y="1337"/>
                        <a:pt x="65" y="1352"/>
                        <a:pt x="65" y="1352"/>
                      </a:cubicBezTo>
                      <a:cubicBezTo>
                        <a:pt x="52" y="1371"/>
                        <a:pt x="38" y="1376"/>
                        <a:pt x="18" y="1387"/>
                      </a:cubicBezTo>
                      <a:cubicBezTo>
                        <a:pt x="12" y="1390"/>
                        <a:pt x="0" y="1393"/>
                        <a:pt x="0" y="1393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66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23528" y="764704"/>
            <a:ext cx="4159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3200" b="1" dirty="0"/>
              <a:t>STRIA VASCULARIS</a:t>
            </a:r>
          </a:p>
        </p:txBody>
      </p:sp>
      <p:grpSp>
        <p:nvGrpSpPr>
          <p:cNvPr id="18435" name="Group 10"/>
          <p:cNvGrpSpPr>
            <a:grpSpLocks/>
          </p:cNvGrpSpPr>
          <p:nvPr/>
        </p:nvGrpSpPr>
        <p:grpSpPr bwMode="auto">
          <a:xfrm>
            <a:off x="0" y="1844824"/>
            <a:ext cx="5016450" cy="3528392"/>
            <a:chOff x="968" y="1253"/>
            <a:chExt cx="3772" cy="2387"/>
          </a:xfrm>
        </p:grpSpPr>
        <p:pic>
          <p:nvPicPr>
            <p:cNvPr id="18439" name="Picture 5" descr="Organ_of_Corti_P2171518"/>
            <p:cNvPicPr>
              <a:picLocks noChangeAspect="1" noChangeArrowheads="1"/>
            </p:cNvPicPr>
            <p:nvPr/>
          </p:nvPicPr>
          <p:blipFill>
            <a:blip r:embed="rId2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968" y="1253"/>
              <a:ext cx="3772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Line 6"/>
            <p:cNvSpPr>
              <a:spLocks noChangeShapeType="1"/>
            </p:cNvSpPr>
            <p:nvPr/>
          </p:nvSpPr>
          <p:spPr bwMode="auto">
            <a:xfrm flipH="1">
              <a:off x="4468" y="1752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7"/>
            <p:cNvSpPr>
              <a:spLocks noChangeShapeType="1"/>
            </p:cNvSpPr>
            <p:nvPr/>
          </p:nvSpPr>
          <p:spPr bwMode="auto">
            <a:xfrm flipH="1">
              <a:off x="4468" y="193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8"/>
            <p:cNvSpPr>
              <a:spLocks noChangeShapeType="1"/>
            </p:cNvSpPr>
            <p:nvPr/>
          </p:nvSpPr>
          <p:spPr bwMode="auto">
            <a:xfrm flipH="1">
              <a:off x="4422" y="2115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9"/>
            <p:cNvSpPr>
              <a:spLocks noChangeShapeType="1"/>
            </p:cNvSpPr>
            <p:nvPr/>
          </p:nvSpPr>
          <p:spPr bwMode="auto">
            <a:xfrm flipH="1">
              <a:off x="4332" y="2251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6" name="Line 11"/>
          <p:cNvSpPr>
            <a:spLocks noChangeShapeType="1"/>
          </p:cNvSpPr>
          <p:nvPr/>
        </p:nvSpPr>
        <p:spPr bwMode="auto">
          <a:xfrm>
            <a:off x="3287663" y="2421086"/>
            <a:ext cx="11525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7" name="Line 12"/>
          <p:cNvSpPr>
            <a:spLocks noChangeShapeType="1"/>
          </p:cNvSpPr>
          <p:nvPr/>
        </p:nvSpPr>
        <p:spPr bwMode="auto">
          <a:xfrm>
            <a:off x="3216225" y="2563961"/>
            <a:ext cx="12239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1992263" y="2270274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dirty="0"/>
              <a:t>capillarisok</a:t>
            </a: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6228184" y="1628800"/>
            <a:ext cx="2667000" cy="3952875"/>
            <a:chOff x="3969" y="981"/>
            <a:chExt cx="1685" cy="2528"/>
          </a:xfrm>
        </p:grpSpPr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3969" y="981"/>
              <a:ext cx="1685" cy="2528"/>
              <a:chOff x="3969" y="1253"/>
              <a:chExt cx="1685" cy="2528"/>
            </a:xfrm>
          </p:grpSpPr>
          <p:pic>
            <p:nvPicPr>
              <p:cNvPr id="17" name="Picture 4" descr="striavasctolu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69" y="1253"/>
                <a:ext cx="1685" cy="2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</p:pic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4377" y="1298"/>
                <a:ext cx="730" cy="2483"/>
              </a:xfrm>
              <a:custGeom>
                <a:avLst/>
                <a:gdLst>
                  <a:gd name="T0" fmla="*/ 529 w 730"/>
                  <a:gd name="T1" fmla="*/ 0 h 2483"/>
                  <a:gd name="T2" fmla="*/ 558 w 730"/>
                  <a:gd name="T3" fmla="*/ 81 h 2483"/>
                  <a:gd name="T4" fmla="*/ 570 w 730"/>
                  <a:gd name="T5" fmla="*/ 139 h 2483"/>
                  <a:gd name="T6" fmla="*/ 593 w 730"/>
                  <a:gd name="T7" fmla="*/ 173 h 2483"/>
                  <a:gd name="T8" fmla="*/ 633 w 730"/>
                  <a:gd name="T9" fmla="*/ 283 h 2483"/>
                  <a:gd name="T10" fmla="*/ 645 w 730"/>
                  <a:gd name="T11" fmla="*/ 317 h 2483"/>
                  <a:gd name="T12" fmla="*/ 650 w 730"/>
                  <a:gd name="T13" fmla="*/ 335 h 2483"/>
                  <a:gd name="T14" fmla="*/ 662 w 730"/>
                  <a:gd name="T15" fmla="*/ 369 h 2483"/>
                  <a:gd name="T16" fmla="*/ 697 w 730"/>
                  <a:gd name="T17" fmla="*/ 605 h 2483"/>
                  <a:gd name="T18" fmla="*/ 714 w 730"/>
                  <a:gd name="T19" fmla="*/ 767 h 2483"/>
                  <a:gd name="T20" fmla="*/ 662 w 730"/>
                  <a:gd name="T21" fmla="*/ 1337 h 2483"/>
                  <a:gd name="T22" fmla="*/ 616 w 730"/>
                  <a:gd name="T23" fmla="*/ 1481 h 2483"/>
                  <a:gd name="T24" fmla="*/ 512 w 730"/>
                  <a:gd name="T25" fmla="*/ 1654 h 2483"/>
                  <a:gd name="T26" fmla="*/ 512 w 730"/>
                  <a:gd name="T27" fmla="*/ 1769 h 2483"/>
                  <a:gd name="T28" fmla="*/ 524 w 730"/>
                  <a:gd name="T29" fmla="*/ 1826 h 2483"/>
                  <a:gd name="T30" fmla="*/ 495 w 730"/>
                  <a:gd name="T31" fmla="*/ 1993 h 2483"/>
                  <a:gd name="T32" fmla="*/ 466 w 730"/>
                  <a:gd name="T33" fmla="*/ 2068 h 2483"/>
                  <a:gd name="T34" fmla="*/ 432 w 730"/>
                  <a:gd name="T35" fmla="*/ 2114 h 2483"/>
                  <a:gd name="T36" fmla="*/ 391 w 730"/>
                  <a:gd name="T37" fmla="*/ 2160 h 2483"/>
                  <a:gd name="T38" fmla="*/ 311 w 730"/>
                  <a:gd name="T39" fmla="*/ 2218 h 2483"/>
                  <a:gd name="T40" fmla="*/ 253 w 730"/>
                  <a:gd name="T41" fmla="*/ 2264 h 2483"/>
                  <a:gd name="T42" fmla="*/ 0 w 730"/>
                  <a:gd name="T43" fmla="*/ 2322 h 2483"/>
                  <a:gd name="T44" fmla="*/ 109 w 730"/>
                  <a:gd name="T45" fmla="*/ 2368 h 2483"/>
                  <a:gd name="T46" fmla="*/ 195 w 730"/>
                  <a:gd name="T47" fmla="*/ 2402 h 2483"/>
                  <a:gd name="T48" fmla="*/ 230 w 730"/>
                  <a:gd name="T49" fmla="*/ 2425 h 2483"/>
                  <a:gd name="T50" fmla="*/ 247 w 730"/>
                  <a:gd name="T51" fmla="*/ 2437 h 2483"/>
                  <a:gd name="T52" fmla="*/ 276 w 730"/>
                  <a:gd name="T53" fmla="*/ 2483 h 248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30" h="2483">
                    <a:moveTo>
                      <a:pt x="529" y="0"/>
                    </a:moveTo>
                    <a:cubicBezTo>
                      <a:pt x="537" y="33"/>
                      <a:pt x="540" y="54"/>
                      <a:pt x="558" y="81"/>
                    </a:cubicBezTo>
                    <a:cubicBezTo>
                      <a:pt x="559" y="86"/>
                      <a:pt x="565" y="130"/>
                      <a:pt x="570" y="139"/>
                    </a:cubicBezTo>
                    <a:cubicBezTo>
                      <a:pt x="576" y="151"/>
                      <a:pt x="593" y="173"/>
                      <a:pt x="593" y="173"/>
                    </a:cubicBezTo>
                    <a:cubicBezTo>
                      <a:pt x="603" y="213"/>
                      <a:pt x="608" y="249"/>
                      <a:pt x="633" y="283"/>
                    </a:cubicBezTo>
                    <a:cubicBezTo>
                      <a:pt x="637" y="294"/>
                      <a:pt x="642" y="305"/>
                      <a:pt x="645" y="317"/>
                    </a:cubicBezTo>
                    <a:cubicBezTo>
                      <a:pt x="647" y="323"/>
                      <a:pt x="648" y="329"/>
                      <a:pt x="650" y="335"/>
                    </a:cubicBezTo>
                    <a:cubicBezTo>
                      <a:pt x="654" y="346"/>
                      <a:pt x="662" y="369"/>
                      <a:pt x="662" y="369"/>
                    </a:cubicBezTo>
                    <a:cubicBezTo>
                      <a:pt x="665" y="446"/>
                      <a:pt x="649" y="537"/>
                      <a:pt x="697" y="605"/>
                    </a:cubicBezTo>
                    <a:cubicBezTo>
                      <a:pt x="700" y="662"/>
                      <a:pt x="700" y="713"/>
                      <a:pt x="714" y="767"/>
                    </a:cubicBezTo>
                    <a:cubicBezTo>
                      <a:pt x="711" y="995"/>
                      <a:pt x="730" y="1145"/>
                      <a:pt x="662" y="1337"/>
                    </a:cubicBezTo>
                    <a:cubicBezTo>
                      <a:pt x="654" y="1389"/>
                      <a:pt x="637" y="1434"/>
                      <a:pt x="616" y="1481"/>
                    </a:cubicBezTo>
                    <a:cubicBezTo>
                      <a:pt x="587" y="1546"/>
                      <a:pt x="581" y="1618"/>
                      <a:pt x="512" y="1654"/>
                    </a:cubicBezTo>
                    <a:cubicBezTo>
                      <a:pt x="489" y="1690"/>
                      <a:pt x="503" y="1730"/>
                      <a:pt x="512" y="1769"/>
                    </a:cubicBezTo>
                    <a:cubicBezTo>
                      <a:pt x="516" y="1788"/>
                      <a:pt x="524" y="1826"/>
                      <a:pt x="524" y="1826"/>
                    </a:cubicBezTo>
                    <a:cubicBezTo>
                      <a:pt x="521" y="1889"/>
                      <a:pt x="528" y="1942"/>
                      <a:pt x="495" y="1993"/>
                    </a:cubicBezTo>
                    <a:cubicBezTo>
                      <a:pt x="488" y="2020"/>
                      <a:pt x="482" y="2045"/>
                      <a:pt x="466" y="2068"/>
                    </a:cubicBezTo>
                    <a:cubicBezTo>
                      <a:pt x="458" y="2091"/>
                      <a:pt x="452" y="2101"/>
                      <a:pt x="432" y="2114"/>
                    </a:cubicBezTo>
                    <a:cubicBezTo>
                      <a:pt x="405" y="2155"/>
                      <a:pt x="421" y="2142"/>
                      <a:pt x="391" y="2160"/>
                    </a:cubicBezTo>
                    <a:cubicBezTo>
                      <a:pt x="373" y="2189"/>
                      <a:pt x="339" y="2199"/>
                      <a:pt x="311" y="2218"/>
                    </a:cubicBezTo>
                    <a:cubicBezTo>
                      <a:pt x="291" y="2232"/>
                      <a:pt x="275" y="2253"/>
                      <a:pt x="253" y="2264"/>
                    </a:cubicBezTo>
                    <a:cubicBezTo>
                      <a:pt x="172" y="2304"/>
                      <a:pt x="91" y="2316"/>
                      <a:pt x="0" y="2322"/>
                    </a:cubicBezTo>
                    <a:cubicBezTo>
                      <a:pt x="29" y="2340"/>
                      <a:pt x="75" y="2359"/>
                      <a:pt x="109" y="2368"/>
                    </a:cubicBezTo>
                    <a:cubicBezTo>
                      <a:pt x="135" y="2385"/>
                      <a:pt x="165" y="2393"/>
                      <a:pt x="195" y="2402"/>
                    </a:cubicBezTo>
                    <a:cubicBezTo>
                      <a:pt x="207" y="2410"/>
                      <a:pt x="218" y="2417"/>
                      <a:pt x="230" y="2425"/>
                    </a:cubicBezTo>
                    <a:cubicBezTo>
                      <a:pt x="236" y="2429"/>
                      <a:pt x="247" y="2437"/>
                      <a:pt x="247" y="2437"/>
                    </a:cubicBezTo>
                    <a:cubicBezTo>
                      <a:pt x="258" y="2452"/>
                      <a:pt x="267" y="2467"/>
                      <a:pt x="276" y="2483"/>
                    </a:cubicBezTo>
                  </a:path>
                </a:pathLst>
              </a:custGeom>
              <a:noFill/>
              <a:ln w="38100" cap="flat" cmpd="sng">
                <a:solidFill>
                  <a:srgbClr val="FEF428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AutoShape 8"/>
              <p:cNvSpPr>
                <a:spLocks noChangeArrowheads="1"/>
              </p:cNvSpPr>
              <p:nvPr/>
            </p:nvSpPr>
            <p:spPr bwMode="auto">
              <a:xfrm>
                <a:off x="4876" y="1253"/>
                <a:ext cx="181" cy="136"/>
              </a:xfrm>
              <a:prstGeom prst="irregularSeal1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4649" y="981"/>
              <a:ext cx="890" cy="2494"/>
              <a:chOff x="4649" y="1298"/>
              <a:chExt cx="890" cy="2494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5148" y="1298"/>
                <a:ext cx="391" cy="2494"/>
              </a:xfrm>
              <a:custGeom>
                <a:avLst/>
                <a:gdLst>
                  <a:gd name="T0" fmla="*/ 5 w 391"/>
                  <a:gd name="T1" fmla="*/ 0 h 2494"/>
                  <a:gd name="T2" fmla="*/ 45 w 391"/>
                  <a:gd name="T3" fmla="*/ 230 h 2494"/>
                  <a:gd name="T4" fmla="*/ 80 w 391"/>
                  <a:gd name="T5" fmla="*/ 305 h 2494"/>
                  <a:gd name="T6" fmla="*/ 103 w 391"/>
                  <a:gd name="T7" fmla="*/ 363 h 2494"/>
                  <a:gd name="T8" fmla="*/ 126 w 391"/>
                  <a:gd name="T9" fmla="*/ 397 h 2494"/>
                  <a:gd name="T10" fmla="*/ 149 w 391"/>
                  <a:gd name="T11" fmla="*/ 472 h 2494"/>
                  <a:gd name="T12" fmla="*/ 183 w 391"/>
                  <a:gd name="T13" fmla="*/ 576 h 2494"/>
                  <a:gd name="T14" fmla="*/ 229 w 391"/>
                  <a:gd name="T15" fmla="*/ 703 h 2494"/>
                  <a:gd name="T16" fmla="*/ 264 w 391"/>
                  <a:gd name="T17" fmla="*/ 760 h 2494"/>
                  <a:gd name="T18" fmla="*/ 281 w 391"/>
                  <a:gd name="T19" fmla="*/ 795 h 2494"/>
                  <a:gd name="T20" fmla="*/ 298 w 391"/>
                  <a:gd name="T21" fmla="*/ 847 h 2494"/>
                  <a:gd name="T22" fmla="*/ 322 w 391"/>
                  <a:gd name="T23" fmla="*/ 899 h 2494"/>
                  <a:gd name="T24" fmla="*/ 339 w 391"/>
                  <a:gd name="T25" fmla="*/ 956 h 2494"/>
                  <a:gd name="T26" fmla="*/ 345 w 391"/>
                  <a:gd name="T27" fmla="*/ 973 h 2494"/>
                  <a:gd name="T28" fmla="*/ 368 w 391"/>
                  <a:gd name="T29" fmla="*/ 1117 h 2494"/>
                  <a:gd name="T30" fmla="*/ 373 w 391"/>
                  <a:gd name="T31" fmla="*/ 1135 h 2494"/>
                  <a:gd name="T32" fmla="*/ 385 w 391"/>
                  <a:gd name="T33" fmla="*/ 1169 h 2494"/>
                  <a:gd name="T34" fmla="*/ 391 w 391"/>
                  <a:gd name="T35" fmla="*/ 1187 h 2494"/>
                  <a:gd name="T36" fmla="*/ 385 w 391"/>
                  <a:gd name="T37" fmla="*/ 1475 h 2494"/>
                  <a:gd name="T38" fmla="*/ 362 w 391"/>
                  <a:gd name="T39" fmla="*/ 1561 h 2494"/>
                  <a:gd name="T40" fmla="*/ 293 w 391"/>
                  <a:gd name="T41" fmla="*/ 1826 h 2494"/>
                  <a:gd name="T42" fmla="*/ 258 w 391"/>
                  <a:gd name="T43" fmla="*/ 2010 h 2494"/>
                  <a:gd name="T44" fmla="*/ 252 w 391"/>
                  <a:gd name="T45" fmla="*/ 2097 h 2494"/>
                  <a:gd name="T46" fmla="*/ 218 w 391"/>
                  <a:gd name="T47" fmla="*/ 2171 h 2494"/>
                  <a:gd name="T48" fmla="*/ 183 w 391"/>
                  <a:gd name="T49" fmla="*/ 2264 h 2494"/>
                  <a:gd name="T50" fmla="*/ 160 w 391"/>
                  <a:gd name="T51" fmla="*/ 2304 h 2494"/>
                  <a:gd name="T52" fmla="*/ 126 w 391"/>
                  <a:gd name="T53" fmla="*/ 2396 h 2494"/>
                  <a:gd name="T54" fmla="*/ 91 w 391"/>
                  <a:gd name="T55" fmla="*/ 2448 h 2494"/>
                  <a:gd name="T56" fmla="*/ 74 w 391"/>
                  <a:gd name="T57" fmla="*/ 2494 h 24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91" h="2494">
                    <a:moveTo>
                      <a:pt x="5" y="0"/>
                    </a:moveTo>
                    <a:cubicBezTo>
                      <a:pt x="66" y="61"/>
                      <a:pt x="0" y="160"/>
                      <a:pt x="45" y="230"/>
                    </a:cubicBezTo>
                    <a:cubicBezTo>
                      <a:pt x="53" y="261"/>
                      <a:pt x="57" y="283"/>
                      <a:pt x="80" y="305"/>
                    </a:cubicBezTo>
                    <a:cubicBezTo>
                      <a:pt x="84" y="321"/>
                      <a:pt x="96" y="349"/>
                      <a:pt x="103" y="363"/>
                    </a:cubicBezTo>
                    <a:cubicBezTo>
                      <a:pt x="109" y="375"/>
                      <a:pt x="126" y="397"/>
                      <a:pt x="126" y="397"/>
                    </a:cubicBezTo>
                    <a:cubicBezTo>
                      <a:pt x="132" y="423"/>
                      <a:pt x="144" y="447"/>
                      <a:pt x="149" y="472"/>
                    </a:cubicBezTo>
                    <a:cubicBezTo>
                      <a:pt x="157" y="510"/>
                      <a:pt x="162" y="544"/>
                      <a:pt x="183" y="576"/>
                    </a:cubicBezTo>
                    <a:cubicBezTo>
                      <a:pt x="194" y="619"/>
                      <a:pt x="212" y="662"/>
                      <a:pt x="229" y="703"/>
                    </a:cubicBezTo>
                    <a:cubicBezTo>
                      <a:pt x="238" y="724"/>
                      <a:pt x="264" y="760"/>
                      <a:pt x="264" y="760"/>
                    </a:cubicBezTo>
                    <a:cubicBezTo>
                      <a:pt x="284" y="819"/>
                      <a:pt x="254" y="736"/>
                      <a:pt x="281" y="795"/>
                    </a:cubicBezTo>
                    <a:cubicBezTo>
                      <a:pt x="288" y="812"/>
                      <a:pt x="290" y="831"/>
                      <a:pt x="298" y="847"/>
                    </a:cubicBezTo>
                    <a:cubicBezTo>
                      <a:pt x="317" y="885"/>
                      <a:pt x="309" y="837"/>
                      <a:pt x="322" y="899"/>
                    </a:cubicBezTo>
                    <a:cubicBezTo>
                      <a:pt x="330" y="934"/>
                      <a:pt x="324" y="915"/>
                      <a:pt x="339" y="956"/>
                    </a:cubicBezTo>
                    <a:cubicBezTo>
                      <a:pt x="341" y="962"/>
                      <a:pt x="345" y="973"/>
                      <a:pt x="345" y="973"/>
                    </a:cubicBezTo>
                    <a:cubicBezTo>
                      <a:pt x="350" y="1022"/>
                      <a:pt x="353" y="1070"/>
                      <a:pt x="368" y="1117"/>
                    </a:cubicBezTo>
                    <a:cubicBezTo>
                      <a:pt x="370" y="1123"/>
                      <a:pt x="371" y="1129"/>
                      <a:pt x="373" y="1135"/>
                    </a:cubicBezTo>
                    <a:cubicBezTo>
                      <a:pt x="377" y="1146"/>
                      <a:pt x="381" y="1158"/>
                      <a:pt x="385" y="1169"/>
                    </a:cubicBezTo>
                    <a:cubicBezTo>
                      <a:pt x="387" y="1175"/>
                      <a:pt x="391" y="1187"/>
                      <a:pt x="391" y="1187"/>
                    </a:cubicBezTo>
                    <a:cubicBezTo>
                      <a:pt x="389" y="1283"/>
                      <a:pt x="389" y="1379"/>
                      <a:pt x="385" y="1475"/>
                    </a:cubicBezTo>
                    <a:cubicBezTo>
                      <a:pt x="384" y="1501"/>
                      <a:pt x="367" y="1535"/>
                      <a:pt x="362" y="1561"/>
                    </a:cubicBezTo>
                    <a:cubicBezTo>
                      <a:pt x="345" y="1650"/>
                      <a:pt x="319" y="1739"/>
                      <a:pt x="293" y="1826"/>
                    </a:cubicBezTo>
                    <a:cubicBezTo>
                      <a:pt x="283" y="1896"/>
                      <a:pt x="280" y="1948"/>
                      <a:pt x="258" y="2010"/>
                    </a:cubicBezTo>
                    <a:cubicBezTo>
                      <a:pt x="256" y="2039"/>
                      <a:pt x="255" y="2068"/>
                      <a:pt x="252" y="2097"/>
                    </a:cubicBezTo>
                    <a:cubicBezTo>
                      <a:pt x="249" y="2125"/>
                      <a:pt x="228" y="2146"/>
                      <a:pt x="218" y="2171"/>
                    </a:cubicBezTo>
                    <a:cubicBezTo>
                      <a:pt x="206" y="2200"/>
                      <a:pt x="200" y="2237"/>
                      <a:pt x="183" y="2264"/>
                    </a:cubicBezTo>
                    <a:cubicBezTo>
                      <a:pt x="175" y="2277"/>
                      <a:pt x="166" y="2290"/>
                      <a:pt x="160" y="2304"/>
                    </a:cubicBezTo>
                    <a:cubicBezTo>
                      <a:pt x="148" y="2334"/>
                      <a:pt x="141" y="2367"/>
                      <a:pt x="126" y="2396"/>
                    </a:cubicBezTo>
                    <a:cubicBezTo>
                      <a:pt x="117" y="2414"/>
                      <a:pt x="101" y="2430"/>
                      <a:pt x="91" y="2448"/>
                    </a:cubicBezTo>
                    <a:cubicBezTo>
                      <a:pt x="83" y="2463"/>
                      <a:pt x="82" y="2479"/>
                      <a:pt x="74" y="2494"/>
                    </a:cubicBezTo>
                  </a:path>
                </a:pathLst>
              </a:custGeom>
              <a:noFill/>
              <a:ln w="38100" cap="flat" cmpd="sng">
                <a:solidFill>
                  <a:srgbClr val="FEF428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AutoShape 7"/>
              <p:cNvSpPr>
                <a:spLocks noChangeArrowheads="1"/>
              </p:cNvSpPr>
              <p:nvPr/>
            </p:nvSpPr>
            <p:spPr bwMode="auto">
              <a:xfrm>
                <a:off x="4649" y="3612"/>
                <a:ext cx="181" cy="136"/>
              </a:xfrm>
              <a:prstGeom prst="irregularSeal1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</p:grp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5148064" y="0"/>
            <a:ext cx="3995936" cy="6858000"/>
            <a:chOff x="3969" y="981"/>
            <a:chExt cx="1685" cy="2528"/>
          </a:xfrm>
        </p:grpSpPr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3969" y="981"/>
              <a:ext cx="1685" cy="2528"/>
              <a:chOff x="3969" y="1253"/>
              <a:chExt cx="1685" cy="2528"/>
            </a:xfrm>
          </p:grpSpPr>
          <p:pic>
            <p:nvPicPr>
              <p:cNvPr id="25" name="Picture 4" descr="striavasctolu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69" y="1253"/>
                <a:ext cx="1685" cy="2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</p:pic>
          <p:sp>
            <p:nvSpPr>
              <p:cNvPr id="26" name="Freeform 5"/>
              <p:cNvSpPr>
                <a:spLocks/>
              </p:cNvSpPr>
              <p:nvPr/>
            </p:nvSpPr>
            <p:spPr bwMode="auto">
              <a:xfrm>
                <a:off x="4377" y="1298"/>
                <a:ext cx="730" cy="2483"/>
              </a:xfrm>
              <a:custGeom>
                <a:avLst/>
                <a:gdLst>
                  <a:gd name="T0" fmla="*/ 529 w 730"/>
                  <a:gd name="T1" fmla="*/ 0 h 2483"/>
                  <a:gd name="T2" fmla="*/ 558 w 730"/>
                  <a:gd name="T3" fmla="*/ 81 h 2483"/>
                  <a:gd name="T4" fmla="*/ 570 w 730"/>
                  <a:gd name="T5" fmla="*/ 139 h 2483"/>
                  <a:gd name="T6" fmla="*/ 593 w 730"/>
                  <a:gd name="T7" fmla="*/ 173 h 2483"/>
                  <a:gd name="T8" fmla="*/ 633 w 730"/>
                  <a:gd name="T9" fmla="*/ 283 h 2483"/>
                  <a:gd name="T10" fmla="*/ 645 w 730"/>
                  <a:gd name="T11" fmla="*/ 317 h 2483"/>
                  <a:gd name="T12" fmla="*/ 650 w 730"/>
                  <a:gd name="T13" fmla="*/ 335 h 2483"/>
                  <a:gd name="T14" fmla="*/ 662 w 730"/>
                  <a:gd name="T15" fmla="*/ 369 h 2483"/>
                  <a:gd name="T16" fmla="*/ 697 w 730"/>
                  <a:gd name="T17" fmla="*/ 605 h 2483"/>
                  <a:gd name="T18" fmla="*/ 714 w 730"/>
                  <a:gd name="T19" fmla="*/ 767 h 2483"/>
                  <a:gd name="T20" fmla="*/ 662 w 730"/>
                  <a:gd name="T21" fmla="*/ 1337 h 2483"/>
                  <a:gd name="T22" fmla="*/ 616 w 730"/>
                  <a:gd name="T23" fmla="*/ 1481 h 2483"/>
                  <a:gd name="T24" fmla="*/ 512 w 730"/>
                  <a:gd name="T25" fmla="*/ 1654 h 2483"/>
                  <a:gd name="T26" fmla="*/ 512 w 730"/>
                  <a:gd name="T27" fmla="*/ 1769 h 2483"/>
                  <a:gd name="T28" fmla="*/ 524 w 730"/>
                  <a:gd name="T29" fmla="*/ 1826 h 2483"/>
                  <a:gd name="T30" fmla="*/ 495 w 730"/>
                  <a:gd name="T31" fmla="*/ 1993 h 2483"/>
                  <a:gd name="T32" fmla="*/ 466 w 730"/>
                  <a:gd name="T33" fmla="*/ 2068 h 2483"/>
                  <a:gd name="T34" fmla="*/ 432 w 730"/>
                  <a:gd name="T35" fmla="*/ 2114 h 2483"/>
                  <a:gd name="T36" fmla="*/ 391 w 730"/>
                  <a:gd name="T37" fmla="*/ 2160 h 2483"/>
                  <a:gd name="T38" fmla="*/ 311 w 730"/>
                  <a:gd name="T39" fmla="*/ 2218 h 2483"/>
                  <a:gd name="T40" fmla="*/ 253 w 730"/>
                  <a:gd name="T41" fmla="*/ 2264 h 2483"/>
                  <a:gd name="T42" fmla="*/ 0 w 730"/>
                  <a:gd name="T43" fmla="*/ 2322 h 2483"/>
                  <a:gd name="T44" fmla="*/ 109 w 730"/>
                  <a:gd name="T45" fmla="*/ 2368 h 2483"/>
                  <a:gd name="T46" fmla="*/ 195 w 730"/>
                  <a:gd name="T47" fmla="*/ 2402 h 2483"/>
                  <a:gd name="T48" fmla="*/ 230 w 730"/>
                  <a:gd name="T49" fmla="*/ 2425 h 2483"/>
                  <a:gd name="T50" fmla="*/ 247 w 730"/>
                  <a:gd name="T51" fmla="*/ 2437 h 2483"/>
                  <a:gd name="T52" fmla="*/ 276 w 730"/>
                  <a:gd name="T53" fmla="*/ 2483 h 248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30" h="2483">
                    <a:moveTo>
                      <a:pt x="529" y="0"/>
                    </a:moveTo>
                    <a:cubicBezTo>
                      <a:pt x="537" y="33"/>
                      <a:pt x="540" y="54"/>
                      <a:pt x="558" y="81"/>
                    </a:cubicBezTo>
                    <a:cubicBezTo>
                      <a:pt x="559" y="86"/>
                      <a:pt x="565" y="130"/>
                      <a:pt x="570" y="139"/>
                    </a:cubicBezTo>
                    <a:cubicBezTo>
                      <a:pt x="576" y="151"/>
                      <a:pt x="593" y="173"/>
                      <a:pt x="593" y="173"/>
                    </a:cubicBezTo>
                    <a:cubicBezTo>
                      <a:pt x="603" y="213"/>
                      <a:pt x="608" y="249"/>
                      <a:pt x="633" y="283"/>
                    </a:cubicBezTo>
                    <a:cubicBezTo>
                      <a:pt x="637" y="294"/>
                      <a:pt x="642" y="305"/>
                      <a:pt x="645" y="317"/>
                    </a:cubicBezTo>
                    <a:cubicBezTo>
                      <a:pt x="647" y="323"/>
                      <a:pt x="648" y="329"/>
                      <a:pt x="650" y="335"/>
                    </a:cubicBezTo>
                    <a:cubicBezTo>
                      <a:pt x="654" y="346"/>
                      <a:pt x="662" y="369"/>
                      <a:pt x="662" y="369"/>
                    </a:cubicBezTo>
                    <a:cubicBezTo>
                      <a:pt x="665" y="446"/>
                      <a:pt x="649" y="537"/>
                      <a:pt x="697" y="605"/>
                    </a:cubicBezTo>
                    <a:cubicBezTo>
                      <a:pt x="700" y="662"/>
                      <a:pt x="700" y="713"/>
                      <a:pt x="714" y="767"/>
                    </a:cubicBezTo>
                    <a:cubicBezTo>
                      <a:pt x="711" y="995"/>
                      <a:pt x="730" y="1145"/>
                      <a:pt x="662" y="1337"/>
                    </a:cubicBezTo>
                    <a:cubicBezTo>
                      <a:pt x="654" y="1389"/>
                      <a:pt x="637" y="1434"/>
                      <a:pt x="616" y="1481"/>
                    </a:cubicBezTo>
                    <a:cubicBezTo>
                      <a:pt x="587" y="1546"/>
                      <a:pt x="581" y="1618"/>
                      <a:pt x="512" y="1654"/>
                    </a:cubicBezTo>
                    <a:cubicBezTo>
                      <a:pt x="489" y="1690"/>
                      <a:pt x="503" y="1730"/>
                      <a:pt x="512" y="1769"/>
                    </a:cubicBezTo>
                    <a:cubicBezTo>
                      <a:pt x="516" y="1788"/>
                      <a:pt x="524" y="1826"/>
                      <a:pt x="524" y="1826"/>
                    </a:cubicBezTo>
                    <a:cubicBezTo>
                      <a:pt x="521" y="1889"/>
                      <a:pt x="528" y="1942"/>
                      <a:pt x="495" y="1993"/>
                    </a:cubicBezTo>
                    <a:cubicBezTo>
                      <a:pt x="488" y="2020"/>
                      <a:pt x="482" y="2045"/>
                      <a:pt x="466" y="2068"/>
                    </a:cubicBezTo>
                    <a:cubicBezTo>
                      <a:pt x="458" y="2091"/>
                      <a:pt x="452" y="2101"/>
                      <a:pt x="432" y="2114"/>
                    </a:cubicBezTo>
                    <a:cubicBezTo>
                      <a:pt x="405" y="2155"/>
                      <a:pt x="421" y="2142"/>
                      <a:pt x="391" y="2160"/>
                    </a:cubicBezTo>
                    <a:cubicBezTo>
                      <a:pt x="373" y="2189"/>
                      <a:pt x="339" y="2199"/>
                      <a:pt x="311" y="2218"/>
                    </a:cubicBezTo>
                    <a:cubicBezTo>
                      <a:pt x="291" y="2232"/>
                      <a:pt x="275" y="2253"/>
                      <a:pt x="253" y="2264"/>
                    </a:cubicBezTo>
                    <a:cubicBezTo>
                      <a:pt x="172" y="2304"/>
                      <a:pt x="91" y="2316"/>
                      <a:pt x="0" y="2322"/>
                    </a:cubicBezTo>
                    <a:cubicBezTo>
                      <a:pt x="29" y="2340"/>
                      <a:pt x="75" y="2359"/>
                      <a:pt x="109" y="2368"/>
                    </a:cubicBezTo>
                    <a:cubicBezTo>
                      <a:pt x="135" y="2385"/>
                      <a:pt x="165" y="2393"/>
                      <a:pt x="195" y="2402"/>
                    </a:cubicBezTo>
                    <a:cubicBezTo>
                      <a:pt x="207" y="2410"/>
                      <a:pt x="218" y="2417"/>
                      <a:pt x="230" y="2425"/>
                    </a:cubicBezTo>
                    <a:cubicBezTo>
                      <a:pt x="236" y="2429"/>
                      <a:pt x="247" y="2437"/>
                      <a:pt x="247" y="2437"/>
                    </a:cubicBezTo>
                    <a:cubicBezTo>
                      <a:pt x="258" y="2452"/>
                      <a:pt x="267" y="2467"/>
                      <a:pt x="276" y="2483"/>
                    </a:cubicBezTo>
                  </a:path>
                </a:pathLst>
              </a:custGeom>
              <a:noFill/>
              <a:ln w="38100" cap="flat" cmpd="sng">
                <a:solidFill>
                  <a:srgbClr val="FEF428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AutoShape 8"/>
              <p:cNvSpPr>
                <a:spLocks noChangeArrowheads="1"/>
              </p:cNvSpPr>
              <p:nvPr/>
            </p:nvSpPr>
            <p:spPr bwMode="auto">
              <a:xfrm>
                <a:off x="4876" y="1253"/>
                <a:ext cx="181" cy="136"/>
              </a:xfrm>
              <a:prstGeom prst="irregularSeal1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4649" y="981"/>
              <a:ext cx="890" cy="2494"/>
              <a:chOff x="4649" y="1298"/>
              <a:chExt cx="890" cy="2494"/>
            </a:xfrm>
          </p:grpSpPr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5148" y="1298"/>
                <a:ext cx="391" cy="2494"/>
              </a:xfrm>
              <a:custGeom>
                <a:avLst/>
                <a:gdLst>
                  <a:gd name="T0" fmla="*/ 5 w 391"/>
                  <a:gd name="T1" fmla="*/ 0 h 2494"/>
                  <a:gd name="T2" fmla="*/ 45 w 391"/>
                  <a:gd name="T3" fmla="*/ 230 h 2494"/>
                  <a:gd name="T4" fmla="*/ 80 w 391"/>
                  <a:gd name="T5" fmla="*/ 305 h 2494"/>
                  <a:gd name="T6" fmla="*/ 103 w 391"/>
                  <a:gd name="T7" fmla="*/ 363 h 2494"/>
                  <a:gd name="T8" fmla="*/ 126 w 391"/>
                  <a:gd name="T9" fmla="*/ 397 h 2494"/>
                  <a:gd name="T10" fmla="*/ 149 w 391"/>
                  <a:gd name="T11" fmla="*/ 472 h 2494"/>
                  <a:gd name="T12" fmla="*/ 183 w 391"/>
                  <a:gd name="T13" fmla="*/ 576 h 2494"/>
                  <a:gd name="T14" fmla="*/ 229 w 391"/>
                  <a:gd name="T15" fmla="*/ 703 h 2494"/>
                  <a:gd name="T16" fmla="*/ 264 w 391"/>
                  <a:gd name="T17" fmla="*/ 760 h 2494"/>
                  <a:gd name="T18" fmla="*/ 281 w 391"/>
                  <a:gd name="T19" fmla="*/ 795 h 2494"/>
                  <a:gd name="T20" fmla="*/ 298 w 391"/>
                  <a:gd name="T21" fmla="*/ 847 h 2494"/>
                  <a:gd name="T22" fmla="*/ 322 w 391"/>
                  <a:gd name="T23" fmla="*/ 899 h 2494"/>
                  <a:gd name="T24" fmla="*/ 339 w 391"/>
                  <a:gd name="T25" fmla="*/ 956 h 2494"/>
                  <a:gd name="T26" fmla="*/ 345 w 391"/>
                  <a:gd name="T27" fmla="*/ 973 h 2494"/>
                  <a:gd name="T28" fmla="*/ 368 w 391"/>
                  <a:gd name="T29" fmla="*/ 1117 h 2494"/>
                  <a:gd name="T30" fmla="*/ 373 w 391"/>
                  <a:gd name="T31" fmla="*/ 1135 h 2494"/>
                  <a:gd name="T32" fmla="*/ 385 w 391"/>
                  <a:gd name="T33" fmla="*/ 1169 h 2494"/>
                  <a:gd name="T34" fmla="*/ 391 w 391"/>
                  <a:gd name="T35" fmla="*/ 1187 h 2494"/>
                  <a:gd name="T36" fmla="*/ 385 w 391"/>
                  <a:gd name="T37" fmla="*/ 1475 h 2494"/>
                  <a:gd name="T38" fmla="*/ 362 w 391"/>
                  <a:gd name="T39" fmla="*/ 1561 h 2494"/>
                  <a:gd name="T40" fmla="*/ 293 w 391"/>
                  <a:gd name="T41" fmla="*/ 1826 h 2494"/>
                  <a:gd name="T42" fmla="*/ 258 w 391"/>
                  <a:gd name="T43" fmla="*/ 2010 h 2494"/>
                  <a:gd name="T44" fmla="*/ 252 w 391"/>
                  <a:gd name="T45" fmla="*/ 2097 h 2494"/>
                  <a:gd name="T46" fmla="*/ 218 w 391"/>
                  <a:gd name="T47" fmla="*/ 2171 h 2494"/>
                  <a:gd name="T48" fmla="*/ 183 w 391"/>
                  <a:gd name="T49" fmla="*/ 2264 h 2494"/>
                  <a:gd name="T50" fmla="*/ 160 w 391"/>
                  <a:gd name="T51" fmla="*/ 2304 h 2494"/>
                  <a:gd name="T52" fmla="*/ 126 w 391"/>
                  <a:gd name="T53" fmla="*/ 2396 h 2494"/>
                  <a:gd name="T54" fmla="*/ 91 w 391"/>
                  <a:gd name="T55" fmla="*/ 2448 h 2494"/>
                  <a:gd name="T56" fmla="*/ 74 w 391"/>
                  <a:gd name="T57" fmla="*/ 2494 h 24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91" h="2494">
                    <a:moveTo>
                      <a:pt x="5" y="0"/>
                    </a:moveTo>
                    <a:cubicBezTo>
                      <a:pt x="66" y="61"/>
                      <a:pt x="0" y="160"/>
                      <a:pt x="45" y="230"/>
                    </a:cubicBezTo>
                    <a:cubicBezTo>
                      <a:pt x="53" y="261"/>
                      <a:pt x="57" y="283"/>
                      <a:pt x="80" y="305"/>
                    </a:cubicBezTo>
                    <a:cubicBezTo>
                      <a:pt x="84" y="321"/>
                      <a:pt x="96" y="349"/>
                      <a:pt x="103" y="363"/>
                    </a:cubicBezTo>
                    <a:cubicBezTo>
                      <a:pt x="109" y="375"/>
                      <a:pt x="126" y="397"/>
                      <a:pt x="126" y="397"/>
                    </a:cubicBezTo>
                    <a:cubicBezTo>
                      <a:pt x="132" y="423"/>
                      <a:pt x="144" y="447"/>
                      <a:pt x="149" y="472"/>
                    </a:cubicBezTo>
                    <a:cubicBezTo>
                      <a:pt x="157" y="510"/>
                      <a:pt x="162" y="544"/>
                      <a:pt x="183" y="576"/>
                    </a:cubicBezTo>
                    <a:cubicBezTo>
                      <a:pt x="194" y="619"/>
                      <a:pt x="212" y="662"/>
                      <a:pt x="229" y="703"/>
                    </a:cubicBezTo>
                    <a:cubicBezTo>
                      <a:pt x="238" y="724"/>
                      <a:pt x="264" y="760"/>
                      <a:pt x="264" y="760"/>
                    </a:cubicBezTo>
                    <a:cubicBezTo>
                      <a:pt x="284" y="819"/>
                      <a:pt x="254" y="736"/>
                      <a:pt x="281" y="795"/>
                    </a:cubicBezTo>
                    <a:cubicBezTo>
                      <a:pt x="288" y="812"/>
                      <a:pt x="290" y="831"/>
                      <a:pt x="298" y="847"/>
                    </a:cubicBezTo>
                    <a:cubicBezTo>
                      <a:pt x="317" y="885"/>
                      <a:pt x="309" y="837"/>
                      <a:pt x="322" y="899"/>
                    </a:cubicBezTo>
                    <a:cubicBezTo>
                      <a:pt x="330" y="934"/>
                      <a:pt x="324" y="915"/>
                      <a:pt x="339" y="956"/>
                    </a:cubicBezTo>
                    <a:cubicBezTo>
                      <a:pt x="341" y="962"/>
                      <a:pt x="345" y="973"/>
                      <a:pt x="345" y="973"/>
                    </a:cubicBezTo>
                    <a:cubicBezTo>
                      <a:pt x="350" y="1022"/>
                      <a:pt x="353" y="1070"/>
                      <a:pt x="368" y="1117"/>
                    </a:cubicBezTo>
                    <a:cubicBezTo>
                      <a:pt x="370" y="1123"/>
                      <a:pt x="371" y="1129"/>
                      <a:pt x="373" y="1135"/>
                    </a:cubicBezTo>
                    <a:cubicBezTo>
                      <a:pt x="377" y="1146"/>
                      <a:pt x="381" y="1158"/>
                      <a:pt x="385" y="1169"/>
                    </a:cubicBezTo>
                    <a:cubicBezTo>
                      <a:pt x="387" y="1175"/>
                      <a:pt x="391" y="1187"/>
                      <a:pt x="391" y="1187"/>
                    </a:cubicBezTo>
                    <a:cubicBezTo>
                      <a:pt x="389" y="1283"/>
                      <a:pt x="389" y="1379"/>
                      <a:pt x="385" y="1475"/>
                    </a:cubicBezTo>
                    <a:cubicBezTo>
                      <a:pt x="384" y="1501"/>
                      <a:pt x="367" y="1535"/>
                      <a:pt x="362" y="1561"/>
                    </a:cubicBezTo>
                    <a:cubicBezTo>
                      <a:pt x="345" y="1650"/>
                      <a:pt x="319" y="1739"/>
                      <a:pt x="293" y="1826"/>
                    </a:cubicBezTo>
                    <a:cubicBezTo>
                      <a:pt x="283" y="1896"/>
                      <a:pt x="280" y="1948"/>
                      <a:pt x="258" y="2010"/>
                    </a:cubicBezTo>
                    <a:cubicBezTo>
                      <a:pt x="256" y="2039"/>
                      <a:pt x="255" y="2068"/>
                      <a:pt x="252" y="2097"/>
                    </a:cubicBezTo>
                    <a:cubicBezTo>
                      <a:pt x="249" y="2125"/>
                      <a:pt x="228" y="2146"/>
                      <a:pt x="218" y="2171"/>
                    </a:cubicBezTo>
                    <a:cubicBezTo>
                      <a:pt x="206" y="2200"/>
                      <a:pt x="200" y="2237"/>
                      <a:pt x="183" y="2264"/>
                    </a:cubicBezTo>
                    <a:cubicBezTo>
                      <a:pt x="175" y="2277"/>
                      <a:pt x="166" y="2290"/>
                      <a:pt x="160" y="2304"/>
                    </a:cubicBezTo>
                    <a:cubicBezTo>
                      <a:pt x="148" y="2334"/>
                      <a:pt x="141" y="2367"/>
                      <a:pt x="126" y="2396"/>
                    </a:cubicBezTo>
                    <a:cubicBezTo>
                      <a:pt x="117" y="2414"/>
                      <a:pt x="101" y="2430"/>
                      <a:pt x="91" y="2448"/>
                    </a:cubicBezTo>
                    <a:cubicBezTo>
                      <a:pt x="83" y="2463"/>
                      <a:pt x="82" y="2479"/>
                      <a:pt x="74" y="2494"/>
                    </a:cubicBezTo>
                  </a:path>
                </a:pathLst>
              </a:custGeom>
              <a:noFill/>
              <a:ln w="38100" cap="flat" cmpd="sng">
                <a:solidFill>
                  <a:srgbClr val="FEF428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AutoShape 7"/>
              <p:cNvSpPr>
                <a:spLocks noChangeArrowheads="1"/>
              </p:cNvSpPr>
              <p:nvPr/>
            </p:nvSpPr>
            <p:spPr bwMode="auto">
              <a:xfrm>
                <a:off x="4649" y="3612"/>
                <a:ext cx="181" cy="136"/>
              </a:xfrm>
              <a:prstGeom prst="irregularSeal1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7" descr="Corti org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658938"/>
            <a:ext cx="6985000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916238" y="333375"/>
            <a:ext cx="2916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3200" b="1"/>
              <a:t>CORTI SZERV</a:t>
            </a:r>
          </a:p>
        </p:txBody>
      </p:sp>
      <p:sp>
        <p:nvSpPr>
          <p:cNvPr id="19460" name="Text Box 19"/>
          <p:cNvSpPr txBox="1">
            <a:spLocks noChangeArrowheads="1"/>
          </p:cNvSpPr>
          <p:nvPr/>
        </p:nvSpPr>
        <p:spPr bwMode="auto">
          <a:xfrm>
            <a:off x="1158875" y="3032125"/>
            <a:ext cx="1109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000" b="1"/>
              <a:t>Sulcus spiralis </a:t>
            </a:r>
          </a:p>
          <a:p>
            <a:pPr algn="ctr" eaLnBrk="1" hangingPunct="1"/>
            <a:r>
              <a:rPr lang="hu-HU" altLang="hu-HU" sz="1000" b="1"/>
              <a:t>internus</a:t>
            </a:r>
          </a:p>
        </p:txBody>
      </p:sp>
      <p:sp>
        <p:nvSpPr>
          <p:cNvPr id="19461" name="Text Box 20"/>
          <p:cNvSpPr txBox="1">
            <a:spLocks noChangeArrowheads="1"/>
          </p:cNvSpPr>
          <p:nvPr/>
        </p:nvSpPr>
        <p:spPr bwMode="auto">
          <a:xfrm>
            <a:off x="6064250" y="2141538"/>
            <a:ext cx="1033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000" b="1"/>
              <a:t>Hensen sejtek</a:t>
            </a:r>
          </a:p>
        </p:txBody>
      </p:sp>
      <p:sp>
        <p:nvSpPr>
          <p:cNvPr id="19462" name="Text Box 21"/>
          <p:cNvSpPr txBox="1">
            <a:spLocks noChangeArrowheads="1"/>
          </p:cNvSpPr>
          <p:nvPr/>
        </p:nvSpPr>
        <p:spPr bwMode="auto">
          <a:xfrm>
            <a:off x="7072313" y="2933700"/>
            <a:ext cx="1111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000" b="1"/>
              <a:t>Claudius sejtek</a:t>
            </a:r>
          </a:p>
        </p:txBody>
      </p:sp>
      <p:sp>
        <p:nvSpPr>
          <p:cNvPr id="19463" name="Text Box 22"/>
          <p:cNvSpPr txBox="1">
            <a:spLocks noChangeArrowheads="1"/>
          </p:cNvSpPr>
          <p:nvPr/>
        </p:nvSpPr>
        <p:spPr bwMode="auto">
          <a:xfrm>
            <a:off x="2771775" y="5048250"/>
            <a:ext cx="49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000" b="1"/>
              <a:t>Held </a:t>
            </a:r>
          </a:p>
          <a:p>
            <a:pPr algn="ctr" eaLnBrk="1" hangingPunct="1"/>
            <a:r>
              <a:rPr lang="hu-HU" altLang="hu-HU" sz="1000" b="1"/>
              <a:t>sejt</a:t>
            </a:r>
          </a:p>
        </p:txBody>
      </p:sp>
      <p:sp>
        <p:nvSpPr>
          <p:cNvPr id="19464" name="Text Box 23"/>
          <p:cNvSpPr txBox="1">
            <a:spLocks noChangeArrowheads="1"/>
          </p:cNvSpPr>
          <p:nvPr/>
        </p:nvSpPr>
        <p:spPr bwMode="auto">
          <a:xfrm>
            <a:off x="3059113" y="533717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000" b="1"/>
              <a:t>Belső </a:t>
            </a:r>
          </a:p>
          <a:p>
            <a:pPr algn="ctr" eaLnBrk="1" hangingPunct="1"/>
            <a:r>
              <a:rPr lang="hu-HU" altLang="hu-HU" sz="1000" b="1"/>
              <a:t>phalanx sejt</a:t>
            </a:r>
          </a:p>
        </p:txBody>
      </p:sp>
      <p:sp>
        <p:nvSpPr>
          <p:cNvPr id="19465" name="Text Box 24"/>
          <p:cNvSpPr txBox="1">
            <a:spLocks noChangeArrowheads="1"/>
          </p:cNvSpPr>
          <p:nvPr/>
        </p:nvSpPr>
        <p:spPr bwMode="auto">
          <a:xfrm>
            <a:off x="3995738" y="5048250"/>
            <a:ext cx="738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000" b="1"/>
              <a:t>Belső </a:t>
            </a:r>
          </a:p>
          <a:p>
            <a:pPr algn="ctr" eaLnBrk="1" hangingPunct="1"/>
            <a:r>
              <a:rPr lang="hu-HU" altLang="hu-HU" sz="1000" b="1"/>
              <a:t>pillér sejt</a:t>
            </a:r>
          </a:p>
        </p:txBody>
      </p:sp>
      <p:sp>
        <p:nvSpPr>
          <p:cNvPr id="19466" name="Text Box 25"/>
          <p:cNvSpPr txBox="1">
            <a:spLocks noChangeArrowheads="1"/>
          </p:cNvSpPr>
          <p:nvPr/>
        </p:nvSpPr>
        <p:spPr bwMode="auto">
          <a:xfrm>
            <a:off x="4787900" y="5011738"/>
            <a:ext cx="738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000" b="1"/>
              <a:t>Külső </a:t>
            </a:r>
          </a:p>
          <a:p>
            <a:pPr algn="ctr" eaLnBrk="1" hangingPunct="1"/>
            <a:r>
              <a:rPr lang="hu-HU" altLang="hu-HU" sz="1000" b="1"/>
              <a:t>pillér sejt</a:t>
            </a:r>
          </a:p>
        </p:txBody>
      </p:sp>
      <p:sp>
        <p:nvSpPr>
          <p:cNvPr id="19467" name="Text Box 26"/>
          <p:cNvSpPr txBox="1">
            <a:spLocks noChangeArrowheads="1"/>
          </p:cNvSpPr>
          <p:nvPr/>
        </p:nvSpPr>
        <p:spPr bwMode="auto">
          <a:xfrm>
            <a:off x="5435600" y="4878388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000" b="1"/>
              <a:t>Külső </a:t>
            </a:r>
          </a:p>
          <a:p>
            <a:pPr algn="ctr" eaLnBrk="1" hangingPunct="1"/>
            <a:r>
              <a:rPr lang="hu-HU" altLang="hu-HU" sz="1000" b="1"/>
              <a:t>phalanx sejt</a:t>
            </a:r>
          </a:p>
        </p:txBody>
      </p:sp>
      <p:sp>
        <p:nvSpPr>
          <p:cNvPr id="19468" name="Text Box 28"/>
          <p:cNvSpPr txBox="1">
            <a:spLocks noChangeArrowheads="1"/>
          </p:cNvSpPr>
          <p:nvPr/>
        </p:nvSpPr>
        <p:spPr bwMode="auto">
          <a:xfrm>
            <a:off x="2700338" y="1628775"/>
            <a:ext cx="1181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000" b="1"/>
              <a:t>Belső szőrsejtek</a:t>
            </a:r>
          </a:p>
        </p:txBody>
      </p:sp>
      <p:sp>
        <p:nvSpPr>
          <p:cNvPr id="19469" name="Text Box 29"/>
          <p:cNvSpPr txBox="1">
            <a:spLocks noChangeArrowheads="1"/>
          </p:cNvSpPr>
          <p:nvPr/>
        </p:nvSpPr>
        <p:spPr bwMode="auto">
          <a:xfrm>
            <a:off x="3779838" y="1520825"/>
            <a:ext cx="1189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000" b="1"/>
              <a:t>Külső szőrsejtek</a:t>
            </a:r>
          </a:p>
        </p:txBody>
      </p:sp>
      <p:sp>
        <p:nvSpPr>
          <p:cNvPr id="19470" name="Line 31"/>
          <p:cNvSpPr>
            <a:spLocks noChangeShapeType="1"/>
          </p:cNvSpPr>
          <p:nvPr/>
        </p:nvSpPr>
        <p:spPr bwMode="auto">
          <a:xfrm>
            <a:off x="3348038" y="1844675"/>
            <a:ext cx="0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1" name="Line 32"/>
          <p:cNvSpPr>
            <a:spLocks noChangeShapeType="1"/>
          </p:cNvSpPr>
          <p:nvPr/>
        </p:nvSpPr>
        <p:spPr bwMode="auto">
          <a:xfrm>
            <a:off x="4140200" y="1736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2" name="Text Box 34"/>
          <p:cNvSpPr txBox="1">
            <a:spLocks noChangeArrowheads="1"/>
          </p:cNvSpPr>
          <p:nvPr/>
        </p:nvSpPr>
        <p:spPr bwMode="auto">
          <a:xfrm>
            <a:off x="541338" y="5949950"/>
            <a:ext cx="554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/>
              <a:t>7. Corti (belső) alagút; 12. Nuel rés (középső alagút);</a:t>
            </a:r>
          </a:p>
          <a:p>
            <a:pPr algn="ctr" eaLnBrk="1" hangingPunct="1"/>
            <a:r>
              <a:rPr lang="hu-HU" altLang="hu-HU"/>
              <a:t>13. Külső alagút.</a:t>
            </a:r>
          </a:p>
        </p:txBody>
      </p:sp>
      <p:pic>
        <p:nvPicPr>
          <p:cNvPr id="19473" name="Picture 36" descr="Hartyas labyrinthus maculakkal cristakkal Corti szerv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175" y="4941888"/>
            <a:ext cx="228600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38"/>
          <p:cNvSpPr txBox="1">
            <a:spLocks noChangeArrowheads="1"/>
          </p:cNvSpPr>
          <p:nvPr/>
        </p:nvSpPr>
        <p:spPr bwMode="auto">
          <a:xfrm>
            <a:off x="4408488" y="1963738"/>
            <a:ext cx="1441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000" b="1"/>
              <a:t>Külső phalanx sejtek</a:t>
            </a:r>
          </a:p>
        </p:txBody>
      </p:sp>
      <p:sp>
        <p:nvSpPr>
          <p:cNvPr id="19475" name="Text Box 39"/>
          <p:cNvSpPr txBox="1">
            <a:spLocks noChangeArrowheads="1"/>
          </p:cNvSpPr>
          <p:nvPr/>
        </p:nvSpPr>
        <p:spPr bwMode="auto">
          <a:xfrm>
            <a:off x="3203575" y="21986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/>
              <a:t>8</a:t>
            </a:r>
          </a:p>
        </p:txBody>
      </p:sp>
      <p:sp>
        <p:nvSpPr>
          <p:cNvPr id="19476" name="Line 41"/>
          <p:cNvSpPr>
            <a:spLocks noChangeShapeType="1"/>
          </p:cNvSpPr>
          <p:nvPr/>
        </p:nvSpPr>
        <p:spPr bwMode="auto">
          <a:xfrm flipH="1">
            <a:off x="5219700" y="1916113"/>
            <a:ext cx="936625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7" name="Text Box 42"/>
          <p:cNvSpPr txBox="1">
            <a:spLocks noChangeArrowheads="1"/>
          </p:cNvSpPr>
          <p:nvPr/>
        </p:nvSpPr>
        <p:spPr bwMode="auto">
          <a:xfrm>
            <a:off x="6011863" y="160020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600"/>
              <a:t>13.</a:t>
            </a:r>
          </a:p>
        </p:txBody>
      </p:sp>
      <p:sp>
        <p:nvSpPr>
          <p:cNvPr id="19478" name="Line 44"/>
          <p:cNvSpPr>
            <a:spLocks noChangeShapeType="1"/>
          </p:cNvSpPr>
          <p:nvPr/>
        </p:nvSpPr>
        <p:spPr bwMode="auto">
          <a:xfrm>
            <a:off x="8316913" y="4581525"/>
            <a:ext cx="0" cy="5762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9" name="Text Box 45"/>
          <p:cNvSpPr txBox="1">
            <a:spLocks noChangeArrowheads="1"/>
          </p:cNvSpPr>
          <p:nvPr/>
        </p:nvSpPr>
        <p:spPr bwMode="auto">
          <a:xfrm>
            <a:off x="3779838" y="4430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/>
              <a:t>o</a:t>
            </a:r>
          </a:p>
        </p:txBody>
      </p:sp>
      <p:sp>
        <p:nvSpPr>
          <p:cNvPr id="19480" name="Text Box 46"/>
          <p:cNvSpPr txBox="1">
            <a:spLocks noChangeArrowheads="1"/>
          </p:cNvSpPr>
          <p:nvPr/>
        </p:nvSpPr>
        <p:spPr bwMode="auto">
          <a:xfrm>
            <a:off x="4840288" y="42402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/>
              <a:t>o</a:t>
            </a:r>
          </a:p>
        </p:txBody>
      </p:sp>
      <p:sp>
        <p:nvSpPr>
          <p:cNvPr id="19481" name="Text Box 47"/>
          <p:cNvSpPr txBox="1">
            <a:spLocks noChangeArrowheads="1"/>
          </p:cNvSpPr>
          <p:nvPr/>
        </p:nvSpPr>
        <p:spPr bwMode="auto">
          <a:xfrm>
            <a:off x="7596188" y="6138863"/>
            <a:ext cx="1525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1000" b="1">
                <a:solidFill>
                  <a:srgbClr val="FF3300"/>
                </a:solidFill>
              </a:rPr>
              <a:t>Corti szerv a csigában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Kulso szor sejt kulso phalanx sej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736600"/>
            <a:ext cx="231457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900113" y="34925"/>
            <a:ext cx="7726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3200" b="1"/>
              <a:t>KÜLSŐ SZŐRSEJT ÉS PHALANX SEJT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995738" y="8366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/>
              <a:t>fejlemez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979613" y="170021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/>
              <a:t>szőröcskék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2268538" y="3500438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/>
              <a:t>nucleus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5076825" y="3573463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/>
              <a:t>filamentumok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2555875" y="443706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/>
              <a:t>idegrost</a:t>
            </a: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3276600" y="53006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/>
              <a:t>mag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1671638" y="258445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>
                <a:solidFill>
                  <a:srgbClr val="FF6600"/>
                </a:solidFill>
              </a:rPr>
              <a:t>Szőrsejt</a:t>
            </a:r>
          </a:p>
        </p:txBody>
      </p:sp>
      <p:sp>
        <p:nvSpPr>
          <p:cNvPr id="21515" name="Line 14"/>
          <p:cNvSpPr>
            <a:spLocks noChangeShapeType="1"/>
          </p:cNvSpPr>
          <p:nvPr/>
        </p:nvSpPr>
        <p:spPr bwMode="auto">
          <a:xfrm>
            <a:off x="2700338" y="2781300"/>
            <a:ext cx="1223962" cy="287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5487988" y="2297113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hu-HU" altLang="hu-HU">
                <a:solidFill>
                  <a:srgbClr val="FF6600"/>
                </a:solidFill>
              </a:rPr>
              <a:t>Phalanx sejt</a:t>
            </a:r>
          </a:p>
        </p:txBody>
      </p:sp>
      <p:sp>
        <p:nvSpPr>
          <p:cNvPr id="21517" name="Line 16"/>
          <p:cNvSpPr>
            <a:spLocks noChangeShapeType="1"/>
          </p:cNvSpPr>
          <p:nvPr/>
        </p:nvSpPr>
        <p:spPr bwMode="auto">
          <a:xfrm flipH="1">
            <a:off x="4643438" y="2565400"/>
            <a:ext cx="649287" cy="5032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435</Words>
  <Application>Microsoft Office PowerPoint</Application>
  <PresentationFormat>Diavetítés a képernyőre (4:3 oldalarány)</PresentationFormat>
  <Paragraphs>139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0" baseType="lpstr">
      <vt:lpstr>Arial</vt:lpstr>
      <vt:lpstr>Alapértelmezett terv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koveslab</dc:creator>
  <cp:lastModifiedBy>nagyn</cp:lastModifiedBy>
  <cp:revision>51</cp:revision>
  <dcterms:created xsi:type="dcterms:W3CDTF">2008-11-11T15:31:57Z</dcterms:created>
  <dcterms:modified xsi:type="dcterms:W3CDTF">2018-11-26T10:53:13Z</dcterms:modified>
</cp:coreProperties>
</file>