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6"/>
  </p:notesMasterIdLst>
  <p:sldIdLst>
    <p:sldId id="257" r:id="rId2"/>
    <p:sldId id="258" r:id="rId3"/>
    <p:sldId id="275" r:id="rId4"/>
    <p:sldId id="288" r:id="rId5"/>
    <p:sldId id="301" r:id="rId6"/>
    <p:sldId id="302" r:id="rId7"/>
    <p:sldId id="274" r:id="rId8"/>
    <p:sldId id="290" r:id="rId9"/>
    <p:sldId id="276" r:id="rId10"/>
    <p:sldId id="287" r:id="rId11"/>
    <p:sldId id="277" r:id="rId12"/>
    <p:sldId id="289" r:id="rId13"/>
    <p:sldId id="279" r:id="rId14"/>
    <p:sldId id="278" r:id="rId15"/>
    <p:sldId id="272" r:id="rId16"/>
    <p:sldId id="291" r:id="rId17"/>
    <p:sldId id="292" r:id="rId18"/>
    <p:sldId id="293" r:id="rId19"/>
    <p:sldId id="294" r:id="rId20"/>
    <p:sldId id="295" r:id="rId21"/>
    <p:sldId id="285" r:id="rId22"/>
    <p:sldId id="296" r:id="rId23"/>
    <p:sldId id="297" r:id="rId24"/>
    <p:sldId id="298" r:id="rId25"/>
    <p:sldId id="299" r:id="rId26"/>
    <p:sldId id="273" r:id="rId27"/>
    <p:sldId id="300" r:id="rId28"/>
    <p:sldId id="261" r:id="rId29"/>
    <p:sldId id="262" r:id="rId30"/>
    <p:sldId id="263" r:id="rId31"/>
    <p:sldId id="264" r:id="rId32"/>
    <p:sldId id="265" r:id="rId33"/>
    <p:sldId id="270" r:id="rId34"/>
    <p:sldId id="303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6D1D8-668E-4699-8308-0C4157382107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E25DC-E7EA-456C-8529-92A3F6C76A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00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9F2CC0-894C-4416-B755-62A21FE62EB6}" type="slidenum">
              <a:rPr lang="hu-HU" altLang="hu-HU"/>
              <a:pPr eaLnBrk="1" hangingPunct="1"/>
              <a:t>27</a:t>
            </a:fld>
            <a:endParaRPr lang="hu-HU" altLang="hu-HU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60277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213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3938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5599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16498-BA90-441D-A749-2AB40891A019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37716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76962-EF1A-4F4B-A78A-42449432E3B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00187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17442-8BDC-46A4-9849-43BDC462C34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4263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30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234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48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67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84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17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675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879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9DEAC-1060-4D3B-AC66-6077D4544333}" type="datetimeFigureOut">
              <a:rPr lang="hu-HU" smtClean="0"/>
              <a:t>2018.12.05.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D7CF-1ECD-4F16-940D-4C24D0124F0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970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0" y="5409010"/>
            <a:ext cx="4065625" cy="128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Viktória </a:t>
            </a:r>
            <a:r>
              <a:rPr lang="hu-HU" sz="16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Vereczki</a:t>
            </a:r>
            <a:r>
              <a:rPr lang="hu-H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M.D., PhD</a:t>
            </a:r>
            <a:r>
              <a:rPr lang="hu-H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marL="257175" indent="-257175"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16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257175" indent="-257175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hu-HU" sz="1600" dirty="0" smtClean="0">
                <a:latin typeface="Arial" charset="0"/>
              </a:rPr>
              <a:t> </a:t>
            </a:r>
            <a:r>
              <a:rPr lang="hu-HU" sz="1600" dirty="0" smtClean="0">
                <a:latin typeface="Arial" charset="0"/>
              </a:rPr>
              <a:t>November </a:t>
            </a:r>
            <a:r>
              <a:rPr lang="hu-HU" sz="1600" dirty="0" smtClean="0">
                <a:latin typeface="Arial" charset="0"/>
              </a:rPr>
              <a:t>27</a:t>
            </a:r>
            <a:r>
              <a:rPr lang="hu-HU" sz="1600" baseline="30000" dirty="0" smtClean="0">
                <a:latin typeface="Arial" charset="0"/>
              </a:rPr>
              <a:t>th, 13:40</a:t>
            </a:r>
            <a:r>
              <a:rPr lang="hu-HU" sz="1600" dirty="0" smtClean="0">
                <a:latin typeface="Arial" charset="0"/>
              </a:rPr>
              <a:t>, </a:t>
            </a:r>
            <a:r>
              <a:rPr lang="hu-HU" sz="1600" dirty="0" smtClean="0">
                <a:latin typeface="Arial" charset="0"/>
              </a:rPr>
              <a:t>2018</a:t>
            </a:r>
            <a:endParaRPr lang="hu-HU" sz="1600" dirty="0">
              <a:latin typeface="Arial" charset="0"/>
            </a:endParaRPr>
          </a:p>
          <a:p>
            <a:pPr marL="257175" indent="-257175"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1600" dirty="0">
              <a:latin typeface="Arial" charset="0"/>
            </a:endParaRPr>
          </a:p>
          <a:p>
            <a:pPr marL="257175" indent="-257175" algn="ctr">
              <a:lnSpc>
                <a:spcPct val="90000"/>
              </a:lnSpc>
              <a:spcBef>
                <a:spcPct val="20000"/>
              </a:spcBef>
              <a:defRPr/>
            </a:pPr>
            <a:endParaRPr lang="hu-HU" sz="16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3077" name="Picture 5" descr="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93" y="5478480"/>
            <a:ext cx="138350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75" y="645271"/>
            <a:ext cx="5571025" cy="41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483768" y="39305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Muscles of the Nose</a:t>
            </a:r>
            <a:r>
              <a:rPr lang="hu-HU" b="1" dirty="0" smtClean="0"/>
              <a:t> </a:t>
            </a:r>
            <a:r>
              <a:rPr lang="hu-HU" b="1" i="1" dirty="0" err="1" smtClean="0"/>
              <a:t>Procerus</a:t>
            </a:r>
            <a:r>
              <a:rPr lang="hu-HU" b="1" i="1" dirty="0" smtClean="0"/>
              <a:t> </a:t>
            </a:r>
            <a:r>
              <a:rPr lang="hu-HU" b="1" i="1" dirty="0" err="1" smtClean="0"/>
              <a:t>Muscle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292080" y="1124744"/>
            <a:ext cx="3851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/>
              <a:t>SURGICAL IMPLICATIONS</a:t>
            </a:r>
          </a:p>
          <a:p>
            <a:r>
              <a:rPr lang="en-US" dirty="0" smtClean="0"/>
              <a:t>This muscle is important in surgical management of the aging face. Its action produces</a:t>
            </a:r>
          </a:p>
          <a:p>
            <a:r>
              <a:rPr lang="en-US" dirty="0" smtClean="0"/>
              <a:t>horizontal frown lines in the </a:t>
            </a:r>
            <a:r>
              <a:rPr lang="en-US" dirty="0" err="1" smtClean="0"/>
              <a:t>glabellar</a:t>
            </a:r>
            <a:r>
              <a:rPr lang="en-US" dirty="0" smtClean="0"/>
              <a:t> area. It lies in a more superficial position than the</a:t>
            </a:r>
          </a:p>
          <a:p>
            <a:r>
              <a:rPr lang="en-US" dirty="0" err="1" smtClean="0"/>
              <a:t>corrugator</a:t>
            </a:r>
            <a:r>
              <a:rPr lang="en-US" dirty="0" smtClean="0"/>
              <a:t> </a:t>
            </a:r>
            <a:r>
              <a:rPr lang="en-US" dirty="0" err="1" smtClean="0"/>
              <a:t>supercilii</a:t>
            </a:r>
            <a:r>
              <a:rPr lang="en-US" dirty="0" smtClean="0"/>
              <a:t> and also must be addressed in forehead </a:t>
            </a:r>
            <a:r>
              <a:rPr lang="en-US" dirty="0" err="1" smtClean="0"/>
              <a:t>rhytidectomy</a:t>
            </a:r>
            <a:r>
              <a:rPr lang="en-US" dirty="0" smtClean="0"/>
              <a:t>.</a:t>
            </a:r>
            <a:endParaRPr lang="hu-HU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109372"/>
            <a:ext cx="4716016" cy="534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http://www.locateadoc.com/pictures/gallery/face-lift-surgery-rhytidectomy-after-fullsize-52683-136974.jpg"/>
          <p:cNvPicPr>
            <a:picLocks noChangeAspect="1" noChangeArrowheads="1"/>
          </p:cNvPicPr>
          <p:nvPr/>
        </p:nvPicPr>
        <p:blipFill>
          <a:blip r:embed="rId3" cstate="print"/>
          <a:srcRect b="9802"/>
          <a:stretch>
            <a:fillRect/>
          </a:stretch>
        </p:blipFill>
        <p:spPr bwMode="auto">
          <a:xfrm>
            <a:off x="0" y="378617"/>
            <a:ext cx="9150288" cy="6195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27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8359" r="20256" b="69661"/>
          <a:stretch/>
        </p:blipFill>
        <p:spPr>
          <a:xfrm>
            <a:off x="510362" y="481256"/>
            <a:ext cx="3071958" cy="3909998"/>
          </a:xfrm>
          <a:prstGeom prst="rect">
            <a:avLst/>
          </a:prstGeom>
        </p:spPr>
      </p:pic>
      <p:pic>
        <p:nvPicPr>
          <p:cNvPr id="4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38" y="719820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942255" y="2320506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01749" y="4795284"/>
            <a:ext cx="245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M. </a:t>
            </a:r>
            <a:r>
              <a:rPr lang="hu-HU" dirty="0" err="1" smtClean="0"/>
              <a:t>Orbicularis</a:t>
            </a:r>
            <a:r>
              <a:rPr lang="hu-HU" dirty="0" smtClean="0"/>
              <a:t> </a:t>
            </a:r>
            <a:r>
              <a:rPr lang="hu-HU" dirty="0" err="1" smtClean="0"/>
              <a:t>oculi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err="1" smtClean="0"/>
              <a:t>-pars</a:t>
            </a:r>
            <a:r>
              <a:rPr lang="hu-HU" dirty="0" smtClean="0"/>
              <a:t> </a:t>
            </a:r>
            <a:r>
              <a:rPr lang="hu-HU" dirty="0" err="1" smtClean="0"/>
              <a:t>palpebralis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err="1" smtClean="0"/>
              <a:t>-pars</a:t>
            </a:r>
            <a:r>
              <a:rPr lang="hu-HU" dirty="0" smtClean="0"/>
              <a:t> </a:t>
            </a:r>
            <a:r>
              <a:rPr lang="hu-HU" dirty="0" err="1" smtClean="0"/>
              <a:t>lacrimalis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err="1" smtClean="0"/>
              <a:t>-pars</a:t>
            </a:r>
            <a:r>
              <a:rPr lang="hu-HU" dirty="0" smtClean="0"/>
              <a:t> </a:t>
            </a:r>
            <a:r>
              <a:rPr lang="hu-HU" dirty="0" err="1" smtClean="0"/>
              <a:t>orbitalis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4840837" y="2028118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277180" y="2466700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8006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7617"/>
            <a:ext cx="5148064" cy="585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370389" y="12652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Muscles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eyelid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292080" y="1124744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/>
              <a:t>SURGICAL IMPLICATIONS</a:t>
            </a:r>
          </a:p>
          <a:p>
            <a:r>
              <a:rPr lang="en-US" dirty="0" smtClean="0"/>
              <a:t>When the </a:t>
            </a:r>
            <a:r>
              <a:rPr lang="en-US" dirty="0" err="1" smtClean="0"/>
              <a:t>orbicularis</a:t>
            </a:r>
            <a:r>
              <a:rPr lang="en-US" dirty="0" smtClean="0"/>
              <a:t> </a:t>
            </a:r>
            <a:r>
              <a:rPr lang="en-US" dirty="0" err="1" smtClean="0"/>
              <a:t>oculi</a:t>
            </a:r>
            <a:r>
              <a:rPr lang="en-US" dirty="0" smtClean="0"/>
              <a:t> muscle contracts, the skin around the eye is pulled toward</a:t>
            </a:r>
            <a:r>
              <a:rPr lang="hu-HU" dirty="0" smtClean="0"/>
              <a:t> </a:t>
            </a:r>
            <a:r>
              <a:rPr lang="en-US" dirty="0" smtClean="0"/>
              <a:t>the nasal bridge. This muscle is important in </a:t>
            </a:r>
            <a:r>
              <a:rPr lang="hu-HU" dirty="0" smtClean="0"/>
              <a:t>  </a:t>
            </a:r>
            <a:r>
              <a:rPr lang="hu-HU" dirty="0" err="1" smtClean="0"/>
              <a:t>bl</a:t>
            </a:r>
            <a:r>
              <a:rPr lang="en-US" dirty="0" err="1" smtClean="0"/>
              <a:t>epharoplas</a:t>
            </a:r>
            <a:r>
              <a:rPr lang="hu-HU" dirty="0" smtClean="0"/>
              <a:t>t</a:t>
            </a:r>
            <a:r>
              <a:rPr lang="en-US" dirty="0" smtClean="0"/>
              <a:t>y surgery, as its position is</a:t>
            </a:r>
            <a:r>
              <a:rPr lang="hu-HU" dirty="0" smtClean="0"/>
              <a:t> </a:t>
            </a:r>
            <a:r>
              <a:rPr lang="en-US" dirty="0" smtClean="0"/>
              <a:t>critical to the management of the aging eyelid.</a:t>
            </a:r>
            <a:endParaRPr lang="hu-HU" dirty="0"/>
          </a:p>
        </p:txBody>
      </p:sp>
      <p:pic>
        <p:nvPicPr>
          <p:cNvPr id="69636" name="Picture 4" descr="http://www.rajcosmeticsurgery.com/images/blepharoplas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0545"/>
            <a:ext cx="9144000" cy="6406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4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09723" y="1762125"/>
            <a:ext cx="2168129" cy="339447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hu-HU" altLang="hu-HU" sz="1400" b="1" dirty="0"/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hu-HU" altLang="hu-HU" sz="1400" b="1" dirty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1400" b="1" dirty="0"/>
              <a:t>DUCTUS NASOLACRIMALIS: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hu-HU" altLang="hu-HU" sz="1400" b="1" dirty="0" err="1" smtClean="0"/>
              <a:t>Connection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between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the</a:t>
            </a:r>
            <a:r>
              <a:rPr lang="hu-HU" altLang="hu-HU" sz="1400" b="1" dirty="0" smtClean="0"/>
              <a:t> </a:t>
            </a:r>
            <a:r>
              <a:rPr lang="hu-HU" altLang="hu-HU" sz="1400" b="1" dirty="0" err="1" smtClean="0"/>
              <a:t>orbita</a:t>
            </a:r>
            <a:r>
              <a:rPr lang="hu-HU" altLang="hu-HU" sz="1400" b="1" dirty="0" smtClean="0"/>
              <a:t> and </a:t>
            </a:r>
            <a:r>
              <a:rPr lang="hu-HU" altLang="hu-HU" sz="1400" b="1" dirty="0" err="1"/>
              <a:t>meatus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nasalis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inferior</a:t>
            </a:r>
            <a:endParaRPr lang="en-US" altLang="hu-HU" sz="1400" b="1" dirty="0"/>
          </a:p>
        </p:txBody>
      </p:sp>
      <p:pic>
        <p:nvPicPr>
          <p:cNvPr id="32772" name="Picture 9" descr="1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28" y="1916906"/>
            <a:ext cx="4004072" cy="323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8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79594" r="-226" b="67815"/>
          <a:stretch/>
        </p:blipFill>
        <p:spPr>
          <a:xfrm>
            <a:off x="67220" y="306673"/>
            <a:ext cx="2611423" cy="36548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16995"/>
          <a:stretch/>
        </p:blipFill>
        <p:spPr>
          <a:xfrm>
            <a:off x="2704020" y="2627453"/>
            <a:ext cx="6289049" cy="39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31246" r="82086" b="36045"/>
          <a:stretch/>
        </p:blipFill>
        <p:spPr>
          <a:xfrm>
            <a:off x="818709" y="821804"/>
            <a:ext cx="2850466" cy="46695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00" y="1251599"/>
            <a:ext cx="5143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7258" t="32342" r="61429" b="35680"/>
          <a:stretch/>
        </p:blipFill>
        <p:spPr>
          <a:xfrm>
            <a:off x="1122744" y="1203767"/>
            <a:ext cx="2511707" cy="33811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42" y="621635"/>
            <a:ext cx="3901778" cy="538323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230881" y="3219055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091985" y="3612594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23414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8735" t="32342" r="40772" b="35862"/>
          <a:stretch/>
        </p:blipFill>
        <p:spPr>
          <a:xfrm>
            <a:off x="1188396" y="884818"/>
            <a:ext cx="2419109" cy="336739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42" y="621635"/>
            <a:ext cx="3901778" cy="538323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918360" y="3959830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96" y="4252217"/>
            <a:ext cx="23812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8409" t="31611" r="19786" b="35132"/>
          <a:stretch/>
        </p:blipFill>
        <p:spPr>
          <a:xfrm>
            <a:off x="648182" y="1736202"/>
            <a:ext cx="2708476" cy="3706332"/>
          </a:xfrm>
          <a:prstGeom prst="rect">
            <a:avLst/>
          </a:prstGeom>
        </p:spPr>
      </p:pic>
      <p:pic>
        <p:nvPicPr>
          <p:cNvPr id="3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06" y="291557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303824" y="4343055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0422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78902" t="32342" r="-452" b="34766"/>
          <a:stretch/>
        </p:blipFill>
        <p:spPr>
          <a:xfrm>
            <a:off x="1284789" y="1423686"/>
            <a:ext cx="2986269" cy="4089476"/>
          </a:xfrm>
          <a:prstGeom prst="rect">
            <a:avLst/>
          </a:prstGeom>
        </p:spPr>
      </p:pic>
      <p:pic>
        <p:nvPicPr>
          <p:cNvPr id="4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06" y="291557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303824" y="4343055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236299" y="3326413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9207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otox-d-neu_boto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83" y="0"/>
            <a:ext cx="6386568" cy="66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65051" r="82250"/>
          <a:stretch/>
        </p:blipFill>
        <p:spPr>
          <a:xfrm>
            <a:off x="3237819" y="567160"/>
            <a:ext cx="3074310" cy="54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61332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églalap 5"/>
          <p:cNvSpPr/>
          <p:nvPr/>
        </p:nvSpPr>
        <p:spPr>
          <a:xfrm>
            <a:off x="1475656" y="188640"/>
            <a:ext cx="58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Muscles of the Mouth</a:t>
            </a:r>
            <a:r>
              <a:rPr lang="hu-HU" b="1" dirty="0" smtClean="0"/>
              <a:t> </a:t>
            </a:r>
            <a:r>
              <a:rPr lang="en-US" i="1" dirty="0" err="1" smtClean="0"/>
              <a:t>Levator</a:t>
            </a:r>
            <a:r>
              <a:rPr lang="en-US" i="1" dirty="0" smtClean="0"/>
              <a:t> Muscle of the Upper </a:t>
            </a:r>
            <a:r>
              <a:rPr lang="hu-HU" i="1" dirty="0" err="1" smtClean="0"/>
              <a:t>lip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6228184" y="1052736"/>
            <a:ext cx="291581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i="1" dirty="0" smtClean="0"/>
              <a:t>SURGICAL </a:t>
            </a:r>
            <a:r>
              <a:rPr lang="hu-HU" sz="1200" b="1" i="1" dirty="0" err="1" smtClean="0"/>
              <a:t>IMPLICATlONS</a:t>
            </a:r>
            <a:endParaRPr lang="hu-HU" sz="1200" b="1" i="1" dirty="0" smtClean="0"/>
          </a:p>
          <a:p>
            <a:r>
              <a:rPr lang="en-US" sz="1200" dirty="0" smtClean="0"/>
              <a:t>The </a:t>
            </a:r>
            <a:r>
              <a:rPr lang="en-US" sz="1200" dirty="0" err="1" smtClean="0"/>
              <a:t>levator</a:t>
            </a:r>
            <a:r>
              <a:rPr lang="en-US" sz="1200" dirty="0" smtClean="0"/>
              <a:t> muscle of the upper lip is a strong muscle that attaches to the </a:t>
            </a:r>
            <a:r>
              <a:rPr lang="en-US" sz="1200" dirty="0" err="1" smtClean="0"/>
              <a:t>orbicularis</a:t>
            </a:r>
            <a:r>
              <a:rPr lang="en-US" sz="1200" dirty="0" smtClean="0"/>
              <a:t> </a:t>
            </a:r>
            <a:r>
              <a:rPr lang="en-US" sz="1200" dirty="0" err="1" smtClean="0"/>
              <a:t>oris</a:t>
            </a:r>
            <a:endParaRPr lang="en-US" sz="1200" dirty="0" smtClean="0"/>
          </a:p>
          <a:p>
            <a:r>
              <a:rPr lang="en-US" sz="1200" dirty="0" smtClean="0"/>
              <a:t>muscle along the upper lip margin. Its contraction produces upward retraction of the</a:t>
            </a:r>
            <a:r>
              <a:rPr lang="hu-HU" sz="1200" dirty="0" smtClean="0"/>
              <a:t> </a:t>
            </a:r>
            <a:r>
              <a:rPr lang="en-US" sz="1200" dirty="0" smtClean="0"/>
              <a:t>lip. In patients with facial paralysis, reanimation of the face with dynamic facial slings</a:t>
            </a:r>
          </a:p>
          <a:p>
            <a:r>
              <a:rPr lang="en-US" sz="1200" dirty="0" smtClean="0"/>
              <a:t>must include reestablishment of the proper muscle vector to the medial upper lip.</a:t>
            </a:r>
            <a:endParaRPr lang="hu-HU" sz="1200" dirty="0" smtClean="0"/>
          </a:p>
          <a:p>
            <a:endParaRPr lang="hu-HU" sz="1200" dirty="0" smtClean="0"/>
          </a:p>
          <a:p>
            <a:r>
              <a:rPr lang="en-US" sz="1200" dirty="0" smtClean="0"/>
              <a:t>The greater </a:t>
            </a:r>
            <a:r>
              <a:rPr lang="en-US" sz="1200" dirty="0" err="1" smtClean="0"/>
              <a:t>zygomatic</a:t>
            </a:r>
            <a:r>
              <a:rPr lang="en-US" sz="1200" dirty="0" smtClean="0"/>
              <a:t> muscle is the primary muscle for lateral oral excursion. Reestablishment</a:t>
            </a:r>
          </a:p>
          <a:p>
            <a:r>
              <a:rPr lang="en-US" sz="1200" dirty="0" smtClean="0"/>
              <a:t>of this muscle vector is the primary focus of all procedures that attempt to reanimate</a:t>
            </a:r>
            <a:r>
              <a:rPr lang="hu-HU" sz="1200" dirty="0" smtClean="0"/>
              <a:t> </a:t>
            </a:r>
            <a:r>
              <a:rPr lang="hu-HU" sz="1200" dirty="0" err="1" smtClean="0"/>
              <a:t>the</a:t>
            </a:r>
            <a:r>
              <a:rPr lang="hu-HU" sz="1200" dirty="0" smtClean="0"/>
              <a:t> </a:t>
            </a:r>
            <a:r>
              <a:rPr lang="hu-HU" sz="1200" dirty="0" err="1" smtClean="0"/>
              <a:t>paralyzed</a:t>
            </a:r>
            <a:r>
              <a:rPr lang="hu-HU" sz="1200" dirty="0" smtClean="0"/>
              <a:t> </a:t>
            </a:r>
            <a:r>
              <a:rPr lang="hu-HU" sz="1200" dirty="0" err="1" smtClean="0"/>
              <a:t>face</a:t>
            </a:r>
            <a:r>
              <a:rPr lang="hu-HU" sz="1200" dirty="0" smtClean="0"/>
              <a:t>.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3614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8078" t="64503" r="60773" b="3702"/>
          <a:stretch/>
        </p:blipFill>
        <p:spPr>
          <a:xfrm>
            <a:off x="1469985" y="1736203"/>
            <a:ext cx="2497137" cy="3368232"/>
          </a:xfrm>
          <a:prstGeom prst="rect">
            <a:avLst/>
          </a:prstGeom>
        </p:spPr>
      </p:pic>
      <p:pic>
        <p:nvPicPr>
          <p:cNvPr id="4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25" y="395729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919206" y="3443469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53590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8244" t="64138" r="40607" b="3702"/>
          <a:stretch/>
        </p:blipFill>
        <p:spPr>
          <a:xfrm>
            <a:off x="1041722" y="1296365"/>
            <a:ext cx="2824222" cy="3853202"/>
          </a:xfrm>
          <a:prstGeom prst="rect">
            <a:avLst/>
          </a:prstGeom>
        </p:spPr>
      </p:pic>
      <p:pic>
        <p:nvPicPr>
          <p:cNvPr id="4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25" y="395729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236300" y="4381019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2386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8573" t="64503" r="20606" b="4250"/>
          <a:stretch/>
        </p:blipFill>
        <p:spPr>
          <a:xfrm>
            <a:off x="1250067" y="1724628"/>
            <a:ext cx="2518744" cy="3391382"/>
          </a:xfrm>
          <a:prstGeom prst="rect">
            <a:avLst/>
          </a:prstGeom>
        </p:spPr>
      </p:pic>
      <p:pic>
        <p:nvPicPr>
          <p:cNvPr id="4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25" y="395729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763316" y="4693535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3403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79558" t="64138" r="-452" b="3153"/>
          <a:stretch/>
        </p:blipFill>
        <p:spPr>
          <a:xfrm>
            <a:off x="879677" y="1426081"/>
            <a:ext cx="2442258" cy="34303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935" y="1426081"/>
            <a:ext cx="56673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7" y="987872"/>
            <a:ext cx="8903468" cy="47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2" descr="mimikaibeidegz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2641600" cy="2447925"/>
          </a:xfr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3012" name="Picture 6" descr="arcidegsém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6738"/>
            <a:ext cx="2598737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13"/>
          <p:cNvSpPr txBox="1">
            <a:spLocks noChangeArrowheads="1"/>
          </p:cNvSpPr>
          <p:nvPr/>
        </p:nvSpPr>
        <p:spPr bwMode="auto">
          <a:xfrm>
            <a:off x="5187950" y="2058114"/>
            <a:ext cx="1657350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600" dirty="0" err="1"/>
              <a:t>Facial</a:t>
            </a:r>
            <a:r>
              <a:rPr lang="hu-HU" altLang="hu-HU" sz="1600" dirty="0"/>
              <a:t> </a:t>
            </a:r>
            <a:r>
              <a:rPr lang="hu-HU" altLang="hu-HU" sz="1600" dirty="0" err="1" smtClean="0"/>
              <a:t>palsy</a:t>
            </a:r>
            <a:endParaRPr lang="hu-HU" altLang="hu-HU" sz="1600" dirty="0"/>
          </a:p>
        </p:txBody>
      </p:sp>
      <p:sp>
        <p:nvSpPr>
          <p:cNvPr id="43014" name="Rectangle 18"/>
          <p:cNvSpPr>
            <a:spLocks noChangeArrowheads="1"/>
          </p:cNvSpPr>
          <p:nvPr/>
        </p:nvSpPr>
        <p:spPr bwMode="auto">
          <a:xfrm>
            <a:off x="4859338" y="6629400"/>
            <a:ext cx="397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900"/>
              <a:t>http://upload.wikimedia.org/wikipedia/commons/6/60/Paralisis_facialMOCHE.jpg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492500" y="404813"/>
            <a:ext cx="50482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Motor </a:t>
            </a:r>
            <a:r>
              <a:rPr lang="hu-H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innervation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of </a:t>
            </a:r>
            <a:r>
              <a:rPr lang="hu-H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mimic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muscles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</a:p>
          <a:p>
            <a:pPr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VII., </a:t>
            </a:r>
            <a:r>
              <a:rPr lang="hu-H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Facial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nerve</a:t>
            </a:r>
            <a:r>
              <a:rPr lang="hu-H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hu-HU" sz="2400" dirty="0">
              <a:latin typeface="Arial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956" y="2649537"/>
            <a:ext cx="4859338" cy="36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4895850" y="2511029"/>
            <a:ext cx="4039805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 sz="1050" dirty="0"/>
          </a:p>
          <a:p>
            <a:pPr eaLnBrk="1" hangingPunct="1"/>
            <a:endParaRPr lang="hu-HU" altLang="hu-HU" sz="1050" dirty="0"/>
          </a:p>
          <a:p>
            <a:pPr eaLnBrk="1" hangingPunct="1"/>
            <a:r>
              <a:rPr lang="hu-HU" altLang="hu-HU" sz="1050" dirty="0" err="1"/>
              <a:t>-superficial</a:t>
            </a:r>
            <a:r>
              <a:rPr lang="hu-HU" altLang="hu-HU" sz="1050" dirty="0"/>
              <a:t> </a:t>
            </a:r>
            <a:r>
              <a:rPr lang="hu-HU" altLang="hu-HU" sz="1050" dirty="0" err="1"/>
              <a:t>branches</a:t>
            </a:r>
            <a:r>
              <a:rPr lang="hu-HU" altLang="hu-HU" sz="1050" dirty="0"/>
              <a:t> of </a:t>
            </a:r>
            <a:r>
              <a:rPr lang="hu-HU" altLang="hu-HU" sz="1050" dirty="0" err="1"/>
              <a:t>external</a:t>
            </a:r>
            <a:r>
              <a:rPr lang="hu-HU" altLang="hu-HU" sz="1050" dirty="0"/>
              <a:t> </a:t>
            </a:r>
            <a:r>
              <a:rPr lang="hu-HU" altLang="hu-HU" sz="1050" dirty="0" err="1"/>
              <a:t>carotid</a:t>
            </a:r>
            <a:r>
              <a:rPr lang="hu-HU" altLang="hu-HU" sz="1050" dirty="0"/>
              <a:t> </a:t>
            </a:r>
            <a:r>
              <a:rPr lang="hu-HU" altLang="hu-HU" sz="1050" dirty="0" err="1"/>
              <a:t>artery</a:t>
            </a:r>
            <a:r>
              <a:rPr lang="hu-HU" altLang="hu-HU" sz="1050" dirty="0"/>
              <a:t> :</a:t>
            </a:r>
          </a:p>
          <a:p>
            <a:pPr eaLnBrk="1" hangingPunct="1"/>
            <a:r>
              <a:rPr lang="hu-HU" altLang="hu-HU" sz="1050" dirty="0"/>
              <a:t>	</a:t>
            </a:r>
            <a:r>
              <a:rPr lang="hu-HU" altLang="hu-HU" sz="1350" dirty="0">
                <a:solidFill>
                  <a:srgbClr val="FF0000"/>
                </a:solidFill>
              </a:rPr>
              <a:t>- a. </a:t>
            </a:r>
            <a:r>
              <a:rPr lang="hu-HU" altLang="hu-HU" sz="1350" dirty="0" err="1">
                <a:solidFill>
                  <a:srgbClr val="FF0000"/>
                </a:solidFill>
              </a:rPr>
              <a:t>temporalis</a:t>
            </a:r>
            <a:r>
              <a:rPr lang="hu-HU" altLang="hu-HU" sz="1350" dirty="0">
                <a:solidFill>
                  <a:srgbClr val="FF0000"/>
                </a:solidFill>
              </a:rPr>
              <a:t> </a:t>
            </a:r>
            <a:r>
              <a:rPr lang="hu-HU" altLang="hu-HU" sz="1350" dirty="0" err="1">
                <a:solidFill>
                  <a:srgbClr val="FF0000"/>
                </a:solidFill>
              </a:rPr>
              <a:t>superficialis</a:t>
            </a:r>
            <a:endParaRPr lang="hu-HU" altLang="hu-HU" sz="1350" dirty="0">
              <a:solidFill>
                <a:srgbClr val="FF0000"/>
              </a:solidFill>
            </a:endParaRPr>
          </a:p>
          <a:p>
            <a:pPr eaLnBrk="1" hangingPunct="1"/>
            <a:r>
              <a:rPr lang="hu-HU" altLang="hu-HU" sz="1050" dirty="0"/>
              <a:t>	              – a. </a:t>
            </a:r>
            <a:r>
              <a:rPr lang="hu-HU" altLang="hu-HU" sz="1050" dirty="0" err="1"/>
              <a:t>transversa</a:t>
            </a:r>
            <a:r>
              <a:rPr lang="hu-HU" altLang="hu-HU" sz="1050" dirty="0"/>
              <a:t> </a:t>
            </a:r>
            <a:r>
              <a:rPr lang="hu-HU" altLang="hu-HU" sz="1050" dirty="0" err="1"/>
              <a:t>faciei</a:t>
            </a:r>
            <a:endParaRPr lang="hu-HU" altLang="hu-HU" sz="1050" dirty="0"/>
          </a:p>
          <a:p>
            <a:pPr eaLnBrk="1" hangingPunct="1"/>
            <a:endParaRPr lang="hu-HU" altLang="hu-HU" sz="1050" dirty="0"/>
          </a:p>
          <a:p>
            <a:pPr eaLnBrk="1" hangingPunct="1"/>
            <a:endParaRPr lang="hu-HU" altLang="hu-HU" sz="1050" dirty="0"/>
          </a:p>
          <a:p>
            <a:pPr eaLnBrk="1" hangingPunct="1"/>
            <a:r>
              <a:rPr lang="hu-HU" altLang="hu-HU" sz="1050" dirty="0"/>
              <a:t>	</a:t>
            </a:r>
            <a:r>
              <a:rPr lang="hu-HU" altLang="hu-HU" sz="1350" dirty="0" err="1">
                <a:solidFill>
                  <a:srgbClr val="FF0000"/>
                </a:solidFill>
              </a:rPr>
              <a:t>-a</a:t>
            </a:r>
            <a:r>
              <a:rPr lang="hu-HU" altLang="hu-HU" sz="1350" dirty="0">
                <a:solidFill>
                  <a:srgbClr val="FF0000"/>
                </a:solidFill>
              </a:rPr>
              <a:t>. </a:t>
            </a:r>
            <a:r>
              <a:rPr lang="hu-HU" altLang="hu-HU" sz="1350" dirty="0" err="1">
                <a:solidFill>
                  <a:srgbClr val="FF0000"/>
                </a:solidFill>
              </a:rPr>
              <a:t>facialis</a:t>
            </a:r>
            <a:endParaRPr lang="hu-HU" altLang="hu-HU" sz="1350" dirty="0">
              <a:solidFill>
                <a:srgbClr val="FF0000"/>
              </a:solidFill>
            </a:endParaRPr>
          </a:p>
        </p:txBody>
      </p:sp>
      <p:pic>
        <p:nvPicPr>
          <p:cNvPr id="7171" name="Picture 5" descr="arcartériá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235" y="1431131"/>
            <a:ext cx="3095625" cy="3563541"/>
          </a:xfrm>
          <a:noFill/>
        </p:spPr>
      </p:pic>
      <p:sp>
        <p:nvSpPr>
          <p:cNvPr id="7172" name="Oval 6"/>
          <p:cNvSpPr>
            <a:spLocks noChangeArrowheads="1"/>
          </p:cNvSpPr>
          <p:nvPr/>
        </p:nvSpPr>
        <p:spPr bwMode="auto">
          <a:xfrm>
            <a:off x="2303861" y="4563667"/>
            <a:ext cx="269081" cy="215503"/>
          </a:xfrm>
          <a:prstGeom prst="ellipse">
            <a:avLst/>
          </a:prstGeom>
          <a:noFill/>
          <a:ln w="5715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 sz="1350"/>
          </a:p>
        </p:txBody>
      </p:sp>
      <p:sp>
        <p:nvSpPr>
          <p:cNvPr id="7173" name="Oval 7"/>
          <p:cNvSpPr>
            <a:spLocks noChangeArrowheads="1"/>
          </p:cNvSpPr>
          <p:nvPr/>
        </p:nvSpPr>
        <p:spPr bwMode="auto">
          <a:xfrm>
            <a:off x="3114676" y="3320655"/>
            <a:ext cx="269081" cy="215503"/>
          </a:xfrm>
          <a:prstGeom prst="ellipse">
            <a:avLst/>
          </a:prstGeom>
          <a:noFill/>
          <a:ln w="57150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hu-HU" sz="1350"/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 flipH="1">
            <a:off x="3330180" y="3158728"/>
            <a:ext cx="2268140" cy="43219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 flipH="1">
            <a:off x="2357439" y="3861197"/>
            <a:ext cx="3240881" cy="4857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7176" name="Szövegdoboz 9"/>
          <p:cNvSpPr txBox="1">
            <a:spLocks noChangeArrowheads="1"/>
          </p:cNvSpPr>
          <p:nvPr/>
        </p:nvSpPr>
        <p:spPr bwMode="auto">
          <a:xfrm>
            <a:off x="1143000" y="857251"/>
            <a:ext cx="6417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600"/>
              <a:t>Superficial arteries on the face</a:t>
            </a:r>
          </a:p>
        </p:txBody>
      </p:sp>
    </p:spTree>
    <p:extLst>
      <p:ext uri="{BB962C8B-B14F-4D97-AF65-F5344CB8AC3E}">
        <p14:creationId xmlns:p14="http://schemas.microsoft.com/office/powerpoint/2010/main" val="828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smtClean="0">
                <a:solidFill>
                  <a:schemeClr val="tx1"/>
                </a:solidFill>
              </a:rPr>
              <a:t>Palpatable arteries</a:t>
            </a:r>
          </a:p>
        </p:txBody>
      </p:sp>
      <p:pic>
        <p:nvPicPr>
          <p:cNvPr id="8195" name="Picture 5" descr="fej a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3745" y="2355057"/>
            <a:ext cx="2575322" cy="2797969"/>
          </a:xfrm>
          <a:noFill/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382317" y="4816078"/>
            <a:ext cx="1807369" cy="30008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350"/>
              <a:t>Facial art.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5963842" y="2168128"/>
            <a:ext cx="1807369" cy="507831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350"/>
              <a:t>Superficial temporal art.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4679157" y="5428060"/>
            <a:ext cx="1807369" cy="30008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350"/>
              <a:t>Carotid art.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995989" y="3718322"/>
            <a:ext cx="1807369" cy="30008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350"/>
              <a:t>(Occipital art.)</a:t>
            </a:r>
          </a:p>
        </p:txBody>
      </p:sp>
      <p:sp>
        <p:nvSpPr>
          <p:cNvPr id="8200" name="Line 11"/>
          <p:cNvSpPr>
            <a:spLocks noChangeShapeType="1"/>
          </p:cNvSpPr>
          <p:nvPr/>
        </p:nvSpPr>
        <p:spPr bwMode="auto">
          <a:xfrm flipV="1">
            <a:off x="3189685" y="4754167"/>
            <a:ext cx="751284" cy="2071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8201" name="Line 12"/>
          <p:cNvSpPr>
            <a:spLocks noChangeShapeType="1"/>
          </p:cNvSpPr>
          <p:nvPr/>
        </p:nvSpPr>
        <p:spPr bwMode="auto">
          <a:xfrm flipH="1">
            <a:off x="4626770" y="2381251"/>
            <a:ext cx="1327547" cy="1437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8202" name="Line 13"/>
          <p:cNvSpPr>
            <a:spLocks noChangeShapeType="1"/>
          </p:cNvSpPr>
          <p:nvPr/>
        </p:nvSpPr>
        <p:spPr bwMode="auto">
          <a:xfrm flipH="1">
            <a:off x="5137547" y="3861199"/>
            <a:ext cx="838200" cy="1535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8203" name="Line 14"/>
          <p:cNvSpPr>
            <a:spLocks noChangeShapeType="1"/>
          </p:cNvSpPr>
          <p:nvPr/>
        </p:nvSpPr>
        <p:spPr bwMode="auto">
          <a:xfrm flipH="1" flipV="1">
            <a:off x="4637486" y="4961336"/>
            <a:ext cx="130969" cy="4679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10037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r="83208" b="69158"/>
          <a:stretch/>
        </p:blipFill>
        <p:spPr>
          <a:xfrm>
            <a:off x="616688" y="619472"/>
            <a:ext cx="2418956" cy="3986151"/>
          </a:xfrm>
          <a:prstGeom prst="rect">
            <a:avLst/>
          </a:prstGeom>
        </p:spPr>
      </p:pic>
      <p:pic>
        <p:nvPicPr>
          <p:cNvPr id="3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65" y="879309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572000" y="1552353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7081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REGIO PARIETALIS,FRONTALIS, OCCIPITA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64" y="4247210"/>
            <a:ext cx="2646759" cy="21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400" b="1" dirty="0" err="1"/>
              <a:t>Blood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supply</a:t>
            </a:r>
            <a:r>
              <a:rPr lang="hu-HU" altLang="hu-HU" sz="2400" b="1" dirty="0"/>
              <a:t> and </a:t>
            </a:r>
            <a:r>
              <a:rPr lang="hu-HU" altLang="hu-HU" sz="2400" b="1" dirty="0" err="1"/>
              <a:t>innervation</a:t>
            </a:r>
            <a:r>
              <a:rPr lang="hu-HU" altLang="hu-HU" sz="2400" b="1" dirty="0"/>
              <a:t> of </a:t>
            </a:r>
            <a:r>
              <a:rPr lang="hu-HU" altLang="hu-HU" sz="2400" b="1" dirty="0" err="1"/>
              <a:t>the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skin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on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the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head</a:t>
            </a:r>
            <a:endParaRPr lang="en-US" altLang="hu-HU" sz="2400" b="1" dirty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59643"/>
            <a:ext cx="5786438" cy="2127647"/>
          </a:xfrm>
        </p:spPr>
        <p:txBody>
          <a:bodyPr>
            <a:normAutofit fontScale="25000" lnSpcReduction="20000"/>
          </a:bodyPr>
          <a:lstStyle/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900" b="1" dirty="0">
                <a:solidFill>
                  <a:srgbClr val="FF6600"/>
                </a:solidFill>
              </a:rPr>
              <a:t>					REGIO FRONTALIS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900" b="1" dirty="0"/>
              <a:t>					A., V. ET N. SUPRAORBITALIS</a:t>
            </a:r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6400" b="1" dirty="0">
              <a:solidFill>
                <a:srgbClr val="FF6600"/>
              </a:solidFill>
            </a:endParaRP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>
                <a:solidFill>
                  <a:srgbClr val="FF6600"/>
                </a:solidFill>
              </a:rPr>
              <a:t> REGIO TEMPORALIS 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/>
              <a:t>A., V. TEMPORALIS SUPERFICIALIS, N. ZYGOMATICUS (N. V/2),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/>
              <a:t>N. AURICULOTEMPORALIS (N. V/3)</a:t>
            </a:r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6400" b="1" dirty="0"/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900" b="1" dirty="0"/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900" b="1" dirty="0"/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900" b="1" dirty="0"/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6400" b="1" dirty="0"/>
          </a:p>
          <a:p>
            <a:pPr marL="457200" indent="-457200" algn="just">
              <a:lnSpc>
                <a:spcPct val="120000"/>
              </a:lnSpc>
              <a:buNone/>
            </a:pPr>
            <a:endParaRPr lang="hu-HU" altLang="hu-HU" sz="6400" b="1" dirty="0"/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>
                <a:solidFill>
                  <a:srgbClr val="FF6600"/>
                </a:solidFill>
              </a:rPr>
              <a:t>REGIO OCCIPITALIS 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/>
              <a:t>A.OCCIPITALIS, A. AURICULARIS POSTERIOR, N. OCCIPITALIS MINOR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/>
              <a:t> (PLEXUS CERVICALIS), 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6400" b="1" dirty="0"/>
              <a:t>N. OCCIPITALIS MAJOR (C2 </a:t>
            </a:r>
            <a:r>
              <a:rPr lang="hu-HU" altLang="hu-HU" sz="6400" b="1" dirty="0" err="1"/>
              <a:t>dorsális</a:t>
            </a:r>
            <a:r>
              <a:rPr lang="hu-HU" altLang="hu-HU" sz="6400" b="1" dirty="0"/>
              <a:t> ága) </a:t>
            </a:r>
          </a:p>
          <a:p>
            <a:pPr marL="457200" indent="-457200" algn="just">
              <a:lnSpc>
                <a:spcPct val="120000"/>
              </a:lnSpc>
              <a:buNone/>
            </a:pPr>
            <a:endParaRPr lang="en-US" altLang="hu-HU" sz="6400" b="1" dirty="0"/>
          </a:p>
        </p:txBody>
      </p:sp>
      <p:pic>
        <p:nvPicPr>
          <p:cNvPr id="9221" name="Picture 4" descr="regio frontal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577558"/>
            <a:ext cx="1863328" cy="1595438"/>
          </a:xfrm>
          <a:noFill/>
        </p:spPr>
      </p:pic>
      <p:pic>
        <p:nvPicPr>
          <p:cNvPr id="9222" name="Picture 6" descr="regio temporal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0560" y="2847902"/>
            <a:ext cx="1674019" cy="1350169"/>
          </a:xfrm>
          <a:noFill/>
        </p:spPr>
      </p:pic>
    </p:spTree>
    <p:extLst>
      <p:ext uri="{BB962C8B-B14F-4D97-AF65-F5344CB8AC3E}">
        <p14:creationId xmlns:p14="http://schemas.microsoft.com/office/powerpoint/2010/main" val="24673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400" b="1"/>
              <a:t>Blood supply on the head </a:t>
            </a:r>
            <a:endParaRPr lang="en-US" altLang="hu-HU" sz="2400" b="1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4664" y="1168598"/>
            <a:ext cx="6218635" cy="3394472"/>
          </a:xfrm>
        </p:spPr>
        <p:txBody>
          <a:bodyPr/>
          <a:lstStyle/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1800" b="1" dirty="0" err="1"/>
              <a:t>Medial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angle</a:t>
            </a:r>
            <a:r>
              <a:rPr lang="hu-HU" altLang="hu-HU" sz="1800" b="1" dirty="0"/>
              <a:t> of </a:t>
            </a:r>
            <a:r>
              <a:rPr lang="hu-HU" altLang="hu-HU" sz="1800" b="1" dirty="0" err="1"/>
              <a:t>orbit</a:t>
            </a:r>
            <a:endParaRPr lang="hu-HU" altLang="hu-HU" sz="1800" b="1" dirty="0"/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1800" b="1" dirty="0" err="1"/>
              <a:t>Arteria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angularis</a:t>
            </a:r>
            <a:r>
              <a:rPr lang="hu-HU" altLang="hu-HU" sz="1800" b="1" dirty="0"/>
              <a:t> (end </a:t>
            </a:r>
            <a:r>
              <a:rPr lang="hu-HU" altLang="hu-HU" sz="1800" b="1" dirty="0" err="1"/>
              <a:t>branch</a:t>
            </a:r>
            <a:r>
              <a:rPr lang="hu-HU" altLang="hu-HU" sz="1800" b="1" dirty="0"/>
              <a:t> of a. </a:t>
            </a:r>
            <a:r>
              <a:rPr lang="hu-HU" altLang="hu-HU" sz="1800" b="1" dirty="0" err="1"/>
              <a:t>facialis</a:t>
            </a:r>
            <a:r>
              <a:rPr lang="hu-HU" altLang="hu-HU" sz="1800" b="1" dirty="0"/>
              <a:t> –ex </a:t>
            </a:r>
            <a:r>
              <a:rPr lang="hu-HU" altLang="hu-HU" sz="1800" b="1" dirty="0" err="1"/>
              <a:t>external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carotid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artery</a:t>
            </a:r>
            <a:r>
              <a:rPr lang="hu-HU" altLang="hu-HU" sz="1800" b="1" dirty="0"/>
              <a:t>) </a:t>
            </a:r>
            <a:r>
              <a:rPr lang="hu-HU" altLang="hu-HU" sz="1800" b="1" dirty="0" err="1"/>
              <a:t>anastomosis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with</a:t>
            </a:r>
            <a:r>
              <a:rPr lang="hu-HU" altLang="hu-HU" sz="1800" b="1" dirty="0"/>
              <a:t>  </a:t>
            </a:r>
            <a:r>
              <a:rPr lang="hu-HU" altLang="hu-HU" sz="1800" b="1" dirty="0" err="1"/>
              <a:t>ophthalmic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artery</a:t>
            </a:r>
            <a:endParaRPr lang="hu-HU" altLang="hu-HU" sz="1800" b="1" dirty="0"/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1800" b="1" dirty="0"/>
              <a:t>(A. </a:t>
            </a:r>
            <a:r>
              <a:rPr lang="hu-HU" altLang="hu-HU" sz="1800" b="1" dirty="0" err="1"/>
              <a:t>carotis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interna</a:t>
            </a:r>
            <a:r>
              <a:rPr lang="hu-HU" altLang="hu-HU" sz="1800" b="1" dirty="0"/>
              <a:t>)</a:t>
            </a:r>
          </a:p>
          <a:p>
            <a:pPr marL="457200" indent="-457200" algn="just">
              <a:lnSpc>
                <a:spcPct val="120000"/>
              </a:lnSpc>
              <a:buNone/>
            </a:pPr>
            <a:r>
              <a:rPr lang="hu-HU" altLang="hu-HU" sz="1800" b="1" dirty="0"/>
              <a:t>V. </a:t>
            </a:r>
            <a:r>
              <a:rPr lang="hu-HU" altLang="hu-HU" sz="1800" b="1" dirty="0" err="1"/>
              <a:t>angularis</a:t>
            </a:r>
            <a:r>
              <a:rPr lang="hu-HU" altLang="hu-HU" sz="1800" b="1" dirty="0"/>
              <a:t> (V. </a:t>
            </a:r>
            <a:r>
              <a:rPr lang="hu-HU" altLang="hu-HU" sz="1800" b="1" dirty="0" err="1"/>
              <a:t>facialis</a:t>
            </a:r>
            <a:r>
              <a:rPr lang="hu-HU" altLang="hu-HU" sz="1800" b="1" dirty="0"/>
              <a:t>) </a:t>
            </a:r>
            <a:r>
              <a:rPr lang="hu-HU" altLang="hu-HU" sz="1800" b="1" dirty="0" err="1"/>
              <a:t>via</a:t>
            </a:r>
            <a:r>
              <a:rPr lang="hu-HU" altLang="hu-HU" sz="1800" b="1" dirty="0"/>
              <a:t> V. </a:t>
            </a:r>
            <a:r>
              <a:rPr lang="hu-HU" altLang="hu-HU" sz="1800" b="1" dirty="0" err="1"/>
              <a:t>ophthalmica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superior</a:t>
            </a:r>
            <a:r>
              <a:rPr lang="hu-HU" altLang="hu-HU" sz="1800" b="1" dirty="0"/>
              <a:t>  - Sinus </a:t>
            </a:r>
            <a:r>
              <a:rPr lang="hu-HU" altLang="hu-HU" sz="1800" b="1" dirty="0" err="1"/>
              <a:t>cavernosus</a:t>
            </a:r>
            <a:r>
              <a:rPr lang="hu-HU" altLang="hu-HU" sz="1800" b="1" dirty="0"/>
              <a:t> !</a:t>
            </a:r>
          </a:p>
          <a:p>
            <a:pPr marL="457200" indent="-457200" algn="just">
              <a:lnSpc>
                <a:spcPct val="120000"/>
              </a:lnSpc>
              <a:buNone/>
            </a:pPr>
            <a:endParaRPr lang="en-US" altLang="hu-HU" sz="1050" b="1" dirty="0"/>
          </a:p>
        </p:txBody>
      </p:sp>
      <p:pic>
        <p:nvPicPr>
          <p:cNvPr id="10244" name="Picture 4" descr="004 (3) másolat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025" y="3887688"/>
            <a:ext cx="3559969" cy="2538413"/>
          </a:xfrm>
          <a:noFill/>
        </p:spPr>
      </p:pic>
      <p:pic>
        <p:nvPicPr>
          <p:cNvPr id="10245" name="Picture 7" descr="sinus cavernosu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5608" y="3887688"/>
            <a:ext cx="2912269" cy="2375297"/>
          </a:xfrm>
          <a:noFill/>
        </p:spPr>
      </p:pic>
    </p:spTree>
    <p:extLst>
      <p:ext uri="{BB962C8B-B14F-4D97-AF65-F5344CB8AC3E}">
        <p14:creationId xmlns:p14="http://schemas.microsoft.com/office/powerpoint/2010/main" val="42474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700" b="1">
                <a:cs typeface="Arial" panose="020B0604020202020204" pitchFamily="34" charset="0"/>
              </a:rPr>
              <a:t>Superficial veins on the head</a:t>
            </a:r>
            <a:endParaRPr lang="en-US" altLang="hu-HU" sz="2700" b="1">
              <a:cs typeface="Arial" panose="020B0604020202020204" pitchFamily="34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94236" y="1249327"/>
            <a:ext cx="6001941" cy="3394472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400" b="1" dirty="0"/>
              <a:t>FORAMEN JUGULARE: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400" b="1" dirty="0"/>
              <a:t>Sinus </a:t>
            </a:r>
            <a:r>
              <a:rPr lang="hu-HU" altLang="hu-HU" sz="1400" b="1" dirty="0" err="1"/>
              <a:t>sigmoideus</a:t>
            </a:r>
            <a:r>
              <a:rPr lang="hu-HU" altLang="hu-HU" sz="1400" b="1" dirty="0"/>
              <a:t> ‘ </a:t>
            </a:r>
            <a:r>
              <a:rPr lang="hu-HU" altLang="hu-HU" sz="1400" b="1" dirty="0" err="1"/>
              <a:t>junction</a:t>
            </a:r>
            <a:r>
              <a:rPr lang="hu-HU" altLang="hu-HU" sz="1400" b="1" dirty="0"/>
              <a:t>  </a:t>
            </a:r>
            <a:r>
              <a:rPr lang="hu-HU" altLang="hu-HU" sz="1400" b="1" dirty="0" err="1"/>
              <a:t>with</a:t>
            </a:r>
            <a:r>
              <a:rPr lang="hu-HU" altLang="hu-HU" sz="1400" b="1" dirty="0"/>
              <a:t> V. </a:t>
            </a:r>
            <a:r>
              <a:rPr lang="hu-HU" altLang="hu-HU" sz="1400" b="1" dirty="0" err="1"/>
              <a:t>jugularis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interna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bulbus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superiorjába</a:t>
            </a:r>
            <a:endParaRPr lang="hu-HU" altLang="hu-HU" sz="14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400" b="1" dirty="0"/>
              <a:t>Sinus </a:t>
            </a:r>
            <a:r>
              <a:rPr lang="hu-HU" altLang="hu-HU" sz="1400" b="1" dirty="0" err="1"/>
              <a:t>cavernosus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connects</a:t>
            </a:r>
            <a:r>
              <a:rPr lang="hu-HU" altLang="hu-HU" sz="1400" b="1" dirty="0"/>
              <a:t>  </a:t>
            </a:r>
            <a:r>
              <a:rPr lang="hu-HU" altLang="hu-HU" sz="1400" b="1" dirty="0" err="1"/>
              <a:t>plexus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venosi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foraminis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ovalis</a:t>
            </a:r>
            <a:r>
              <a:rPr lang="hu-HU" altLang="hu-HU" sz="1400" b="1" dirty="0"/>
              <a:t>, </a:t>
            </a:r>
            <a:r>
              <a:rPr lang="hu-HU" altLang="hu-HU" sz="1400" b="1" dirty="0" err="1"/>
              <a:t>foraminis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laceri</a:t>
            </a:r>
            <a:r>
              <a:rPr lang="hu-HU" altLang="hu-HU" sz="1400" b="1" dirty="0"/>
              <a:t>, </a:t>
            </a:r>
            <a:r>
              <a:rPr lang="hu-HU" altLang="hu-HU" sz="1400" b="1" dirty="0" err="1"/>
              <a:t>plexus</a:t>
            </a:r>
            <a:r>
              <a:rPr lang="hu-HU" altLang="hu-HU" sz="1400" b="1" dirty="0"/>
              <a:t>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400" b="1" dirty="0" err="1"/>
              <a:t>caroticus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interni</a:t>
            </a:r>
            <a:r>
              <a:rPr lang="hu-HU" altLang="hu-HU" sz="1400" b="1" dirty="0"/>
              <a:t> and </a:t>
            </a:r>
            <a:r>
              <a:rPr lang="hu-HU" altLang="hu-HU" sz="1400" b="1" dirty="0" err="1"/>
              <a:t>plexus</a:t>
            </a:r>
            <a:r>
              <a:rPr lang="hu-HU" altLang="hu-HU" sz="1400" b="1" dirty="0"/>
              <a:t> </a:t>
            </a:r>
            <a:r>
              <a:rPr lang="hu-HU" altLang="hu-HU" sz="1400" b="1" dirty="0" err="1"/>
              <a:t>pterygoideussal</a:t>
            </a:r>
            <a:endParaRPr lang="hu-HU" altLang="hu-HU" sz="14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en-US" altLang="hu-HU" sz="1050" b="1" dirty="0"/>
          </a:p>
        </p:txBody>
      </p:sp>
      <p:pic>
        <p:nvPicPr>
          <p:cNvPr id="11267" name="Picture 4" descr="sinus durae matr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3551" y="4238625"/>
            <a:ext cx="2221706" cy="1604963"/>
          </a:xfrm>
          <a:noFill/>
        </p:spPr>
      </p:pic>
      <p:grpSp>
        <p:nvGrpSpPr>
          <p:cNvPr id="11268" name="Group 6"/>
          <p:cNvGrpSpPr>
            <a:grpSpLocks/>
          </p:cNvGrpSpPr>
          <p:nvPr/>
        </p:nvGrpSpPr>
        <p:grpSpPr bwMode="auto">
          <a:xfrm>
            <a:off x="1494236" y="3213498"/>
            <a:ext cx="5166122" cy="3065860"/>
            <a:chOff x="295" y="1979"/>
            <a:chExt cx="4339" cy="2575"/>
          </a:xfrm>
        </p:grpSpPr>
        <p:pic>
          <p:nvPicPr>
            <p:cNvPr id="11270" name="Picture 7" descr="Вены лица (по Г. К. Корнингу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979"/>
              <a:ext cx="1572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 Box 8"/>
            <p:cNvSpPr txBox="1">
              <a:spLocks noChangeArrowheads="1"/>
            </p:cNvSpPr>
            <p:nvPr/>
          </p:nvSpPr>
          <p:spPr bwMode="auto">
            <a:xfrm>
              <a:off x="1867" y="1979"/>
              <a:ext cx="2767" cy="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</a:pPr>
              <a:r>
                <a:rPr lang="hu-HU" altLang="hu-HU" sz="1200" b="1" dirty="0"/>
                <a:t>1 – v. </a:t>
              </a:r>
              <a:r>
                <a:rPr lang="hu-HU" altLang="hu-HU" sz="1200" b="1" dirty="0" err="1"/>
                <a:t>nasofrontalis</a:t>
              </a:r>
              <a:endParaRPr lang="hu-HU" altLang="hu-HU" sz="1200" b="1" dirty="0"/>
            </a:p>
            <a:p>
              <a:pPr eaLnBrk="1" hangingPunct="1">
                <a:lnSpc>
                  <a:spcPct val="115000"/>
                </a:lnSpc>
              </a:pPr>
              <a:r>
                <a:rPr lang="hu-HU" altLang="hu-HU" sz="1200" b="1" dirty="0"/>
                <a:t>2 – v. </a:t>
              </a:r>
              <a:r>
                <a:rPr lang="hu-HU" altLang="hu-HU" sz="1200" b="1" dirty="0" err="1"/>
                <a:t>angularis</a:t>
              </a:r>
              <a:r>
                <a:rPr lang="hu-HU" altLang="hu-HU" sz="1200" b="1" dirty="0"/>
                <a:t> </a:t>
              </a:r>
            </a:p>
            <a:p>
              <a:pPr eaLnBrk="1" hangingPunct="1">
                <a:lnSpc>
                  <a:spcPct val="115000"/>
                </a:lnSpc>
              </a:pPr>
              <a:r>
                <a:rPr lang="hu-HU" altLang="hu-HU" sz="1200" b="1" dirty="0"/>
                <a:t>3 – </a:t>
              </a:r>
              <a:r>
                <a:rPr lang="hu-HU" altLang="hu-HU" sz="1200" b="1" dirty="0" err="1"/>
                <a:t>anastomose</a:t>
              </a:r>
              <a:r>
                <a:rPr lang="hu-HU" altLang="hu-HU" sz="1200" b="1" dirty="0"/>
                <a:t> (v. </a:t>
              </a:r>
              <a:r>
                <a:rPr lang="hu-HU" altLang="hu-HU" sz="1200" b="1" dirty="0" err="1"/>
                <a:t>ophtalmicae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inferior</a:t>
              </a:r>
              <a:r>
                <a:rPr lang="hu-HU" altLang="hu-HU" sz="1200" b="1" dirty="0"/>
                <a:t> et </a:t>
              </a:r>
              <a:r>
                <a:rPr lang="hu-HU" altLang="hu-HU" sz="1200" b="1" dirty="0" err="1"/>
                <a:t>plecsus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pterygoideus</a:t>
              </a:r>
              <a:r>
                <a:rPr lang="hu-HU" altLang="hu-HU" sz="1200" b="1" dirty="0"/>
                <a:t>)</a:t>
              </a:r>
              <a:br>
                <a:rPr lang="hu-HU" altLang="hu-HU" sz="1200" b="1" dirty="0"/>
              </a:br>
              <a:r>
                <a:rPr lang="hu-HU" altLang="hu-HU" sz="1200" b="1" dirty="0"/>
                <a:t>4 – v. </a:t>
              </a:r>
              <a:r>
                <a:rPr lang="hu-HU" altLang="hu-HU" sz="1200" b="1" dirty="0" err="1"/>
                <a:t>facialis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anterior</a:t>
              </a:r>
              <a:r>
                <a:rPr lang="hu-HU" altLang="hu-HU" sz="1200" b="1" dirty="0"/>
                <a:t/>
              </a:r>
              <a:br>
                <a:rPr lang="hu-HU" altLang="hu-HU" sz="1200" b="1" dirty="0"/>
              </a:br>
              <a:r>
                <a:rPr lang="hu-HU" altLang="hu-HU" sz="1200" b="1" dirty="0"/>
                <a:t>5 – v. </a:t>
              </a:r>
              <a:r>
                <a:rPr lang="hu-HU" altLang="hu-HU" sz="1200" b="1" dirty="0" err="1"/>
                <a:t>subrnentalis</a:t>
              </a:r>
              <a:endParaRPr lang="hu-HU" altLang="hu-HU" sz="1200" b="1" dirty="0"/>
            </a:p>
            <a:p>
              <a:pPr eaLnBrk="1" hangingPunct="1">
                <a:lnSpc>
                  <a:spcPct val="115000"/>
                </a:lnSpc>
              </a:pPr>
              <a:r>
                <a:rPr lang="hu-HU" altLang="hu-HU" sz="1200" b="1" dirty="0"/>
                <a:t>6 – v, </a:t>
              </a:r>
              <a:r>
                <a:rPr lang="hu-HU" altLang="hu-HU" sz="1200" b="1" dirty="0" err="1"/>
                <a:t>facialis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comm</a:t>
              </a:r>
              <a:r>
                <a:rPr lang="hu-HU" altLang="hu-HU" sz="1200" b="1" dirty="0"/>
                <a:t>. </a:t>
              </a:r>
              <a:br>
                <a:rPr lang="hu-HU" altLang="hu-HU" sz="1200" b="1" dirty="0"/>
              </a:br>
              <a:r>
                <a:rPr lang="hu-HU" altLang="hu-HU" sz="1200" b="1" dirty="0"/>
                <a:t>7 – v. </a:t>
              </a:r>
              <a:r>
                <a:rPr lang="hu-HU" altLang="hu-HU" sz="1200" b="1" dirty="0" err="1"/>
                <a:t>jugularis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interna</a:t>
              </a:r>
              <a:endParaRPr lang="hu-HU" altLang="hu-HU" sz="1200" b="1" dirty="0"/>
            </a:p>
            <a:p>
              <a:pPr eaLnBrk="1" hangingPunct="1">
                <a:lnSpc>
                  <a:spcPct val="115000"/>
                </a:lnSpc>
              </a:pPr>
              <a:r>
                <a:rPr lang="hu-HU" altLang="hu-HU" sz="1200" b="1" dirty="0"/>
                <a:t>8 – v. </a:t>
              </a:r>
              <a:r>
                <a:rPr lang="hu-HU" altLang="hu-HU" sz="1200" b="1" dirty="0" err="1"/>
                <a:t>facialis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posterior</a:t>
              </a:r>
              <a:r>
                <a:rPr lang="hu-HU" altLang="hu-HU" sz="1200" b="1" dirty="0"/>
                <a:t> </a:t>
              </a:r>
              <a:br>
                <a:rPr lang="hu-HU" altLang="hu-HU" sz="1200" b="1" dirty="0"/>
              </a:br>
              <a:r>
                <a:rPr lang="hu-HU" altLang="hu-HU" sz="1200" b="1" dirty="0"/>
                <a:t>9 – v. </a:t>
              </a:r>
              <a:r>
                <a:rPr lang="hu-HU" altLang="hu-HU" sz="1200" b="1" dirty="0" err="1"/>
                <a:t>temporalis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superficialis</a:t>
              </a:r>
              <a:r>
                <a:rPr lang="hu-HU" altLang="hu-HU" sz="1200" b="1" dirty="0"/>
                <a:t> </a:t>
              </a:r>
              <a:br>
                <a:rPr lang="hu-HU" altLang="hu-HU" sz="1200" b="1" dirty="0"/>
              </a:br>
              <a:r>
                <a:rPr lang="hu-HU" altLang="hu-HU" sz="1200" b="1" dirty="0"/>
                <a:t>10 – </a:t>
              </a:r>
              <a:r>
                <a:rPr lang="hu-HU" altLang="hu-HU" sz="1200" b="1" dirty="0" err="1"/>
                <a:t>plexus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pterygoideus</a:t>
              </a:r>
              <a:endParaRPr lang="hu-HU" altLang="hu-HU" sz="1200" b="1" dirty="0"/>
            </a:p>
            <a:p>
              <a:pPr eaLnBrk="1" hangingPunct="1">
                <a:lnSpc>
                  <a:spcPct val="115000"/>
                </a:lnSpc>
              </a:pPr>
              <a:r>
                <a:rPr lang="hu-HU" altLang="hu-HU" sz="1200" b="1" dirty="0"/>
                <a:t>11 – v. </a:t>
              </a:r>
              <a:r>
                <a:rPr lang="hu-HU" altLang="hu-HU" sz="1200" b="1" dirty="0" err="1"/>
                <a:t>ophtalmica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interna</a:t>
              </a:r>
              <a:r>
                <a:rPr lang="hu-HU" altLang="hu-HU" sz="1200" b="1" dirty="0"/>
                <a:t/>
              </a:r>
              <a:br>
                <a:rPr lang="hu-HU" altLang="hu-HU" sz="1200" b="1" dirty="0"/>
              </a:br>
              <a:r>
                <a:rPr lang="hu-HU" altLang="hu-HU" sz="1200" b="1" dirty="0"/>
                <a:t>12 – sinus </a:t>
              </a:r>
              <a:r>
                <a:rPr lang="hu-HU" altLang="hu-HU" sz="1200" b="1" dirty="0" err="1"/>
                <a:t>cavernosus</a:t>
              </a:r>
              <a:r>
                <a:rPr lang="hu-HU" altLang="hu-HU" sz="1200" b="1" dirty="0"/>
                <a:t/>
              </a:r>
              <a:br>
                <a:rPr lang="hu-HU" altLang="hu-HU" sz="1200" b="1" dirty="0"/>
              </a:br>
              <a:r>
                <a:rPr lang="hu-HU" altLang="hu-HU" sz="1200" b="1" dirty="0"/>
                <a:t>13 – v. </a:t>
              </a:r>
              <a:r>
                <a:rPr lang="hu-HU" altLang="hu-HU" sz="1200" b="1" dirty="0" err="1"/>
                <a:t>ophtalmica</a:t>
              </a:r>
              <a:r>
                <a:rPr lang="hu-HU" altLang="hu-HU" sz="1200" b="1" dirty="0"/>
                <a:t> </a:t>
              </a:r>
              <a:r>
                <a:rPr lang="hu-HU" altLang="hu-HU" sz="1200" b="1" dirty="0" err="1"/>
                <a:t>superior</a:t>
              </a:r>
              <a:r>
                <a:rPr lang="hu-HU" altLang="hu-HU" sz="12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3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smtClean="0">
                <a:solidFill>
                  <a:schemeClr val="tx1"/>
                </a:solidFill>
              </a:rPr>
              <a:t>Trigeminal pressure points</a:t>
            </a:r>
          </a:p>
        </p:txBody>
      </p:sp>
      <p:pic>
        <p:nvPicPr>
          <p:cNvPr id="41987" name="Picture 5" descr="fej nyak minden felulet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2544" y="1983583"/>
            <a:ext cx="3829050" cy="3869531"/>
          </a:xfrm>
          <a:noFill/>
        </p:spPr>
      </p:pic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5289949" y="2131219"/>
            <a:ext cx="2526506" cy="81945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hu-HU" sz="1350"/>
              <a:t>Supraorbital, supratrochlear n. (V/1)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hu-HU" sz="1350"/>
              <a:t>Frontal sinus inflammation</a:t>
            </a:r>
          </a:p>
        </p:txBody>
      </p:sp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5299474" y="3228976"/>
            <a:ext cx="2526506" cy="611706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hu-HU" sz="1350"/>
              <a:t>Infraorbital n. (V/2)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hu-HU" sz="1350"/>
              <a:t>Maxillary sinus inflammation</a:t>
            </a:r>
          </a:p>
        </p:txBody>
      </p: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5312570" y="4221957"/>
            <a:ext cx="2526506" cy="611706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hu-HU" sz="1350"/>
              <a:t>Mental n. (V/3)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hu-HU" sz="1350"/>
              <a:t>Lover teeth inflammation</a:t>
            </a:r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 flipH="1">
            <a:off x="4104086" y="2555081"/>
            <a:ext cx="1153715" cy="4679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>
            <a:off x="4027886" y="3545681"/>
            <a:ext cx="1240631" cy="501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 flipH="1">
            <a:off x="4299347" y="4536283"/>
            <a:ext cx="990600" cy="4798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606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57469"/>
            <a:ext cx="9179169" cy="4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2021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5327576" y="476672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b="1" i="1" dirty="0" smtClean="0"/>
              <a:t>SURGICAL IMPLICATIONS</a:t>
            </a:r>
          </a:p>
          <a:p>
            <a:pPr algn="just"/>
            <a:r>
              <a:rPr lang="en-US" dirty="0" smtClean="0"/>
              <a:t>Danger space of the scalp: a "</a:t>
            </a:r>
            <a:r>
              <a:rPr lang="en-US" dirty="0" err="1" smtClean="0"/>
              <a:t>fascial</a:t>
            </a:r>
            <a:r>
              <a:rPr lang="en-US" dirty="0" smtClean="0"/>
              <a:t> cleft" between the </a:t>
            </a:r>
            <a:r>
              <a:rPr lang="en-US" dirty="0" err="1" smtClean="0"/>
              <a:t>galea</a:t>
            </a:r>
            <a:r>
              <a:rPr lang="en-US" dirty="0" smtClean="0"/>
              <a:t> and the </a:t>
            </a:r>
            <a:r>
              <a:rPr lang="en-US" dirty="0" err="1" smtClean="0"/>
              <a:t>pericranium</a:t>
            </a:r>
            <a:r>
              <a:rPr lang="en-US" dirty="0" smtClean="0"/>
              <a:t> (cranial</a:t>
            </a:r>
          </a:p>
          <a:p>
            <a:pPr algn="just"/>
            <a:r>
              <a:rPr lang="en-US" dirty="0" smtClean="0"/>
              <a:t>periosteum) containing loose areolar </a:t>
            </a:r>
            <a:r>
              <a:rPr lang="hu-HU" dirty="0" smtClean="0"/>
              <a:t>CT</a:t>
            </a:r>
            <a:r>
              <a:rPr lang="en-US" dirty="0" smtClean="0"/>
              <a:t> that allows scalp mobility. Purulent material</a:t>
            </a:r>
          </a:p>
          <a:p>
            <a:pPr algn="just"/>
            <a:r>
              <a:rPr lang="en-US" dirty="0" smtClean="0"/>
              <a:t>or blood can accumulate in this space.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436096" y="3284984"/>
            <a:ext cx="3707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err="1" smtClean="0"/>
              <a:t>frontalis</a:t>
            </a:r>
            <a:r>
              <a:rPr lang="en-US" b="1" dirty="0" smtClean="0"/>
              <a:t> muscle</a:t>
            </a:r>
            <a:r>
              <a:rPr lang="en-US" dirty="0" smtClean="0"/>
              <a:t> lifts the eyebrows upward, creating transverse furrows in the soft</a:t>
            </a:r>
          </a:p>
          <a:p>
            <a:r>
              <a:rPr lang="en-US" dirty="0" smtClean="0"/>
              <a:t>tissue. As the brow rises, it also stretches the skin around the eye. </a:t>
            </a:r>
            <a:endParaRPr lang="hu-HU" dirty="0" smtClean="0"/>
          </a:p>
          <a:p>
            <a:endParaRPr lang="hu-HU" dirty="0"/>
          </a:p>
          <a:p>
            <a:r>
              <a:rPr lang="en-US" dirty="0" smtClean="0"/>
              <a:t>Surgical manipulation</a:t>
            </a:r>
            <a:r>
              <a:rPr lang="hu-HU" dirty="0" smtClean="0"/>
              <a:t> </a:t>
            </a:r>
            <a:r>
              <a:rPr lang="en-US" dirty="0" smtClean="0"/>
              <a:t>of this muscle is part of cosmetic </a:t>
            </a:r>
            <a:r>
              <a:rPr lang="en-US" dirty="0" err="1" smtClean="0"/>
              <a:t>recontouring</a:t>
            </a:r>
            <a:r>
              <a:rPr lang="en-US" dirty="0" smtClean="0"/>
              <a:t> of the upper one-third of the face and has</a:t>
            </a:r>
          </a:p>
          <a:p>
            <a:r>
              <a:rPr lang="en-US" dirty="0" smtClean="0"/>
              <a:t>a direct effect on the position of the eyebrows.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98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004 (16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770" y="1528983"/>
            <a:ext cx="3794216" cy="2041702"/>
          </a:xfrm>
          <a:noFill/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459638" y="82749"/>
            <a:ext cx="6172200" cy="529829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sz="3200" b="1" dirty="0"/>
              <a:t>GALEA APONEUROTICA</a:t>
            </a:r>
            <a:endParaRPr lang="en-US" altLang="hu-HU" sz="3200" b="1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2855" y="497682"/>
            <a:ext cx="7025298" cy="3369469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u-HU" altLang="hu-HU" sz="1800" b="1" dirty="0" err="1"/>
              <a:t>Between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the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Aponuerosis</a:t>
            </a:r>
            <a:r>
              <a:rPr lang="hu-HU" altLang="hu-HU" sz="1800" b="1" dirty="0"/>
              <a:t> of mm. </a:t>
            </a:r>
            <a:r>
              <a:rPr lang="hu-HU" altLang="hu-HU" sz="1800" b="1" dirty="0" err="1"/>
              <a:t>frontalis</a:t>
            </a:r>
            <a:r>
              <a:rPr lang="hu-HU" altLang="hu-HU" sz="1800" b="1" dirty="0"/>
              <a:t> et </a:t>
            </a:r>
            <a:r>
              <a:rPr lang="hu-HU" altLang="hu-HU" sz="1800" b="1" dirty="0" err="1"/>
              <a:t>occipitalis</a:t>
            </a:r>
            <a:endParaRPr lang="hu-HU" altLang="hu-HU" sz="18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800" b="1" dirty="0" err="1"/>
              <a:t>periosteum</a:t>
            </a:r>
            <a:r>
              <a:rPr lang="hu-HU" altLang="hu-HU" sz="1800" b="1" dirty="0"/>
              <a:t> (</a:t>
            </a:r>
            <a:r>
              <a:rPr lang="hu-HU" altLang="hu-HU" sz="1800" b="1" dirty="0" err="1"/>
              <a:t>Pericranium</a:t>
            </a:r>
            <a:r>
              <a:rPr lang="hu-HU" altLang="hu-HU" sz="1800" b="1" dirty="0"/>
              <a:t>) and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800" b="1" dirty="0"/>
              <a:t> </a:t>
            </a:r>
            <a:r>
              <a:rPr lang="hu-HU" altLang="hu-HU" sz="1800" b="1" dirty="0" err="1"/>
              <a:t>galea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there</a:t>
            </a:r>
            <a:r>
              <a:rPr lang="hu-HU" altLang="hu-HU" sz="1800" b="1" dirty="0"/>
              <a:t> is </a:t>
            </a:r>
            <a:r>
              <a:rPr lang="hu-HU" altLang="hu-HU" sz="1800" b="1" dirty="0" err="1"/>
              <a:t>loose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connective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tissue</a:t>
            </a:r>
            <a:r>
              <a:rPr lang="hu-HU" altLang="hu-HU" sz="1800" b="1" dirty="0"/>
              <a:t>– SUBGALEAL BLEEDING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altLang="hu-HU" sz="18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altLang="hu-HU" sz="1800" b="1" dirty="0"/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800" b="1" dirty="0">
                <a:solidFill>
                  <a:srgbClr val="FF6600"/>
                </a:solidFill>
              </a:rPr>
              <a:t>SUBGALEALIS HAEMATOMA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800" b="1" dirty="0" err="1">
                <a:solidFill>
                  <a:srgbClr val="FF6600"/>
                </a:solidFill>
              </a:rPr>
              <a:t>During</a:t>
            </a:r>
            <a:r>
              <a:rPr lang="hu-HU" altLang="hu-HU" sz="1800" b="1" dirty="0">
                <a:solidFill>
                  <a:srgbClr val="FF6600"/>
                </a:solidFill>
              </a:rPr>
              <a:t> </a:t>
            </a:r>
            <a:r>
              <a:rPr lang="hu-HU" altLang="hu-HU" sz="1800" b="1" dirty="0" err="1">
                <a:solidFill>
                  <a:srgbClr val="FF6600"/>
                </a:solidFill>
              </a:rPr>
              <a:t>delivery</a:t>
            </a:r>
            <a:r>
              <a:rPr lang="hu-HU" altLang="hu-HU" sz="1800" b="1" dirty="0">
                <a:solidFill>
                  <a:srgbClr val="FF6600"/>
                </a:solidFill>
              </a:rPr>
              <a:t> (CAPUT SUCCEDANEUM)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800" b="1" dirty="0" err="1">
                <a:solidFill>
                  <a:srgbClr val="FF6600"/>
                </a:solidFill>
              </a:rPr>
              <a:t>Bleeding</a:t>
            </a:r>
            <a:r>
              <a:rPr lang="hu-HU" altLang="hu-HU" sz="1800" b="1" dirty="0">
                <a:solidFill>
                  <a:srgbClr val="FF6600"/>
                </a:solidFill>
              </a:rPr>
              <a:t> </a:t>
            </a:r>
            <a:r>
              <a:rPr lang="hu-HU" altLang="hu-HU" sz="1800" b="1" dirty="0" err="1">
                <a:solidFill>
                  <a:srgbClr val="FF6600"/>
                </a:solidFill>
              </a:rPr>
              <a:t>liftsd</a:t>
            </a:r>
            <a:r>
              <a:rPr lang="hu-HU" altLang="hu-HU" sz="1800" b="1" dirty="0">
                <a:solidFill>
                  <a:srgbClr val="FF6600"/>
                </a:solidFill>
              </a:rPr>
              <a:t> </a:t>
            </a:r>
            <a:r>
              <a:rPr lang="hu-HU" altLang="hu-HU" sz="1800" b="1" dirty="0" err="1">
                <a:solidFill>
                  <a:srgbClr val="FF6600"/>
                </a:solidFill>
              </a:rPr>
              <a:t>the</a:t>
            </a:r>
            <a:r>
              <a:rPr lang="hu-HU" altLang="hu-HU" sz="1800" b="1" dirty="0">
                <a:solidFill>
                  <a:srgbClr val="FF6600"/>
                </a:solidFill>
              </a:rPr>
              <a:t> </a:t>
            </a:r>
            <a:r>
              <a:rPr lang="hu-HU" altLang="hu-HU" sz="1800" b="1" dirty="0" err="1">
                <a:solidFill>
                  <a:srgbClr val="FF6600"/>
                </a:solidFill>
              </a:rPr>
              <a:t>skin</a:t>
            </a:r>
            <a:r>
              <a:rPr lang="hu-HU" altLang="hu-HU" sz="1800" b="1" dirty="0">
                <a:solidFill>
                  <a:srgbClr val="FF66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hu-HU" altLang="hu-HU" sz="1800" b="1" dirty="0">
              <a:solidFill>
                <a:srgbClr val="FF6600"/>
              </a:solidFill>
            </a:endParaRPr>
          </a:p>
        </p:txBody>
      </p:sp>
      <p:grpSp>
        <p:nvGrpSpPr>
          <p:cNvPr id="5125" name="Group 7"/>
          <p:cNvGrpSpPr>
            <a:grpSpLocks/>
          </p:cNvGrpSpPr>
          <p:nvPr/>
        </p:nvGrpSpPr>
        <p:grpSpPr bwMode="auto">
          <a:xfrm>
            <a:off x="812007" y="4800601"/>
            <a:ext cx="2038350" cy="1652588"/>
            <a:chOff x="3787" y="2688"/>
            <a:chExt cx="1712" cy="1388"/>
          </a:xfrm>
        </p:grpSpPr>
        <p:pic>
          <p:nvPicPr>
            <p:cNvPr id="5129" name="Picture 8" descr="subgalealis heamatom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886"/>
              <a:ext cx="1190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Line 9"/>
            <p:cNvSpPr>
              <a:spLocks noChangeShapeType="1"/>
            </p:cNvSpPr>
            <p:nvPr/>
          </p:nvSpPr>
          <p:spPr bwMode="auto">
            <a:xfrm flipH="1">
              <a:off x="4286" y="2750"/>
              <a:ext cx="136" cy="181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5131" name="Text Box 10"/>
            <p:cNvSpPr txBox="1">
              <a:spLocks noChangeArrowheads="1"/>
            </p:cNvSpPr>
            <p:nvPr/>
          </p:nvSpPr>
          <p:spPr bwMode="auto">
            <a:xfrm>
              <a:off x="4410" y="2688"/>
              <a:ext cx="108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hu-HU" altLang="hu-HU" sz="750" b="1">
                  <a:solidFill>
                    <a:srgbClr val="FF6600"/>
                  </a:solidFill>
                </a:rPr>
                <a:t>CAPUT SUCCEDANEUM</a:t>
              </a:r>
            </a:p>
          </p:txBody>
        </p:sp>
      </p:grpSp>
      <p:pic>
        <p:nvPicPr>
          <p:cNvPr id="5126" name="Picture 10" descr="https://s-media-cache-ak0.pinimg.com/236x/08/a3/01/08a301a8d08117e5b5d2bb399a727f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89" y="5160170"/>
            <a:ext cx="1685925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Képtalálat a következőre: „subgaleal bleeding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5160170"/>
            <a:ext cx="1943100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4" descr="Képtalálat a következőre: „subgaleal bleeding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69" y="3752851"/>
            <a:ext cx="1828800" cy="14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2700" b="1"/>
              <a:t>GALEA APONEUROTICA</a:t>
            </a:r>
            <a:endParaRPr lang="en-US" altLang="hu-HU" sz="2700" b="1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1" y="2057401"/>
            <a:ext cx="5732860" cy="3394472"/>
          </a:xfrm>
        </p:spPr>
        <p:txBody>
          <a:bodyPr/>
          <a:lstStyle/>
          <a:p>
            <a:pPr algn="just" eaLnBrk="1" hangingPunct="1">
              <a:lnSpc>
                <a:spcPct val="120000"/>
              </a:lnSpc>
              <a:buFontTx/>
              <a:buNone/>
            </a:pPr>
            <a:r>
              <a:rPr lang="hu-HU" altLang="hu-HU" sz="1050" b="1"/>
              <a:t>Vv. Emissariae, Sinus durae matris, Vv. diploicae</a:t>
            </a:r>
          </a:p>
          <a:p>
            <a:pPr algn="just" eaLnBrk="1" hangingPunct="1">
              <a:lnSpc>
                <a:spcPct val="120000"/>
              </a:lnSpc>
              <a:buFontTx/>
              <a:buNone/>
            </a:pPr>
            <a:endParaRPr lang="en-US" altLang="hu-HU" sz="1050" b="1"/>
          </a:p>
          <a:p>
            <a:pPr eaLnBrk="1" hangingPunct="1">
              <a:buFontTx/>
              <a:buNone/>
            </a:pPr>
            <a:endParaRPr lang="en-US" altLang="hu-HU"/>
          </a:p>
        </p:txBody>
      </p:sp>
      <p:pic>
        <p:nvPicPr>
          <p:cNvPr id="6148" name="Picture 9" descr="http://edutoolanatomy.wikispaces.com/file/view/showimage%5B7%5D.jpg/280041658/369x489/showimage%5B7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5" y="1970486"/>
            <a:ext cx="2636044" cy="34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http://image.slidesharecdn.com/veinsofheadneckppt-140305061708-phpapp02/95/veins-of-head-neck-certified-fixed-orthodontic-courses-by-indian-dental-academy-40-638.jpg?cb=14203905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619375"/>
            <a:ext cx="362307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7696" r="61069" b="67479"/>
          <a:stretch/>
        </p:blipFill>
        <p:spPr>
          <a:xfrm>
            <a:off x="680017" y="1182997"/>
            <a:ext cx="2892072" cy="3973793"/>
          </a:xfrm>
          <a:prstGeom prst="rect">
            <a:avLst/>
          </a:prstGeom>
        </p:spPr>
      </p:pic>
      <p:pic>
        <p:nvPicPr>
          <p:cNvPr id="3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35" y="879309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209414" y="2147776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7072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347864" y="18864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Muscles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eyelid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292080" y="1124744"/>
            <a:ext cx="3851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/>
              <a:t>SURGICAL IMPLICATIONS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corrugator</a:t>
            </a:r>
            <a:r>
              <a:rPr lang="en-US" dirty="0" smtClean="0"/>
              <a:t> </a:t>
            </a:r>
            <a:r>
              <a:rPr lang="en-US" dirty="0" err="1" smtClean="0"/>
              <a:t>supercilii</a:t>
            </a:r>
            <a:r>
              <a:rPr lang="en-US" dirty="0" smtClean="0"/>
              <a:t> muscle is important in cosmetic surgery of the upper face. It</a:t>
            </a:r>
            <a:r>
              <a:rPr lang="hu-HU" dirty="0" smtClean="0"/>
              <a:t> </a:t>
            </a:r>
            <a:r>
              <a:rPr lang="en-US" dirty="0" smtClean="0"/>
              <a:t>is responsible for vertical frown lines in the </a:t>
            </a:r>
            <a:r>
              <a:rPr lang="en-US" dirty="0" err="1" smtClean="0"/>
              <a:t>glabellar</a:t>
            </a:r>
            <a:r>
              <a:rPr lang="en-US" dirty="0" smtClean="0"/>
              <a:t> area. In forehead </a:t>
            </a:r>
            <a:r>
              <a:rPr lang="en-US" dirty="0" err="1" smtClean="0"/>
              <a:t>rhytidectomy</a:t>
            </a:r>
            <a:r>
              <a:rPr lang="en-US" dirty="0" smtClean="0"/>
              <a:t>, it</a:t>
            </a:r>
          </a:p>
          <a:p>
            <a:r>
              <a:rPr lang="hu-HU" dirty="0" smtClean="0"/>
              <a:t>is </a:t>
            </a:r>
            <a:r>
              <a:rPr lang="hu-HU" dirty="0" err="1" smtClean="0"/>
              <a:t>partially</a:t>
            </a:r>
            <a:r>
              <a:rPr lang="hu-HU" dirty="0" smtClean="0"/>
              <a:t> </a:t>
            </a:r>
            <a:r>
              <a:rPr lang="hu-HU" dirty="0" err="1" smtClean="0"/>
              <a:t>excised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109372"/>
            <a:ext cx="4716016" cy="534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Facelift Before and After"/>
          <p:cNvPicPr>
            <a:picLocks noChangeAspect="1" noChangeArrowheads="1"/>
          </p:cNvPicPr>
          <p:nvPr/>
        </p:nvPicPr>
        <p:blipFill rotWithShape="1">
          <a:blip r:embed="rId3" cstate="print"/>
          <a:srcRect r="50000"/>
          <a:stretch/>
        </p:blipFill>
        <p:spPr bwMode="auto">
          <a:xfrm>
            <a:off x="0" y="15011"/>
            <a:ext cx="4572000" cy="6858000"/>
          </a:xfrm>
          <a:prstGeom prst="rect">
            <a:avLst/>
          </a:prstGeom>
          <a:noFill/>
        </p:spPr>
      </p:pic>
      <p:pic>
        <p:nvPicPr>
          <p:cNvPr id="8" name="Picture 2" descr="Facelift Before and After"/>
          <p:cNvPicPr>
            <a:picLocks noChangeAspect="1" noChangeArrowheads="1"/>
          </p:cNvPicPr>
          <p:nvPr/>
        </p:nvPicPr>
        <p:blipFill rotWithShape="1">
          <a:blip r:embed="rId3" cstate="print"/>
          <a:srcRect l="50399"/>
          <a:stretch/>
        </p:blipFill>
        <p:spPr bwMode="auto">
          <a:xfrm>
            <a:off x="4591694" y="0"/>
            <a:ext cx="453548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341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8930" r="40739" b="67479"/>
          <a:stretch/>
        </p:blipFill>
        <p:spPr>
          <a:xfrm>
            <a:off x="935665" y="1236162"/>
            <a:ext cx="2969047" cy="4260872"/>
          </a:xfrm>
          <a:prstGeom prst="rect">
            <a:avLst/>
          </a:prstGeom>
        </p:spPr>
      </p:pic>
      <p:pic>
        <p:nvPicPr>
          <p:cNvPr id="3" name="Picture 2" descr="C:\WORD_DOC\judit4\sobot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35" y="879309"/>
            <a:ext cx="3903035" cy="53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667154" y="2468154"/>
            <a:ext cx="669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282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641</Words>
  <Application>Microsoft Office PowerPoint</Application>
  <PresentationFormat>Diavetítés a képernyőre (4:3 oldalarány)</PresentationFormat>
  <Paragraphs>126</Paragraphs>
  <Slides>34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Office-téma</vt:lpstr>
      <vt:lpstr>PowerPoint bemutató</vt:lpstr>
      <vt:lpstr>PowerPoint bemutató</vt:lpstr>
      <vt:lpstr>PowerPoint bemutató</vt:lpstr>
      <vt:lpstr>PowerPoint bemutató</vt:lpstr>
      <vt:lpstr>GALEA APONEUROTICA</vt:lpstr>
      <vt:lpstr>GALEA APONEUROTICA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Palpatable arteries</vt:lpstr>
      <vt:lpstr>Blood supply and innervation of the skin on the head</vt:lpstr>
      <vt:lpstr>Blood supply on the head </vt:lpstr>
      <vt:lpstr>Superficial veins on the head</vt:lpstr>
      <vt:lpstr>Trigeminal pressure points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ana</dc:creator>
  <cp:lastModifiedBy>ana</cp:lastModifiedBy>
  <cp:revision>25</cp:revision>
  <dcterms:created xsi:type="dcterms:W3CDTF">2016-11-16T08:49:48Z</dcterms:created>
  <dcterms:modified xsi:type="dcterms:W3CDTF">2018-12-05T08:16:12Z</dcterms:modified>
</cp:coreProperties>
</file>