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4" r:id="rId3"/>
    <p:sldId id="285" r:id="rId4"/>
    <p:sldId id="286" r:id="rId5"/>
    <p:sldId id="287" r:id="rId6"/>
    <p:sldId id="259" r:id="rId7"/>
    <p:sldId id="262" r:id="rId8"/>
    <p:sldId id="275" r:id="rId9"/>
    <p:sldId id="274" r:id="rId10"/>
    <p:sldId id="273" r:id="rId11"/>
    <p:sldId id="261" r:id="rId12"/>
    <p:sldId id="276" r:id="rId13"/>
    <p:sldId id="277" r:id="rId14"/>
    <p:sldId id="278" r:id="rId15"/>
    <p:sldId id="279" r:id="rId16"/>
    <p:sldId id="280" r:id="rId17"/>
    <p:sldId id="258" r:id="rId18"/>
    <p:sldId id="263" r:id="rId19"/>
    <p:sldId id="264" r:id="rId20"/>
    <p:sldId id="266" r:id="rId21"/>
    <p:sldId id="265" r:id="rId22"/>
    <p:sldId id="270" r:id="rId23"/>
    <p:sldId id="281" r:id="rId24"/>
    <p:sldId id="268" r:id="rId25"/>
    <p:sldId id="267" r:id="rId26"/>
    <p:sldId id="271" r:id="rId27"/>
    <p:sldId id="282" r:id="rId28"/>
    <p:sldId id="283" r:id="rId29"/>
    <p:sldId id="269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5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6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7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2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4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94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9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6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8BA5B-905D-4DBC-A5D7-ED25B95F8B4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2018. 10. 13.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2E5C4-0AE2-4FC1-87A1-46861130A30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1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4318" y="760444"/>
            <a:ext cx="10207690" cy="20162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6000" dirty="0">
                <a:solidFill>
                  <a:srgbClr val="002060"/>
                </a:solidFill>
              </a:rPr>
              <a:t> </a:t>
            </a:r>
            <a:r>
              <a:rPr lang="hu-HU" sz="6000" dirty="0" err="1" smtClean="0">
                <a:solidFill>
                  <a:srgbClr val="002060"/>
                </a:solidFill>
              </a:rPr>
              <a:t>Mikroskopie</a:t>
            </a:r>
            <a:r>
              <a:rPr lang="hu-HU" sz="6000" dirty="0" smtClean="0">
                <a:solidFill>
                  <a:srgbClr val="002060"/>
                </a:solidFill>
              </a:rPr>
              <a:t> des </a:t>
            </a:r>
            <a:r>
              <a:rPr lang="hu-HU" sz="6000" dirty="0" err="1" smtClean="0">
                <a:solidFill>
                  <a:srgbClr val="002060"/>
                </a:solidFill>
              </a:rPr>
              <a:t>Rückenmarks</a:t>
            </a:r>
            <a:r>
              <a:rPr lang="hu-HU" sz="6000" dirty="0" smtClean="0">
                <a:solidFill>
                  <a:srgbClr val="002060"/>
                </a:solidFill>
              </a:rPr>
              <a:t> II.</a:t>
            </a:r>
            <a:br>
              <a:rPr lang="hu-HU" sz="6000" dirty="0" smtClean="0">
                <a:solidFill>
                  <a:srgbClr val="002060"/>
                </a:solidFill>
              </a:rPr>
            </a:br>
            <a:r>
              <a:rPr lang="hu-HU" sz="4900" dirty="0" smtClean="0">
                <a:solidFill>
                  <a:srgbClr val="002060"/>
                </a:solidFill>
              </a:rPr>
              <a:t>Vegetative Reflexe; </a:t>
            </a:r>
            <a:r>
              <a:rPr lang="hu-HU" sz="4900" dirty="0" err="1" smtClean="0">
                <a:solidFill>
                  <a:srgbClr val="002060"/>
                </a:solidFill>
              </a:rPr>
              <a:t>Fremdreflexe</a:t>
            </a:r>
            <a:r>
              <a:rPr lang="hu-HU" sz="4900" dirty="0" smtClean="0">
                <a:solidFill>
                  <a:srgbClr val="002060"/>
                </a:solidFill>
              </a:rPr>
              <a:t>; </a:t>
            </a:r>
            <a:r>
              <a:rPr lang="hu-HU" sz="4900" dirty="0" err="1" smtClean="0">
                <a:solidFill>
                  <a:srgbClr val="002060"/>
                </a:solidFill>
              </a:rPr>
              <a:t>Bahnen</a:t>
            </a:r>
            <a:r>
              <a:rPr lang="hu-HU" sz="4900" dirty="0" smtClean="0">
                <a:solidFill>
                  <a:srgbClr val="002060"/>
                </a:solidFill>
              </a:rPr>
              <a:t/>
            </a:r>
            <a:br>
              <a:rPr lang="hu-HU" sz="4900" dirty="0" smtClean="0">
                <a:solidFill>
                  <a:srgbClr val="002060"/>
                </a:solidFill>
              </a:rPr>
            </a:br>
            <a:r>
              <a:rPr lang="hu-HU" sz="4900" dirty="0" err="1" smtClean="0">
                <a:solidFill>
                  <a:srgbClr val="002060"/>
                </a:solidFill>
              </a:rPr>
              <a:t>Verletzungen</a:t>
            </a:r>
            <a:endParaRPr lang="hu-HU" sz="49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085184"/>
            <a:ext cx="6400800" cy="1464568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hu-HU" dirty="0" smtClean="0">
                <a:solidFill>
                  <a:srgbClr val="002060"/>
                </a:solidFill>
              </a:rPr>
              <a:t>Dr. Gábor </a:t>
            </a:r>
            <a:r>
              <a:rPr lang="hu-HU" dirty="0">
                <a:solidFill>
                  <a:srgbClr val="002060"/>
                </a:solidFill>
              </a:rPr>
              <a:t>Baksa 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hu-HU" sz="2400" dirty="0" err="1" smtClean="0">
                <a:solidFill>
                  <a:srgbClr val="002060"/>
                </a:solidFill>
              </a:rPr>
              <a:t>Anatomisches</a:t>
            </a:r>
            <a:r>
              <a:rPr lang="hu-HU" sz="2400" dirty="0">
                <a:solidFill>
                  <a:srgbClr val="002060"/>
                </a:solidFill>
              </a:rPr>
              <a:t>, Histologisches und Embryologisches Institut</a:t>
            </a:r>
          </a:p>
          <a:p>
            <a:pPr>
              <a:defRPr/>
            </a:pPr>
            <a:r>
              <a:rPr lang="hu-HU" sz="2400" dirty="0" smtClean="0">
                <a:solidFill>
                  <a:srgbClr val="002060"/>
                </a:solidFill>
              </a:rPr>
              <a:t>2018.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584" y="215124"/>
            <a:ext cx="4777441" cy="196610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386769" y="2307966"/>
            <a:ext cx="3731791" cy="43550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u="sng" dirty="0" smtClean="0">
                <a:solidFill>
                  <a:srgbClr val="002060"/>
                </a:solidFill>
              </a:rPr>
              <a:t>Ganglia:</a:t>
            </a: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Psy</a:t>
            </a:r>
            <a:r>
              <a:rPr lang="hu-HU" dirty="0" smtClean="0">
                <a:solidFill>
                  <a:srgbClr val="002060"/>
                </a:solidFill>
              </a:rPr>
              <a:t> 	– </a:t>
            </a:r>
            <a:r>
              <a:rPr lang="hu-HU" dirty="0" err="1" smtClean="0">
                <a:solidFill>
                  <a:srgbClr val="002060"/>
                </a:solidFill>
              </a:rPr>
              <a:t>intramural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 smtClean="0">
                <a:solidFill>
                  <a:srgbClr val="002060"/>
                </a:solidFill>
              </a:rPr>
              <a:t>	</a:t>
            </a:r>
            <a:r>
              <a:rPr lang="hu-HU" b="1" dirty="0" err="1" smtClean="0">
                <a:solidFill>
                  <a:srgbClr val="002060"/>
                </a:solidFill>
              </a:rPr>
              <a:t>oder</a:t>
            </a:r>
            <a:endParaRPr lang="hu-HU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 smtClean="0">
                <a:solidFill>
                  <a:srgbClr val="002060"/>
                </a:solidFill>
              </a:rPr>
              <a:t>– </a:t>
            </a:r>
            <a:r>
              <a:rPr lang="hu-HU" dirty="0" err="1" smtClean="0">
                <a:solidFill>
                  <a:srgbClr val="002060"/>
                </a:solidFill>
              </a:rPr>
              <a:t>ganz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nahe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Zielorgan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 smtClean="0">
                <a:solidFill>
                  <a:srgbClr val="002060"/>
                </a:solidFill>
              </a:rPr>
              <a:t>  (</a:t>
            </a:r>
            <a:r>
              <a:rPr lang="hu-HU" dirty="0" err="1" smtClean="0">
                <a:solidFill>
                  <a:srgbClr val="002060"/>
                </a:solidFill>
              </a:rPr>
              <a:t>siehe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Hirnnerven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Sy</a:t>
            </a:r>
            <a:r>
              <a:rPr lang="hu-HU" dirty="0" smtClean="0">
                <a:solidFill>
                  <a:srgbClr val="002060"/>
                </a:solidFill>
              </a:rPr>
              <a:t>	–</a:t>
            </a:r>
            <a:r>
              <a:rPr lang="hu-HU" dirty="0" err="1" smtClean="0">
                <a:solidFill>
                  <a:srgbClr val="002060"/>
                </a:solidFill>
              </a:rPr>
              <a:t>paravertebral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für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parietale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>
                <a:solidFill>
                  <a:srgbClr val="002060"/>
                </a:solidFill>
              </a:rPr>
              <a:t>s</a:t>
            </a:r>
            <a:r>
              <a:rPr lang="hu-HU" dirty="0" err="1" smtClean="0">
                <a:solidFill>
                  <a:srgbClr val="002060"/>
                </a:solidFill>
              </a:rPr>
              <a:t>udo-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pilo-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vasomotorisch</a:t>
            </a:r>
            <a:r>
              <a:rPr lang="hu-HU" dirty="0" smtClean="0">
                <a:solidFill>
                  <a:srgbClr val="002060"/>
                </a:solidFill>
              </a:rPr>
              <a:t>)	</a:t>
            </a:r>
            <a:r>
              <a:rPr lang="hu-HU" b="1" dirty="0" err="1" smtClean="0">
                <a:solidFill>
                  <a:srgbClr val="002060"/>
                </a:solidFill>
              </a:rPr>
              <a:t>oder</a:t>
            </a:r>
            <a:endParaRPr lang="hu-HU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	–</a:t>
            </a:r>
            <a:r>
              <a:rPr lang="hu-HU" dirty="0" err="1">
                <a:solidFill>
                  <a:srgbClr val="002060"/>
                </a:solidFill>
              </a:rPr>
              <a:t>prävertebral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für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viszerale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 (z.B. </a:t>
            </a:r>
            <a:r>
              <a:rPr lang="hu-HU" dirty="0" err="1" smtClean="0">
                <a:solidFill>
                  <a:srgbClr val="002060"/>
                </a:solidFill>
              </a:rPr>
              <a:t>Darmwand-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muskulatur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Drüsen</a:t>
            </a:r>
            <a:r>
              <a:rPr lang="hu-HU" dirty="0" smtClean="0">
                <a:solidFill>
                  <a:srgbClr val="002060"/>
                </a:solidFill>
              </a:rPr>
              <a:t>…)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609" y="215123"/>
            <a:ext cx="3638939" cy="4484317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165205" y="4900829"/>
            <a:ext cx="707129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Ramus </a:t>
            </a:r>
            <a:r>
              <a:rPr lang="hu-HU" sz="2000" dirty="0" err="1" smtClean="0">
                <a:solidFill>
                  <a:srgbClr val="002060"/>
                </a:solidFill>
              </a:rPr>
              <a:t>communicans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albus</a:t>
            </a:r>
            <a:r>
              <a:rPr lang="hu-HU" sz="2000" dirty="0" smtClean="0">
                <a:solidFill>
                  <a:srgbClr val="002060"/>
                </a:solidFill>
              </a:rPr>
              <a:t>: </a:t>
            </a:r>
            <a:r>
              <a:rPr lang="hu-HU" sz="2000" dirty="0" err="1" smtClean="0">
                <a:solidFill>
                  <a:srgbClr val="002060"/>
                </a:solidFill>
              </a:rPr>
              <a:t>myelinisierte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Fasern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verlassen</a:t>
            </a:r>
            <a:r>
              <a:rPr lang="hu-HU" sz="2000" dirty="0" smtClean="0">
                <a:solidFill>
                  <a:srgbClr val="002060"/>
                </a:solidFill>
              </a:rPr>
              <a:t> den </a:t>
            </a: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Spinalnerven</a:t>
            </a:r>
            <a:r>
              <a:rPr lang="hu-HU" sz="2000" dirty="0" smtClean="0">
                <a:solidFill>
                  <a:srgbClr val="002060"/>
                </a:solidFill>
              </a:rPr>
              <a:t> und </a:t>
            </a:r>
            <a:r>
              <a:rPr lang="hu-HU" sz="2000" dirty="0" err="1" smtClean="0">
                <a:solidFill>
                  <a:srgbClr val="002060"/>
                </a:solidFill>
              </a:rPr>
              <a:t>ziehen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zum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Ganglion</a:t>
            </a:r>
            <a:r>
              <a:rPr lang="hu-HU" sz="2000" dirty="0" smtClean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Ramus </a:t>
            </a:r>
            <a:r>
              <a:rPr lang="hu-HU" sz="2000" dirty="0" err="1" smtClean="0">
                <a:solidFill>
                  <a:srgbClr val="002060"/>
                </a:solidFill>
              </a:rPr>
              <a:t>communicans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griseus</a:t>
            </a:r>
            <a:r>
              <a:rPr lang="hu-HU" sz="2000" dirty="0" smtClean="0">
                <a:solidFill>
                  <a:srgbClr val="002060"/>
                </a:solidFill>
              </a:rPr>
              <a:t>: </a:t>
            </a:r>
            <a:r>
              <a:rPr lang="hu-HU" sz="2000" dirty="0" err="1" smtClean="0">
                <a:solidFill>
                  <a:srgbClr val="002060"/>
                </a:solidFill>
              </a:rPr>
              <a:t>Fasern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ohne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Myelinscheide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gesellen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sich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vom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Ganglion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wieder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zum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Spinalnerven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59112" y="151270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333394" y="13735"/>
            <a:ext cx="2438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Aus</a:t>
            </a:r>
            <a:r>
              <a:rPr lang="hu-HU" sz="1200" dirty="0" smtClean="0">
                <a:solidFill>
                  <a:srgbClr val="002060"/>
                </a:solidFill>
              </a:rPr>
              <a:t> der </a:t>
            </a:r>
            <a:r>
              <a:rPr lang="hu-HU" sz="1200" dirty="0" err="1" smtClean="0">
                <a:solidFill>
                  <a:srgbClr val="002060"/>
                </a:solidFill>
              </a:rPr>
              <a:t>Vorlesung</a:t>
            </a:r>
            <a:r>
              <a:rPr lang="hu-HU" sz="1200" dirty="0" smtClean="0">
                <a:solidFill>
                  <a:srgbClr val="002060"/>
                </a:solidFill>
              </a:rPr>
              <a:t> von Dr. A. Székely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870004" y="382549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Vegetativer</a:t>
            </a:r>
            <a:r>
              <a:rPr lang="hu-HU" sz="2400" dirty="0" smtClean="0">
                <a:solidFill>
                  <a:srgbClr val="002060"/>
                </a:solidFill>
              </a:rPr>
              <a:t> Reflex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46449" y="998369"/>
            <a:ext cx="10584885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000" b="1" u="sng" dirty="0" smtClean="0">
                <a:solidFill>
                  <a:srgbClr val="002060"/>
                </a:solidFill>
              </a:rPr>
              <a:t>Polysynaptisch !</a:t>
            </a: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Afferenz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sensible</a:t>
            </a:r>
            <a:r>
              <a:rPr lang="hu-HU" dirty="0" smtClean="0">
                <a:solidFill>
                  <a:srgbClr val="002060"/>
                </a:solidFill>
              </a:rPr>
              <a:t> Faser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Hinterwurzel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Pseudounipoläre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Ganglienzelle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Zentrum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Zona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intermedia</a:t>
            </a:r>
            <a:r>
              <a:rPr lang="hu-HU" dirty="0" smtClean="0">
                <a:solidFill>
                  <a:srgbClr val="002060"/>
                </a:solidFill>
              </a:rPr>
              <a:t>; </a:t>
            </a:r>
            <a:r>
              <a:rPr lang="hu-HU" dirty="0" err="1" smtClean="0">
                <a:solidFill>
                  <a:srgbClr val="002060"/>
                </a:solidFill>
              </a:rPr>
              <a:t>jedenfalls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Umschaltung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Interneuron</a:t>
            </a:r>
            <a:r>
              <a:rPr lang="hu-HU" dirty="0" smtClean="0">
                <a:solidFill>
                  <a:srgbClr val="002060"/>
                </a:solidFill>
              </a:rPr>
              <a:t>(en)</a:t>
            </a:r>
          </a:p>
          <a:p>
            <a:pPr>
              <a:spcAft>
                <a:spcPts val="6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Efferenz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parasympathische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oder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sympathische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präganglionäre</a:t>
            </a:r>
            <a:r>
              <a:rPr lang="hu-HU" dirty="0" smtClean="0">
                <a:solidFill>
                  <a:srgbClr val="002060"/>
                </a:solidFill>
              </a:rPr>
              <a:t> Faser mit </a:t>
            </a:r>
            <a:r>
              <a:rPr lang="hu-HU" dirty="0" err="1" smtClean="0">
                <a:solidFill>
                  <a:srgbClr val="002060"/>
                </a:solidFill>
              </a:rPr>
              <a:t>Umschaltung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vegetativen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Ganglion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err="1" smtClean="0">
                <a:solidFill>
                  <a:srgbClr val="002060"/>
                </a:solidFill>
              </a:rPr>
              <a:t>Vegetatives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Ganglion</a:t>
            </a:r>
            <a:r>
              <a:rPr lang="hu-HU" b="1" u="sng" dirty="0" smtClean="0">
                <a:solidFill>
                  <a:srgbClr val="002060"/>
                </a:solidFill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Paravertebrales (SY – </a:t>
            </a:r>
            <a:r>
              <a:rPr lang="hu-HU" dirty="0" err="1" smtClean="0">
                <a:solidFill>
                  <a:srgbClr val="002060"/>
                </a:solidFill>
              </a:rPr>
              <a:t>parietale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Prävertebrales</a:t>
            </a:r>
            <a:r>
              <a:rPr lang="hu-HU" dirty="0" smtClean="0">
                <a:solidFill>
                  <a:srgbClr val="002060"/>
                </a:solidFill>
              </a:rPr>
              <a:t> (SY – </a:t>
            </a:r>
            <a:r>
              <a:rPr lang="hu-HU" dirty="0" err="1" smtClean="0">
                <a:solidFill>
                  <a:srgbClr val="002060"/>
                </a:solidFill>
              </a:rPr>
              <a:t>viszerale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Intramurales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Ganglion</a:t>
            </a:r>
            <a:r>
              <a:rPr lang="hu-HU" dirty="0" smtClean="0">
                <a:solidFill>
                  <a:srgbClr val="002060"/>
                </a:solidFill>
              </a:rPr>
              <a:t> (PSY)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smtClean="0">
                <a:solidFill>
                  <a:srgbClr val="002060"/>
                </a:solidFill>
              </a:rPr>
              <a:t>Vegetative </a:t>
            </a:r>
            <a:r>
              <a:rPr lang="hu-HU" b="1" u="sng" dirty="0" err="1" smtClean="0">
                <a:solidFill>
                  <a:srgbClr val="002060"/>
                </a:solidFill>
              </a:rPr>
              <a:t>Reflextypen</a:t>
            </a:r>
            <a:r>
              <a:rPr lang="hu-HU" b="1" u="sng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Viszero-viszeral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Viszero-cutan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Cuti-viszeral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Viszero-muskulär</a:t>
            </a:r>
            <a:endParaRPr lang="hu-HU" dirty="0" smtClean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38" y="2585829"/>
            <a:ext cx="4483608" cy="409651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1080998" y="6486396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496779" y="382549"/>
            <a:ext cx="318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Viszero-viszeraler</a:t>
            </a:r>
            <a:r>
              <a:rPr lang="hu-HU" sz="2400" dirty="0" smtClean="0">
                <a:solidFill>
                  <a:srgbClr val="002060"/>
                </a:solidFill>
              </a:rPr>
              <a:t> Reflex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7747" y="4040155"/>
            <a:ext cx="225574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Interozeptor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Harnblase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62008" y="2553669"/>
            <a:ext cx="147989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Ggl</a:t>
            </a:r>
            <a:r>
              <a:rPr lang="hu-HU" dirty="0" smtClean="0">
                <a:solidFill>
                  <a:srgbClr val="002060"/>
                </a:solidFill>
              </a:rPr>
              <a:t>.    </a:t>
            </a:r>
            <a:r>
              <a:rPr lang="hu-HU" dirty="0" err="1" smtClean="0">
                <a:solidFill>
                  <a:srgbClr val="002060"/>
                </a:solidFill>
              </a:rPr>
              <a:t>spinale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37859" y="1250302"/>
            <a:ext cx="574971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Zentrum</a:t>
            </a:r>
            <a:endParaRPr lang="hu-HU" dirty="0" smtClean="0">
              <a:solidFill>
                <a:srgbClr val="002060"/>
              </a:solidFill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Interneurone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vegetative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Nervenzellen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Lamina</a:t>
            </a:r>
            <a:r>
              <a:rPr lang="hu-HU" dirty="0" smtClean="0">
                <a:solidFill>
                  <a:srgbClr val="002060"/>
                </a:solidFill>
              </a:rPr>
              <a:t> VII.)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563880" y="2552166"/>
            <a:ext cx="197611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Ggl</a:t>
            </a:r>
            <a:r>
              <a:rPr lang="hu-HU" dirty="0" smtClean="0">
                <a:solidFill>
                  <a:srgbClr val="002060"/>
                </a:solidFill>
              </a:rPr>
              <a:t>.    </a:t>
            </a:r>
            <a:r>
              <a:rPr lang="hu-HU" dirty="0" err="1" smtClean="0">
                <a:solidFill>
                  <a:srgbClr val="002060"/>
                </a:solidFill>
              </a:rPr>
              <a:t>vegetativum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567127" y="4040155"/>
            <a:ext cx="3594638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Effektor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</a:t>
            </a:r>
            <a:r>
              <a:rPr lang="hu-HU" dirty="0" err="1" smtClean="0">
                <a:solidFill>
                  <a:srgbClr val="002060"/>
                </a:solidFill>
              </a:rPr>
              <a:t>Drüsen</a:t>
            </a:r>
            <a:r>
              <a:rPr lang="hu-HU" dirty="0" smtClean="0">
                <a:solidFill>
                  <a:srgbClr val="002060"/>
                </a:solidFill>
              </a:rPr>
              <a:t> des </a:t>
            </a:r>
            <a:r>
              <a:rPr lang="hu-HU" dirty="0" err="1" smtClean="0">
                <a:solidFill>
                  <a:srgbClr val="002060"/>
                </a:solidFill>
              </a:rPr>
              <a:t>Magendarmtraktes</a:t>
            </a:r>
            <a:r>
              <a:rPr lang="hu-HU" dirty="0" smtClean="0">
                <a:solidFill>
                  <a:srgbClr val="002060"/>
                </a:solidFill>
              </a:rPr>
              <a:t>,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glatte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Muskulatur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15" name="Szögletes összekötő 14"/>
          <p:cNvCxnSpPr/>
          <p:nvPr/>
        </p:nvCxnSpPr>
        <p:spPr>
          <a:xfrm rot="5400000" flipH="1" flipV="1">
            <a:off x="634281" y="2173834"/>
            <a:ext cx="2323723" cy="1129003"/>
          </a:xfrm>
          <a:prstGeom prst="bentConnector3">
            <a:avLst>
              <a:gd name="adj1" fmla="val 9979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zögletes összekötő 21"/>
          <p:cNvCxnSpPr/>
          <p:nvPr/>
        </p:nvCxnSpPr>
        <p:spPr>
          <a:xfrm rot="16200000" flipH="1">
            <a:off x="8050615" y="1817767"/>
            <a:ext cx="2326730" cy="1838130"/>
          </a:xfrm>
          <a:prstGeom prst="bentConnector3">
            <a:avLst>
              <a:gd name="adj1" fmla="val -12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Kép 2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65" y="2302721"/>
            <a:ext cx="3886200" cy="2453640"/>
          </a:xfrm>
          <a:prstGeom prst="rect">
            <a:avLst/>
          </a:prstGeom>
        </p:spPr>
      </p:pic>
      <p:sp>
        <p:nvSpPr>
          <p:cNvPr id="26" name="Szövegdoboz 25"/>
          <p:cNvSpPr txBox="1"/>
          <p:nvPr/>
        </p:nvSpPr>
        <p:spPr>
          <a:xfrm>
            <a:off x="323461" y="5289096"/>
            <a:ext cx="116489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z.B. </a:t>
            </a:r>
            <a:r>
              <a:rPr lang="hu-HU" dirty="0" err="1" smtClean="0">
                <a:solidFill>
                  <a:srgbClr val="002060"/>
                </a:solidFill>
              </a:rPr>
              <a:t>Entleerung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Harnblase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Miktion</a:t>
            </a:r>
            <a:r>
              <a:rPr lang="hu-HU" dirty="0" smtClean="0">
                <a:solidFill>
                  <a:srgbClr val="002060"/>
                </a:solidFill>
              </a:rPr>
              <a:t>), des </a:t>
            </a:r>
            <a:r>
              <a:rPr lang="hu-HU" dirty="0" err="1" smtClean="0">
                <a:solidFill>
                  <a:srgbClr val="002060"/>
                </a:solidFill>
              </a:rPr>
              <a:t>Mastdarmes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Defekation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err="1" smtClean="0">
                <a:solidFill>
                  <a:srgbClr val="002060"/>
                </a:solidFill>
              </a:rPr>
              <a:t>usw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Beansprucht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mindestens</a:t>
            </a:r>
            <a:r>
              <a:rPr lang="hu-HU" dirty="0" smtClean="0">
                <a:solidFill>
                  <a:srgbClr val="002060"/>
                </a:solidFill>
              </a:rPr>
              <a:t> 4 </a:t>
            </a:r>
            <a:r>
              <a:rPr lang="hu-HU" dirty="0" err="1" smtClean="0">
                <a:solidFill>
                  <a:srgbClr val="002060"/>
                </a:solidFill>
              </a:rPr>
              <a:t>Neurone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pseudounipolare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Ganglionzelle</a:t>
            </a:r>
            <a:r>
              <a:rPr lang="hu-HU" dirty="0" smtClean="0">
                <a:solidFill>
                  <a:srgbClr val="002060"/>
                </a:solidFill>
              </a:rPr>
              <a:t> + </a:t>
            </a:r>
            <a:r>
              <a:rPr lang="hu-HU" dirty="0" err="1" smtClean="0">
                <a:solidFill>
                  <a:srgbClr val="002060"/>
                </a:solidFill>
              </a:rPr>
              <a:t>Interneuron</a:t>
            </a:r>
            <a:r>
              <a:rPr lang="hu-HU" dirty="0" smtClean="0">
                <a:solidFill>
                  <a:srgbClr val="002060"/>
                </a:solidFill>
              </a:rPr>
              <a:t> + </a:t>
            </a:r>
            <a:r>
              <a:rPr lang="hu-HU" dirty="0" err="1" smtClean="0">
                <a:solidFill>
                  <a:srgbClr val="002060"/>
                </a:solidFill>
              </a:rPr>
              <a:t>vegetative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Nervenzelle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Zona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intermedia</a:t>
            </a:r>
            <a:r>
              <a:rPr lang="hu-HU" dirty="0" smtClean="0">
                <a:solidFill>
                  <a:srgbClr val="002060"/>
                </a:solidFill>
              </a:rPr>
              <a:t> + </a:t>
            </a:r>
            <a:r>
              <a:rPr lang="hu-HU" dirty="0" err="1" smtClean="0">
                <a:solidFill>
                  <a:srgbClr val="002060"/>
                </a:solidFill>
              </a:rPr>
              <a:t>multipolare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Ganglionzelle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278293" y="1268958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2060"/>
                </a:solidFill>
              </a:rPr>
              <a:t>viszero-</a:t>
            </a:r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err="1" smtClean="0">
                <a:solidFill>
                  <a:srgbClr val="002060"/>
                </a:solidFill>
              </a:rPr>
              <a:t>sensibel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8421123" y="1268957"/>
            <a:ext cx="160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2060"/>
                </a:solidFill>
              </a:rPr>
              <a:t>viszeromotorisch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221861" y="220985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570314" y="363887"/>
            <a:ext cx="2126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„</a:t>
            </a:r>
            <a:r>
              <a:rPr lang="hu-HU" sz="2400" dirty="0" err="1" smtClean="0">
                <a:solidFill>
                  <a:srgbClr val="002060"/>
                </a:solidFill>
              </a:rPr>
              <a:t>Referred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pain</a:t>
            </a:r>
            <a:r>
              <a:rPr lang="hu-HU" sz="2400" dirty="0" smtClean="0">
                <a:solidFill>
                  <a:srgbClr val="002060"/>
                </a:solidFill>
              </a:rPr>
              <a:t>”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508" y="1048131"/>
            <a:ext cx="4572141" cy="460972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73226" y="1312117"/>
            <a:ext cx="219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übetragener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Schmerz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Angina </a:t>
            </a:r>
            <a:r>
              <a:rPr lang="hu-HU" dirty="0" err="1" smtClean="0">
                <a:solidFill>
                  <a:srgbClr val="002060"/>
                </a:solidFill>
              </a:rPr>
              <a:t>pectoris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79141" y="2844087"/>
            <a:ext cx="272273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dirty="0" err="1" smtClean="0">
                <a:solidFill>
                  <a:srgbClr val="002060"/>
                </a:solidFill>
              </a:rPr>
              <a:t>Information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Intero-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Exterozeptoren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konvergiert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gleichen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Spinalsegment</a:t>
            </a:r>
            <a:r>
              <a:rPr lang="hu-HU" dirty="0" smtClean="0">
                <a:solidFill>
                  <a:srgbClr val="002060"/>
                </a:solidFill>
              </a:rPr>
              <a:t>,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am </a:t>
            </a:r>
            <a:r>
              <a:rPr lang="hu-HU" dirty="0" err="1" smtClean="0">
                <a:solidFill>
                  <a:srgbClr val="002060"/>
                </a:solidFill>
              </a:rPr>
              <a:t>gleichen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Neuron.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73226" y="5514830"/>
            <a:ext cx="7843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Faser </a:t>
            </a:r>
            <a:r>
              <a:rPr lang="hu-HU" dirty="0" err="1" smtClean="0">
                <a:solidFill>
                  <a:srgbClr val="002060"/>
                </a:solidFill>
              </a:rPr>
              <a:t>dieses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Neurons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zieht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entsprechende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Umschaltungen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zur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sensorischen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Rinde</a:t>
            </a:r>
            <a:r>
              <a:rPr lang="hu-HU" dirty="0" smtClean="0">
                <a:solidFill>
                  <a:srgbClr val="002060"/>
                </a:solidFill>
              </a:rPr>
              <a:t>. Der </a:t>
            </a:r>
            <a:r>
              <a:rPr lang="hu-HU" dirty="0" err="1" smtClean="0">
                <a:solidFill>
                  <a:srgbClr val="002060"/>
                </a:solidFill>
              </a:rPr>
              <a:t>Schmerz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wird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Hautareal</a:t>
            </a:r>
            <a:r>
              <a:rPr lang="hu-HU" dirty="0" smtClean="0">
                <a:solidFill>
                  <a:srgbClr val="002060"/>
                </a:solidFill>
              </a:rPr>
              <a:t> des </a:t>
            </a:r>
            <a:r>
              <a:rPr lang="hu-HU" dirty="0" err="1" smtClean="0">
                <a:solidFill>
                  <a:srgbClr val="002060"/>
                </a:solidFill>
              </a:rPr>
              <a:t>Segmentes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lokalisiert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491" y="1048131"/>
            <a:ext cx="3096768" cy="431596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686925" y="5610226"/>
            <a:ext cx="1574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Head - </a:t>
            </a:r>
            <a:r>
              <a:rPr lang="hu-HU" sz="2000" dirty="0" err="1" smtClean="0">
                <a:solidFill>
                  <a:srgbClr val="002060"/>
                </a:solidFill>
              </a:rPr>
              <a:t>Zonen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360582" y="364068"/>
            <a:ext cx="297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Viszero-cutaner</a:t>
            </a:r>
            <a:r>
              <a:rPr lang="hu-HU" sz="2400" dirty="0" smtClean="0">
                <a:solidFill>
                  <a:srgbClr val="002060"/>
                </a:solidFill>
              </a:rPr>
              <a:t> Reflex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429875" y="825552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196788" y="546239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01554" y="382549"/>
            <a:ext cx="297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Viszero-cutaner</a:t>
            </a:r>
            <a:r>
              <a:rPr lang="hu-HU" sz="2400" dirty="0" smtClean="0">
                <a:solidFill>
                  <a:srgbClr val="002060"/>
                </a:solidFill>
              </a:rPr>
              <a:t> Reflex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741" y="1219200"/>
            <a:ext cx="4484783" cy="52197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62668" y="26988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Die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afferenzen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erregen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eine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Wurzelzelle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welche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einen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kollateralen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Axon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zu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einer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paravertebralen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Ganglienzelle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schickt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wodurch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die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Rumpfwand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z.B.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gerötet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wird</a:t>
            </a:r>
            <a:r>
              <a:rPr lang="hu-HU" altLang="hu-HU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023045" y="98885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330969" y="382549"/>
            <a:ext cx="352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Viszero-motorischer</a:t>
            </a:r>
            <a:r>
              <a:rPr lang="hu-HU" sz="2400" dirty="0" smtClean="0">
                <a:solidFill>
                  <a:srgbClr val="002060"/>
                </a:solidFill>
              </a:rPr>
              <a:t> Reflex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17038" y="4506687"/>
            <a:ext cx="3378745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Interozeptor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der Appendix </a:t>
            </a:r>
            <a:r>
              <a:rPr lang="hu-HU" dirty="0" err="1" smtClean="0">
                <a:solidFill>
                  <a:srgbClr val="002060"/>
                </a:solidFill>
              </a:rPr>
              <a:t>vermiformis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11299" y="3020201"/>
            <a:ext cx="147989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Ggl</a:t>
            </a:r>
            <a:r>
              <a:rPr lang="hu-HU" dirty="0" smtClean="0">
                <a:solidFill>
                  <a:srgbClr val="002060"/>
                </a:solidFill>
              </a:rPr>
              <a:t>.    </a:t>
            </a:r>
            <a:r>
              <a:rPr lang="hu-HU" dirty="0" err="1" smtClean="0">
                <a:solidFill>
                  <a:srgbClr val="002060"/>
                </a:solidFill>
              </a:rPr>
              <a:t>spinale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575578" y="1716834"/>
            <a:ext cx="5772863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Zentrum</a:t>
            </a:r>
            <a:endParaRPr lang="hu-HU" dirty="0" smtClean="0">
              <a:solidFill>
                <a:srgbClr val="002060"/>
              </a:solidFill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Interneurone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motorische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Nervenzellen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Lamina</a:t>
            </a:r>
            <a:r>
              <a:rPr lang="hu-HU" dirty="0" smtClean="0">
                <a:solidFill>
                  <a:srgbClr val="002060"/>
                </a:solidFill>
              </a:rPr>
              <a:t> IX.)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716418" y="4506687"/>
            <a:ext cx="372832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Effektor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</a:t>
            </a:r>
            <a:r>
              <a:rPr lang="hu-HU" dirty="0" err="1" smtClean="0">
                <a:solidFill>
                  <a:srgbClr val="002060"/>
                </a:solidFill>
              </a:rPr>
              <a:t>quergestreifte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Bauchmuskulatur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8" name="Szögletes összekötő 7"/>
          <p:cNvCxnSpPr/>
          <p:nvPr/>
        </p:nvCxnSpPr>
        <p:spPr>
          <a:xfrm rot="5400000" flipH="1" flipV="1">
            <a:off x="783572" y="2640366"/>
            <a:ext cx="2323723" cy="1129003"/>
          </a:xfrm>
          <a:prstGeom prst="bentConnector3">
            <a:avLst>
              <a:gd name="adj1" fmla="val 9979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zögletes összekötő 8"/>
          <p:cNvCxnSpPr/>
          <p:nvPr/>
        </p:nvCxnSpPr>
        <p:spPr>
          <a:xfrm rot="16200000" flipH="1">
            <a:off x="8199906" y="2284299"/>
            <a:ext cx="2326730" cy="1838130"/>
          </a:xfrm>
          <a:prstGeom prst="bentConnector3">
            <a:avLst>
              <a:gd name="adj1" fmla="val -12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1380932" y="1427585"/>
            <a:ext cx="0" cy="2939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017038" y="1030544"/>
            <a:ext cx="2283254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sensible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Weiterleitung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531874" y="1759728"/>
            <a:ext cx="950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2060"/>
                </a:solidFill>
              </a:rPr>
              <a:t>Axon-</a:t>
            </a:r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err="1" smtClean="0">
                <a:solidFill>
                  <a:srgbClr val="002060"/>
                </a:solidFill>
              </a:rPr>
              <a:t>kollateral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 rot="5400000">
            <a:off x="961054" y="3672811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2060"/>
                </a:solidFill>
              </a:rPr>
              <a:t>viszero-</a:t>
            </a:r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err="1" smtClean="0">
                <a:solidFill>
                  <a:srgbClr val="002060"/>
                </a:solidFill>
              </a:rPr>
              <a:t>sensoris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 rot="5400000">
            <a:off x="9601203" y="2957803"/>
            <a:ext cx="1650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2060"/>
                </a:solidFill>
              </a:rPr>
              <a:t>somatomotorisch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268963" y="5635690"/>
            <a:ext cx="100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2060"/>
                </a:solidFill>
              </a:rPr>
              <a:t>Axonkollateral</a:t>
            </a:r>
            <a:r>
              <a:rPr lang="hu-HU" b="1" dirty="0" smtClean="0">
                <a:solidFill>
                  <a:srgbClr val="002060"/>
                </a:solidFill>
              </a:rPr>
              <a:t> der </a:t>
            </a:r>
            <a:r>
              <a:rPr lang="hu-HU" b="1" dirty="0" err="1" smtClean="0">
                <a:solidFill>
                  <a:srgbClr val="002060"/>
                </a:solidFill>
              </a:rPr>
              <a:t>viszerosensiblen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Zelle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erreicht</a:t>
            </a:r>
            <a:r>
              <a:rPr lang="hu-HU" b="1" dirty="0" smtClean="0">
                <a:solidFill>
                  <a:srgbClr val="002060"/>
                </a:solidFill>
              </a:rPr>
              <a:t> die </a:t>
            </a:r>
            <a:r>
              <a:rPr lang="hu-HU" b="1" dirty="0" err="1" smtClean="0">
                <a:solidFill>
                  <a:srgbClr val="002060"/>
                </a:solidFill>
              </a:rPr>
              <a:t>somatomotorische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Nervenzelle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durch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Interneuron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264767" y="3040187"/>
            <a:ext cx="34516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002060"/>
                </a:solidFill>
              </a:rPr>
              <a:t>Defense</a:t>
            </a:r>
            <a:r>
              <a:rPr lang="hu-HU" sz="3200" dirty="0" smtClean="0">
                <a:solidFill>
                  <a:srgbClr val="002060"/>
                </a:solidFill>
              </a:rPr>
              <a:t> </a:t>
            </a:r>
            <a:r>
              <a:rPr lang="hu-HU" sz="3200" dirty="0" err="1" smtClean="0">
                <a:solidFill>
                  <a:srgbClr val="002060"/>
                </a:solidFill>
              </a:rPr>
              <a:t>musculairè</a:t>
            </a:r>
            <a:endParaRPr lang="hu-H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9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704195" y="382549"/>
            <a:ext cx="278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rgbClr val="002060"/>
                </a:solidFill>
              </a:rPr>
              <a:t>C</a:t>
            </a:r>
            <a:r>
              <a:rPr lang="hu-HU" sz="2400" dirty="0" err="1" smtClean="0">
                <a:solidFill>
                  <a:srgbClr val="002060"/>
                </a:solidFill>
              </a:rPr>
              <a:t>uti-viszeraler</a:t>
            </a:r>
            <a:r>
              <a:rPr lang="hu-HU" sz="2400" dirty="0" smtClean="0">
                <a:solidFill>
                  <a:srgbClr val="002060"/>
                </a:solidFill>
              </a:rPr>
              <a:t> Reflex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67747" y="4767943"/>
            <a:ext cx="326082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Exterozeptor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Haut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Glans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penis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4" name="Szögletes összekötő 3"/>
          <p:cNvCxnSpPr/>
          <p:nvPr/>
        </p:nvCxnSpPr>
        <p:spPr>
          <a:xfrm rot="5400000" flipH="1" flipV="1">
            <a:off x="244754" y="2570597"/>
            <a:ext cx="3110011" cy="1121769"/>
          </a:xfrm>
          <a:prstGeom prst="bentConnector3">
            <a:avLst>
              <a:gd name="adj1" fmla="val 100103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662008" y="2553669"/>
            <a:ext cx="147989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Ggl</a:t>
            </a:r>
            <a:r>
              <a:rPr lang="hu-HU" dirty="0" smtClean="0">
                <a:solidFill>
                  <a:srgbClr val="002060"/>
                </a:solidFill>
              </a:rPr>
              <a:t>.    </a:t>
            </a:r>
            <a:r>
              <a:rPr lang="hu-HU" dirty="0" err="1" smtClean="0">
                <a:solidFill>
                  <a:srgbClr val="002060"/>
                </a:solidFill>
              </a:rPr>
              <a:t>spinale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37859" y="1250302"/>
            <a:ext cx="574971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Zentrum</a:t>
            </a:r>
            <a:endParaRPr lang="hu-HU" dirty="0" smtClean="0">
              <a:solidFill>
                <a:srgbClr val="002060"/>
              </a:solidFill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Interneurone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vegetative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Nervenzellen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Lamina</a:t>
            </a:r>
            <a:r>
              <a:rPr lang="hu-HU" dirty="0" smtClean="0">
                <a:solidFill>
                  <a:srgbClr val="002060"/>
                </a:solidFill>
              </a:rPr>
              <a:t> VII.)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7" name="Szögletes összekötő 6"/>
          <p:cNvCxnSpPr/>
          <p:nvPr/>
        </p:nvCxnSpPr>
        <p:spPr>
          <a:xfrm rot="16200000" flipH="1">
            <a:off x="7711022" y="2199150"/>
            <a:ext cx="3078976" cy="1895697"/>
          </a:xfrm>
          <a:prstGeom prst="bentConnector3">
            <a:avLst>
              <a:gd name="adj1" fmla="val -91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8421123" y="1268957"/>
            <a:ext cx="160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2060"/>
                </a:solidFill>
              </a:rPr>
              <a:t>viszeromotorisch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647857" y="2552166"/>
            <a:ext cx="197611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Ggl</a:t>
            </a:r>
            <a:r>
              <a:rPr lang="hu-HU" dirty="0" smtClean="0">
                <a:solidFill>
                  <a:srgbClr val="002060"/>
                </a:solidFill>
              </a:rPr>
              <a:t>.    </a:t>
            </a:r>
            <a:r>
              <a:rPr lang="hu-HU" dirty="0" err="1" smtClean="0">
                <a:solidFill>
                  <a:srgbClr val="002060"/>
                </a:solidFill>
              </a:rPr>
              <a:t>vegetativum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651103" y="4767942"/>
            <a:ext cx="404860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Effektor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(z.B. </a:t>
            </a:r>
            <a:r>
              <a:rPr lang="hu-HU" dirty="0" err="1" smtClean="0">
                <a:solidFill>
                  <a:srgbClr val="002060"/>
                </a:solidFill>
              </a:rPr>
              <a:t>glatte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Muskulatur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Intimapolster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129" y="2024468"/>
            <a:ext cx="4679446" cy="2604976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070922" y="5840964"/>
            <a:ext cx="1033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Der </a:t>
            </a:r>
            <a:r>
              <a:rPr lang="hu-HU" dirty="0" err="1" smtClean="0">
                <a:solidFill>
                  <a:srgbClr val="002060"/>
                </a:solidFill>
              </a:rPr>
              <a:t>Reiz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kommt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Exterozeptoren</a:t>
            </a:r>
            <a:r>
              <a:rPr lang="hu-HU" dirty="0" smtClean="0">
                <a:solidFill>
                  <a:srgbClr val="002060"/>
                </a:solidFill>
              </a:rPr>
              <a:t>, und </a:t>
            </a:r>
            <a:r>
              <a:rPr lang="hu-HU" dirty="0" err="1" smtClean="0">
                <a:solidFill>
                  <a:srgbClr val="002060"/>
                </a:solidFill>
              </a:rPr>
              <a:t>wird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Interneurone</a:t>
            </a:r>
            <a:r>
              <a:rPr lang="hu-HU" dirty="0" smtClean="0">
                <a:solidFill>
                  <a:srgbClr val="002060"/>
                </a:solidFill>
              </a:rPr>
              <a:t> an </a:t>
            </a:r>
            <a:r>
              <a:rPr lang="hu-HU" dirty="0" err="1" smtClean="0">
                <a:solidFill>
                  <a:srgbClr val="002060"/>
                </a:solidFill>
              </a:rPr>
              <a:t>vegetative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Nervenzellen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umgeschaltet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117749" y="216422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51722" y="396052"/>
            <a:ext cx="10058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Das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Rückenmark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Medulla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spinalis</a:t>
            </a:r>
            <a:r>
              <a:rPr lang="hu-HU" dirty="0" smtClean="0">
                <a:solidFill>
                  <a:srgbClr val="002060"/>
                </a:solidFill>
              </a:rPr>
              <a:t>):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Verbindung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zwischen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Gehirn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Peripherie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makroskopisch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und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funktionell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Verfügt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über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eigene</a:t>
            </a:r>
            <a:r>
              <a:rPr lang="hu-HU" dirty="0" smtClean="0">
                <a:solidFill>
                  <a:srgbClr val="002060"/>
                </a:solidFill>
              </a:rPr>
              <a:t> Kerne</a:t>
            </a:r>
          </a:p>
          <a:p>
            <a:pPr>
              <a:spcAft>
                <a:spcPts val="12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Auf-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absteigende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Bahnen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Eigenes</a:t>
            </a:r>
            <a:r>
              <a:rPr lang="hu-HU" dirty="0" smtClean="0">
                <a:solidFill>
                  <a:srgbClr val="002060"/>
                </a:solidFill>
              </a:rPr>
              <a:t> System</a:t>
            </a:r>
          </a:p>
          <a:p>
            <a:pPr>
              <a:spcAft>
                <a:spcPts val="12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Umschaltstelle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Reflexzentrum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upload.wikimedia.org/wikipedia/commons/thumb/1/13/Medulla_spinalis_-_Querschnitt_-_German_and_Latin.svg/1280px-Medulla_spinalis_-_Querschnitt_-_German_and_Latin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416" y="1549615"/>
            <a:ext cx="6271040" cy="4884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Szövegdoboz 2"/>
          <p:cNvSpPr txBox="1"/>
          <p:nvPr/>
        </p:nvSpPr>
        <p:spPr>
          <a:xfrm>
            <a:off x="10114384" y="6372808"/>
            <a:ext cx="1577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www.de.wikipedia.org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338154" y="382549"/>
            <a:ext cx="3519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Bahnen</a:t>
            </a:r>
            <a:r>
              <a:rPr lang="hu-HU" sz="2400" dirty="0" smtClean="0">
                <a:solidFill>
                  <a:srgbClr val="002060"/>
                </a:solidFill>
              </a:rPr>
              <a:t> des </a:t>
            </a:r>
            <a:r>
              <a:rPr lang="hu-HU" sz="2400" dirty="0" err="1" smtClean="0">
                <a:solidFill>
                  <a:srgbClr val="002060"/>
                </a:solidFill>
              </a:rPr>
              <a:t>Rückenmarkes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435" y="3139037"/>
            <a:ext cx="5342550" cy="340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13" y="265717"/>
            <a:ext cx="3596945" cy="31582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596" y="466525"/>
            <a:ext cx="2649783" cy="228600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19640" y="3697778"/>
            <a:ext cx="4260975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4., 5.  	</a:t>
            </a:r>
            <a:r>
              <a:rPr lang="hu-HU" dirty="0" err="1" smtClean="0">
                <a:solidFill>
                  <a:srgbClr val="002060"/>
                </a:solidFill>
              </a:rPr>
              <a:t>Funiculus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posterior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Hinterstrang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9.	</a:t>
            </a:r>
            <a:r>
              <a:rPr lang="hu-HU" dirty="0" err="1" smtClean="0">
                <a:solidFill>
                  <a:srgbClr val="002060"/>
                </a:solidFill>
              </a:rPr>
              <a:t>Funiculus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lateralis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Seitenstrang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12.	</a:t>
            </a:r>
            <a:r>
              <a:rPr lang="hu-HU" dirty="0" err="1" smtClean="0">
                <a:solidFill>
                  <a:srgbClr val="002060"/>
                </a:solidFill>
              </a:rPr>
              <a:t>Funiculis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anterior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Vorderstrang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10. </a:t>
            </a:r>
            <a:r>
              <a:rPr lang="hu-HU" dirty="0" err="1" smtClean="0">
                <a:solidFill>
                  <a:srgbClr val="002060"/>
                </a:solidFill>
              </a:rPr>
              <a:t>Fasciculus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proprius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posterior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11. </a:t>
            </a:r>
            <a:r>
              <a:rPr lang="hu-HU" dirty="0" err="1" smtClean="0">
                <a:solidFill>
                  <a:srgbClr val="002060"/>
                </a:solidFill>
              </a:rPr>
              <a:t>Fasciculus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proprius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lateralis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17. </a:t>
            </a:r>
            <a:r>
              <a:rPr lang="hu-HU" dirty="0" err="1" smtClean="0">
                <a:solidFill>
                  <a:srgbClr val="002060"/>
                </a:solidFill>
              </a:rPr>
              <a:t>Fasciculus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proprius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anterior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18. </a:t>
            </a:r>
            <a:r>
              <a:rPr lang="hu-HU" dirty="0" err="1" smtClean="0">
                <a:solidFill>
                  <a:srgbClr val="002060"/>
                </a:solidFill>
              </a:rPr>
              <a:t>Commissura</a:t>
            </a:r>
            <a:r>
              <a:rPr lang="hu-HU" dirty="0" smtClean="0">
                <a:solidFill>
                  <a:srgbClr val="002060"/>
                </a:solidFill>
              </a:rPr>
              <a:t> alba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67713" y="244049"/>
            <a:ext cx="52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1271379" y="466525"/>
            <a:ext cx="52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421665" y="6544711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25" y="1138341"/>
            <a:ext cx="6052900" cy="54024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338154" y="382549"/>
            <a:ext cx="3519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Bahnen</a:t>
            </a:r>
            <a:r>
              <a:rPr lang="hu-HU" sz="2400" dirty="0" smtClean="0">
                <a:solidFill>
                  <a:srgbClr val="002060"/>
                </a:solidFill>
              </a:rPr>
              <a:t> des </a:t>
            </a:r>
            <a:r>
              <a:rPr lang="hu-HU" sz="2400" dirty="0" err="1" smtClean="0">
                <a:solidFill>
                  <a:srgbClr val="002060"/>
                </a:solidFill>
              </a:rPr>
              <a:t>Rückenmarkes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858028" y="1223452"/>
            <a:ext cx="4116833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 err="1" smtClean="0">
                <a:solidFill>
                  <a:srgbClr val="002060"/>
                </a:solidFill>
              </a:rPr>
              <a:t>Aufsteigende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Bahnen</a:t>
            </a:r>
            <a:endParaRPr lang="hu-HU" b="1" u="sng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Hinterstrangbahnen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02060"/>
                </a:solidFill>
              </a:rPr>
              <a:t>a</a:t>
            </a:r>
            <a:r>
              <a:rPr lang="hu-HU" dirty="0" err="1" smtClean="0">
                <a:solidFill>
                  <a:srgbClr val="002060"/>
                </a:solidFill>
              </a:rPr>
              <a:t>nterolaterales</a:t>
            </a:r>
            <a:r>
              <a:rPr lang="hu-HU" dirty="0" smtClean="0">
                <a:solidFill>
                  <a:srgbClr val="002060"/>
                </a:solidFill>
              </a:rPr>
              <a:t> 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zum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Kleinhirn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aufsteigende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Bahnen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3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smtClean="0">
                <a:solidFill>
                  <a:srgbClr val="002060"/>
                </a:solidFill>
              </a:rPr>
              <a:t>Absteigende </a:t>
            </a:r>
            <a:r>
              <a:rPr lang="hu-HU" b="1" u="sng" dirty="0" err="1" smtClean="0">
                <a:solidFill>
                  <a:srgbClr val="002060"/>
                </a:solidFill>
              </a:rPr>
              <a:t>Bahnen</a:t>
            </a:r>
            <a:endParaRPr lang="hu-HU" b="1" u="sng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Pyramidalsystem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Extrapyramidalsystem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vegetative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und </a:t>
            </a:r>
            <a:r>
              <a:rPr lang="hu-HU" dirty="0" err="1">
                <a:solidFill>
                  <a:srgbClr val="002060"/>
                </a:solidFill>
              </a:rPr>
              <a:t>monoaminerge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Bahnen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105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err="1" smtClean="0">
                <a:solidFill>
                  <a:srgbClr val="002060"/>
                </a:solidFill>
              </a:rPr>
              <a:t>laut</a:t>
            </a:r>
            <a:r>
              <a:rPr lang="hu-HU" b="1" u="sng" dirty="0" smtClean="0">
                <a:solidFill>
                  <a:srgbClr val="002060"/>
                </a:solidFill>
              </a:rPr>
              <a:t> </a:t>
            </a:r>
            <a:r>
              <a:rPr lang="hu-HU" b="1" u="sng" dirty="0" err="1" smtClean="0">
                <a:solidFill>
                  <a:srgbClr val="002060"/>
                </a:solidFill>
              </a:rPr>
              <a:t>Funiculi</a:t>
            </a:r>
            <a:r>
              <a:rPr lang="hu-HU" b="1" u="sng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Hinterstrangbahnen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Seitenstrangbahnen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Vorderstrangbahnen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3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err="1">
                <a:solidFill>
                  <a:srgbClr val="002060"/>
                </a:solidFill>
              </a:rPr>
              <a:t>E</a:t>
            </a:r>
            <a:r>
              <a:rPr lang="hu-HU" b="1" u="sng" dirty="0" err="1" smtClean="0">
                <a:solidFill>
                  <a:srgbClr val="002060"/>
                </a:solidFill>
              </a:rPr>
              <a:t>igenes</a:t>
            </a:r>
            <a:r>
              <a:rPr lang="hu-HU" b="1" u="sng" dirty="0" smtClean="0">
                <a:solidFill>
                  <a:srgbClr val="002060"/>
                </a:solidFill>
              </a:rPr>
              <a:t> System</a:t>
            </a:r>
            <a:endParaRPr lang="hu-HU" b="1" u="sng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92581" y="6557893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ukashensel.de/reb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766" y="1094359"/>
            <a:ext cx="7968966" cy="49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233897" y="382549"/>
            <a:ext cx="1725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Reflexbogen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579732" y="5890543"/>
            <a:ext cx="1470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www.lukashensel.de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09283" y="1093628"/>
            <a:ext cx="2645276" cy="135421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Eigenreflex</a:t>
            </a:r>
          </a:p>
          <a:p>
            <a:pPr>
              <a:spcAft>
                <a:spcPts val="600"/>
              </a:spcAft>
            </a:pPr>
            <a:r>
              <a:rPr lang="de-DE" sz="24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Fremdreflex</a:t>
            </a:r>
          </a:p>
          <a:p>
            <a:pPr>
              <a:spcAft>
                <a:spcPts val="600"/>
              </a:spcAft>
            </a:pPr>
            <a:r>
              <a:rPr lang="de-DE" sz="2400" b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Eingeweidereflex</a:t>
            </a:r>
            <a:endParaRPr lang="de-DE" sz="2400" b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9283" y="5002306"/>
            <a:ext cx="237116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angeborene Reflexe</a:t>
            </a:r>
          </a:p>
          <a:p>
            <a:pPr>
              <a:spcAft>
                <a:spcPts val="300"/>
              </a:spcAft>
            </a:pP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erlernte Reflexe</a:t>
            </a:r>
          </a:p>
          <a:p>
            <a:pPr>
              <a:spcAft>
                <a:spcPts val="300"/>
              </a:spcAft>
            </a:pPr>
            <a:r>
              <a:rPr lang="de-DE" sz="2000" i="1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primitve</a:t>
            </a: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Reflexe</a:t>
            </a:r>
          </a:p>
          <a:p>
            <a:pPr>
              <a:spcAft>
                <a:spcPts val="300"/>
              </a:spcAft>
            </a:pP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pathologische Reflexe</a:t>
            </a:r>
          </a:p>
          <a:p>
            <a:pPr>
              <a:spcAft>
                <a:spcPts val="300"/>
              </a:spcAft>
            </a:pP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usw.</a:t>
            </a:r>
            <a:endParaRPr lang="de-DE" sz="2000" i="1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976717" y="2649071"/>
            <a:ext cx="0" cy="2111188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30306" y="3122996"/>
            <a:ext cx="1612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teils</a:t>
            </a: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überlappende</a:t>
            </a:r>
          </a:p>
          <a:p>
            <a:r>
              <a:rPr lang="de-DE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Kategorien</a:t>
            </a:r>
            <a:endParaRPr lang="de-DE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776" y="1278335"/>
            <a:ext cx="8366448" cy="489849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498397" y="382549"/>
            <a:ext cx="520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Aufsteigende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Bahnen</a:t>
            </a:r>
            <a:r>
              <a:rPr lang="hu-HU" sz="2400" dirty="0" smtClean="0">
                <a:solidFill>
                  <a:srgbClr val="002060"/>
                </a:solidFill>
              </a:rPr>
              <a:t> des </a:t>
            </a:r>
            <a:r>
              <a:rPr lang="hu-HU" sz="2400" dirty="0" err="1" smtClean="0">
                <a:solidFill>
                  <a:srgbClr val="002060"/>
                </a:solidFill>
              </a:rPr>
              <a:t>Rückenmarkes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198327" y="59931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7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40" y="0"/>
            <a:ext cx="301152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35" y="1912962"/>
            <a:ext cx="2633472" cy="321868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7572" y="5416420"/>
            <a:ext cx="379636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Goll = </a:t>
            </a:r>
            <a:r>
              <a:rPr lang="hu-HU" dirty="0" err="1" smtClean="0">
                <a:solidFill>
                  <a:srgbClr val="002060"/>
                </a:solidFill>
              </a:rPr>
              <a:t>Fasciculus</a:t>
            </a:r>
            <a:r>
              <a:rPr lang="hu-HU" dirty="0" smtClean="0">
                <a:solidFill>
                  <a:srgbClr val="002060"/>
                </a:solidFill>
              </a:rPr>
              <a:t> gracilis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medialer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unteren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Körperhälfte</a:t>
            </a:r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57572" y="743729"/>
            <a:ext cx="3676199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Burdach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= </a:t>
            </a:r>
            <a:r>
              <a:rPr lang="hu-HU" dirty="0" err="1" smtClean="0">
                <a:solidFill>
                  <a:srgbClr val="002060"/>
                </a:solidFill>
              </a:rPr>
              <a:t>Fasciculus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cuneatus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lateraler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aus</a:t>
            </a:r>
            <a:r>
              <a:rPr lang="hu-HU" dirty="0">
                <a:solidFill>
                  <a:srgbClr val="002060"/>
                </a:solidFill>
              </a:rPr>
              <a:t> der </a:t>
            </a:r>
            <a:r>
              <a:rPr lang="hu-HU" dirty="0" err="1">
                <a:solidFill>
                  <a:srgbClr val="002060"/>
                </a:solidFill>
              </a:rPr>
              <a:t>oberen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Körperhälfte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038068" y="1716835"/>
            <a:ext cx="407053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Axone des 1. </a:t>
            </a:r>
            <a:r>
              <a:rPr lang="hu-HU" dirty="0" err="1" smtClean="0">
                <a:solidFill>
                  <a:srgbClr val="002060"/>
                </a:solidFill>
              </a:rPr>
              <a:t>Neurons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Spinalganglion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ungekreuzt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epikritische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Sensibiltät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propriozeptive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Sensibiltät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068" y="3487106"/>
            <a:ext cx="3614058" cy="236573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967160" y="85725"/>
            <a:ext cx="268496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Hinterstrangbahnen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038068" y="998381"/>
            <a:ext cx="382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Burdach + Goll = Tractus </a:t>
            </a:r>
            <a:r>
              <a:rPr lang="hu-HU" b="1" dirty="0" err="1" smtClean="0">
                <a:solidFill>
                  <a:srgbClr val="002060"/>
                </a:solidFill>
              </a:rPr>
              <a:t>spinobulbaris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783542" y="2611067"/>
            <a:ext cx="498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Clara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1093987" y="5781263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344" y="0"/>
            <a:ext cx="2735661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463830" y="85725"/>
            <a:ext cx="460049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zum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Kleinhirn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aufsteigende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Bahnen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14325" y="914400"/>
            <a:ext cx="3422475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Tractus </a:t>
            </a:r>
            <a:r>
              <a:rPr lang="hu-HU" dirty="0" err="1" smtClean="0">
                <a:solidFill>
                  <a:srgbClr val="002060"/>
                </a:solidFill>
              </a:rPr>
              <a:t>spinocerebellaris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ventralis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Gowers</a:t>
            </a:r>
            <a:r>
              <a:rPr lang="hu-HU" dirty="0" smtClean="0">
                <a:solidFill>
                  <a:srgbClr val="002060"/>
                </a:solidFill>
              </a:rPr>
              <a:t>):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Spinalganglienzellen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Umschaltung</a:t>
            </a:r>
            <a:r>
              <a:rPr lang="hu-HU" dirty="0" smtClean="0">
                <a:solidFill>
                  <a:srgbClr val="002060"/>
                </a:solidFill>
              </a:rPr>
              <a:t> (L4 – S3)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Kreuzung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Commissura</a:t>
            </a:r>
            <a:r>
              <a:rPr lang="hu-HU" dirty="0" smtClean="0">
                <a:solidFill>
                  <a:srgbClr val="002060"/>
                </a:solidFill>
              </a:rPr>
              <a:t> alba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einige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Fasern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bleiben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ungekreuzt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Seitenstrang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Pedunculus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cerebellaris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superior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Moosfasern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Propriozeption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Epikritische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Sensibiltät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445549" y="3010501"/>
            <a:ext cx="4564711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Tractus </a:t>
            </a:r>
            <a:r>
              <a:rPr lang="hu-HU" dirty="0" err="1" smtClean="0">
                <a:solidFill>
                  <a:srgbClr val="002060"/>
                </a:solidFill>
              </a:rPr>
              <a:t>spinocerebellaris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dorsalis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Flechsig</a:t>
            </a:r>
            <a:r>
              <a:rPr lang="hu-HU" dirty="0" smtClean="0">
                <a:solidFill>
                  <a:srgbClr val="002060"/>
                </a:solidFill>
              </a:rPr>
              <a:t>):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Spinalganglienzellen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Umschaltung</a:t>
            </a:r>
            <a:r>
              <a:rPr lang="hu-HU" dirty="0" smtClean="0">
                <a:solidFill>
                  <a:srgbClr val="002060"/>
                </a:solidFill>
              </a:rPr>
              <a:t> (Th9 – L3)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Clark – </a:t>
            </a:r>
            <a:r>
              <a:rPr lang="hu-HU" dirty="0" err="1" smtClean="0">
                <a:solidFill>
                  <a:srgbClr val="002060"/>
                </a:solidFill>
              </a:rPr>
              <a:t>Stilling-Kern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ungekreuzt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Seitenstrang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hinterm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Gowers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Pedunculus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cerebellaris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inferior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Moosfasern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Propriozeption</a:t>
            </a:r>
          </a:p>
          <a:p>
            <a:pPr>
              <a:spcAft>
                <a:spcPts val="600"/>
              </a:spcAft>
            </a:pPr>
            <a:r>
              <a:rPr lang="hu-HU" dirty="0" err="1">
                <a:solidFill>
                  <a:srgbClr val="002060"/>
                </a:solidFill>
              </a:rPr>
              <a:t>Epikritische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Sensibiltät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970" y="704195"/>
            <a:ext cx="3571868" cy="208565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59834" y="196720"/>
            <a:ext cx="308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„</a:t>
            </a:r>
            <a:r>
              <a:rPr lang="hu-HU" dirty="0" err="1" smtClean="0">
                <a:solidFill>
                  <a:srgbClr val="002060"/>
                </a:solidFill>
              </a:rPr>
              <a:t>Kleinhirnseitenstrangbahnen</a:t>
            </a:r>
            <a:r>
              <a:rPr lang="hu-HU" dirty="0" smtClean="0">
                <a:solidFill>
                  <a:srgbClr val="002060"/>
                </a:solidFill>
              </a:rPr>
              <a:t>”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436428" y="2733502"/>
            <a:ext cx="2582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Aus</a:t>
            </a:r>
            <a:r>
              <a:rPr lang="hu-HU" sz="1200" dirty="0" smtClean="0">
                <a:solidFill>
                  <a:srgbClr val="002060"/>
                </a:solidFill>
              </a:rPr>
              <a:t> der </a:t>
            </a:r>
            <a:r>
              <a:rPr lang="hu-HU" sz="1200" dirty="0" err="1" smtClean="0">
                <a:solidFill>
                  <a:srgbClr val="002060"/>
                </a:solidFill>
              </a:rPr>
              <a:t>Vorlesung</a:t>
            </a:r>
            <a:r>
              <a:rPr lang="hu-HU" sz="1200" dirty="0" smtClean="0">
                <a:solidFill>
                  <a:srgbClr val="002060"/>
                </a:solidFill>
              </a:rPr>
              <a:t> von Dr. M. </a:t>
            </a:r>
            <a:r>
              <a:rPr lang="hu-HU" sz="1200" dirty="0" err="1" smtClean="0">
                <a:solidFill>
                  <a:srgbClr val="002060"/>
                </a:solidFill>
              </a:rPr>
              <a:t>Kozsurek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816188" y="6525700"/>
            <a:ext cx="498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Clara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463830" y="85725"/>
            <a:ext cx="460049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zum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Kleinhirn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aufsteigende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Bahnen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53" y="237763"/>
            <a:ext cx="5529942" cy="638247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940351" y="2808514"/>
            <a:ext cx="32922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Tractus </a:t>
            </a:r>
            <a:r>
              <a:rPr lang="hu-HU" i="1" dirty="0" err="1" smtClean="0">
                <a:solidFill>
                  <a:srgbClr val="002060"/>
                </a:solidFill>
              </a:rPr>
              <a:t>spinocerebellaris</a:t>
            </a:r>
            <a:r>
              <a:rPr lang="hu-HU" i="1" dirty="0" smtClean="0">
                <a:solidFill>
                  <a:srgbClr val="002060"/>
                </a:solidFill>
              </a:rPr>
              <a:t> </a:t>
            </a:r>
            <a:r>
              <a:rPr lang="hu-HU" i="1" dirty="0" err="1" smtClean="0">
                <a:solidFill>
                  <a:srgbClr val="002060"/>
                </a:solidFill>
              </a:rPr>
              <a:t>rostralis</a:t>
            </a:r>
            <a:endParaRPr lang="hu-HU" i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Tractus </a:t>
            </a:r>
            <a:r>
              <a:rPr lang="hu-HU" i="1" dirty="0" err="1" smtClean="0">
                <a:solidFill>
                  <a:srgbClr val="002060"/>
                </a:solidFill>
              </a:rPr>
              <a:t>cuneocerebellaris</a:t>
            </a:r>
            <a:endParaRPr lang="hu-HU" i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Tractus </a:t>
            </a:r>
            <a:r>
              <a:rPr lang="hu-HU" i="1" dirty="0" err="1" smtClean="0">
                <a:solidFill>
                  <a:srgbClr val="002060"/>
                </a:solidFill>
              </a:rPr>
              <a:t>spinoolivaris</a:t>
            </a:r>
            <a:endParaRPr lang="hu-HU" i="1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57967" y="6435084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580673" y="169700"/>
            <a:ext cx="302813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anterolaterales</a:t>
            </a:r>
            <a:r>
              <a:rPr lang="hu-HU" sz="2400" dirty="0" smtClean="0">
                <a:solidFill>
                  <a:srgbClr val="002060"/>
                </a:solidFill>
              </a:rPr>
              <a:t> Syste</a:t>
            </a:r>
            <a:r>
              <a:rPr lang="hu-HU" sz="2400" dirty="0">
                <a:solidFill>
                  <a:srgbClr val="002060"/>
                </a:solidFill>
              </a:rPr>
              <a:t>m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42" y="1173520"/>
            <a:ext cx="5912192" cy="432940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317565" y="2193277"/>
            <a:ext cx="27635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Tr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spinothalamicus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lateralis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Schmerz-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Temperaturempfindung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gekreuzt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Seitenstrang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Thalamus</a:t>
            </a:r>
            <a:r>
              <a:rPr lang="hu-HU" dirty="0" smtClean="0">
                <a:solidFill>
                  <a:srgbClr val="002060"/>
                </a:solidFill>
              </a:rPr>
              <a:t> VPL,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sensorische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Cortex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8020" y="2193277"/>
            <a:ext cx="27858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Tr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spinothalamicus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anterior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Tast-,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Druckempfindung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gekreuzt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Vorderstrang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Thalamus</a:t>
            </a:r>
            <a:r>
              <a:rPr lang="hu-HU" dirty="0" smtClean="0">
                <a:solidFill>
                  <a:srgbClr val="002060"/>
                </a:solidFill>
              </a:rPr>
              <a:t> VPL,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sensorische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Cortex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14595" y="735279"/>
            <a:ext cx="285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„</a:t>
            </a:r>
            <a:r>
              <a:rPr lang="hu-HU" dirty="0" err="1" smtClean="0">
                <a:solidFill>
                  <a:srgbClr val="002060"/>
                </a:solidFill>
              </a:rPr>
              <a:t>Vorderseitenstrangbahnen</a:t>
            </a:r>
            <a:r>
              <a:rPr lang="hu-HU" dirty="0" smtClean="0">
                <a:solidFill>
                  <a:srgbClr val="002060"/>
                </a:solidFill>
              </a:rPr>
              <a:t>”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772235" y="543333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98397" y="382549"/>
            <a:ext cx="520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Absteigende </a:t>
            </a:r>
            <a:r>
              <a:rPr lang="hu-HU" sz="2400" dirty="0" err="1" smtClean="0">
                <a:solidFill>
                  <a:srgbClr val="002060"/>
                </a:solidFill>
              </a:rPr>
              <a:t>Bahnen</a:t>
            </a:r>
            <a:r>
              <a:rPr lang="hu-HU" sz="2400" dirty="0" smtClean="0">
                <a:solidFill>
                  <a:srgbClr val="002060"/>
                </a:solidFill>
              </a:rPr>
              <a:t> des </a:t>
            </a:r>
            <a:r>
              <a:rPr lang="hu-HU" sz="2400" dirty="0" err="1" smtClean="0">
                <a:solidFill>
                  <a:srgbClr val="002060"/>
                </a:solidFill>
              </a:rPr>
              <a:t>Rückenmarkes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028" y="1175657"/>
            <a:ext cx="4767944" cy="450668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5312" y="1287624"/>
            <a:ext cx="3632854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Extrapyramidalbahnen</a:t>
            </a:r>
            <a:r>
              <a:rPr lang="hu-HU" dirty="0" smtClean="0"/>
              <a:t>:</a:t>
            </a:r>
          </a:p>
          <a:p>
            <a:endParaRPr lang="hu-HU" sz="700" dirty="0" smtClean="0"/>
          </a:p>
          <a:p>
            <a:pPr>
              <a:spcAft>
                <a:spcPts val="600"/>
              </a:spcAft>
            </a:pPr>
            <a:r>
              <a:rPr lang="hu-HU" i="1" dirty="0" err="1" smtClean="0"/>
              <a:t>ungekreuzt</a:t>
            </a:r>
            <a:r>
              <a:rPr lang="hu-HU" i="1" dirty="0" smtClean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Tr. </a:t>
            </a:r>
            <a:r>
              <a:rPr lang="hu-HU" dirty="0" err="1" smtClean="0"/>
              <a:t>vestibulospinalis</a:t>
            </a:r>
            <a:endParaRPr lang="hu-HU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Tr. </a:t>
            </a:r>
            <a:r>
              <a:rPr lang="hu-HU" dirty="0" err="1" smtClean="0"/>
              <a:t>reticulospinalis</a:t>
            </a:r>
            <a:endParaRPr lang="hu-HU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Tr. </a:t>
            </a:r>
            <a:r>
              <a:rPr lang="hu-HU" dirty="0" err="1" smtClean="0"/>
              <a:t>olivospinalis</a:t>
            </a:r>
            <a:endParaRPr lang="hu-HU" dirty="0" smtClean="0"/>
          </a:p>
          <a:p>
            <a:endParaRPr lang="hu-HU" dirty="0" smtClean="0"/>
          </a:p>
          <a:p>
            <a:pPr>
              <a:spcAft>
                <a:spcPts val="600"/>
              </a:spcAft>
            </a:pPr>
            <a:r>
              <a:rPr lang="hu-HU" i="1" dirty="0" err="1" smtClean="0"/>
              <a:t>gekreuzt</a:t>
            </a:r>
            <a:r>
              <a:rPr lang="hu-HU" i="1" dirty="0" smtClean="0"/>
              <a:t>:</a:t>
            </a:r>
            <a:endParaRPr lang="hu-HU" i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Tr. </a:t>
            </a:r>
            <a:r>
              <a:rPr lang="hu-HU" dirty="0" err="1" smtClean="0"/>
              <a:t>rubrospinalis</a:t>
            </a:r>
            <a:endParaRPr lang="hu-HU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Tr. </a:t>
            </a:r>
            <a:r>
              <a:rPr lang="hu-HU" dirty="0" err="1" smtClean="0"/>
              <a:t>tectospinalis</a:t>
            </a:r>
            <a:endParaRPr lang="hu-HU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spcAft>
                <a:spcPts val="600"/>
              </a:spcAft>
            </a:pPr>
            <a:r>
              <a:rPr lang="hu-HU" dirty="0" err="1" smtClean="0"/>
              <a:t>Muskeltonus</a:t>
            </a:r>
            <a:r>
              <a:rPr lang="hu-HU" dirty="0" smtClean="0"/>
              <a:t>, </a:t>
            </a:r>
            <a:r>
              <a:rPr lang="hu-HU" dirty="0" err="1" smtClean="0"/>
              <a:t>Gestalt</a:t>
            </a:r>
            <a:r>
              <a:rPr lang="hu-HU" dirty="0" smtClean="0"/>
              <a:t>, </a:t>
            </a:r>
            <a:r>
              <a:rPr lang="hu-HU" dirty="0" err="1" smtClean="0"/>
              <a:t>motorische</a:t>
            </a:r>
            <a:endParaRPr lang="hu-HU" dirty="0" smtClean="0"/>
          </a:p>
          <a:p>
            <a:pPr>
              <a:spcAft>
                <a:spcPts val="600"/>
              </a:spcAft>
            </a:pPr>
            <a:r>
              <a:rPr lang="hu-HU" dirty="0" err="1" smtClean="0"/>
              <a:t>Automatik</a:t>
            </a:r>
            <a:r>
              <a:rPr lang="hu-HU" dirty="0" smtClean="0"/>
              <a:t>, </a:t>
            </a:r>
            <a:r>
              <a:rPr lang="hu-HU" dirty="0" err="1" smtClean="0"/>
              <a:t>periodische</a:t>
            </a:r>
            <a:r>
              <a:rPr lang="hu-HU" dirty="0" smtClean="0"/>
              <a:t> </a:t>
            </a:r>
            <a:r>
              <a:rPr lang="hu-HU" dirty="0" err="1" smtClean="0"/>
              <a:t>Bewegungen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621475" y="1287624"/>
            <a:ext cx="3457421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Pyramidalbahn</a:t>
            </a:r>
            <a:r>
              <a:rPr lang="hu-HU" dirty="0" smtClean="0">
                <a:solidFill>
                  <a:srgbClr val="FF0000"/>
                </a:solidFill>
              </a:rPr>
              <a:t>:</a:t>
            </a:r>
          </a:p>
          <a:p>
            <a:endParaRPr lang="hu-HU" sz="7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FF0000"/>
                </a:solidFill>
              </a:rPr>
              <a:t>Tr. </a:t>
            </a:r>
            <a:r>
              <a:rPr lang="hu-HU" dirty="0" err="1" smtClean="0">
                <a:solidFill>
                  <a:srgbClr val="FF0000"/>
                </a:solidFill>
              </a:rPr>
              <a:t>corticospinalis</a:t>
            </a:r>
            <a:endParaRPr lang="hu-HU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~ </a:t>
            </a:r>
            <a:r>
              <a:rPr lang="hu-HU" dirty="0" err="1" smtClean="0">
                <a:solidFill>
                  <a:srgbClr val="FF0000"/>
                </a:solidFill>
              </a:rPr>
              <a:t>cruciatus</a:t>
            </a:r>
            <a:endParaRPr lang="hu-HU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~ </a:t>
            </a:r>
            <a:r>
              <a:rPr lang="hu-HU" dirty="0" err="1" smtClean="0">
                <a:solidFill>
                  <a:srgbClr val="FF0000"/>
                </a:solidFill>
              </a:rPr>
              <a:t>directus</a:t>
            </a:r>
            <a:endParaRPr lang="hu-HU" dirty="0" smtClean="0">
              <a:solidFill>
                <a:srgbClr val="FF0000"/>
              </a:solidFill>
            </a:endParaRPr>
          </a:p>
          <a:p>
            <a:endParaRPr lang="hu-HU" dirty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FF0000"/>
              </a:solidFill>
            </a:endParaRPr>
          </a:p>
          <a:p>
            <a:endParaRPr lang="hu-HU" dirty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FF0000"/>
              </a:solidFill>
            </a:endParaRPr>
          </a:p>
          <a:p>
            <a:endParaRPr lang="hu-HU" dirty="0">
              <a:solidFill>
                <a:srgbClr val="FF0000"/>
              </a:solidFill>
            </a:endParaRPr>
          </a:p>
          <a:p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err="1" smtClean="0">
                <a:solidFill>
                  <a:srgbClr val="FF0000"/>
                </a:solidFill>
              </a:rPr>
              <a:t>Bewußte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gezielte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feine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einmalige</a:t>
            </a:r>
            <a:endParaRPr lang="hu-HU" dirty="0" smtClean="0">
              <a:solidFill>
                <a:srgbClr val="FF0000"/>
              </a:solidFill>
            </a:endParaRPr>
          </a:p>
          <a:p>
            <a:r>
              <a:rPr lang="hu-HU" dirty="0" err="1" smtClean="0">
                <a:solidFill>
                  <a:srgbClr val="FF0000"/>
                </a:solidFill>
              </a:rPr>
              <a:t>Bewegungen</a:t>
            </a:r>
            <a:r>
              <a:rPr lang="hu-HU" dirty="0" smtClean="0">
                <a:solidFill>
                  <a:srgbClr val="FF0000"/>
                </a:solidFill>
              </a:rPr>
              <a:t>, </a:t>
            </a:r>
            <a:r>
              <a:rPr lang="hu-HU" dirty="0" err="1" smtClean="0">
                <a:solidFill>
                  <a:srgbClr val="FF0000"/>
                </a:solidFill>
              </a:rPr>
              <a:t>Aufgaben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691802" y="6125753"/>
            <a:ext cx="478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Sherrington</a:t>
            </a:r>
            <a:r>
              <a:rPr lang="hu-HU" dirty="0" smtClean="0">
                <a:solidFill>
                  <a:srgbClr val="002060"/>
                </a:solidFill>
              </a:rPr>
              <a:t>: „die </a:t>
            </a:r>
            <a:r>
              <a:rPr lang="hu-HU" dirty="0" err="1" smtClean="0">
                <a:solidFill>
                  <a:srgbClr val="002060"/>
                </a:solidFill>
              </a:rPr>
              <a:t>letzte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gemeinsame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Endstrecke</a:t>
            </a:r>
            <a:r>
              <a:rPr lang="hu-HU" dirty="0" smtClean="0">
                <a:solidFill>
                  <a:srgbClr val="002060"/>
                </a:solidFill>
              </a:rPr>
              <a:t>”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11218" y="1083807"/>
            <a:ext cx="498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Clara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777" y="0"/>
            <a:ext cx="2812446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91413" y="995285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>
                <a:solidFill>
                  <a:srgbClr val="FF0000"/>
                </a:solidFill>
              </a:rPr>
              <a:t>Tr. </a:t>
            </a:r>
            <a:r>
              <a:rPr lang="hu-HU" b="1" u="sng" dirty="0" err="1">
                <a:solidFill>
                  <a:srgbClr val="FF0000"/>
                </a:solidFill>
              </a:rPr>
              <a:t>corticospinalis</a:t>
            </a:r>
            <a:endParaRPr lang="hu-HU" b="1" u="sng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err="1" smtClean="0">
                <a:solidFill>
                  <a:srgbClr val="FF0000"/>
                </a:solidFill>
              </a:rPr>
              <a:t>cruciatus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>
                <a:solidFill>
                  <a:srgbClr val="FF0000"/>
                </a:solidFill>
              </a:rPr>
              <a:t>ca</a:t>
            </a:r>
            <a:r>
              <a:rPr lang="hu-HU" dirty="0">
                <a:solidFill>
                  <a:srgbClr val="FF0000"/>
                </a:solidFill>
              </a:rPr>
              <a:t>. 85 % der </a:t>
            </a:r>
            <a:r>
              <a:rPr lang="hu-HU" dirty="0" err="1">
                <a:solidFill>
                  <a:srgbClr val="FF0000"/>
                </a:solidFill>
              </a:rPr>
              <a:t>Fasern</a:t>
            </a:r>
            <a:endParaRPr lang="hu-HU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>
                <a:solidFill>
                  <a:srgbClr val="FF0000"/>
                </a:solidFill>
              </a:rPr>
              <a:t>Kreuzung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in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Höhe</a:t>
            </a:r>
            <a:r>
              <a:rPr lang="hu-HU" dirty="0">
                <a:solidFill>
                  <a:srgbClr val="FF0000"/>
                </a:solidFill>
              </a:rPr>
              <a:t> der </a:t>
            </a:r>
            <a:r>
              <a:rPr lang="hu-HU" dirty="0" err="1">
                <a:solidFill>
                  <a:srgbClr val="FF0000"/>
                </a:solidFill>
              </a:rPr>
              <a:t>Med</a:t>
            </a:r>
            <a:r>
              <a:rPr lang="hu-HU" dirty="0">
                <a:solidFill>
                  <a:srgbClr val="FF0000"/>
                </a:solidFill>
              </a:rPr>
              <a:t>. </a:t>
            </a:r>
            <a:r>
              <a:rPr lang="hu-HU" dirty="0" err="1">
                <a:solidFill>
                  <a:srgbClr val="FF0000"/>
                </a:solidFill>
              </a:rPr>
              <a:t>obl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>
                <a:solidFill>
                  <a:srgbClr val="FF0000"/>
                </a:solidFill>
              </a:rPr>
              <a:t>im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Seitenstrang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095861" y="992165"/>
            <a:ext cx="338079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 smtClean="0">
                <a:solidFill>
                  <a:srgbClr val="FF0000"/>
                </a:solidFill>
              </a:rPr>
              <a:t>Tr. </a:t>
            </a:r>
            <a:r>
              <a:rPr lang="hu-HU" b="1" u="sng" dirty="0" err="1" smtClean="0">
                <a:solidFill>
                  <a:srgbClr val="FF0000"/>
                </a:solidFill>
              </a:rPr>
              <a:t>corticospinalis</a:t>
            </a:r>
            <a:endParaRPr lang="hu-HU" b="1" u="sng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b="1" u="sng" dirty="0" err="1" smtClean="0">
                <a:solidFill>
                  <a:srgbClr val="FF0000"/>
                </a:solidFill>
              </a:rPr>
              <a:t>directus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hu-HU" dirty="0" err="1">
                <a:solidFill>
                  <a:srgbClr val="FF0000"/>
                </a:solidFill>
              </a:rPr>
              <a:t>ca</a:t>
            </a:r>
            <a:r>
              <a:rPr lang="hu-HU" dirty="0">
                <a:solidFill>
                  <a:srgbClr val="FF0000"/>
                </a:solidFill>
              </a:rPr>
              <a:t>. 15 % der </a:t>
            </a:r>
            <a:r>
              <a:rPr lang="hu-HU" dirty="0" err="1" smtClean="0">
                <a:solidFill>
                  <a:srgbClr val="FF0000"/>
                </a:solidFill>
              </a:rPr>
              <a:t>Fasern</a:t>
            </a:r>
            <a:endParaRPr lang="hu-HU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FF0000"/>
                </a:solidFill>
              </a:rPr>
              <a:t>Kreuzung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im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entsprechenden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Spinalsegment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durch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Commissura</a:t>
            </a:r>
            <a:r>
              <a:rPr lang="hu-HU" dirty="0" smtClean="0">
                <a:solidFill>
                  <a:srgbClr val="FF0000"/>
                </a:solidFill>
              </a:rPr>
              <a:t> alba</a:t>
            </a:r>
            <a:endParaRPr lang="hu-HU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>
                <a:solidFill>
                  <a:srgbClr val="FF0000"/>
                </a:solidFill>
              </a:rPr>
              <a:t>im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Vorderstrang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7" y="3619894"/>
            <a:ext cx="4242157" cy="206244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50127" y="5812972"/>
            <a:ext cx="4022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Endigung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Fasern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Lamina</a:t>
            </a:r>
            <a:r>
              <a:rPr lang="hu-HU" dirty="0" smtClean="0">
                <a:solidFill>
                  <a:srgbClr val="002060"/>
                </a:solidFill>
              </a:rPr>
              <a:t> VI. und VII.,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meistens</a:t>
            </a:r>
            <a:r>
              <a:rPr lang="hu-HU" dirty="0" smtClean="0">
                <a:solidFill>
                  <a:srgbClr val="002060"/>
                </a:solidFill>
              </a:rPr>
              <a:t> an </a:t>
            </a:r>
            <a:r>
              <a:rPr lang="hu-HU" dirty="0" err="1" smtClean="0">
                <a:solidFill>
                  <a:srgbClr val="002060"/>
                </a:solidFill>
              </a:rPr>
              <a:t>Interneuronen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520506" y="6581001"/>
            <a:ext cx="498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Clara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6528" y="3417542"/>
            <a:ext cx="67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424" y="14828"/>
            <a:ext cx="4435152" cy="682834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29567" y="656617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93" y="1193800"/>
            <a:ext cx="5803306" cy="404634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713379" y="539056"/>
            <a:ext cx="4799263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Halbseitenläsion (Brown – </a:t>
            </a:r>
            <a:r>
              <a:rPr lang="hu-HU" dirty="0" err="1" smtClean="0">
                <a:solidFill>
                  <a:srgbClr val="002060"/>
                </a:solidFill>
              </a:rPr>
              <a:t>Sequard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Syndrom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Ipsilateral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Tief-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Oberflächenanästhesie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Ausfall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epikritischen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Sensibiltät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Ausfall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motorischen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Innervation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Kontralateral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Ausfall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Schmerz-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Temperaturempfindung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4" name="Kép 3" descr="Brown-Sequard Duus.jpg"/>
          <p:cNvPicPr>
            <a:picLocks noChangeAspect="1"/>
          </p:cNvPicPr>
          <p:nvPr/>
        </p:nvPicPr>
        <p:blipFill>
          <a:blip r:embed="rId4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55" y="4021667"/>
            <a:ext cx="5318187" cy="257386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1441192" y="651301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Duus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14055" y="5174825"/>
            <a:ext cx="498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Clara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09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881" y="102641"/>
            <a:ext cx="7495576" cy="66900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936581" y="6515704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3"/>
          <p:cNvSpPr txBox="1"/>
          <p:nvPr/>
        </p:nvSpPr>
        <p:spPr>
          <a:xfrm>
            <a:off x="5233897" y="382549"/>
            <a:ext cx="1692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rgbClr val="002060"/>
                </a:solidFill>
              </a:rPr>
              <a:t>Fremdreflex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2049" y="1116107"/>
            <a:ext cx="11828687" cy="351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Schema des Reflexbogens ist auch hier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gütltig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aber</a:t>
            </a:r>
          </a:p>
          <a:p>
            <a:pPr>
              <a:spcAft>
                <a:spcPts val="300"/>
              </a:spcAft>
            </a:pP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342900" indent="-342900">
              <a:spcAft>
                <a:spcPts val="3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Den Eigenreflexen gegenüber wird hier der Effekt des Reflexes nicht im selben Organ sondern in</a:t>
            </a:r>
          </a:p>
          <a:p>
            <a:pPr>
              <a:spcAft>
                <a:spcPts val="300"/>
              </a:spcAft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   einem anderen „fremden“ Organ ausgelöst.</a:t>
            </a:r>
          </a:p>
          <a:p>
            <a:pPr marL="342900" indent="-342900">
              <a:spcAft>
                <a:spcPts val="3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Der Rezeptor liegt also in einem Organ bzw. (Schleim)Hautareal, wobei der Effektor (Erfolgsorgan) </a:t>
            </a:r>
          </a:p>
          <a:p>
            <a:pPr>
              <a:spcAft>
                <a:spcPts val="300"/>
              </a:spcAft>
            </a:pPr>
            <a:r>
              <a:rPr lang="de-DE" sz="2000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   ein anderes Organ (</a:t>
            </a: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meistens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ein Muskel) ist. </a:t>
            </a:r>
          </a:p>
          <a:p>
            <a:pPr marL="342900" indent="-342900">
              <a:spcAft>
                <a:spcPts val="3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Fremdreflexe sind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habituierbar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  <a:p>
            <a:pPr marL="342900" indent="-342900">
              <a:spcAft>
                <a:spcPts val="3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Fremdreflexe sind jeweils polysynaptisch!</a:t>
            </a:r>
          </a:p>
          <a:p>
            <a:pPr marL="342900" indent="-342900">
              <a:spcAft>
                <a:spcPts val="3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Überlappung mit anderen Kategorien (z.B. Saugreflex -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primitve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Reflexe)</a:t>
            </a:r>
          </a:p>
          <a:p>
            <a:pPr marL="342900" indent="-342900">
              <a:spcAft>
                <a:spcPts val="3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Minderung oder Erschlaffung kann pathologisches Symptom sein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93376" y="1210236"/>
            <a:ext cx="1074420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zu den 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physologischen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Fremdreflexen werden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gez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ä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hlt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(Effektor</a:t>
            </a:r>
            <a:r>
              <a:rPr lang="de-DE" sz="2000" i="1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en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in Klammern):</a:t>
            </a:r>
          </a:p>
          <a:p>
            <a:endParaRPr lang="de-DE" sz="12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„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Crossed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extensor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Reflex“ oder polysynaptischer Beugereflex 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ipsilaterale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Beuge- und kontralaterale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Extensormuskulatur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Kornealreflex (M.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orbicularis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oculi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				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Pupillenreflex (innere Augenmuskulatur)			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Würgereflex (besonders Rachen- und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Schlundengenmuskulatur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			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Schluckreflex (Rachen-, Zungengrund-,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Schlundengen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- und Speiseröhrenmuskulatur)	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Saugreflex (besonders Zungengrund- und Wangenmuskulatur)			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Bauchhautreflex (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Obliquusmuskulatur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Ejakulationsreflex (besonders M.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bulbospongiosus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Kremasterreflex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(M.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cremaster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Analreflex (M.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sphincter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ani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externus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Plantarreflex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(Muskulatur der Unteren </a:t>
            </a:r>
            <a:r>
              <a:rPr lang="de-DE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Extremit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ät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in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unterschiedlichem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Ma</a:t>
            </a:r>
            <a:r>
              <a:rPr lang="hu-HU" sz="2000" dirty="0" err="1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ß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</a:t>
            </a:r>
            <a:r>
              <a:rPr lang="de-DE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 ...</a:t>
            </a:r>
            <a:endParaRPr lang="de-DE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Szövegdoboz 3"/>
          <p:cNvSpPr txBox="1"/>
          <p:nvPr/>
        </p:nvSpPr>
        <p:spPr>
          <a:xfrm>
            <a:off x="5233897" y="382549"/>
            <a:ext cx="1692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rgbClr val="002060"/>
                </a:solidFill>
              </a:rPr>
              <a:t>Fremdreflex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3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5954243" y="1288399"/>
            <a:ext cx="597329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AutoNum type="arabicPeriod"/>
            </a:pP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Rezeptor</a:t>
            </a:r>
            <a:r>
              <a:rPr lang="hu-HU" altLang="hu-HU" b="1" dirty="0">
                <a:solidFill>
                  <a:srgbClr val="FF3399"/>
                </a:solidFill>
                <a:latin typeface="Calibri" charset="0"/>
              </a:rPr>
              <a:t>: 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Nocizeptoren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in der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Haut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bzw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.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dirty="0" err="1" smtClean="0">
                <a:solidFill>
                  <a:srgbClr val="000066"/>
                </a:solidFill>
                <a:latin typeface="Calibri" charset="0"/>
              </a:rPr>
              <a:t>Schleimhaut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(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Schmerz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,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Temperatur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)</a:t>
            </a:r>
            <a:endParaRPr lang="hu-HU" altLang="hu-HU" sz="2000" dirty="0">
              <a:solidFill>
                <a:srgbClr val="000066"/>
              </a:solidFill>
              <a:latin typeface="Calibri" charset="0"/>
            </a:endParaRPr>
          </a:p>
          <a:p>
            <a:endParaRPr lang="hu-HU" altLang="hu-HU" sz="900" b="1" dirty="0">
              <a:solidFill>
                <a:srgbClr val="FF3399"/>
              </a:solidFill>
              <a:latin typeface="Calibri" charset="0"/>
            </a:endParaRPr>
          </a:p>
          <a:p>
            <a:r>
              <a:rPr lang="hu-HU" altLang="hu-HU" b="1" dirty="0">
                <a:solidFill>
                  <a:srgbClr val="FF3399"/>
                </a:solidFill>
                <a:latin typeface="Calibri" charset="0"/>
              </a:rPr>
              <a:t>2. 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   </a:t>
            </a: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Afferenter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 </a:t>
            </a: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Schenkel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: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>
                <a:solidFill>
                  <a:srgbClr val="000066"/>
                </a:solidFill>
                <a:latin typeface="Calibri" charset="0"/>
              </a:rPr>
              <a:t>1. 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Neuron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im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Ggl</a:t>
            </a:r>
            <a:r>
              <a:rPr lang="en-US" altLang="hu-HU" sz="2000" b="1" dirty="0">
                <a:solidFill>
                  <a:srgbClr val="000066"/>
                </a:solidFill>
                <a:latin typeface="Calibri" charset="0"/>
              </a:rPr>
              <a:t>.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spinale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(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peripherer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Fortsatz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eines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Pseudounipolaren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Neurons)</a:t>
            </a:r>
            <a:endParaRPr lang="hu-HU" altLang="hu-HU" sz="2000" dirty="0">
              <a:solidFill>
                <a:srgbClr val="000066"/>
              </a:solidFill>
              <a:latin typeface="Calibri" charset="0"/>
            </a:endParaRPr>
          </a:p>
          <a:p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       A</a:t>
            </a:r>
            <a:r>
              <a:rPr lang="el-GR" altLang="hu-HU" sz="2000" b="1" dirty="0" smtClean="0">
                <a:solidFill>
                  <a:srgbClr val="000066"/>
                </a:solidFill>
                <a:latin typeface="Calibri" charset="0"/>
              </a:rPr>
              <a:t>δ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-, C- 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Fasern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(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Lissauer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–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Zone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)</a:t>
            </a:r>
            <a:endParaRPr lang="hu-HU" altLang="hu-HU" sz="2000" b="1" dirty="0">
              <a:solidFill>
                <a:srgbClr val="000066"/>
              </a:solidFill>
              <a:latin typeface="Calibri" charset="0"/>
            </a:endParaRPr>
          </a:p>
          <a:p>
            <a:endParaRPr lang="el-GR" altLang="hu-HU" sz="900" b="1" dirty="0">
              <a:solidFill>
                <a:srgbClr val="000066"/>
              </a:solidFill>
              <a:latin typeface="Calibri" charset="0"/>
            </a:endParaRPr>
          </a:p>
          <a:p>
            <a:r>
              <a:rPr lang="hu-HU" altLang="hu-HU" b="1" dirty="0">
                <a:solidFill>
                  <a:srgbClr val="FF3399"/>
                </a:solidFill>
                <a:latin typeface="Calibri" charset="0"/>
              </a:rPr>
              <a:t>3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.    </a:t>
            </a: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Zentrum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 (ZNS):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>
                <a:solidFill>
                  <a:srgbClr val="000066"/>
                </a:solidFill>
                <a:latin typeface="Calibri" charset="0"/>
              </a:rPr>
              <a:t>2.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oder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3</a:t>
            </a:r>
            <a:r>
              <a:rPr lang="en-US" altLang="hu-HU" sz="2000" b="1" dirty="0">
                <a:solidFill>
                  <a:srgbClr val="000066"/>
                </a:solidFill>
                <a:latin typeface="Calibri" charset="0"/>
              </a:rPr>
              <a:t>. 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Neuron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(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Interneuronen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,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Funikul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ä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re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Neuronen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: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mehrere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Rückenmarkssegmente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betroffen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,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Renshaw-Hemmung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)</a:t>
            </a:r>
            <a:endParaRPr lang="hu-HU" altLang="hu-HU" sz="2000" b="1" dirty="0">
              <a:solidFill>
                <a:srgbClr val="000066"/>
              </a:solidFill>
              <a:latin typeface="Calibri" charset="0"/>
            </a:endParaRPr>
          </a:p>
          <a:p>
            <a:endParaRPr lang="hu-HU" altLang="hu-HU" sz="900" b="1" dirty="0">
              <a:solidFill>
                <a:srgbClr val="000066"/>
              </a:solidFill>
              <a:latin typeface="Calibri" charset="0"/>
            </a:endParaRPr>
          </a:p>
          <a:p>
            <a:r>
              <a:rPr lang="hu-HU" altLang="hu-HU" b="1" dirty="0">
                <a:solidFill>
                  <a:srgbClr val="FF3399"/>
                </a:solidFill>
                <a:latin typeface="Calibri" charset="0"/>
              </a:rPr>
              <a:t>4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.    </a:t>
            </a: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Efferenter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 </a:t>
            </a: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Schenkel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: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 err="1" smtClean="0">
                <a:solidFill>
                  <a:srgbClr val="000066"/>
                </a:solidFill>
                <a:latin typeface="Calibri" charset="0"/>
              </a:rPr>
              <a:t>mindestens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altLang="hu-HU" sz="2000" b="1" dirty="0">
                <a:solidFill>
                  <a:srgbClr val="000066"/>
                </a:solidFill>
                <a:latin typeface="Calibri" charset="0"/>
              </a:rPr>
              <a:t>3. </a:t>
            </a:r>
            <a:r>
              <a:rPr lang="en-US" altLang="hu-HU" sz="2000" b="1" dirty="0" smtClean="0">
                <a:solidFill>
                  <a:srgbClr val="000066"/>
                </a:solidFill>
                <a:latin typeface="Calibri" charset="0"/>
              </a:rPr>
              <a:t> Neuron</a:t>
            </a:r>
            <a:r>
              <a:rPr lang="en-US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endParaRPr lang="hu-HU" altLang="hu-HU" sz="2000" dirty="0">
              <a:solidFill>
                <a:srgbClr val="000066"/>
              </a:solidFill>
              <a:latin typeface="Calibri" charset="0"/>
            </a:endParaRPr>
          </a:p>
          <a:p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         A</a:t>
            </a:r>
            <a:r>
              <a:rPr lang="el-GR" altLang="hu-HU" sz="2000" dirty="0" smtClean="0">
                <a:solidFill>
                  <a:srgbClr val="000066"/>
                </a:solidFill>
                <a:latin typeface="Calibri" charset="0"/>
              </a:rPr>
              <a:t>α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-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Fasern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aus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Motoneuronen</a:t>
            </a:r>
            <a:r>
              <a:rPr lang="hu-HU" altLang="hu-HU" sz="2000" dirty="0" smtClean="0">
                <a:solidFill>
                  <a:srgbClr val="000066"/>
                </a:solidFill>
                <a:latin typeface="Calibri" charset="0"/>
              </a:rPr>
              <a:t> des </a:t>
            </a:r>
            <a:r>
              <a:rPr lang="hu-HU" altLang="hu-HU" sz="2000" dirty="0" err="1" smtClean="0">
                <a:solidFill>
                  <a:srgbClr val="000066"/>
                </a:solidFill>
                <a:latin typeface="Calibri" charset="0"/>
              </a:rPr>
              <a:t>Vorderhorns</a:t>
            </a:r>
            <a:endParaRPr lang="hu-HU" altLang="hu-HU" sz="2000" dirty="0">
              <a:solidFill>
                <a:srgbClr val="000066"/>
              </a:solidFill>
              <a:latin typeface="Calibri" charset="0"/>
            </a:endParaRPr>
          </a:p>
          <a:p>
            <a:endParaRPr lang="hu-HU" altLang="hu-HU" sz="900" dirty="0">
              <a:solidFill>
                <a:srgbClr val="000066"/>
              </a:solidFill>
              <a:latin typeface="Calibri" charset="0"/>
            </a:endParaRPr>
          </a:p>
          <a:p>
            <a:r>
              <a:rPr lang="hu-HU" altLang="hu-HU" b="1" dirty="0">
                <a:solidFill>
                  <a:srgbClr val="FF3399"/>
                </a:solidFill>
                <a:latin typeface="Calibri" charset="0"/>
              </a:rPr>
              <a:t>5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.    </a:t>
            </a:r>
            <a:r>
              <a:rPr lang="hu-HU" altLang="hu-HU" b="1" dirty="0" err="1" smtClean="0">
                <a:solidFill>
                  <a:srgbClr val="FF3399"/>
                </a:solidFill>
                <a:latin typeface="Calibri" charset="0"/>
              </a:rPr>
              <a:t>Erfolgsorgan</a:t>
            </a:r>
            <a:r>
              <a:rPr lang="hu-HU" altLang="hu-HU" b="1" dirty="0" smtClean="0">
                <a:solidFill>
                  <a:srgbClr val="FF3399"/>
                </a:solidFill>
                <a:latin typeface="Calibri" charset="0"/>
              </a:rPr>
              <a:t>: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ipsilateraler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Flexormuskel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,    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kontralateraler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hu-HU" altLang="hu-HU" sz="2000" b="1" dirty="0" err="1" smtClean="0">
                <a:solidFill>
                  <a:srgbClr val="000066"/>
                </a:solidFill>
                <a:latin typeface="Calibri" charset="0"/>
              </a:rPr>
              <a:t>Extensormuskel</a:t>
            </a:r>
            <a:r>
              <a:rPr lang="hu-HU" altLang="hu-HU" sz="2000" b="1" dirty="0" smtClean="0">
                <a:solidFill>
                  <a:srgbClr val="000066"/>
                </a:solidFill>
                <a:latin typeface="Calibri" charset="0"/>
              </a:rPr>
              <a:t> </a:t>
            </a:r>
            <a:endParaRPr lang="hu-HU" altLang="hu-HU" sz="2000" b="1" dirty="0">
              <a:solidFill>
                <a:srgbClr val="000066"/>
              </a:solidFill>
              <a:latin typeface="Calibri" charset="0"/>
            </a:endParaRPr>
          </a:p>
        </p:txBody>
      </p:sp>
      <p:sp>
        <p:nvSpPr>
          <p:cNvPr id="7" name="Szövegdoboz 3"/>
          <p:cNvSpPr txBox="1"/>
          <p:nvPr/>
        </p:nvSpPr>
        <p:spPr>
          <a:xfrm>
            <a:off x="3257188" y="382549"/>
            <a:ext cx="5675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Crossed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Extensorreflex</a:t>
            </a:r>
            <a:r>
              <a:rPr lang="hu-HU" sz="2400" dirty="0" smtClean="0">
                <a:solidFill>
                  <a:srgbClr val="002060"/>
                </a:solidFill>
              </a:rPr>
              <a:t> (</a:t>
            </a:r>
            <a:r>
              <a:rPr lang="hu-HU" sz="2400" dirty="0" err="1" smtClean="0">
                <a:solidFill>
                  <a:srgbClr val="002060"/>
                </a:solidFill>
              </a:rPr>
              <a:t>Noci</a:t>
            </a:r>
            <a:r>
              <a:rPr lang="hu-HU" sz="2400" dirty="0" err="1">
                <a:solidFill>
                  <a:srgbClr val="002060"/>
                </a:solidFill>
              </a:rPr>
              <a:t>zeptiver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Reflex)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89" y="1855693"/>
            <a:ext cx="3780598" cy="4894729"/>
          </a:xfrm>
          <a:prstGeom prst="rect">
            <a:avLst/>
          </a:prstGeom>
        </p:spPr>
      </p:pic>
      <p:pic>
        <p:nvPicPr>
          <p:cNvPr id="21507" name="Picture 6" descr="002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294" y="1015490"/>
            <a:ext cx="2608730" cy="19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00960" y="1632482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Duus</a:t>
            </a:r>
            <a:endParaRPr lang="de-DE" sz="12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39018" y="1635872"/>
            <a:ext cx="10853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Cerebrospinales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Nervensystem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 </a:t>
            </a:r>
            <a:r>
              <a:rPr lang="hu-HU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		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Vegetatives</a:t>
            </a:r>
            <a:r>
              <a:rPr lang="hu-HU" sz="28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8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Nervensystem</a:t>
            </a:r>
            <a:endParaRPr lang="hu-HU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5937068" y="1897676"/>
            <a:ext cx="1268962" cy="9331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5607017" y="2762778"/>
            <a:ext cx="60458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Vegetatives</a:t>
            </a:r>
            <a:r>
              <a:rPr lang="hu-HU" sz="20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/ </a:t>
            </a:r>
            <a:r>
              <a:rPr lang="hu-HU" sz="20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autonomes</a:t>
            </a:r>
            <a:r>
              <a:rPr lang="hu-HU" sz="20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/ </a:t>
            </a:r>
            <a:r>
              <a:rPr lang="hu-HU" sz="20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viszerales</a:t>
            </a:r>
            <a:r>
              <a:rPr lang="hu-HU" sz="20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Nervensystem</a:t>
            </a:r>
            <a:r>
              <a:rPr lang="hu-HU" sz="20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endParaRPr lang="hu-HU" sz="1100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„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vegetativ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”: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steuert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lebenswichtige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Funktionen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(z.B.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Atmung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Kreislauf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…)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„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autonom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”: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vom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Willen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unabhängig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„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viszeral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”: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Innervation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von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Eingeweiden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(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Viscera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)</a:t>
            </a:r>
            <a:endParaRPr lang="hu-HU" sz="2000" dirty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374215" y="5166956"/>
            <a:ext cx="648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Parasympathische</a:t>
            </a:r>
            <a:r>
              <a:rPr lang="hu-HU" sz="24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und </a:t>
            </a:r>
            <a:r>
              <a:rPr lang="hu-HU" sz="24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sympathische</a:t>
            </a:r>
            <a:r>
              <a:rPr lang="hu-HU" sz="24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4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Division</a:t>
            </a:r>
            <a:endParaRPr lang="hu-HU" sz="2400" u="sng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47915" y="2762778"/>
            <a:ext cx="33626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Animales</a:t>
            </a:r>
            <a:r>
              <a:rPr lang="hu-HU" sz="20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u="sng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Nervensystem</a:t>
            </a:r>
            <a:r>
              <a:rPr lang="hu-HU" sz="2000" u="sng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willentlich</a:t>
            </a: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bewußt</a:t>
            </a: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gezielt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schnelle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Antworte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auf</a:t>
            </a:r>
            <a:r>
              <a:rPr lang="hu-HU" sz="2000" dirty="0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rPr>
              <a:t>Reize</a:t>
            </a:r>
            <a:endParaRPr lang="hu-HU" sz="2000" dirty="0" smtClean="0">
              <a:solidFill>
                <a:srgbClr val="00206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9" name="Szövegdoboz 3"/>
          <p:cNvSpPr txBox="1"/>
          <p:nvPr/>
        </p:nvSpPr>
        <p:spPr>
          <a:xfrm>
            <a:off x="4857381" y="382549"/>
            <a:ext cx="24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Vegetative</a:t>
            </a:r>
            <a:r>
              <a:rPr lang="hu-HU" sz="2400" dirty="0" smtClean="0">
                <a:solidFill>
                  <a:srgbClr val="002060"/>
                </a:solidFill>
              </a:rPr>
              <a:t> Reflexe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7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369" y="831686"/>
            <a:ext cx="3240832" cy="54372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99" y="747663"/>
            <a:ext cx="2767584" cy="560527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386085" y="1447802"/>
            <a:ext cx="5080750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2060"/>
                </a:solidFill>
              </a:rPr>
              <a:t>Parasympathicus: „</a:t>
            </a:r>
            <a:r>
              <a:rPr lang="hu-HU" sz="2400" b="1" dirty="0" err="1" smtClean="0">
                <a:solidFill>
                  <a:srgbClr val="002060"/>
                </a:solidFill>
              </a:rPr>
              <a:t>craniosacral</a:t>
            </a:r>
            <a:r>
              <a:rPr lang="hu-HU" sz="2400" b="1" dirty="0" smtClean="0">
                <a:solidFill>
                  <a:srgbClr val="002060"/>
                </a:solidFill>
              </a:rPr>
              <a:t>”</a:t>
            </a:r>
          </a:p>
          <a:p>
            <a:pPr>
              <a:spcAft>
                <a:spcPts val="600"/>
              </a:spcAft>
            </a:pPr>
            <a:r>
              <a:rPr lang="hu-HU" sz="2400" dirty="0" err="1" smtClean="0">
                <a:solidFill>
                  <a:srgbClr val="002060"/>
                </a:solidFill>
              </a:rPr>
              <a:t>einige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Hirnnervenkerne</a:t>
            </a:r>
            <a:r>
              <a:rPr lang="hu-HU" sz="2400" dirty="0" smtClean="0">
                <a:solidFill>
                  <a:srgbClr val="002060"/>
                </a:solidFill>
              </a:rPr>
              <a:t> (III., VII., IX., X.)</a:t>
            </a: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S2 – S5 (</a:t>
            </a:r>
            <a:r>
              <a:rPr lang="hu-HU" sz="2400" dirty="0" err="1" smtClean="0">
                <a:solidFill>
                  <a:srgbClr val="002060"/>
                </a:solidFill>
              </a:rPr>
              <a:t>evt</a:t>
            </a:r>
            <a:r>
              <a:rPr lang="hu-HU" sz="2400" dirty="0" smtClean="0">
                <a:solidFill>
                  <a:srgbClr val="002060"/>
                </a:solidFill>
              </a:rPr>
              <a:t>. Coc1) Segmente</a:t>
            </a:r>
          </a:p>
          <a:p>
            <a:pPr>
              <a:spcAft>
                <a:spcPts val="600"/>
              </a:spcAft>
            </a:pPr>
            <a:endParaRPr lang="hu-HU" sz="2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24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400" b="1" dirty="0" err="1" smtClean="0">
                <a:solidFill>
                  <a:srgbClr val="002060"/>
                </a:solidFill>
              </a:rPr>
              <a:t>Sympathicus</a:t>
            </a:r>
            <a:r>
              <a:rPr lang="hu-HU" sz="2400" b="1" dirty="0" smtClean="0">
                <a:solidFill>
                  <a:srgbClr val="002060"/>
                </a:solidFill>
              </a:rPr>
              <a:t>: „</a:t>
            </a:r>
            <a:r>
              <a:rPr lang="hu-HU" sz="2400" b="1" dirty="0" err="1" smtClean="0">
                <a:solidFill>
                  <a:srgbClr val="002060"/>
                </a:solidFill>
              </a:rPr>
              <a:t>thoracolumbal</a:t>
            </a:r>
            <a:r>
              <a:rPr lang="hu-HU" sz="2400" b="1" dirty="0" smtClean="0">
                <a:solidFill>
                  <a:srgbClr val="002060"/>
                </a:solidFill>
              </a:rPr>
              <a:t>”</a:t>
            </a: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C8/Th1 – L3 Segmente</a:t>
            </a:r>
          </a:p>
          <a:p>
            <a:pPr>
              <a:spcAft>
                <a:spcPts val="600"/>
              </a:spcAft>
            </a:pPr>
            <a:r>
              <a:rPr lang="hu-HU" sz="2400" dirty="0" err="1" smtClean="0">
                <a:solidFill>
                  <a:srgbClr val="002060"/>
                </a:solidFill>
              </a:rPr>
              <a:t>Zervikalmark</a:t>
            </a:r>
            <a:r>
              <a:rPr lang="hu-HU" sz="2400" dirty="0" smtClean="0">
                <a:solidFill>
                  <a:srgbClr val="002060"/>
                </a:solidFill>
              </a:rPr>
              <a:t>: </a:t>
            </a:r>
            <a:r>
              <a:rPr lang="hu-HU" sz="2400" dirty="0" err="1" smtClean="0">
                <a:solidFill>
                  <a:srgbClr val="002060"/>
                </a:solidFill>
              </a:rPr>
              <a:t>keine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eigenen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veg</a:t>
            </a:r>
            <a:r>
              <a:rPr lang="hu-HU" sz="2400" dirty="0" smtClean="0">
                <a:solidFill>
                  <a:srgbClr val="002060"/>
                </a:solidFill>
              </a:rPr>
              <a:t>. </a:t>
            </a:r>
            <a:r>
              <a:rPr lang="hu-HU" sz="2400" dirty="0" err="1" smtClean="0">
                <a:solidFill>
                  <a:srgbClr val="002060"/>
                </a:solidFill>
              </a:rPr>
              <a:t>Zellen</a:t>
            </a:r>
            <a:endParaRPr lang="hu-HU" sz="24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400" dirty="0" err="1" smtClean="0">
                <a:solidFill>
                  <a:srgbClr val="002060"/>
                </a:solidFill>
              </a:rPr>
              <a:t>Ggl</a:t>
            </a:r>
            <a:r>
              <a:rPr lang="hu-HU" sz="2400" dirty="0" smtClean="0">
                <a:solidFill>
                  <a:srgbClr val="002060"/>
                </a:solidFill>
              </a:rPr>
              <a:t>. </a:t>
            </a:r>
            <a:r>
              <a:rPr lang="hu-HU" sz="2400" dirty="0" err="1" smtClean="0">
                <a:solidFill>
                  <a:srgbClr val="002060"/>
                </a:solidFill>
              </a:rPr>
              <a:t>cervicale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sup</a:t>
            </a:r>
            <a:r>
              <a:rPr lang="hu-HU" sz="2400" dirty="0" smtClean="0">
                <a:solidFill>
                  <a:srgbClr val="002060"/>
                </a:solidFill>
              </a:rPr>
              <a:t>., </a:t>
            </a:r>
            <a:r>
              <a:rPr lang="hu-HU" sz="2400" dirty="0" err="1" smtClean="0">
                <a:solidFill>
                  <a:srgbClr val="002060"/>
                </a:solidFill>
              </a:rPr>
              <a:t>med</a:t>
            </a:r>
            <a:r>
              <a:rPr lang="hu-HU" sz="2400" dirty="0" smtClean="0">
                <a:solidFill>
                  <a:srgbClr val="002060"/>
                </a:solidFill>
              </a:rPr>
              <a:t>. et </a:t>
            </a:r>
            <a:r>
              <a:rPr lang="hu-HU" sz="2400" dirty="0" err="1" smtClean="0">
                <a:solidFill>
                  <a:srgbClr val="002060"/>
                </a:solidFill>
              </a:rPr>
              <a:t>inf</a:t>
            </a:r>
            <a:r>
              <a:rPr lang="hu-HU" sz="2400" dirty="0" smtClean="0">
                <a:solidFill>
                  <a:srgbClr val="002060"/>
                </a:solidFill>
              </a:rPr>
              <a:t>. </a:t>
            </a:r>
            <a:r>
              <a:rPr lang="hu-HU" sz="2400" dirty="0" err="1" smtClean="0">
                <a:solidFill>
                  <a:srgbClr val="002060"/>
                </a:solidFill>
              </a:rPr>
              <a:t>kriegen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die </a:t>
            </a:r>
            <a:r>
              <a:rPr lang="hu-HU" sz="2400" dirty="0" err="1" smtClean="0">
                <a:solidFill>
                  <a:srgbClr val="002060"/>
                </a:solidFill>
              </a:rPr>
              <a:t>Fasern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aus</a:t>
            </a:r>
            <a:r>
              <a:rPr lang="hu-HU" sz="2400" dirty="0" smtClean="0">
                <a:solidFill>
                  <a:srgbClr val="002060"/>
                </a:solidFill>
              </a:rPr>
              <a:t> Th1 – Th5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9397" y="6358468"/>
            <a:ext cx="52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404599" y="6307668"/>
            <a:ext cx="52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9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1949" y="3676997"/>
            <a:ext cx="56114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u="sng" dirty="0" err="1" smtClean="0">
                <a:solidFill>
                  <a:srgbClr val="002060"/>
                </a:solidFill>
              </a:rPr>
              <a:t>vegetative</a:t>
            </a:r>
            <a:r>
              <a:rPr lang="hu-HU" sz="2400" b="1" u="sng" dirty="0" smtClean="0">
                <a:solidFill>
                  <a:srgbClr val="002060"/>
                </a:solidFill>
              </a:rPr>
              <a:t> Kerne </a:t>
            </a:r>
            <a:r>
              <a:rPr lang="hu-HU" sz="2400" b="1" u="sng" dirty="0" err="1" smtClean="0">
                <a:solidFill>
                  <a:srgbClr val="002060"/>
                </a:solidFill>
              </a:rPr>
              <a:t>im</a:t>
            </a:r>
            <a:r>
              <a:rPr lang="hu-HU" sz="2400" b="1" u="sng" dirty="0" smtClean="0">
                <a:solidFill>
                  <a:srgbClr val="002060"/>
                </a:solidFill>
              </a:rPr>
              <a:t> </a:t>
            </a:r>
            <a:r>
              <a:rPr lang="hu-HU" sz="2400" b="1" u="sng" dirty="0" err="1" smtClean="0">
                <a:solidFill>
                  <a:srgbClr val="002060"/>
                </a:solidFill>
              </a:rPr>
              <a:t>Rückenmark</a:t>
            </a:r>
            <a:r>
              <a:rPr lang="hu-HU" sz="2400" b="1" u="sng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Nucl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intermediolateralis</a:t>
            </a:r>
            <a:r>
              <a:rPr lang="hu-HU" dirty="0" smtClean="0">
                <a:solidFill>
                  <a:srgbClr val="002060"/>
                </a:solidFill>
              </a:rPr>
              <a:t> (IML), </a:t>
            </a:r>
            <a:r>
              <a:rPr lang="hu-HU" dirty="0" err="1" smtClean="0">
                <a:solidFill>
                  <a:srgbClr val="002060"/>
                </a:solidFill>
              </a:rPr>
              <a:t>intermediomedialis</a:t>
            </a:r>
            <a:r>
              <a:rPr lang="hu-HU" dirty="0" smtClean="0">
                <a:solidFill>
                  <a:srgbClr val="002060"/>
                </a:solidFill>
              </a:rPr>
              <a:t> (IMM)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in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sog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Zona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intermedia</a:t>
            </a:r>
            <a:r>
              <a:rPr lang="hu-HU" dirty="0" smtClean="0">
                <a:solidFill>
                  <a:srgbClr val="002060"/>
                </a:solidFill>
              </a:rPr>
              <a:t> in (C8-) Th1 – L3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nach</a:t>
            </a:r>
            <a:r>
              <a:rPr lang="hu-HU" dirty="0" smtClean="0">
                <a:solidFill>
                  <a:srgbClr val="002060"/>
                </a:solidFill>
              </a:rPr>
              <a:t> Rexed: </a:t>
            </a:r>
            <a:r>
              <a:rPr lang="hu-HU" dirty="0" err="1" smtClean="0">
                <a:solidFill>
                  <a:srgbClr val="002060"/>
                </a:solidFill>
              </a:rPr>
              <a:t>Lamina</a:t>
            </a:r>
            <a:r>
              <a:rPr lang="hu-HU" dirty="0" smtClean="0">
                <a:solidFill>
                  <a:srgbClr val="002060"/>
                </a:solidFill>
              </a:rPr>
              <a:t> VII.) </a:t>
            </a:r>
            <a:r>
              <a:rPr lang="hu-HU" dirty="0" err="1" smtClean="0">
                <a:solidFill>
                  <a:srgbClr val="002060"/>
                </a:solidFill>
              </a:rPr>
              <a:t>für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smtClean="0">
                <a:solidFill>
                  <a:srgbClr val="002060"/>
                </a:solidFill>
              </a:rPr>
              <a:t>SY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>
                <a:solidFill>
                  <a:srgbClr val="002060"/>
                </a:solidFill>
              </a:rPr>
              <a:t>für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b="1" dirty="0" smtClean="0">
                <a:solidFill>
                  <a:srgbClr val="002060"/>
                </a:solidFill>
              </a:rPr>
              <a:t>PSY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in der </a:t>
            </a:r>
            <a:r>
              <a:rPr lang="hu-HU" dirty="0" err="1" smtClean="0">
                <a:solidFill>
                  <a:srgbClr val="002060"/>
                </a:solidFill>
              </a:rPr>
              <a:t>Zona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intermedia</a:t>
            </a:r>
            <a:r>
              <a:rPr lang="hu-HU" dirty="0" smtClean="0">
                <a:solidFill>
                  <a:srgbClr val="002060"/>
                </a:solidFill>
              </a:rPr>
              <a:t> von S2 – S5 (</a:t>
            </a:r>
            <a:r>
              <a:rPr lang="hu-HU" dirty="0" err="1" smtClean="0">
                <a:solidFill>
                  <a:srgbClr val="002060"/>
                </a:solidFill>
              </a:rPr>
              <a:t>evt</a:t>
            </a:r>
            <a:r>
              <a:rPr lang="hu-HU" dirty="0" smtClean="0">
                <a:solidFill>
                  <a:srgbClr val="002060"/>
                </a:solidFill>
              </a:rPr>
              <a:t>. Coc1)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9" y="224454"/>
            <a:ext cx="5438775" cy="31757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53594" y="762734"/>
            <a:ext cx="4822799" cy="37275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7533328" y="5185102"/>
            <a:ext cx="33860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 err="1">
                <a:solidFill>
                  <a:srgbClr val="002060"/>
                </a:solidFill>
              </a:rPr>
              <a:t>vegetative</a:t>
            </a:r>
            <a:r>
              <a:rPr lang="hu-HU" b="1" u="sng" dirty="0">
                <a:solidFill>
                  <a:srgbClr val="002060"/>
                </a:solidFill>
              </a:rPr>
              <a:t> </a:t>
            </a:r>
            <a:r>
              <a:rPr lang="hu-HU" b="1" u="sng" dirty="0" smtClean="0">
                <a:solidFill>
                  <a:srgbClr val="002060"/>
                </a:solidFill>
              </a:rPr>
              <a:t>Kerne von </a:t>
            </a:r>
            <a:r>
              <a:rPr lang="hu-HU" b="1" u="sng" dirty="0" err="1" smtClean="0">
                <a:solidFill>
                  <a:srgbClr val="002060"/>
                </a:solidFill>
              </a:rPr>
              <a:t>Hirnnerven</a:t>
            </a:r>
            <a:r>
              <a:rPr lang="hu-HU" b="1" u="sng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Hirnstamm</a:t>
            </a:r>
            <a:r>
              <a:rPr lang="hu-HU" dirty="0" smtClean="0">
                <a:solidFill>
                  <a:srgbClr val="002060"/>
                </a:solidFill>
              </a:rPr>
              <a:t>…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(an der </a:t>
            </a:r>
            <a:r>
              <a:rPr lang="hu-HU" dirty="0" err="1" smtClean="0">
                <a:solidFill>
                  <a:srgbClr val="002060"/>
                </a:solidFill>
              </a:rPr>
              <a:t>Abbildung</a:t>
            </a:r>
            <a:r>
              <a:rPr lang="hu-HU" dirty="0" smtClean="0">
                <a:solidFill>
                  <a:srgbClr val="002060"/>
                </a:solidFill>
              </a:rPr>
              <a:t> mit </a:t>
            </a:r>
            <a:r>
              <a:rPr lang="hu-HU" b="1" dirty="0" err="1" smtClean="0">
                <a:solidFill>
                  <a:srgbClr val="00B050"/>
                </a:solidFill>
              </a:rPr>
              <a:t>grün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460720" y="4834107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93832" y="28506"/>
            <a:ext cx="2629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Aus</a:t>
            </a:r>
            <a:r>
              <a:rPr lang="hu-HU" sz="1200" dirty="0" smtClean="0">
                <a:solidFill>
                  <a:srgbClr val="002060"/>
                </a:solidFill>
              </a:rPr>
              <a:t> der </a:t>
            </a:r>
            <a:r>
              <a:rPr lang="hu-HU" sz="1200" dirty="0" err="1" smtClean="0">
                <a:solidFill>
                  <a:srgbClr val="002060"/>
                </a:solidFill>
              </a:rPr>
              <a:t>Vorlesung</a:t>
            </a:r>
            <a:r>
              <a:rPr lang="hu-HU" sz="1200" dirty="0" smtClean="0">
                <a:solidFill>
                  <a:srgbClr val="002060"/>
                </a:solidFill>
              </a:rPr>
              <a:t> von Dr. M. </a:t>
            </a:r>
            <a:r>
              <a:rPr lang="hu-HU" sz="1200" dirty="0" err="1" smtClean="0">
                <a:solidFill>
                  <a:srgbClr val="002060"/>
                </a:solidFill>
              </a:rPr>
              <a:t>Kozsurek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82" y="335009"/>
            <a:ext cx="3881530" cy="614722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39539" y="1045028"/>
            <a:ext cx="5146089" cy="460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Zielorgane </a:t>
            </a:r>
            <a:r>
              <a:rPr lang="hu-HU" sz="2000" dirty="0" err="1" smtClean="0">
                <a:solidFill>
                  <a:srgbClr val="002060"/>
                </a:solidFill>
              </a:rPr>
              <a:t>werden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nicht</a:t>
            </a:r>
            <a:r>
              <a:rPr lang="hu-HU" sz="2000" dirty="0" smtClean="0">
                <a:solidFill>
                  <a:srgbClr val="002060"/>
                </a:solidFill>
              </a:rPr>
              <a:t> direkt von den </a:t>
            </a:r>
            <a:r>
              <a:rPr lang="hu-HU" sz="2000" dirty="0" err="1" smtClean="0">
                <a:solidFill>
                  <a:srgbClr val="002060"/>
                </a:solidFill>
              </a:rPr>
              <a:t>Axonen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der </a:t>
            </a:r>
            <a:r>
              <a:rPr lang="hu-HU" sz="2000" dirty="0" err="1" smtClean="0">
                <a:solidFill>
                  <a:srgbClr val="002060"/>
                </a:solidFill>
              </a:rPr>
              <a:t>vegetativen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Neuronen</a:t>
            </a:r>
            <a:r>
              <a:rPr lang="hu-HU" sz="2000" dirty="0" smtClean="0">
                <a:solidFill>
                  <a:srgbClr val="002060"/>
                </a:solidFill>
              </a:rPr>
              <a:t> des </a:t>
            </a:r>
            <a:r>
              <a:rPr lang="hu-HU" sz="2000" dirty="0" err="1" smtClean="0">
                <a:solidFill>
                  <a:srgbClr val="002060"/>
                </a:solidFill>
              </a:rPr>
              <a:t>Rückenmarkes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innerviert</a:t>
            </a:r>
            <a:r>
              <a:rPr lang="hu-HU" sz="2000" dirty="0" smtClean="0">
                <a:solidFill>
                  <a:srgbClr val="002060"/>
                </a:solidFill>
              </a:rPr>
              <a:t>, </a:t>
            </a:r>
          </a:p>
          <a:p>
            <a:pPr>
              <a:spcAft>
                <a:spcPts val="600"/>
              </a:spcAft>
            </a:pPr>
            <a:endParaRPr lang="hu-HU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sondern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die </a:t>
            </a:r>
            <a:r>
              <a:rPr lang="hu-HU" sz="2000" dirty="0" err="1" smtClean="0">
                <a:solidFill>
                  <a:srgbClr val="002060"/>
                </a:solidFill>
              </a:rPr>
              <a:t>austretenden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Nervenfasern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laufen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in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vegetative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Ganglien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ein</a:t>
            </a:r>
            <a:r>
              <a:rPr lang="hu-HU" sz="2000" dirty="0" smtClean="0">
                <a:solidFill>
                  <a:srgbClr val="002060"/>
                </a:solidFill>
              </a:rPr>
              <a:t>, </a:t>
            </a:r>
            <a:r>
              <a:rPr lang="hu-HU" sz="2000" dirty="0" err="1" smtClean="0">
                <a:solidFill>
                  <a:srgbClr val="002060"/>
                </a:solidFill>
              </a:rPr>
              <a:t>wo</a:t>
            </a:r>
            <a:r>
              <a:rPr lang="hu-HU" sz="2000" dirty="0" smtClean="0">
                <a:solidFill>
                  <a:srgbClr val="002060"/>
                </a:solidFill>
              </a:rPr>
              <a:t> die </a:t>
            </a:r>
            <a:r>
              <a:rPr lang="hu-HU" sz="2000" dirty="0" err="1" smtClean="0">
                <a:solidFill>
                  <a:srgbClr val="002060"/>
                </a:solidFill>
              </a:rPr>
              <a:t>Information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auf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postganglionäre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Nervenzellen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umgeschaltet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err="1" smtClean="0">
                <a:solidFill>
                  <a:srgbClr val="002060"/>
                </a:solidFill>
              </a:rPr>
              <a:t>wird</a:t>
            </a:r>
            <a:r>
              <a:rPr lang="hu-HU" sz="2000" dirty="0" smtClean="0">
                <a:solidFill>
                  <a:srgbClr val="002060"/>
                </a:solidFill>
              </a:rPr>
              <a:t>. </a:t>
            </a:r>
            <a:endParaRPr lang="hu-HU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sz="20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SY und PSY Ganglia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97855" y="6433028"/>
            <a:ext cx="1664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Réthelyi &amp; </a:t>
            </a:r>
            <a:r>
              <a:rPr lang="hu-HU" sz="1200" dirty="0" err="1" smtClean="0">
                <a:solidFill>
                  <a:srgbClr val="002060"/>
                </a:solidFill>
              </a:rPr>
              <a:t>Szentágothai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963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Microsoft Office PowerPoint</Application>
  <PresentationFormat>Szélesvásznú</PresentationFormat>
  <Paragraphs>372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3" baseType="lpstr">
      <vt:lpstr>Arial</vt:lpstr>
      <vt:lpstr>Calibri</vt:lpstr>
      <vt:lpstr>Palatino Linotype</vt:lpstr>
      <vt:lpstr>1_Office Theme</vt:lpstr>
      <vt:lpstr> Mikroskopie des Rückenmarks II. Vegetative Reflexe; Fremdreflexe; Bahnen Verletzungen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Mikroskopie des Rückenmarks II. Vegetative Reflexe; Bahnen</dc:title>
  <dc:creator>Baksa</dc:creator>
  <cp:lastModifiedBy>csgergo</cp:lastModifiedBy>
  <cp:revision>109</cp:revision>
  <dcterms:created xsi:type="dcterms:W3CDTF">2014-09-21T21:06:48Z</dcterms:created>
  <dcterms:modified xsi:type="dcterms:W3CDTF">2018-10-13T15:40:18Z</dcterms:modified>
</cp:coreProperties>
</file>