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86" r:id="rId11"/>
    <p:sldId id="264" r:id="rId12"/>
    <p:sldId id="265" r:id="rId13"/>
    <p:sldId id="266" r:id="rId14"/>
    <p:sldId id="267" r:id="rId15"/>
    <p:sldId id="268" r:id="rId16"/>
    <p:sldId id="282" r:id="rId17"/>
    <p:sldId id="280" r:id="rId18"/>
    <p:sldId id="283" r:id="rId19"/>
    <p:sldId id="269" r:id="rId20"/>
    <p:sldId id="281" r:id="rId21"/>
    <p:sldId id="284" r:id="rId22"/>
    <p:sldId id="270" r:id="rId23"/>
    <p:sldId id="271" r:id="rId24"/>
    <p:sldId id="285" r:id="rId25"/>
    <p:sldId id="272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99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8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82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165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230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896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0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46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155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78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851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353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09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65038-E4B2-4647-B947-EC7B7F8738BE}" type="datetimeFigureOut">
              <a:rPr lang="hu-HU" smtClean="0"/>
              <a:t>2018.10.03.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2DB-8C08-4484-A7E3-AAA9049E41F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87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SZEM\kornea4.bm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 kötőszövet</a:t>
            </a:r>
            <a:endParaRPr lang="hu-HU" sz="3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31640" y="2492896"/>
            <a:ext cx="6400800" cy="1752600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II. </a:t>
            </a:r>
            <a:r>
              <a:rPr lang="hu-HU" sz="24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Extracelluláris</a:t>
            </a:r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mátrix</a:t>
            </a:r>
            <a:endParaRPr lang="hu-H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635896" y="3839859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CCFF"/>
                </a:solidFill>
                <a:latin typeface="Lucida Calligraphy" panose="03010101010101010101" pitchFamily="66" charset="0"/>
              </a:rPr>
              <a:t>Dr. </a:t>
            </a:r>
            <a:r>
              <a:rPr lang="hu-HU" sz="1600" dirty="0" err="1" smtClean="0">
                <a:solidFill>
                  <a:srgbClr val="FFCCFF"/>
                </a:solidFill>
                <a:latin typeface="Lucida Calligraphy" panose="03010101010101010101" pitchFamily="66" charset="0"/>
              </a:rPr>
              <a:t>Röhlich</a:t>
            </a:r>
            <a:r>
              <a:rPr lang="hu-HU" sz="1600" dirty="0" smtClean="0">
                <a:solidFill>
                  <a:srgbClr val="FFCCFF"/>
                </a:solidFill>
                <a:latin typeface="Lucida Calligraphy" panose="03010101010101010101" pitchFamily="66" charset="0"/>
              </a:rPr>
              <a:t> </a:t>
            </a:r>
            <a:r>
              <a:rPr lang="hu-HU" sz="1600" dirty="0" smtClean="0">
                <a:solidFill>
                  <a:srgbClr val="FFCCFF"/>
                </a:solidFill>
                <a:latin typeface="Lucida Calligraphy" panose="03010101010101010101" pitchFamily="66" charset="0"/>
              </a:rPr>
              <a:t>Pál prof. emeritus</a:t>
            </a:r>
            <a:endParaRPr lang="hu-HU" sz="1600" dirty="0">
              <a:solidFill>
                <a:srgbClr val="FFCCFF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63688" y="537321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2018/2019 I. félév, 2018 10. 2.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42183" y="2988920"/>
            <a:ext cx="662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EM: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sötét, homogénnek tűnő belső állomány (rugalmas anyag: </a:t>
            </a:r>
            <a:r>
              <a:rPr lang="hu-HU" altLang="hu-HU" sz="1400" b="1" dirty="0" err="1">
                <a:solidFill>
                  <a:srgbClr val="FFFF00"/>
                </a:solidFill>
                <a:latin typeface="Calibri" pitchFamily="34" charset="0"/>
              </a:rPr>
              <a:t>elasztin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), körülötte 8-10 nm-es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fibrillumok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400" b="1" dirty="0" err="1">
                <a:solidFill>
                  <a:srgbClr val="FFFF00"/>
                </a:solidFill>
                <a:latin typeface="Calibri" pitchFamily="34" charset="0"/>
              </a:rPr>
              <a:t>fibrillin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).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Kép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3747387" cy="181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35" y="908720"/>
            <a:ext cx="1994044" cy="18127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9" y="3807947"/>
            <a:ext cx="2800841" cy="248193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483768" y="301149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 rugalmas rost finom szerkezete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995936" y="3759481"/>
            <a:ext cx="38884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1600" b="1" dirty="0">
                <a:solidFill>
                  <a:srgbClr val="FFC000"/>
                </a:solidFill>
                <a:latin typeface="Calibri" pitchFamily="34" charset="0"/>
              </a:rPr>
              <a:t>Molekuláris szerkezet</a:t>
            </a: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 </a:t>
            </a:r>
            <a:endParaRPr lang="hu-HU" altLang="hu-HU" sz="1600" b="1" dirty="0">
              <a:solidFill>
                <a:srgbClr val="FFC00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300" b="1" dirty="0" err="1">
                <a:solidFill>
                  <a:srgbClr val="FFFF00"/>
                </a:solidFill>
                <a:latin typeface="Calibri" pitchFamily="34" charset="0"/>
              </a:rPr>
              <a:t>Elasztin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 fehérje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, összetekeredett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peptidláncok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hidrofób aminosavakkal,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lizin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aminosavaknál összekötve. Ez adja a rugalmasságot</a:t>
            </a:r>
            <a:r>
              <a:rPr lang="hu-HU" altLang="hu-HU" sz="13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0"/>
              </a:spcBef>
            </a:pPr>
            <a:endParaRPr lang="hu-HU" altLang="hu-HU" sz="13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300" b="1" dirty="0" err="1">
                <a:solidFill>
                  <a:srgbClr val="FFFF00"/>
                </a:solidFill>
                <a:latin typeface="Calibri" pitchFamily="34" charset="0"/>
              </a:rPr>
              <a:t>Fibrillin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b="1" dirty="0" err="1" smtClean="0">
                <a:solidFill>
                  <a:schemeClr val="bg1"/>
                </a:solidFill>
                <a:latin typeface="Calibri" pitchFamily="34" charset="0"/>
              </a:rPr>
              <a:t>fibrillumok</a:t>
            </a:r>
            <a:r>
              <a:rPr lang="hu-HU" altLang="hu-HU" sz="13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a periférián, spirális lefutásban. Szakítási szilárdság</a:t>
            </a:r>
            <a:r>
              <a:rPr lang="hu-HU" altLang="hu-HU" sz="13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hu-HU" altLang="hu-HU" sz="13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676284" y="2730033"/>
            <a:ext cx="1155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solidFill>
                  <a:schemeClr val="bg1"/>
                </a:solidFill>
              </a:rPr>
              <a:t>fibrillin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668172" y="2742699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" dirty="0" err="1" smtClean="0">
                <a:solidFill>
                  <a:schemeClr val="bg1"/>
                </a:solidFill>
              </a:rPr>
              <a:t>elasztin</a:t>
            </a:r>
            <a:endParaRPr lang="hu-HU" sz="1000" dirty="0">
              <a:solidFill>
                <a:schemeClr val="bg1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443387" y="5048913"/>
            <a:ext cx="648072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900" dirty="0" smtClean="0"/>
              <a:t>kihúzás</a:t>
            </a:r>
            <a:endParaRPr lang="hu-HU" sz="9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2195736" y="5091813"/>
            <a:ext cx="72008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900" dirty="0" smtClean="0"/>
              <a:t>eleresztés</a:t>
            </a:r>
            <a:endParaRPr lang="hu-HU" sz="9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735762" y="5322645"/>
            <a:ext cx="67240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Elasztin</a:t>
            </a:r>
            <a:r>
              <a:rPr lang="hu-HU" sz="900" dirty="0" smtClean="0"/>
              <a:t> molekulák</a:t>
            </a:r>
            <a:endParaRPr lang="hu-HU" sz="9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798145" y="5322645"/>
            <a:ext cx="977977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900" dirty="0" smtClean="0"/>
              <a:t>keresztkötések</a:t>
            </a:r>
            <a:endParaRPr lang="hu-HU" sz="9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995936" y="580526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chemeClr val="bg1"/>
                </a:solidFill>
              </a:rPr>
              <a:t>Fibrillin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fibrillumok</a:t>
            </a:r>
            <a:r>
              <a:rPr lang="hu-HU" sz="1400" dirty="0" smtClean="0">
                <a:solidFill>
                  <a:schemeClr val="bg1"/>
                </a:solidFill>
              </a:rPr>
              <a:t> rugalmas rostokon kívül is előfordulnak: pl. </a:t>
            </a:r>
            <a:r>
              <a:rPr lang="hu-HU" sz="1400" dirty="0" err="1" smtClean="0">
                <a:solidFill>
                  <a:schemeClr val="bg1"/>
                </a:solidFill>
              </a:rPr>
              <a:t>lamina</a:t>
            </a:r>
            <a:r>
              <a:rPr lang="hu-HU" sz="1400" dirty="0" smtClean="0">
                <a:solidFill>
                  <a:schemeClr val="bg1"/>
                </a:solidFill>
              </a:rPr>
              <a:t> </a:t>
            </a:r>
            <a:r>
              <a:rPr lang="hu-HU" sz="1400" dirty="0" err="1" smtClean="0">
                <a:solidFill>
                  <a:schemeClr val="bg1"/>
                </a:solidFill>
              </a:rPr>
              <a:t>basalis</a:t>
            </a:r>
            <a:r>
              <a:rPr lang="hu-HU" sz="1400" dirty="0" smtClean="0">
                <a:solidFill>
                  <a:schemeClr val="bg1"/>
                </a:solidFill>
              </a:rPr>
              <a:t> alatt, lencsefüggesztő rostokban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kollmol0007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3"/>
            <a:ext cx="6348413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50825" y="549275"/>
            <a:ext cx="208915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FF00"/>
                </a:solidFill>
                <a:latin typeface="Comic Sans MS" pitchFamily="66" charset="0"/>
              </a:rPr>
              <a:t>A kollagénrost képződésének vázlata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solidFill>
                  <a:srgbClr val="FFFF00"/>
                </a:solidFill>
                <a:latin typeface="Calibri" pitchFamily="34" charset="0"/>
              </a:rPr>
              <a:t>(fibrillogenesis)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78928" y="3505803"/>
            <a:ext cx="22329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bg1"/>
                </a:solidFill>
              </a:rPr>
              <a:t>Az </a:t>
            </a:r>
            <a:r>
              <a:rPr lang="hu-HU" sz="1400" dirty="0" err="1" smtClean="0">
                <a:solidFill>
                  <a:schemeClr val="bg1"/>
                </a:solidFill>
              </a:rPr>
              <a:t>exocytosissal</a:t>
            </a:r>
            <a:r>
              <a:rPr lang="hu-HU" sz="1400" dirty="0" smtClean="0">
                <a:solidFill>
                  <a:schemeClr val="bg1"/>
                </a:solidFill>
              </a:rPr>
              <a:t> kiürült </a:t>
            </a:r>
            <a:r>
              <a:rPr lang="hu-HU" sz="1400" dirty="0" err="1" smtClean="0">
                <a:solidFill>
                  <a:schemeClr val="bg1"/>
                </a:solidFill>
              </a:rPr>
              <a:t>tropokollagén</a:t>
            </a:r>
            <a:r>
              <a:rPr lang="hu-HU" sz="1400" dirty="0" smtClean="0">
                <a:solidFill>
                  <a:schemeClr val="bg1"/>
                </a:solidFill>
              </a:rPr>
              <a:t> molekulák a sejt felszíni hosszanti árkaiban kötődnek össze </a:t>
            </a:r>
            <a:r>
              <a:rPr lang="hu-HU" sz="1400" dirty="0" err="1" smtClean="0">
                <a:solidFill>
                  <a:schemeClr val="bg1"/>
                </a:solidFill>
              </a:rPr>
              <a:t>fibrillumokká</a:t>
            </a:r>
            <a:r>
              <a:rPr lang="hu-HU" sz="1400" dirty="0" smtClean="0">
                <a:solidFill>
                  <a:schemeClr val="bg1"/>
                </a:solidFill>
              </a:rPr>
              <a:t>.</a:t>
            </a:r>
          </a:p>
          <a:p>
            <a:endParaRPr lang="hu-HU" sz="1400" dirty="0" smtClean="0">
              <a:solidFill>
                <a:schemeClr val="bg1"/>
              </a:solidFill>
            </a:endParaRPr>
          </a:p>
          <a:p>
            <a:r>
              <a:rPr lang="hu-HU" sz="1400" dirty="0" smtClean="0">
                <a:solidFill>
                  <a:schemeClr val="bg1"/>
                </a:solidFill>
              </a:rPr>
              <a:t>A </a:t>
            </a:r>
            <a:r>
              <a:rPr lang="hu-HU" sz="1400" dirty="0" err="1" smtClean="0">
                <a:solidFill>
                  <a:schemeClr val="bg1"/>
                </a:solidFill>
              </a:rPr>
              <a:t>fibrillumok</a:t>
            </a:r>
            <a:r>
              <a:rPr lang="hu-HU" sz="1400" dirty="0" smtClean="0">
                <a:solidFill>
                  <a:schemeClr val="bg1"/>
                </a:solidFill>
              </a:rPr>
              <a:t> térbeli iránya az árkok irányától függ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zövegdoboz 2"/>
          <p:cNvSpPr txBox="1">
            <a:spLocks noChangeArrowheads="1"/>
          </p:cNvSpPr>
          <p:nvPr/>
        </p:nvSpPr>
        <p:spPr bwMode="auto">
          <a:xfrm>
            <a:off x="1476375" y="1916113"/>
            <a:ext cx="604837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 smtClean="0">
                <a:solidFill>
                  <a:srgbClr val="FFFF00"/>
                </a:solidFill>
                <a:latin typeface="Comic Sans MS" pitchFamily="66" charset="0"/>
              </a:rPr>
              <a:t>2. </a:t>
            </a:r>
            <a:r>
              <a:rPr lang="hu-HU" altLang="hu-HU" b="1" dirty="0">
                <a:solidFill>
                  <a:srgbClr val="FFFF00"/>
                </a:solidFill>
                <a:latin typeface="Comic Sans MS" pitchFamily="66" charset="0"/>
              </a:rPr>
              <a:t>Amorf alapállomány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76375" y="3933056"/>
            <a:ext cx="669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Kocsonyás, viszkózus, makromolekulákból álló állomány a rostok és sejtek között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GAGun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67293"/>
            <a:ext cx="5832127" cy="269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476374" y="404664"/>
            <a:ext cx="611981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 err="1">
                <a:solidFill>
                  <a:srgbClr val="FFFF00"/>
                </a:solidFill>
                <a:latin typeface="Comic Sans MS" pitchFamily="66" charset="0"/>
              </a:rPr>
              <a:t>Glükózaminoglikánok</a:t>
            </a: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 (GAG)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  <a:latin typeface="Comic Sans MS" pitchFamily="66" charset="0"/>
              </a:rPr>
              <a:t>ismétlődő </a:t>
            </a:r>
            <a:r>
              <a:rPr lang="hu-HU" altLang="hu-HU" sz="1600" b="1" dirty="0" err="1">
                <a:solidFill>
                  <a:srgbClr val="FFFF00"/>
                </a:solidFill>
                <a:latin typeface="Comic Sans MS" pitchFamily="66" charset="0"/>
              </a:rPr>
              <a:t>diszaccharida-egységek</a:t>
            </a:r>
            <a:r>
              <a:rPr lang="hu-HU" altLang="hu-HU" sz="1600" b="1" dirty="0">
                <a:solidFill>
                  <a:srgbClr val="FFFF00"/>
                </a:solidFill>
                <a:latin typeface="Comic Sans MS" pitchFamily="66" charset="0"/>
              </a:rPr>
              <a:t> a különböző </a:t>
            </a:r>
            <a:r>
              <a:rPr lang="hu-HU" altLang="hu-HU" sz="1600" b="1" dirty="0" err="1">
                <a:solidFill>
                  <a:srgbClr val="FFFF00"/>
                </a:solidFill>
                <a:latin typeface="Comic Sans MS" pitchFamily="66" charset="0"/>
              </a:rPr>
              <a:t>GAG-okban</a:t>
            </a:r>
            <a:r>
              <a:rPr lang="hu-HU" altLang="hu-HU" sz="16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2532" name="Szövegdoboz 1"/>
          <p:cNvSpPr txBox="1">
            <a:spLocks noChangeArrowheads="1"/>
          </p:cNvSpPr>
          <p:nvPr/>
        </p:nvSpPr>
        <p:spPr bwMode="auto">
          <a:xfrm>
            <a:off x="576263" y="1412776"/>
            <a:ext cx="82089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Hosszú, 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nem elágazó 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szénhidrátláncok. 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Ismétlődő </a:t>
            </a:r>
            <a:r>
              <a:rPr lang="hu-HU" altLang="hu-HU" sz="1300" b="1" dirty="0" err="1">
                <a:solidFill>
                  <a:schemeClr val="bg1"/>
                </a:solidFill>
                <a:latin typeface="Calibri" pitchFamily="34" charset="0"/>
              </a:rPr>
              <a:t>diszaccharida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 egységek 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alkotják.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Egy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diszaccharida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egységből az egyik komponens </a:t>
            </a:r>
            <a:r>
              <a:rPr lang="hu-HU" altLang="hu-HU" sz="1300" b="1" dirty="0" err="1">
                <a:solidFill>
                  <a:schemeClr val="bg1"/>
                </a:solidFill>
                <a:latin typeface="Calibri" pitchFamily="34" charset="0"/>
              </a:rPr>
              <a:t>COOH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-csoportot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tartalmaz, a másik egy </a:t>
            </a:r>
            <a:r>
              <a:rPr lang="hu-HU" altLang="hu-HU" sz="1300" b="1" dirty="0" err="1">
                <a:solidFill>
                  <a:schemeClr val="bg1"/>
                </a:solidFill>
                <a:latin typeface="Calibri" pitchFamily="34" charset="0"/>
              </a:rPr>
              <a:t>amino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-csoportot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, melyhez többnyire acetát gyök kapcsolódik.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A legtöbb GAG egy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diszaccharida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egységben 1-3 szulfát csoportot tartalmaz.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A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GAG-ok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300" dirty="0" err="1">
                <a:solidFill>
                  <a:schemeClr val="bg1"/>
                </a:solidFill>
                <a:latin typeface="Calibri" pitchFamily="34" charset="0"/>
              </a:rPr>
              <a:t>karboxil-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 és szulfát csoportok miatt 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sok negatív töltést 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hordoznak.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A negatív töltések kationokat (Na), ezek pedig vízmolekulákat vonzanak → </a:t>
            </a:r>
            <a:r>
              <a:rPr lang="hu-HU" altLang="hu-HU" sz="1300" b="1" dirty="0">
                <a:solidFill>
                  <a:schemeClr val="bg1"/>
                </a:solidFill>
                <a:latin typeface="Calibri" pitchFamily="34" charset="0"/>
              </a:rPr>
              <a:t>erősen hidratált molekulák</a:t>
            </a:r>
            <a:r>
              <a:rPr lang="hu-HU" altLang="hu-HU" sz="13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50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131888" y="387350"/>
            <a:ext cx="720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FF00"/>
                </a:solidFill>
                <a:latin typeface="Comic Sans MS" pitchFamily="66" charset="0"/>
              </a:rPr>
              <a:t>Proteoglikánok</a:t>
            </a:r>
          </a:p>
        </p:txBody>
      </p:sp>
      <p:sp>
        <p:nvSpPr>
          <p:cNvPr id="23556" name="Szövegdoboz 1"/>
          <p:cNvSpPr txBox="1">
            <a:spLocks noChangeArrowheads="1"/>
          </p:cNvSpPr>
          <p:nvPr/>
        </p:nvSpPr>
        <p:spPr bwMode="auto">
          <a:xfrm>
            <a:off x="1131888" y="933450"/>
            <a:ext cx="7327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chemeClr val="bg1"/>
                </a:solidFill>
                <a:latin typeface="Calibri" pitchFamily="34" charset="0"/>
              </a:rPr>
              <a:t>Kétféle komponensből: tengelyfehérjéből és glükózaminoglikánokból  (GAG) állnak</a:t>
            </a:r>
          </a:p>
        </p:txBody>
      </p:sp>
      <p:sp>
        <p:nvSpPr>
          <p:cNvPr id="23557" name="Szövegdoboz 1"/>
          <p:cNvSpPr txBox="1">
            <a:spLocks noChangeArrowheads="1"/>
          </p:cNvSpPr>
          <p:nvPr/>
        </p:nvSpPr>
        <p:spPr bwMode="auto">
          <a:xfrm>
            <a:off x="6588125" y="2867025"/>
            <a:ext cx="237648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Nagy mennyiségű vízmolekulát kötnek meg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(párnázó hatás: nyomással szemben ellenállók,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turgor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 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Jelmolekulákat tárolnak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(FGF, TGF),</a:t>
            </a:r>
          </a:p>
          <a:p>
            <a:pPr marL="285750" indent="-285750" eaLnBrk="1" hangingPunct="1">
              <a:spcBef>
                <a:spcPct val="0"/>
              </a:spcBef>
            </a:pPr>
            <a:endParaRPr lang="hu-HU" altLang="hu-HU" sz="1400" dirty="0"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Kötőszöveti rostokhoz, sejtfelszínhez kötődnek.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6094012" cy="45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93788"/>
            <a:ext cx="5761038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2"/>
          <p:cNvSpPr txBox="1">
            <a:spLocks noChangeArrowheads="1"/>
          </p:cNvSpPr>
          <p:nvPr/>
        </p:nvSpPr>
        <p:spPr bwMode="auto">
          <a:xfrm>
            <a:off x="1943100" y="295275"/>
            <a:ext cx="5545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FF00"/>
                </a:solidFill>
                <a:latin typeface="Comic Sans MS" pitchFamily="66" charset="0"/>
              </a:rPr>
              <a:t>Hámréteg és kötőszövet kapcsolata</a:t>
            </a:r>
          </a:p>
        </p:txBody>
      </p:sp>
    </p:spTree>
    <p:extLst>
      <p:ext uri="{BB962C8B-B14F-4D97-AF65-F5344CB8AC3E}">
        <p14:creationId xmlns:p14="http://schemas.microsoft.com/office/powerpoint/2010/main" val="14405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3203575" y="333375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FFF66"/>
                </a:solidFill>
                <a:latin typeface="Comic Sans MS" pitchFamily="66" charset="0"/>
              </a:rPr>
              <a:t>Lamina basalis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900113" y="765175"/>
            <a:ext cx="7272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 hámréteg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basalis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felszínéhez, vagy zsírsejtek, izomsejtek és izomrostok felszínéhez illeszkedő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vékony réteg (40-120 nm vastag, fénymikroszkóppal alig, elektronmikroszkóppal jól látható).</a:t>
            </a:r>
          </a:p>
        </p:txBody>
      </p:sp>
      <p:pic>
        <p:nvPicPr>
          <p:cNvPr id="20484" name="Picture 6" descr="hemides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341438"/>
            <a:ext cx="44704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68313" y="1484313"/>
            <a:ext cx="26638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rgbClr val="FF6699"/>
                </a:solidFill>
                <a:latin typeface="Calibri" pitchFamily="34" charset="0"/>
              </a:rPr>
              <a:t>EM</a:t>
            </a:r>
            <a:r>
              <a:rPr lang="hu-HU" altLang="hu-HU" sz="1400">
                <a:solidFill>
                  <a:srgbClr val="FF6699"/>
                </a:solidFill>
                <a:latin typeface="Calibri" pitchFamily="34" charset="0"/>
              </a:rPr>
              <a:t>:</a:t>
            </a:r>
            <a:r>
              <a:rPr lang="hu-HU" altLang="hu-HU" sz="1400">
                <a:latin typeface="Calibri" pitchFamily="34" charset="0"/>
              </a:rPr>
              <a:t> </a:t>
            </a:r>
            <a:r>
              <a:rPr lang="hu-HU" altLang="hu-HU" sz="1400">
                <a:solidFill>
                  <a:schemeClr val="bg1"/>
                </a:solidFill>
                <a:latin typeface="Calibri" pitchFamily="34" charset="0"/>
              </a:rPr>
              <a:t>két rétegből áll: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rgbClr val="FFC000"/>
                </a:solidFill>
                <a:latin typeface="Calibri" pitchFamily="34" charset="0"/>
              </a:rPr>
              <a:t>1. lamina rara</a:t>
            </a:r>
            <a:r>
              <a:rPr lang="hu-HU" altLang="hu-HU" sz="140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hu-HU" altLang="hu-HU" sz="1400">
                <a:solidFill>
                  <a:schemeClr val="bg1"/>
                </a:solidFill>
                <a:latin typeface="Calibri" pitchFamily="34" charset="0"/>
              </a:rPr>
              <a:t>(sejtmembránhoz közelebb, laza szerkezetű réteg)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>
                <a:solidFill>
                  <a:srgbClr val="FFC000"/>
                </a:solidFill>
                <a:latin typeface="Calibri" pitchFamily="34" charset="0"/>
              </a:rPr>
              <a:t>2. lamina densa </a:t>
            </a:r>
            <a:r>
              <a:rPr lang="hu-HU" altLang="hu-HU" sz="1400">
                <a:solidFill>
                  <a:schemeClr val="bg1"/>
                </a:solidFill>
                <a:latin typeface="Calibri" pitchFamily="34" charset="0"/>
              </a:rPr>
              <a:t>(tömött szerkezetű réteg)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2627313" y="2492375"/>
            <a:ext cx="1295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200" b="1">
                <a:solidFill>
                  <a:schemeClr val="bg1"/>
                </a:solidFill>
              </a:rPr>
              <a:t>lamina rara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627313" y="3068638"/>
            <a:ext cx="1368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200" b="1">
                <a:solidFill>
                  <a:schemeClr val="bg1"/>
                </a:solidFill>
              </a:rPr>
              <a:t>lamina densa</a:t>
            </a:r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 flipV="1">
            <a:off x="3995738" y="2852738"/>
            <a:ext cx="792162" cy="360362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flipV="1">
            <a:off x="3924300" y="2587228"/>
            <a:ext cx="1007740" cy="51197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9466" name="Line 13"/>
          <p:cNvSpPr>
            <a:spLocks noChangeShapeType="1"/>
          </p:cNvSpPr>
          <p:nvPr/>
        </p:nvSpPr>
        <p:spPr bwMode="auto">
          <a:xfrm flipV="1">
            <a:off x="4067175" y="3213100"/>
            <a:ext cx="792163" cy="360363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20491" name="Text Box 14"/>
          <p:cNvSpPr txBox="1">
            <a:spLocks noChangeArrowheads="1"/>
          </p:cNvSpPr>
          <p:nvPr/>
        </p:nvSpPr>
        <p:spPr bwMode="auto">
          <a:xfrm>
            <a:off x="2484438" y="3500438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200" b="1">
                <a:solidFill>
                  <a:schemeClr val="bg1"/>
                </a:solidFill>
              </a:rPr>
              <a:t>lamina fibroreticularis</a:t>
            </a:r>
          </a:p>
        </p:txBody>
      </p:sp>
      <p:sp>
        <p:nvSpPr>
          <p:cNvPr id="20492" name="Text Box 15"/>
          <p:cNvSpPr txBox="1">
            <a:spLocks noChangeArrowheads="1"/>
          </p:cNvSpPr>
          <p:nvPr/>
        </p:nvSpPr>
        <p:spPr bwMode="auto">
          <a:xfrm>
            <a:off x="827089" y="4652963"/>
            <a:ext cx="4032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400"/>
          </a:p>
        </p:txBody>
      </p:sp>
      <p:sp>
        <p:nvSpPr>
          <p:cNvPr id="20493" name="Text Box 16"/>
          <p:cNvSpPr txBox="1">
            <a:spLocks noChangeArrowheads="1"/>
          </p:cNvSpPr>
          <p:nvPr/>
        </p:nvSpPr>
        <p:spPr bwMode="auto">
          <a:xfrm>
            <a:off x="1043781" y="4779322"/>
            <a:ext cx="69850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Membrana</a:t>
            </a:r>
            <a:r>
              <a:rPr lang="hu-HU" altLang="hu-HU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altLang="hu-HU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basalis</a:t>
            </a:r>
            <a:r>
              <a:rPr lang="hu-HU" altLang="hu-HU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(</a:t>
            </a:r>
            <a:r>
              <a:rPr lang="hu-HU" altLang="hu-HU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basalis</a:t>
            </a:r>
            <a:r>
              <a:rPr lang="hu-HU" altLang="hu-HU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membrán):</a:t>
            </a:r>
            <a:r>
              <a:rPr lang="hu-HU" altLang="hu-HU" sz="1600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 b="1" u="sng" dirty="0" err="1">
                <a:solidFill>
                  <a:srgbClr val="FFC000"/>
                </a:solidFill>
                <a:latin typeface="Calibri" pitchFamily="34" charset="0"/>
              </a:rPr>
              <a:t>lamina</a:t>
            </a:r>
            <a:r>
              <a:rPr lang="hu-HU" altLang="hu-HU" sz="1400" b="1" u="sng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hu-HU" altLang="hu-HU" sz="1400" b="1" u="sng" dirty="0" err="1">
                <a:solidFill>
                  <a:srgbClr val="FFC000"/>
                </a:solidFill>
                <a:latin typeface="Calibri" pitchFamily="34" charset="0"/>
              </a:rPr>
              <a:t>basalis</a:t>
            </a:r>
            <a:r>
              <a:rPr lang="hu-HU" altLang="hu-HU" sz="1400" b="1" u="sng" dirty="0">
                <a:solidFill>
                  <a:srgbClr val="FFC000"/>
                </a:solidFill>
                <a:latin typeface="Calibri" pitchFamily="34" charset="0"/>
              </a:rPr>
              <a:t> + </a:t>
            </a:r>
            <a:r>
              <a:rPr lang="hu-HU" altLang="hu-HU" sz="1400" b="1" u="sng" dirty="0" err="1">
                <a:solidFill>
                  <a:srgbClr val="FFC000"/>
                </a:solidFill>
                <a:latin typeface="Calibri" pitchFamily="34" charset="0"/>
              </a:rPr>
              <a:t>lamina</a:t>
            </a:r>
            <a:r>
              <a:rPr lang="hu-HU" altLang="hu-HU" sz="1400" b="1" u="sng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hu-HU" altLang="hu-HU" sz="1400" b="1" u="sng" dirty="0" err="1">
                <a:solidFill>
                  <a:srgbClr val="FFC000"/>
                </a:solidFill>
                <a:latin typeface="Calibri" pitchFamily="34" charset="0"/>
              </a:rPr>
              <a:t>fibroreticularis</a:t>
            </a: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(utóbbi rácsrostokból és egyéb ECM komponensekből áll). Fénymikroszkóppal is látható.</a:t>
            </a:r>
          </a:p>
        </p:txBody>
      </p:sp>
      <p:sp>
        <p:nvSpPr>
          <p:cNvPr id="20494" name="Text Box 17"/>
          <p:cNvSpPr txBox="1">
            <a:spLocks noChangeArrowheads="1"/>
          </p:cNvSpPr>
          <p:nvPr/>
        </p:nvSpPr>
        <p:spPr bwMode="auto">
          <a:xfrm>
            <a:off x="8318500" y="336391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CC0000"/>
                </a:solidFill>
                <a:sym typeface="Wingdings" pitchFamily="2" charset="2"/>
              </a:rPr>
              <a:t></a:t>
            </a:r>
          </a:p>
        </p:txBody>
      </p:sp>
      <p:sp>
        <p:nvSpPr>
          <p:cNvPr id="20495" name="Szövegdoboz 1"/>
          <p:cNvSpPr txBox="1">
            <a:spLocks noChangeArrowheads="1"/>
          </p:cNvSpPr>
          <p:nvPr/>
        </p:nvSpPr>
        <p:spPr bwMode="auto">
          <a:xfrm>
            <a:off x="4206875" y="3957638"/>
            <a:ext cx="447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1300">
                <a:solidFill>
                  <a:schemeClr val="bg1"/>
                </a:solidFill>
              </a:rPr>
              <a:t>A </a:t>
            </a:r>
            <a:r>
              <a:rPr lang="hu-HU" altLang="hu-HU" sz="1300">
                <a:solidFill>
                  <a:schemeClr val="bg1"/>
                </a:solidFill>
                <a:latin typeface="Calibri" pitchFamily="34" charset="0"/>
              </a:rPr>
              <a:t>bőrhám  és a kötőszövet határa. EM felvétel</a:t>
            </a:r>
            <a:r>
              <a:rPr lang="hu-HU" altLang="hu-HU" sz="13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26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5" y="1772816"/>
            <a:ext cx="7908676" cy="388843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51720" y="686505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Lamina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basalis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molekuláris szerkezete</a:t>
            </a:r>
          </a:p>
          <a:p>
            <a:pPr algn="ctr"/>
            <a:r>
              <a:rPr lang="hu-HU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é</a:t>
            </a:r>
            <a:r>
              <a:rPr lang="hu-HU" sz="2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 kapcsolata a sejttel</a:t>
            </a:r>
            <a:endParaRPr lang="hu-HU" sz="2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95288" y="620688"/>
            <a:ext cx="8280400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dirty="0">
                <a:solidFill>
                  <a:srgbClr val="FFFF66"/>
                </a:solidFill>
                <a:latin typeface="Comic Sans MS" pitchFamily="66" charset="0"/>
              </a:rPr>
              <a:t>A </a:t>
            </a:r>
            <a:r>
              <a:rPr lang="hu-HU" altLang="hu-HU" sz="1800" b="1" dirty="0" err="1">
                <a:solidFill>
                  <a:srgbClr val="FFFF66"/>
                </a:solidFill>
                <a:latin typeface="Comic Sans MS" pitchFamily="66" charset="0"/>
              </a:rPr>
              <a:t>lamina</a:t>
            </a:r>
            <a:r>
              <a:rPr lang="hu-HU" altLang="hu-HU" sz="1800" b="1" dirty="0">
                <a:solidFill>
                  <a:srgbClr val="FFFF66"/>
                </a:solidFill>
                <a:latin typeface="Comic Sans MS" pitchFamily="66" charset="0"/>
              </a:rPr>
              <a:t> </a:t>
            </a:r>
            <a:r>
              <a:rPr lang="hu-HU" altLang="hu-HU" sz="1800" b="1" dirty="0" err="1">
                <a:solidFill>
                  <a:srgbClr val="FFFF66"/>
                </a:solidFill>
                <a:latin typeface="Comic Sans MS" pitchFamily="66" charset="0"/>
              </a:rPr>
              <a:t>basalis</a:t>
            </a:r>
            <a:r>
              <a:rPr lang="hu-HU" altLang="hu-HU" sz="1800" b="1" dirty="0">
                <a:solidFill>
                  <a:srgbClr val="FFFF66"/>
                </a:solidFill>
                <a:latin typeface="Comic Sans MS" pitchFamily="66" charset="0"/>
              </a:rPr>
              <a:t> jelentősége: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800" b="1" dirty="0">
              <a:solidFill>
                <a:srgbClr val="FFFF66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FF6699"/>
                </a:solidFill>
                <a:latin typeface="Calibri" pitchFamily="34" charset="0"/>
              </a:rPr>
              <a:t>mechanikai:</a:t>
            </a:r>
            <a:r>
              <a:rPr lang="hu-HU" altLang="hu-HU" sz="1400" dirty="0"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 hámsejtréteget szorosan köti az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extracelluláris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mátrixhoz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fokális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kontaktusok,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hemidesmosomák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).  Szerepe van pl. a bőrhám erős kötődésében a kötőszöveti alaphoz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 smtClean="0">
                <a:solidFill>
                  <a:srgbClr val="FF6699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 smtClean="0">
                <a:solidFill>
                  <a:srgbClr val="FF6699"/>
                </a:solidFill>
                <a:latin typeface="Calibri" pitchFamily="34" charset="0"/>
              </a:rPr>
              <a:t>barrier</a:t>
            </a:r>
            <a:r>
              <a:rPr lang="hu-HU" altLang="hu-HU" sz="1400" b="1" dirty="0" smtClean="0">
                <a:solidFill>
                  <a:srgbClr val="FF6699"/>
                </a:solidFill>
                <a:latin typeface="Calibri" pitchFamily="34" charset="0"/>
              </a:rPr>
              <a:t>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a hám és kötőszövet között (mechanikai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gát), megakadályozza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fibrocyták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bejutását a hámrétegbe, vagy hámsejtek kijutását a kötőszövetbe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 dirty="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 smtClean="0">
                <a:solidFill>
                  <a:srgbClr val="FF6699"/>
                </a:solidFill>
                <a:latin typeface="Calibri" pitchFamily="34" charset="0"/>
              </a:rPr>
              <a:t>sejtbiológiai</a:t>
            </a:r>
            <a:r>
              <a:rPr lang="hu-HU" altLang="hu-HU" sz="1400" b="1" dirty="0">
                <a:solidFill>
                  <a:srgbClr val="FF6699"/>
                </a:solidFill>
                <a:latin typeface="Calibri" pitchFamily="34" charset="0"/>
              </a:rPr>
              <a:t>:</a:t>
            </a:r>
            <a:r>
              <a:rPr lang="hu-HU" altLang="hu-HU" sz="1400" dirty="0"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integrinek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jelátviteli szerepe révén jeleket küld a sejt belsejébe, ezáltal nélkülözhetetlen a sejtek életben maradásában, osztódásában, 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hámsejtpolaritás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fenntartásában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FF6699"/>
                </a:solidFill>
                <a:latin typeface="Calibri" pitchFamily="34" charset="0"/>
              </a:rPr>
              <a:t>v</a:t>
            </a:r>
            <a:r>
              <a:rPr lang="hu-HU" altLang="hu-HU" sz="1400" b="1" dirty="0" smtClean="0">
                <a:solidFill>
                  <a:srgbClr val="FF6699"/>
                </a:solidFill>
                <a:latin typeface="Calibri" pitchFamily="34" charset="0"/>
              </a:rPr>
              <a:t>ezetőfelület: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hámregeneráció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esetén „vezeti” a szaporodó hámsejteket a hámhiány felé, ahol azok „befoltozzák” a hámhiányos területet.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basalis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nélkül nem jön létre összefüggő hámréteg, genetikai eredetű hiányában a fejlődés korai szakaszában elhal az embrió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 smtClean="0">
                <a:solidFill>
                  <a:srgbClr val="FF6699"/>
                </a:solidFill>
                <a:latin typeface="Calibri" pitchFamily="34" charset="0"/>
              </a:rPr>
              <a:t>molekuláris </a:t>
            </a:r>
            <a:r>
              <a:rPr lang="hu-HU" altLang="hu-HU" sz="1400" b="1" dirty="0">
                <a:solidFill>
                  <a:srgbClr val="FF6699"/>
                </a:solidFill>
                <a:latin typeface="Calibri" pitchFamily="34" charset="0"/>
              </a:rPr>
              <a:t>szűrő:</a:t>
            </a:r>
            <a:r>
              <a:rPr lang="hu-HU" altLang="hu-HU" sz="1400" dirty="0"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vese-glomerulus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hajszálereiben megszűri a vért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ultrafiltrátum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).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Itt molekuláris összetétele némileg módosult. Valamelyik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komponenének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genetikai hibája esetén fehérje vagy vér juthat a vizeletbe. A szűrő finomsága 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basalis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proteoglikánjaitól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függ.</a:t>
            </a:r>
          </a:p>
        </p:txBody>
      </p:sp>
    </p:spTree>
    <p:extLst>
      <p:ext uri="{BB962C8B-B14F-4D97-AF65-F5344CB8AC3E}">
        <p14:creationId xmlns:p14="http://schemas.microsoft.com/office/powerpoint/2010/main" val="17399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zövegdoboz 1"/>
          <p:cNvSpPr txBox="1">
            <a:spLocks noChangeArrowheads="1"/>
          </p:cNvSpPr>
          <p:nvPr/>
        </p:nvSpPr>
        <p:spPr bwMode="auto">
          <a:xfrm>
            <a:off x="2051050" y="542249"/>
            <a:ext cx="561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A kötőszövet fel- és leépülése</a:t>
            </a:r>
          </a:p>
        </p:txBody>
      </p:sp>
      <p:sp>
        <p:nvSpPr>
          <p:cNvPr id="25603" name="Szövegdoboz 2"/>
          <p:cNvSpPr txBox="1">
            <a:spLocks noChangeArrowheads="1"/>
          </p:cNvSpPr>
          <p:nvPr/>
        </p:nvSpPr>
        <p:spPr bwMode="auto">
          <a:xfrm>
            <a:off x="899592" y="1434695"/>
            <a:ext cx="684100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Az ECM 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állandó le- és felépülésben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van. Egyensúly.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Lebontás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hu-HU" altLang="hu-HU" sz="1400" b="1" dirty="0" err="1">
                <a:solidFill>
                  <a:schemeClr val="bg1"/>
                </a:solidFill>
                <a:latin typeface="Calibri" pitchFamily="34" charset="0"/>
              </a:rPr>
              <a:t>mátrix-metalloproteinázok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b="1" dirty="0">
                <a:solidFill>
                  <a:srgbClr val="FFFF00"/>
                </a:solidFill>
                <a:latin typeface="Calibri" pitchFamily="34" charset="0"/>
              </a:rPr>
              <a:t>(MMP)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segítségével.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Inaktív állapotban az aktív centrumot egy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peptid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gátolja. Aktiválás: 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peptid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eltávolítása.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rgbClr val="FFFF00"/>
                </a:solidFill>
                <a:latin typeface="Calibri" pitchFamily="34" charset="0"/>
              </a:rPr>
              <a:t>TIMP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-ek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tissue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inhibitor of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metalloproteinases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): gátló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glikoproteinek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25604" name="Szövegdoboz 3"/>
          <p:cNvSpPr txBox="1">
            <a:spLocks noChangeArrowheads="1"/>
          </p:cNvSpPr>
          <p:nvPr/>
        </p:nvSpPr>
        <p:spPr bwMode="auto">
          <a:xfrm>
            <a:off x="899592" y="3356992"/>
            <a:ext cx="662498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A kötőszövet átépülésekor, lebontásakor </a:t>
            </a:r>
            <a:r>
              <a:rPr lang="hu-HU" altLang="hu-HU" sz="1400" dirty="0">
                <a:solidFill>
                  <a:srgbClr val="FFFF00"/>
                </a:solidFill>
                <a:latin typeface="Calibri" pitchFamily="34" charset="0"/>
              </a:rPr>
              <a:t>fokozott</a:t>
            </a:r>
            <a:r>
              <a:rPr lang="hu-HU" altLang="hu-HU" sz="1400" b="1" dirty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rgbClr val="FFFF00"/>
                </a:solidFill>
                <a:latin typeface="Calibri" pitchFamily="34" charset="0"/>
              </a:rPr>
              <a:t>MMP aktivitás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Példák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laktáció után emlő visszafejlődésekor,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menstruációs ciklus során,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ovuláció alkalmával,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embrionális fejlődés során szervtelepek lebontásakor, …</a:t>
            </a:r>
          </a:p>
        </p:txBody>
      </p:sp>
    </p:spTree>
    <p:extLst>
      <p:ext uri="{BB962C8B-B14F-4D97-AF65-F5344CB8AC3E}">
        <p14:creationId xmlns:p14="http://schemas.microsoft.com/office/powerpoint/2010/main" val="12021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1124744"/>
            <a:ext cx="68407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2000" b="1" dirty="0" smtClean="0">
                <a:solidFill>
                  <a:srgbClr val="FFFF00"/>
                </a:solidFill>
                <a:latin typeface="Comic Sans MS" pitchFamily="66" charset="0"/>
              </a:rPr>
              <a:t>A </a:t>
            </a: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kötőszövet </a:t>
            </a:r>
            <a:r>
              <a:rPr lang="hu-HU" altLang="hu-HU" sz="2000" b="1" dirty="0" err="1">
                <a:solidFill>
                  <a:srgbClr val="FFFF00"/>
                </a:solidFill>
                <a:latin typeface="Comic Sans MS" pitchFamily="66" charset="0"/>
              </a:rPr>
              <a:t>intercelluláris</a:t>
            </a: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000" b="1" dirty="0" smtClean="0">
                <a:solidFill>
                  <a:srgbClr val="FFFF00"/>
                </a:solidFill>
                <a:latin typeface="Comic Sans MS" pitchFamily="66" charset="0"/>
              </a:rPr>
              <a:t>állománya: </a:t>
            </a:r>
            <a:endParaRPr lang="hu-HU" altLang="hu-HU" sz="20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dirty="0" smtClean="0">
                <a:solidFill>
                  <a:srgbClr val="FFFF00"/>
                </a:solidFill>
                <a:latin typeface="Comic Sans MS" pitchFamily="66" charset="0"/>
              </a:rPr>
              <a:t>Az </a:t>
            </a:r>
            <a:r>
              <a:rPr lang="hu-HU" altLang="hu-HU" dirty="0" err="1" smtClean="0">
                <a:solidFill>
                  <a:srgbClr val="FFFF00"/>
                </a:solidFill>
                <a:latin typeface="Comic Sans MS" pitchFamily="66" charset="0"/>
              </a:rPr>
              <a:t>extracelluláris</a:t>
            </a:r>
            <a:r>
              <a:rPr lang="hu-HU" altLang="hu-HU" dirty="0" smtClean="0">
                <a:solidFill>
                  <a:srgbClr val="FFFF00"/>
                </a:solidFill>
                <a:latin typeface="Comic Sans MS" pitchFamily="66" charset="0"/>
              </a:rPr>
              <a:t> mátrix (ECM)</a:t>
            </a:r>
          </a:p>
          <a:p>
            <a:pPr algn="ctr">
              <a:spcBef>
                <a:spcPct val="0"/>
              </a:spcBef>
            </a:pPr>
            <a:endParaRPr lang="hu-HU" altLang="hu-HU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spcBef>
                <a:spcPct val="0"/>
              </a:spcBef>
            </a:pPr>
            <a:endParaRPr lang="hu-HU" altLang="hu-HU" b="1" dirty="0">
              <a:solidFill>
                <a:srgbClr val="FF99FF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b="1" dirty="0">
                <a:solidFill>
                  <a:srgbClr val="FF99FF"/>
                </a:solidFill>
                <a:latin typeface="Calibri" pitchFamily="34" charset="0"/>
              </a:rPr>
              <a:t>A.) Kötőszöveti rostok</a:t>
            </a:r>
          </a:p>
          <a:p>
            <a:pPr>
              <a:spcBef>
                <a:spcPct val="0"/>
              </a:spcBef>
            </a:pPr>
            <a:r>
              <a:rPr lang="hu-HU" altLang="hu-HU" b="1" dirty="0">
                <a:solidFill>
                  <a:srgbClr val="FF99FF"/>
                </a:solidFill>
                <a:latin typeface="Calibri" pitchFamily="34" charset="0"/>
              </a:rPr>
              <a:t>	</a:t>
            </a:r>
            <a:r>
              <a:rPr lang="hu-HU" altLang="hu-HU" dirty="0" err="1">
                <a:solidFill>
                  <a:schemeClr val="bg1"/>
                </a:solidFill>
                <a:latin typeface="Calibri" pitchFamily="34" charset="0"/>
              </a:rPr>
              <a:t>kollagénrostok</a:t>
            </a:r>
            <a:endParaRPr lang="hu-HU" altLang="hu-HU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rugalmas (elasztikus) rostok</a:t>
            </a: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rácsrostok</a:t>
            </a: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hu-HU" altLang="hu-HU" dirty="0" err="1">
                <a:solidFill>
                  <a:schemeClr val="bg1"/>
                </a:solidFill>
                <a:latin typeface="Calibri" pitchFamily="34" charset="0"/>
              </a:rPr>
              <a:t>fibrillin</a:t>
            </a: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 rostok</a:t>
            </a:r>
          </a:p>
          <a:p>
            <a:pPr>
              <a:spcBef>
                <a:spcPct val="0"/>
              </a:spcBef>
            </a:pPr>
            <a:endParaRPr lang="hu-HU" altLang="hu-HU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b="1" dirty="0">
                <a:solidFill>
                  <a:srgbClr val="FF99FF"/>
                </a:solidFill>
                <a:latin typeface="Calibri" pitchFamily="34" charset="0"/>
              </a:rPr>
              <a:t>B.) Amorf </a:t>
            </a:r>
            <a:r>
              <a:rPr lang="hu-HU" altLang="hu-HU" b="1" dirty="0" smtClean="0">
                <a:solidFill>
                  <a:srgbClr val="FF99FF"/>
                </a:solidFill>
                <a:latin typeface="Calibri" pitchFamily="34" charset="0"/>
              </a:rPr>
              <a:t>alapállomány (makromolekulák)</a:t>
            </a:r>
            <a:endParaRPr lang="hu-HU" altLang="hu-HU" b="1" dirty="0">
              <a:solidFill>
                <a:srgbClr val="FF99FF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hu-HU" altLang="hu-HU" dirty="0" err="1">
                <a:solidFill>
                  <a:schemeClr val="bg1"/>
                </a:solidFill>
                <a:latin typeface="Calibri" pitchFamily="34" charset="0"/>
              </a:rPr>
              <a:t>glükózaminoglikánok</a:t>
            </a: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 (GAG)</a:t>
            </a: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hu-HU" altLang="hu-HU" dirty="0" err="1">
                <a:solidFill>
                  <a:schemeClr val="bg1"/>
                </a:solidFill>
                <a:latin typeface="Calibri" pitchFamily="34" charset="0"/>
              </a:rPr>
              <a:t>proteoglikánok</a:t>
            </a: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 (PG)</a:t>
            </a:r>
          </a:p>
          <a:p>
            <a:pPr>
              <a:spcBef>
                <a:spcPct val="0"/>
              </a:spcBef>
            </a:pPr>
            <a:r>
              <a:rPr lang="hu-HU" altLang="hu-HU" dirty="0">
                <a:solidFill>
                  <a:schemeClr val="bg1"/>
                </a:solidFill>
                <a:latin typeface="Calibri" pitchFamily="34" charset="0"/>
              </a:rPr>
              <a:t>	adhéziós </a:t>
            </a:r>
            <a:r>
              <a:rPr lang="hu-HU" altLang="hu-HU" dirty="0" err="1">
                <a:solidFill>
                  <a:schemeClr val="bg1"/>
                </a:solidFill>
                <a:latin typeface="Calibri" pitchFamily="34" charset="0"/>
              </a:rPr>
              <a:t>glikoproteinek</a:t>
            </a:r>
            <a:endParaRPr lang="hu-HU" altLang="hu-HU" dirty="0">
              <a:solidFill>
                <a:schemeClr val="bg1"/>
              </a:solidFill>
              <a:latin typeface="Calibri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93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172022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Különböző kötőszöveti típusok</a:t>
            </a:r>
            <a:endParaRPr lang="hu-HU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2996952"/>
            <a:ext cx="6480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</a:rPr>
              <a:t>A kötőszövet a szervezet különböző helyein az eltérő feladatokhoz kiválóan alkalmazkodik, sokféle formában jelenik meg.</a:t>
            </a:r>
          </a:p>
          <a:p>
            <a:pPr algn="ctr"/>
            <a:endParaRPr lang="hu-HU" dirty="0" smtClean="0">
              <a:solidFill>
                <a:schemeClr val="bg1"/>
              </a:solidFill>
            </a:endParaRPr>
          </a:p>
          <a:p>
            <a:pPr algn="ctr"/>
            <a:r>
              <a:rPr lang="hu-HU" dirty="0" smtClean="0">
                <a:solidFill>
                  <a:schemeClr val="bg1"/>
                </a:solidFill>
              </a:rPr>
              <a:t>Ennek megfelelően különböző kötőszöveti típusokat különböztetünk meg.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71824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 kötőszövettípusok osztályozása</a:t>
            </a:r>
            <a:endParaRPr lang="hu-H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95536" y="1556792"/>
            <a:ext cx="34563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FF00"/>
                </a:solidFill>
              </a:rPr>
              <a:t>Embryonalis</a:t>
            </a:r>
            <a:r>
              <a:rPr lang="hu-HU" b="1" dirty="0" smtClean="0">
                <a:solidFill>
                  <a:srgbClr val="FFFF00"/>
                </a:solidFill>
              </a:rPr>
              <a:t> kötőszövet</a:t>
            </a:r>
          </a:p>
          <a:p>
            <a:endParaRPr lang="hu-HU" sz="1600" b="1" dirty="0">
              <a:solidFill>
                <a:srgbClr val="FFFF00"/>
              </a:solidFill>
            </a:endParaRPr>
          </a:p>
          <a:p>
            <a:r>
              <a:rPr lang="hu-HU" sz="1600" dirty="0" smtClean="0">
                <a:solidFill>
                  <a:schemeClr val="bg1"/>
                </a:solidFill>
              </a:rPr>
              <a:t>	</a:t>
            </a:r>
            <a:r>
              <a:rPr lang="hu-HU" sz="1400" b="1" dirty="0" err="1" smtClean="0">
                <a:solidFill>
                  <a:srgbClr val="FFC000"/>
                </a:solidFill>
              </a:rPr>
              <a:t>Mesemchyma</a:t>
            </a:r>
            <a:endParaRPr lang="hu-HU" sz="1400" b="1" dirty="0" smtClean="0">
              <a:solidFill>
                <a:srgbClr val="FFC000"/>
              </a:solidFill>
            </a:endParaRPr>
          </a:p>
          <a:p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dirty="0" smtClean="0">
                <a:solidFill>
                  <a:schemeClr val="bg1"/>
                </a:solidFill>
              </a:rPr>
              <a:t>	</a:t>
            </a:r>
            <a:r>
              <a:rPr lang="hu-HU" sz="1400" b="1" dirty="0" smtClean="0">
                <a:solidFill>
                  <a:srgbClr val="FFC000"/>
                </a:solidFill>
              </a:rPr>
              <a:t>Érett kocsonyás kötőszövet</a:t>
            </a:r>
            <a:r>
              <a:rPr lang="hu-HU" sz="1400" b="1" dirty="0" smtClean="0">
                <a:solidFill>
                  <a:schemeClr val="bg1"/>
                </a:solidFill>
              </a:rPr>
              <a:t> </a:t>
            </a:r>
            <a:r>
              <a:rPr lang="hu-HU" sz="1400" dirty="0" smtClean="0">
                <a:solidFill>
                  <a:schemeClr val="bg1"/>
                </a:solidFill>
              </a:rPr>
              <a:t>	(Wharton kocsonya)</a:t>
            </a:r>
            <a:endParaRPr lang="hu-HU" sz="1400" dirty="0">
              <a:solidFill>
                <a:schemeClr val="bg1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07904" y="1556792"/>
            <a:ext cx="5256584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FF00"/>
                </a:solidFill>
              </a:rPr>
              <a:t>Érett kötőszövetek</a:t>
            </a:r>
          </a:p>
          <a:p>
            <a:endParaRPr lang="hu-HU" sz="1600" b="1" dirty="0">
              <a:solidFill>
                <a:srgbClr val="FFFF00"/>
              </a:solidFill>
            </a:endParaRPr>
          </a:p>
          <a:p>
            <a:r>
              <a:rPr lang="hu-HU" sz="1600" b="1" dirty="0" smtClean="0">
                <a:solidFill>
                  <a:srgbClr val="FFFF00"/>
                </a:solidFill>
              </a:rPr>
              <a:t>	</a:t>
            </a:r>
            <a:r>
              <a:rPr lang="hu-HU" sz="1400" b="1" dirty="0" err="1" smtClean="0">
                <a:solidFill>
                  <a:srgbClr val="FFC000"/>
                </a:solidFill>
              </a:rPr>
              <a:t>Sejtdús</a:t>
            </a:r>
            <a:r>
              <a:rPr lang="hu-HU" sz="1400" b="1" dirty="0" smtClean="0">
                <a:solidFill>
                  <a:srgbClr val="FFC000"/>
                </a:solidFill>
              </a:rPr>
              <a:t> kötőszövetek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solidFill>
                  <a:schemeClr val="bg1"/>
                </a:solidFill>
              </a:rPr>
              <a:t>		</a:t>
            </a:r>
            <a:r>
              <a:rPr lang="hu-HU" sz="1400" dirty="0" err="1" smtClean="0">
                <a:solidFill>
                  <a:schemeClr val="bg1"/>
                </a:solidFill>
              </a:rPr>
              <a:t>Reticularis</a:t>
            </a:r>
            <a:r>
              <a:rPr lang="hu-HU" sz="1400" dirty="0" smtClean="0">
                <a:solidFill>
                  <a:schemeClr val="bg1"/>
                </a:solidFill>
              </a:rPr>
              <a:t> kötőszövet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</a:t>
            </a:r>
            <a:r>
              <a:rPr lang="hu-HU" sz="1400" dirty="0" err="1" smtClean="0">
                <a:solidFill>
                  <a:schemeClr val="bg1"/>
                </a:solidFill>
              </a:rPr>
              <a:t>Spinocellularis</a:t>
            </a:r>
            <a:r>
              <a:rPr lang="hu-HU" sz="1400" dirty="0" smtClean="0">
                <a:solidFill>
                  <a:schemeClr val="bg1"/>
                </a:solidFill>
              </a:rPr>
              <a:t> kötőszövet</a:t>
            </a:r>
          </a:p>
          <a:p>
            <a:pPr>
              <a:lnSpc>
                <a:spcPct val="150000"/>
              </a:lnSpc>
            </a:pPr>
            <a:endParaRPr lang="hu-HU" sz="1400" dirty="0">
              <a:solidFill>
                <a:schemeClr val="bg1"/>
              </a:solidFill>
            </a:endParaRPr>
          </a:p>
          <a:p>
            <a:r>
              <a:rPr lang="hu-HU" sz="1400" b="1" dirty="0" smtClean="0">
                <a:solidFill>
                  <a:schemeClr val="bg1"/>
                </a:solidFill>
              </a:rPr>
              <a:t>	</a:t>
            </a:r>
            <a:r>
              <a:rPr lang="hu-HU" sz="1400" b="1" dirty="0" err="1" smtClean="0">
                <a:solidFill>
                  <a:srgbClr val="FFC000"/>
                </a:solidFill>
              </a:rPr>
              <a:t>Rostdús</a:t>
            </a:r>
            <a:r>
              <a:rPr lang="hu-HU" sz="1400" b="1" dirty="0" smtClean="0">
                <a:solidFill>
                  <a:srgbClr val="FFC000"/>
                </a:solidFill>
              </a:rPr>
              <a:t> kötőszövetek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solidFill>
                  <a:schemeClr val="bg1"/>
                </a:solidFill>
              </a:rPr>
              <a:t>		</a:t>
            </a:r>
            <a:r>
              <a:rPr lang="hu-HU" sz="1400" dirty="0" smtClean="0">
                <a:solidFill>
                  <a:schemeClr val="bg1"/>
                </a:solidFill>
              </a:rPr>
              <a:t>Laza rostos kötőszövet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Tömött rostos kötőszövet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	Rendezetlen rostos </a:t>
            </a: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		Rendezett rostos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		Lemezes</a:t>
            </a:r>
          </a:p>
          <a:p>
            <a:pPr>
              <a:lnSpc>
                <a:spcPct val="150000"/>
              </a:lnSpc>
            </a:pPr>
            <a:r>
              <a:rPr lang="hu-HU" sz="1400" dirty="0">
                <a:solidFill>
                  <a:schemeClr val="bg1"/>
                </a:solidFill>
              </a:rPr>
              <a:t>	</a:t>
            </a:r>
            <a:r>
              <a:rPr lang="hu-HU" sz="1400" dirty="0" smtClean="0">
                <a:solidFill>
                  <a:schemeClr val="bg1"/>
                </a:solidFill>
              </a:rPr>
              <a:t>			Párhuzamos rostos</a:t>
            </a:r>
          </a:p>
          <a:p>
            <a:pPr>
              <a:lnSpc>
                <a:spcPct val="150000"/>
              </a:lnSpc>
            </a:pPr>
            <a:r>
              <a:rPr lang="hu-HU" sz="1600" dirty="0">
                <a:solidFill>
                  <a:schemeClr val="bg1"/>
                </a:solidFill>
              </a:rPr>
              <a:t>	</a:t>
            </a:r>
            <a:r>
              <a:rPr lang="hu-HU" sz="1600" dirty="0" smtClean="0">
                <a:solidFill>
                  <a:schemeClr val="bg1"/>
                </a:solidFill>
              </a:rPr>
              <a:t>		</a:t>
            </a:r>
            <a:endParaRPr lang="hu-H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4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264696" cy="482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1835696" y="493711"/>
            <a:ext cx="5543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 smtClean="0">
                <a:solidFill>
                  <a:srgbClr val="FFFF00"/>
                </a:solidFill>
              </a:rPr>
              <a:t>Mesenchyma</a:t>
            </a:r>
            <a:endParaRPr lang="hu-HU" altLang="hu-H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1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1907704" y="540797"/>
            <a:ext cx="540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smtClean="0">
                <a:solidFill>
                  <a:srgbClr val="FFFF00"/>
                </a:solidFill>
              </a:rPr>
              <a:t>Érett kocsonyás kötőszövet</a:t>
            </a:r>
            <a:endParaRPr lang="hu-HU" altLang="hu-HU" sz="2000" dirty="0">
              <a:solidFill>
                <a:srgbClr val="FFFF00"/>
              </a:solidFill>
            </a:endParaRPr>
          </a:p>
        </p:txBody>
      </p:sp>
      <p:pic>
        <p:nvPicPr>
          <p:cNvPr id="27651" name="Picture 6" descr="4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20680" cy="459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1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95736" y="607909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>
                <a:solidFill>
                  <a:srgbClr val="FFFF00"/>
                </a:solidFill>
              </a:rPr>
              <a:t>Reticularis</a:t>
            </a:r>
            <a:r>
              <a:rPr lang="hu-HU" sz="2400" dirty="0" smtClean="0">
                <a:solidFill>
                  <a:srgbClr val="FFFF00"/>
                </a:solidFill>
              </a:rPr>
              <a:t> kötőszövet</a:t>
            </a:r>
            <a:endParaRPr lang="hu-HU" sz="2400" dirty="0">
              <a:solidFill>
                <a:srgbClr val="FFFF00"/>
              </a:solidFill>
            </a:endParaRPr>
          </a:p>
        </p:txBody>
      </p:sp>
      <p:pic>
        <p:nvPicPr>
          <p:cNvPr id="3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87826"/>
            <a:ext cx="6192688" cy="440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6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302175" y="657225"/>
            <a:ext cx="655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>
                <a:solidFill>
                  <a:srgbClr val="FFFF00"/>
                </a:solidFill>
              </a:rPr>
              <a:t>Spinocellularis</a:t>
            </a:r>
            <a:r>
              <a:rPr lang="hu-HU" altLang="hu-HU" sz="2000" dirty="0">
                <a:solidFill>
                  <a:srgbClr val="FFFF00"/>
                </a:solidFill>
              </a:rPr>
              <a:t> kötőszövet </a:t>
            </a:r>
            <a:r>
              <a:rPr lang="hu-HU" altLang="hu-HU" sz="2000" dirty="0" smtClean="0">
                <a:solidFill>
                  <a:srgbClr val="FFFF00"/>
                </a:solidFill>
              </a:rPr>
              <a:t>(petefészek)</a:t>
            </a:r>
            <a:endParaRPr lang="hu-HU" altLang="hu-HU" sz="2000" dirty="0">
              <a:solidFill>
                <a:srgbClr val="FFFF00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02" y="1396402"/>
            <a:ext cx="6455850" cy="47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4-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57500"/>
            <a:ext cx="6336704" cy="501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2535238" y="65088"/>
            <a:ext cx="470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1979712" y="548680"/>
            <a:ext cx="540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solidFill>
                  <a:srgbClr val="FFFF00"/>
                </a:solidFill>
              </a:rPr>
              <a:t>Laza rostos </a:t>
            </a:r>
            <a:r>
              <a:rPr lang="hu-HU" altLang="hu-HU" sz="2000" dirty="0" smtClean="0">
                <a:solidFill>
                  <a:srgbClr val="FFFF00"/>
                </a:solidFill>
              </a:rPr>
              <a:t>kötőszövet</a:t>
            </a:r>
            <a:endParaRPr lang="hu-HU" altLang="hu-H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4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" y="1637177"/>
            <a:ext cx="5336652" cy="395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403648" y="659624"/>
            <a:ext cx="6408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solidFill>
                  <a:srgbClr val="FFFF00"/>
                </a:solidFill>
              </a:rPr>
              <a:t>Lemezes kötőszövet</a:t>
            </a:r>
          </a:p>
        </p:txBody>
      </p:sp>
      <p:pic>
        <p:nvPicPr>
          <p:cNvPr id="30724" name="Picture 5" descr="C:\oktatás\SZEM\kornea4.bmp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29" y="2602452"/>
            <a:ext cx="3160390" cy="20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65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rost0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597" b="4196"/>
          <a:stretch>
            <a:fillRect/>
          </a:stretch>
        </p:blipFill>
        <p:spPr bwMode="auto">
          <a:xfrm>
            <a:off x="1173430" y="1628800"/>
            <a:ext cx="699454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729229" y="836712"/>
            <a:ext cx="792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>
                <a:solidFill>
                  <a:srgbClr val="FFFF00"/>
                </a:solidFill>
              </a:rPr>
              <a:t>Párhuzamos rostos, tömött kötőszövet (ínszövet)</a:t>
            </a:r>
          </a:p>
        </p:txBody>
      </p:sp>
    </p:spTree>
    <p:extLst>
      <p:ext uri="{BB962C8B-B14F-4D97-AF65-F5344CB8AC3E}">
        <p14:creationId xmlns:p14="http://schemas.microsoft.com/office/powerpoint/2010/main" val="36949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35696" y="2296927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1. Kötőszöveti rostok</a:t>
            </a:r>
            <a:endParaRPr lang="hu-HU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834381" y="260648"/>
            <a:ext cx="7272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 smtClean="0">
                <a:solidFill>
                  <a:srgbClr val="FFFF00"/>
                </a:solidFill>
                <a:latin typeface="Comic Sans MS" pitchFamily="66" charset="0"/>
              </a:rPr>
              <a:t>1. </a:t>
            </a:r>
            <a:r>
              <a:rPr lang="hu-HU" altLang="hu-HU" sz="2000" b="1" dirty="0" err="1" smtClean="0">
                <a:solidFill>
                  <a:srgbClr val="FFFF00"/>
                </a:solidFill>
                <a:latin typeface="Comic Sans MS" pitchFamily="66" charset="0"/>
              </a:rPr>
              <a:t>Kollagénrostok</a:t>
            </a:r>
            <a:endParaRPr lang="hu-HU" altLang="hu-HU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4340" name="Szövegdoboz 1"/>
          <p:cNvSpPr txBox="1">
            <a:spLocks noChangeArrowheads="1"/>
          </p:cNvSpPr>
          <p:nvPr/>
        </p:nvSpPr>
        <p:spPr bwMode="auto">
          <a:xfrm>
            <a:off x="1009519" y="6202265"/>
            <a:ext cx="34610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Kollagén- és rugalmas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rostok,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(hártyapreparátum)</a:t>
            </a:r>
          </a:p>
        </p:txBody>
      </p:sp>
      <p:sp>
        <p:nvSpPr>
          <p:cNvPr id="14341" name="Szövegdoboz 2"/>
          <p:cNvSpPr txBox="1">
            <a:spLocks noChangeArrowheads="1"/>
          </p:cNvSpPr>
          <p:nvPr/>
        </p:nvSpPr>
        <p:spPr bwMode="auto">
          <a:xfrm>
            <a:off x="179958" y="767278"/>
            <a:ext cx="878453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 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leggyakoribb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kötőszöveti rost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 (A támasztószöveti rostok 90%-a, a szervezet legtömegesebb fehérjéje (25%)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FFC000"/>
                </a:solidFill>
                <a:latin typeface="Calibri" pitchFamily="34" charset="0"/>
              </a:rPr>
              <a:t>FM: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Hullámos lefutású,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különböző rostvastagság (2-20 </a:t>
            </a:r>
            <a:r>
              <a:rPr lang="el-GR" altLang="hu-HU" sz="1400" dirty="0">
                <a:solidFill>
                  <a:schemeClr val="bg1"/>
                </a:solidFill>
                <a:latin typeface="Calibri" pitchFamily="34" charset="0"/>
              </a:rPr>
              <a:t>μ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m),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EM</a:t>
            </a:r>
            <a:r>
              <a:rPr lang="hu-HU" altLang="hu-HU" sz="1400" dirty="0">
                <a:solidFill>
                  <a:srgbClr val="FFC000"/>
                </a:solidFill>
                <a:latin typeface="Calibri" pitchFamily="34" charset="0"/>
              </a:rPr>
              <a:t>: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alkotóelemek: kollagén 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elemi </a:t>
            </a:r>
            <a:r>
              <a:rPr lang="hu-HU" altLang="hu-HU" sz="1400" b="1" dirty="0" err="1">
                <a:solidFill>
                  <a:schemeClr val="bg1"/>
                </a:solidFill>
                <a:latin typeface="Calibri" pitchFamily="34" charset="0"/>
              </a:rPr>
              <a:t>fibrillumok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50-90 nm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, a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kollagénrost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vastagsága az elemi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fibrillumok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számától függ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Húzással szemben rendkívül ellenálló,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Nagy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szakítási szilárdság: 6kg/mm</a:t>
            </a:r>
            <a:r>
              <a:rPr lang="hu-HU" altLang="hu-HU" sz="1400" b="1" baseline="30000" dirty="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!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ormatartás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: Egyes szervekben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(szemgolyó,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penis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)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kollagénrostos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tok, belső nyomással kimerevítve.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FFC000"/>
                </a:solidFill>
                <a:latin typeface="Calibri" pitchFamily="34" charset="0"/>
              </a:rPr>
              <a:t>Előfordulás: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Szinte mindenütt a kötőszövetben, inak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, szalagok,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aponeurosisok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, csont, stb. legtömegesebb alkotóeleme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3050889"/>
            <a:ext cx="3017739" cy="31377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50889"/>
            <a:ext cx="2991301" cy="312006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791172" y="6249759"/>
            <a:ext cx="3024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>
                <a:solidFill>
                  <a:schemeClr val="bg1"/>
                </a:solidFill>
              </a:rPr>
              <a:t>Kollagénrostok</a:t>
            </a:r>
            <a:r>
              <a:rPr lang="hu-HU" sz="1400" dirty="0" smtClean="0">
                <a:solidFill>
                  <a:schemeClr val="bg1"/>
                </a:solidFill>
              </a:rPr>
              <a:t> HE, (metszet)</a:t>
            </a:r>
            <a:endParaRPr lang="hu-H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kollakm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r="1181" b="5142"/>
          <a:stretch>
            <a:fillRect/>
          </a:stretch>
        </p:blipFill>
        <p:spPr bwMode="auto">
          <a:xfrm>
            <a:off x="75570" y="765175"/>
            <a:ext cx="5791200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zövegdoboz 1"/>
          <p:cNvSpPr txBox="1">
            <a:spLocks noChangeArrowheads="1"/>
          </p:cNvSpPr>
          <p:nvPr/>
        </p:nvSpPr>
        <p:spPr bwMode="auto">
          <a:xfrm>
            <a:off x="730250" y="4910441"/>
            <a:ext cx="4738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Kollagén elemi </a:t>
            </a:r>
            <a:r>
              <a:rPr lang="hu-HU" altLang="hu-HU" sz="1600" b="1" dirty="0" err="1">
                <a:solidFill>
                  <a:srgbClr val="FFFF00"/>
                </a:solidFill>
                <a:latin typeface="Calibri" pitchFamily="34" charset="0"/>
              </a:rPr>
              <a:t>fibrillumok</a:t>
            </a: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 keresztmetszetben</a:t>
            </a:r>
            <a:endParaRPr lang="hu-HU" altLang="hu-HU" sz="1600" b="1" dirty="0">
              <a:latin typeface="Calibri" pitchFamily="34" charset="0"/>
            </a:endParaRPr>
          </a:p>
        </p:txBody>
      </p:sp>
      <p:sp>
        <p:nvSpPr>
          <p:cNvPr id="15364" name="Szövegdoboz 2"/>
          <p:cNvSpPr txBox="1">
            <a:spLocks noChangeArrowheads="1"/>
          </p:cNvSpPr>
          <p:nvPr/>
        </p:nvSpPr>
        <p:spPr bwMode="auto">
          <a:xfrm>
            <a:off x="6437313" y="5813425"/>
            <a:ext cx="231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Elemi </a:t>
            </a:r>
            <a:r>
              <a:rPr lang="hu-HU" altLang="hu-HU" sz="1600" b="1" dirty="0" err="1">
                <a:solidFill>
                  <a:srgbClr val="FFFF00"/>
                </a:solidFill>
                <a:latin typeface="Calibri" pitchFamily="34" charset="0"/>
              </a:rPr>
              <a:t>fibrillumok</a:t>
            </a: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 hosszmetszetben</a:t>
            </a:r>
          </a:p>
        </p:txBody>
      </p:sp>
      <p:sp>
        <p:nvSpPr>
          <p:cNvPr id="15365" name="Szövegdoboz 3"/>
          <p:cNvSpPr txBox="1">
            <a:spLocks noChangeArrowheads="1"/>
          </p:cNvSpPr>
          <p:nvPr/>
        </p:nvSpPr>
        <p:spPr bwMode="auto">
          <a:xfrm>
            <a:off x="1547664" y="188640"/>
            <a:ext cx="5761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FFFF00"/>
                </a:solidFill>
                <a:latin typeface="Comic Sans MS" pitchFamily="66" charset="0"/>
              </a:rPr>
              <a:t>A </a:t>
            </a:r>
            <a:r>
              <a:rPr lang="hu-HU" altLang="hu-HU" sz="1800" b="1" dirty="0" err="1">
                <a:solidFill>
                  <a:srgbClr val="FFFF00"/>
                </a:solidFill>
                <a:latin typeface="Comic Sans MS" pitchFamily="66" charset="0"/>
              </a:rPr>
              <a:t>kollagénrost</a:t>
            </a:r>
            <a:r>
              <a:rPr lang="hu-HU" altLang="hu-HU" sz="1800" b="1" dirty="0">
                <a:solidFill>
                  <a:srgbClr val="FFFF00"/>
                </a:solidFill>
                <a:latin typeface="Comic Sans MS" pitchFamily="66" charset="0"/>
              </a:rPr>
              <a:t> és elemi </a:t>
            </a:r>
            <a:r>
              <a:rPr lang="hu-HU" altLang="hu-HU" sz="1800" b="1" dirty="0" err="1">
                <a:solidFill>
                  <a:srgbClr val="FFFF00"/>
                </a:solidFill>
                <a:latin typeface="Comic Sans MS" pitchFamily="66" charset="0"/>
              </a:rPr>
              <a:t>fibrillumai</a:t>
            </a:r>
            <a:r>
              <a:rPr lang="hu-HU" altLang="hu-HU" sz="1800" b="1" dirty="0">
                <a:solidFill>
                  <a:srgbClr val="FFFF00"/>
                </a:solidFill>
                <a:latin typeface="Comic Sans MS" pitchFamily="66" charset="0"/>
              </a:rPr>
              <a:t> EM képen</a:t>
            </a:r>
          </a:p>
        </p:txBody>
      </p:sp>
      <p:sp>
        <p:nvSpPr>
          <p:cNvPr id="15366" name="Szövegdoboz 6"/>
          <p:cNvSpPr txBox="1">
            <a:spLocks noChangeArrowheads="1"/>
          </p:cNvSpPr>
          <p:nvPr/>
        </p:nvSpPr>
        <p:spPr bwMode="auto">
          <a:xfrm>
            <a:off x="146875" y="5278741"/>
            <a:ext cx="5765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Sok száz 50-90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nm vastagságú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elemi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fibrillum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képez egy, a fénymikroszkópban látható 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kollagénrostot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„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Acélsodrony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” hasonlat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 flipV="1">
            <a:off x="1041400" y="2349500"/>
            <a:ext cx="2376488" cy="34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9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765175"/>
            <a:ext cx="3049588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9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kollmol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271587"/>
            <a:ext cx="6986588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55875" y="411163"/>
            <a:ext cx="53276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A </a:t>
            </a:r>
            <a:r>
              <a:rPr lang="hu-HU" altLang="hu-HU" sz="2000" b="1" dirty="0" smtClean="0">
                <a:solidFill>
                  <a:srgbClr val="FFFF00"/>
                </a:solidFill>
                <a:latin typeface="Comic Sans MS" pitchFamily="66" charset="0"/>
              </a:rPr>
              <a:t>kollagén elemi </a:t>
            </a:r>
            <a:r>
              <a:rPr lang="hu-HU" altLang="hu-HU" sz="2000" b="1" dirty="0" err="1" smtClean="0">
                <a:solidFill>
                  <a:srgbClr val="FFFF00"/>
                </a:solidFill>
                <a:latin typeface="Comic Sans MS" pitchFamily="66" charset="0"/>
              </a:rPr>
              <a:t>fibrillum</a:t>
            </a:r>
            <a:r>
              <a:rPr lang="hu-HU" altLang="hu-HU" sz="2000" b="1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molekuláris szerkezete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53690" y="1710345"/>
            <a:ext cx="1584325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600" dirty="0">
                <a:solidFill>
                  <a:srgbClr val="FFFF00"/>
                </a:solidFill>
              </a:rPr>
              <a:t>Trimer (</a:t>
            </a:r>
            <a:r>
              <a:rPr lang="hu-HU" altLang="hu-HU" sz="1600" dirty="0" err="1">
                <a:solidFill>
                  <a:srgbClr val="FFFF00"/>
                </a:solidFill>
              </a:rPr>
              <a:t>triple</a:t>
            </a:r>
            <a:r>
              <a:rPr lang="hu-HU" altLang="hu-HU" sz="1600" dirty="0">
                <a:solidFill>
                  <a:srgbClr val="FFFF00"/>
                </a:solidFill>
              </a:rPr>
              <a:t> </a:t>
            </a:r>
            <a:r>
              <a:rPr lang="hu-HU" altLang="hu-HU" sz="1600" dirty="0" err="1">
                <a:solidFill>
                  <a:srgbClr val="FFFF00"/>
                </a:solidFill>
              </a:rPr>
              <a:t>helix</a:t>
            </a:r>
            <a:r>
              <a:rPr lang="hu-HU" altLang="hu-HU" sz="16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38583" y="4615303"/>
            <a:ext cx="1835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600" dirty="0">
                <a:solidFill>
                  <a:srgbClr val="FFFF00"/>
                </a:solidFill>
              </a:rPr>
              <a:t>Elemi </a:t>
            </a:r>
            <a:r>
              <a:rPr lang="hu-HU" altLang="hu-HU" sz="1600" dirty="0" err="1">
                <a:solidFill>
                  <a:srgbClr val="FFFF00"/>
                </a:solidFill>
              </a:rPr>
              <a:t>fibrillum</a:t>
            </a:r>
            <a:endParaRPr lang="hu-HU" altLang="hu-HU" sz="1600" dirty="0">
              <a:solidFill>
                <a:srgbClr val="FFFF00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217971" y="2996952"/>
            <a:ext cx="16557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hu-HU" altLang="hu-HU" sz="1600">
                <a:solidFill>
                  <a:srgbClr val="FFFF00"/>
                </a:solidFill>
              </a:rPr>
              <a:t>Tropokollagén molekula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11560" y="585187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>
                <a:solidFill>
                  <a:schemeClr val="bg1"/>
                </a:solidFill>
              </a:rPr>
              <a:t>Savakkal, </a:t>
            </a:r>
            <a:r>
              <a:rPr lang="hu-HU" sz="1600" dirty="0" err="1" smtClean="0">
                <a:solidFill>
                  <a:schemeClr val="bg1"/>
                </a:solidFill>
              </a:rPr>
              <a:t>lugokkal</a:t>
            </a:r>
            <a:r>
              <a:rPr lang="hu-HU" sz="1600" dirty="0" smtClean="0">
                <a:solidFill>
                  <a:schemeClr val="bg1"/>
                </a:solidFill>
              </a:rPr>
              <a:t> kezelve vagy főzéssel szétesik </a:t>
            </a:r>
            <a:r>
              <a:rPr lang="hu-HU" sz="1600" dirty="0" err="1" smtClean="0">
                <a:solidFill>
                  <a:schemeClr val="bg1"/>
                </a:solidFill>
              </a:rPr>
              <a:t>tropokollagén</a:t>
            </a:r>
            <a:r>
              <a:rPr lang="hu-HU" sz="1600" dirty="0" smtClean="0">
                <a:solidFill>
                  <a:schemeClr val="bg1"/>
                </a:solidFill>
              </a:rPr>
              <a:t> molekulákra: „enyv”, zselatin</a:t>
            </a:r>
          </a:p>
          <a:p>
            <a:pPr algn="ctr"/>
            <a:r>
              <a:rPr lang="hu-HU" sz="1600" dirty="0" smtClean="0">
                <a:solidFill>
                  <a:schemeClr val="bg1"/>
                </a:solidFill>
              </a:rPr>
              <a:t>Kollagén: „enyvadó” </a:t>
            </a:r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7971" y="4951853"/>
            <a:ext cx="1620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smtClean="0">
                <a:solidFill>
                  <a:schemeClr val="bg1"/>
                </a:solidFill>
              </a:rPr>
              <a:t>Erős keresztkötések</a:t>
            </a:r>
            <a:endParaRPr lang="hu-H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253191" y="188640"/>
            <a:ext cx="6769100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>
                <a:solidFill>
                  <a:srgbClr val="FFFF00"/>
                </a:solidFill>
                <a:latin typeface="Comic Sans MS" pitchFamily="66" charset="0"/>
              </a:rPr>
              <a:t>A kollagének </a:t>
            </a:r>
            <a:r>
              <a:rPr lang="hu-HU" altLang="hu-HU" sz="2400" b="1" dirty="0" smtClean="0">
                <a:solidFill>
                  <a:srgbClr val="FFFF00"/>
                </a:solidFill>
                <a:latin typeface="Comic Sans MS" pitchFamily="66" charset="0"/>
              </a:rPr>
              <a:t>családja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FF00"/>
                </a:solidFill>
                <a:latin typeface="Comic Sans MS" pitchFamily="66" charset="0"/>
              </a:rPr>
              <a:t>(néhány fontosabb kollagén)</a:t>
            </a:r>
            <a:endParaRPr lang="hu-HU" altLang="hu-HU" sz="1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hu-HU" altLang="hu-HU" sz="1600" b="1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hu-HU" altLang="hu-HU" sz="1500" b="1" u="sng" dirty="0" err="1">
                <a:solidFill>
                  <a:srgbClr val="FFFF00"/>
                </a:solidFill>
              </a:rPr>
              <a:t>Fibrilláris</a:t>
            </a:r>
            <a:r>
              <a:rPr lang="hu-HU" altLang="hu-HU" sz="1500" b="1" u="sng" dirty="0">
                <a:solidFill>
                  <a:srgbClr val="FFFF00"/>
                </a:solidFill>
              </a:rPr>
              <a:t> (rostképző) kollagének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Kollagén I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hu-HU" altLang="hu-HU" sz="1500" dirty="0" smtClean="0">
                <a:solidFill>
                  <a:schemeClr val="bg1"/>
                </a:solidFill>
                <a:latin typeface="Calibri" pitchFamily="34" charset="0"/>
              </a:rPr>
              <a:t>leggyakoribb: ,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pl. kötőszövetben, csontszövetben, dentinben, …)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II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(porcban, </a:t>
            </a:r>
            <a:r>
              <a:rPr lang="hu-HU" altLang="hu-HU" sz="1500" dirty="0" smtClean="0">
                <a:solidFill>
                  <a:schemeClr val="bg1"/>
                </a:solidFill>
                <a:latin typeface="Calibri" pitchFamily="34" charset="0"/>
              </a:rPr>
              <a:t>vékony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rostok)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III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(rácsrostok, finom hálózat)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V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500" b="1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500" b="1" u="sng" dirty="0">
                <a:solidFill>
                  <a:srgbClr val="FFFF00"/>
                </a:solidFill>
              </a:rPr>
              <a:t>2. </a:t>
            </a:r>
            <a:r>
              <a:rPr lang="hu-HU" altLang="hu-HU" sz="1500" b="1" u="sng" dirty="0" err="1">
                <a:solidFill>
                  <a:srgbClr val="FFFF00"/>
                </a:solidFill>
              </a:rPr>
              <a:t>Fibrillumokhoz</a:t>
            </a:r>
            <a:r>
              <a:rPr lang="hu-HU" altLang="hu-HU" sz="1500" b="1" u="sng" dirty="0">
                <a:solidFill>
                  <a:srgbClr val="FFFF00"/>
                </a:solidFill>
              </a:rPr>
              <a:t> társult kollagének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IX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(a porc 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II-es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típusú kollagénjéhez társul)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XII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I-es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típusú 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kollagénrostokhoz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társul)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500" b="1" u="sng" dirty="0">
              <a:solidFill>
                <a:srgbClr val="FFFF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500" b="1" u="sng" dirty="0">
                <a:solidFill>
                  <a:srgbClr val="FFFF00"/>
                </a:solidFill>
              </a:rPr>
              <a:t>3. Hálózatképző és egyéb kollagének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IV</a:t>
            </a:r>
            <a:r>
              <a:rPr lang="hu-HU" altLang="hu-HU" sz="15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basalis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VII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(rövid horgonyzó elemek a 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basalishoz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társulva)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500" b="1" dirty="0" err="1">
                <a:solidFill>
                  <a:srgbClr val="FFC000"/>
                </a:solidFill>
                <a:latin typeface="Calibri" pitchFamily="34" charset="0"/>
              </a:rPr>
              <a:t>Kollagen</a:t>
            </a:r>
            <a:r>
              <a:rPr lang="hu-HU" altLang="hu-HU" sz="1500" b="1" dirty="0">
                <a:solidFill>
                  <a:srgbClr val="FFC000"/>
                </a:solidFill>
                <a:latin typeface="Calibri" pitchFamily="34" charset="0"/>
              </a:rPr>
              <a:t> VIII 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hu-HU" altLang="hu-HU" sz="1500" dirty="0" err="1">
                <a:solidFill>
                  <a:schemeClr val="bg1"/>
                </a:solidFill>
                <a:latin typeface="Calibri" pitchFamily="34" charset="0"/>
              </a:rPr>
              <a:t>Descemet-membrán</a:t>
            </a:r>
            <a:r>
              <a:rPr lang="hu-HU" altLang="hu-HU" sz="1500" dirty="0">
                <a:solidFill>
                  <a:schemeClr val="bg1"/>
                </a:solidFill>
                <a:latin typeface="Calibri" pitchFamily="34" charset="0"/>
              </a:rPr>
              <a:t>  a szaruhártyában)</a:t>
            </a:r>
          </a:p>
        </p:txBody>
      </p:sp>
    </p:spTree>
    <p:extLst>
      <p:ext uri="{BB962C8B-B14F-4D97-AF65-F5344CB8AC3E}">
        <p14:creationId xmlns:p14="http://schemas.microsoft.com/office/powerpoint/2010/main" val="28827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os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5"/>
          <a:stretch>
            <a:fillRect/>
          </a:stretch>
        </p:blipFill>
        <p:spPr bwMode="auto">
          <a:xfrm>
            <a:off x="323850" y="515938"/>
            <a:ext cx="3821057" cy="554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4716016" y="515938"/>
            <a:ext cx="41052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Rácsrostok (</a:t>
            </a:r>
            <a:r>
              <a:rPr lang="hu-HU" altLang="hu-HU" sz="2000" b="1" dirty="0" err="1">
                <a:solidFill>
                  <a:srgbClr val="FFFF00"/>
                </a:solidFill>
                <a:latin typeface="Comic Sans MS" pitchFamily="66" charset="0"/>
              </a:rPr>
              <a:t>retikuláris</a:t>
            </a:r>
            <a:r>
              <a:rPr lang="hu-HU" altLang="hu-HU" sz="2000" b="1" dirty="0">
                <a:solidFill>
                  <a:srgbClr val="FFFF00"/>
                </a:solidFill>
                <a:latin typeface="Comic Sans MS" pitchFamily="66" charset="0"/>
              </a:rPr>
              <a:t> rostok). </a:t>
            </a:r>
            <a:endParaRPr lang="hu-HU" altLang="hu-HU" sz="1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436" name="Szövegdoboz 1"/>
          <p:cNvSpPr txBox="1">
            <a:spLocks noChangeArrowheads="1"/>
          </p:cNvSpPr>
          <p:nvPr/>
        </p:nvSpPr>
        <p:spPr bwMode="auto">
          <a:xfrm>
            <a:off x="3175" y="6153150"/>
            <a:ext cx="3992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Rácsrostok, 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ezüstimpregnáció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.</a:t>
            </a:r>
            <a:endParaRPr lang="hu-HU" altLang="hu-HU" sz="1600" dirty="0">
              <a:solidFill>
                <a:schemeClr val="bg1"/>
              </a:solidFill>
            </a:endParaRPr>
          </a:p>
        </p:txBody>
      </p:sp>
      <p:sp>
        <p:nvSpPr>
          <p:cNvPr id="18437" name="Szövegdoboz 1"/>
          <p:cNvSpPr txBox="1">
            <a:spLocks noChangeArrowheads="1"/>
          </p:cNvSpPr>
          <p:nvPr/>
        </p:nvSpPr>
        <p:spPr bwMode="auto">
          <a:xfrm>
            <a:off x="4355976" y="1628800"/>
            <a:ext cx="468052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Vékony (</a:t>
            </a:r>
            <a:r>
              <a:rPr lang="hu-HU" altLang="hu-HU" sz="1600" b="1" dirty="0" err="1" smtClean="0">
                <a:solidFill>
                  <a:srgbClr val="FFC000"/>
                </a:solidFill>
                <a:latin typeface="Calibri" pitchFamily="34" charset="0"/>
              </a:rPr>
              <a:t>kb</a:t>
            </a: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 1µm vastag), </a:t>
            </a:r>
            <a:r>
              <a:rPr lang="hu-HU" altLang="hu-HU" sz="1600" b="1" dirty="0">
                <a:solidFill>
                  <a:srgbClr val="FFC000"/>
                </a:solidFill>
                <a:latin typeface="Calibri" pitchFamily="34" charset="0"/>
              </a:rPr>
              <a:t>elágazó </a:t>
            </a: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rostokból </a:t>
            </a:r>
            <a:r>
              <a:rPr lang="hu-HU" altLang="hu-HU" sz="1600" b="1" dirty="0">
                <a:solidFill>
                  <a:srgbClr val="FFC000"/>
                </a:solidFill>
                <a:latin typeface="Calibri" pitchFamily="34" charset="0"/>
              </a:rPr>
              <a:t>álló térbeli hálózat.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 dirty="0">
              <a:solidFill>
                <a:srgbClr val="FFC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Szövettani kimutatás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hu-HU" altLang="hu-HU" sz="1400" b="1" dirty="0" err="1">
                <a:solidFill>
                  <a:schemeClr val="bg1"/>
                </a:solidFill>
                <a:latin typeface="Calibri" pitchFamily="34" charset="0"/>
              </a:rPr>
              <a:t>ezüstimpregnáció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400" b="1" dirty="0" err="1" smtClean="0">
                <a:solidFill>
                  <a:schemeClr val="bg1"/>
                </a:solidFill>
                <a:latin typeface="Calibri" pitchFamily="34" charset="0"/>
              </a:rPr>
              <a:t>PAS-reakció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(utóbbi a szénhidrátok nagyobb mennyisége miatt).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smtClean="0">
                <a:solidFill>
                  <a:srgbClr val="FFC000"/>
                </a:solidFill>
                <a:latin typeface="Calibri" pitchFamily="34" charset="0"/>
              </a:rPr>
              <a:t>EM: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típusos alkotóeleme a </a:t>
            </a:r>
            <a:r>
              <a:rPr lang="hu-HU" altLang="hu-HU" sz="1400" b="1" dirty="0" err="1">
                <a:solidFill>
                  <a:schemeClr val="bg1"/>
                </a:solidFill>
                <a:latin typeface="Calibri" pitchFamily="34" charset="0"/>
              </a:rPr>
              <a:t>III-as</a:t>
            </a:r>
            <a:r>
              <a:rPr lang="hu-HU" altLang="hu-HU" sz="1400" b="1" dirty="0">
                <a:solidFill>
                  <a:schemeClr val="bg1"/>
                </a:solidFill>
                <a:latin typeface="Calibri" pitchFamily="34" charset="0"/>
              </a:rPr>
              <a:t> típusú </a:t>
            </a:r>
            <a:r>
              <a:rPr lang="hu-HU" altLang="hu-HU" sz="1400" b="1" dirty="0" smtClean="0">
                <a:solidFill>
                  <a:schemeClr val="bg1"/>
                </a:solidFill>
                <a:latin typeface="Calibri" pitchFamily="34" charset="0"/>
              </a:rPr>
              <a:t>kollagén (részben V)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20 nm vastagságú,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harántcsikolatot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mutató elemi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fibrillumok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formájában. </a:t>
            </a:r>
            <a:endParaRPr lang="hu-HU" altLang="hu-HU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rgbClr val="FFC000"/>
                </a:solidFill>
                <a:latin typeface="Calibri" pitchFamily="34" charset="0"/>
              </a:rPr>
              <a:t>Előfordulás: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nyirokszervekben, csontvelőben (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reticularis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kötőszövet),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izomsejtek, zsírsejtek, kis erek körül,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a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basalis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alatt (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lamina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hu-HU" altLang="hu-HU" sz="1400" dirty="0" err="1" smtClean="0">
                <a:solidFill>
                  <a:schemeClr val="bg1"/>
                </a:solidFill>
                <a:latin typeface="Calibri" pitchFamily="34" charset="0"/>
              </a:rPr>
              <a:t>fibroreticularis</a:t>
            </a:r>
            <a:r>
              <a:rPr lang="hu-HU" altLang="hu-HU" sz="1400" dirty="0" smtClean="0">
                <a:solidFill>
                  <a:schemeClr val="bg1"/>
                </a:solidFill>
                <a:latin typeface="Calibri" pitchFamily="34" charset="0"/>
              </a:rPr>
              <a:t>), </a:t>
            </a: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hu-HU" altLang="hu-HU" sz="1400" dirty="0" err="1">
                <a:solidFill>
                  <a:schemeClr val="bg1"/>
                </a:solidFill>
                <a:latin typeface="Calibri" pitchFamily="34" charset="0"/>
              </a:rPr>
              <a:t>parenchymás</a:t>
            </a:r>
            <a:r>
              <a:rPr lang="hu-HU" altLang="hu-HU" sz="1400" dirty="0">
                <a:solidFill>
                  <a:schemeClr val="bg1"/>
                </a:solidFill>
                <a:latin typeface="Calibri" pitchFamily="34" charset="0"/>
              </a:rPr>
              <a:t> szervek (vese, máj) kötőszöveti váza,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7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zövegdoboz 2"/>
          <p:cNvSpPr txBox="1">
            <a:spLocks noChangeArrowheads="1"/>
          </p:cNvSpPr>
          <p:nvPr/>
        </p:nvSpPr>
        <p:spPr bwMode="auto">
          <a:xfrm>
            <a:off x="4716016" y="609273"/>
            <a:ext cx="379609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>
                <a:solidFill>
                  <a:srgbClr val="FFFF00"/>
                </a:solidFill>
                <a:latin typeface="Comic Sans MS" pitchFamily="66" charset="0"/>
              </a:rPr>
              <a:t>Rugalmas (elasztikus) rostok</a:t>
            </a:r>
          </a:p>
        </p:txBody>
      </p:sp>
      <p:sp>
        <p:nvSpPr>
          <p:cNvPr id="19463" name="Szövegdoboz 11"/>
          <p:cNvSpPr txBox="1">
            <a:spLocks noChangeArrowheads="1"/>
          </p:cNvSpPr>
          <p:nvPr/>
        </p:nvSpPr>
        <p:spPr bwMode="auto">
          <a:xfrm>
            <a:off x="167872" y="5951060"/>
            <a:ext cx="3671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>
                <a:solidFill>
                  <a:schemeClr val="bg1"/>
                </a:solidFill>
                <a:latin typeface="Calibri" pitchFamily="34" charset="0"/>
              </a:rPr>
              <a:t>Rugalmas rostok, </a:t>
            </a:r>
            <a:r>
              <a:rPr lang="hu-HU" altLang="hu-HU" sz="1200" dirty="0" err="1">
                <a:solidFill>
                  <a:schemeClr val="bg1"/>
                </a:solidFill>
                <a:latin typeface="Calibri" pitchFamily="34" charset="0"/>
              </a:rPr>
              <a:t>orcein</a:t>
            </a:r>
            <a:r>
              <a:rPr lang="hu-HU" altLang="hu-HU" sz="1200" dirty="0">
                <a:solidFill>
                  <a:schemeClr val="bg1"/>
                </a:solidFill>
                <a:latin typeface="Calibri" pitchFamily="34" charset="0"/>
              </a:rPr>
              <a:t> festés, hártyapreparátum</a:t>
            </a:r>
          </a:p>
        </p:txBody>
      </p:sp>
      <p:sp>
        <p:nvSpPr>
          <p:cNvPr id="19464" name="Szövegdoboz 12"/>
          <p:cNvSpPr txBox="1">
            <a:spLocks noChangeArrowheads="1"/>
          </p:cNvSpPr>
          <p:nvPr/>
        </p:nvSpPr>
        <p:spPr bwMode="auto">
          <a:xfrm>
            <a:off x="4211960" y="1556792"/>
            <a:ext cx="4475234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FF00"/>
                </a:solidFill>
                <a:latin typeface="Calibri" pitchFamily="34" charset="0"/>
              </a:rPr>
              <a:t>Vékony, kihúzott, több helyen elágazó rostok. Hosszuk 50%-ával </a:t>
            </a:r>
            <a:r>
              <a:rPr lang="hu-HU" altLang="hu-HU" sz="1600" b="1" dirty="0" smtClean="0">
                <a:solidFill>
                  <a:srgbClr val="FFFF00"/>
                </a:solidFill>
                <a:latin typeface="Calibri" pitchFamily="34" charset="0"/>
              </a:rPr>
              <a:t>reverzibilisen megnyújthatók (gumikötél hasonlat).</a:t>
            </a:r>
            <a:endParaRPr lang="hu-HU" altLang="hu-HU" sz="1600" b="1" dirty="0">
              <a:solidFill>
                <a:srgbClr val="FFFF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>
                <a:solidFill>
                  <a:srgbClr val="FFC000"/>
                </a:solidFill>
                <a:latin typeface="Calibri" pitchFamily="34" charset="0"/>
              </a:rPr>
              <a:t>Szövettani kimutatás: </a:t>
            </a:r>
            <a:r>
              <a:rPr lang="hu-HU" altLang="hu-HU" sz="1600" b="1" dirty="0" err="1">
                <a:solidFill>
                  <a:schemeClr val="bg1"/>
                </a:solidFill>
                <a:latin typeface="Calibri" pitchFamily="34" charset="0"/>
              </a:rPr>
              <a:t>orcein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 (barna), </a:t>
            </a:r>
            <a:r>
              <a:rPr lang="hu-HU" altLang="hu-HU" sz="1600" dirty="0" err="1">
                <a:solidFill>
                  <a:schemeClr val="bg1"/>
                </a:solidFill>
                <a:latin typeface="Calibri" pitchFamily="34" charset="0"/>
              </a:rPr>
              <a:t>r</a:t>
            </a:r>
            <a:r>
              <a:rPr lang="hu-HU" altLang="hu-HU" sz="1600" b="1" dirty="0" err="1">
                <a:solidFill>
                  <a:schemeClr val="bg1"/>
                </a:solidFill>
                <a:latin typeface="Calibri" pitchFamily="34" charset="0"/>
              </a:rPr>
              <a:t>ezorcin-fukszin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 (lila), ún. „</a:t>
            </a:r>
            <a:r>
              <a:rPr lang="hu-HU" altLang="hu-HU" sz="1600" dirty="0" err="1">
                <a:solidFill>
                  <a:schemeClr val="bg1"/>
                </a:solidFill>
                <a:latin typeface="Calibri" pitchFamily="34" charset="0"/>
              </a:rPr>
              <a:t>elasztika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 festések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b="1" dirty="0" smtClean="0">
                <a:solidFill>
                  <a:srgbClr val="FFC000"/>
                </a:solidFill>
                <a:latin typeface="Calibri" pitchFamily="34" charset="0"/>
              </a:rPr>
              <a:t>Előfordulás: </a:t>
            </a:r>
            <a:r>
              <a:rPr lang="hu-HU" altLang="hu-HU" sz="1600" b="1" dirty="0" smtClean="0">
                <a:solidFill>
                  <a:schemeClr val="bg1"/>
                </a:solidFill>
                <a:latin typeface="Calibri" pitchFamily="34" charset="0"/>
              </a:rPr>
              <a:t>rostok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(tüdőben, bőrben, rugalmas porcban), </a:t>
            </a:r>
            <a:r>
              <a:rPr lang="hu-HU" altLang="hu-HU" sz="1600" b="1" dirty="0" err="1" smtClean="0">
                <a:solidFill>
                  <a:schemeClr val="bg1"/>
                </a:solidFill>
                <a:latin typeface="Calibri" pitchFamily="34" charset="0"/>
              </a:rPr>
              <a:t>ligamentumok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 (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lig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. </a:t>
            </a:r>
            <a:r>
              <a:rPr lang="hu-HU" altLang="hu-HU" sz="1600" dirty="0" err="1">
                <a:solidFill>
                  <a:schemeClr val="bg1"/>
                </a:solidFill>
                <a:latin typeface="Calibri" pitchFamily="34" charset="0"/>
              </a:rPr>
              <a:t>f</a:t>
            </a:r>
            <a:r>
              <a:rPr lang="hu-HU" altLang="hu-HU" sz="1600" dirty="0" err="1" smtClean="0">
                <a:solidFill>
                  <a:schemeClr val="bg1"/>
                </a:solidFill>
                <a:latin typeface="Calibri" pitchFamily="34" charset="0"/>
              </a:rPr>
              <a:t>lava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), </a:t>
            </a:r>
            <a:r>
              <a:rPr lang="hu-HU" altLang="hu-HU" sz="1600" b="1" dirty="0" smtClean="0">
                <a:solidFill>
                  <a:schemeClr val="bg1"/>
                </a:solidFill>
                <a:latin typeface="Calibri" pitchFamily="34" charset="0"/>
              </a:rPr>
              <a:t>elasztikus membránok </a:t>
            </a:r>
            <a:r>
              <a:rPr lang="hu-HU" altLang="hu-HU" sz="1600" dirty="0" smtClean="0">
                <a:solidFill>
                  <a:schemeClr val="bg1"/>
                </a:solidFill>
                <a:latin typeface="Calibri" pitchFamily="34" charset="0"/>
              </a:rPr>
              <a:t>(pl. nagy artériák falában)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 dirty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sz="1600" b="1" dirty="0">
                <a:solidFill>
                  <a:srgbClr val="FFC000"/>
                </a:solidFill>
                <a:latin typeface="Calibri" pitchFamily="34" charset="0"/>
              </a:rPr>
              <a:t>Rugalmas rostokat termelő sejtek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hu-HU" altLang="hu-HU" sz="1600" dirty="0" err="1">
                <a:solidFill>
                  <a:schemeClr val="bg1"/>
                </a:solidFill>
                <a:latin typeface="Calibri" pitchFamily="34" charset="0"/>
              </a:rPr>
              <a:t>fibroblastok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hu-HU" altLang="hu-HU" sz="1600" dirty="0" err="1">
                <a:solidFill>
                  <a:schemeClr val="bg1"/>
                </a:solidFill>
                <a:latin typeface="Calibri" pitchFamily="34" charset="0"/>
              </a:rPr>
              <a:t>simaizomsejtek</a:t>
            </a:r>
            <a:r>
              <a:rPr lang="hu-HU" altLang="hu-HU" sz="1600" dirty="0">
                <a:solidFill>
                  <a:schemeClr val="bg1"/>
                </a:solidFill>
                <a:latin typeface="Calibri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600" b="1" dirty="0">
              <a:solidFill>
                <a:srgbClr val="FFC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200" b="1" dirty="0" smtClean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" y="586732"/>
            <a:ext cx="3525231" cy="526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1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1155</Words>
  <Application>Microsoft Office PowerPoint</Application>
  <PresentationFormat>Diavetítés a képernyőre (4:3 oldalarány)</PresentationFormat>
  <Paragraphs>196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4" baseType="lpstr">
      <vt:lpstr>Arial</vt:lpstr>
      <vt:lpstr>Calibri</vt:lpstr>
      <vt:lpstr>Comic Sans MS</vt:lpstr>
      <vt:lpstr>Lucida Calligraphy</vt:lpstr>
      <vt:lpstr>Wingdings</vt:lpstr>
      <vt:lpstr>Office-téma</vt:lpstr>
      <vt:lpstr>A kötőszövet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RÖHLICH PÁL</dc:creator>
  <cp:lastModifiedBy>rohlich</cp:lastModifiedBy>
  <cp:revision>51</cp:revision>
  <dcterms:created xsi:type="dcterms:W3CDTF">2016-09-26T15:39:49Z</dcterms:created>
  <dcterms:modified xsi:type="dcterms:W3CDTF">2018-10-03T06:19:32Z</dcterms:modified>
</cp:coreProperties>
</file>