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2DF"/>
    <a:srgbClr val="FEAEC9"/>
    <a:srgbClr val="6076B4"/>
    <a:srgbClr val="445583"/>
    <a:srgbClr val="00B050"/>
    <a:srgbClr val="7030A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>
        <p:scale>
          <a:sx n="89" d="100"/>
          <a:sy n="89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0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0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6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1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0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3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3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9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2018. 09. 18.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21.png"/><Relationship Id="rId5" Type="http://schemas.microsoft.com/office/2007/relationships/hdphoto" Target="../media/hdphoto13.wdp"/><Relationship Id="rId6" Type="http://schemas.openxmlformats.org/officeDocument/2006/relationships/image" Target="../media/image22.png"/><Relationship Id="rId7" Type="http://schemas.openxmlformats.org/officeDocument/2006/relationships/image" Target="../media/image17.jpeg"/><Relationship Id="rId8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microsoft.com/office/2007/relationships/hdphoto" Target="../media/hdphoto15.wdp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29.png"/><Relationship Id="rId5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33.png"/><Relationship Id="rId5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39.png"/><Relationship Id="rId5" Type="http://schemas.microsoft.com/office/2007/relationships/hdphoto" Target="../media/hdphoto24.wdp"/><Relationship Id="rId6" Type="http://schemas.openxmlformats.org/officeDocument/2006/relationships/image" Target="../media/image40.png"/><Relationship Id="rId7" Type="http://schemas.microsoft.com/office/2007/relationships/hdphoto" Target="../media/hdphoto25.wdp"/><Relationship Id="rId8" Type="http://schemas.openxmlformats.org/officeDocument/2006/relationships/image" Target="../media/image32.png"/><Relationship Id="rId9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4" Type="http://schemas.openxmlformats.org/officeDocument/2006/relationships/image" Target="../media/image43.png"/><Relationship Id="rId5" Type="http://schemas.microsoft.com/office/2007/relationships/hdphoto" Target="../media/hdphoto27.wdp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28.wdp"/><Relationship Id="rId5" Type="http://schemas.openxmlformats.org/officeDocument/2006/relationships/image" Target="../media/image32.png"/><Relationship Id="rId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48.jpeg"/><Relationship Id="rId5" Type="http://schemas.microsoft.com/office/2007/relationships/hdphoto" Target="../media/hdphoto30.wdp"/><Relationship Id="rId6" Type="http://schemas.openxmlformats.org/officeDocument/2006/relationships/image" Target="../media/image49.png"/><Relationship Id="rId7" Type="http://schemas.microsoft.com/office/2007/relationships/hdphoto" Target="../media/hdphoto3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4" Type="http://schemas.openxmlformats.org/officeDocument/2006/relationships/image" Target="../media/image51.png"/><Relationship Id="rId5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microsoft.com/office/2007/relationships/hdphoto" Target="../media/hdphoto3.wdp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4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9.jpg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7.wdp"/><Relationship Id="rId5" Type="http://schemas.openxmlformats.org/officeDocument/2006/relationships/image" Target="../media/image14.png"/><Relationship Id="rId6" Type="http://schemas.microsoft.com/office/2007/relationships/hdphoto" Target="../media/hdphoto8.wdp"/><Relationship Id="rId7" Type="http://schemas.openxmlformats.org/officeDocument/2006/relationships/image" Target="../media/image15.jpeg"/><Relationship Id="rId8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7" y="116632"/>
            <a:ext cx="11515724" cy="20162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Makroskopie des Hirnstammes, Kleinhirns</a:t>
            </a:r>
            <a:br>
              <a:rPr lang="hu-HU" sz="4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hu-HU" sz="4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und des IV. Ventrikels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348808"/>
            <a:ext cx="6400800" cy="1464568"/>
          </a:xfrm>
        </p:spPr>
        <p:txBody>
          <a:bodyPr rtlCol="0"/>
          <a:lstStyle/>
          <a:p>
            <a:pPr>
              <a:defRPr/>
            </a:pPr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Dr. Gábor Baksa</a:t>
            </a:r>
          </a:p>
          <a:p>
            <a:pPr>
              <a:defRPr/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Institut für Anatomie, Histologie und Embryologie</a:t>
            </a:r>
          </a:p>
          <a:p>
            <a:pPr>
              <a:defRPr/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2018.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204864"/>
            <a:ext cx="30963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4078" y="188641"/>
            <a:ext cx="318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Medulla oblongata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59" y="42864"/>
            <a:ext cx="2209977" cy="1843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6" b="1"/>
          <a:stretch/>
        </p:blipFill>
        <p:spPr>
          <a:xfrm>
            <a:off x="1248258" y="3275958"/>
            <a:ext cx="5434599" cy="352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1" y="2943496"/>
            <a:ext cx="3769982" cy="3860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543" y="912850"/>
            <a:ext cx="820769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Pyramis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(1)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(Pyramidenbahn, Decussatio pyramidum) (wird eigentlich</a:t>
            </a:r>
          </a:p>
          <a:p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Vorderstrang des Rückenmarks fortgesetzt) </a:t>
            </a:r>
          </a:p>
          <a:p>
            <a:pPr>
              <a:spcBef>
                <a:spcPts val="600"/>
              </a:spcBef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Oliva (2)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entspricht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Nucleus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olivaris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inferior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Sulcus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parolivaris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medialis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(3)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(n. XII.) und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lateralis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(4)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(n. IX., X., XI.)</a:t>
            </a:r>
          </a:p>
          <a:p>
            <a:pPr>
              <a:spcBef>
                <a:spcPts val="600"/>
              </a:spcBef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 cerebellaris inferior oder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Copus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restiforme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(5)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(Fortsetzung des Seitenstranges vom Rückenmark)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978" y="6586332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919014" y="54901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00"/>
                </a:solidFill>
              </a:rPr>
              <a:t>1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607432" y="54736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FF00"/>
                </a:solidFill>
              </a:rPr>
              <a:t>2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327598" y="33834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00"/>
                </a:solidFill>
              </a:rPr>
              <a:t>3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08420" y="35104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FF00"/>
                </a:solidFill>
              </a:rPr>
              <a:t>4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743361" y="62226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FF00"/>
                </a:solidFill>
              </a:rPr>
              <a:t>5</a:t>
            </a:r>
            <a:endParaRPr lang="de-DE" sz="2400" b="1" dirty="0">
              <a:solidFill>
                <a:srgbClr val="FFFF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828077" y="3876053"/>
            <a:ext cx="779355" cy="164268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8826728" y="3741233"/>
            <a:ext cx="1570933" cy="16886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7948578" y="5461595"/>
            <a:ext cx="460200" cy="8505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3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08" b="1473"/>
          <a:stretch/>
        </p:blipFill>
        <p:spPr>
          <a:xfrm>
            <a:off x="975416" y="3568505"/>
            <a:ext cx="5472608" cy="31609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96" y="2310834"/>
            <a:ext cx="2502008" cy="441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7569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" y="891341"/>
            <a:ext cx="2376264" cy="247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4589" y="893620"/>
            <a:ext cx="4932441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Dorsalseite: kaudaler Anteil von der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Fossa rhomboidea (IV. Ventrikel)</a:t>
            </a:r>
          </a:p>
          <a:p>
            <a:pPr>
              <a:spcAft>
                <a:spcPts val="300"/>
              </a:spcAft>
            </a:pP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Tectum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bleibt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auch hier als eine</a:t>
            </a:r>
          </a:p>
          <a:p>
            <a:pPr>
              <a:spcAft>
                <a:spcPts val="300"/>
              </a:spcAft>
            </a:pP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epithelialis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übrig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Dorsalseite: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Tuberculum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gracile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Goll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(1) </a:t>
            </a:r>
          </a:p>
          <a:p>
            <a:pPr>
              <a:spcAft>
                <a:spcPts val="3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und 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Tuberculum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cuneatum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Burdach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(2)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063" y="6514916"/>
            <a:ext cx="103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</a:rPr>
              <a:t>Nieuwenhuys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504078" y="188641"/>
            <a:ext cx="318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Medulla oblongata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59" y="42864"/>
            <a:ext cx="2209977" cy="1843086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880573" y="662790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Hajdu</a:t>
            </a:r>
            <a:endParaRPr lang="hu-HU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9444463" y="3128963"/>
            <a:ext cx="1542681" cy="2187677"/>
          </a:xfrm>
          <a:custGeom>
            <a:avLst/>
            <a:gdLst>
              <a:gd name="connsiteX0" fmla="*/ 556787 w 1542681"/>
              <a:gd name="connsiteY0" fmla="*/ 0 h 2187677"/>
              <a:gd name="connsiteX1" fmla="*/ 299612 w 1542681"/>
              <a:gd name="connsiteY1" fmla="*/ 1171575 h 2187677"/>
              <a:gd name="connsiteX2" fmla="*/ 228175 w 1542681"/>
              <a:gd name="connsiteY2" fmla="*/ 1400175 h 2187677"/>
              <a:gd name="connsiteX3" fmla="*/ 128162 w 1542681"/>
              <a:gd name="connsiteY3" fmla="*/ 1500187 h 2187677"/>
              <a:gd name="connsiteX4" fmla="*/ 13862 w 1542681"/>
              <a:gd name="connsiteY4" fmla="*/ 1543050 h 2187677"/>
              <a:gd name="connsiteX5" fmla="*/ 471062 w 1542681"/>
              <a:gd name="connsiteY5" fmla="*/ 1985962 h 2187677"/>
              <a:gd name="connsiteX6" fmla="*/ 699662 w 1542681"/>
              <a:gd name="connsiteY6" fmla="*/ 2185987 h 2187677"/>
              <a:gd name="connsiteX7" fmla="*/ 1028275 w 1542681"/>
              <a:gd name="connsiteY7" fmla="*/ 1885950 h 2187677"/>
              <a:gd name="connsiteX8" fmla="*/ 1385462 w 1542681"/>
              <a:gd name="connsiteY8" fmla="*/ 1471612 h 2187677"/>
              <a:gd name="connsiteX9" fmla="*/ 1542625 w 1542681"/>
              <a:gd name="connsiteY9" fmla="*/ 1457325 h 2187677"/>
              <a:gd name="connsiteX10" fmla="*/ 1371175 w 1542681"/>
              <a:gd name="connsiteY10" fmla="*/ 1128712 h 2187677"/>
              <a:gd name="connsiteX11" fmla="*/ 1156862 w 1542681"/>
              <a:gd name="connsiteY11" fmla="*/ 714375 h 2187677"/>
              <a:gd name="connsiteX12" fmla="*/ 1013987 w 1542681"/>
              <a:gd name="connsiteY12" fmla="*/ 300037 h 2187677"/>
              <a:gd name="connsiteX13" fmla="*/ 942550 w 1542681"/>
              <a:gd name="connsiteY13" fmla="*/ 0 h 2187677"/>
              <a:gd name="connsiteX14" fmla="*/ 942550 w 1542681"/>
              <a:gd name="connsiteY14" fmla="*/ 0 h 218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2681" h="2187677">
                <a:moveTo>
                  <a:pt x="556787" y="0"/>
                </a:moveTo>
                <a:cubicBezTo>
                  <a:pt x="455584" y="469106"/>
                  <a:pt x="354381" y="938213"/>
                  <a:pt x="299612" y="1171575"/>
                </a:cubicBezTo>
                <a:cubicBezTo>
                  <a:pt x="244843" y="1404937"/>
                  <a:pt x="256750" y="1345406"/>
                  <a:pt x="228175" y="1400175"/>
                </a:cubicBezTo>
                <a:cubicBezTo>
                  <a:pt x="199600" y="1454944"/>
                  <a:pt x="163881" y="1476375"/>
                  <a:pt x="128162" y="1500187"/>
                </a:cubicBezTo>
                <a:cubicBezTo>
                  <a:pt x="92443" y="1524000"/>
                  <a:pt x="-43288" y="1462088"/>
                  <a:pt x="13862" y="1543050"/>
                </a:cubicBezTo>
                <a:cubicBezTo>
                  <a:pt x="71012" y="1624012"/>
                  <a:pt x="356762" y="1878806"/>
                  <a:pt x="471062" y="1985962"/>
                </a:cubicBezTo>
                <a:cubicBezTo>
                  <a:pt x="585362" y="2093118"/>
                  <a:pt x="606793" y="2202656"/>
                  <a:pt x="699662" y="2185987"/>
                </a:cubicBezTo>
                <a:cubicBezTo>
                  <a:pt x="792531" y="2169318"/>
                  <a:pt x="913975" y="2005012"/>
                  <a:pt x="1028275" y="1885950"/>
                </a:cubicBezTo>
                <a:cubicBezTo>
                  <a:pt x="1142575" y="1766888"/>
                  <a:pt x="1299737" y="1543049"/>
                  <a:pt x="1385462" y="1471612"/>
                </a:cubicBezTo>
                <a:cubicBezTo>
                  <a:pt x="1471187" y="1400175"/>
                  <a:pt x="1545006" y="1514475"/>
                  <a:pt x="1542625" y="1457325"/>
                </a:cubicBezTo>
                <a:cubicBezTo>
                  <a:pt x="1540244" y="1400175"/>
                  <a:pt x="1371175" y="1128712"/>
                  <a:pt x="1371175" y="1128712"/>
                </a:cubicBezTo>
                <a:cubicBezTo>
                  <a:pt x="1306881" y="1004887"/>
                  <a:pt x="1216393" y="852487"/>
                  <a:pt x="1156862" y="714375"/>
                </a:cubicBezTo>
                <a:cubicBezTo>
                  <a:pt x="1097331" y="576263"/>
                  <a:pt x="1049706" y="419099"/>
                  <a:pt x="1013987" y="300037"/>
                </a:cubicBezTo>
                <a:cubicBezTo>
                  <a:pt x="978268" y="180975"/>
                  <a:pt x="942550" y="0"/>
                  <a:pt x="942550" y="0"/>
                </a:cubicBezTo>
                <a:lnTo>
                  <a:pt x="942550" y="0"/>
                </a:lnTo>
              </a:path>
            </a:pathLst>
          </a:custGeom>
          <a:solidFill>
            <a:srgbClr val="00B050">
              <a:alpha val="14902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161904" y="61568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FF00"/>
                </a:solidFill>
              </a:rPr>
              <a:t>1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068121" y="57146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FF00"/>
                </a:solidFill>
              </a:rPr>
              <a:t>2</a:t>
            </a:r>
            <a:endParaRPr lang="de-DE" sz="2400" b="1" dirty="0">
              <a:solidFill>
                <a:srgbClr val="FFFF00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9408279" y="5621573"/>
            <a:ext cx="573744" cy="6552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9331983" y="5470823"/>
            <a:ext cx="417521" cy="38113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7" idx="1"/>
          </p:cNvCxnSpPr>
          <p:nvPr/>
        </p:nvCxnSpPr>
        <p:spPr>
          <a:xfrm flipV="1">
            <a:off x="8231467" y="4300538"/>
            <a:ext cx="1512608" cy="142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6800084" y="3783672"/>
            <a:ext cx="149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00B050"/>
                </a:solidFill>
              </a:rPr>
              <a:t>Fossa</a:t>
            </a:r>
            <a:r>
              <a:rPr lang="de-DE" sz="20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de-DE" sz="2000" b="1" dirty="0" err="1" smtClean="0">
                <a:solidFill>
                  <a:srgbClr val="00B050"/>
                </a:solidFill>
              </a:rPr>
              <a:t>rhomboidea</a:t>
            </a:r>
            <a:endParaRPr lang="de-DE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068" y="188641"/>
            <a:ext cx="5477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Fossa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rhomboidea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Rautengrube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hu-HU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64" y="71766"/>
            <a:ext cx="2664296" cy="215226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00" y="1949268"/>
            <a:ext cx="24384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86" y="1912704"/>
            <a:ext cx="2708202" cy="47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4" y="2427712"/>
            <a:ext cx="2928973" cy="393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3512" y="910462"/>
            <a:ext cx="5920210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Relief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der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Fossa entspricht den darunter liegenden</a:t>
            </a:r>
          </a:p>
          <a:p>
            <a:pPr>
              <a:spcAft>
                <a:spcPts val="300"/>
              </a:spcAft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Hirnnervenkernen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Kerngruppen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usw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172" y="6296974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81173" y="6307091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Faller</a:t>
            </a:r>
          </a:p>
        </p:txBody>
      </p:sp>
      <p:sp>
        <p:nvSpPr>
          <p:cNvPr id="6" name="Freihandform 5"/>
          <p:cNvSpPr/>
          <p:nvPr/>
        </p:nvSpPr>
        <p:spPr>
          <a:xfrm>
            <a:off x="5565592" y="4492486"/>
            <a:ext cx="218966" cy="553218"/>
          </a:xfrm>
          <a:custGeom>
            <a:avLst/>
            <a:gdLst>
              <a:gd name="connsiteX0" fmla="*/ 203680 w 218966"/>
              <a:gd name="connsiteY0" fmla="*/ 573 h 553218"/>
              <a:gd name="connsiteX1" fmla="*/ 210258 w 218966"/>
              <a:gd name="connsiteY1" fmla="*/ 145298 h 553218"/>
              <a:gd name="connsiteX2" fmla="*/ 210258 w 218966"/>
              <a:gd name="connsiteY2" fmla="*/ 204504 h 553218"/>
              <a:gd name="connsiteX3" fmla="*/ 183945 w 218966"/>
              <a:gd name="connsiteY3" fmla="*/ 257131 h 553218"/>
              <a:gd name="connsiteX4" fmla="*/ 151053 w 218966"/>
              <a:gd name="connsiteY4" fmla="*/ 553160 h 553218"/>
              <a:gd name="connsiteX5" fmla="*/ 12906 w 218966"/>
              <a:gd name="connsiteY5" fmla="*/ 230818 h 553218"/>
              <a:gd name="connsiteX6" fmla="*/ 26063 w 218966"/>
              <a:gd name="connsiteY6" fmla="*/ 99249 h 553218"/>
              <a:gd name="connsiteX7" fmla="*/ 203680 w 218966"/>
              <a:gd name="connsiteY7" fmla="*/ 573 h 55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66" h="553218">
                <a:moveTo>
                  <a:pt x="203680" y="573"/>
                </a:moveTo>
                <a:cubicBezTo>
                  <a:pt x="234379" y="8248"/>
                  <a:pt x="209162" y="111310"/>
                  <a:pt x="210258" y="145298"/>
                </a:cubicBezTo>
                <a:cubicBezTo>
                  <a:pt x="211354" y="179286"/>
                  <a:pt x="214643" y="185865"/>
                  <a:pt x="210258" y="204504"/>
                </a:cubicBezTo>
                <a:cubicBezTo>
                  <a:pt x="205873" y="223143"/>
                  <a:pt x="193812" y="199022"/>
                  <a:pt x="183945" y="257131"/>
                </a:cubicBezTo>
                <a:cubicBezTo>
                  <a:pt x="174078" y="315240"/>
                  <a:pt x="179560" y="557546"/>
                  <a:pt x="151053" y="553160"/>
                </a:cubicBezTo>
                <a:cubicBezTo>
                  <a:pt x="122546" y="548774"/>
                  <a:pt x="33738" y="306470"/>
                  <a:pt x="12906" y="230818"/>
                </a:cubicBezTo>
                <a:cubicBezTo>
                  <a:pt x="-7926" y="155166"/>
                  <a:pt x="-3540" y="134334"/>
                  <a:pt x="26063" y="99249"/>
                </a:cubicBezTo>
                <a:cubicBezTo>
                  <a:pt x="55666" y="64164"/>
                  <a:pt x="172981" y="-7102"/>
                  <a:pt x="203680" y="573"/>
                </a:cubicBezTo>
                <a:close/>
              </a:path>
            </a:pathLst>
          </a:custGeom>
          <a:solidFill>
            <a:srgbClr val="6076B4">
              <a:alpha val="25098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5492500" y="4708759"/>
            <a:ext cx="192464" cy="442622"/>
          </a:xfrm>
          <a:custGeom>
            <a:avLst/>
            <a:gdLst>
              <a:gd name="connsiteX0" fmla="*/ 53107 w 192464"/>
              <a:gd name="connsiteY0" fmla="*/ 1388 h 442622"/>
              <a:gd name="connsiteX1" fmla="*/ 480 w 192464"/>
              <a:gd name="connsiteY1" fmla="*/ 231632 h 442622"/>
              <a:gd name="connsiteX2" fmla="*/ 79421 w 192464"/>
              <a:gd name="connsiteY2" fmla="*/ 323730 h 442622"/>
              <a:gd name="connsiteX3" fmla="*/ 164940 w 192464"/>
              <a:gd name="connsiteY3" fmla="*/ 442142 h 442622"/>
              <a:gd name="connsiteX4" fmla="*/ 184675 w 192464"/>
              <a:gd name="connsiteY4" fmla="*/ 350044 h 442622"/>
              <a:gd name="connsiteX5" fmla="*/ 53107 w 192464"/>
              <a:gd name="connsiteY5" fmla="*/ 1388 h 4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64" h="442622">
                <a:moveTo>
                  <a:pt x="53107" y="1388"/>
                </a:moveTo>
                <a:cubicBezTo>
                  <a:pt x="22408" y="-18347"/>
                  <a:pt x="-3906" y="177908"/>
                  <a:pt x="480" y="231632"/>
                </a:cubicBezTo>
                <a:cubicBezTo>
                  <a:pt x="4866" y="285356"/>
                  <a:pt x="52011" y="288645"/>
                  <a:pt x="79421" y="323730"/>
                </a:cubicBezTo>
                <a:cubicBezTo>
                  <a:pt x="106831" y="358815"/>
                  <a:pt x="147398" y="437756"/>
                  <a:pt x="164940" y="442142"/>
                </a:cubicBezTo>
                <a:cubicBezTo>
                  <a:pt x="182482" y="446528"/>
                  <a:pt x="204410" y="421310"/>
                  <a:pt x="184675" y="350044"/>
                </a:cubicBezTo>
                <a:cubicBezTo>
                  <a:pt x="164940" y="278778"/>
                  <a:pt x="83806" y="21123"/>
                  <a:pt x="53107" y="1388"/>
                </a:cubicBezTo>
                <a:close/>
              </a:path>
            </a:pathLst>
          </a:custGeom>
          <a:solidFill>
            <a:srgbClr val="00B050">
              <a:alpha val="25098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6038072" y="3306685"/>
            <a:ext cx="86775" cy="524572"/>
          </a:xfrm>
          <a:custGeom>
            <a:avLst/>
            <a:gdLst>
              <a:gd name="connsiteX0" fmla="*/ 52177 w 86775"/>
              <a:gd name="connsiteY0" fmla="*/ 107 h 524572"/>
              <a:gd name="connsiteX1" fmla="*/ 11920 w 86775"/>
              <a:gd name="connsiteY1" fmla="*/ 155383 h 524572"/>
              <a:gd name="connsiteX2" fmla="*/ 419 w 86775"/>
              <a:gd name="connsiteY2" fmla="*/ 287655 h 524572"/>
              <a:gd name="connsiteX3" fmla="*/ 23422 w 86775"/>
              <a:gd name="connsiteY3" fmla="*/ 402673 h 524572"/>
              <a:gd name="connsiteX4" fmla="*/ 52177 w 86775"/>
              <a:gd name="connsiteY4" fmla="*/ 523443 h 524572"/>
              <a:gd name="connsiteX5" fmla="*/ 75181 w 86775"/>
              <a:gd name="connsiteY5" fmla="*/ 327911 h 524572"/>
              <a:gd name="connsiteX6" fmla="*/ 86683 w 86775"/>
              <a:gd name="connsiteY6" fmla="*/ 235896 h 524572"/>
              <a:gd name="connsiteX7" fmla="*/ 69430 w 86775"/>
              <a:gd name="connsiteY7" fmla="*/ 132379 h 524572"/>
              <a:gd name="connsiteX8" fmla="*/ 52177 w 86775"/>
              <a:gd name="connsiteY8" fmla="*/ 107 h 52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75" h="524572">
                <a:moveTo>
                  <a:pt x="52177" y="107"/>
                </a:moveTo>
                <a:cubicBezTo>
                  <a:pt x="42592" y="3941"/>
                  <a:pt x="20546" y="107458"/>
                  <a:pt x="11920" y="155383"/>
                </a:cubicBezTo>
                <a:cubicBezTo>
                  <a:pt x="3294" y="203308"/>
                  <a:pt x="-1498" y="246440"/>
                  <a:pt x="419" y="287655"/>
                </a:cubicBezTo>
                <a:cubicBezTo>
                  <a:pt x="2336" y="328870"/>
                  <a:pt x="14796" y="363375"/>
                  <a:pt x="23422" y="402673"/>
                </a:cubicBezTo>
                <a:cubicBezTo>
                  <a:pt x="32048" y="441971"/>
                  <a:pt x="43551" y="535903"/>
                  <a:pt x="52177" y="523443"/>
                </a:cubicBezTo>
                <a:cubicBezTo>
                  <a:pt x="60803" y="510983"/>
                  <a:pt x="69430" y="375835"/>
                  <a:pt x="75181" y="327911"/>
                </a:cubicBezTo>
                <a:cubicBezTo>
                  <a:pt x="80932" y="279987"/>
                  <a:pt x="87642" y="268485"/>
                  <a:pt x="86683" y="235896"/>
                </a:cubicBezTo>
                <a:cubicBezTo>
                  <a:pt x="85725" y="203307"/>
                  <a:pt x="74223" y="168802"/>
                  <a:pt x="69430" y="132379"/>
                </a:cubicBezTo>
                <a:cubicBezTo>
                  <a:pt x="64638" y="95956"/>
                  <a:pt x="61762" y="-3727"/>
                  <a:pt x="52177" y="107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5614251" y="3382347"/>
            <a:ext cx="200681" cy="264016"/>
          </a:xfrm>
          <a:prstGeom prst="ellipse">
            <a:avLst/>
          </a:prstGeom>
          <a:solidFill>
            <a:srgbClr val="FFC000">
              <a:alpha val="25098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>
            <a:endCxn id="11" idx="2"/>
          </p:cNvCxnSpPr>
          <p:nvPr/>
        </p:nvCxnSpPr>
        <p:spPr>
          <a:xfrm flipV="1">
            <a:off x="4876800" y="5032489"/>
            <a:ext cx="695121" cy="4988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384800" y="543061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N. X.</a:t>
            </a:r>
            <a:endParaRPr lang="de-DE" dirty="0">
              <a:solidFill>
                <a:srgbClr val="00B050"/>
              </a:solidFill>
            </a:endParaRPr>
          </a:p>
        </p:txBody>
      </p:sp>
      <p:cxnSp>
        <p:nvCxnSpPr>
          <p:cNvPr id="20" name="Gerade Verbindung mit Pfeil 19"/>
          <p:cNvCxnSpPr>
            <a:endCxn id="6" idx="3"/>
          </p:cNvCxnSpPr>
          <p:nvPr/>
        </p:nvCxnSpPr>
        <p:spPr>
          <a:xfrm flipH="1" flipV="1">
            <a:off x="5749537" y="4749617"/>
            <a:ext cx="740780" cy="781741"/>
          </a:xfrm>
          <a:prstGeom prst="straightConnector1">
            <a:avLst/>
          </a:prstGeom>
          <a:ln>
            <a:solidFill>
              <a:srgbClr val="607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414052" y="544331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6076B4"/>
                </a:solidFill>
              </a:rPr>
              <a:t>N. XII.</a:t>
            </a:r>
            <a:endParaRPr lang="de-DE" dirty="0">
              <a:solidFill>
                <a:srgbClr val="6076B4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5224360" y="2842743"/>
            <a:ext cx="390425" cy="6084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4611651" y="254875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</a:rPr>
              <a:t>N. VII.</a:t>
            </a:r>
            <a:endParaRPr lang="de-DE" dirty="0">
              <a:solidFill>
                <a:srgbClr val="FFC000"/>
              </a:solidFill>
            </a:endParaRPr>
          </a:p>
        </p:txBody>
      </p:sp>
      <p:cxnSp>
        <p:nvCxnSpPr>
          <p:cNvPr id="29" name="Gerade Verbindung mit Pfeil 28"/>
          <p:cNvCxnSpPr>
            <a:endCxn id="12" idx="0"/>
          </p:cNvCxnSpPr>
          <p:nvPr/>
        </p:nvCxnSpPr>
        <p:spPr>
          <a:xfrm flipH="1">
            <a:off x="6090249" y="2808327"/>
            <a:ext cx="323803" cy="498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154430" y="2254308"/>
            <a:ext cx="997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0000"/>
                </a:solidFill>
              </a:rPr>
              <a:t>Locus</a:t>
            </a:r>
            <a:endParaRPr lang="de-DE" sz="1600" dirty="0" smtClean="0">
              <a:solidFill>
                <a:srgbClr val="FF0000"/>
              </a:solidFill>
            </a:endParaRPr>
          </a:p>
          <a:p>
            <a:r>
              <a:rPr lang="de-DE" sz="1600" dirty="0" err="1" smtClean="0">
                <a:solidFill>
                  <a:srgbClr val="FF0000"/>
                </a:solidFill>
              </a:rPr>
              <a:t>coeruleus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5120" name="Freihandform 5119"/>
          <p:cNvSpPr/>
          <p:nvPr/>
        </p:nvSpPr>
        <p:spPr>
          <a:xfrm>
            <a:off x="6294497" y="3942266"/>
            <a:ext cx="400012" cy="517878"/>
          </a:xfrm>
          <a:custGeom>
            <a:avLst/>
            <a:gdLst>
              <a:gd name="connsiteX0" fmla="*/ 144403 w 400012"/>
              <a:gd name="connsiteY0" fmla="*/ 7434 h 517878"/>
              <a:gd name="connsiteX1" fmla="*/ 68203 w 400012"/>
              <a:gd name="connsiteY1" fmla="*/ 96334 h 517878"/>
              <a:gd name="connsiteX2" fmla="*/ 17403 w 400012"/>
              <a:gd name="connsiteY2" fmla="*/ 197934 h 517878"/>
              <a:gd name="connsiteX3" fmla="*/ 4703 w 400012"/>
              <a:gd name="connsiteY3" fmla="*/ 248734 h 517878"/>
              <a:gd name="connsiteX4" fmla="*/ 4703 w 400012"/>
              <a:gd name="connsiteY4" fmla="*/ 312234 h 517878"/>
              <a:gd name="connsiteX5" fmla="*/ 4703 w 400012"/>
              <a:gd name="connsiteY5" fmla="*/ 388434 h 517878"/>
              <a:gd name="connsiteX6" fmla="*/ 68203 w 400012"/>
              <a:gd name="connsiteY6" fmla="*/ 439234 h 517878"/>
              <a:gd name="connsiteX7" fmla="*/ 119003 w 400012"/>
              <a:gd name="connsiteY7" fmla="*/ 490034 h 517878"/>
              <a:gd name="connsiteX8" fmla="*/ 169803 w 400012"/>
              <a:gd name="connsiteY8" fmla="*/ 515434 h 517878"/>
              <a:gd name="connsiteX9" fmla="*/ 233303 w 400012"/>
              <a:gd name="connsiteY9" fmla="*/ 515434 h 517878"/>
              <a:gd name="connsiteX10" fmla="*/ 296803 w 400012"/>
              <a:gd name="connsiteY10" fmla="*/ 502734 h 517878"/>
              <a:gd name="connsiteX11" fmla="*/ 347603 w 400012"/>
              <a:gd name="connsiteY11" fmla="*/ 477334 h 517878"/>
              <a:gd name="connsiteX12" fmla="*/ 398403 w 400012"/>
              <a:gd name="connsiteY12" fmla="*/ 464634 h 517878"/>
              <a:gd name="connsiteX13" fmla="*/ 284103 w 400012"/>
              <a:gd name="connsiteY13" fmla="*/ 299534 h 517878"/>
              <a:gd name="connsiteX14" fmla="*/ 144403 w 400012"/>
              <a:gd name="connsiteY14" fmla="*/ 7434 h 51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0012" h="517878">
                <a:moveTo>
                  <a:pt x="144403" y="7434"/>
                </a:moveTo>
                <a:cubicBezTo>
                  <a:pt x="108420" y="-26433"/>
                  <a:pt x="89370" y="64584"/>
                  <a:pt x="68203" y="96334"/>
                </a:cubicBezTo>
                <a:cubicBezTo>
                  <a:pt x="47036" y="128084"/>
                  <a:pt x="27986" y="172534"/>
                  <a:pt x="17403" y="197934"/>
                </a:cubicBezTo>
                <a:cubicBezTo>
                  <a:pt x="6820" y="223334"/>
                  <a:pt x="6820" y="229684"/>
                  <a:pt x="4703" y="248734"/>
                </a:cubicBezTo>
                <a:cubicBezTo>
                  <a:pt x="2586" y="267784"/>
                  <a:pt x="4703" y="312234"/>
                  <a:pt x="4703" y="312234"/>
                </a:cubicBezTo>
                <a:cubicBezTo>
                  <a:pt x="4703" y="335517"/>
                  <a:pt x="-5880" y="367267"/>
                  <a:pt x="4703" y="388434"/>
                </a:cubicBezTo>
                <a:cubicBezTo>
                  <a:pt x="15286" y="409601"/>
                  <a:pt x="49153" y="422301"/>
                  <a:pt x="68203" y="439234"/>
                </a:cubicBezTo>
                <a:cubicBezTo>
                  <a:pt x="87253" y="456167"/>
                  <a:pt x="102070" y="477334"/>
                  <a:pt x="119003" y="490034"/>
                </a:cubicBezTo>
                <a:cubicBezTo>
                  <a:pt x="135936" y="502734"/>
                  <a:pt x="150753" y="511201"/>
                  <a:pt x="169803" y="515434"/>
                </a:cubicBezTo>
                <a:cubicBezTo>
                  <a:pt x="188853" y="519667"/>
                  <a:pt x="212136" y="517551"/>
                  <a:pt x="233303" y="515434"/>
                </a:cubicBezTo>
                <a:cubicBezTo>
                  <a:pt x="254470" y="513317"/>
                  <a:pt x="277753" y="509084"/>
                  <a:pt x="296803" y="502734"/>
                </a:cubicBezTo>
                <a:cubicBezTo>
                  <a:pt x="315853" y="496384"/>
                  <a:pt x="330670" y="483684"/>
                  <a:pt x="347603" y="477334"/>
                </a:cubicBezTo>
                <a:cubicBezTo>
                  <a:pt x="364536" y="470984"/>
                  <a:pt x="408986" y="494267"/>
                  <a:pt x="398403" y="464634"/>
                </a:cubicBezTo>
                <a:cubicBezTo>
                  <a:pt x="387820" y="435001"/>
                  <a:pt x="322203" y="373617"/>
                  <a:pt x="284103" y="299534"/>
                </a:cubicBezTo>
                <a:cubicBezTo>
                  <a:pt x="246003" y="225451"/>
                  <a:pt x="180386" y="41301"/>
                  <a:pt x="144403" y="7434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 Verbindung mit Pfeil 33"/>
          <p:cNvCxnSpPr>
            <a:stCxn id="5123" idx="0"/>
          </p:cNvCxnSpPr>
          <p:nvPr/>
        </p:nvCxnSpPr>
        <p:spPr>
          <a:xfrm flipH="1" flipV="1">
            <a:off x="6562338" y="4444818"/>
            <a:ext cx="208327" cy="45462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feld 5122"/>
          <p:cNvSpPr txBox="1"/>
          <p:nvPr/>
        </p:nvSpPr>
        <p:spPr>
          <a:xfrm>
            <a:off x="6367349" y="489944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7030A0"/>
                </a:solidFill>
              </a:rPr>
              <a:t>N. VIII.</a:t>
            </a:r>
            <a:endParaRPr lang="de-D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16" y="1434966"/>
            <a:ext cx="4841943" cy="51974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1434965"/>
            <a:ext cx="3613695" cy="518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216" y="342358"/>
            <a:ext cx="1177848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Ein Beispiel für den Zusammenhang zwischen Mikroskopie und Makroskopie: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Die Hirnnerven aus der sog. </a:t>
            </a:r>
            <a:r>
              <a:rPr lang="hu-HU" sz="20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motorischen Kernsäule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treten in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einer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fast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geraden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Linie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vom Hirnstamm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923060" y="3534917"/>
            <a:ext cx="77440" cy="23070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39399" y="6372036"/>
            <a:ext cx="145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Nieuwenhuys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31912" y="6354694"/>
            <a:ext cx="70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Braus</a:t>
            </a:r>
          </a:p>
        </p:txBody>
      </p:sp>
      <p:cxnSp>
        <p:nvCxnSpPr>
          <p:cNvPr id="10" name="Gerade Verbindung mit Pfeil 9"/>
          <p:cNvCxnSpPr>
            <a:stCxn id="13" idx="3"/>
          </p:cNvCxnSpPr>
          <p:nvPr/>
        </p:nvCxnSpPr>
        <p:spPr>
          <a:xfrm flipV="1">
            <a:off x="1351892" y="3437630"/>
            <a:ext cx="2489714" cy="176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76707" y="34290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N. III.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5" name="Gerade Verbindung mit Pfeil 14"/>
          <p:cNvCxnSpPr>
            <a:stCxn id="16" idx="3"/>
          </p:cNvCxnSpPr>
          <p:nvPr/>
        </p:nvCxnSpPr>
        <p:spPr>
          <a:xfrm flipV="1">
            <a:off x="1330561" y="4836503"/>
            <a:ext cx="2473684" cy="176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39346" y="4827873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N. VI.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7" name="Gerade Verbindung mit Pfeil 16"/>
          <p:cNvCxnSpPr>
            <a:stCxn id="18" idx="3"/>
          </p:cNvCxnSpPr>
          <p:nvPr/>
        </p:nvCxnSpPr>
        <p:spPr>
          <a:xfrm flipV="1">
            <a:off x="1387460" y="5344528"/>
            <a:ext cx="2147797" cy="176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49758" y="533589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N. XII.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9221525" y="2766918"/>
            <a:ext cx="1677044" cy="360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0854304" y="2962873"/>
            <a:ext cx="66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N. IV.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46" y="1424176"/>
            <a:ext cx="4212593" cy="4163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3562" y="188641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40" y="1424176"/>
            <a:ext cx="3130652" cy="40783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7066" y="845119"/>
            <a:ext cx="81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gehört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embryologisch ebenso wie die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Brücke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zur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sog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Metencephalon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293" y="5706150"/>
            <a:ext cx="5156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2. Medulla oblongata (ex Myelencephalon)</a:t>
            </a:r>
          </a:p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3. Metencephalon</a:t>
            </a:r>
          </a:p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11. IV. Ventrikel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085" y="5309894"/>
            <a:ext cx="13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Villiger - Ludwig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36699" y="5378053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</p:spTree>
    <p:extLst>
      <p:ext uri="{BB962C8B-B14F-4D97-AF65-F5344CB8AC3E}">
        <p14:creationId xmlns:p14="http://schemas.microsoft.com/office/powerpoint/2010/main" val="10924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66" y="783735"/>
            <a:ext cx="4897636" cy="592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27" y="783735"/>
            <a:ext cx="4716536" cy="32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0692" y="109935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7570" y="476270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4784" y="348371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322" y="577081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90" y="4361442"/>
            <a:ext cx="470090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Über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Fissura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prima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8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Lobus anterior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         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darunter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Lobus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posterior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Fissura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horizontalis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12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Vermis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Paravermis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(= Pars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intermedia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cerebelli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934" y="6514329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243562" y="188641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7634906" y="1471903"/>
            <a:ext cx="425882" cy="410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11230" y="3050452"/>
            <a:ext cx="464355" cy="564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" y="789656"/>
            <a:ext cx="4232927" cy="55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13" y="1517524"/>
            <a:ext cx="6232213" cy="3807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21858" y="3727938"/>
            <a:ext cx="49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0665" y="6339627"/>
            <a:ext cx="967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Flocculus</a:t>
            </a:r>
            <a:r>
              <a:rPr lang="hu-HU" sz="2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(23</a:t>
            </a:r>
            <a:r>
              <a:rPr lang="hu-HU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hu-HU" sz="2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mit </a:t>
            </a:r>
            <a:r>
              <a:rPr lang="hu-HU" sz="2000" dirty="0" err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hu-HU" sz="2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flocculi</a:t>
            </a:r>
            <a:r>
              <a:rPr lang="hu-HU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+ </a:t>
            </a:r>
            <a:r>
              <a:rPr lang="hu-HU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Nodulus</a:t>
            </a:r>
            <a:r>
              <a:rPr lang="hu-HU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= </a:t>
            </a:r>
            <a:r>
              <a:rPr lang="hu-HU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Lobus</a:t>
            </a:r>
            <a:r>
              <a:rPr lang="hu-HU" sz="20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flocculonodularis</a:t>
            </a:r>
            <a:endParaRPr lang="hu-HU" sz="20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367" y="573361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5243562" y="188641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</a:t>
            </a:r>
          </a:p>
        </p:txBody>
      </p:sp>
      <p:sp>
        <p:nvSpPr>
          <p:cNvPr id="8" name="Oval 7"/>
          <p:cNvSpPr/>
          <p:nvPr/>
        </p:nvSpPr>
        <p:spPr>
          <a:xfrm>
            <a:off x="6939860" y="2897946"/>
            <a:ext cx="1627365" cy="1575580"/>
          </a:xfrm>
          <a:prstGeom prst="ellipse">
            <a:avLst/>
          </a:prstGeom>
          <a:solidFill>
            <a:srgbClr val="00B050">
              <a:alpha val="25098"/>
            </a:srgbClr>
          </a:solidFill>
          <a:ln>
            <a:solidFill>
              <a:srgbClr val="00B05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6457071" y="4375052"/>
            <a:ext cx="900332" cy="12379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337805" y="5542669"/>
            <a:ext cx="5004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Kleinhirnbrückenwinkel (KHBW)</a:t>
            </a:r>
            <a:endParaRPr lang="de-DE" sz="2400" b="1">
              <a:solidFill>
                <a:srgbClr val="00B05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11" y="2692950"/>
            <a:ext cx="4825537" cy="345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5960" y="1340768"/>
            <a:ext cx="228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Tonsillae cerebelli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877908" y="1540823"/>
            <a:ext cx="448616" cy="0"/>
          </a:xfrm>
          <a:prstGeom prst="straightConnector1">
            <a:avLst/>
          </a:prstGeom>
          <a:ln w="127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26524" y="1345105"/>
            <a:ext cx="228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Foramen magnum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5961" y="1916832"/>
            <a:ext cx="5963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Gefahr von </a:t>
            </a:r>
            <a:r>
              <a:rPr lang="hu-HU" sz="2000" b="1" dirty="0" err="1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Einklemmung</a:t>
            </a:r>
            <a:r>
              <a:rPr lang="hu-HU" sz="2000" b="1" dirty="0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000" b="1" dirty="0" err="1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Incuneatio</a:t>
            </a:r>
            <a:r>
              <a:rPr lang="hu-HU" sz="2000" b="1" dirty="0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b="1" dirty="0" err="1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cerebelli</a:t>
            </a:r>
            <a:r>
              <a:rPr lang="hu-HU" sz="2000" b="1" dirty="0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)!!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243562" y="188641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</a:t>
            </a:r>
          </a:p>
        </p:txBody>
      </p:sp>
      <p:pic>
        <p:nvPicPr>
          <p:cNvPr id="1026" name="Picture 2" descr="hnliches F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r="16001"/>
          <a:stretch/>
        </p:blipFill>
        <p:spPr bwMode="auto">
          <a:xfrm>
            <a:off x="392254" y="949589"/>
            <a:ext cx="510657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09490" y="745674"/>
            <a:ext cx="2015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www.media.atitesting.com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31943" y="6295257"/>
            <a:ext cx="22813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b="1" dirty="0" err="1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Incuneatio</a:t>
            </a:r>
            <a:r>
              <a:rPr lang="hu-HU" b="1" dirty="0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cerebelli</a:t>
            </a:r>
            <a:endParaRPr lang="de-DE" dirty="0"/>
          </a:p>
        </p:txBody>
      </p:sp>
      <p:sp>
        <p:nvSpPr>
          <p:cNvPr id="14" name="Oval 13"/>
          <p:cNvSpPr/>
          <p:nvPr/>
        </p:nvSpPr>
        <p:spPr>
          <a:xfrm>
            <a:off x="9129931" y="4164037"/>
            <a:ext cx="914400" cy="1308295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9587132" y="5472332"/>
            <a:ext cx="246185" cy="8229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9053842" y="6267973"/>
            <a:ext cx="209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Tonsilla</a:t>
            </a:r>
            <a:r>
              <a:rPr lang="de-DE" sz="20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cerebelli</a:t>
            </a:r>
            <a:endParaRPr lang="de-DE" sz="20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340769"/>
            <a:ext cx="3917424" cy="3871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37" y="1340769"/>
            <a:ext cx="4793004" cy="3871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4351" y="188641"/>
            <a:ext cx="5348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 -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Wurmanteil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Vermis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hu-HU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7044" y="5282982"/>
            <a:ext cx="2523448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24. Lingula cerebelli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26. Lobulus centralis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40. Nodulus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38.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Uvula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57786" y="1052736"/>
            <a:ext cx="145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Nieuwenhuys</a:t>
            </a:r>
          </a:p>
        </p:txBody>
      </p:sp>
    </p:spTree>
    <p:extLst>
      <p:ext uri="{BB962C8B-B14F-4D97-AF65-F5344CB8AC3E}">
        <p14:creationId xmlns:p14="http://schemas.microsoft.com/office/powerpoint/2010/main" val="7337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447" y="188641"/>
            <a:ext cx="7061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Phylogenetische Gliederung des Kleinhirns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1" y="917976"/>
            <a:ext cx="286543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12" y="3987660"/>
            <a:ext cx="3533577" cy="25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" y="3931388"/>
            <a:ext cx="26701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57801" y="6303394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Faller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60624" r="17543" b="-255"/>
          <a:stretch/>
        </p:blipFill>
        <p:spPr bwMode="auto">
          <a:xfrm>
            <a:off x="7389312" y="974248"/>
            <a:ext cx="3533577" cy="278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41201" y="903908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104891" y="371225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Faller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829037" y="1149431"/>
            <a:ext cx="30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Neocerebellum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4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Cerebrocerebellum</a:t>
            </a:r>
            <a:r>
              <a:rPr lang="de-DE" sz="2400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):</a:t>
            </a:r>
          </a:p>
          <a:p>
            <a:r>
              <a:rPr lang="de-DE" sz="2400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Hemispheria</a:t>
            </a:r>
            <a:endParaRPr lang="de-DE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29037" y="3112087"/>
            <a:ext cx="2990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Paleocerebellum</a:t>
            </a:r>
            <a:endParaRPr lang="de-DE" sz="2400" dirty="0" smtClean="0">
              <a:solidFill>
                <a:srgbClr val="FFA2DF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2400" dirty="0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400" dirty="0" err="1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Spinocerebellum</a:t>
            </a:r>
            <a:r>
              <a:rPr lang="de-DE" sz="2400" dirty="0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):</a:t>
            </a:r>
          </a:p>
          <a:p>
            <a:r>
              <a:rPr lang="de-DE" sz="2400" dirty="0" err="1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Vermis</a:t>
            </a:r>
            <a:r>
              <a:rPr lang="de-DE" sz="2400" dirty="0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 + </a:t>
            </a:r>
            <a:r>
              <a:rPr lang="de-DE" sz="2400" dirty="0" err="1" smtClean="0">
                <a:solidFill>
                  <a:srgbClr val="FFA2DF"/>
                </a:solidFill>
                <a:latin typeface="Palatino Linotype" charset="0"/>
                <a:ea typeface="Palatino Linotype" charset="0"/>
                <a:cs typeface="Palatino Linotype" charset="0"/>
              </a:rPr>
              <a:t>Paravermis</a:t>
            </a:r>
            <a:endParaRPr lang="de-DE" sz="2400" dirty="0">
              <a:solidFill>
                <a:srgbClr val="FFA2DF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829037" y="5103065"/>
            <a:ext cx="3486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Palatino Linotype" charset="0"/>
                <a:ea typeface="Palatino Linotype" charset="0"/>
                <a:cs typeface="Palatino Linotype" charset="0"/>
              </a:rPr>
              <a:t>Archicerebellum</a:t>
            </a:r>
            <a:endParaRPr lang="de-DE" sz="2400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de-DE" sz="2400" dirty="0" smtClean="0"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de-DE" sz="2400" dirty="0" err="1" smtClean="0">
                <a:latin typeface="Palatino Linotype" charset="0"/>
                <a:ea typeface="Palatino Linotype" charset="0"/>
                <a:cs typeface="Palatino Linotype" charset="0"/>
              </a:rPr>
              <a:t>Vestibulocerebellum</a:t>
            </a:r>
            <a:r>
              <a:rPr lang="de-DE" sz="2400" dirty="0" smtClean="0">
                <a:latin typeface="Palatino Linotype" charset="0"/>
                <a:ea typeface="Palatino Linotype" charset="0"/>
                <a:cs typeface="Palatino Linotype" charset="0"/>
              </a:rPr>
              <a:t>):</a:t>
            </a:r>
          </a:p>
          <a:p>
            <a:r>
              <a:rPr lang="de-DE" sz="2400" dirty="0" err="1" smtClean="0">
                <a:latin typeface="Palatino Linotype" charset="0"/>
                <a:ea typeface="Palatino Linotype" charset="0"/>
                <a:cs typeface="Palatino Linotype" charset="0"/>
              </a:rPr>
              <a:t>Lobus</a:t>
            </a:r>
            <a:r>
              <a:rPr lang="de-DE" sz="2400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400" dirty="0" err="1" smtClean="0">
                <a:latin typeface="Palatino Linotype" charset="0"/>
                <a:ea typeface="Palatino Linotype" charset="0"/>
                <a:cs typeface="Palatino Linotype" charset="0"/>
              </a:rPr>
              <a:t>flocculonodularis</a:t>
            </a:r>
            <a:endParaRPr lang="de-DE" sz="24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510" y="404665"/>
            <a:ext cx="8803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Hirnstamm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Truncus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cerebri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): zwischen dem Rückenmark und </a:t>
            </a:r>
          </a:p>
          <a:p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dem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Diencephalon</a:t>
            </a:r>
            <a:r>
              <a:rPr lang="hu-HU" sz="2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1628801"/>
            <a:ext cx="5752430" cy="4789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8511" y="6372183"/>
            <a:ext cx="1999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Benninghoff - Drenckhahn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9953" y="1628801"/>
            <a:ext cx="2856168" cy="2769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66CCFF"/>
                </a:solidFill>
              </a:rPr>
              <a:t>Mesencephalon </a:t>
            </a:r>
          </a:p>
          <a:p>
            <a:r>
              <a:rPr lang="hu-HU" sz="2000" dirty="0">
                <a:solidFill>
                  <a:srgbClr val="66CCFF"/>
                </a:solidFill>
              </a:rPr>
              <a:t>(Mittelhirn)</a:t>
            </a:r>
          </a:p>
          <a:p>
            <a:endParaRPr lang="hu-HU" dirty="0">
              <a:solidFill>
                <a:srgbClr val="66CCFF"/>
              </a:solidFill>
            </a:endParaRPr>
          </a:p>
          <a:p>
            <a:r>
              <a:rPr lang="hu-HU" sz="2000" dirty="0">
                <a:solidFill>
                  <a:srgbClr val="92D050"/>
                </a:solidFill>
              </a:rPr>
              <a:t>Pons (Brücke)</a:t>
            </a:r>
          </a:p>
          <a:p>
            <a:endParaRPr lang="hu-HU" dirty="0">
              <a:solidFill>
                <a:srgbClr val="92D050"/>
              </a:solidFill>
            </a:endParaRPr>
          </a:p>
          <a:p>
            <a:r>
              <a:rPr lang="hu-HU" sz="2000" dirty="0">
                <a:solidFill>
                  <a:srgbClr val="9C5252">
                    <a:lumMod val="60000"/>
                    <a:lumOff val="40000"/>
                  </a:srgbClr>
                </a:solidFill>
              </a:rPr>
              <a:t>Medulla oblongata</a:t>
            </a:r>
          </a:p>
          <a:p>
            <a:r>
              <a:rPr lang="hu-HU" sz="2000" dirty="0">
                <a:solidFill>
                  <a:srgbClr val="9C5252">
                    <a:lumMod val="60000"/>
                    <a:lumOff val="40000"/>
                  </a:srgbClr>
                </a:solidFill>
              </a:rPr>
              <a:t>(Verlängerter Mark)</a:t>
            </a:r>
          </a:p>
          <a:p>
            <a:endParaRPr lang="hu-HU" dirty="0">
              <a:solidFill>
                <a:srgbClr val="9C5252">
                  <a:lumMod val="60000"/>
                  <a:lumOff val="40000"/>
                </a:srgbClr>
              </a:solidFill>
            </a:endParaRPr>
          </a:p>
          <a:p>
            <a:r>
              <a:rPr lang="hu-HU" sz="2000" dirty="0">
                <a:solidFill>
                  <a:srgbClr val="00B050"/>
                </a:solidFill>
              </a:rPr>
              <a:t>Cerebellum (Kleinhirn)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9689" y="4932090"/>
            <a:ext cx="4550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„Längsachse” folgt dem Verlauf</a:t>
            </a:r>
          </a:p>
          <a:p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von Clivus (steigt schräg hoch)</a:t>
            </a:r>
          </a:p>
        </p:txBody>
      </p:sp>
    </p:spTree>
    <p:extLst>
      <p:ext uri="{BB962C8B-B14F-4D97-AF65-F5344CB8AC3E}">
        <p14:creationId xmlns:p14="http://schemas.microsoft.com/office/powerpoint/2010/main" val="19471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5" y="1278671"/>
            <a:ext cx="3681413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5264" y="188641"/>
            <a:ext cx="251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Kleinhirnstiele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180" y="6077566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44" y="1278671"/>
            <a:ext cx="4738763" cy="4852987"/>
          </a:xfrm>
          <a:prstGeom prst="rect">
            <a:avLst/>
          </a:prstGeom>
        </p:spPr>
      </p:pic>
      <p:cxnSp>
        <p:nvCxnSpPr>
          <p:cNvPr id="3" name="Gerade Verbindung 2"/>
          <p:cNvCxnSpPr/>
          <p:nvPr/>
        </p:nvCxnSpPr>
        <p:spPr>
          <a:xfrm flipV="1">
            <a:off x="1744394" y="1716258"/>
            <a:ext cx="2771336" cy="129422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1786598" y="3235569"/>
            <a:ext cx="2729132" cy="6543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1484300" y="4769349"/>
            <a:ext cx="3017362" cy="63264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746482" y="1716258"/>
            <a:ext cx="1213488" cy="10668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620744" y="3232682"/>
            <a:ext cx="1198549" cy="2247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6620744" y="4438558"/>
            <a:ext cx="1785568" cy="96343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7076048" y="1995547"/>
            <a:ext cx="813582" cy="71220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599037" y="1464440"/>
            <a:ext cx="2459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superior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Brachium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conjunctivum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599037" y="3010486"/>
            <a:ext cx="2347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medius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Brachium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pontis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599037" y="5200402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inferior (Corpus</a:t>
            </a:r>
          </a:p>
          <a:p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restiforme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7806" y="188641"/>
            <a:ext cx="561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IV.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Ventrikel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Ventriculus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quartus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hu-HU" sz="28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94" y="980728"/>
            <a:ext cx="4812188" cy="3476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17" y="992480"/>
            <a:ext cx="3412163" cy="4445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769" y="4468511"/>
            <a:ext cx="673261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Hohlraum des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Metenencephalonbläschens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Kommunikationen innen: Aquaeductus mesencephali 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zum III. Ventrikel und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Canalis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centralis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zum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Rückenmark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035" y="5709408"/>
            <a:ext cx="12059712" cy="10926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Kommunikationen nach außen: durch die Foramina lateralia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Luschkae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Aperturae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laterales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zum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KHBW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und zur Cisterna magna durch das unpaare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Foramen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Magendie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Apertura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mediana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Nur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diese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3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Verbindungen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bestehen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zw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. den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äußeren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und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inneren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Liquorräumen</a:t>
            </a:r>
            <a:r>
              <a:rPr lang="hu-HU" sz="2000" b="1" dirty="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!!</a:t>
            </a:r>
            <a:endParaRPr lang="hu-HU" sz="20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3377" y="5202719"/>
            <a:ext cx="13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Villiger - Ludwig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05462" y="941632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7" y="709742"/>
            <a:ext cx="3084202" cy="50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8133" y="188641"/>
            <a:ext cx="215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IV. Ventrikel</a:t>
            </a:r>
          </a:p>
        </p:txBody>
      </p:sp>
      <p:pic>
        <p:nvPicPr>
          <p:cNvPr id="2050" name="Picture 2" descr="http://www.google.hu/url?source=imglanding&amp;ct=img&amp;q=http://anyatermeszet.files.wordpress.com/2011/03/falusi_haz.jpg&amp;sa=X&amp;ei=6JdPUPt6zc2zBq3PgcAP&amp;ved=0CAwQ8wc44gM&amp;usg=AFQjCNGsjlEHheBUqfGxBtICgGxSG4fW1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42" y="195040"/>
            <a:ext cx="2538514" cy="18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8" y="2060848"/>
            <a:ext cx="4484305" cy="362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258" y="6045041"/>
            <a:ext cx="1120351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Das Dach = Tegmen ventriculi quarti: Fastigium; Velum medullare superius und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inferius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Lamina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epithelialis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ventriculi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quarti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309" y="1111643"/>
            <a:ext cx="6418745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Boden: Fossa rhomboidea (Dorsalseite der Brücke und 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 der offene Anteil vom Medulla oblongata)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9439422" y="464319"/>
            <a:ext cx="647114" cy="732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H="1">
            <a:off x="8721970" y="461973"/>
            <a:ext cx="715108" cy="580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9437078" y="450251"/>
            <a:ext cx="10713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0497106" y="234505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Fastigium</a:t>
            </a:r>
            <a:endParaRPr lang="de-DE" sz="20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276"/>
          <a:stretch/>
        </p:blipFill>
        <p:spPr bwMode="auto">
          <a:xfrm>
            <a:off x="6978194" y="2416955"/>
            <a:ext cx="4603569" cy="358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8"/>
          <p:cNvSpPr txBox="1"/>
          <p:nvPr/>
        </p:nvSpPr>
        <p:spPr>
          <a:xfrm>
            <a:off x="10525027" y="2353997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4429128" y="2285548"/>
            <a:ext cx="2100262" cy="1488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484680" y="1973143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Fastigium</a:t>
            </a:r>
            <a:endParaRPr lang="de-DE" sz="20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352909" y="386377"/>
            <a:ext cx="148275" cy="1680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4347504" y="3696327"/>
            <a:ext cx="148275" cy="1680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 flipH="1">
            <a:off x="4095407" y="3773659"/>
            <a:ext cx="357554" cy="274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H="1" flipV="1">
            <a:off x="3653347" y="3635631"/>
            <a:ext cx="701789" cy="153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46" y="103882"/>
            <a:ext cx="241962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7809" y="188641"/>
            <a:ext cx="541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IV. Ventrikel – Plexus choroideus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460792"/>
            <a:ext cx="4248472" cy="528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93" y="2492897"/>
            <a:ext cx="39659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9098" y="908720"/>
            <a:ext cx="5075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KHBW 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 Bochdaleksches Blumenkörbchen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377" y="2155011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Hajdu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3796145" y="1220006"/>
            <a:ext cx="6082147" cy="705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8174183" y="1220006"/>
            <a:ext cx="1704109" cy="3268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3" b="52083"/>
          <a:stretch/>
        </p:blipFill>
        <p:spPr>
          <a:xfrm>
            <a:off x="861249" y="457197"/>
            <a:ext cx="3848863" cy="385445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42909"/>
            <a:ext cx="5781675" cy="38544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75521" y="5845215"/>
            <a:ext cx="10882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Primary Obstruction of the Foramen of Luschka: Anatomy, Histology, and Clinical Significance.</a:t>
            </a:r>
          </a:p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Barany L,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Baksa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G,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Patonay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L,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Racz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G,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Ganslandt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O, Buchfelder M,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Kurucz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P.</a:t>
            </a:r>
          </a:p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World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Neurosurg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2018 </a:t>
            </a:r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Apr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5521" y="4487718"/>
            <a:ext cx="11258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Morphometry and microsurgical anatomy of Bochdalek's flower basket and the related structures of the cerebellopontine angle.</a:t>
            </a:r>
          </a:p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Barany L,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Baksa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G,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Patonay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L,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Ganslandt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O, Buchfelder M,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Kurucz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P.</a:t>
            </a:r>
          </a:p>
          <a:p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Acta </a:t>
            </a:r>
            <a:r>
              <a:rPr lang="de-DE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Neurochir</a:t>
            </a:r>
            <a:r>
              <a:rPr lang="de-DE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(Wien). 2017 Aug</a:t>
            </a:r>
            <a:endParaRPr lang="de-DE" dirty="0">
              <a:solidFill>
                <a:srgbClr val="002060"/>
              </a:solidFill>
              <a:effectLst/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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2" y="3006436"/>
            <a:ext cx="6953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hnliches F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5129" r="11489" b="4520"/>
          <a:stretch/>
        </p:blipFill>
        <p:spPr bwMode="auto">
          <a:xfrm>
            <a:off x="6206835" y="401782"/>
            <a:ext cx="5666510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489284" y="166297"/>
            <a:ext cx="1481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www.youtube.com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4400" y="1128713"/>
            <a:ext cx="4301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Klinisches Beispiel:</a:t>
            </a:r>
          </a:p>
          <a:p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(Arnold)-</a:t>
            </a:r>
            <a:r>
              <a:rPr lang="de-DE" sz="24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Chiari</a:t>
            </a: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Malformation</a:t>
            </a:r>
            <a:endParaRPr lang="de-DE" sz="24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>
          <a:xfrm>
            <a:off x="1981200" y="-100013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Hirnstamm: Übersicht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1703388" y="1166817"/>
            <a:ext cx="8964612" cy="4525962"/>
          </a:xfrm>
        </p:spPr>
        <p:txBody>
          <a:bodyPr/>
          <a:lstStyle/>
          <a:p>
            <a:pPr eaLnBrk="1" hangingPunct="1"/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Austritt von Hirnnerven (bis auf N. olfactorius, N. </a:t>
            </a:r>
            <a:r>
              <a:rPr lang="hu-HU" sz="28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opticus</a:t>
            </a:r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eaLnBrk="1" hangingPunct="1"/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Weisse Substanz: 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Durchlauf langer Bahnen</a:t>
            </a:r>
            <a:endParaRPr lang="hu-HU" sz="28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eaLnBrk="1" hangingPunct="1"/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Graue Substanz: </a:t>
            </a:r>
          </a:p>
          <a:p>
            <a:pPr eaLnBrk="1" hangingPunct="1">
              <a:buFont typeface="Arial" charset="0"/>
              <a:buNone/>
            </a:pPr>
            <a:r>
              <a:rPr 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Hirnnervenkerne</a:t>
            </a:r>
            <a:endParaRPr lang="hu-HU" sz="20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eaLnBrk="1" hangingPunct="1">
              <a:buFont typeface="Arial" charset="0"/>
              <a:buNone/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Formatio reticularis: </a:t>
            </a:r>
            <a:r>
              <a:rPr lang="hu-HU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</a:t>
            </a:r>
            <a:r>
              <a:rPr lang="hu-HU" sz="2000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Koordination</a:t>
            </a:r>
            <a:r>
              <a:rPr lang="hu-HU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lebenswichtiger Vorgänge</a:t>
            </a:r>
          </a:p>
          <a:p>
            <a:pPr lvl="2" eaLnBrk="1" hangingPunct="1">
              <a:buFont typeface="Arial" charset="0"/>
              <a:buNone/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              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Schlaf-Wachzustand</a:t>
            </a:r>
            <a:endParaRPr lang="hu-HU" sz="20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 eaLnBrk="1" hangingPunct="1">
              <a:buFont typeface="Arial" charset="0"/>
              <a:buNone/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              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Körperhaltung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Muskeltonus, Bewegungsinitiation</a:t>
            </a:r>
          </a:p>
          <a:p>
            <a:pPr lvl="2" eaLnBrk="1" hangingPunct="1">
              <a:buFont typeface="Arial" charset="0"/>
              <a:buNone/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              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Analgesia</a:t>
            </a:r>
            <a:endParaRPr lang="hu-HU" sz="20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 eaLnBrk="1" hangingPunct="1">
              <a:buFont typeface="Arial" charset="0"/>
              <a:buNone/>
            </a:pPr>
            <a:endParaRPr lang="hu-HU" sz="20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 eaLnBrk="1" hangingPunct="1">
              <a:buFont typeface="Arial" charset="0"/>
              <a:buNone/>
            </a:pP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lvl="4" eaLnBrk="1" hangingPunct="1"/>
            <a:endParaRPr lang="hu-HU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eaLnBrk="1" hangingPunct="1"/>
            <a:endParaRPr lang="hu-HU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eaLnBrk="1" hangingPunct="1"/>
            <a:endParaRPr lang="hu-HU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4100" name="Szövegdoboz 3"/>
          <p:cNvSpPr txBox="1">
            <a:spLocks noChangeArrowheads="1"/>
          </p:cNvSpPr>
          <p:nvPr/>
        </p:nvSpPr>
        <p:spPr bwMode="auto">
          <a:xfrm>
            <a:off x="1199457" y="5494343"/>
            <a:ext cx="84249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algn="just" eaLnBrk="1" hangingPunct="1">
              <a:lnSpc>
                <a:spcPct val="150000"/>
              </a:lnSpc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N. ruber, Substantia nigra, untere Olivenkomplex: Motorkontrolle</a:t>
            </a:r>
          </a:p>
          <a:p>
            <a:pPr lvl="2" algn="just" eaLnBrk="1" hangingPunct="1">
              <a:lnSpc>
                <a:spcPct val="150000"/>
              </a:lnSpc>
            </a:pP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Tectum: Hör-, Sehreflexzentren</a:t>
            </a:r>
            <a:endParaRPr lang="hu-HU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8128" y="188641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Mesencephalon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52" y="28575"/>
            <a:ext cx="2228044" cy="185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77" y="1060184"/>
            <a:ext cx="951283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Abhängend vom Aspekt ändert sich die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Makroskopie</a:t>
            </a:r>
            <a:r>
              <a:rPr lang="hu-HU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hu-HU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Ansicht von vorne: crura cerebralia (Basis pedunculi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cerebri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(1) mit der </a:t>
            </a:r>
            <a:r>
              <a:rPr lang="hu-HU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Fossa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Interpeduncularis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und Substantia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perforata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posterior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(2); </a:t>
            </a:r>
          </a:p>
          <a:p>
            <a:pPr>
              <a:spcAft>
                <a:spcPts val="300"/>
              </a:spcAft>
            </a:pPr>
            <a:r>
              <a:rPr lang="hu-HU" sz="24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Austritt</a:t>
            </a:r>
            <a:r>
              <a:rPr lang="hu-HU" sz="24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von den beiden Nervi oculomotorii (n. III.) (3)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76" y="3205977"/>
            <a:ext cx="4686704" cy="3373264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52" y="3212013"/>
            <a:ext cx="3804900" cy="336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6781" y="650723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Braus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600056" y="491426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832304" y="49224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032848" y="50368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960840" y="59009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</a:rPr>
              <a:t>3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7768054" y="5443472"/>
            <a:ext cx="272163" cy="548672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037" y="1300937"/>
            <a:ext cx="954139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Dorsalansicht: Vierhügelplatte (Lamina quadrigemina) fällt auf mit den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beiden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Colliculi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Sup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(1)      (        Brachium coll. sup.         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CGL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     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Reflexe der 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Sehbahn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und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Colliculi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inf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 (2)       (       Brachium coll. Inf.        </a:t>
            </a:r>
            <a:r>
              <a:rPr lang="hu-HU" sz="2000" i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CGM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    </a:t>
            </a:r>
            <a:r>
              <a:rPr lang="hu-HU" sz="2000" i="1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Hörbahn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auf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18548" y="2181804"/>
            <a:ext cx="300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98812" y="18770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663108" y="18770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58852" y="218180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79132" y="218278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43228" y="18770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27458" y="2860366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Sobotta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9" y="3076389"/>
            <a:ext cx="3664870" cy="26238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99" y="2648628"/>
            <a:ext cx="3913858" cy="323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36689" y="6029125"/>
            <a:ext cx="10260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Brachia</a:t>
            </a:r>
            <a:r>
              <a:rPr lang="hu-HU" sz="20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conjunctiva</a:t>
            </a:r>
            <a:r>
              <a:rPr lang="hu-HU" sz="20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(3) (Bindearme = Pedunculi cerebellares superiores); zwischen denen</a:t>
            </a:r>
          </a:p>
          <a:p>
            <a:r>
              <a:rPr lang="hu-HU" sz="20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erstreckt sich das Velum </a:t>
            </a:r>
            <a:r>
              <a:rPr lang="hu-HU" sz="20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medullare</a:t>
            </a:r>
            <a:r>
              <a:rPr lang="hu-HU" sz="20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superius</a:t>
            </a:r>
            <a:r>
              <a:rPr lang="hu-HU" sz="20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(4) (siehe Dach vom IV. Ventrikel)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758128" y="188641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Mesencephalon</a:t>
            </a: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52" y="28575"/>
            <a:ext cx="2228044" cy="1857375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7740424" y="38449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649543" y="426623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8370404" y="50449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556720" y="504770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8469741" y="38814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8247714" y="43422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972012" y="52385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FF00"/>
                </a:solidFill>
              </a:rPr>
              <a:t>4</a:t>
            </a:r>
            <a:endParaRPr lang="de-DE" sz="2400" b="1" dirty="0">
              <a:solidFill>
                <a:srgbClr val="FFFF00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9072564" y="4727897"/>
            <a:ext cx="371474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9407573" y="4497064"/>
            <a:ext cx="66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N. IV.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013" y="1041777"/>
            <a:ext cx="851822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Seitenansicht: Hauptsruktur ist das Trigonum lemnisci</a:t>
            </a:r>
          </a:p>
          <a:p>
            <a:pPr>
              <a:spcAft>
                <a:spcPts val="300"/>
              </a:spcAft>
            </a:pP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(Axone der 3. Neurone der Hörbahn – </a:t>
            </a:r>
            <a:r>
              <a:rPr lang="hu-HU" sz="2400" dirty="0">
                <a:solidFill>
                  <a:srgbClr val="00B050"/>
                </a:solidFill>
              </a:rPr>
              <a:t>Lemniscus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 lateralis, die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</a:rPr>
              <a:t>vom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 </a:t>
            </a:r>
            <a:endParaRPr lang="hu-HU" sz="2400" dirty="0" smtClean="0">
              <a:solidFill>
                <a:srgbClr val="2F5897">
                  <a:lumMod val="75000"/>
                </a:srgbClr>
              </a:solidFill>
            </a:endParaRPr>
          </a:p>
          <a:p>
            <a:pPr>
              <a:spcAft>
                <a:spcPts val="300"/>
              </a:spcAft>
            </a:pP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</a:rPr>
              <a:t>Nucleus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</a:rPr>
              <a:t> 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olivaris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</a:rPr>
              <a:t>superior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 </a:t>
            </a: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</a:rPr>
              <a:t>zum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</a:rPr>
              <a:t> 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</a:rPr>
              <a:t>Colliculus inferior ziehen)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18" y="3123354"/>
            <a:ext cx="4379625" cy="316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98" y="2413254"/>
            <a:ext cx="4651146" cy="3906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4615" y="6274252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52" y="28575"/>
            <a:ext cx="2228044" cy="1857375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4758128" y="188641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Mesencephalon</a:t>
            </a:r>
          </a:p>
        </p:txBody>
      </p:sp>
      <p:sp>
        <p:nvSpPr>
          <p:cNvPr id="15" name="Freihandform 14"/>
          <p:cNvSpPr/>
          <p:nvPr/>
        </p:nvSpPr>
        <p:spPr>
          <a:xfrm>
            <a:off x="3171789" y="4557020"/>
            <a:ext cx="1194693" cy="877729"/>
          </a:xfrm>
          <a:custGeom>
            <a:avLst/>
            <a:gdLst>
              <a:gd name="connsiteX0" fmla="*/ 36 w 1194693"/>
              <a:gd name="connsiteY0" fmla="*/ 772218 h 877729"/>
              <a:gd name="connsiteX1" fmla="*/ 171486 w 1194693"/>
              <a:gd name="connsiteY1" fmla="*/ 672205 h 877729"/>
              <a:gd name="connsiteX2" fmla="*/ 285786 w 1194693"/>
              <a:gd name="connsiteY2" fmla="*/ 529330 h 877729"/>
              <a:gd name="connsiteX3" fmla="*/ 385799 w 1194693"/>
              <a:gd name="connsiteY3" fmla="*/ 415030 h 877729"/>
              <a:gd name="connsiteX4" fmla="*/ 600111 w 1194693"/>
              <a:gd name="connsiteY4" fmla="*/ 315018 h 877729"/>
              <a:gd name="connsiteX5" fmla="*/ 914436 w 1194693"/>
              <a:gd name="connsiteY5" fmla="*/ 186430 h 877729"/>
              <a:gd name="connsiteX6" fmla="*/ 1143036 w 1194693"/>
              <a:gd name="connsiteY6" fmla="*/ 43555 h 877729"/>
              <a:gd name="connsiteX7" fmla="*/ 1185899 w 1194693"/>
              <a:gd name="connsiteY7" fmla="*/ 14980 h 877729"/>
              <a:gd name="connsiteX8" fmla="*/ 1014449 w 1194693"/>
              <a:gd name="connsiteY8" fmla="*/ 257868 h 877729"/>
              <a:gd name="connsiteX9" fmla="*/ 914436 w 1194693"/>
              <a:gd name="connsiteY9" fmla="*/ 429318 h 877729"/>
              <a:gd name="connsiteX10" fmla="*/ 871574 w 1194693"/>
              <a:gd name="connsiteY10" fmla="*/ 557905 h 877729"/>
              <a:gd name="connsiteX11" fmla="*/ 871574 w 1194693"/>
              <a:gd name="connsiteY11" fmla="*/ 657918 h 877729"/>
              <a:gd name="connsiteX12" fmla="*/ 871574 w 1194693"/>
              <a:gd name="connsiteY12" fmla="*/ 757930 h 877729"/>
              <a:gd name="connsiteX13" fmla="*/ 900149 w 1194693"/>
              <a:gd name="connsiteY13" fmla="*/ 829368 h 877729"/>
              <a:gd name="connsiteX14" fmla="*/ 914436 w 1194693"/>
              <a:gd name="connsiteY14" fmla="*/ 843655 h 877729"/>
              <a:gd name="connsiteX15" fmla="*/ 685836 w 1194693"/>
              <a:gd name="connsiteY15" fmla="*/ 872230 h 877729"/>
              <a:gd name="connsiteX16" fmla="*/ 542961 w 1194693"/>
              <a:gd name="connsiteY16" fmla="*/ 872230 h 877729"/>
              <a:gd name="connsiteX17" fmla="*/ 285786 w 1194693"/>
              <a:gd name="connsiteY17" fmla="*/ 815080 h 877729"/>
              <a:gd name="connsiteX18" fmla="*/ 157199 w 1194693"/>
              <a:gd name="connsiteY18" fmla="*/ 786505 h 877729"/>
              <a:gd name="connsiteX19" fmla="*/ 36 w 1194693"/>
              <a:gd name="connsiteY19" fmla="*/ 772218 h 87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94693" h="877729">
                <a:moveTo>
                  <a:pt x="36" y="772218"/>
                </a:moveTo>
                <a:cubicBezTo>
                  <a:pt x="2417" y="753168"/>
                  <a:pt x="123861" y="712686"/>
                  <a:pt x="171486" y="672205"/>
                </a:cubicBezTo>
                <a:cubicBezTo>
                  <a:pt x="219111" y="631724"/>
                  <a:pt x="250067" y="572192"/>
                  <a:pt x="285786" y="529330"/>
                </a:cubicBezTo>
                <a:cubicBezTo>
                  <a:pt x="321505" y="486468"/>
                  <a:pt x="333411" y="450749"/>
                  <a:pt x="385799" y="415030"/>
                </a:cubicBezTo>
                <a:cubicBezTo>
                  <a:pt x="438187" y="379311"/>
                  <a:pt x="512005" y="353118"/>
                  <a:pt x="600111" y="315018"/>
                </a:cubicBezTo>
                <a:cubicBezTo>
                  <a:pt x="688217" y="276918"/>
                  <a:pt x="823949" y="231674"/>
                  <a:pt x="914436" y="186430"/>
                </a:cubicBezTo>
                <a:cubicBezTo>
                  <a:pt x="1004924" y="141186"/>
                  <a:pt x="1097792" y="72130"/>
                  <a:pt x="1143036" y="43555"/>
                </a:cubicBezTo>
                <a:cubicBezTo>
                  <a:pt x="1188280" y="14980"/>
                  <a:pt x="1207330" y="-20739"/>
                  <a:pt x="1185899" y="14980"/>
                </a:cubicBezTo>
                <a:cubicBezTo>
                  <a:pt x="1164468" y="50699"/>
                  <a:pt x="1059693" y="188812"/>
                  <a:pt x="1014449" y="257868"/>
                </a:cubicBezTo>
                <a:cubicBezTo>
                  <a:pt x="969205" y="326924"/>
                  <a:pt x="938249" y="379312"/>
                  <a:pt x="914436" y="429318"/>
                </a:cubicBezTo>
                <a:cubicBezTo>
                  <a:pt x="890623" y="479324"/>
                  <a:pt x="878718" y="519805"/>
                  <a:pt x="871574" y="557905"/>
                </a:cubicBezTo>
                <a:cubicBezTo>
                  <a:pt x="864430" y="596005"/>
                  <a:pt x="871574" y="657918"/>
                  <a:pt x="871574" y="657918"/>
                </a:cubicBezTo>
                <a:cubicBezTo>
                  <a:pt x="871574" y="691255"/>
                  <a:pt x="866812" y="729355"/>
                  <a:pt x="871574" y="757930"/>
                </a:cubicBezTo>
                <a:cubicBezTo>
                  <a:pt x="876336" y="786505"/>
                  <a:pt x="893005" y="815081"/>
                  <a:pt x="900149" y="829368"/>
                </a:cubicBezTo>
                <a:cubicBezTo>
                  <a:pt x="907293" y="843655"/>
                  <a:pt x="950155" y="836511"/>
                  <a:pt x="914436" y="843655"/>
                </a:cubicBezTo>
                <a:cubicBezTo>
                  <a:pt x="878717" y="850799"/>
                  <a:pt x="747749" y="867468"/>
                  <a:pt x="685836" y="872230"/>
                </a:cubicBezTo>
                <a:cubicBezTo>
                  <a:pt x="623924" y="876993"/>
                  <a:pt x="609636" y="881755"/>
                  <a:pt x="542961" y="872230"/>
                </a:cubicBezTo>
                <a:cubicBezTo>
                  <a:pt x="476286" y="862705"/>
                  <a:pt x="285786" y="815080"/>
                  <a:pt x="285786" y="815080"/>
                </a:cubicBezTo>
                <a:cubicBezTo>
                  <a:pt x="221492" y="800793"/>
                  <a:pt x="202443" y="793649"/>
                  <a:pt x="157199" y="786505"/>
                </a:cubicBezTo>
                <a:cubicBezTo>
                  <a:pt x="111955" y="779361"/>
                  <a:pt x="-2345" y="791268"/>
                  <a:pt x="36" y="772218"/>
                </a:cubicBezTo>
                <a:close/>
              </a:path>
            </a:pathLst>
          </a:custGeom>
          <a:solidFill>
            <a:srgbClr val="00B050">
              <a:alpha val="14902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/>
          <p:cNvCxnSpPr>
            <a:stCxn id="15" idx="17"/>
          </p:cNvCxnSpPr>
          <p:nvPr/>
        </p:nvCxnSpPr>
        <p:spPr>
          <a:xfrm flipH="1">
            <a:off x="1443038" y="5372100"/>
            <a:ext cx="2014537" cy="104065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09171" y="6356677"/>
            <a:ext cx="101626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Trigonum </a:t>
            </a:r>
            <a:r>
              <a:rPr lang="de-DE" sz="2000" dirty="0" err="1" smtClean="0">
                <a:solidFill>
                  <a:srgbClr val="00B050"/>
                </a:solidFill>
              </a:rPr>
              <a:t>lemnisci</a:t>
            </a:r>
            <a:r>
              <a:rPr lang="de-DE" sz="2000" dirty="0" smtClean="0">
                <a:solidFill>
                  <a:srgbClr val="00B050"/>
                </a:solidFill>
              </a:rPr>
              <a:t> (</a:t>
            </a:r>
            <a:r>
              <a:rPr lang="de-DE" sz="2000" dirty="0" err="1" smtClean="0">
                <a:solidFill>
                  <a:srgbClr val="00B050"/>
                </a:solidFill>
              </a:rPr>
              <a:t>Brachium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coll</a:t>
            </a:r>
            <a:r>
              <a:rPr lang="de-DE" sz="2000" dirty="0" smtClean="0">
                <a:solidFill>
                  <a:srgbClr val="00B050"/>
                </a:solidFill>
              </a:rPr>
              <a:t>. </a:t>
            </a:r>
            <a:r>
              <a:rPr lang="de-DE" sz="2000" dirty="0" err="1" smtClean="0">
                <a:solidFill>
                  <a:srgbClr val="00B050"/>
                </a:solidFill>
              </a:rPr>
              <a:t>inf.</a:t>
            </a:r>
            <a:r>
              <a:rPr lang="de-DE" sz="2000" dirty="0" smtClean="0">
                <a:solidFill>
                  <a:srgbClr val="00B050"/>
                </a:solidFill>
              </a:rPr>
              <a:t>, </a:t>
            </a:r>
            <a:r>
              <a:rPr lang="de-DE" sz="2000" dirty="0" err="1" smtClean="0">
                <a:solidFill>
                  <a:srgbClr val="00B050"/>
                </a:solidFill>
              </a:rPr>
              <a:t>Sulc</a:t>
            </a:r>
            <a:r>
              <a:rPr lang="de-DE" sz="2000" dirty="0" smtClean="0">
                <a:solidFill>
                  <a:srgbClr val="00B050"/>
                </a:solidFill>
              </a:rPr>
              <a:t>. lat. </a:t>
            </a:r>
            <a:r>
              <a:rPr lang="de-DE" sz="2000" dirty="0" err="1" smtClean="0">
                <a:solidFill>
                  <a:srgbClr val="00B050"/>
                </a:solidFill>
              </a:rPr>
              <a:t>mesencephali</a:t>
            </a:r>
            <a:r>
              <a:rPr lang="de-DE" sz="2000" dirty="0" smtClean="0">
                <a:solidFill>
                  <a:srgbClr val="00B050"/>
                </a:solidFill>
              </a:rPr>
              <a:t>, </a:t>
            </a:r>
            <a:r>
              <a:rPr lang="de-DE" sz="2000" dirty="0" err="1" smtClean="0">
                <a:solidFill>
                  <a:srgbClr val="00B050"/>
                </a:solidFill>
              </a:rPr>
              <a:t>Pedunculus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cerebellaris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superior</a:t>
            </a:r>
            <a:r>
              <a:rPr lang="de-DE" sz="2000" dirty="0" smtClean="0">
                <a:solidFill>
                  <a:srgbClr val="00B050"/>
                </a:solidFill>
              </a:rPr>
              <a:t>)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2"/>
          <a:stretch/>
        </p:blipFill>
        <p:spPr bwMode="auto">
          <a:xfrm>
            <a:off x="1885640" y="1052738"/>
            <a:ext cx="4858432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8" b="25041"/>
          <a:stretch/>
        </p:blipFill>
        <p:spPr>
          <a:xfrm>
            <a:off x="6888089" y="1052738"/>
            <a:ext cx="3397051" cy="2448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7971" y="188641"/>
            <a:ext cx="5283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Aufteilung des Mesencephalons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624" y="4019353"/>
            <a:ext cx="11475193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Im Querschnitt erscheinen drei Hauptteile:</a:t>
            </a:r>
          </a:p>
          <a:p>
            <a:endParaRPr lang="hu-HU" sz="9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Tectum: hinter dem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Aquaeductus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mesencephali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(2)</a:t>
            </a:r>
            <a:endParaRPr lang="hu-HU" sz="2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Tegmentum: zw. dem Aquaeductus mesencephali und der sog.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Substantia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nigra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(7)</a:t>
            </a:r>
            <a:endParaRPr lang="hu-HU" sz="2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Basis pedunculi cerebri oder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Crus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cerebri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(3)</a:t>
            </a:r>
            <a:endParaRPr lang="hu-HU" sz="2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hu-HU" sz="2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Tegmentum + Crus cerebri = </a:t>
            </a:r>
            <a:r>
              <a:rPr lang="hu-HU" sz="2400" dirty="0" err="1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hu-HU" sz="2400" dirty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dirty="0" err="1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cerebri</a:t>
            </a:r>
            <a:r>
              <a:rPr lang="hu-HU" sz="2400" dirty="0" smtClean="0">
                <a:solidFill>
                  <a:srgbClr val="2F5897">
                    <a:lumMod val="75000"/>
                  </a:srgbClr>
                </a:solidFill>
                <a:latin typeface="Palatino Linotype" charset="0"/>
                <a:ea typeface="Palatino Linotype" charset="0"/>
                <a:cs typeface="Palatino Linotype" charset="0"/>
              </a:rPr>
              <a:t> (8)</a:t>
            </a:r>
            <a:endParaRPr lang="hu-HU" sz="2400" dirty="0">
              <a:solidFill>
                <a:srgbClr val="2F5897">
                  <a:lumMod val="75000"/>
                </a:srgbClr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2961" y="3302455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Hajdu</a:t>
            </a:r>
            <a:endParaRPr lang="hu-HU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7575" y="188641"/>
            <a:ext cx="232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Pons (Varoli)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1" y="2397845"/>
            <a:ext cx="3816424" cy="409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006" y="42864"/>
            <a:ext cx="2197501" cy="1831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9" y="2032845"/>
            <a:ext cx="4684776" cy="2862072"/>
          </a:xfrm>
          <a:prstGeom prst="rect">
            <a:avLst/>
          </a:prstGeom>
        </p:spPr>
      </p:pic>
      <p:pic>
        <p:nvPicPr>
          <p:cNvPr id="1026" name="Picture 2" descr="http://www.google.hu/url?source=imglanding&amp;ct=img&amp;q=http://www.wildlifepicture.org/data_pic_big/755.jpg&amp;sa=X&amp;ei=CAFPUJGJEs3Ysgaj6ICQCg&amp;ved=0CAwQ8wc47wE&amp;usg=AFQjCNFJuRzyLWBfEgmP70-A5cM34U_L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15" y="367256"/>
            <a:ext cx="2662103" cy="17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2201" y="4987168"/>
            <a:ext cx="64540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Basis pontis mit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sulcus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basilaris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(1)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Brachium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pontis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(=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cerebellaris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medius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(2)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Sulcus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bulbopontinus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(3)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Sulcuc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pontomesencephalicus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(4)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Ein- und Austritt vom Nervus trigeminus (n. V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.) (5)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1893" y="6436361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Nieuwenhuys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34526" y="29693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C000"/>
                </a:solidFill>
              </a:rPr>
              <a:t>1</a:t>
            </a:r>
            <a:endParaRPr lang="de-DE" sz="2400" b="1" dirty="0">
              <a:solidFill>
                <a:srgbClr val="FFC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332107" y="33187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C000"/>
                </a:solidFill>
              </a:rPr>
              <a:t>2</a:t>
            </a:r>
            <a:endParaRPr lang="de-DE" sz="2400" b="1" dirty="0">
              <a:solidFill>
                <a:srgbClr val="FFC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113157" y="44428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C000"/>
                </a:solidFill>
              </a:rPr>
              <a:t>3</a:t>
            </a:r>
            <a:endParaRPr lang="de-DE" sz="2400" b="1" dirty="0">
              <a:solidFill>
                <a:srgbClr val="FFC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113157" y="23878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C000"/>
                </a:solidFill>
              </a:rPr>
              <a:t>4</a:t>
            </a:r>
            <a:endParaRPr lang="de-DE" sz="2400" b="1" dirty="0">
              <a:solidFill>
                <a:srgbClr val="FFC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89128" y="23249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mtClean="0">
                <a:solidFill>
                  <a:srgbClr val="FFC000"/>
                </a:solidFill>
              </a:rPr>
              <a:t>5</a:t>
            </a:r>
            <a:endParaRPr lang="de-DE" sz="2400" b="1" dirty="0">
              <a:solidFill>
                <a:srgbClr val="FFC000"/>
              </a:solidFill>
            </a:endParaRPr>
          </a:p>
        </p:txBody>
      </p:sp>
      <p:cxnSp>
        <p:nvCxnSpPr>
          <p:cNvPr id="19" name="Gerade Verbindung mit Pfeil 18"/>
          <p:cNvCxnSpPr>
            <a:stCxn id="12" idx="1"/>
          </p:cNvCxnSpPr>
          <p:nvPr/>
        </p:nvCxnSpPr>
        <p:spPr>
          <a:xfrm flipH="1">
            <a:off x="8332107" y="2618682"/>
            <a:ext cx="781050" cy="8162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6499493" y="2700307"/>
            <a:ext cx="423720" cy="61846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11" idx="1"/>
          </p:cNvCxnSpPr>
          <p:nvPr/>
        </p:nvCxnSpPr>
        <p:spPr>
          <a:xfrm flipH="1" flipV="1">
            <a:off x="7974684" y="4020134"/>
            <a:ext cx="1138473" cy="65352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668" y="831787"/>
            <a:ext cx="1018823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Vermittlung von langen Bahnen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insbesondere aber Vermittlung zw. Cortex cerebri und Kleinhirn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(dadurch: Brachium pontis ist das größte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unter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den 3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Pedunculi)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		wichtige Umschaltstelle der Hörbahn (Nuclei corporis trapezoidei)</a:t>
            </a:r>
          </a:p>
          <a:p>
            <a:pPr>
              <a:spcAft>
                <a:spcPts val="300"/>
              </a:spcAft>
            </a:pP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motorische, sensible und vegetative Hirnnervenkerne (teils n. V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.; 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n. VI., n. VII. und VIII.)</a:t>
            </a: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(Siehe Mikroskopie!)</a:t>
            </a:r>
          </a:p>
          <a:p>
            <a:pPr>
              <a:spcAft>
                <a:spcPts val="300"/>
              </a:spcAft>
            </a:pP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dorsale Seite: oberer Teil von Fossa rhomboidea; somit Boden des IV. Ventrikels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49" y="4087614"/>
            <a:ext cx="45339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18245" y="5618957"/>
            <a:ext cx="5529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Schematisches 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Querschnittsbild</a:t>
            </a:r>
            <a:r>
              <a:rPr lang="hu-HU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der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Brücke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4917575" y="188641"/>
            <a:ext cx="232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Pons (Varoli) 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006" y="42864"/>
            <a:ext cx="2197501" cy="1831913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1246766" y="6465598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Hajdu</a:t>
            </a:r>
            <a:endParaRPr lang="hu-HU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Macintosh PowerPoint</Application>
  <PresentationFormat>Breitbild</PresentationFormat>
  <Paragraphs>234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Calibri</vt:lpstr>
      <vt:lpstr>Palatino Linotype</vt:lpstr>
      <vt:lpstr>Arial</vt:lpstr>
      <vt:lpstr>Office Theme</vt:lpstr>
      <vt:lpstr> Makroskopie des Hirnstammes, Kleinhirns und des IV. Ventrikels</vt:lpstr>
      <vt:lpstr>PowerPoint-Präsentation</vt:lpstr>
      <vt:lpstr>Hirnstamm: Übersicht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Makroskopie des Hirnstammes, Kleinhirns und des IV. Ventrikels</dc:title>
  <dc:creator>Gabor Baksa</dc:creator>
  <cp:lastModifiedBy>Gabor Baksa</cp:lastModifiedBy>
  <cp:revision>57</cp:revision>
  <dcterms:created xsi:type="dcterms:W3CDTF">2018-09-17T11:04:54Z</dcterms:created>
  <dcterms:modified xsi:type="dcterms:W3CDTF">2018-09-18T07:48:00Z</dcterms:modified>
</cp:coreProperties>
</file>