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337" r:id="rId3"/>
    <p:sldId id="338" r:id="rId4"/>
    <p:sldId id="339" r:id="rId5"/>
    <p:sldId id="332" r:id="rId6"/>
    <p:sldId id="340" r:id="rId7"/>
    <p:sldId id="341" r:id="rId8"/>
    <p:sldId id="342" r:id="rId9"/>
    <p:sldId id="299" r:id="rId10"/>
    <p:sldId id="262" r:id="rId11"/>
    <p:sldId id="322" r:id="rId12"/>
    <p:sldId id="349" r:id="rId13"/>
    <p:sldId id="350" r:id="rId14"/>
    <p:sldId id="343" r:id="rId15"/>
    <p:sldId id="269" r:id="rId16"/>
    <p:sldId id="270" r:id="rId17"/>
    <p:sldId id="336" r:id="rId18"/>
    <p:sldId id="344" r:id="rId19"/>
    <p:sldId id="258" r:id="rId20"/>
    <p:sldId id="259" r:id="rId21"/>
    <p:sldId id="345" r:id="rId22"/>
    <p:sldId id="346" r:id="rId23"/>
    <p:sldId id="263" r:id="rId24"/>
    <p:sldId id="261" r:id="rId25"/>
    <p:sldId id="264" r:id="rId26"/>
    <p:sldId id="265" r:id="rId27"/>
    <p:sldId id="266" r:id="rId28"/>
    <p:sldId id="267" r:id="rId29"/>
    <p:sldId id="268" r:id="rId30"/>
    <p:sldId id="325" r:id="rId31"/>
    <p:sldId id="271" r:id="rId32"/>
    <p:sldId id="272" r:id="rId33"/>
    <p:sldId id="273" r:id="rId34"/>
    <p:sldId id="274" r:id="rId35"/>
    <p:sldId id="275" r:id="rId36"/>
    <p:sldId id="276" r:id="rId37"/>
    <p:sldId id="277" r:id="rId38"/>
    <p:sldId id="278" r:id="rId39"/>
    <p:sldId id="280" r:id="rId40"/>
    <p:sldId id="281" r:id="rId41"/>
    <p:sldId id="282" r:id="rId42"/>
    <p:sldId id="283" r:id="rId43"/>
    <p:sldId id="284" r:id="rId44"/>
    <p:sldId id="320" r:id="rId45"/>
    <p:sldId id="286" r:id="rId46"/>
    <p:sldId id="321" r:id="rId47"/>
    <p:sldId id="288" r:id="rId48"/>
    <p:sldId id="289" r:id="rId49"/>
    <p:sldId id="324" r:id="rId50"/>
    <p:sldId id="290" r:id="rId51"/>
    <p:sldId id="296" r:id="rId52"/>
    <p:sldId id="292" r:id="rId53"/>
    <p:sldId id="293" r:id="rId54"/>
    <p:sldId id="294" r:id="rId55"/>
    <p:sldId id="335" r:id="rId56"/>
    <p:sldId id="317" r:id="rId57"/>
    <p:sldId id="297" r:id="rId58"/>
    <p:sldId id="318" r:id="rId59"/>
    <p:sldId id="351" r:id="rId60"/>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228"/>
    <a:srgbClr val="9F113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80" autoAdjust="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789D1F0-CF12-4821-8472-1D6516825F58}" type="datetimeFigureOut">
              <a:rPr lang="hu-HU"/>
              <a:pPr>
                <a:defRPr/>
              </a:pPr>
              <a:t>2018.11.04.</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8F2EA9F-908D-46A2-B3D8-3CF2BF4153DB}"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nswers.com/topic/menstrual-cycl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aus</a:t>
            </a:r>
            <a:r>
              <a:rPr lang="hu-HU" dirty="0"/>
              <a:t> </a:t>
            </a:r>
            <a:r>
              <a:rPr lang="hu-HU" dirty="0" err="1"/>
              <a:t>Wikipedia</a:t>
            </a:r>
            <a:endParaRPr lang="hu-HU" dirty="0"/>
          </a:p>
        </p:txBody>
      </p:sp>
      <p:sp>
        <p:nvSpPr>
          <p:cNvPr id="4" name="Dia számának helye 3"/>
          <p:cNvSpPr>
            <a:spLocks noGrp="1"/>
          </p:cNvSpPr>
          <p:nvPr>
            <p:ph type="sldNum" sz="quarter" idx="10"/>
          </p:nvPr>
        </p:nvSpPr>
        <p:spPr/>
        <p:txBody>
          <a:bodyPr/>
          <a:lstStyle/>
          <a:p>
            <a:pPr>
              <a:defRPr/>
            </a:pPr>
            <a:fld id="{B8F2EA9F-908D-46A2-B3D8-3CF2BF4153DB}" type="slidenum">
              <a:rPr lang="hu-HU" smtClean="0"/>
              <a:pPr>
                <a:defRPr/>
              </a:pPr>
              <a:t>8</a:t>
            </a:fld>
            <a:endParaRPr lang="hu-HU"/>
          </a:p>
        </p:txBody>
      </p:sp>
    </p:spTree>
    <p:extLst>
      <p:ext uri="{BB962C8B-B14F-4D97-AF65-F5344CB8AC3E}">
        <p14:creationId xmlns:p14="http://schemas.microsoft.com/office/powerpoint/2010/main" val="167299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F71F37-6B8C-4D8E-9961-BEBC2DCBB499}" type="slidenum">
              <a:rPr lang="de-DE"/>
              <a:pPr>
                <a:defRPr/>
              </a:pPr>
              <a:t>56</a:t>
            </a:fld>
            <a:endParaRPr lang="de-DE"/>
          </a:p>
        </p:txBody>
      </p:sp>
      <p:sp>
        <p:nvSpPr>
          <p:cNvPr id="186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BA08C2-9B26-44BA-98DA-172F795C63BB}" type="slidenum">
              <a:rPr lang="de-DE"/>
              <a:pPr fontAlgn="base">
                <a:spcBef>
                  <a:spcPct val="0"/>
                </a:spcBef>
                <a:spcAft>
                  <a:spcPct val="0"/>
                </a:spcAft>
                <a:defRPr/>
              </a:pPr>
              <a:t>57</a:t>
            </a:fld>
            <a:endParaRPr lang="de-DE"/>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A26BD1-5EC9-4F0F-826E-B5F9983CF63B}" type="slidenum">
              <a:rPr lang="de-DE"/>
              <a:pPr>
                <a:defRPr/>
              </a:pPr>
              <a:t>58</a:t>
            </a:fld>
            <a:endParaRPr lang="de-DE"/>
          </a:p>
        </p:txBody>
      </p:sp>
      <p:sp>
        <p:nvSpPr>
          <p:cNvPr id="190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hu-HU" sz="1200" u="sng" dirty="0">
                <a:hlinkClick r:id="rId3"/>
              </a:rPr>
              <a:t>http://www.answers.com/topic/menstrual-cycle</a:t>
            </a:r>
            <a:endParaRPr lang="hu-HU" sz="1200" u="sng" dirty="0"/>
          </a:p>
          <a:p>
            <a:endParaRPr lang="de-DE" dirty="0"/>
          </a:p>
        </p:txBody>
      </p:sp>
      <p:sp>
        <p:nvSpPr>
          <p:cNvPr id="4" name="Dia számának helye 3"/>
          <p:cNvSpPr>
            <a:spLocks noGrp="1"/>
          </p:cNvSpPr>
          <p:nvPr>
            <p:ph type="sldNum" sz="quarter" idx="10"/>
          </p:nvPr>
        </p:nvSpPr>
        <p:spPr/>
        <p:txBody>
          <a:bodyPr/>
          <a:lstStyle/>
          <a:p>
            <a:pPr>
              <a:defRPr/>
            </a:pPr>
            <a:fld id="{B8F2EA9F-908D-46A2-B3D8-3CF2BF4153DB}" type="slidenum">
              <a:rPr lang="hu-HU" smtClean="0"/>
              <a:pPr>
                <a:defRPr/>
              </a:pPr>
              <a:t>30</a:t>
            </a:fld>
            <a:endParaRPr lang="hu-HU"/>
          </a:p>
        </p:txBody>
      </p:sp>
    </p:spTree>
    <p:extLst>
      <p:ext uri="{BB962C8B-B14F-4D97-AF65-F5344CB8AC3E}">
        <p14:creationId xmlns:p14="http://schemas.microsoft.com/office/powerpoint/2010/main" val="365762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E3EBAB-FFC4-4261-A73D-3DA66AB791E2}" type="slidenum">
              <a:rPr lang="de-DE"/>
              <a:pPr fontAlgn="base">
                <a:spcBef>
                  <a:spcPct val="0"/>
                </a:spcBef>
                <a:spcAft>
                  <a:spcPct val="0"/>
                </a:spcAft>
                <a:defRPr/>
              </a:pPr>
              <a:t>34</a:t>
            </a:fld>
            <a:endParaRPr lang="de-DE"/>
          </a:p>
        </p:txBody>
      </p:sp>
      <p:sp>
        <p:nvSpPr>
          <p:cNvPr id="146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584438-0C89-4B79-9484-06D8E4F8682B}" type="slidenum">
              <a:rPr lang="de-DE"/>
              <a:pPr fontAlgn="base">
                <a:spcBef>
                  <a:spcPct val="0"/>
                </a:spcBef>
                <a:spcAft>
                  <a:spcPct val="0"/>
                </a:spcAft>
                <a:defRPr/>
              </a:pPr>
              <a:t>35</a:t>
            </a:fld>
            <a:endParaRPr lang="de-DE"/>
          </a:p>
        </p:txBody>
      </p:sp>
      <p:sp>
        <p:nvSpPr>
          <p:cNvPr id="156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6DF325-0D8E-49D5-8530-4D055A845590}" type="slidenum">
              <a:rPr lang="de-DE"/>
              <a:pPr fontAlgn="base">
                <a:spcBef>
                  <a:spcPct val="0"/>
                </a:spcBef>
                <a:spcAft>
                  <a:spcPct val="0"/>
                </a:spcAft>
                <a:defRPr/>
              </a:pPr>
              <a:t>47</a:t>
            </a:fld>
            <a:endParaRPr lang="de-DE"/>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5306DB-B711-4B6F-95F1-EFD3D81D6145}" type="slidenum">
              <a:rPr lang="de-DE"/>
              <a:pPr fontAlgn="base">
                <a:spcBef>
                  <a:spcPct val="0"/>
                </a:spcBef>
                <a:spcAft>
                  <a:spcPct val="0"/>
                </a:spcAft>
                <a:defRPr/>
              </a:pPr>
              <a:t>50</a:t>
            </a:fld>
            <a:endParaRPr lang="de-DE"/>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1C3333-524D-4EA9-ACA2-E5B31BF7288C}" type="slidenum">
              <a:rPr lang="de-DE"/>
              <a:pPr fontAlgn="base">
                <a:spcBef>
                  <a:spcPct val="0"/>
                </a:spcBef>
                <a:spcAft>
                  <a:spcPct val="0"/>
                </a:spcAft>
                <a:defRPr/>
              </a:pPr>
              <a:t>51</a:t>
            </a:fld>
            <a:endParaRPr lang="de-DE"/>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9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5147DC-8218-48EF-9585-DFF45E7E0FD7}" type="slidenum">
              <a:rPr lang="de-DE"/>
              <a:pPr fontAlgn="base">
                <a:spcBef>
                  <a:spcPct val="0"/>
                </a:spcBef>
                <a:spcAft>
                  <a:spcPct val="0"/>
                </a:spcAft>
                <a:defRPr/>
              </a:pPr>
              <a:t>52</a:t>
            </a:fld>
            <a:endParaRPr lang="de-DE"/>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1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212977-D615-476B-9C58-A4862DE0D285}" type="slidenum">
              <a:rPr lang="de-DE"/>
              <a:pPr fontAlgn="base">
                <a:spcBef>
                  <a:spcPct val="0"/>
                </a:spcBef>
                <a:spcAft>
                  <a:spcPct val="0"/>
                </a:spcAft>
                <a:defRPr/>
              </a:pPr>
              <a:t>53</a:t>
            </a:fld>
            <a:endParaRPr lang="de-DE"/>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lvl1pPr>
              <a:defRPr/>
            </a:lvl1pPr>
          </a:lstStyle>
          <a:p>
            <a:pPr>
              <a:defRPr/>
            </a:pPr>
            <a:fld id="{BB150644-1F37-42DE-8EB4-94E8AD529F03}" type="datetimeFigureOut">
              <a:rPr lang="hu-HU"/>
              <a:pPr>
                <a:defRPr/>
              </a:pPr>
              <a:t>2018.11.04.</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624094F4-7AEE-4D34-98D5-7201BDF3508B}"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BDFA0DC8-C695-4513-893D-9EE93E3B6B46}" type="datetimeFigureOut">
              <a:rPr lang="hu-HU"/>
              <a:pPr>
                <a:defRPr/>
              </a:pPr>
              <a:t>2018.11.04.</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E9547D03-DAD3-4C6F-99D7-6746BE9B9A71}"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BC61F84B-DCE6-4A67-9F42-4A07D6866044}" type="datetimeFigureOut">
              <a:rPr lang="hu-HU"/>
              <a:pPr>
                <a:defRPr/>
              </a:pPr>
              <a:t>2018.11.04.</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63CF6DF2-D155-439D-871A-C7643D4D5293}"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24D00E21-D5C0-4CD7-9FAD-9481C4879F1F}" type="datetimeFigureOut">
              <a:rPr lang="hu-HU"/>
              <a:pPr>
                <a:defRPr/>
              </a:pPr>
              <a:t>2018.11.04.</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DDC949A9-8C6F-48E8-BF98-165242CD93B9}"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fld id="{9263503D-D2EB-4D39-AF31-3E9105BBB729}" type="datetimeFigureOut">
              <a:rPr lang="hu-HU"/>
              <a:pPr>
                <a:defRPr/>
              </a:pPr>
              <a:t>2018.11.04.</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BBD42FA0-28DD-49E5-B84E-A6C6F5A98C16}"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p:cNvSpPr>
            <a:spLocks noGrp="1"/>
          </p:cNvSpPr>
          <p:nvPr>
            <p:ph type="dt" sz="half" idx="10"/>
          </p:nvPr>
        </p:nvSpPr>
        <p:spPr/>
        <p:txBody>
          <a:bodyPr/>
          <a:lstStyle>
            <a:lvl1pPr>
              <a:defRPr/>
            </a:lvl1pPr>
          </a:lstStyle>
          <a:p>
            <a:pPr>
              <a:defRPr/>
            </a:pPr>
            <a:fld id="{0A94F156-E7FA-4A11-B4FC-49892DB88649}" type="datetimeFigureOut">
              <a:rPr lang="hu-HU"/>
              <a:pPr>
                <a:defRPr/>
              </a:pPr>
              <a:t>2018.11.04.</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D3268F32-596D-46FD-BB3F-601EC9C894FC}"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3"/>
          <p:cNvSpPr>
            <a:spLocks noGrp="1"/>
          </p:cNvSpPr>
          <p:nvPr>
            <p:ph type="dt" sz="half" idx="10"/>
          </p:nvPr>
        </p:nvSpPr>
        <p:spPr/>
        <p:txBody>
          <a:bodyPr/>
          <a:lstStyle>
            <a:lvl1pPr>
              <a:defRPr/>
            </a:lvl1pPr>
          </a:lstStyle>
          <a:p>
            <a:pPr>
              <a:defRPr/>
            </a:pPr>
            <a:fld id="{F5568CE4-7186-461D-9DCE-7F1F84F89CC9}" type="datetimeFigureOut">
              <a:rPr lang="hu-HU"/>
              <a:pPr>
                <a:defRPr/>
              </a:pPr>
              <a:t>2018.11.04.</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B99B9671-74ED-4800-AF09-CD21BDEDD499}"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3"/>
          <p:cNvSpPr>
            <a:spLocks noGrp="1"/>
          </p:cNvSpPr>
          <p:nvPr>
            <p:ph type="dt" sz="half" idx="10"/>
          </p:nvPr>
        </p:nvSpPr>
        <p:spPr/>
        <p:txBody>
          <a:bodyPr/>
          <a:lstStyle>
            <a:lvl1pPr>
              <a:defRPr/>
            </a:lvl1pPr>
          </a:lstStyle>
          <a:p>
            <a:pPr>
              <a:defRPr/>
            </a:pPr>
            <a:fld id="{74FB8DE4-E0E5-425E-AD26-724D3287EA3A}" type="datetimeFigureOut">
              <a:rPr lang="hu-HU"/>
              <a:pPr>
                <a:defRPr/>
              </a:pPr>
              <a:t>2018.11.04.</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1E81F431-E8CB-4049-B5C8-6AABB8580B9B}"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2A470A8C-A96D-41DD-A1FF-DF9E4FCB0C57}" type="datetimeFigureOut">
              <a:rPr lang="hu-HU"/>
              <a:pPr>
                <a:defRPr/>
              </a:pPr>
              <a:t>2018.11.04.</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FF884D8E-282C-46A1-A0F8-CA4816FEB94B}"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D8ECFC96-EF84-4F0B-A6BB-F227B0B8F5DF}" type="datetimeFigureOut">
              <a:rPr lang="hu-HU"/>
              <a:pPr>
                <a:defRPr/>
              </a:pPr>
              <a:t>2018.11.04.</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5DDDCCCB-17C9-4E63-939F-8448E8518BFF}"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B2D8D9C3-68B1-481A-94CB-E970A7CE8CD7}" type="datetimeFigureOut">
              <a:rPr lang="hu-HU"/>
              <a:pPr>
                <a:defRPr/>
              </a:pPr>
              <a:t>2018.11.04.</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0BA62562-C9D3-486D-8AFD-7B31E70E6C89}"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30050"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30051"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444BBA-27F4-4432-83D7-B047359D8000}" type="datetimeFigureOut">
              <a:rPr lang="hu-HU"/>
              <a:pPr>
                <a:defRPr/>
              </a:pPr>
              <a:t>2018.11.04.</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3342233-56F2-48BB-B967-120C2C5F9B4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6.jpe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7.w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srcRect/>
          <a:stretch>
            <a:fillRect/>
          </a:stretch>
        </p:blipFill>
        <p:spPr bwMode="auto">
          <a:xfrm>
            <a:off x="2217658" y="0"/>
            <a:ext cx="6912768" cy="6884946"/>
          </a:xfrm>
          <a:prstGeom prst="rect">
            <a:avLst/>
          </a:prstGeom>
          <a:noFill/>
          <a:ln w="9525">
            <a:noFill/>
            <a:miter lim="800000"/>
            <a:headEnd/>
            <a:tailEnd/>
          </a:ln>
        </p:spPr>
      </p:pic>
      <p:sp>
        <p:nvSpPr>
          <p:cNvPr id="49155" name="Text Box 3"/>
          <p:cNvSpPr txBox="1">
            <a:spLocks noChangeArrowheads="1"/>
          </p:cNvSpPr>
          <p:nvPr/>
        </p:nvSpPr>
        <p:spPr bwMode="auto">
          <a:xfrm>
            <a:off x="31749" y="10057"/>
            <a:ext cx="7872413" cy="708025"/>
          </a:xfrm>
          <a:prstGeom prst="rect">
            <a:avLst/>
          </a:prstGeom>
          <a:solidFill>
            <a:schemeClr val="accent1">
              <a:alpha val="50000"/>
            </a:schemeClr>
          </a:solidFill>
          <a:ln w="9525">
            <a:noFill/>
            <a:miter lim="800000"/>
            <a:headEnd/>
            <a:tailEnd/>
          </a:ln>
          <a:effectLst/>
        </p:spPr>
        <p:txBody>
          <a:bodyPr>
            <a:spAutoFit/>
          </a:bodyPr>
          <a:lstStyle/>
          <a:p>
            <a:pPr fontAlgn="auto">
              <a:spcBef>
                <a:spcPct val="50000"/>
              </a:spcBef>
              <a:spcAft>
                <a:spcPts val="0"/>
              </a:spcAft>
              <a:defRPr/>
            </a:pPr>
            <a:r>
              <a:rPr lang="hu-HU" sz="4000" dirty="0" err="1">
                <a:solidFill>
                  <a:srgbClr val="FF0000"/>
                </a:solidFill>
                <a:effectLst>
                  <a:outerShdw blurRad="38100" dist="38100" dir="2700000" algn="tl">
                    <a:srgbClr val="C0C0C0"/>
                  </a:outerShdw>
                </a:effectLst>
                <a:latin typeface="Lucida Sans Unicode" pitchFamily="34" charset="0"/>
              </a:rPr>
              <a:t>Embryologie-Vorlesungen</a:t>
            </a:r>
            <a:r>
              <a:rPr lang="hu-HU" sz="4000" dirty="0">
                <a:solidFill>
                  <a:srgbClr val="FF0000"/>
                </a:solidFill>
                <a:effectLst>
                  <a:outerShdw blurRad="38100" dist="38100" dir="2700000" algn="tl">
                    <a:srgbClr val="C0C0C0"/>
                  </a:outerShdw>
                </a:effectLst>
                <a:latin typeface="Lucida Sans Unicode" pitchFamily="34" charset="0"/>
              </a:rPr>
              <a:t> I.</a:t>
            </a:r>
          </a:p>
        </p:txBody>
      </p:sp>
      <p:sp>
        <p:nvSpPr>
          <p:cNvPr id="14339" name="Text Box 4"/>
          <p:cNvSpPr txBox="1">
            <a:spLocks noChangeArrowheads="1"/>
          </p:cNvSpPr>
          <p:nvPr/>
        </p:nvSpPr>
        <p:spPr bwMode="auto">
          <a:xfrm>
            <a:off x="163433" y="5949280"/>
            <a:ext cx="2608367" cy="861774"/>
          </a:xfrm>
          <a:prstGeom prst="rect">
            <a:avLst/>
          </a:prstGeom>
          <a:noFill/>
          <a:ln w="9525">
            <a:noFill/>
            <a:miter lim="800000"/>
            <a:headEnd/>
            <a:tailEnd/>
          </a:ln>
        </p:spPr>
        <p:txBody>
          <a:bodyPr wrap="square">
            <a:spAutoFit/>
          </a:bodyPr>
          <a:lstStyle/>
          <a:p>
            <a:pPr algn="ctr">
              <a:spcBef>
                <a:spcPct val="50000"/>
              </a:spcBef>
            </a:pPr>
            <a:r>
              <a:rPr lang="hu-HU" sz="2000" b="1" i="1" dirty="0">
                <a:solidFill>
                  <a:schemeClr val="tx1">
                    <a:lumMod val="85000"/>
                    <a:lumOff val="15000"/>
                  </a:schemeClr>
                </a:solidFill>
              </a:rPr>
              <a:t>dr. Attila Magyar </a:t>
            </a:r>
          </a:p>
          <a:p>
            <a:pPr algn="ctr">
              <a:spcBef>
                <a:spcPct val="50000"/>
              </a:spcBef>
            </a:pPr>
            <a:r>
              <a:rPr lang="hu-HU" sz="2000" b="1" i="1">
                <a:solidFill>
                  <a:schemeClr val="tx1">
                    <a:lumMod val="85000"/>
                    <a:lumOff val="15000"/>
                  </a:schemeClr>
                </a:solidFill>
              </a:rPr>
              <a:t>05.11.2018</a:t>
            </a:r>
            <a:endParaRPr lang="de-DE" sz="2000" b="1" i="1" dirty="0">
              <a:solidFill>
                <a:schemeClr val="tx1">
                  <a:lumMod val="85000"/>
                  <a:lumOff val="1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618919" cy="6169561"/>
          </a:xfrm>
          <a:prstGeom prst="rect">
            <a:avLst/>
          </a:prstGeom>
        </p:spPr>
      </p:pic>
      <p:sp>
        <p:nvSpPr>
          <p:cNvPr id="152577" name="Text Box 3"/>
          <p:cNvSpPr txBox="1">
            <a:spLocks noChangeArrowheads="1"/>
          </p:cNvSpPr>
          <p:nvPr/>
        </p:nvSpPr>
        <p:spPr bwMode="auto">
          <a:xfrm>
            <a:off x="1000553" y="6257698"/>
            <a:ext cx="7416105" cy="553998"/>
          </a:xfrm>
          <a:prstGeom prst="rect">
            <a:avLst/>
          </a:prstGeom>
          <a:noFill/>
          <a:ln w="9525">
            <a:noFill/>
            <a:miter lim="800000"/>
            <a:headEnd/>
            <a:tailEnd/>
          </a:ln>
        </p:spPr>
        <p:txBody>
          <a:bodyPr wrap="square">
            <a:spAutoFit/>
          </a:bodyPr>
          <a:lstStyle/>
          <a:p>
            <a:pPr algn="ctr">
              <a:spcBef>
                <a:spcPct val="50000"/>
              </a:spcBef>
            </a:pPr>
            <a:r>
              <a:rPr lang="de-DE" dirty="0">
                <a:latin typeface="Arial" panose="020B0604020202020204" pitchFamily="34" charset="0"/>
                <a:cs typeface="Arial" panose="020B0604020202020204" pitchFamily="34" charset="0"/>
              </a:rPr>
              <a:t>Reifer Follikel (Graafscher Follikel)</a:t>
            </a:r>
            <a:br>
              <a:rPr lang="de-DE"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seine Grenze ist mit rot punktiert; der Kern der Eizelle liegt nicht in der Schnittebene</a:t>
            </a:r>
          </a:p>
        </p:txBody>
      </p:sp>
      <p:sp>
        <p:nvSpPr>
          <p:cNvPr id="6" name="Szabadkézi sokszög 5"/>
          <p:cNvSpPr/>
          <p:nvPr/>
        </p:nvSpPr>
        <p:spPr>
          <a:xfrm>
            <a:off x="1239838" y="1136650"/>
            <a:ext cx="4065587" cy="4138613"/>
          </a:xfrm>
          <a:custGeom>
            <a:avLst/>
            <a:gdLst>
              <a:gd name="connsiteX0" fmla="*/ 1585415 w 4065895"/>
              <a:gd name="connsiteY0" fmla="*/ 9099 h 4138684"/>
              <a:gd name="connsiteX1" fmla="*/ 1394346 w 4065895"/>
              <a:gd name="connsiteY1" fmla="*/ 56866 h 4138684"/>
              <a:gd name="connsiteX2" fmla="*/ 1175982 w 4065895"/>
              <a:gd name="connsiteY2" fmla="*/ 84162 h 4138684"/>
              <a:gd name="connsiteX3" fmla="*/ 1032680 w 4065895"/>
              <a:gd name="connsiteY3" fmla="*/ 159224 h 4138684"/>
              <a:gd name="connsiteX4" fmla="*/ 848435 w 4065895"/>
              <a:gd name="connsiteY4" fmla="*/ 247935 h 4138684"/>
              <a:gd name="connsiteX5" fmla="*/ 636895 w 4065895"/>
              <a:gd name="connsiteY5" fmla="*/ 411708 h 4138684"/>
              <a:gd name="connsiteX6" fmla="*/ 425355 w 4065895"/>
              <a:gd name="connsiteY6" fmla="*/ 698311 h 4138684"/>
              <a:gd name="connsiteX7" fmla="*/ 309349 w 4065895"/>
              <a:gd name="connsiteY7" fmla="*/ 909851 h 4138684"/>
              <a:gd name="connsiteX8" fmla="*/ 138752 w 4065895"/>
              <a:gd name="connsiteY8" fmla="*/ 1401171 h 4138684"/>
              <a:gd name="connsiteX9" fmla="*/ 56865 w 4065895"/>
              <a:gd name="connsiteY9" fmla="*/ 1728717 h 4138684"/>
              <a:gd name="connsiteX10" fmla="*/ 36394 w 4065895"/>
              <a:gd name="connsiteY10" fmla="*/ 1960729 h 4138684"/>
              <a:gd name="connsiteX11" fmla="*/ 2274 w 4065895"/>
              <a:gd name="connsiteY11" fmla="*/ 2267803 h 4138684"/>
              <a:gd name="connsiteX12" fmla="*/ 50041 w 4065895"/>
              <a:gd name="connsiteY12" fmla="*/ 2718180 h 4138684"/>
              <a:gd name="connsiteX13" fmla="*/ 97809 w 4065895"/>
              <a:gd name="connsiteY13" fmla="*/ 2888777 h 4138684"/>
              <a:gd name="connsiteX14" fmla="*/ 172871 w 4065895"/>
              <a:gd name="connsiteY14" fmla="*/ 3073021 h 4138684"/>
              <a:gd name="connsiteX15" fmla="*/ 322997 w 4065895"/>
              <a:gd name="connsiteY15" fmla="*/ 3291386 h 4138684"/>
              <a:gd name="connsiteX16" fmla="*/ 507241 w 4065895"/>
              <a:gd name="connsiteY16" fmla="*/ 3502926 h 4138684"/>
              <a:gd name="connsiteX17" fmla="*/ 875731 w 4065895"/>
              <a:gd name="connsiteY17" fmla="*/ 3755409 h 4138684"/>
              <a:gd name="connsiteX18" fmla="*/ 1210101 w 4065895"/>
              <a:gd name="connsiteY18" fmla="*/ 3905535 h 4138684"/>
              <a:gd name="connsiteX19" fmla="*/ 1640006 w 4065895"/>
              <a:gd name="connsiteY19" fmla="*/ 4035188 h 4138684"/>
              <a:gd name="connsiteX20" fmla="*/ 2097206 w 4065895"/>
              <a:gd name="connsiteY20" fmla="*/ 4123899 h 4138684"/>
              <a:gd name="connsiteX21" fmla="*/ 2492991 w 4065895"/>
              <a:gd name="connsiteY21" fmla="*/ 4123899 h 4138684"/>
              <a:gd name="connsiteX22" fmla="*/ 2881952 w 4065895"/>
              <a:gd name="connsiteY22" fmla="*/ 4082956 h 4138684"/>
              <a:gd name="connsiteX23" fmla="*/ 3189027 w 4065895"/>
              <a:gd name="connsiteY23" fmla="*/ 3905535 h 4138684"/>
              <a:gd name="connsiteX24" fmla="*/ 3380095 w 4065895"/>
              <a:gd name="connsiteY24" fmla="*/ 3693994 h 4138684"/>
              <a:gd name="connsiteX25" fmla="*/ 3571164 w 4065895"/>
              <a:gd name="connsiteY25" fmla="*/ 3332329 h 4138684"/>
              <a:gd name="connsiteX26" fmla="*/ 3734937 w 4065895"/>
              <a:gd name="connsiteY26" fmla="*/ 3066197 h 4138684"/>
              <a:gd name="connsiteX27" fmla="*/ 3837295 w 4065895"/>
              <a:gd name="connsiteY27" fmla="*/ 2772771 h 4138684"/>
              <a:gd name="connsiteX28" fmla="*/ 3946477 w 4065895"/>
              <a:gd name="connsiteY28" fmla="*/ 2486168 h 4138684"/>
              <a:gd name="connsiteX29" fmla="*/ 4048835 w 4065895"/>
              <a:gd name="connsiteY29" fmla="*/ 2206388 h 4138684"/>
              <a:gd name="connsiteX30" fmla="*/ 4048835 w 4065895"/>
              <a:gd name="connsiteY30" fmla="*/ 1858371 h 4138684"/>
              <a:gd name="connsiteX31" fmla="*/ 3987421 w 4065895"/>
              <a:gd name="connsiteY31" fmla="*/ 1619535 h 4138684"/>
              <a:gd name="connsiteX32" fmla="*/ 3844119 w 4065895"/>
              <a:gd name="connsiteY32" fmla="*/ 1278341 h 4138684"/>
              <a:gd name="connsiteX33" fmla="*/ 3653050 w 4065895"/>
              <a:gd name="connsiteY33" fmla="*/ 950794 h 4138684"/>
              <a:gd name="connsiteX34" fmla="*/ 3400567 w 4065895"/>
              <a:gd name="connsiteY34" fmla="*/ 650544 h 4138684"/>
              <a:gd name="connsiteX35" fmla="*/ 2957015 w 4065895"/>
              <a:gd name="connsiteY35" fmla="*/ 391236 h 4138684"/>
              <a:gd name="connsiteX36" fmla="*/ 2697707 w 4065895"/>
              <a:gd name="connsiteY36" fmla="*/ 282054 h 4138684"/>
              <a:gd name="connsiteX37" fmla="*/ 2561229 w 4065895"/>
              <a:gd name="connsiteY37" fmla="*/ 227463 h 4138684"/>
              <a:gd name="connsiteX38" fmla="*/ 2492991 w 4065895"/>
              <a:gd name="connsiteY38" fmla="*/ 166048 h 4138684"/>
              <a:gd name="connsiteX39" fmla="*/ 2172268 w 4065895"/>
              <a:gd name="connsiteY39" fmla="*/ 84162 h 4138684"/>
              <a:gd name="connsiteX40" fmla="*/ 1912961 w 4065895"/>
              <a:gd name="connsiteY40" fmla="*/ 29571 h 4138684"/>
              <a:gd name="connsiteX41" fmla="*/ 1646829 w 4065895"/>
              <a:gd name="connsiteY41" fmla="*/ 2275 h 4138684"/>
              <a:gd name="connsiteX42" fmla="*/ 1585415 w 4065895"/>
              <a:gd name="connsiteY42" fmla="*/ 9099 h 413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65895" h="4138684">
                <a:moveTo>
                  <a:pt x="1585415" y="9099"/>
                </a:moveTo>
                <a:cubicBezTo>
                  <a:pt x="1543335" y="18198"/>
                  <a:pt x="1462585" y="44356"/>
                  <a:pt x="1394346" y="56866"/>
                </a:cubicBezTo>
                <a:cubicBezTo>
                  <a:pt x="1326107" y="69376"/>
                  <a:pt x="1236260" y="67102"/>
                  <a:pt x="1175982" y="84162"/>
                </a:cubicBezTo>
                <a:cubicBezTo>
                  <a:pt x="1115704" y="101222"/>
                  <a:pt x="1087271" y="131929"/>
                  <a:pt x="1032680" y="159224"/>
                </a:cubicBezTo>
                <a:cubicBezTo>
                  <a:pt x="978089" y="186519"/>
                  <a:pt x="914399" y="205854"/>
                  <a:pt x="848435" y="247935"/>
                </a:cubicBezTo>
                <a:cubicBezTo>
                  <a:pt x="782471" y="290016"/>
                  <a:pt x="707408" y="336645"/>
                  <a:pt x="636895" y="411708"/>
                </a:cubicBezTo>
                <a:cubicBezTo>
                  <a:pt x="566382" y="486771"/>
                  <a:pt x="479946" y="615287"/>
                  <a:pt x="425355" y="698311"/>
                </a:cubicBezTo>
                <a:cubicBezTo>
                  <a:pt x="370764" y="781335"/>
                  <a:pt x="357116" y="792708"/>
                  <a:pt x="309349" y="909851"/>
                </a:cubicBezTo>
                <a:cubicBezTo>
                  <a:pt x="261582" y="1026994"/>
                  <a:pt x="180833" y="1264693"/>
                  <a:pt x="138752" y="1401171"/>
                </a:cubicBezTo>
                <a:cubicBezTo>
                  <a:pt x="96671" y="1537649"/>
                  <a:pt x="73925" y="1635457"/>
                  <a:pt x="56865" y="1728717"/>
                </a:cubicBezTo>
                <a:cubicBezTo>
                  <a:pt x="39805" y="1821977"/>
                  <a:pt x="45493" y="1870881"/>
                  <a:pt x="36394" y="1960729"/>
                </a:cubicBezTo>
                <a:cubicBezTo>
                  <a:pt x="27296" y="2050577"/>
                  <a:pt x="0" y="2141561"/>
                  <a:pt x="2274" y="2267803"/>
                </a:cubicBezTo>
                <a:cubicBezTo>
                  <a:pt x="4548" y="2394045"/>
                  <a:pt x="34119" y="2614684"/>
                  <a:pt x="50041" y="2718180"/>
                </a:cubicBezTo>
                <a:cubicBezTo>
                  <a:pt x="65963" y="2821676"/>
                  <a:pt x="77337" y="2829637"/>
                  <a:pt x="97809" y="2888777"/>
                </a:cubicBezTo>
                <a:cubicBezTo>
                  <a:pt x="118281" y="2947917"/>
                  <a:pt x="135340" y="3005920"/>
                  <a:pt x="172871" y="3073021"/>
                </a:cubicBezTo>
                <a:cubicBezTo>
                  <a:pt x="210402" y="3140123"/>
                  <a:pt x="267269" y="3219735"/>
                  <a:pt x="322997" y="3291386"/>
                </a:cubicBezTo>
                <a:cubicBezTo>
                  <a:pt x="378725" y="3363037"/>
                  <a:pt x="415119" y="3425589"/>
                  <a:pt x="507241" y="3502926"/>
                </a:cubicBezTo>
                <a:cubicBezTo>
                  <a:pt x="599363" y="3580263"/>
                  <a:pt x="758588" y="3688308"/>
                  <a:pt x="875731" y="3755409"/>
                </a:cubicBezTo>
                <a:cubicBezTo>
                  <a:pt x="992874" y="3822510"/>
                  <a:pt x="1082722" y="3858905"/>
                  <a:pt x="1210101" y="3905535"/>
                </a:cubicBezTo>
                <a:cubicBezTo>
                  <a:pt x="1337480" y="3952165"/>
                  <a:pt x="1492155" y="3998794"/>
                  <a:pt x="1640006" y="4035188"/>
                </a:cubicBezTo>
                <a:cubicBezTo>
                  <a:pt x="1787857" y="4071582"/>
                  <a:pt x="1955042" y="4109114"/>
                  <a:pt x="2097206" y="4123899"/>
                </a:cubicBezTo>
                <a:cubicBezTo>
                  <a:pt x="2239370" y="4138684"/>
                  <a:pt x="2362200" y="4130723"/>
                  <a:pt x="2492991" y="4123899"/>
                </a:cubicBezTo>
                <a:cubicBezTo>
                  <a:pt x="2623782" y="4117075"/>
                  <a:pt x="2765946" y="4119350"/>
                  <a:pt x="2881952" y="4082956"/>
                </a:cubicBezTo>
                <a:cubicBezTo>
                  <a:pt x="2997958" y="4046562"/>
                  <a:pt x="3106003" y="3970362"/>
                  <a:pt x="3189027" y="3905535"/>
                </a:cubicBezTo>
                <a:cubicBezTo>
                  <a:pt x="3272051" y="3840708"/>
                  <a:pt x="3316406" y="3789528"/>
                  <a:pt x="3380095" y="3693994"/>
                </a:cubicBezTo>
                <a:cubicBezTo>
                  <a:pt x="3443784" y="3598460"/>
                  <a:pt x="3512024" y="3436962"/>
                  <a:pt x="3571164" y="3332329"/>
                </a:cubicBezTo>
                <a:cubicBezTo>
                  <a:pt x="3630304" y="3227696"/>
                  <a:pt x="3690582" y="3159457"/>
                  <a:pt x="3734937" y="3066197"/>
                </a:cubicBezTo>
                <a:cubicBezTo>
                  <a:pt x="3779292" y="2972937"/>
                  <a:pt x="3802038" y="2869442"/>
                  <a:pt x="3837295" y="2772771"/>
                </a:cubicBezTo>
                <a:cubicBezTo>
                  <a:pt x="3872552" y="2676100"/>
                  <a:pt x="3911220" y="2580565"/>
                  <a:pt x="3946477" y="2486168"/>
                </a:cubicBezTo>
                <a:cubicBezTo>
                  <a:pt x="3981734" y="2391771"/>
                  <a:pt x="4031775" y="2311021"/>
                  <a:pt x="4048835" y="2206388"/>
                </a:cubicBezTo>
                <a:cubicBezTo>
                  <a:pt x="4065895" y="2101755"/>
                  <a:pt x="4059071" y="1956180"/>
                  <a:pt x="4048835" y="1858371"/>
                </a:cubicBezTo>
                <a:cubicBezTo>
                  <a:pt x="4038599" y="1760562"/>
                  <a:pt x="4021540" y="1716207"/>
                  <a:pt x="3987421" y="1619535"/>
                </a:cubicBezTo>
                <a:cubicBezTo>
                  <a:pt x="3953302" y="1522863"/>
                  <a:pt x="3899847" y="1389798"/>
                  <a:pt x="3844119" y="1278341"/>
                </a:cubicBezTo>
                <a:cubicBezTo>
                  <a:pt x="3788391" y="1166884"/>
                  <a:pt x="3726975" y="1055427"/>
                  <a:pt x="3653050" y="950794"/>
                </a:cubicBezTo>
                <a:cubicBezTo>
                  <a:pt x="3579125" y="846161"/>
                  <a:pt x="3516573" y="743804"/>
                  <a:pt x="3400567" y="650544"/>
                </a:cubicBezTo>
                <a:cubicBezTo>
                  <a:pt x="3284561" y="557284"/>
                  <a:pt x="3074158" y="452651"/>
                  <a:pt x="2957015" y="391236"/>
                </a:cubicBezTo>
                <a:cubicBezTo>
                  <a:pt x="2839872" y="329821"/>
                  <a:pt x="2763671" y="309350"/>
                  <a:pt x="2697707" y="282054"/>
                </a:cubicBezTo>
                <a:cubicBezTo>
                  <a:pt x="2631743" y="254758"/>
                  <a:pt x="2595348" y="246797"/>
                  <a:pt x="2561229" y="227463"/>
                </a:cubicBezTo>
                <a:cubicBezTo>
                  <a:pt x="2527110" y="208129"/>
                  <a:pt x="2557818" y="189932"/>
                  <a:pt x="2492991" y="166048"/>
                </a:cubicBezTo>
                <a:cubicBezTo>
                  <a:pt x="2428164" y="142165"/>
                  <a:pt x="2268940" y="106908"/>
                  <a:pt x="2172268" y="84162"/>
                </a:cubicBezTo>
                <a:cubicBezTo>
                  <a:pt x="2075596" y="61416"/>
                  <a:pt x="2000534" y="43219"/>
                  <a:pt x="1912961" y="29571"/>
                </a:cubicBezTo>
                <a:cubicBezTo>
                  <a:pt x="1825388" y="15923"/>
                  <a:pt x="1699145" y="4550"/>
                  <a:pt x="1646829" y="2275"/>
                </a:cubicBezTo>
                <a:cubicBezTo>
                  <a:pt x="1594513" y="0"/>
                  <a:pt x="1627496" y="1"/>
                  <a:pt x="1585415" y="9099"/>
                </a:cubicBezTo>
                <a:close/>
              </a:path>
            </a:pathLst>
          </a:cu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Cím 1"/>
          <p:cNvSpPr>
            <a:spLocks noGrp="1"/>
          </p:cNvSpPr>
          <p:nvPr>
            <p:ph type="ctrTitle"/>
          </p:nvPr>
        </p:nvSpPr>
        <p:spPr/>
        <p:txBody>
          <a:bodyPr/>
          <a:lstStyle/>
          <a:p>
            <a:pPr eaLnBrk="1" hangingPunct="1"/>
            <a:r>
              <a:rPr lang="hu-HU"/>
              <a:t>Reifung der Eizelle im Ovar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hu-HU" altLang="hu-HU" dirty="0" err="1">
                <a:latin typeface="Arial" panose="020B0604020202020204" pitchFamily="34" charset="0"/>
                <a:cs typeface="Arial" panose="020B0604020202020204" pitchFamily="34" charset="0"/>
              </a:rPr>
              <a:t>Eizellen</a:t>
            </a:r>
            <a:endParaRPr lang="hu-HU" altLang="hu-HU" dirty="0">
              <a:latin typeface="Arial" panose="020B0604020202020204" pitchFamily="34" charset="0"/>
              <a:cs typeface="Arial" panose="020B0604020202020204" pitchFamily="34" charset="0"/>
            </a:endParaRPr>
          </a:p>
        </p:txBody>
      </p:sp>
      <p:sp>
        <p:nvSpPr>
          <p:cNvPr id="3075" name="Rectangle 3"/>
          <p:cNvSpPr>
            <a:spLocks noGrp="1" noChangeArrowheads="1"/>
          </p:cNvSpPr>
          <p:nvPr>
            <p:ph type="body" idx="1"/>
          </p:nvPr>
        </p:nvSpPr>
        <p:spPr/>
        <p:txBody>
          <a:bodyPr/>
          <a:lstStyle/>
          <a:p>
            <a:r>
              <a:rPr lang="de-DE" altLang="hu-HU" sz="2400" dirty="0">
                <a:latin typeface="Arial" panose="020B0604020202020204" pitchFamily="34" charset="0"/>
                <a:cs typeface="Arial" panose="020B0604020202020204" pitchFamily="34" charset="0"/>
              </a:rPr>
              <a:t>Die Eizellen reifen in dem </a:t>
            </a:r>
            <a:r>
              <a:rPr lang="de-DE" altLang="hu-HU" sz="2400" dirty="0">
                <a:solidFill>
                  <a:srgbClr val="FF0000"/>
                </a:solidFill>
                <a:latin typeface="Arial" panose="020B0604020202020204" pitchFamily="34" charset="0"/>
                <a:cs typeface="Arial" panose="020B0604020202020204" pitchFamily="34" charset="0"/>
              </a:rPr>
              <a:t>Eierstock</a:t>
            </a:r>
            <a:r>
              <a:rPr lang="de-DE" altLang="hu-HU" sz="2400" dirty="0">
                <a:latin typeface="Arial" panose="020B0604020202020204" pitchFamily="34" charset="0"/>
                <a:cs typeface="Arial" panose="020B0604020202020204" pitchFamily="34" charset="0"/>
              </a:rPr>
              <a:t> (</a:t>
            </a:r>
            <a:r>
              <a:rPr lang="de-DE" altLang="hu-HU" sz="2400" i="1" dirty="0">
                <a:latin typeface="Arial" panose="020B0604020202020204" pitchFamily="34" charset="0"/>
                <a:cs typeface="Arial" panose="020B0604020202020204" pitchFamily="34" charset="0"/>
              </a:rPr>
              <a:t>Ovarium</a:t>
            </a:r>
            <a:r>
              <a:rPr lang="de-DE" altLang="hu-HU" sz="2400" dirty="0">
                <a:latin typeface="Arial" panose="020B0604020202020204" pitchFamily="34" charset="0"/>
                <a:cs typeface="Arial" panose="020B0604020202020204" pitchFamily="34" charset="0"/>
              </a:rPr>
              <a:t>) von Pubertät bis zur Menopause.</a:t>
            </a:r>
            <a:br>
              <a:rPr lang="de-DE" altLang="hu-HU" sz="2400" dirty="0">
                <a:latin typeface="Arial" panose="020B0604020202020204" pitchFamily="34" charset="0"/>
                <a:cs typeface="Arial" panose="020B0604020202020204" pitchFamily="34" charset="0"/>
              </a:rPr>
            </a:br>
            <a:endParaRPr lang="de-DE" altLang="hu-HU" sz="2400" dirty="0">
              <a:latin typeface="Arial" panose="020B0604020202020204" pitchFamily="34" charset="0"/>
              <a:cs typeface="Arial" panose="020B0604020202020204" pitchFamily="34" charset="0"/>
            </a:endParaRPr>
          </a:p>
          <a:p>
            <a:r>
              <a:rPr lang="de-DE" altLang="hu-HU" sz="2400" dirty="0">
                <a:latin typeface="Arial" panose="020B0604020202020204" pitchFamily="34" charset="0"/>
                <a:cs typeface="Arial" panose="020B0604020202020204" pitchFamily="34" charset="0"/>
              </a:rPr>
              <a:t>Im Eierstock, die Eizelle ist in den </a:t>
            </a:r>
            <a:r>
              <a:rPr lang="de-DE" altLang="hu-HU" sz="2400" dirty="0">
                <a:solidFill>
                  <a:srgbClr val="FF0000"/>
                </a:solidFill>
                <a:latin typeface="Arial" panose="020B0604020202020204" pitchFamily="34" charset="0"/>
                <a:cs typeface="Arial" panose="020B0604020202020204" pitchFamily="34" charset="0"/>
              </a:rPr>
              <a:t>Eifollikel</a:t>
            </a:r>
            <a:r>
              <a:rPr lang="de-DE" altLang="hu-HU" sz="2400" dirty="0">
                <a:latin typeface="Arial" panose="020B0604020202020204" pitchFamily="34" charset="0"/>
                <a:cs typeface="Arial" panose="020B0604020202020204" pitchFamily="34" charset="0"/>
              </a:rPr>
              <a:t> (</a:t>
            </a:r>
            <a:r>
              <a:rPr lang="de-DE" altLang="hu-HU" sz="2400" i="1" dirty="0" err="1">
                <a:latin typeface="Arial" panose="020B0604020202020204" pitchFamily="34" charset="0"/>
                <a:cs typeface="Arial" panose="020B0604020202020204" pitchFamily="34" charset="0"/>
              </a:rPr>
              <a:t>Folliculus</a:t>
            </a:r>
            <a:r>
              <a:rPr lang="de-DE" altLang="hu-HU" sz="2400" dirty="0">
                <a:latin typeface="Arial" panose="020B0604020202020204" pitchFamily="34" charset="0"/>
                <a:cs typeface="Arial" panose="020B0604020202020204" pitchFamily="34" charset="0"/>
              </a:rPr>
              <a:t>) eingeschlossen. In einen Follikel findet man </a:t>
            </a:r>
            <a:r>
              <a:rPr lang="de-DE" altLang="hu-HU" sz="2400" dirty="0">
                <a:solidFill>
                  <a:srgbClr val="FF0000"/>
                </a:solidFill>
                <a:latin typeface="Arial" panose="020B0604020202020204" pitchFamily="34" charset="0"/>
                <a:cs typeface="Arial" panose="020B0604020202020204" pitchFamily="34" charset="0"/>
              </a:rPr>
              <a:t>eine Eizelle</a:t>
            </a:r>
            <a:r>
              <a:rPr lang="de-DE" altLang="hu-HU" sz="2400" dirty="0">
                <a:latin typeface="Arial" panose="020B0604020202020204" pitchFamily="34" charset="0"/>
                <a:cs typeface="Arial" panose="020B0604020202020204" pitchFamily="34" charset="0"/>
              </a:rPr>
              <a:t> (die steht am Anfang der ersten Reifteilung der Meiose</a:t>
            </a:r>
            <a:r>
              <a:rPr lang="hu-HU" altLang="hu-HU" sz="2400" dirty="0">
                <a:latin typeface="Arial" panose="020B0604020202020204" pitchFamily="34" charset="0"/>
                <a:cs typeface="Arial" panose="020B0604020202020204" pitchFamily="34" charset="0"/>
              </a:rPr>
              <a:t>, </a:t>
            </a:r>
            <a:r>
              <a:rPr lang="hu-HU" altLang="hu-HU" sz="2400" dirty="0" err="1">
                <a:latin typeface="Arial" panose="020B0604020202020204" pitchFamily="34" charset="0"/>
                <a:cs typeface="Arial" panose="020B0604020202020204" pitchFamily="34" charset="0"/>
              </a:rPr>
              <a:t>d.h</a:t>
            </a:r>
            <a:r>
              <a:rPr lang="hu-HU" altLang="hu-HU" sz="2400" dirty="0">
                <a:latin typeface="Arial" panose="020B0604020202020204" pitchFamily="34" charset="0"/>
                <a:cs typeface="Arial" panose="020B0604020202020204" pitchFamily="34" charset="0"/>
              </a:rPr>
              <a:t>. </a:t>
            </a:r>
            <a:r>
              <a:rPr lang="de-DE" altLang="hu-HU" sz="2400" dirty="0">
                <a:latin typeface="Arial" panose="020B0604020202020204" pitchFamily="34" charset="0"/>
                <a:cs typeface="Arial" panose="020B0604020202020204" pitchFamily="34" charset="0"/>
              </a:rPr>
              <a:t>in der ersten Prophase) umgegeben von </a:t>
            </a:r>
            <a:r>
              <a:rPr lang="de-DE" altLang="hu-HU" sz="2400" dirty="0">
                <a:solidFill>
                  <a:srgbClr val="FF0000"/>
                </a:solidFill>
                <a:latin typeface="Arial" panose="020B0604020202020204" pitchFamily="34" charset="0"/>
                <a:cs typeface="Arial" panose="020B0604020202020204" pitchFamily="34" charset="0"/>
              </a:rPr>
              <a:t>follikulären Epithelzellen</a:t>
            </a:r>
            <a:r>
              <a:rPr lang="de-DE" altLang="hu-HU"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995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685800" y="836613"/>
            <a:ext cx="7772400" cy="5259387"/>
          </a:xfrm>
        </p:spPr>
        <p:txBody>
          <a:bodyPr/>
          <a:lstStyle/>
          <a:p>
            <a:r>
              <a:rPr lang="de-DE" altLang="hu-HU" sz="2800" dirty="0">
                <a:latin typeface="Arial" panose="020B0604020202020204" pitchFamily="34" charset="0"/>
                <a:cs typeface="Arial" panose="020B0604020202020204" pitchFamily="34" charset="0"/>
              </a:rPr>
              <a:t>In den beiden Eierstöcken findet man um Pubertät ungefähr </a:t>
            </a:r>
            <a:r>
              <a:rPr lang="de-DE" altLang="hu-HU" sz="2800" dirty="0">
                <a:solidFill>
                  <a:srgbClr val="C00000"/>
                </a:solidFill>
                <a:latin typeface="Arial" panose="020B0604020202020204" pitchFamily="34" charset="0"/>
                <a:cs typeface="Arial" panose="020B0604020202020204" pitchFamily="34" charset="0"/>
              </a:rPr>
              <a:t>400.000 Follikeln </a:t>
            </a:r>
            <a:r>
              <a:rPr lang="de-DE" altLang="hu-HU" sz="2800" dirty="0">
                <a:latin typeface="Arial" panose="020B0604020202020204" pitchFamily="34" charset="0"/>
                <a:cs typeface="Arial" panose="020B0604020202020204" pitchFamily="34" charset="0"/>
              </a:rPr>
              <a:t>(</a:t>
            </a:r>
            <a:r>
              <a:rPr lang="hu-HU" altLang="hu-HU" sz="2800" dirty="0" err="1">
                <a:latin typeface="Arial" panose="020B0604020202020204" pitchFamily="34" charset="0"/>
                <a:cs typeface="Arial" panose="020B0604020202020204" pitchFamily="34" charset="0"/>
              </a:rPr>
              <a:t>beim</a:t>
            </a:r>
            <a:r>
              <a:rPr lang="hu-HU" altLang="hu-HU" sz="2800" dirty="0">
                <a:latin typeface="Arial" panose="020B0604020202020204" pitchFamily="34" charset="0"/>
                <a:cs typeface="Arial" panose="020B0604020202020204" pitchFamily="34" charset="0"/>
              </a:rPr>
              <a:t> </a:t>
            </a:r>
            <a:r>
              <a:rPr lang="hu-HU" altLang="hu-HU" sz="2800" dirty="0" err="1">
                <a:latin typeface="Arial" panose="020B0604020202020204" pitchFamily="34" charset="0"/>
                <a:cs typeface="Arial" panose="020B0604020202020204" pitchFamily="34" charset="0"/>
              </a:rPr>
              <a:t>Geburt</a:t>
            </a:r>
            <a:r>
              <a:rPr lang="de-DE" altLang="hu-HU" sz="2800" dirty="0">
                <a:latin typeface="Arial" panose="020B0604020202020204" pitchFamily="34" charset="0"/>
                <a:cs typeface="Arial" panose="020B0604020202020204" pitchFamily="34" charset="0"/>
              </a:rPr>
              <a:t> noch </a:t>
            </a:r>
            <a:r>
              <a:rPr lang="hu-HU" altLang="hu-HU" sz="2800" dirty="0" err="1">
                <a:latin typeface="Arial" panose="020B0604020202020204" pitchFamily="34" charset="0"/>
                <a:cs typeface="Arial" panose="020B0604020202020204" pitchFamily="34" charset="0"/>
              </a:rPr>
              <a:t>ca</a:t>
            </a:r>
            <a:r>
              <a:rPr lang="hu-HU" altLang="hu-HU" sz="2800" dirty="0">
                <a:latin typeface="Arial" panose="020B0604020202020204" pitchFamily="34" charset="0"/>
                <a:cs typeface="Arial" panose="020B0604020202020204" pitchFamily="34" charset="0"/>
              </a:rPr>
              <a:t>.</a:t>
            </a:r>
            <a:r>
              <a:rPr lang="de-DE" altLang="hu-HU" sz="2800" dirty="0">
                <a:latin typeface="Arial" panose="020B0604020202020204" pitchFamily="34" charset="0"/>
                <a:cs typeface="Arial" panose="020B0604020202020204" pitchFamily="34" charset="0"/>
              </a:rPr>
              <a:t>1</a:t>
            </a:r>
            <a:r>
              <a:rPr lang="hu-HU" altLang="hu-HU" sz="2800" dirty="0">
                <a:latin typeface="Arial" panose="020B0604020202020204" pitchFamily="34" charset="0"/>
                <a:cs typeface="Arial" panose="020B0604020202020204" pitchFamily="34" charset="0"/>
              </a:rPr>
              <a:t> </a:t>
            </a:r>
            <a:r>
              <a:rPr lang="de-DE" altLang="hu-HU" sz="2800" dirty="0">
                <a:latin typeface="Arial" panose="020B0604020202020204" pitchFamily="34" charset="0"/>
                <a:cs typeface="Arial" panose="020B0604020202020204" pitchFamily="34" charset="0"/>
              </a:rPr>
              <a:t>Millionen).</a:t>
            </a:r>
          </a:p>
          <a:p>
            <a:r>
              <a:rPr lang="de-DE" altLang="hu-HU" sz="2800" dirty="0">
                <a:latin typeface="Arial" panose="020B0604020202020204" pitchFamily="34" charset="0"/>
                <a:cs typeface="Arial" panose="020B0604020202020204" pitchFamily="34" charset="0"/>
              </a:rPr>
              <a:t>Davon </a:t>
            </a:r>
            <a:r>
              <a:rPr lang="de-DE" altLang="hu-HU" sz="2800" dirty="0">
                <a:solidFill>
                  <a:srgbClr val="C00000"/>
                </a:solidFill>
                <a:latin typeface="Arial" panose="020B0604020202020204" pitchFamily="34" charset="0"/>
                <a:cs typeface="Arial" panose="020B0604020202020204" pitchFamily="34" charset="0"/>
              </a:rPr>
              <a:t>400</a:t>
            </a:r>
            <a:r>
              <a:rPr lang="de-DE" altLang="hu-HU" sz="2800" dirty="0">
                <a:latin typeface="Arial" panose="020B0604020202020204" pitchFamily="34" charset="0"/>
                <a:cs typeface="Arial" panose="020B0604020202020204" pitchFamily="34" charset="0"/>
              </a:rPr>
              <a:t> werden befruchtungsfähig.</a:t>
            </a:r>
          </a:p>
          <a:p>
            <a:r>
              <a:rPr lang="de-DE" altLang="hu-HU" sz="2800" dirty="0">
                <a:latin typeface="Arial" panose="020B0604020202020204" pitchFamily="34" charset="0"/>
                <a:cs typeface="Arial" panose="020B0604020202020204" pitchFamily="34" charset="0"/>
              </a:rPr>
              <a:t>Die Eizellen reifen zyklisch in dem Eierstock (Menstruationszyklus). </a:t>
            </a:r>
            <a:r>
              <a:rPr lang="hu-HU" altLang="hu-HU" sz="2800" dirty="0">
                <a:latin typeface="Arial" panose="020B0604020202020204" pitchFamily="34" charset="0"/>
                <a:cs typeface="Arial" panose="020B0604020202020204" pitchFamily="34" charset="0"/>
              </a:rPr>
              <a:t>Die </a:t>
            </a:r>
            <a:r>
              <a:rPr lang="de-DE" altLang="hu-HU" sz="2800" dirty="0">
                <a:latin typeface="Arial" panose="020B0604020202020204" pitchFamily="34" charset="0"/>
                <a:cs typeface="Arial" panose="020B0604020202020204" pitchFamily="34" charset="0"/>
              </a:rPr>
              <a:t>Länge des </a:t>
            </a:r>
            <a:r>
              <a:rPr lang="de-DE" altLang="hu-HU" sz="2800" dirty="0" err="1">
                <a:latin typeface="Arial" panose="020B0604020202020204" pitchFamily="34" charset="0"/>
                <a:cs typeface="Arial" panose="020B0604020202020204" pitchFamily="34" charset="0"/>
              </a:rPr>
              <a:t>Menstruationszy</a:t>
            </a:r>
            <a:r>
              <a:rPr lang="hu-HU" altLang="hu-HU" sz="2800" dirty="0">
                <a:latin typeface="Arial" panose="020B0604020202020204" pitchFamily="34" charset="0"/>
                <a:cs typeface="Arial" panose="020B0604020202020204" pitchFamily="34" charset="0"/>
              </a:rPr>
              <a:t>k</a:t>
            </a:r>
            <a:r>
              <a:rPr lang="de-DE" altLang="hu-HU" sz="2800" dirty="0" err="1">
                <a:latin typeface="Arial" panose="020B0604020202020204" pitchFamily="34" charset="0"/>
                <a:cs typeface="Arial" panose="020B0604020202020204" pitchFamily="34" charset="0"/>
              </a:rPr>
              <a:t>lus</a:t>
            </a:r>
            <a:r>
              <a:rPr lang="de-DE" altLang="hu-HU" sz="2800" dirty="0">
                <a:latin typeface="Arial" panose="020B0604020202020204" pitchFamily="34" charset="0"/>
                <a:cs typeface="Arial" panose="020B0604020202020204" pitchFamily="34" charset="0"/>
              </a:rPr>
              <a:t> ist 28 Tagen (1 Mondmonat).</a:t>
            </a:r>
          </a:p>
          <a:p>
            <a:r>
              <a:rPr lang="de-DE" altLang="hu-HU" sz="2800" dirty="0">
                <a:latin typeface="Arial" panose="020B0604020202020204" pitchFamily="34" charset="0"/>
                <a:cs typeface="Arial" panose="020B0604020202020204" pitchFamily="34" charset="0"/>
              </a:rPr>
              <a:t>In einem Zyklus beginnen einige (5-12) Follikeln zu reifen, aber in den meisten Fällen erreicht nur ein das Ovulation.</a:t>
            </a:r>
          </a:p>
        </p:txBody>
      </p:sp>
    </p:spTree>
    <p:extLst>
      <p:ext uri="{BB962C8B-B14F-4D97-AF65-F5344CB8AC3E}">
        <p14:creationId xmlns:p14="http://schemas.microsoft.com/office/powerpoint/2010/main" val="108768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Oogenese</a:t>
            </a:r>
            <a:r>
              <a:rPr lang="hu-HU" dirty="0"/>
              <a:t>, </a:t>
            </a:r>
            <a:r>
              <a:rPr lang="hu-HU" dirty="0" err="1"/>
              <a:t>Bildung</a:t>
            </a:r>
            <a:r>
              <a:rPr lang="hu-HU" dirty="0"/>
              <a:t> der </a:t>
            </a:r>
            <a:r>
              <a:rPr lang="hu-HU" dirty="0" err="1"/>
              <a:t>Eizellen</a:t>
            </a:r>
            <a:endParaRPr lang="hu-HU" dirty="0"/>
          </a:p>
        </p:txBody>
      </p:sp>
      <p:sp>
        <p:nvSpPr>
          <p:cNvPr id="3" name="Tartalom helye 2"/>
          <p:cNvSpPr>
            <a:spLocks noGrp="1"/>
          </p:cNvSpPr>
          <p:nvPr>
            <p:ph idx="1"/>
          </p:nvPr>
        </p:nvSpPr>
        <p:spPr/>
        <p:txBody>
          <a:bodyPr/>
          <a:lstStyle/>
          <a:p>
            <a:r>
              <a:rPr lang="de-DE" dirty="0"/>
              <a:t>passiert im Ovar (Eierstock)</a:t>
            </a:r>
          </a:p>
          <a:p>
            <a:r>
              <a:rPr lang="de-DE" dirty="0"/>
              <a:t>Eizelle sind individuell „eingepackt”: in Follikelepithel</a:t>
            </a:r>
          </a:p>
          <a:p>
            <a:r>
              <a:rPr lang="de-DE" dirty="0"/>
              <a:t>Reifung der Eizelle (Oogenese) geht mit der Entwicklung der Follikelepithel (</a:t>
            </a:r>
            <a:r>
              <a:rPr lang="de-DE" dirty="0" err="1"/>
              <a:t>Follikulogenese</a:t>
            </a:r>
            <a:r>
              <a:rPr lang="de-DE" dirty="0"/>
              <a:t>) parallel </a:t>
            </a:r>
          </a:p>
        </p:txBody>
      </p:sp>
    </p:spTree>
    <p:extLst>
      <p:ext uri="{BB962C8B-B14F-4D97-AF65-F5344CB8AC3E}">
        <p14:creationId xmlns:p14="http://schemas.microsoft.com/office/powerpoint/2010/main" val="3262334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323850" y="6324600"/>
            <a:ext cx="2419350" cy="457200"/>
          </a:xfrm>
          <a:prstGeom prst="rect">
            <a:avLst/>
          </a:prstGeom>
          <a:noFill/>
          <a:ln w="9525">
            <a:noFill/>
            <a:miter lim="800000"/>
            <a:headEnd/>
            <a:tailEnd/>
          </a:ln>
        </p:spPr>
        <p:txBody>
          <a:bodyPr>
            <a:spAutoFit/>
          </a:bodyPr>
          <a:lstStyle/>
          <a:p>
            <a:pPr>
              <a:spcBef>
                <a:spcPct val="50000"/>
              </a:spcBef>
            </a:pPr>
            <a:r>
              <a:rPr lang="hu-HU" sz="2400" b="1" dirty="0" err="1">
                <a:solidFill>
                  <a:srgbClr val="008000"/>
                </a:solidFill>
                <a:latin typeface="Lucida Sans Unicode" pitchFamily="34" charset="0"/>
              </a:rPr>
              <a:t>Follikelstadien</a:t>
            </a:r>
            <a:endParaRPr lang="hu-HU" sz="2400" dirty="0">
              <a:solidFill>
                <a:srgbClr val="008000"/>
              </a:solidFill>
              <a:latin typeface="Lucida Sans Unicode" pitchFamily="34" charset="0"/>
            </a:endParaRPr>
          </a:p>
        </p:txBody>
      </p:sp>
      <p:sp>
        <p:nvSpPr>
          <p:cNvPr id="4100" name="Text Box 6"/>
          <p:cNvSpPr txBox="1">
            <a:spLocks noChangeArrowheads="1"/>
          </p:cNvSpPr>
          <p:nvPr/>
        </p:nvSpPr>
        <p:spPr bwMode="auto">
          <a:xfrm>
            <a:off x="6377880" y="6339840"/>
            <a:ext cx="2514600" cy="461665"/>
          </a:xfrm>
          <a:prstGeom prst="rect">
            <a:avLst/>
          </a:prstGeom>
          <a:noFill/>
          <a:ln w="9525">
            <a:noFill/>
            <a:miter lim="800000"/>
            <a:headEnd/>
            <a:tailEnd/>
          </a:ln>
        </p:spPr>
        <p:txBody>
          <a:bodyPr>
            <a:spAutoFit/>
          </a:bodyPr>
          <a:lstStyle/>
          <a:p>
            <a:pPr>
              <a:spcBef>
                <a:spcPct val="50000"/>
              </a:spcBef>
            </a:pPr>
            <a:r>
              <a:rPr lang="hu-HU" sz="2400" b="1" dirty="0" err="1">
                <a:solidFill>
                  <a:srgbClr val="008000"/>
                </a:solidFill>
                <a:latin typeface="Lucida Sans Unicode" pitchFamily="34" charset="0"/>
              </a:rPr>
              <a:t>Oozyte-Stadien</a:t>
            </a:r>
            <a:endParaRPr lang="hu-HU" sz="2400" dirty="0">
              <a:solidFill>
                <a:srgbClr val="008000"/>
              </a:solidFill>
              <a:latin typeface="Lucida Sans Unicode" pitchFamily="34" charset="0"/>
            </a:endParaRPr>
          </a:p>
        </p:txBody>
      </p:sp>
      <p:sp>
        <p:nvSpPr>
          <p:cNvPr id="4102" name="Text Box 7"/>
          <p:cNvSpPr txBox="1">
            <a:spLocks noChangeArrowheads="1"/>
          </p:cNvSpPr>
          <p:nvPr/>
        </p:nvSpPr>
        <p:spPr bwMode="auto">
          <a:xfrm>
            <a:off x="287338" y="260350"/>
            <a:ext cx="2916237" cy="517525"/>
          </a:xfrm>
          <a:prstGeom prst="rect">
            <a:avLst/>
          </a:prstGeom>
          <a:noFill/>
          <a:ln w="9525">
            <a:noFill/>
            <a:miter lim="800000"/>
            <a:headEnd/>
            <a:tailEnd/>
          </a:ln>
        </p:spPr>
        <p:txBody>
          <a:bodyPr>
            <a:spAutoFit/>
          </a:bodyPr>
          <a:lstStyle/>
          <a:p>
            <a:pPr>
              <a:spcBef>
                <a:spcPct val="50000"/>
              </a:spcBef>
            </a:pPr>
            <a:r>
              <a:rPr lang="hu-HU" sz="1400" dirty="0">
                <a:solidFill>
                  <a:srgbClr val="FF0000"/>
                </a:solidFill>
                <a:latin typeface="Lucida Sans Unicode" pitchFamily="34" charset="0"/>
              </a:rPr>
              <a:t>40 </a:t>
            </a:r>
            <a:r>
              <a:rPr lang="hu-HU" sz="1400" dirty="0">
                <a:solidFill>
                  <a:srgbClr val="FF0000"/>
                </a:solidFill>
                <a:latin typeface="Symbol" pitchFamily="18" charset="2"/>
              </a:rPr>
              <a:t>m</a:t>
            </a:r>
            <a:r>
              <a:rPr lang="hu-HU" sz="1400" dirty="0">
                <a:solidFill>
                  <a:srgbClr val="FF0000"/>
                </a:solidFill>
                <a:latin typeface="Lucida Sans Unicode" pitchFamily="34" charset="0"/>
              </a:rPr>
              <a:t>m</a:t>
            </a:r>
            <a:r>
              <a:rPr lang="hu-HU" sz="1400" dirty="0">
                <a:latin typeface="Lucida Sans Unicode" pitchFamily="34" charset="0"/>
              </a:rPr>
              <a:t> </a:t>
            </a:r>
            <a:r>
              <a:rPr lang="hu-HU" sz="1400" dirty="0" err="1">
                <a:latin typeface="Lucida Sans Unicode" pitchFamily="34" charset="0"/>
              </a:rPr>
              <a:t>groß</a:t>
            </a:r>
            <a:r>
              <a:rPr lang="hu-HU" sz="1400" dirty="0">
                <a:latin typeface="Lucida Sans Unicode" pitchFamily="34" charset="0"/>
              </a:rPr>
              <a:t>. </a:t>
            </a:r>
            <a:r>
              <a:rPr lang="hu-HU" sz="1400" dirty="0" err="1">
                <a:latin typeface="Lucida Sans Unicode" pitchFamily="34" charset="0"/>
              </a:rPr>
              <a:t>Umgegeben</a:t>
            </a:r>
            <a:r>
              <a:rPr lang="hu-HU" sz="1400" dirty="0">
                <a:latin typeface="Lucida Sans Unicode" pitchFamily="34" charset="0"/>
              </a:rPr>
              <a:t> von </a:t>
            </a:r>
            <a:r>
              <a:rPr lang="hu-HU" sz="1400" dirty="0" err="1">
                <a:latin typeface="Lucida Sans Unicode" pitchFamily="34" charset="0"/>
              </a:rPr>
              <a:t>einschichtiges</a:t>
            </a:r>
            <a:r>
              <a:rPr lang="hu-HU" sz="1400" dirty="0">
                <a:latin typeface="Lucida Sans Unicode" pitchFamily="34" charset="0"/>
              </a:rPr>
              <a:t> </a:t>
            </a:r>
            <a:r>
              <a:rPr lang="hu-HU" sz="1400" dirty="0" err="1">
                <a:latin typeface="Lucida Sans Unicode" pitchFamily="34" charset="0"/>
              </a:rPr>
              <a:t>Plattenepithel</a:t>
            </a:r>
            <a:endParaRPr lang="hu-HU" dirty="0">
              <a:latin typeface="Lucida Sans Unicode" pitchFamily="34" charset="0"/>
            </a:endParaRPr>
          </a:p>
        </p:txBody>
      </p:sp>
      <p:sp>
        <p:nvSpPr>
          <p:cNvPr id="4103" name="Text Box 9"/>
          <p:cNvSpPr txBox="1">
            <a:spLocks noChangeArrowheads="1"/>
          </p:cNvSpPr>
          <p:nvPr/>
        </p:nvSpPr>
        <p:spPr bwMode="auto">
          <a:xfrm>
            <a:off x="314325" y="981075"/>
            <a:ext cx="2386012" cy="738664"/>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Einschichtiges</a:t>
            </a:r>
            <a:r>
              <a:rPr lang="hu-HU" sz="1400" dirty="0">
                <a:latin typeface="Lucida Sans Unicode" pitchFamily="34" charset="0"/>
              </a:rPr>
              <a:t> </a:t>
            </a:r>
            <a:r>
              <a:rPr lang="hu-HU" sz="1400" dirty="0" err="1">
                <a:latin typeface="Lucida Sans Unicode" pitchFamily="34" charset="0"/>
              </a:rPr>
              <a:t>kubisches</a:t>
            </a:r>
            <a:r>
              <a:rPr lang="hu-HU" sz="1400" dirty="0">
                <a:latin typeface="Lucida Sans Unicode" pitchFamily="34" charset="0"/>
              </a:rPr>
              <a:t>/</a:t>
            </a:r>
            <a:r>
              <a:rPr lang="hu-HU" sz="1400" dirty="0" err="1">
                <a:latin typeface="Lucida Sans Unicode" pitchFamily="34" charset="0"/>
              </a:rPr>
              <a:t>zylindrisches</a:t>
            </a:r>
            <a:r>
              <a:rPr lang="hu-HU" sz="1400" dirty="0">
                <a:latin typeface="Lucida Sans Unicode" pitchFamily="34" charset="0"/>
              </a:rPr>
              <a:t> </a:t>
            </a:r>
            <a:r>
              <a:rPr lang="hu-HU" sz="1400" dirty="0" err="1">
                <a:latin typeface="Lucida Sans Unicode" pitchFamily="34" charset="0"/>
              </a:rPr>
              <a:t>Epithel</a:t>
            </a:r>
            <a:r>
              <a:rPr lang="hu-HU" sz="1400" dirty="0">
                <a:latin typeface="Lucida Sans Unicode" pitchFamily="34" charset="0"/>
              </a:rPr>
              <a:t> (</a:t>
            </a:r>
            <a:r>
              <a:rPr lang="hu-HU" sz="1400" dirty="0" err="1">
                <a:latin typeface="Lucida Sans Unicode" pitchFamily="34" charset="0"/>
              </a:rPr>
              <a:t>bis</a:t>
            </a:r>
            <a:r>
              <a:rPr lang="hu-HU" sz="1400" dirty="0">
                <a:latin typeface="Lucida Sans Unicode" pitchFamily="34" charset="0"/>
              </a:rPr>
              <a:t> 100 </a:t>
            </a:r>
            <a:r>
              <a:rPr lang="hu-HU" sz="1400" dirty="0">
                <a:latin typeface="Symbol" panose="05050102010706020507" pitchFamily="18" charset="2"/>
              </a:rPr>
              <a:t>m</a:t>
            </a:r>
            <a:r>
              <a:rPr lang="hu-HU" sz="1400" dirty="0">
                <a:latin typeface="Lucida Sans Unicode" pitchFamily="34" charset="0"/>
              </a:rPr>
              <a:t>m)</a:t>
            </a:r>
          </a:p>
        </p:txBody>
      </p:sp>
      <p:sp>
        <p:nvSpPr>
          <p:cNvPr id="4104" name="Text Box 10"/>
          <p:cNvSpPr txBox="1">
            <a:spLocks noChangeArrowheads="1"/>
          </p:cNvSpPr>
          <p:nvPr/>
        </p:nvSpPr>
        <p:spPr bwMode="auto">
          <a:xfrm>
            <a:off x="323850" y="2073275"/>
            <a:ext cx="2514600" cy="517525"/>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Mehrschichtiges</a:t>
            </a:r>
            <a:r>
              <a:rPr lang="hu-HU" sz="1400" dirty="0">
                <a:latin typeface="Lucida Sans Unicode" pitchFamily="34" charset="0"/>
              </a:rPr>
              <a:t> </a:t>
            </a:r>
            <a:r>
              <a:rPr lang="hu-HU" sz="1400" dirty="0" err="1">
                <a:latin typeface="Lucida Sans Unicode" pitchFamily="34" charset="0"/>
              </a:rPr>
              <a:t>kubische</a:t>
            </a:r>
            <a:r>
              <a:rPr lang="hu-HU" sz="1400" dirty="0">
                <a:latin typeface="Lucida Sans Unicode" pitchFamily="34" charset="0"/>
              </a:rPr>
              <a:t> </a:t>
            </a:r>
            <a:r>
              <a:rPr lang="hu-HU" sz="1400" dirty="0" err="1">
                <a:latin typeface="Lucida Sans Unicode" pitchFamily="34" charset="0"/>
              </a:rPr>
              <a:t>Epithel</a:t>
            </a:r>
            <a:endParaRPr lang="hu-HU" sz="1400" dirty="0">
              <a:latin typeface="Lucida Sans Unicode" pitchFamily="34" charset="0"/>
            </a:endParaRPr>
          </a:p>
        </p:txBody>
      </p:sp>
      <p:sp>
        <p:nvSpPr>
          <p:cNvPr id="4105" name="Text Box 11"/>
          <p:cNvSpPr txBox="1">
            <a:spLocks noChangeArrowheads="1"/>
          </p:cNvSpPr>
          <p:nvPr/>
        </p:nvSpPr>
        <p:spPr bwMode="auto">
          <a:xfrm>
            <a:off x="354013" y="3546475"/>
            <a:ext cx="2705100" cy="730250"/>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Mehrschichtiges</a:t>
            </a:r>
            <a:r>
              <a:rPr lang="hu-HU" sz="1400" dirty="0">
                <a:latin typeface="Lucida Sans Unicode" pitchFamily="34" charset="0"/>
              </a:rPr>
              <a:t> </a:t>
            </a:r>
            <a:r>
              <a:rPr lang="hu-HU" sz="1400" dirty="0" err="1">
                <a:latin typeface="Lucida Sans Unicode" pitchFamily="34" charset="0"/>
              </a:rPr>
              <a:t>kubische</a:t>
            </a:r>
            <a:r>
              <a:rPr lang="hu-HU" sz="1400" dirty="0">
                <a:latin typeface="Lucida Sans Unicode" pitchFamily="34" charset="0"/>
              </a:rPr>
              <a:t> </a:t>
            </a:r>
            <a:r>
              <a:rPr lang="hu-HU" sz="1400" dirty="0" err="1">
                <a:latin typeface="Lucida Sans Unicode" pitchFamily="34" charset="0"/>
              </a:rPr>
              <a:t>Epithel</a:t>
            </a:r>
            <a:r>
              <a:rPr lang="hu-HU" sz="1400" dirty="0">
                <a:latin typeface="Lucida Sans Unicode" pitchFamily="34" charset="0"/>
              </a:rPr>
              <a:t> mit </a:t>
            </a:r>
            <a:r>
              <a:rPr lang="hu-HU" sz="1400" dirty="0" err="1">
                <a:latin typeface="Lucida Sans Unicode" pitchFamily="34" charset="0"/>
              </a:rPr>
              <a:t>Höhlenbildung</a:t>
            </a:r>
            <a:br>
              <a:rPr lang="hu-HU" sz="1400" dirty="0">
                <a:latin typeface="Lucida Sans Unicode" pitchFamily="34" charset="0"/>
              </a:rPr>
            </a:br>
            <a:r>
              <a:rPr lang="hu-HU" sz="1400" dirty="0">
                <a:latin typeface="Lucida Sans Unicode" pitchFamily="34" charset="0"/>
              </a:rPr>
              <a:t>(200 </a:t>
            </a:r>
            <a:r>
              <a:rPr lang="hu-HU" sz="1400" dirty="0">
                <a:latin typeface="Symbol" pitchFamily="18" charset="2"/>
              </a:rPr>
              <a:t>m</a:t>
            </a:r>
            <a:r>
              <a:rPr lang="hu-HU" sz="1400" dirty="0">
                <a:latin typeface="Lucida Sans Unicode" pitchFamily="34" charset="0"/>
              </a:rPr>
              <a:t>m)</a:t>
            </a:r>
          </a:p>
        </p:txBody>
      </p:sp>
      <p:sp>
        <p:nvSpPr>
          <p:cNvPr id="4106" name="Text Box 12"/>
          <p:cNvSpPr txBox="1">
            <a:spLocks noChangeArrowheads="1"/>
          </p:cNvSpPr>
          <p:nvPr/>
        </p:nvSpPr>
        <p:spPr bwMode="auto">
          <a:xfrm>
            <a:off x="323850" y="5029200"/>
            <a:ext cx="2563812" cy="1169988"/>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Verschmolzene</a:t>
            </a:r>
            <a:r>
              <a:rPr lang="hu-HU" sz="1400" dirty="0">
                <a:latin typeface="Lucida Sans Unicode" pitchFamily="34" charset="0"/>
              </a:rPr>
              <a:t> </a:t>
            </a:r>
            <a:r>
              <a:rPr lang="hu-HU" sz="1400" dirty="0" err="1">
                <a:latin typeface="Lucida Sans Unicode" pitchFamily="34" charset="0"/>
              </a:rPr>
              <a:t>Höhlen</a:t>
            </a:r>
            <a:r>
              <a:rPr lang="hu-HU" sz="1400" dirty="0">
                <a:latin typeface="Lucida Sans Unicode" pitchFamily="34" charset="0"/>
              </a:rPr>
              <a:t> </a:t>
            </a:r>
            <a:r>
              <a:rPr lang="hu-HU" sz="1400" dirty="0" err="1">
                <a:latin typeface="Lucida Sans Unicode" pitchFamily="34" charset="0"/>
              </a:rPr>
              <a:t>bilden</a:t>
            </a:r>
            <a:r>
              <a:rPr lang="hu-HU" sz="1400" dirty="0">
                <a:latin typeface="Lucida Sans Unicode" pitchFamily="34" charset="0"/>
              </a:rPr>
              <a:t> </a:t>
            </a:r>
            <a:r>
              <a:rPr lang="hu-HU" sz="1400" dirty="0" err="1">
                <a:latin typeface="Lucida Sans Unicode" pitchFamily="34" charset="0"/>
              </a:rPr>
              <a:t>das</a:t>
            </a:r>
            <a:r>
              <a:rPr lang="hu-HU" sz="1400" dirty="0">
                <a:latin typeface="Lucida Sans Unicode" pitchFamily="34" charset="0"/>
              </a:rPr>
              <a:t> </a:t>
            </a:r>
            <a:r>
              <a:rPr lang="hu-HU" sz="1400" dirty="0" err="1">
                <a:latin typeface="Lucida Sans Unicode" pitchFamily="34" charset="0"/>
              </a:rPr>
              <a:t>einheitliche</a:t>
            </a:r>
            <a:r>
              <a:rPr lang="hu-HU" sz="1400" dirty="0">
                <a:latin typeface="Lucida Sans Unicode" pitchFamily="34" charset="0"/>
              </a:rPr>
              <a:t> </a:t>
            </a:r>
            <a:r>
              <a:rPr lang="hu-HU" sz="1400" dirty="0" err="1">
                <a:latin typeface="Lucida Sans Unicode" pitchFamily="34" charset="0"/>
              </a:rPr>
              <a:t>Antrum</a:t>
            </a:r>
            <a:r>
              <a:rPr lang="hu-HU" sz="1400" dirty="0">
                <a:latin typeface="Lucida Sans Unicode" pitchFamily="34" charset="0"/>
              </a:rPr>
              <a:t> (</a:t>
            </a:r>
            <a:r>
              <a:rPr lang="hu-HU" sz="1400" dirty="0" err="1">
                <a:latin typeface="Lucida Sans Unicode" pitchFamily="34" charset="0"/>
              </a:rPr>
              <a:t>Cavum</a:t>
            </a:r>
            <a:r>
              <a:rPr lang="hu-HU" sz="1400" dirty="0">
                <a:latin typeface="Lucida Sans Unicode" pitchFamily="34" charset="0"/>
              </a:rPr>
              <a:t>).</a:t>
            </a:r>
            <a:br>
              <a:rPr lang="hu-HU" sz="1400" dirty="0">
                <a:latin typeface="Lucida Sans Unicode" pitchFamily="34" charset="0"/>
              </a:rPr>
            </a:br>
            <a:r>
              <a:rPr lang="hu-HU" sz="1400" dirty="0" err="1">
                <a:latin typeface="Lucida Sans Unicode" pitchFamily="34" charset="0"/>
              </a:rPr>
              <a:t>Gesamtdurchmesser</a:t>
            </a:r>
            <a:r>
              <a:rPr lang="hu-HU" sz="1400" dirty="0">
                <a:latin typeface="Lucida Sans Unicode" pitchFamily="34" charset="0"/>
              </a:rPr>
              <a:t>: </a:t>
            </a:r>
            <a:br>
              <a:rPr lang="hu-HU" sz="1400" dirty="0">
                <a:latin typeface="Lucida Sans Unicode" pitchFamily="34" charset="0"/>
              </a:rPr>
            </a:br>
            <a:r>
              <a:rPr lang="hu-HU" sz="1400" b="1" dirty="0">
                <a:solidFill>
                  <a:srgbClr val="FF0000"/>
                </a:solidFill>
                <a:latin typeface="Lucida Sans Unicode" pitchFamily="34" charset="0"/>
              </a:rPr>
              <a:t>1 mm</a:t>
            </a:r>
            <a:r>
              <a:rPr lang="hu-HU" sz="1400" dirty="0">
                <a:latin typeface="Lucida Sans Unicode" pitchFamily="34" charset="0"/>
              </a:rPr>
              <a:t>!!!</a:t>
            </a:r>
            <a:endParaRPr lang="hu-HU" dirty="0">
              <a:latin typeface="Lucida Sans Unicode" pitchFamily="34" charset="0"/>
            </a:endParaRPr>
          </a:p>
        </p:txBody>
      </p:sp>
      <p:sp>
        <p:nvSpPr>
          <p:cNvPr id="4107" name="Text Box 13"/>
          <p:cNvSpPr txBox="1">
            <a:spLocks noChangeArrowheads="1"/>
          </p:cNvSpPr>
          <p:nvPr/>
        </p:nvSpPr>
        <p:spPr bwMode="auto">
          <a:xfrm>
            <a:off x="6400800" y="228600"/>
            <a:ext cx="2286000" cy="523875"/>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Primäre</a:t>
            </a:r>
            <a:r>
              <a:rPr lang="hu-HU" sz="1400" dirty="0">
                <a:latin typeface="Lucida Sans Unicode" pitchFamily="34" charset="0"/>
              </a:rPr>
              <a:t> </a:t>
            </a:r>
            <a:r>
              <a:rPr lang="hu-HU" sz="1400" dirty="0" err="1">
                <a:latin typeface="Lucida Sans Unicode" pitchFamily="34" charset="0"/>
              </a:rPr>
              <a:t>Oozyte</a:t>
            </a:r>
            <a:r>
              <a:rPr lang="hu-HU" sz="1400" dirty="0">
                <a:latin typeface="Lucida Sans Unicode" pitchFamily="34" charset="0"/>
              </a:rPr>
              <a:t> (</a:t>
            </a:r>
            <a:r>
              <a:rPr lang="hu-HU" sz="1400" dirty="0">
                <a:solidFill>
                  <a:srgbClr val="FF0000"/>
                </a:solidFill>
                <a:latin typeface="Lucida Sans Unicode" pitchFamily="34" charset="0"/>
              </a:rPr>
              <a:t>30 </a:t>
            </a:r>
            <a:r>
              <a:rPr lang="hu-HU" sz="1400" dirty="0">
                <a:solidFill>
                  <a:srgbClr val="FF0000"/>
                </a:solidFill>
                <a:latin typeface="Symbol" pitchFamily="18" charset="2"/>
              </a:rPr>
              <a:t>m</a:t>
            </a:r>
            <a:r>
              <a:rPr lang="hu-HU" sz="1400" dirty="0">
                <a:solidFill>
                  <a:srgbClr val="FF0000"/>
                </a:solidFill>
                <a:latin typeface="Lucida Sans Unicode" pitchFamily="34" charset="0"/>
              </a:rPr>
              <a:t>m</a:t>
            </a:r>
            <a:r>
              <a:rPr lang="hu-HU" sz="1400" dirty="0">
                <a:latin typeface="Lucida Sans Unicode" pitchFamily="34" charset="0"/>
              </a:rPr>
              <a:t>) </a:t>
            </a:r>
            <a:br>
              <a:rPr lang="hu-HU" sz="1400" dirty="0">
                <a:latin typeface="Lucida Sans Unicode" pitchFamily="34" charset="0"/>
              </a:rPr>
            </a:br>
            <a:r>
              <a:rPr lang="hu-HU" sz="1400" dirty="0" err="1">
                <a:latin typeface="Lucida Sans Unicode" pitchFamily="34" charset="0"/>
              </a:rPr>
              <a:t>im</a:t>
            </a:r>
            <a:r>
              <a:rPr lang="hu-HU" sz="1400" dirty="0">
                <a:latin typeface="Lucida Sans Unicode" pitchFamily="34" charset="0"/>
              </a:rPr>
              <a:t> </a:t>
            </a:r>
            <a:r>
              <a:rPr lang="hu-HU" sz="1400" dirty="0">
                <a:solidFill>
                  <a:srgbClr val="FF0000"/>
                </a:solidFill>
                <a:latin typeface="Lucida Sans Unicode" pitchFamily="34" charset="0"/>
              </a:rPr>
              <a:t>I. </a:t>
            </a:r>
            <a:r>
              <a:rPr lang="hu-HU" sz="1400" dirty="0" err="1">
                <a:solidFill>
                  <a:srgbClr val="FF0000"/>
                </a:solidFill>
                <a:latin typeface="Lucida Sans Unicode" pitchFamily="34" charset="0"/>
              </a:rPr>
              <a:t>Prophase</a:t>
            </a:r>
            <a:endParaRPr lang="hu-HU" dirty="0">
              <a:latin typeface="Lucida Sans Unicode" pitchFamily="34" charset="0"/>
            </a:endParaRPr>
          </a:p>
        </p:txBody>
      </p:sp>
      <p:sp>
        <p:nvSpPr>
          <p:cNvPr id="4108" name="Text Box 14"/>
          <p:cNvSpPr txBox="1">
            <a:spLocks noChangeArrowheads="1"/>
          </p:cNvSpPr>
          <p:nvPr/>
        </p:nvSpPr>
        <p:spPr bwMode="auto">
          <a:xfrm>
            <a:off x="6451600" y="1143000"/>
            <a:ext cx="2224087" cy="304800"/>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Auch</a:t>
            </a:r>
            <a:r>
              <a:rPr lang="hu-HU" sz="1400" dirty="0">
                <a:latin typeface="Lucida Sans Unicode" pitchFamily="34" charset="0"/>
              </a:rPr>
              <a:t> (</a:t>
            </a:r>
            <a:r>
              <a:rPr lang="hu-HU" sz="1400" dirty="0" err="1">
                <a:latin typeface="Lucida Sans Unicode" pitchFamily="34" charset="0"/>
              </a:rPr>
              <a:t>aber</a:t>
            </a:r>
            <a:r>
              <a:rPr lang="hu-HU" sz="1400" dirty="0">
                <a:latin typeface="Lucida Sans Unicode" pitchFamily="34" charset="0"/>
              </a:rPr>
              <a:t> </a:t>
            </a:r>
            <a:r>
              <a:rPr lang="hu-HU" sz="1400" dirty="0" err="1">
                <a:latin typeface="Lucida Sans Unicode" pitchFamily="34" charset="0"/>
              </a:rPr>
              <a:t>größer</a:t>
            </a:r>
            <a:r>
              <a:rPr lang="hu-HU" sz="1400" dirty="0">
                <a:latin typeface="Lucida Sans Unicode" pitchFamily="34" charset="0"/>
              </a:rPr>
              <a:t>)</a:t>
            </a:r>
            <a:endParaRPr lang="hu-HU" dirty="0">
              <a:latin typeface="Lucida Sans Unicode" pitchFamily="34" charset="0"/>
            </a:endParaRPr>
          </a:p>
        </p:txBody>
      </p:sp>
      <p:sp>
        <p:nvSpPr>
          <p:cNvPr id="4109" name="Text Box 16"/>
          <p:cNvSpPr txBox="1">
            <a:spLocks noChangeArrowheads="1"/>
          </p:cNvSpPr>
          <p:nvPr/>
        </p:nvSpPr>
        <p:spPr bwMode="auto">
          <a:xfrm>
            <a:off x="6477000" y="2133600"/>
            <a:ext cx="2667000" cy="304800"/>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Auch</a:t>
            </a:r>
            <a:r>
              <a:rPr lang="hu-HU" sz="1400" dirty="0">
                <a:latin typeface="Lucida Sans Unicode" pitchFamily="34" charset="0"/>
              </a:rPr>
              <a:t> (</a:t>
            </a:r>
            <a:r>
              <a:rPr lang="hu-HU" sz="1400" dirty="0" err="1">
                <a:latin typeface="Lucida Sans Unicode" pitchFamily="34" charset="0"/>
              </a:rPr>
              <a:t>aber</a:t>
            </a:r>
            <a:r>
              <a:rPr lang="hu-HU" sz="1400" dirty="0">
                <a:latin typeface="Lucida Sans Unicode" pitchFamily="34" charset="0"/>
              </a:rPr>
              <a:t> </a:t>
            </a:r>
            <a:r>
              <a:rPr lang="hu-HU" sz="1400" dirty="0" err="1">
                <a:latin typeface="Lucida Sans Unicode" pitchFamily="34" charset="0"/>
              </a:rPr>
              <a:t>noch</a:t>
            </a:r>
            <a:r>
              <a:rPr lang="hu-HU" sz="1400" dirty="0">
                <a:latin typeface="Lucida Sans Unicode" pitchFamily="34" charset="0"/>
              </a:rPr>
              <a:t> </a:t>
            </a:r>
            <a:r>
              <a:rPr lang="hu-HU" sz="1400" dirty="0" err="1">
                <a:latin typeface="Lucida Sans Unicode" pitchFamily="34" charset="0"/>
              </a:rPr>
              <a:t>größer</a:t>
            </a:r>
            <a:r>
              <a:rPr lang="hu-HU" sz="1400" dirty="0">
                <a:latin typeface="Lucida Sans Unicode" pitchFamily="34" charset="0"/>
              </a:rPr>
              <a:t>)</a:t>
            </a:r>
          </a:p>
        </p:txBody>
      </p:sp>
      <p:sp>
        <p:nvSpPr>
          <p:cNvPr id="4110" name="Text Box 17"/>
          <p:cNvSpPr txBox="1">
            <a:spLocks noChangeArrowheads="1"/>
          </p:cNvSpPr>
          <p:nvPr/>
        </p:nvSpPr>
        <p:spPr bwMode="auto">
          <a:xfrm>
            <a:off x="6477000" y="3581400"/>
            <a:ext cx="2416175" cy="304800"/>
          </a:xfrm>
          <a:prstGeom prst="rect">
            <a:avLst/>
          </a:prstGeom>
          <a:noFill/>
          <a:ln w="9525">
            <a:noFill/>
            <a:miter lim="800000"/>
            <a:headEnd/>
            <a:tailEnd/>
          </a:ln>
        </p:spPr>
        <p:txBody>
          <a:bodyPr>
            <a:spAutoFit/>
          </a:bodyPr>
          <a:lstStyle/>
          <a:p>
            <a:pPr>
              <a:spcBef>
                <a:spcPct val="50000"/>
              </a:spcBef>
            </a:pPr>
            <a:r>
              <a:rPr lang="hu-HU" sz="1400" dirty="0" err="1">
                <a:latin typeface="Lucida Sans Unicode" pitchFamily="34" charset="0"/>
              </a:rPr>
              <a:t>Auch</a:t>
            </a:r>
            <a:r>
              <a:rPr lang="hu-HU" sz="1400" dirty="0">
                <a:latin typeface="Lucida Sans Unicode" pitchFamily="34" charset="0"/>
              </a:rPr>
              <a:t> (</a:t>
            </a:r>
            <a:r>
              <a:rPr lang="hu-HU" sz="1400" dirty="0" err="1">
                <a:latin typeface="Lucida Sans Unicode" pitchFamily="34" charset="0"/>
              </a:rPr>
              <a:t>aber</a:t>
            </a:r>
            <a:r>
              <a:rPr lang="hu-HU" sz="1400" dirty="0">
                <a:latin typeface="Lucida Sans Unicode" pitchFamily="34" charset="0"/>
              </a:rPr>
              <a:t> </a:t>
            </a:r>
            <a:r>
              <a:rPr lang="hu-HU" sz="1400" dirty="0" err="1">
                <a:latin typeface="Lucida Sans Unicode" pitchFamily="34" charset="0"/>
              </a:rPr>
              <a:t>noch</a:t>
            </a:r>
            <a:r>
              <a:rPr lang="hu-HU" sz="1400" dirty="0">
                <a:latin typeface="Lucida Sans Unicode" pitchFamily="34" charset="0"/>
              </a:rPr>
              <a:t> </a:t>
            </a:r>
            <a:r>
              <a:rPr lang="hu-HU" sz="1400" dirty="0" err="1">
                <a:latin typeface="Lucida Sans Unicode" pitchFamily="34" charset="0"/>
              </a:rPr>
              <a:t>größer</a:t>
            </a:r>
            <a:r>
              <a:rPr lang="hu-HU" sz="1400" dirty="0">
                <a:latin typeface="Lucida Sans Unicode" pitchFamily="34" charset="0"/>
              </a:rPr>
              <a:t>)</a:t>
            </a:r>
          </a:p>
        </p:txBody>
      </p:sp>
      <p:sp>
        <p:nvSpPr>
          <p:cNvPr id="4111" name="Text Box 18"/>
          <p:cNvSpPr txBox="1">
            <a:spLocks noChangeArrowheads="1"/>
          </p:cNvSpPr>
          <p:nvPr/>
        </p:nvSpPr>
        <p:spPr bwMode="auto">
          <a:xfrm>
            <a:off x="6415088" y="4989513"/>
            <a:ext cx="2454275" cy="1384300"/>
          </a:xfrm>
          <a:prstGeom prst="rect">
            <a:avLst/>
          </a:prstGeom>
          <a:noFill/>
          <a:ln w="9525">
            <a:noFill/>
            <a:miter lim="800000"/>
            <a:headEnd/>
            <a:tailEnd/>
          </a:ln>
        </p:spPr>
        <p:txBody>
          <a:bodyPr>
            <a:spAutoFit/>
          </a:bodyPr>
          <a:lstStyle/>
          <a:p>
            <a:pPr>
              <a:spcBef>
                <a:spcPct val="50000"/>
              </a:spcBef>
            </a:pPr>
            <a:r>
              <a:rPr lang="hu-HU" sz="1400" b="1" dirty="0" err="1">
                <a:latin typeface="Lucida Sans Unicode" pitchFamily="34" charset="0"/>
              </a:rPr>
              <a:t>Sekundäre</a:t>
            </a:r>
            <a:r>
              <a:rPr lang="hu-HU" sz="1400" b="1" dirty="0">
                <a:latin typeface="Lucida Sans Unicode" pitchFamily="34" charset="0"/>
              </a:rPr>
              <a:t> </a:t>
            </a:r>
            <a:r>
              <a:rPr lang="hu-HU" sz="1400" b="1" dirty="0" err="1">
                <a:latin typeface="Lucida Sans Unicode" pitchFamily="34" charset="0"/>
              </a:rPr>
              <a:t>Oozyte</a:t>
            </a:r>
            <a:r>
              <a:rPr lang="hu-HU" sz="1400" b="1" dirty="0">
                <a:latin typeface="Lucida Sans Unicode" pitchFamily="34" charset="0"/>
              </a:rPr>
              <a:t> </a:t>
            </a:r>
            <a:r>
              <a:rPr lang="hu-HU" sz="1400" b="1" dirty="0" err="1">
                <a:latin typeface="Lucida Sans Unicode" pitchFamily="34" charset="0"/>
              </a:rPr>
              <a:t>jetzt</a:t>
            </a:r>
            <a:r>
              <a:rPr lang="hu-HU" sz="1400" b="1" dirty="0">
                <a:latin typeface="Lucida Sans Unicode" pitchFamily="34" charset="0"/>
              </a:rPr>
              <a:t> </a:t>
            </a:r>
            <a:r>
              <a:rPr lang="hu-HU" sz="1400" b="1" dirty="0">
                <a:solidFill>
                  <a:srgbClr val="FF0000"/>
                </a:solidFill>
                <a:latin typeface="Lucida Sans Unicode" pitchFamily="34" charset="0"/>
              </a:rPr>
              <a:t>125 </a:t>
            </a:r>
            <a:r>
              <a:rPr lang="hu-HU" sz="1400" b="1" dirty="0">
                <a:solidFill>
                  <a:srgbClr val="FF0000"/>
                </a:solidFill>
                <a:latin typeface="Symbol" pitchFamily="18" charset="2"/>
              </a:rPr>
              <a:t>m</a:t>
            </a:r>
            <a:r>
              <a:rPr lang="hu-HU" sz="1400" b="1" dirty="0">
                <a:solidFill>
                  <a:srgbClr val="FF0000"/>
                </a:solidFill>
                <a:latin typeface="Lucida Sans Unicode" pitchFamily="34" charset="0"/>
              </a:rPr>
              <a:t>m</a:t>
            </a:r>
            <a:r>
              <a:rPr lang="hu-HU" sz="1400" b="1" dirty="0">
                <a:latin typeface="Lucida Sans Unicode" pitchFamily="34" charset="0"/>
              </a:rPr>
              <a:t> </a:t>
            </a:r>
            <a:br>
              <a:rPr lang="hu-HU" sz="1400" b="1" dirty="0">
                <a:latin typeface="Lucida Sans Unicode" pitchFamily="34" charset="0"/>
              </a:rPr>
            </a:br>
            <a:r>
              <a:rPr lang="hu-HU" sz="1400" b="1" dirty="0" err="1">
                <a:latin typeface="Lucida Sans Unicode" pitchFamily="34" charset="0"/>
              </a:rPr>
              <a:t>Meiose</a:t>
            </a:r>
            <a:r>
              <a:rPr lang="hu-HU" sz="1400" b="1" dirty="0">
                <a:latin typeface="Lucida Sans Unicode" pitchFamily="34" charset="0"/>
              </a:rPr>
              <a:t> I </a:t>
            </a:r>
            <a:r>
              <a:rPr lang="hu-HU" sz="1400" b="1" dirty="0" err="1">
                <a:latin typeface="Lucida Sans Unicode" pitchFamily="34" charset="0"/>
              </a:rPr>
              <a:t>wird</a:t>
            </a:r>
            <a:r>
              <a:rPr lang="hu-HU" sz="1400" b="1" dirty="0">
                <a:latin typeface="Lucida Sans Unicode" pitchFamily="34" charset="0"/>
              </a:rPr>
              <a:t> </a:t>
            </a:r>
            <a:r>
              <a:rPr lang="hu-HU" sz="1400" b="1" dirty="0" err="1">
                <a:latin typeface="Lucida Sans Unicode" pitchFamily="34" charset="0"/>
              </a:rPr>
              <a:t>kurz</a:t>
            </a:r>
            <a:r>
              <a:rPr lang="hu-HU" sz="1400" b="1" dirty="0">
                <a:latin typeface="Lucida Sans Unicode" pitchFamily="34" charset="0"/>
              </a:rPr>
              <a:t> </a:t>
            </a:r>
            <a:r>
              <a:rPr lang="hu-HU" sz="1400" b="1" dirty="0" err="1">
                <a:latin typeface="Lucida Sans Unicode" pitchFamily="34" charset="0"/>
              </a:rPr>
              <a:t>vor</a:t>
            </a:r>
            <a:r>
              <a:rPr lang="hu-HU" sz="1400" b="1" dirty="0">
                <a:latin typeface="Lucida Sans Unicode" pitchFamily="34" charset="0"/>
              </a:rPr>
              <a:t> </a:t>
            </a:r>
            <a:r>
              <a:rPr lang="hu-HU" sz="1400" b="1" dirty="0" err="1">
                <a:latin typeface="Lucida Sans Unicode" pitchFamily="34" charset="0"/>
              </a:rPr>
              <a:t>Ovulation</a:t>
            </a:r>
            <a:r>
              <a:rPr lang="hu-HU" sz="1400" b="1" dirty="0">
                <a:latin typeface="Lucida Sans Unicode" pitchFamily="34" charset="0"/>
              </a:rPr>
              <a:t> (LH-</a:t>
            </a:r>
            <a:r>
              <a:rPr lang="hu-HU" sz="1400" b="1" dirty="0" err="1">
                <a:latin typeface="Lucida Sans Unicode" pitchFamily="34" charset="0"/>
              </a:rPr>
              <a:t>peak</a:t>
            </a:r>
            <a:r>
              <a:rPr lang="hu-HU" sz="1400" b="1" dirty="0">
                <a:latin typeface="Lucida Sans Unicode" pitchFamily="34" charset="0"/>
              </a:rPr>
              <a:t>) beendet und </a:t>
            </a:r>
            <a:r>
              <a:rPr lang="hu-HU" sz="1400" b="1" dirty="0" err="1">
                <a:latin typeface="Lucida Sans Unicode" pitchFamily="34" charset="0"/>
              </a:rPr>
              <a:t>Meiose</a:t>
            </a:r>
            <a:r>
              <a:rPr lang="hu-HU" sz="1400" b="1" dirty="0">
                <a:latin typeface="Lucida Sans Unicode" pitchFamily="34" charset="0"/>
              </a:rPr>
              <a:t> II </a:t>
            </a:r>
            <a:r>
              <a:rPr lang="hu-HU" sz="1400" b="1" dirty="0" err="1">
                <a:latin typeface="Lucida Sans Unicode" pitchFamily="34" charset="0"/>
              </a:rPr>
              <a:t>angefangen</a:t>
            </a:r>
            <a:endParaRPr lang="hu-HU" dirty="0">
              <a:latin typeface="Lucida Sans Unicode" pitchFamily="34" charset="0"/>
            </a:endParaRP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953" y="0"/>
            <a:ext cx="3383416" cy="6858000"/>
          </a:xfrm>
          <a:prstGeom prst="rect">
            <a:avLst/>
          </a:prstGeom>
        </p:spPr>
      </p:pic>
      <p:graphicFrame>
        <p:nvGraphicFramePr>
          <p:cNvPr id="3" name="Táblázat 2"/>
          <p:cNvGraphicFramePr>
            <a:graphicFrameLocks noGrp="1"/>
          </p:cNvGraphicFramePr>
          <p:nvPr>
            <p:extLst>
              <p:ext uri="{D42A27DB-BD31-4B8C-83A1-F6EECF244321}">
                <p14:modId xmlns:p14="http://schemas.microsoft.com/office/powerpoint/2010/main" val="1172645659"/>
              </p:ext>
            </p:extLst>
          </p:nvPr>
        </p:nvGraphicFramePr>
        <p:xfrm>
          <a:off x="11113" y="0"/>
          <a:ext cx="2963785" cy="6861815"/>
        </p:xfrm>
        <a:graphic>
          <a:graphicData uri="http://schemas.openxmlformats.org/drawingml/2006/table">
            <a:tbl>
              <a:tblPr firstRow="1" bandRow="1">
                <a:tableStyleId>{5C22544A-7EE6-4342-B048-85BDC9FD1C3A}</a:tableStyleId>
              </a:tblPr>
              <a:tblGrid>
                <a:gridCol w="2963785">
                  <a:extLst>
                    <a:ext uri="{9D8B030D-6E8A-4147-A177-3AD203B41FA5}">
                      <a16:colId xmlns:a16="http://schemas.microsoft.com/office/drawing/2014/main" val="1732548933"/>
                    </a:ext>
                  </a:extLst>
                </a:gridCol>
              </a:tblGrid>
              <a:tr h="6926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1" noProof="0" dirty="0">
                          <a:solidFill>
                            <a:srgbClr val="C00000"/>
                          </a:solidFill>
                          <a:latin typeface="Arial" panose="020B0604020202020204" pitchFamily="34" charset="0"/>
                          <a:cs typeface="Arial" panose="020B0604020202020204" pitchFamily="34" charset="0"/>
                        </a:rPr>
                        <a:t>40 </a:t>
                      </a:r>
                      <a:r>
                        <a:rPr lang="de-DE" sz="1600" b="1" noProof="0" dirty="0">
                          <a:solidFill>
                            <a:srgbClr val="C00000"/>
                          </a:solidFill>
                          <a:latin typeface="Symbol" panose="05050102010706020507" pitchFamily="18" charset="2"/>
                          <a:cs typeface="Arial" panose="020B0604020202020204" pitchFamily="34" charset="0"/>
                        </a:rPr>
                        <a:t>m</a:t>
                      </a:r>
                      <a:r>
                        <a:rPr lang="de-DE" sz="1600" b="1" noProof="0" dirty="0">
                          <a:solidFill>
                            <a:srgbClr val="C00000"/>
                          </a:solidFill>
                          <a:latin typeface="Arial" panose="020B0604020202020204" pitchFamily="34" charset="0"/>
                          <a:cs typeface="Arial" panose="020B0604020202020204" pitchFamily="34" charset="0"/>
                        </a:rPr>
                        <a:t>m </a:t>
                      </a:r>
                      <a:r>
                        <a:rPr lang="de-DE" sz="1600" b="0" noProof="0" dirty="0">
                          <a:solidFill>
                            <a:schemeClr val="tx1"/>
                          </a:solidFill>
                          <a:latin typeface="Arial" panose="020B0604020202020204" pitchFamily="34" charset="0"/>
                          <a:cs typeface="Arial" panose="020B0604020202020204" pitchFamily="34" charset="0"/>
                        </a:rPr>
                        <a:t>groß Umgegeben von einschichtiges Plattenepithel</a:t>
                      </a:r>
                      <a:endParaRPr lang="de-DE" sz="1600" b="0" noProof="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1434350984"/>
                  </a:ext>
                </a:extLst>
              </a:tr>
              <a:tr h="1224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noProof="0" dirty="0">
                          <a:latin typeface="Arial" panose="020B0604020202020204" pitchFamily="34" charset="0"/>
                          <a:cs typeface="Arial" panose="020B0604020202020204" pitchFamily="34" charset="0"/>
                        </a:rPr>
                        <a:t>Einschichtiges kubisches/zylindrisches Epithel (bis 100 </a:t>
                      </a:r>
                      <a:r>
                        <a:rPr lang="de-DE" sz="1600" b="0" noProof="0" dirty="0">
                          <a:latin typeface="Symbol" panose="05050102010706020507" pitchFamily="18" charset="2"/>
                          <a:cs typeface="Arial" panose="020B0604020202020204" pitchFamily="34" charset="0"/>
                        </a:rPr>
                        <a:t>m</a:t>
                      </a:r>
                      <a:r>
                        <a:rPr lang="de-DE" sz="1600" b="0" noProof="0" dirty="0">
                          <a:latin typeface="Arial" panose="020B0604020202020204" pitchFamily="34" charset="0"/>
                          <a:cs typeface="Arial" panose="020B0604020202020204" pitchFamily="34"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1369849287"/>
                  </a:ext>
                </a:extLst>
              </a:tr>
              <a:tr h="1296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noProof="0" dirty="0">
                          <a:latin typeface="Arial" panose="020B0604020202020204" pitchFamily="34" charset="0"/>
                          <a:cs typeface="Arial" panose="020B0604020202020204" pitchFamily="34" charset="0"/>
                        </a:rPr>
                        <a:t>Mehrschichtiges kubische Epithel (bis 200 </a:t>
                      </a:r>
                      <a:r>
                        <a:rPr lang="de-DE" sz="1600" b="0" noProof="0" dirty="0">
                          <a:latin typeface="Symbol" panose="05050102010706020507" pitchFamily="18" charset="2"/>
                          <a:cs typeface="Arial" panose="020B0604020202020204" pitchFamily="34" charset="0"/>
                        </a:rPr>
                        <a:t>m</a:t>
                      </a:r>
                      <a:r>
                        <a:rPr lang="de-DE" sz="1600" b="0" noProof="0" dirty="0">
                          <a:latin typeface="Arial" panose="020B0604020202020204" pitchFamily="34" charset="0"/>
                          <a:cs typeface="Arial" panose="020B0604020202020204" pitchFamily="34"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3989117708"/>
                  </a:ext>
                </a:extLst>
              </a:tr>
              <a:tr h="1512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noProof="0" dirty="0">
                          <a:latin typeface="Arial" panose="020B0604020202020204" pitchFamily="34" charset="0"/>
                          <a:cs typeface="Arial" panose="020B0604020202020204" pitchFamily="34" charset="0"/>
                        </a:rPr>
                        <a:t>Mehrschichtiges kubische Epithel mit Höhlenbildung</a:t>
                      </a:r>
                      <a:br>
                        <a:rPr lang="de-DE" sz="1600" b="0" noProof="0" dirty="0">
                          <a:latin typeface="Arial" panose="020B0604020202020204" pitchFamily="34" charset="0"/>
                          <a:cs typeface="Arial" panose="020B0604020202020204" pitchFamily="34" charset="0"/>
                        </a:rPr>
                      </a:br>
                      <a:r>
                        <a:rPr lang="de-DE" sz="1600" b="0" noProof="0" dirty="0">
                          <a:latin typeface="Arial" panose="020B0604020202020204" pitchFamily="34" charset="0"/>
                          <a:cs typeface="Arial" panose="020B0604020202020204" pitchFamily="34" charset="0"/>
                        </a:rPr>
                        <a:t>(200 </a:t>
                      </a:r>
                      <a:r>
                        <a:rPr lang="de-DE" sz="1600" b="0" noProof="0" dirty="0">
                          <a:latin typeface="Symbol" panose="05050102010706020507" pitchFamily="18" charset="2"/>
                          <a:cs typeface="Arial" panose="020B0604020202020204" pitchFamily="34" charset="0"/>
                        </a:rPr>
                        <a:t>m</a:t>
                      </a:r>
                      <a:r>
                        <a:rPr lang="de-DE" sz="1600" b="0" noProof="0" dirty="0">
                          <a:latin typeface="Arial" panose="020B0604020202020204" pitchFamily="34" charset="0"/>
                          <a:cs typeface="Arial" panose="020B0604020202020204" pitchFamily="34" charset="0"/>
                        </a:rPr>
                        <a:t>m -5 </a:t>
                      </a:r>
                      <a:r>
                        <a:rPr lang="de-DE" sz="1600" b="1" noProof="0" dirty="0">
                          <a:latin typeface="Arial" panose="020B0604020202020204" pitchFamily="34" charset="0"/>
                          <a:cs typeface="Arial" panose="020B0604020202020204" pitchFamily="34" charset="0"/>
                        </a:rPr>
                        <a:t>mm</a:t>
                      </a:r>
                      <a:r>
                        <a:rPr lang="de-DE" sz="1600" b="0" noProof="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3156742922"/>
                  </a:ext>
                </a:extLst>
              </a:tr>
              <a:tr h="1476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noProof="0" dirty="0">
                          <a:latin typeface="Arial" panose="020B0604020202020204" pitchFamily="34" charset="0"/>
                          <a:cs typeface="Arial" panose="020B0604020202020204" pitchFamily="34" charset="0"/>
                        </a:rPr>
                        <a:t>Verschmolzene Höhlen bilden das einheitliche </a:t>
                      </a:r>
                      <a:r>
                        <a:rPr lang="de-DE" sz="1600" b="0" noProof="0" dirty="0" err="1">
                          <a:latin typeface="Arial" panose="020B0604020202020204" pitchFamily="34" charset="0"/>
                          <a:cs typeface="Arial" panose="020B0604020202020204" pitchFamily="34" charset="0"/>
                        </a:rPr>
                        <a:t>Antrum</a:t>
                      </a:r>
                      <a:r>
                        <a:rPr lang="de-DE" sz="1600" b="0" noProof="0" dirty="0">
                          <a:latin typeface="Arial" panose="020B0604020202020204" pitchFamily="34" charset="0"/>
                          <a:cs typeface="Arial" panose="020B0604020202020204" pitchFamily="34" charset="0"/>
                        </a:rPr>
                        <a:t> (</a:t>
                      </a:r>
                      <a:r>
                        <a:rPr lang="de-DE" sz="1600" b="0" noProof="0" dirty="0" err="1">
                          <a:latin typeface="Arial" panose="020B0604020202020204" pitchFamily="34" charset="0"/>
                          <a:cs typeface="Arial" panose="020B0604020202020204" pitchFamily="34" charset="0"/>
                        </a:rPr>
                        <a:t>Cavum</a:t>
                      </a:r>
                      <a:r>
                        <a:rPr lang="de-DE" sz="1600" b="0" noProof="0" dirty="0">
                          <a:latin typeface="Arial" panose="020B0604020202020204" pitchFamily="34" charset="0"/>
                          <a:cs typeface="Arial" panose="020B0604020202020204" pitchFamily="34" charset="0"/>
                        </a:rPr>
                        <a:t>).</a:t>
                      </a:r>
                      <a:br>
                        <a:rPr lang="de-DE" sz="1600" b="0" noProof="0" dirty="0">
                          <a:latin typeface="Arial" panose="020B0604020202020204" pitchFamily="34" charset="0"/>
                          <a:cs typeface="Arial" panose="020B0604020202020204" pitchFamily="34" charset="0"/>
                        </a:rPr>
                      </a:br>
                      <a:r>
                        <a:rPr lang="de-DE" sz="1600" b="0" noProof="0" dirty="0">
                          <a:latin typeface="Arial" panose="020B0604020202020204" pitchFamily="34" charset="0"/>
                          <a:cs typeface="Arial" panose="020B0604020202020204" pitchFamily="34" charset="0"/>
                        </a:rPr>
                        <a:t>Gesamtdurchmesser: </a:t>
                      </a:r>
                      <a:br>
                        <a:rPr lang="de-DE" sz="1600" b="0" noProof="0" dirty="0">
                          <a:latin typeface="Arial" panose="020B0604020202020204" pitchFamily="34" charset="0"/>
                          <a:cs typeface="Arial" panose="020B0604020202020204" pitchFamily="34" charset="0"/>
                        </a:rPr>
                      </a:br>
                      <a:r>
                        <a:rPr lang="de-DE" sz="1600" b="1" noProof="0" dirty="0">
                          <a:solidFill>
                            <a:srgbClr val="C00000"/>
                          </a:solidFill>
                          <a:latin typeface="Arial" panose="020B0604020202020204" pitchFamily="34" charset="0"/>
                          <a:cs typeface="Arial" panose="020B0604020202020204" pitchFamily="34" charset="0"/>
                        </a:rPr>
                        <a:t>5</a:t>
                      </a:r>
                      <a:r>
                        <a:rPr lang="de-DE" sz="1600" b="1" baseline="0" noProof="0" dirty="0">
                          <a:solidFill>
                            <a:srgbClr val="C00000"/>
                          </a:solidFill>
                          <a:latin typeface="Arial" panose="020B0604020202020204" pitchFamily="34" charset="0"/>
                          <a:cs typeface="Arial" panose="020B0604020202020204" pitchFamily="34" charset="0"/>
                        </a:rPr>
                        <a:t> - 20</a:t>
                      </a:r>
                      <a:r>
                        <a:rPr lang="de-DE" sz="1600" b="1" noProof="0" dirty="0">
                          <a:solidFill>
                            <a:srgbClr val="C00000"/>
                          </a:solidFill>
                          <a:latin typeface="Arial" panose="020B0604020202020204" pitchFamily="34" charset="0"/>
                          <a:cs typeface="Arial" panose="020B0604020202020204" pitchFamily="34" charset="0"/>
                        </a:rPr>
                        <a:t> mm</a:t>
                      </a:r>
                      <a:r>
                        <a:rPr lang="de-DE" sz="1600" b="0" noProof="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865864140"/>
                  </a:ext>
                </a:extLst>
              </a:tr>
              <a:tr h="6604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2800" b="1" dirty="0" err="1">
                          <a:solidFill>
                            <a:srgbClr val="008000"/>
                          </a:solidFill>
                          <a:latin typeface="Arial" panose="020B0604020202020204" pitchFamily="34" charset="0"/>
                          <a:cs typeface="Arial" panose="020B0604020202020204" pitchFamily="34" charset="0"/>
                        </a:rPr>
                        <a:t>Follikelstadien</a:t>
                      </a:r>
                      <a:endParaRPr lang="hu-HU" sz="2800" b="1" dirty="0">
                        <a:solidFill>
                          <a:srgbClr val="008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2781085989"/>
                  </a:ext>
                </a:extLst>
              </a:tr>
            </a:tbl>
          </a:graphicData>
        </a:graphic>
      </p:graphicFrame>
      <p:graphicFrame>
        <p:nvGraphicFramePr>
          <p:cNvPr id="24" name="Táblázat 23"/>
          <p:cNvGraphicFramePr>
            <a:graphicFrameLocks noGrp="1"/>
          </p:cNvGraphicFramePr>
          <p:nvPr>
            <p:extLst>
              <p:ext uri="{D42A27DB-BD31-4B8C-83A1-F6EECF244321}">
                <p14:modId xmlns:p14="http://schemas.microsoft.com/office/powerpoint/2010/main" val="2593397670"/>
              </p:ext>
            </p:extLst>
          </p:nvPr>
        </p:nvGraphicFramePr>
        <p:xfrm>
          <a:off x="6178787" y="0"/>
          <a:ext cx="2963785" cy="6861815"/>
        </p:xfrm>
        <a:graphic>
          <a:graphicData uri="http://schemas.openxmlformats.org/drawingml/2006/table">
            <a:tbl>
              <a:tblPr firstRow="1" bandRow="1">
                <a:tableStyleId>{5C22544A-7EE6-4342-B048-85BDC9FD1C3A}</a:tableStyleId>
              </a:tblPr>
              <a:tblGrid>
                <a:gridCol w="2963785">
                  <a:extLst>
                    <a:ext uri="{9D8B030D-6E8A-4147-A177-3AD203B41FA5}">
                      <a16:colId xmlns:a16="http://schemas.microsoft.com/office/drawing/2014/main" val="1732548933"/>
                    </a:ext>
                  </a:extLst>
                </a:gridCol>
              </a:tblGrid>
              <a:tr h="692696">
                <a:tc>
                  <a:txBody>
                    <a:bodyPr/>
                    <a:lstStyle/>
                    <a:p>
                      <a:pPr>
                        <a:spcBef>
                          <a:spcPct val="50000"/>
                        </a:spcBef>
                      </a:pPr>
                      <a:r>
                        <a:rPr lang="de-DE" sz="1600" b="0" noProof="0" dirty="0">
                          <a:solidFill>
                            <a:schemeClr val="tx1"/>
                          </a:solidFill>
                          <a:latin typeface="Arial" panose="020B0604020202020204" pitchFamily="34" charset="0"/>
                          <a:cs typeface="Arial" panose="020B0604020202020204" pitchFamily="34" charset="0"/>
                        </a:rPr>
                        <a:t>Primäre Oozyte (</a:t>
                      </a:r>
                      <a:r>
                        <a:rPr lang="de-DE" sz="1600" b="1" noProof="0" dirty="0">
                          <a:solidFill>
                            <a:srgbClr val="C00000"/>
                          </a:solidFill>
                          <a:latin typeface="Arial" panose="020B0604020202020204" pitchFamily="34" charset="0"/>
                          <a:cs typeface="Arial" panose="020B0604020202020204" pitchFamily="34" charset="0"/>
                        </a:rPr>
                        <a:t>30 </a:t>
                      </a:r>
                      <a:r>
                        <a:rPr lang="de-DE" sz="1600" b="1" noProof="0" dirty="0">
                          <a:solidFill>
                            <a:srgbClr val="C00000"/>
                          </a:solidFill>
                          <a:latin typeface="Symbol" panose="05050102010706020507" pitchFamily="18" charset="2"/>
                          <a:cs typeface="Arial" panose="020B0604020202020204" pitchFamily="34" charset="0"/>
                        </a:rPr>
                        <a:t>m</a:t>
                      </a:r>
                      <a:r>
                        <a:rPr lang="de-DE" sz="1600" b="1" noProof="0" dirty="0">
                          <a:solidFill>
                            <a:srgbClr val="C00000"/>
                          </a:solidFill>
                          <a:latin typeface="Arial" panose="020B0604020202020204" pitchFamily="34" charset="0"/>
                          <a:cs typeface="Arial" panose="020B0604020202020204" pitchFamily="34" charset="0"/>
                        </a:rPr>
                        <a:t>m</a:t>
                      </a:r>
                      <a:r>
                        <a:rPr lang="de-DE" sz="1600" b="0" noProof="0" dirty="0">
                          <a:solidFill>
                            <a:schemeClr val="tx1"/>
                          </a:solidFill>
                          <a:latin typeface="Arial" panose="020B0604020202020204" pitchFamily="34" charset="0"/>
                          <a:cs typeface="Arial" panose="020B0604020202020204" pitchFamily="34" charset="0"/>
                        </a:rPr>
                        <a:t>) </a:t>
                      </a:r>
                      <a:br>
                        <a:rPr lang="de-DE" sz="1600" b="0" noProof="0" dirty="0">
                          <a:solidFill>
                            <a:schemeClr val="tx1"/>
                          </a:solidFill>
                          <a:latin typeface="Arial" panose="020B0604020202020204" pitchFamily="34" charset="0"/>
                          <a:cs typeface="Arial" panose="020B0604020202020204" pitchFamily="34" charset="0"/>
                        </a:rPr>
                      </a:br>
                      <a:r>
                        <a:rPr lang="de-DE" sz="1600" b="0" noProof="0" dirty="0">
                          <a:solidFill>
                            <a:schemeClr val="tx1"/>
                          </a:solidFill>
                          <a:latin typeface="Arial" panose="020B0604020202020204" pitchFamily="34" charset="0"/>
                          <a:cs typeface="Arial" panose="020B0604020202020204" pitchFamily="34" charset="0"/>
                        </a:rPr>
                        <a:t>im I. Prophase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1434350984"/>
                  </a:ext>
                </a:extLst>
              </a:tr>
              <a:tr h="1224136">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de-DE" sz="1600" b="0" noProof="0" dirty="0">
                          <a:solidFill>
                            <a:schemeClr val="tx1"/>
                          </a:solidFill>
                          <a:latin typeface="Arial" panose="020B0604020202020204" pitchFamily="34" charset="0"/>
                          <a:cs typeface="Arial" panose="020B0604020202020204" pitchFamily="34" charset="0"/>
                        </a:rPr>
                        <a:t>Primäre Oozyte im I. Prophase </a:t>
                      </a:r>
                      <a:r>
                        <a:rPr lang="de-DE" sz="1600" b="0" noProof="0" dirty="0">
                          <a:latin typeface="Arial" panose="020B0604020202020204" pitchFamily="34" charset="0"/>
                          <a:cs typeface="Arial" panose="020B0604020202020204" pitchFamily="34" charset="0"/>
                        </a:rPr>
                        <a:t>(aber größer)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1369849287"/>
                  </a:ext>
                </a:extLst>
              </a:tr>
              <a:tr h="1296144">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de-DE" sz="1600" b="0" noProof="0" dirty="0">
                          <a:solidFill>
                            <a:schemeClr val="tx1"/>
                          </a:solidFill>
                          <a:latin typeface="Arial" panose="020B0604020202020204" pitchFamily="34" charset="0"/>
                          <a:cs typeface="Arial" panose="020B0604020202020204" pitchFamily="34" charset="0"/>
                        </a:rPr>
                        <a:t>Primäre Oozyte im I. Prophase </a:t>
                      </a:r>
                      <a:r>
                        <a:rPr lang="de-DE" sz="1600" b="0" noProof="0" dirty="0">
                          <a:latin typeface="Arial" panose="020B0604020202020204" pitchFamily="34" charset="0"/>
                          <a:cs typeface="Arial" panose="020B0604020202020204" pitchFamily="34" charset="0"/>
                        </a:rPr>
                        <a:t>(aber größer)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3989117708"/>
                  </a:ext>
                </a:extLst>
              </a:tr>
              <a:tr h="1512168">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de-DE" sz="1600" b="0" noProof="0" dirty="0">
                          <a:solidFill>
                            <a:schemeClr val="tx1"/>
                          </a:solidFill>
                          <a:latin typeface="Arial" panose="020B0604020202020204" pitchFamily="34" charset="0"/>
                          <a:cs typeface="Arial" panose="020B0604020202020204" pitchFamily="34" charset="0"/>
                        </a:rPr>
                        <a:t>Primäre Oozyte im I. Prophase </a:t>
                      </a:r>
                      <a:r>
                        <a:rPr lang="de-DE" sz="1600" b="0" noProof="0" dirty="0">
                          <a:latin typeface="Arial" panose="020B0604020202020204" pitchFamily="34" charset="0"/>
                          <a:cs typeface="Arial" panose="020B0604020202020204" pitchFamily="34" charset="0"/>
                        </a:rPr>
                        <a:t>(aber größer)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3156742922"/>
                  </a:ext>
                </a:extLst>
              </a:tr>
              <a:tr h="1476191">
                <a:tc>
                  <a:txBody>
                    <a:bodyPr/>
                    <a:lstStyle/>
                    <a:p>
                      <a:pPr>
                        <a:spcBef>
                          <a:spcPct val="50000"/>
                        </a:spcBef>
                      </a:pPr>
                      <a:r>
                        <a:rPr lang="de-DE" sz="1600" b="0" noProof="0" dirty="0">
                          <a:latin typeface="Arial" panose="020B0604020202020204" pitchFamily="34" charset="0"/>
                          <a:cs typeface="Arial" panose="020B0604020202020204" pitchFamily="34" charset="0"/>
                        </a:rPr>
                        <a:t>Sekundäre Oozyte ist jetzt </a:t>
                      </a:r>
                      <a:br>
                        <a:rPr lang="de-DE" sz="1600" b="0" noProof="0" dirty="0">
                          <a:latin typeface="Arial" panose="020B0604020202020204" pitchFamily="34" charset="0"/>
                          <a:cs typeface="Arial" panose="020B0604020202020204" pitchFamily="34" charset="0"/>
                        </a:rPr>
                      </a:br>
                      <a:r>
                        <a:rPr lang="de-DE" sz="1600" b="1" noProof="0" dirty="0">
                          <a:solidFill>
                            <a:srgbClr val="C00000"/>
                          </a:solidFill>
                          <a:latin typeface="Arial" panose="020B0604020202020204" pitchFamily="34" charset="0"/>
                          <a:cs typeface="Arial" panose="020B0604020202020204" pitchFamily="34" charset="0"/>
                        </a:rPr>
                        <a:t>125 </a:t>
                      </a:r>
                      <a:r>
                        <a:rPr lang="de-DE" sz="1600" b="1" noProof="0" dirty="0">
                          <a:solidFill>
                            <a:srgbClr val="C00000"/>
                          </a:solidFill>
                          <a:latin typeface="Symbol" panose="05050102010706020507" pitchFamily="18" charset="2"/>
                          <a:cs typeface="Arial" panose="020B0604020202020204" pitchFamily="34" charset="0"/>
                        </a:rPr>
                        <a:t>m</a:t>
                      </a:r>
                      <a:r>
                        <a:rPr lang="de-DE" sz="1600" b="1" noProof="0" dirty="0">
                          <a:solidFill>
                            <a:srgbClr val="C00000"/>
                          </a:solidFill>
                          <a:latin typeface="Arial" panose="020B0604020202020204" pitchFamily="34" charset="0"/>
                          <a:cs typeface="Arial" panose="020B0604020202020204" pitchFamily="34" charset="0"/>
                        </a:rPr>
                        <a:t>m</a:t>
                      </a:r>
                      <a:r>
                        <a:rPr lang="de-DE" sz="1600" b="0" noProof="0" dirty="0">
                          <a:solidFill>
                            <a:schemeClr val="tx1"/>
                          </a:solidFill>
                          <a:latin typeface="Arial" panose="020B0604020202020204" pitchFamily="34" charset="0"/>
                          <a:cs typeface="Arial" panose="020B0604020202020204" pitchFamily="34" charset="0"/>
                        </a:rPr>
                        <a:t>.</a:t>
                      </a:r>
                      <a:r>
                        <a:rPr lang="de-DE" sz="1600" b="0" baseline="0" noProof="0" dirty="0">
                          <a:solidFill>
                            <a:srgbClr val="FF0000"/>
                          </a:solidFill>
                          <a:latin typeface="Arial" panose="020B0604020202020204" pitchFamily="34" charset="0"/>
                          <a:cs typeface="Arial" panose="020B0604020202020204" pitchFamily="34" charset="0"/>
                        </a:rPr>
                        <a:t> </a:t>
                      </a:r>
                      <a:r>
                        <a:rPr lang="de-DE" sz="1600" b="0" noProof="0" dirty="0">
                          <a:latin typeface="Arial" panose="020B0604020202020204" pitchFamily="34" charset="0"/>
                          <a:cs typeface="Arial" panose="020B0604020202020204" pitchFamily="34" charset="0"/>
                        </a:rPr>
                        <a:t>Meiose I wird kurz vor Ovulation (LH-peak) beendet und Meiose II wird angefangen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865864140"/>
                  </a:ext>
                </a:extLst>
              </a:tr>
              <a:tr h="660480">
                <a:tc>
                  <a:txBody>
                    <a:bodyPr/>
                    <a:lstStyle/>
                    <a:p>
                      <a:pPr>
                        <a:spcBef>
                          <a:spcPct val="50000"/>
                        </a:spcBef>
                      </a:pPr>
                      <a:r>
                        <a:rPr lang="hu-HU" sz="2800" b="1" dirty="0" err="1">
                          <a:solidFill>
                            <a:srgbClr val="008000"/>
                          </a:solidFill>
                          <a:latin typeface="Arial" panose="020B0604020202020204" pitchFamily="34" charset="0"/>
                          <a:cs typeface="Arial" panose="020B0604020202020204" pitchFamily="34" charset="0"/>
                        </a:rPr>
                        <a:t>Oozyte-Stadien</a:t>
                      </a:r>
                      <a:endParaRPr lang="hu-HU" sz="2800" dirty="0">
                        <a:solidFill>
                          <a:srgbClr val="008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tile tx="0" ty="0" sx="100000" sy="100000" flip="none" algn="tl"/>
                    </a:blipFill>
                  </a:tcPr>
                </a:tc>
                <a:extLst>
                  <a:ext uri="{0D108BD9-81ED-4DB2-BD59-A6C34878D82A}">
                    <a16:rowId xmlns:a16="http://schemas.microsoft.com/office/drawing/2014/main" val="2781085989"/>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3"/>
          <p:cNvSpPr txBox="1">
            <a:spLocks noChangeArrowheads="1"/>
          </p:cNvSpPr>
          <p:nvPr/>
        </p:nvSpPr>
        <p:spPr bwMode="auto">
          <a:xfrm>
            <a:off x="0" y="0"/>
            <a:ext cx="9144000" cy="461962"/>
          </a:xfrm>
          <a:prstGeom prst="rect">
            <a:avLst/>
          </a:prstGeom>
          <a:noFill/>
          <a:ln w="9525">
            <a:noFill/>
            <a:miter lim="800000"/>
            <a:headEnd/>
            <a:tailEnd/>
          </a:ln>
        </p:spPr>
        <p:txBody>
          <a:bodyPr wrap="square">
            <a:spAutoFit/>
          </a:bodyPr>
          <a:lstStyle/>
          <a:p>
            <a:pPr>
              <a:spcBef>
                <a:spcPct val="50000"/>
              </a:spcBef>
            </a:pPr>
            <a:r>
              <a:rPr lang="hu-HU" sz="2400" b="1" dirty="0" err="1">
                <a:latin typeface="Arial" panose="020B0604020202020204" pitchFamily="34" charset="0"/>
                <a:cs typeface="Arial" panose="020B0604020202020204" pitchFamily="34" charset="0"/>
              </a:rPr>
              <a:t>Primordiale</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primäre</a:t>
            </a:r>
            <a:r>
              <a:rPr lang="hu-HU" sz="2400" b="1" dirty="0">
                <a:latin typeface="Arial" panose="020B0604020202020204" pitchFamily="34" charset="0"/>
                <a:cs typeface="Arial" panose="020B0604020202020204" pitchFamily="34" charset="0"/>
              </a:rPr>
              <a:t> und </a:t>
            </a:r>
            <a:r>
              <a:rPr lang="hu-HU" sz="2400" b="1" dirty="0" err="1">
                <a:latin typeface="Arial" panose="020B0604020202020204" pitchFamily="34" charset="0"/>
                <a:cs typeface="Arial" panose="020B0604020202020204" pitchFamily="34" charset="0"/>
              </a:rPr>
              <a:t>sekundäre</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Follikeln</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im</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Eierstock</a:t>
            </a:r>
            <a:endParaRPr lang="hu-HU" sz="2400" b="1" dirty="0">
              <a:latin typeface="Arial" panose="020B0604020202020204" pitchFamily="34" charset="0"/>
              <a:cs typeface="Arial" panose="020B0604020202020204" pitchFamily="34" charset="0"/>
            </a:endParaRP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876"/>
            <a:ext cx="9144000" cy="645212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1000553" y="6257698"/>
            <a:ext cx="7416105" cy="553998"/>
          </a:xfrm>
          <a:prstGeom prst="rect">
            <a:avLst/>
          </a:prstGeom>
          <a:noFill/>
          <a:ln w="9525">
            <a:noFill/>
            <a:miter lim="800000"/>
            <a:headEnd/>
            <a:tailEnd/>
          </a:ln>
        </p:spPr>
        <p:txBody>
          <a:bodyPr wrap="square">
            <a:spAutoFit/>
          </a:bodyPr>
          <a:lstStyle/>
          <a:p>
            <a:pPr algn="ctr">
              <a:spcBef>
                <a:spcPct val="50000"/>
              </a:spcBef>
            </a:pPr>
            <a:r>
              <a:rPr lang="hu-HU" dirty="0" err="1">
                <a:latin typeface="Arial" panose="020B0604020202020204" pitchFamily="34" charset="0"/>
                <a:cs typeface="Arial" panose="020B0604020202020204" pitchFamily="34" charset="0"/>
              </a:rPr>
              <a:t>Reifer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Follikel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Graafscher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Follikel</a:t>
            </a:r>
            <a:r>
              <a:rPr lang="hu-HU" dirty="0">
                <a:latin typeface="Arial" panose="020B0604020202020204" pitchFamily="34" charset="0"/>
                <a:cs typeface="Arial" panose="020B0604020202020204" pitchFamily="34" charset="0"/>
              </a:rPr>
              <a:t>)</a:t>
            </a:r>
            <a:br>
              <a:rPr lang="hu-HU" dirty="0">
                <a:latin typeface="Arial" panose="020B0604020202020204" pitchFamily="34" charset="0"/>
                <a:cs typeface="Arial" panose="020B0604020202020204" pitchFamily="34" charset="0"/>
              </a:rPr>
            </a:br>
            <a:r>
              <a:rPr lang="hu-HU" sz="1200" dirty="0" err="1">
                <a:latin typeface="Arial" panose="020B0604020202020204" pitchFamily="34" charset="0"/>
                <a:cs typeface="Arial" panose="020B0604020202020204" pitchFamily="34" charset="0"/>
              </a:rPr>
              <a:t>seine</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Grenze</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ist</a:t>
            </a:r>
            <a:r>
              <a:rPr lang="hu-HU" sz="1200" dirty="0">
                <a:latin typeface="Arial" panose="020B0604020202020204" pitchFamily="34" charset="0"/>
                <a:cs typeface="Arial" panose="020B0604020202020204" pitchFamily="34" charset="0"/>
              </a:rPr>
              <a:t> mit </a:t>
            </a:r>
            <a:r>
              <a:rPr lang="hu-HU" sz="1200" dirty="0" err="1">
                <a:latin typeface="Arial" panose="020B0604020202020204" pitchFamily="34" charset="0"/>
                <a:cs typeface="Arial" panose="020B0604020202020204" pitchFamily="34" charset="0"/>
              </a:rPr>
              <a:t>rot</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punktiert</a:t>
            </a:r>
            <a:r>
              <a:rPr lang="hu-HU" sz="1200" dirty="0">
                <a:latin typeface="Arial" panose="020B0604020202020204" pitchFamily="34" charset="0"/>
                <a:cs typeface="Arial" panose="020B0604020202020204" pitchFamily="34" charset="0"/>
              </a:rPr>
              <a:t>; der Kern der </a:t>
            </a:r>
            <a:r>
              <a:rPr lang="hu-HU" sz="1200" dirty="0" err="1">
                <a:latin typeface="Arial" panose="020B0604020202020204" pitchFamily="34" charset="0"/>
                <a:cs typeface="Arial" panose="020B0604020202020204" pitchFamily="34" charset="0"/>
              </a:rPr>
              <a:t>Eizelle</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liegt</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nicht</a:t>
            </a:r>
            <a:r>
              <a:rPr lang="hu-HU" sz="1200" dirty="0">
                <a:latin typeface="Arial" panose="020B0604020202020204" pitchFamily="34" charset="0"/>
                <a:cs typeface="Arial" panose="020B0604020202020204" pitchFamily="34" charset="0"/>
              </a:rPr>
              <a:t> in der </a:t>
            </a:r>
            <a:r>
              <a:rPr lang="hu-HU" sz="1200" dirty="0" err="1">
                <a:latin typeface="Arial" panose="020B0604020202020204" pitchFamily="34" charset="0"/>
                <a:cs typeface="Arial" panose="020B0604020202020204" pitchFamily="34" charset="0"/>
              </a:rPr>
              <a:t>Schnittebene</a:t>
            </a:r>
            <a:endParaRPr lang="hu-HU" sz="1200" dirty="0">
              <a:latin typeface="Arial" panose="020B0604020202020204" pitchFamily="34" charset="0"/>
              <a:cs typeface="Arial" panose="020B0604020202020204" pitchFamily="34" charset="0"/>
            </a:endParaRPr>
          </a:p>
        </p:txBody>
      </p:sp>
      <p:sp>
        <p:nvSpPr>
          <p:cNvPr id="6" name="Szabadkézi sokszög 5"/>
          <p:cNvSpPr/>
          <p:nvPr/>
        </p:nvSpPr>
        <p:spPr>
          <a:xfrm>
            <a:off x="1239838" y="1136650"/>
            <a:ext cx="4065587" cy="4138613"/>
          </a:xfrm>
          <a:custGeom>
            <a:avLst/>
            <a:gdLst>
              <a:gd name="connsiteX0" fmla="*/ 1585415 w 4065895"/>
              <a:gd name="connsiteY0" fmla="*/ 9099 h 4138684"/>
              <a:gd name="connsiteX1" fmla="*/ 1394346 w 4065895"/>
              <a:gd name="connsiteY1" fmla="*/ 56866 h 4138684"/>
              <a:gd name="connsiteX2" fmla="*/ 1175982 w 4065895"/>
              <a:gd name="connsiteY2" fmla="*/ 84162 h 4138684"/>
              <a:gd name="connsiteX3" fmla="*/ 1032680 w 4065895"/>
              <a:gd name="connsiteY3" fmla="*/ 159224 h 4138684"/>
              <a:gd name="connsiteX4" fmla="*/ 848435 w 4065895"/>
              <a:gd name="connsiteY4" fmla="*/ 247935 h 4138684"/>
              <a:gd name="connsiteX5" fmla="*/ 636895 w 4065895"/>
              <a:gd name="connsiteY5" fmla="*/ 411708 h 4138684"/>
              <a:gd name="connsiteX6" fmla="*/ 425355 w 4065895"/>
              <a:gd name="connsiteY6" fmla="*/ 698311 h 4138684"/>
              <a:gd name="connsiteX7" fmla="*/ 309349 w 4065895"/>
              <a:gd name="connsiteY7" fmla="*/ 909851 h 4138684"/>
              <a:gd name="connsiteX8" fmla="*/ 138752 w 4065895"/>
              <a:gd name="connsiteY8" fmla="*/ 1401171 h 4138684"/>
              <a:gd name="connsiteX9" fmla="*/ 56865 w 4065895"/>
              <a:gd name="connsiteY9" fmla="*/ 1728717 h 4138684"/>
              <a:gd name="connsiteX10" fmla="*/ 36394 w 4065895"/>
              <a:gd name="connsiteY10" fmla="*/ 1960729 h 4138684"/>
              <a:gd name="connsiteX11" fmla="*/ 2274 w 4065895"/>
              <a:gd name="connsiteY11" fmla="*/ 2267803 h 4138684"/>
              <a:gd name="connsiteX12" fmla="*/ 50041 w 4065895"/>
              <a:gd name="connsiteY12" fmla="*/ 2718180 h 4138684"/>
              <a:gd name="connsiteX13" fmla="*/ 97809 w 4065895"/>
              <a:gd name="connsiteY13" fmla="*/ 2888777 h 4138684"/>
              <a:gd name="connsiteX14" fmla="*/ 172871 w 4065895"/>
              <a:gd name="connsiteY14" fmla="*/ 3073021 h 4138684"/>
              <a:gd name="connsiteX15" fmla="*/ 322997 w 4065895"/>
              <a:gd name="connsiteY15" fmla="*/ 3291386 h 4138684"/>
              <a:gd name="connsiteX16" fmla="*/ 507241 w 4065895"/>
              <a:gd name="connsiteY16" fmla="*/ 3502926 h 4138684"/>
              <a:gd name="connsiteX17" fmla="*/ 875731 w 4065895"/>
              <a:gd name="connsiteY17" fmla="*/ 3755409 h 4138684"/>
              <a:gd name="connsiteX18" fmla="*/ 1210101 w 4065895"/>
              <a:gd name="connsiteY18" fmla="*/ 3905535 h 4138684"/>
              <a:gd name="connsiteX19" fmla="*/ 1640006 w 4065895"/>
              <a:gd name="connsiteY19" fmla="*/ 4035188 h 4138684"/>
              <a:gd name="connsiteX20" fmla="*/ 2097206 w 4065895"/>
              <a:gd name="connsiteY20" fmla="*/ 4123899 h 4138684"/>
              <a:gd name="connsiteX21" fmla="*/ 2492991 w 4065895"/>
              <a:gd name="connsiteY21" fmla="*/ 4123899 h 4138684"/>
              <a:gd name="connsiteX22" fmla="*/ 2881952 w 4065895"/>
              <a:gd name="connsiteY22" fmla="*/ 4082956 h 4138684"/>
              <a:gd name="connsiteX23" fmla="*/ 3189027 w 4065895"/>
              <a:gd name="connsiteY23" fmla="*/ 3905535 h 4138684"/>
              <a:gd name="connsiteX24" fmla="*/ 3380095 w 4065895"/>
              <a:gd name="connsiteY24" fmla="*/ 3693994 h 4138684"/>
              <a:gd name="connsiteX25" fmla="*/ 3571164 w 4065895"/>
              <a:gd name="connsiteY25" fmla="*/ 3332329 h 4138684"/>
              <a:gd name="connsiteX26" fmla="*/ 3734937 w 4065895"/>
              <a:gd name="connsiteY26" fmla="*/ 3066197 h 4138684"/>
              <a:gd name="connsiteX27" fmla="*/ 3837295 w 4065895"/>
              <a:gd name="connsiteY27" fmla="*/ 2772771 h 4138684"/>
              <a:gd name="connsiteX28" fmla="*/ 3946477 w 4065895"/>
              <a:gd name="connsiteY28" fmla="*/ 2486168 h 4138684"/>
              <a:gd name="connsiteX29" fmla="*/ 4048835 w 4065895"/>
              <a:gd name="connsiteY29" fmla="*/ 2206388 h 4138684"/>
              <a:gd name="connsiteX30" fmla="*/ 4048835 w 4065895"/>
              <a:gd name="connsiteY30" fmla="*/ 1858371 h 4138684"/>
              <a:gd name="connsiteX31" fmla="*/ 3987421 w 4065895"/>
              <a:gd name="connsiteY31" fmla="*/ 1619535 h 4138684"/>
              <a:gd name="connsiteX32" fmla="*/ 3844119 w 4065895"/>
              <a:gd name="connsiteY32" fmla="*/ 1278341 h 4138684"/>
              <a:gd name="connsiteX33" fmla="*/ 3653050 w 4065895"/>
              <a:gd name="connsiteY33" fmla="*/ 950794 h 4138684"/>
              <a:gd name="connsiteX34" fmla="*/ 3400567 w 4065895"/>
              <a:gd name="connsiteY34" fmla="*/ 650544 h 4138684"/>
              <a:gd name="connsiteX35" fmla="*/ 2957015 w 4065895"/>
              <a:gd name="connsiteY35" fmla="*/ 391236 h 4138684"/>
              <a:gd name="connsiteX36" fmla="*/ 2697707 w 4065895"/>
              <a:gd name="connsiteY36" fmla="*/ 282054 h 4138684"/>
              <a:gd name="connsiteX37" fmla="*/ 2561229 w 4065895"/>
              <a:gd name="connsiteY37" fmla="*/ 227463 h 4138684"/>
              <a:gd name="connsiteX38" fmla="*/ 2492991 w 4065895"/>
              <a:gd name="connsiteY38" fmla="*/ 166048 h 4138684"/>
              <a:gd name="connsiteX39" fmla="*/ 2172268 w 4065895"/>
              <a:gd name="connsiteY39" fmla="*/ 84162 h 4138684"/>
              <a:gd name="connsiteX40" fmla="*/ 1912961 w 4065895"/>
              <a:gd name="connsiteY40" fmla="*/ 29571 h 4138684"/>
              <a:gd name="connsiteX41" fmla="*/ 1646829 w 4065895"/>
              <a:gd name="connsiteY41" fmla="*/ 2275 h 4138684"/>
              <a:gd name="connsiteX42" fmla="*/ 1585415 w 4065895"/>
              <a:gd name="connsiteY42" fmla="*/ 9099 h 413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65895" h="4138684">
                <a:moveTo>
                  <a:pt x="1585415" y="9099"/>
                </a:moveTo>
                <a:cubicBezTo>
                  <a:pt x="1543335" y="18198"/>
                  <a:pt x="1462585" y="44356"/>
                  <a:pt x="1394346" y="56866"/>
                </a:cubicBezTo>
                <a:cubicBezTo>
                  <a:pt x="1326107" y="69376"/>
                  <a:pt x="1236260" y="67102"/>
                  <a:pt x="1175982" y="84162"/>
                </a:cubicBezTo>
                <a:cubicBezTo>
                  <a:pt x="1115704" y="101222"/>
                  <a:pt x="1087271" y="131929"/>
                  <a:pt x="1032680" y="159224"/>
                </a:cubicBezTo>
                <a:cubicBezTo>
                  <a:pt x="978089" y="186519"/>
                  <a:pt x="914399" y="205854"/>
                  <a:pt x="848435" y="247935"/>
                </a:cubicBezTo>
                <a:cubicBezTo>
                  <a:pt x="782471" y="290016"/>
                  <a:pt x="707408" y="336645"/>
                  <a:pt x="636895" y="411708"/>
                </a:cubicBezTo>
                <a:cubicBezTo>
                  <a:pt x="566382" y="486771"/>
                  <a:pt x="479946" y="615287"/>
                  <a:pt x="425355" y="698311"/>
                </a:cubicBezTo>
                <a:cubicBezTo>
                  <a:pt x="370764" y="781335"/>
                  <a:pt x="357116" y="792708"/>
                  <a:pt x="309349" y="909851"/>
                </a:cubicBezTo>
                <a:cubicBezTo>
                  <a:pt x="261582" y="1026994"/>
                  <a:pt x="180833" y="1264693"/>
                  <a:pt x="138752" y="1401171"/>
                </a:cubicBezTo>
                <a:cubicBezTo>
                  <a:pt x="96671" y="1537649"/>
                  <a:pt x="73925" y="1635457"/>
                  <a:pt x="56865" y="1728717"/>
                </a:cubicBezTo>
                <a:cubicBezTo>
                  <a:pt x="39805" y="1821977"/>
                  <a:pt x="45493" y="1870881"/>
                  <a:pt x="36394" y="1960729"/>
                </a:cubicBezTo>
                <a:cubicBezTo>
                  <a:pt x="27296" y="2050577"/>
                  <a:pt x="0" y="2141561"/>
                  <a:pt x="2274" y="2267803"/>
                </a:cubicBezTo>
                <a:cubicBezTo>
                  <a:pt x="4548" y="2394045"/>
                  <a:pt x="34119" y="2614684"/>
                  <a:pt x="50041" y="2718180"/>
                </a:cubicBezTo>
                <a:cubicBezTo>
                  <a:pt x="65963" y="2821676"/>
                  <a:pt x="77337" y="2829637"/>
                  <a:pt x="97809" y="2888777"/>
                </a:cubicBezTo>
                <a:cubicBezTo>
                  <a:pt x="118281" y="2947917"/>
                  <a:pt x="135340" y="3005920"/>
                  <a:pt x="172871" y="3073021"/>
                </a:cubicBezTo>
                <a:cubicBezTo>
                  <a:pt x="210402" y="3140123"/>
                  <a:pt x="267269" y="3219735"/>
                  <a:pt x="322997" y="3291386"/>
                </a:cubicBezTo>
                <a:cubicBezTo>
                  <a:pt x="378725" y="3363037"/>
                  <a:pt x="415119" y="3425589"/>
                  <a:pt x="507241" y="3502926"/>
                </a:cubicBezTo>
                <a:cubicBezTo>
                  <a:pt x="599363" y="3580263"/>
                  <a:pt x="758588" y="3688308"/>
                  <a:pt x="875731" y="3755409"/>
                </a:cubicBezTo>
                <a:cubicBezTo>
                  <a:pt x="992874" y="3822510"/>
                  <a:pt x="1082722" y="3858905"/>
                  <a:pt x="1210101" y="3905535"/>
                </a:cubicBezTo>
                <a:cubicBezTo>
                  <a:pt x="1337480" y="3952165"/>
                  <a:pt x="1492155" y="3998794"/>
                  <a:pt x="1640006" y="4035188"/>
                </a:cubicBezTo>
                <a:cubicBezTo>
                  <a:pt x="1787857" y="4071582"/>
                  <a:pt x="1955042" y="4109114"/>
                  <a:pt x="2097206" y="4123899"/>
                </a:cubicBezTo>
                <a:cubicBezTo>
                  <a:pt x="2239370" y="4138684"/>
                  <a:pt x="2362200" y="4130723"/>
                  <a:pt x="2492991" y="4123899"/>
                </a:cubicBezTo>
                <a:cubicBezTo>
                  <a:pt x="2623782" y="4117075"/>
                  <a:pt x="2765946" y="4119350"/>
                  <a:pt x="2881952" y="4082956"/>
                </a:cubicBezTo>
                <a:cubicBezTo>
                  <a:pt x="2997958" y="4046562"/>
                  <a:pt x="3106003" y="3970362"/>
                  <a:pt x="3189027" y="3905535"/>
                </a:cubicBezTo>
                <a:cubicBezTo>
                  <a:pt x="3272051" y="3840708"/>
                  <a:pt x="3316406" y="3789528"/>
                  <a:pt x="3380095" y="3693994"/>
                </a:cubicBezTo>
                <a:cubicBezTo>
                  <a:pt x="3443784" y="3598460"/>
                  <a:pt x="3512024" y="3436962"/>
                  <a:pt x="3571164" y="3332329"/>
                </a:cubicBezTo>
                <a:cubicBezTo>
                  <a:pt x="3630304" y="3227696"/>
                  <a:pt x="3690582" y="3159457"/>
                  <a:pt x="3734937" y="3066197"/>
                </a:cubicBezTo>
                <a:cubicBezTo>
                  <a:pt x="3779292" y="2972937"/>
                  <a:pt x="3802038" y="2869442"/>
                  <a:pt x="3837295" y="2772771"/>
                </a:cubicBezTo>
                <a:cubicBezTo>
                  <a:pt x="3872552" y="2676100"/>
                  <a:pt x="3911220" y="2580565"/>
                  <a:pt x="3946477" y="2486168"/>
                </a:cubicBezTo>
                <a:cubicBezTo>
                  <a:pt x="3981734" y="2391771"/>
                  <a:pt x="4031775" y="2311021"/>
                  <a:pt x="4048835" y="2206388"/>
                </a:cubicBezTo>
                <a:cubicBezTo>
                  <a:pt x="4065895" y="2101755"/>
                  <a:pt x="4059071" y="1956180"/>
                  <a:pt x="4048835" y="1858371"/>
                </a:cubicBezTo>
                <a:cubicBezTo>
                  <a:pt x="4038599" y="1760562"/>
                  <a:pt x="4021540" y="1716207"/>
                  <a:pt x="3987421" y="1619535"/>
                </a:cubicBezTo>
                <a:cubicBezTo>
                  <a:pt x="3953302" y="1522863"/>
                  <a:pt x="3899847" y="1389798"/>
                  <a:pt x="3844119" y="1278341"/>
                </a:cubicBezTo>
                <a:cubicBezTo>
                  <a:pt x="3788391" y="1166884"/>
                  <a:pt x="3726975" y="1055427"/>
                  <a:pt x="3653050" y="950794"/>
                </a:cubicBezTo>
                <a:cubicBezTo>
                  <a:pt x="3579125" y="846161"/>
                  <a:pt x="3516573" y="743804"/>
                  <a:pt x="3400567" y="650544"/>
                </a:cubicBezTo>
                <a:cubicBezTo>
                  <a:pt x="3284561" y="557284"/>
                  <a:pt x="3074158" y="452651"/>
                  <a:pt x="2957015" y="391236"/>
                </a:cubicBezTo>
                <a:cubicBezTo>
                  <a:pt x="2839872" y="329821"/>
                  <a:pt x="2763671" y="309350"/>
                  <a:pt x="2697707" y="282054"/>
                </a:cubicBezTo>
                <a:cubicBezTo>
                  <a:pt x="2631743" y="254758"/>
                  <a:pt x="2595348" y="246797"/>
                  <a:pt x="2561229" y="227463"/>
                </a:cubicBezTo>
                <a:cubicBezTo>
                  <a:pt x="2527110" y="208129"/>
                  <a:pt x="2557818" y="189932"/>
                  <a:pt x="2492991" y="166048"/>
                </a:cubicBezTo>
                <a:cubicBezTo>
                  <a:pt x="2428164" y="142165"/>
                  <a:pt x="2268940" y="106908"/>
                  <a:pt x="2172268" y="84162"/>
                </a:cubicBezTo>
                <a:cubicBezTo>
                  <a:pt x="2075596" y="61416"/>
                  <a:pt x="2000534" y="43219"/>
                  <a:pt x="1912961" y="29571"/>
                </a:cubicBezTo>
                <a:cubicBezTo>
                  <a:pt x="1825388" y="15923"/>
                  <a:pt x="1699145" y="4550"/>
                  <a:pt x="1646829" y="2275"/>
                </a:cubicBezTo>
                <a:cubicBezTo>
                  <a:pt x="1594513" y="0"/>
                  <a:pt x="1627496" y="1"/>
                  <a:pt x="1585415" y="9099"/>
                </a:cubicBezTo>
                <a:close/>
              </a:path>
            </a:pathLst>
          </a:cu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618919" cy="6169561"/>
          </a:xfrm>
          <a:prstGeom prst="rect">
            <a:avLst/>
          </a:prstGeom>
        </p:spPr>
      </p:pic>
      <p:sp>
        <p:nvSpPr>
          <p:cNvPr id="3" name="Szövegdoboz 2"/>
          <p:cNvSpPr txBox="1"/>
          <p:nvPr/>
        </p:nvSpPr>
        <p:spPr>
          <a:xfrm>
            <a:off x="6444208" y="548680"/>
            <a:ext cx="1656184" cy="369332"/>
          </a:xfrm>
          <a:prstGeom prst="rect">
            <a:avLst/>
          </a:prstGeom>
          <a:noFill/>
        </p:spPr>
        <p:txBody>
          <a:bodyPr wrap="square" rtlCol="0">
            <a:spAutoFit/>
          </a:bodyPr>
          <a:lstStyle/>
          <a:p>
            <a:r>
              <a:rPr lang="hu-HU" b="1" dirty="0" err="1"/>
              <a:t>Tertierfollikel</a:t>
            </a:r>
            <a:endParaRPr lang="de-DE" b="1" dirty="0"/>
          </a:p>
        </p:txBody>
      </p:sp>
      <p:cxnSp>
        <p:nvCxnSpPr>
          <p:cNvPr id="5" name="Egyenes összekötő nyíllal 4"/>
          <p:cNvCxnSpPr/>
          <p:nvPr/>
        </p:nvCxnSpPr>
        <p:spPr>
          <a:xfrm flipH="1">
            <a:off x="7236296" y="980728"/>
            <a:ext cx="72008" cy="50405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268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dirty="0" err="1"/>
              <a:t>Zahl</a:t>
            </a:r>
            <a:r>
              <a:rPr lang="hu-HU" dirty="0"/>
              <a:t> der primordialen </a:t>
            </a:r>
            <a:r>
              <a:rPr lang="hu-HU" dirty="0" err="1"/>
              <a:t>Follikeln</a:t>
            </a:r>
            <a:endParaRPr lang="hu-HU" dirty="0"/>
          </a:p>
        </p:txBody>
      </p:sp>
      <p:sp>
        <p:nvSpPr>
          <p:cNvPr id="7" name="Tartalom helye 6"/>
          <p:cNvSpPr>
            <a:spLocks noGrp="1"/>
          </p:cNvSpPr>
          <p:nvPr>
            <p:ph idx="1"/>
          </p:nvPr>
        </p:nvSpPr>
        <p:spPr/>
        <p:txBody>
          <a:bodyPr/>
          <a:lstStyle/>
          <a:p>
            <a:r>
              <a:rPr lang="de-DE" sz="2400" dirty="0">
                <a:latin typeface="Arial" panose="020B0604020202020204" pitchFamily="34" charset="0"/>
                <a:cs typeface="Arial" panose="020B0604020202020204" pitchFamily="34" charset="0"/>
              </a:rPr>
              <a:t>Fetalzeit (7. EM): </a:t>
            </a:r>
            <a:r>
              <a:rPr lang="hu-HU" sz="2400" dirty="0" err="1">
                <a:latin typeface="Arial" panose="020B0604020202020204" pitchFamily="34" charset="0"/>
                <a:cs typeface="Arial" panose="020B0604020202020204" pitchFamily="34" charset="0"/>
              </a:rPr>
              <a:t>ca</a:t>
            </a:r>
            <a:r>
              <a:rPr lang="hu-HU" sz="2400" dirty="0">
                <a:latin typeface="Arial" panose="020B0604020202020204" pitchFamily="34" charset="0"/>
                <a:cs typeface="Arial" panose="020B0604020202020204" pitchFamily="34" charset="0"/>
              </a:rPr>
              <a:t>.</a:t>
            </a:r>
            <a:r>
              <a:rPr lang="de-DE" sz="2400" dirty="0">
                <a:latin typeface="Arial" panose="020B0604020202020204" pitchFamily="34" charset="0"/>
                <a:cs typeface="Arial" panose="020B0604020202020204" pitchFamily="34" charset="0"/>
              </a:rPr>
              <a:t>5 Mio.</a:t>
            </a:r>
          </a:p>
          <a:p>
            <a:r>
              <a:rPr lang="de-DE" sz="2400" dirty="0">
                <a:latin typeface="Arial" panose="020B0604020202020204" pitchFamily="34" charset="0"/>
                <a:cs typeface="Arial" panose="020B0604020202020204" pitchFamily="34" charset="0"/>
              </a:rPr>
              <a:t>Geburt: ca. 1 Mio.</a:t>
            </a:r>
            <a:r>
              <a:rPr lang="hu-HU" sz="2400" dirty="0">
                <a:latin typeface="Arial" panose="020B0604020202020204" pitchFamily="34" charset="0"/>
                <a:cs typeface="Arial" panose="020B0604020202020204" pitchFamily="34" charset="0"/>
              </a:rPr>
              <a:t> </a:t>
            </a:r>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Pubertät (bei 12-13. LJ) 2-400.00</a:t>
            </a:r>
          </a:p>
          <a:p>
            <a:r>
              <a:rPr lang="de-DE" sz="2400" dirty="0">
                <a:latin typeface="Arial" panose="020B0604020202020204" pitchFamily="34" charset="0"/>
                <a:cs typeface="Arial" panose="020B0604020202020204" pitchFamily="34" charset="0"/>
              </a:rPr>
              <a:t>Menopause (≈ 50. Lebensjahr): einige tausende</a:t>
            </a:r>
          </a:p>
          <a:p>
            <a:r>
              <a:rPr lang="de-DE" sz="2400" dirty="0">
                <a:latin typeface="Arial" panose="020B0604020202020204" pitchFamily="34" charset="0"/>
                <a:cs typeface="Arial" panose="020B0604020202020204" pitchFamily="34" charset="0"/>
              </a:rPr>
              <a:t>Di</a:t>
            </a:r>
            <a:r>
              <a:rPr lang="hu-HU" sz="2400" dirty="0">
                <a:latin typeface="Arial" panose="020B0604020202020204" pitchFamily="34" charset="0"/>
                <a:cs typeface="Arial" panose="020B0604020202020204" pitchFamily="34" charset="0"/>
              </a:rPr>
              <a:t>e</a:t>
            </a:r>
            <a:r>
              <a:rPr lang="de-DE" sz="2400" dirty="0">
                <a:latin typeface="Arial" panose="020B0604020202020204" pitchFamily="34" charset="0"/>
                <a:cs typeface="Arial" panose="020B0604020202020204" pitchFamily="34" charset="0"/>
              </a:rPr>
              <a:t> Angaben variieren: in Ihrem Embryobuch steht für Geburt 400.000 Primordialfollikel</a:t>
            </a:r>
            <a:r>
              <a:rPr lang="hu-HU" sz="2400" dirty="0">
                <a:latin typeface="Arial" panose="020B0604020202020204" pitchFamily="34" charset="0"/>
                <a:cs typeface="Arial" panose="020B0604020202020204" pitchFamily="34" charset="0"/>
              </a:rPr>
              <a:t> (PF)</a:t>
            </a:r>
            <a:r>
              <a:rPr lang="de-DE" sz="2400" dirty="0">
                <a:latin typeface="Arial" panose="020B0604020202020204" pitchFamily="34" charset="0"/>
                <a:cs typeface="Arial" panose="020B0604020202020204" pitchFamily="34" charset="0"/>
              </a:rPr>
              <a:t>. Es sieht so aus, dass die Frauen mit späterer Menopause (am Anfang ihrer 60er LJ-en) 2,5 Mio.</a:t>
            </a:r>
            <a:r>
              <a:rPr lang="hu-HU" sz="2400" dirty="0">
                <a:latin typeface="Arial" panose="020B0604020202020204" pitchFamily="34" charset="0"/>
                <a:cs typeface="Arial" panose="020B0604020202020204" pitchFamily="34" charset="0"/>
              </a:rPr>
              <a:t> PF</a:t>
            </a:r>
            <a:r>
              <a:rPr lang="de-DE" sz="2400" dirty="0">
                <a:latin typeface="Arial" panose="020B0604020202020204" pitchFamily="34" charset="0"/>
                <a:cs typeface="Arial" panose="020B0604020202020204" pitchFamily="34" charset="0"/>
              </a:rPr>
              <a:t>, die Frauen mit früherer Menopause (am Anfang ihrer 40er LJ-en) nur 40.000 PF beim Geburt haben.</a:t>
            </a:r>
          </a:p>
        </p:txBody>
      </p:sp>
    </p:spTree>
    <p:extLst>
      <p:ext uri="{BB962C8B-B14F-4D97-AF65-F5344CB8AC3E}">
        <p14:creationId xmlns:p14="http://schemas.microsoft.com/office/powerpoint/2010/main" val="185580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6051550" y="1844675"/>
            <a:ext cx="3092450" cy="1200329"/>
          </a:xfrm>
          <a:prstGeom prst="rect">
            <a:avLst/>
          </a:prstGeom>
          <a:noFill/>
          <a:ln w="9525">
            <a:noFill/>
            <a:miter lim="800000"/>
            <a:headEnd/>
            <a:tailEnd/>
          </a:ln>
        </p:spPr>
        <p:txBody>
          <a:bodyPr wrap="square">
            <a:spAutoFit/>
          </a:bodyPr>
          <a:lstStyle/>
          <a:p>
            <a:pPr>
              <a:spcBef>
                <a:spcPct val="50000"/>
              </a:spcBef>
            </a:pPr>
            <a:r>
              <a:rPr lang="de-DE" dirty="0">
                <a:latin typeface="Arial" panose="020B0604020202020204" pitchFamily="34" charset="0"/>
                <a:cs typeface="Arial" panose="020B0604020202020204" pitchFamily="34" charset="0"/>
              </a:rPr>
              <a:t>Die reife Eizelle ist eine</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runde Zelle (Durchmesser</a:t>
            </a:r>
            <a:r>
              <a:rPr lang="hu-HU"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100-125 </a:t>
            </a:r>
            <a:r>
              <a:rPr lang="de-DE" dirty="0">
                <a:latin typeface="Symbol" panose="05050102010706020507" pitchFamily="18" charset="2"/>
                <a:cs typeface="Arial" panose="020B0604020202020204" pitchFamily="34" charset="0"/>
              </a:rPr>
              <a:t>m</a:t>
            </a:r>
            <a:r>
              <a:rPr lang="de-DE" dirty="0">
                <a:latin typeface="Arial" panose="020B0604020202020204" pitchFamily="34" charset="0"/>
                <a:cs typeface="Arial" panose="020B0604020202020204" pitchFamily="34" charset="0"/>
              </a:rPr>
              <a:t>m) mit </a:t>
            </a:r>
            <a:r>
              <a:rPr lang="hu-HU" dirty="0" err="1">
                <a:latin typeface="Arial" panose="020B0604020202020204" pitchFamily="34" charset="0"/>
                <a:cs typeface="Arial" panose="020B0604020202020204" pitchFamily="34" charset="0"/>
              </a:rPr>
              <a:t>sehr</a:t>
            </a:r>
            <a:r>
              <a:rPr lang="hu-HU"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große</a:t>
            </a:r>
            <a:r>
              <a:rPr lang="hu-HU" dirty="0">
                <a:latin typeface="Arial" panose="020B0604020202020204" pitchFamily="34" charset="0"/>
                <a:cs typeface="Arial" panose="020B0604020202020204" pitchFamily="34" charset="0"/>
              </a:rPr>
              <a:t>m</a:t>
            </a:r>
            <a:r>
              <a:rPr lang="de-DE" dirty="0">
                <a:latin typeface="Arial" panose="020B0604020202020204" pitchFamily="34" charset="0"/>
                <a:cs typeface="Arial" panose="020B0604020202020204" pitchFamily="34" charset="0"/>
              </a:rPr>
              <a:t>, runden, hellen Kern</a:t>
            </a:r>
          </a:p>
        </p:txBody>
      </p:sp>
      <p:grpSp>
        <p:nvGrpSpPr>
          <p:cNvPr id="1028" name="Group 11"/>
          <p:cNvGrpSpPr>
            <a:grpSpLocks/>
          </p:cNvGrpSpPr>
          <p:nvPr/>
        </p:nvGrpSpPr>
        <p:grpSpPr bwMode="auto">
          <a:xfrm>
            <a:off x="228600" y="228600"/>
            <a:ext cx="5729288" cy="4497388"/>
            <a:chOff x="144" y="144"/>
            <a:chExt cx="3609" cy="2833"/>
          </a:xfrm>
        </p:grpSpPr>
        <p:graphicFrame>
          <p:nvGraphicFramePr>
            <p:cNvPr id="1026" name="Object 2"/>
            <p:cNvGraphicFramePr>
              <a:graphicFrameLocks noChangeAspect="1"/>
            </p:cNvGraphicFramePr>
            <p:nvPr/>
          </p:nvGraphicFramePr>
          <p:xfrm>
            <a:off x="144" y="144"/>
            <a:ext cx="3609" cy="2833"/>
          </p:xfrm>
          <a:graphic>
            <a:graphicData uri="http://schemas.openxmlformats.org/presentationml/2006/ole">
              <mc:AlternateContent xmlns:mc="http://schemas.openxmlformats.org/markup-compatibility/2006">
                <mc:Choice xmlns:v="urn:schemas-microsoft-com:vml" Requires="v">
                  <p:oleObj spid="_x0000_s1047" name="Image" r:id="rId3" imgW="9993651" imgH="7847619" progId="Photoshop.Image.7">
                    <p:embed/>
                  </p:oleObj>
                </mc:Choice>
                <mc:Fallback>
                  <p:oleObj name="Image" r:id="rId3" imgW="9993651" imgH="7847619" progId="Photoshop.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44"/>
                          <a:ext cx="3609" cy="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Text Box 4"/>
            <p:cNvSpPr txBox="1">
              <a:spLocks noChangeArrowheads="1"/>
            </p:cNvSpPr>
            <p:nvPr/>
          </p:nvSpPr>
          <p:spPr bwMode="auto">
            <a:xfrm>
              <a:off x="144" y="192"/>
              <a:ext cx="922" cy="192"/>
            </a:xfrm>
            <a:prstGeom prst="rect">
              <a:avLst/>
            </a:prstGeom>
            <a:solidFill>
              <a:srgbClr val="FFFFFF"/>
            </a:solidFill>
            <a:ln w="9525">
              <a:noFill/>
              <a:miter lim="800000"/>
              <a:headEnd/>
              <a:tailEnd/>
            </a:ln>
          </p:spPr>
          <p:txBody>
            <a:bodyPr>
              <a:spAutoFit/>
            </a:bodyPr>
            <a:lstStyle/>
            <a:p>
              <a:pPr>
                <a:spcBef>
                  <a:spcPct val="50000"/>
                </a:spcBef>
              </a:pPr>
              <a:r>
                <a:rPr lang="hu-HU" sz="1400" b="1">
                  <a:latin typeface="Lucida Sans Unicode" pitchFamily="34" charset="0"/>
                </a:rPr>
                <a:t>Zona pellucida</a:t>
              </a:r>
              <a:endParaRPr lang="hu-HU" sz="1400">
                <a:latin typeface="Lucida Sans Unicode" pitchFamily="34" charset="0"/>
              </a:endParaRPr>
            </a:p>
          </p:txBody>
        </p:sp>
        <p:sp>
          <p:nvSpPr>
            <p:cNvPr id="1033" name="Text Box 5"/>
            <p:cNvSpPr txBox="1">
              <a:spLocks noChangeArrowheads="1"/>
            </p:cNvSpPr>
            <p:nvPr/>
          </p:nvSpPr>
          <p:spPr bwMode="auto">
            <a:xfrm>
              <a:off x="158" y="672"/>
              <a:ext cx="720" cy="326"/>
            </a:xfrm>
            <a:prstGeom prst="rect">
              <a:avLst/>
            </a:prstGeom>
            <a:solidFill>
              <a:srgbClr val="FFFFFF"/>
            </a:solidFill>
            <a:ln w="9525">
              <a:noFill/>
              <a:miter lim="800000"/>
              <a:headEnd/>
              <a:tailEnd/>
            </a:ln>
          </p:spPr>
          <p:txBody>
            <a:bodyPr>
              <a:spAutoFit/>
            </a:bodyPr>
            <a:lstStyle/>
            <a:p>
              <a:pPr>
                <a:spcBef>
                  <a:spcPct val="50000"/>
                </a:spcBef>
              </a:pPr>
              <a:r>
                <a:rPr lang="hu-HU" sz="1400" b="1">
                  <a:latin typeface="Lucida Sans Unicode" pitchFamily="34" charset="0"/>
                </a:rPr>
                <a:t>Kern der Eizelle</a:t>
              </a:r>
              <a:endParaRPr lang="hu-HU" sz="1400">
                <a:latin typeface="Lucida Sans Unicode" pitchFamily="34" charset="0"/>
              </a:endParaRPr>
            </a:p>
          </p:txBody>
        </p:sp>
        <p:sp>
          <p:nvSpPr>
            <p:cNvPr id="1034" name="Text Box 6"/>
            <p:cNvSpPr txBox="1">
              <a:spLocks noChangeArrowheads="1"/>
            </p:cNvSpPr>
            <p:nvPr/>
          </p:nvSpPr>
          <p:spPr bwMode="auto">
            <a:xfrm>
              <a:off x="1296" y="2688"/>
              <a:ext cx="1872" cy="288"/>
            </a:xfrm>
            <a:prstGeom prst="rect">
              <a:avLst/>
            </a:prstGeom>
            <a:solidFill>
              <a:srgbClr val="FFFFFF"/>
            </a:solidFill>
            <a:ln w="9525">
              <a:noFill/>
              <a:miter lim="800000"/>
              <a:headEnd/>
              <a:tailEnd/>
            </a:ln>
          </p:spPr>
          <p:txBody>
            <a:bodyPr>
              <a:spAutoFit/>
            </a:bodyPr>
            <a:lstStyle/>
            <a:p>
              <a:pPr algn="ctr">
                <a:spcBef>
                  <a:spcPct val="50000"/>
                </a:spcBef>
              </a:pPr>
              <a:r>
                <a:rPr lang="hu-HU" sz="1200" b="1">
                  <a:latin typeface="Lucida Sans Unicode" pitchFamily="34" charset="0"/>
                </a:rPr>
                <a:t>Zellfortsätzen der Kumuluszellen durchdringen die Zona pellucida</a:t>
              </a:r>
              <a:endParaRPr lang="hu-HU" sz="1200">
                <a:latin typeface="Lucida Sans Unicode" pitchFamily="34" charset="0"/>
              </a:endParaRPr>
            </a:p>
          </p:txBody>
        </p:sp>
        <p:sp>
          <p:nvSpPr>
            <p:cNvPr id="1035" name="Text Box 7"/>
            <p:cNvSpPr txBox="1">
              <a:spLocks noChangeArrowheads="1"/>
            </p:cNvSpPr>
            <p:nvPr/>
          </p:nvSpPr>
          <p:spPr bwMode="auto">
            <a:xfrm>
              <a:off x="158" y="2568"/>
              <a:ext cx="1020" cy="330"/>
            </a:xfrm>
            <a:prstGeom prst="rect">
              <a:avLst/>
            </a:prstGeom>
            <a:noFill/>
            <a:ln w="9525">
              <a:noFill/>
              <a:miter lim="800000"/>
              <a:headEnd/>
              <a:tailEnd/>
            </a:ln>
          </p:spPr>
          <p:txBody>
            <a:bodyPr>
              <a:spAutoFit/>
            </a:bodyPr>
            <a:lstStyle/>
            <a:p>
              <a:pPr>
                <a:spcBef>
                  <a:spcPct val="50000"/>
                </a:spcBef>
              </a:pPr>
              <a:r>
                <a:rPr lang="hu-HU" sz="1400" b="1">
                  <a:latin typeface="Lucida Sans Unicode" pitchFamily="34" charset="0"/>
                </a:rPr>
                <a:t>Umgebenden Kumuluszellen</a:t>
              </a:r>
              <a:endParaRPr lang="de-DE" sz="1400" b="1">
                <a:latin typeface="Lucida Sans Unicode" pitchFamily="34" charset="0"/>
              </a:endParaRPr>
            </a:p>
          </p:txBody>
        </p:sp>
      </p:grpSp>
      <p:sp>
        <p:nvSpPr>
          <p:cNvPr id="1029" name="Line 8"/>
          <p:cNvSpPr>
            <a:spLocks noChangeShapeType="1"/>
          </p:cNvSpPr>
          <p:nvPr/>
        </p:nvSpPr>
        <p:spPr bwMode="auto">
          <a:xfrm flipV="1">
            <a:off x="1331913" y="2924175"/>
            <a:ext cx="792162" cy="1152525"/>
          </a:xfrm>
          <a:prstGeom prst="line">
            <a:avLst/>
          </a:prstGeom>
          <a:noFill/>
          <a:ln w="9525">
            <a:solidFill>
              <a:schemeClr val="tx1"/>
            </a:solidFill>
            <a:round/>
            <a:headEnd/>
            <a:tailEnd type="triangle" w="med" len="med"/>
          </a:ln>
        </p:spPr>
        <p:txBody>
          <a:bodyPr/>
          <a:lstStyle/>
          <a:p>
            <a:endParaRPr lang="hu-HU"/>
          </a:p>
        </p:txBody>
      </p:sp>
      <p:sp>
        <p:nvSpPr>
          <p:cNvPr id="1030" name="Line 9"/>
          <p:cNvSpPr>
            <a:spLocks noChangeShapeType="1"/>
          </p:cNvSpPr>
          <p:nvPr/>
        </p:nvSpPr>
        <p:spPr bwMode="auto">
          <a:xfrm flipV="1">
            <a:off x="1331913" y="3213100"/>
            <a:ext cx="1152525" cy="863600"/>
          </a:xfrm>
          <a:prstGeom prst="line">
            <a:avLst/>
          </a:prstGeom>
          <a:noFill/>
          <a:ln w="9525">
            <a:solidFill>
              <a:schemeClr val="tx1"/>
            </a:solidFill>
            <a:round/>
            <a:headEnd/>
            <a:tailEnd type="triangle" w="med" len="med"/>
          </a:ln>
        </p:spPr>
        <p:txBody>
          <a:bodyPr/>
          <a:lstStyle/>
          <a:p>
            <a:endParaRPr lang="hu-HU"/>
          </a:p>
        </p:txBody>
      </p:sp>
      <p:sp>
        <p:nvSpPr>
          <p:cNvPr id="1031" name="Text Box 10"/>
          <p:cNvSpPr txBox="1">
            <a:spLocks noChangeArrowheads="1"/>
          </p:cNvSpPr>
          <p:nvPr/>
        </p:nvSpPr>
        <p:spPr bwMode="auto">
          <a:xfrm>
            <a:off x="250825" y="5013325"/>
            <a:ext cx="8065591" cy="707886"/>
          </a:xfrm>
          <a:prstGeom prst="rect">
            <a:avLst/>
          </a:prstGeom>
          <a:noFill/>
          <a:ln w="9525">
            <a:noFill/>
            <a:miter lim="800000"/>
            <a:headEnd/>
            <a:tailEnd/>
          </a:ln>
        </p:spPr>
        <p:txBody>
          <a:bodyPr wrap="square">
            <a:spAutoFit/>
          </a:bodyPr>
          <a:lstStyle/>
          <a:p>
            <a:pPr>
              <a:spcBef>
                <a:spcPct val="50000"/>
              </a:spcBef>
            </a:pPr>
            <a:r>
              <a:rPr lang="de-DE" sz="2000" b="1" dirty="0" err="1">
                <a:latin typeface="Arial" panose="020B0604020202020204" pitchFamily="34" charset="0"/>
                <a:cs typeface="Arial" panose="020B0604020202020204" pitchFamily="34" charset="0"/>
              </a:rPr>
              <a:t>Eihügel</a:t>
            </a:r>
            <a:r>
              <a:rPr lang="de-DE" sz="2000" b="1" dirty="0">
                <a:latin typeface="Arial" panose="020B0604020202020204" pitchFamily="34" charset="0"/>
                <a:cs typeface="Arial" panose="020B0604020202020204" pitchFamily="34" charset="0"/>
              </a:rPr>
              <a:t>: </a:t>
            </a:r>
            <a:r>
              <a:rPr lang="de-DE" sz="2000" b="1" dirty="0" err="1">
                <a:latin typeface="Arial" panose="020B0604020202020204" pitchFamily="34" charset="0"/>
                <a:cs typeface="Arial" panose="020B0604020202020204" pitchFamily="34" charset="0"/>
              </a:rPr>
              <a:t>Cumulus</a:t>
            </a:r>
            <a:r>
              <a:rPr lang="de-DE" sz="2000" b="1" dirty="0">
                <a:latin typeface="Arial" panose="020B0604020202020204" pitchFamily="34" charset="0"/>
                <a:cs typeface="Arial" panose="020B0604020202020204" pitchFamily="34" charset="0"/>
              </a:rPr>
              <a:t> </a:t>
            </a:r>
            <a:r>
              <a:rPr lang="de-DE" sz="2000" b="1" dirty="0" err="1">
                <a:latin typeface="Arial" panose="020B0604020202020204" pitchFamily="34" charset="0"/>
                <a:cs typeface="Arial" panose="020B0604020202020204" pitchFamily="34" charset="0"/>
              </a:rPr>
              <a:t>oophorus</a:t>
            </a:r>
            <a:r>
              <a:rPr lang="hu-HU" sz="2000" b="1"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(d.h. die Eizelle und die sie unmittelbar umgebenden Follikelzellen (sog. Kumulus Zellen).</a:t>
            </a:r>
            <a:r>
              <a:rPr lang="de-DE" dirty="0">
                <a:latin typeface="Arial" panose="020B0604020202020204" pitchFamily="34" charset="0"/>
                <a:cs typeface="Arial" panose="020B060402020202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de-DE" dirty="0"/>
              <a:t>Empfohlenes Buch</a:t>
            </a:r>
          </a:p>
        </p:txBody>
      </p:sp>
      <p:pic>
        <p:nvPicPr>
          <p:cNvPr id="214018" name="Picture 2" descr="Taschenlehrbuch Embryolog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6096" y="1700808"/>
            <a:ext cx="3250704" cy="4876056"/>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831417" y="2132856"/>
            <a:ext cx="4572000" cy="1477328"/>
          </a:xfrm>
          <a:prstGeom prst="rect">
            <a:avLst/>
          </a:prstGeom>
        </p:spPr>
        <p:txBody>
          <a:bodyPr>
            <a:spAutoFit/>
          </a:bodyPr>
          <a:lstStyle/>
          <a:p>
            <a:r>
              <a:rPr lang="hu-HU" dirty="0" err="1"/>
              <a:t>Thieme</a:t>
            </a:r>
            <a:endParaRPr lang="hu-HU" dirty="0"/>
          </a:p>
          <a:p>
            <a:r>
              <a:rPr lang="de-DE" dirty="0"/>
              <a:t>12. überarbeitete und erweiterte Auflage 2014 </a:t>
            </a:r>
            <a:br>
              <a:rPr lang="de-DE" dirty="0"/>
            </a:br>
            <a:r>
              <a:rPr lang="de-DE" dirty="0"/>
              <a:t>536 S. , 350 Abb. , Broschiert (FH) </a:t>
            </a:r>
            <a:br>
              <a:rPr lang="de-DE" dirty="0"/>
            </a:br>
            <a:r>
              <a:rPr lang="de-DE" dirty="0"/>
              <a:t>ISBN: 9783134466126</a:t>
            </a:r>
            <a:endParaRPr lang="hu-HU" dirty="0"/>
          </a:p>
        </p:txBody>
      </p:sp>
    </p:spTree>
    <p:extLst>
      <p:ext uri="{BB962C8B-B14F-4D97-AF65-F5344CB8AC3E}">
        <p14:creationId xmlns:p14="http://schemas.microsoft.com/office/powerpoint/2010/main" val="2002319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3"/>
          <p:cNvSpPr txBox="1">
            <a:spLocks noChangeArrowheads="1"/>
          </p:cNvSpPr>
          <p:nvPr/>
        </p:nvSpPr>
        <p:spPr bwMode="auto">
          <a:xfrm>
            <a:off x="1475656" y="5940981"/>
            <a:ext cx="5184775" cy="369332"/>
          </a:xfrm>
          <a:prstGeom prst="rect">
            <a:avLst/>
          </a:prstGeom>
          <a:noFill/>
          <a:ln w="9525">
            <a:noFill/>
            <a:miter lim="800000"/>
            <a:headEnd/>
            <a:tailEnd/>
          </a:ln>
        </p:spPr>
        <p:txBody>
          <a:bodyPr wrap="square">
            <a:spAutoFit/>
          </a:bodyPr>
          <a:lstStyle/>
          <a:p>
            <a:pPr algn="ctr">
              <a:spcBef>
                <a:spcPct val="50000"/>
              </a:spcBef>
            </a:pPr>
            <a:r>
              <a:rPr lang="hu-HU" b="1" dirty="0">
                <a:latin typeface="Arial" panose="020B0604020202020204" pitchFamily="34" charset="0"/>
                <a:cs typeface="Arial" panose="020B0604020202020204" pitchFamily="34" charset="0"/>
              </a:rPr>
              <a:t>TEM </a:t>
            </a:r>
            <a:r>
              <a:rPr lang="hu-HU" b="1" dirty="0" err="1">
                <a:latin typeface="Arial" panose="020B0604020202020204" pitchFamily="34" charset="0"/>
                <a:cs typeface="Arial" panose="020B0604020202020204" pitchFamily="34" charset="0"/>
              </a:rPr>
              <a:t>Aufnahme</a:t>
            </a:r>
            <a:r>
              <a:rPr lang="hu-HU" b="1" dirty="0">
                <a:latin typeface="Arial" panose="020B0604020202020204" pitchFamily="34" charset="0"/>
                <a:cs typeface="Arial" panose="020B0604020202020204" pitchFamily="34" charset="0"/>
              </a:rPr>
              <a:t> von </a:t>
            </a:r>
            <a:r>
              <a:rPr lang="hu-HU" b="1" dirty="0" err="1">
                <a:latin typeface="Arial" panose="020B0604020202020204" pitchFamily="34" charset="0"/>
                <a:cs typeface="Arial" panose="020B0604020202020204" pitchFamily="34" charset="0"/>
              </a:rPr>
              <a:t>Cumulus</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oophorus</a:t>
            </a:r>
            <a:endParaRPr lang="en-US" b="1" dirty="0">
              <a:latin typeface="Arial" panose="020B0604020202020204" pitchFamily="34" charset="0"/>
              <a:cs typeface="Arial" panose="020B0604020202020204" pitchFamily="34" charset="0"/>
            </a:endParaRPr>
          </a:p>
        </p:txBody>
      </p:sp>
      <p:sp>
        <p:nvSpPr>
          <p:cNvPr id="19459" name="Text Box 4"/>
          <p:cNvSpPr txBox="1">
            <a:spLocks noChangeArrowheads="1"/>
          </p:cNvSpPr>
          <p:nvPr/>
        </p:nvSpPr>
        <p:spPr bwMode="auto">
          <a:xfrm>
            <a:off x="7451725" y="533400"/>
            <a:ext cx="1692275" cy="3431709"/>
          </a:xfrm>
          <a:prstGeom prst="rect">
            <a:avLst/>
          </a:prstGeom>
          <a:noFill/>
          <a:ln w="9525">
            <a:noFill/>
            <a:miter lim="800000"/>
            <a:headEnd/>
            <a:tailEnd/>
          </a:ln>
        </p:spPr>
        <p:txBody>
          <a:bodyPr>
            <a:spAutoFit/>
          </a:bodyPr>
          <a:lstStyle/>
          <a:p>
            <a:pPr>
              <a:spcBef>
                <a:spcPct val="50000"/>
              </a:spcBef>
              <a:defRPr/>
            </a:pPr>
            <a:r>
              <a:rPr lang="de-DE" sz="1400" b="1" dirty="0">
                <a:latin typeface="Arial" panose="020B0604020202020204" pitchFamily="34" charset="0"/>
                <a:cs typeface="Arial" panose="020B0604020202020204" pitchFamily="34" charset="0"/>
              </a:rPr>
              <a:t>1 Nucleolus</a:t>
            </a:r>
          </a:p>
          <a:p>
            <a:pPr>
              <a:spcBef>
                <a:spcPct val="50000"/>
              </a:spcBef>
              <a:defRPr/>
            </a:pPr>
            <a:r>
              <a:rPr lang="de-DE" sz="1400" b="1" dirty="0">
                <a:latin typeface="Arial" panose="020B0604020202020204" pitchFamily="34" charset="0"/>
                <a:cs typeface="Arial" panose="020B0604020202020204" pitchFamily="34" charset="0"/>
              </a:rPr>
              <a:t>2 Nucleus</a:t>
            </a:r>
          </a:p>
          <a:p>
            <a:pPr>
              <a:spcBef>
                <a:spcPct val="50000"/>
              </a:spcBef>
              <a:defRPr/>
            </a:pPr>
            <a:r>
              <a:rPr lang="de-DE" sz="1400" b="1" dirty="0">
                <a:latin typeface="Arial" panose="020B0604020202020204" pitchFamily="34" charset="0"/>
                <a:cs typeface="Arial" panose="020B0604020202020204" pitchFamily="34" charset="0"/>
              </a:rPr>
              <a:t>3 Rinder-</a:t>
            </a:r>
            <a:br>
              <a:rPr lang="de-DE" sz="1400" b="1"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    </a:t>
            </a:r>
            <a:r>
              <a:rPr lang="de-DE" sz="1400" b="1" dirty="0" err="1">
                <a:latin typeface="Arial" panose="020B0604020202020204" pitchFamily="34" charset="0"/>
                <a:cs typeface="Arial" panose="020B0604020202020204" pitchFamily="34" charset="0"/>
              </a:rPr>
              <a:t>körnchen</a:t>
            </a:r>
            <a:endParaRPr lang="de-DE" sz="1400" b="1" dirty="0">
              <a:latin typeface="Arial" panose="020B0604020202020204" pitchFamily="34" charset="0"/>
              <a:cs typeface="Arial" panose="020B0604020202020204" pitchFamily="34" charset="0"/>
            </a:endParaRPr>
          </a:p>
          <a:p>
            <a:pPr>
              <a:spcBef>
                <a:spcPct val="50000"/>
              </a:spcBef>
              <a:defRPr/>
            </a:pPr>
            <a:r>
              <a:rPr lang="de-DE" sz="1400" b="1" dirty="0">
                <a:latin typeface="Arial" panose="020B0604020202020204" pitchFamily="34" charset="0"/>
                <a:cs typeface="Arial" panose="020B0604020202020204" pitchFamily="34" charset="0"/>
              </a:rPr>
              <a:t>4 </a:t>
            </a:r>
            <a:r>
              <a:rPr lang="hu-HU" sz="1400" b="1" dirty="0" err="1">
                <a:latin typeface="Arial" panose="020B0604020202020204" pitchFamily="34" charset="0"/>
                <a:cs typeface="Arial" panose="020B0604020202020204" pitchFamily="34" charset="0"/>
              </a:rPr>
              <a:t>Zell</a:t>
            </a:r>
            <a:r>
              <a:rPr lang="de-DE" sz="1400" b="1" dirty="0" err="1">
                <a:latin typeface="Arial" panose="020B0604020202020204" pitchFamily="34" charset="0"/>
                <a:cs typeface="Arial" panose="020B0604020202020204" pitchFamily="34" charset="0"/>
              </a:rPr>
              <a:t>membran</a:t>
            </a:r>
            <a:br>
              <a:rPr lang="hu-HU" sz="1400" b="1" dirty="0">
                <a:latin typeface="Arial" panose="020B0604020202020204" pitchFamily="34" charset="0"/>
                <a:cs typeface="Arial" panose="020B0604020202020204" pitchFamily="34" charset="0"/>
              </a:rPr>
            </a:br>
            <a:r>
              <a:rPr lang="hu-HU" sz="1400" b="1" dirty="0">
                <a:latin typeface="Arial" panose="020B0604020202020204" pitchFamily="34" charset="0"/>
                <a:cs typeface="Arial" panose="020B0604020202020204" pitchFamily="34" charset="0"/>
              </a:rPr>
              <a:t>     </a:t>
            </a:r>
            <a:r>
              <a:rPr lang="de-DE" sz="1400" b="1" dirty="0">
                <a:latin typeface="Arial" panose="020B0604020202020204" pitchFamily="34" charset="0"/>
                <a:cs typeface="Arial" panose="020B0604020202020204" pitchFamily="34" charset="0"/>
              </a:rPr>
              <a:t>der Eizelle</a:t>
            </a:r>
            <a:br>
              <a:rPr lang="de-DE" sz="1400" b="1" dirty="0">
                <a:latin typeface="Arial" panose="020B0604020202020204" pitchFamily="34" charset="0"/>
                <a:cs typeface="Arial" panose="020B0604020202020204" pitchFamily="34" charset="0"/>
              </a:rPr>
            </a:br>
            <a:br>
              <a:rPr lang="hu-HU" sz="1400" b="1" dirty="0">
                <a:latin typeface="Arial" panose="020B0604020202020204" pitchFamily="34" charset="0"/>
                <a:cs typeface="Arial" panose="020B0604020202020204" pitchFamily="34" charset="0"/>
              </a:rPr>
            </a:br>
            <a:r>
              <a:rPr lang="de-DE" sz="1400" b="1" dirty="0">
                <a:solidFill>
                  <a:srgbClr val="C00000"/>
                </a:solidFill>
                <a:latin typeface="Arial" panose="020B0604020202020204" pitchFamily="34" charset="0"/>
                <a:cs typeface="Arial" panose="020B0604020202020204" pitchFamily="34" charset="0"/>
              </a:rPr>
              <a:t>5 Zona pellucida</a:t>
            </a:r>
          </a:p>
          <a:p>
            <a:pPr>
              <a:spcBef>
                <a:spcPct val="50000"/>
              </a:spcBef>
              <a:defRPr/>
            </a:pPr>
            <a:r>
              <a:rPr lang="de-DE" sz="1400" b="1" dirty="0">
                <a:latin typeface="Arial" panose="020B0604020202020204" pitchFamily="34" charset="0"/>
                <a:cs typeface="Arial" panose="020B0604020202020204" pitchFamily="34" charset="0"/>
              </a:rPr>
              <a:t>6 Kumuluszellen</a:t>
            </a:r>
          </a:p>
          <a:p>
            <a:pPr>
              <a:spcBef>
                <a:spcPct val="50000"/>
              </a:spcBef>
              <a:defRPr/>
            </a:pPr>
            <a:r>
              <a:rPr lang="de-DE" sz="1400" b="1" dirty="0">
                <a:latin typeface="Arial" panose="020B0604020202020204" pitchFamily="34" charset="0"/>
                <a:cs typeface="Arial" panose="020B0604020202020204" pitchFamily="34" charset="0"/>
              </a:rPr>
              <a:t>7 Fortsätze der</a:t>
            </a:r>
            <a:br>
              <a:rPr lang="hu-HU" sz="1400" b="1"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Kumulus-Zellen</a:t>
            </a:r>
            <a:br>
              <a:rPr lang="de-DE" sz="1400" b="1" dirty="0">
                <a:latin typeface="Arial" panose="020B0604020202020204" pitchFamily="34" charset="0"/>
                <a:cs typeface="Arial" panose="020B0604020202020204" pitchFamily="34" charset="0"/>
              </a:rPr>
            </a:br>
            <a:br>
              <a:rPr lang="hu-HU" sz="1400" b="1"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8 </a:t>
            </a:r>
            <a:r>
              <a:rPr lang="de-DE" sz="1400" b="1" dirty="0" err="1">
                <a:latin typeface="Arial" panose="020B0604020202020204" pitchFamily="34" charset="0"/>
                <a:cs typeface="Arial" panose="020B0604020202020204" pitchFamily="34" charset="0"/>
              </a:rPr>
              <a:t>Antrum</a:t>
            </a:r>
            <a:r>
              <a:rPr lang="de-DE" sz="1400" b="1" dirty="0">
                <a:latin typeface="Arial" panose="020B0604020202020204" pitchFamily="34" charset="0"/>
                <a:cs typeface="Arial" panose="020B0604020202020204" pitchFamily="34" charset="0"/>
              </a:rPr>
              <a:t> </a:t>
            </a:r>
            <a:r>
              <a:rPr lang="de-DE" sz="1400" b="1" dirty="0" err="1">
                <a:latin typeface="Arial" panose="020B0604020202020204" pitchFamily="34" charset="0"/>
                <a:cs typeface="Arial" panose="020B0604020202020204" pitchFamily="34" charset="0"/>
              </a:rPr>
              <a:t>folliculi</a:t>
            </a:r>
            <a:endParaRPr lang="de-DE" sz="1400" b="1" dirty="0">
              <a:latin typeface="Arial" panose="020B0604020202020204" pitchFamily="34" charset="0"/>
              <a:cs typeface="Arial" panose="020B0604020202020204" pitchFamily="34" charset="0"/>
            </a:endParaRPr>
          </a:p>
        </p:txBody>
      </p:sp>
      <p:pic>
        <p:nvPicPr>
          <p:cNvPr id="131075" name="Picture 7"/>
          <p:cNvPicPr>
            <a:picLocks noChangeAspect="1" noChangeArrowheads="1"/>
          </p:cNvPicPr>
          <p:nvPr/>
        </p:nvPicPr>
        <p:blipFill>
          <a:blip r:embed="rId2"/>
          <a:srcRect/>
          <a:stretch>
            <a:fillRect/>
          </a:stretch>
        </p:blipFill>
        <p:spPr bwMode="auto">
          <a:xfrm>
            <a:off x="107950" y="115888"/>
            <a:ext cx="7353300" cy="5248275"/>
          </a:xfrm>
          <a:prstGeom prst="rect">
            <a:avLst/>
          </a:prstGeom>
          <a:noFill/>
          <a:ln w="9525">
            <a:noFill/>
            <a:miter lim="800000"/>
            <a:headEnd/>
            <a:tailEnd/>
          </a:ln>
        </p:spPr>
      </p:pic>
      <p:cxnSp>
        <p:nvCxnSpPr>
          <p:cNvPr id="6" name="Egyenes összekötő nyíllal 5"/>
          <p:cNvCxnSpPr/>
          <p:nvPr/>
        </p:nvCxnSpPr>
        <p:spPr>
          <a:xfrm flipV="1">
            <a:off x="1981200" y="2643188"/>
            <a:ext cx="287338" cy="503237"/>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flipV="1">
            <a:off x="5364163" y="2924175"/>
            <a:ext cx="503237" cy="14446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flipH="1">
            <a:off x="4427538" y="3141663"/>
            <a:ext cx="649287" cy="14287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de-DE" dirty="0"/>
              <a:t>Inventar der Eizelle</a:t>
            </a:r>
          </a:p>
        </p:txBody>
      </p:sp>
      <p:sp>
        <p:nvSpPr>
          <p:cNvPr id="3" name="Alcím 2"/>
          <p:cNvSpPr>
            <a:spLocks noGrp="1"/>
          </p:cNvSpPr>
          <p:nvPr>
            <p:ph type="subTitle" idx="1"/>
          </p:nvPr>
        </p:nvSpPr>
        <p:spPr/>
        <p:txBody>
          <a:bodyPr/>
          <a:lstStyle/>
          <a:p>
            <a:endParaRPr lang="hu-HU" dirty="0"/>
          </a:p>
        </p:txBody>
      </p:sp>
    </p:spTree>
    <p:extLst>
      <p:ext uri="{BB962C8B-B14F-4D97-AF65-F5344CB8AC3E}">
        <p14:creationId xmlns:p14="http://schemas.microsoft.com/office/powerpoint/2010/main" val="2407138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r>
              <a:rPr lang="de-DE" b="1" dirty="0">
                <a:solidFill>
                  <a:srgbClr val="C00000"/>
                </a:solidFill>
                <a:latin typeface="Arial" panose="020B0604020202020204" pitchFamily="34" charset="0"/>
                <a:cs typeface="Arial" panose="020B0604020202020204" pitchFamily="34" charset="0"/>
              </a:rPr>
              <a:t>Zellkern</a:t>
            </a:r>
            <a:r>
              <a:rPr lang="de-DE" dirty="0">
                <a:latin typeface="Arial" panose="020B0604020202020204" pitchFamily="34" charset="0"/>
                <a:cs typeface="Arial" panose="020B0604020202020204" pitchFamily="34" charset="0"/>
              </a:rPr>
              <a:t> ist sehr groß, sehr euchromatisch und enthält ein ausgeprägtes Nukleolus</a:t>
            </a:r>
          </a:p>
          <a:p>
            <a:r>
              <a:rPr lang="de-DE" dirty="0">
                <a:latin typeface="Arial" panose="020B0604020202020204" pitchFamily="34" charset="0"/>
                <a:cs typeface="Arial" panose="020B0604020202020204" pitchFamily="34" charset="0"/>
              </a:rPr>
              <a:t>Beim Ovulation (Follikelsprung): noch nicht Haploid! Die Eizelle bei der Ovulation hat die Meiose II n</a:t>
            </a:r>
            <a:r>
              <a:rPr lang="hu-HU" dirty="0">
                <a:latin typeface="Arial" panose="020B0604020202020204" pitchFamily="34" charset="0"/>
                <a:cs typeface="Arial" panose="020B0604020202020204" pitchFamily="34" charset="0"/>
              </a:rPr>
              <a:t>o</a:t>
            </a:r>
            <a:r>
              <a:rPr lang="de-DE" dirty="0" err="1">
                <a:latin typeface="Arial" panose="020B0604020202020204" pitchFamily="34" charset="0"/>
                <a:cs typeface="Arial" panose="020B0604020202020204" pitchFamily="34" charset="0"/>
              </a:rPr>
              <a:t>ch</a:t>
            </a:r>
            <a:r>
              <a:rPr lang="de-DE" dirty="0">
                <a:latin typeface="Arial" panose="020B0604020202020204" pitchFamily="34" charset="0"/>
                <a:cs typeface="Arial" panose="020B0604020202020204" pitchFamily="34" charset="0"/>
              </a:rPr>
              <a:t> nicht beendet (2. </a:t>
            </a:r>
            <a:r>
              <a:rPr lang="de-DE" dirty="0" err="1">
                <a:latin typeface="Arial" panose="020B0604020202020204" pitchFamily="34" charset="0"/>
                <a:cs typeface="Arial" panose="020B0604020202020204" pitchFamily="34" charset="0"/>
              </a:rPr>
              <a:t>meiotischer</a:t>
            </a:r>
            <a:r>
              <a:rPr lang="de-DE" dirty="0">
                <a:latin typeface="Arial" panose="020B0604020202020204" pitchFamily="34" charset="0"/>
                <a:cs typeface="Arial" panose="020B0604020202020204" pitchFamily="34" charset="0"/>
              </a:rPr>
              <a:t> Block in der Metaphase II)</a:t>
            </a:r>
          </a:p>
        </p:txBody>
      </p:sp>
    </p:spTree>
    <p:extLst>
      <p:ext uri="{BB962C8B-B14F-4D97-AF65-F5344CB8AC3E}">
        <p14:creationId xmlns:p14="http://schemas.microsoft.com/office/powerpoint/2010/main" val="2982538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body" idx="1"/>
          </p:nvPr>
        </p:nvSpPr>
        <p:spPr>
          <a:xfrm>
            <a:off x="685800" y="381000"/>
            <a:ext cx="8134350" cy="6477000"/>
          </a:xfrm>
        </p:spPr>
        <p:txBody>
          <a:bodyPr/>
          <a:lstStyle/>
          <a:p>
            <a:pPr eaLnBrk="1" hangingPunct="1">
              <a:lnSpc>
                <a:spcPct val="90000"/>
              </a:lnSpc>
              <a:spcBef>
                <a:spcPct val="50000"/>
              </a:spcBef>
            </a:pPr>
            <a:r>
              <a:rPr lang="de-DE" sz="2400" dirty="0">
                <a:latin typeface="Arial" panose="020B0604020202020204" pitchFamily="34" charset="0"/>
                <a:cs typeface="Arial" panose="020B0604020202020204" pitchFamily="34" charset="0"/>
              </a:rPr>
              <a:t>Das </a:t>
            </a:r>
            <a:r>
              <a:rPr lang="de-DE" sz="2400" b="1" dirty="0">
                <a:solidFill>
                  <a:srgbClr val="C00000"/>
                </a:solidFill>
                <a:latin typeface="Arial" panose="020B0604020202020204" pitchFamily="34" charset="0"/>
                <a:cs typeface="Arial" panose="020B0604020202020204" pitchFamily="34" charset="0"/>
              </a:rPr>
              <a:t>Zytoplasma</a:t>
            </a:r>
            <a:r>
              <a:rPr lang="de-DE" sz="2400" dirty="0">
                <a:latin typeface="Arial" panose="020B0604020202020204" pitchFamily="34" charset="0"/>
                <a:cs typeface="Arial" panose="020B0604020202020204" pitchFamily="34" charset="0"/>
              </a:rPr>
              <a:t> der Eizelle ist organellenreich und enthält Mitochondrien, rER (raues endoplasmatisches Retikulum), Golgi,  Ribosomen, Vesikeln, multivesikuläre Körpern, usw. und noch die sog. Rindenkörnchen (</a:t>
            </a:r>
            <a:r>
              <a:rPr lang="de-DE" sz="2400" dirty="0" err="1">
                <a:latin typeface="Arial" panose="020B0604020202020204" pitchFamily="34" charset="0"/>
                <a:cs typeface="Arial" panose="020B0604020202020204" pitchFamily="34" charset="0"/>
              </a:rPr>
              <a:t>cortical</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granules</a:t>
            </a:r>
            <a:r>
              <a:rPr lang="de-DE" sz="2400" dirty="0">
                <a:latin typeface="Arial" panose="020B0604020202020204" pitchFamily="34" charset="0"/>
                <a:cs typeface="Arial" panose="020B0604020202020204" pitchFamily="34" charset="0"/>
              </a:rPr>
              <a:t>),</a:t>
            </a:r>
          </a:p>
          <a:p>
            <a:pPr eaLnBrk="1" hangingPunct="1">
              <a:lnSpc>
                <a:spcPct val="90000"/>
              </a:lnSpc>
              <a:spcBef>
                <a:spcPct val="50000"/>
              </a:spcBef>
            </a:pPr>
            <a:r>
              <a:rPr lang="de-DE" sz="2400" dirty="0">
                <a:latin typeface="Arial" panose="020B0604020202020204" pitchFamily="34" charset="0"/>
                <a:cs typeface="Arial" panose="020B0604020202020204" pitchFamily="34" charset="0"/>
              </a:rPr>
              <a:t>aber es gibt </a:t>
            </a:r>
            <a:r>
              <a:rPr lang="de-DE" sz="2400" b="1" dirty="0">
                <a:solidFill>
                  <a:srgbClr val="C00000"/>
                </a:solidFill>
                <a:latin typeface="Arial" panose="020B0604020202020204" pitchFamily="34" charset="0"/>
                <a:cs typeface="Arial" panose="020B0604020202020204" pitchFamily="34" charset="0"/>
              </a:rPr>
              <a:t>kein Zentriol</a:t>
            </a:r>
            <a:r>
              <a:rPr lang="de-DE" sz="2400" dirty="0">
                <a:latin typeface="Arial" panose="020B0604020202020204" pitchFamily="34" charset="0"/>
                <a:cs typeface="Arial" panose="020B0604020202020204" pitchFamily="34" charset="0"/>
              </a:rPr>
              <a:t>! (Zentriol verschwindet aus der primären Oozyten und wird während Befruchtung durch Spermium geliefert).</a:t>
            </a:r>
          </a:p>
          <a:p>
            <a:pPr eaLnBrk="1" hangingPunct="1">
              <a:lnSpc>
                <a:spcPct val="90000"/>
              </a:lnSpc>
              <a:spcBef>
                <a:spcPct val="50000"/>
              </a:spcBef>
            </a:pPr>
            <a:r>
              <a:rPr lang="de-DE" sz="2400" dirty="0">
                <a:latin typeface="Arial" panose="020B0604020202020204" pitchFamily="34" charset="0"/>
                <a:cs typeface="Arial" panose="020B0604020202020204" pitchFamily="34" charset="0"/>
              </a:rPr>
              <a:t>Das Eigelb der Hühnerei (also die Eizelle der Huhn) enthält eine riesige Menge von Baumaterialen und Nährstoffe (Proteine, Lipide, Nukleinsäuren für das Embryo, die sind in den sog. Dotterkörnchen (</a:t>
            </a:r>
            <a:r>
              <a:rPr lang="de-DE" sz="2400" dirty="0" err="1">
                <a:latin typeface="Arial" panose="020B0604020202020204" pitchFamily="34" charset="0"/>
                <a:cs typeface="Arial" panose="020B0604020202020204" pitchFamily="34" charset="0"/>
              </a:rPr>
              <a:t>yolk</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granules</a:t>
            </a:r>
            <a:r>
              <a:rPr lang="de-DE" sz="2400" dirty="0">
                <a:latin typeface="Arial" panose="020B0604020202020204" pitchFamily="34" charset="0"/>
                <a:cs typeface="Arial" panose="020B0604020202020204" pitchFamily="34" charset="0"/>
              </a:rPr>
              <a:t>) zu finden. Solche Nährstoffe kommen </a:t>
            </a:r>
            <a:r>
              <a:rPr lang="de-DE" sz="2400" b="1" dirty="0">
                <a:solidFill>
                  <a:srgbClr val="C00000"/>
                </a:solidFill>
                <a:latin typeface="Arial" panose="020B0604020202020204" pitchFamily="34" charset="0"/>
                <a:cs typeface="Arial" panose="020B0604020202020204" pitchFamily="34" charset="0"/>
              </a:rPr>
              <a:t>nicht</a:t>
            </a:r>
            <a:r>
              <a:rPr lang="de-DE" sz="2400" dirty="0">
                <a:solidFill>
                  <a:srgbClr val="FF0000"/>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in den Eizellen der Säugetieren vor.</a:t>
            </a:r>
          </a:p>
          <a:p>
            <a:pPr eaLnBrk="1" hangingPunct="1">
              <a:lnSpc>
                <a:spcPct val="90000"/>
              </a:lnSpc>
              <a:spcBef>
                <a:spcPct val="50000"/>
              </a:spcBef>
            </a:pPr>
            <a:r>
              <a:rPr lang="de-DE" sz="2400" dirty="0">
                <a:latin typeface="Arial" panose="020B0604020202020204" pitchFamily="34" charset="0"/>
                <a:cs typeface="Arial" panose="020B0604020202020204" pitchFamily="34" charset="0"/>
              </a:rPr>
              <a:t>Zelloberfläche der Eizelle enthält viele </a:t>
            </a:r>
            <a:r>
              <a:rPr lang="de-DE" sz="2400" b="1" dirty="0">
                <a:solidFill>
                  <a:srgbClr val="C00000"/>
                </a:solidFill>
                <a:latin typeface="Arial" panose="020B0604020202020204" pitchFamily="34" charset="0"/>
                <a:cs typeface="Arial" panose="020B0604020202020204" pitchFamily="34" charset="0"/>
              </a:rPr>
              <a:t>Mikrozotten</a:t>
            </a:r>
            <a:r>
              <a:rPr lang="de-DE" sz="2400" dirty="0">
                <a:latin typeface="Arial" panose="020B0604020202020204" pitchFamily="34" charset="0"/>
                <a:cs typeface="Arial" panose="020B0604020202020204" pitchFamily="34" charset="0"/>
              </a:rPr>
              <a:t> der Zellmembran.</a:t>
            </a:r>
          </a:p>
          <a:p>
            <a:pPr eaLnBrk="1" hangingPunct="1">
              <a:lnSpc>
                <a:spcPct val="90000"/>
              </a:lnSpc>
            </a:pPr>
            <a:endParaRPr lang="de-DE" sz="2400"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6"/>
          <p:cNvSpPr txBox="1">
            <a:spLocks noChangeArrowheads="1"/>
          </p:cNvSpPr>
          <p:nvPr/>
        </p:nvSpPr>
        <p:spPr bwMode="auto">
          <a:xfrm>
            <a:off x="381000" y="381000"/>
            <a:ext cx="3327400" cy="2216150"/>
          </a:xfrm>
          <a:prstGeom prst="rect">
            <a:avLst/>
          </a:prstGeom>
          <a:noFill/>
          <a:ln w="9525">
            <a:noFill/>
            <a:miter lim="800000"/>
            <a:headEnd/>
            <a:tailEnd/>
          </a:ln>
        </p:spPr>
        <p:txBody>
          <a:bodyPr>
            <a:spAutoFit/>
          </a:bodyPr>
          <a:lstStyle/>
          <a:p>
            <a:pPr>
              <a:spcBef>
                <a:spcPct val="50000"/>
              </a:spcBef>
            </a:pPr>
            <a:r>
              <a:rPr lang="de-DE" sz="2200" b="1" dirty="0">
                <a:latin typeface="Arial" panose="020B0604020202020204" pitchFamily="34" charset="0"/>
                <a:cs typeface="Arial" panose="020B0604020202020204" pitchFamily="34" charset="0"/>
              </a:rPr>
              <a:t>Rindenkörnchen (</a:t>
            </a:r>
            <a:r>
              <a:rPr lang="de-DE" sz="2200" b="1" dirty="0" err="1">
                <a:latin typeface="Arial" panose="020B0604020202020204" pitchFamily="34" charset="0"/>
                <a:cs typeface="Arial" panose="020B0604020202020204" pitchFamily="34" charset="0"/>
              </a:rPr>
              <a:t>cortical</a:t>
            </a:r>
            <a:r>
              <a:rPr lang="de-DE" sz="2200" b="1" dirty="0">
                <a:latin typeface="Arial" panose="020B0604020202020204" pitchFamily="34" charset="0"/>
                <a:cs typeface="Arial" panose="020B0604020202020204" pitchFamily="34" charset="0"/>
              </a:rPr>
              <a:t> </a:t>
            </a:r>
            <a:r>
              <a:rPr lang="de-DE" sz="2200" b="1" dirty="0" err="1">
                <a:latin typeface="Arial" panose="020B0604020202020204" pitchFamily="34" charset="0"/>
                <a:cs typeface="Arial" panose="020B0604020202020204" pitchFamily="34" charset="0"/>
              </a:rPr>
              <a:t>granules</a:t>
            </a:r>
            <a:r>
              <a:rPr lang="de-DE" sz="2200" b="1" dirty="0">
                <a:latin typeface="Arial" panose="020B0604020202020204" pitchFamily="34" charset="0"/>
                <a:cs typeface="Arial" panose="020B0604020202020204" pitchFamily="34" charset="0"/>
              </a:rPr>
              <a:t>) i</a:t>
            </a:r>
            <a:r>
              <a:rPr lang="hu-HU" sz="2200" b="1" dirty="0">
                <a:latin typeface="Arial" panose="020B0604020202020204" pitchFamily="34" charset="0"/>
                <a:cs typeface="Arial" panose="020B0604020202020204" pitchFamily="34" charset="0"/>
              </a:rPr>
              <a:t>m</a:t>
            </a:r>
            <a:r>
              <a:rPr lang="de-DE" sz="2200" b="1" dirty="0">
                <a:latin typeface="Arial" panose="020B0604020202020204" pitchFamily="34" charset="0"/>
                <a:cs typeface="Arial" panose="020B0604020202020204" pitchFamily="34" charset="0"/>
              </a:rPr>
              <a:t> Zytoplasma der Eizelle</a:t>
            </a:r>
          </a:p>
          <a:p>
            <a:pPr>
              <a:spcBef>
                <a:spcPct val="50000"/>
              </a:spcBef>
            </a:pPr>
            <a:r>
              <a:rPr lang="de-DE" sz="1600" dirty="0">
                <a:latin typeface="Arial" panose="020B0604020202020204" pitchFamily="34" charset="0"/>
                <a:cs typeface="Arial" panose="020B0604020202020204" pitchFamily="34" charset="0"/>
              </a:rPr>
              <a:t>0,5-1 </a:t>
            </a:r>
            <a:r>
              <a:rPr lang="de-DE" sz="1600" dirty="0">
                <a:latin typeface="Symbol" panose="05050102010706020507" pitchFamily="18" charset="2"/>
                <a:cs typeface="Arial" panose="020B0604020202020204" pitchFamily="34" charset="0"/>
              </a:rPr>
              <a:t>m</a:t>
            </a:r>
            <a:r>
              <a:rPr lang="de-DE" sz="1600" dirty="0">
                <a:latin typeface="Arial" panose="020B0604020202020204" pitchFamily="34" charset="0"/>
                <a:cs typeface="Arial" panose="020B0604020202020204" pitchFamily="34" charset="0"/>
              </a:rPr>
              <a:t>m große, membrangebundene Vesikeln, die elektronendichtes Material enthalten.</a:t>
            </a:r>
          </a:p>
        </p:txBody>
      </p:sp>
      <p:sp>
        <p:nvSpPr>
          <p:cNvPr id="2053" name="Text Box 8"/>
          <p:cNvSpPr txBox="1">
            <a:spLocks noChangeArrowheads="1"/>
          </p:cNvSpPr>
          <p:nvPr/>
        </p:nvSpPr>
        <p:spPr bwMode="auto">
          <a:xfrm>
            <a:off x="374239" y="4964113"/>
            <a:ext cx="8302217" cy="1446550"/>
          </a:xfrm>
          <a:prstGeom prst="rect">
            <a:avLst/>
          </a:prstGeom>
          <a:noFill/>
          <a:ln w="9525">
            <a:noFill/>
            <a:miter lim="800000"/>
            <a:headEnd/>
            <a:tailEnd/>
          </a:ln>
        </p:spPr>
        <p:txBody>
          <a:bodyPr wrap="square">
            <a:spAutoFit/>
          </a:bodyPr>
          <a:lstStyle/>
          <a:p>
            <a:pPr>
              <a:spcBef>
                <a:spcPct val="50000"/>
              </a:spcBef>
            </a:pPr>
            <a:r>
              <a:rPr lang="de-DE" sz="1600" dirty="0">
                <a:latin typeface="Arial" panose="020B0604020202020204" pitchFamily="34" charset="0"/>
                <a:cs typeface="Arial" panose="020B0604020202020204" pitchFamily="34" charset="0"/>
              </a:rPr>
              <a:t>Rindenkörnchen enthalten (wie das Akrosom des Spermiums) mehrere </a:t>
            </a:r>
            <a:r>
              <a:rPr lang="de-DE" sz="1600" b="1" dirty="0">
                <a:latin typeface="Arial" panose="020B0604020202020204" pitchFamily="34" charset="0"/>
                <a:cs typeface="Arial" panose="020B0604020202020204" pitchFamily="34" charset="0"/>
              </a:rPr>
              <a:t>Enzymen</a:t>
            </a:r>
            <a:r>
              <a:rPr lang="de-DE" sz="1600" dirty="0">
                <a:latin typeface="Arial" panose="020B0604020202020204" pitchFamily="34" charset="0"/>
                <a:cs typeface="Arial" panose="020B0604020202020204" pitchFamily="34" charset="0"/>
              </a:rPr>
              <a:t>, deren Funktion ist, die Zona pellucida so zu modifizieren, dass </a:t>
            </a:r>
            <a:r>
              <a:rPr lang="de-DE" sz="1600" b="1" dirty="0">
                <a:solidFill>
                  <a:srgbClr val="C00000"/>
                </a:solidFill>
                <a:latin typeface="Arial" panose="020B0604020202020204" pitchFamily="34" charset="0"/>
                <a:cs typeface="Arial" panose="020B0604020202020204" pitchFamily="34" charset="0"/>
              </a:rPr>
              <a:t>andere</a:t>
            </a:r>
            <a:r>
              <a:rPr lang="de-DE" sz="1600" dirty="0">
                <a:latin typeface="Arial" panose="020B0604020202020204" pitchFamily="34" charset="0"/>
                <a:cs typeface="Arial" panose="020B0604020202020204" pitchFamily="34" charset="0"/>
              </a:rPr>
              <a:t> Spermien (nach der Eindringung des </a:t>
            </a:r>
            <a:r>
              <a:rPr lang="de-DE" sz="1600" b="1" dirty="0">
                <a:solidFill>
                  <a:srgbClr val="C00000"/>
                </a:solidFill>
                <a:latin typeface="Arial" panose="020B0604020202020204" pitchFamily="34" charset="0"/>
                <a:cs typeface="Arial" panose="020B0604020202020204" pitchFamily="34" charset="0"/>
              </a:rPr>
              <a:t>ersten</a:t>
            </a:r>
            <a:r>
              <a:rPr lang="de-DE" sz="1600" dirty="0">
                <a:solidFill>
                  <a:srgbClr val="C00000"/>
                </a:solidFill>
                <a:latin typeface="Arial" panose="020B0604020202020204" pitchFamily="34" charset="0"/>
                <a:cs typeface="Arial" panose="020B0604020202020204" pitchFamily="34" charset="0"/>
              </a:rPr>
              <a:t> </a:t>
            </a:r>
            <a:r>
              <a:rPr lang="de-DE" sz="1600" b="1" dirty="0">
                <a:solidFill>
                  <a:srgbClr val="C00000"/>
                </a:solidFill>
                <a:latin typeface="Arial" panose="020B0604020202020204" pitchFamily="34" charset="0"/>
                <a:cs typeface="Arial" panose="020B0604020202020204" pitchFamily="34" charset="0"/>
              </a:rPr>
              <a:t>Spermiums</a:t>
            </a:r>
            <a:r>
              <a:rPr lang="de-DE" sz="1600" b="1" dirty="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nicht mehr die Eizellen befruchten können.</a:t>
            </a:r>
          </a:p>
          <a:p>
            <a:pPr>
              <a:spcBef>
                <a:spcPct val="50000"/>
              </a:spcBef>
            </a:pPr>
            <a:r>
              <a:rPr lang="de-DE" sz="1600" dirty="0">
                <a:latin typeface="Arial" panose="020B0604020202020204" pitchFamily="34" charset="0"/>
                <a:cs typeface="Arial" panose="020B0604020202020204" pitchFamily="34" charset="0"/>
              </a:rPr>
              <a:t>Rindenkörnchen werden nach Befruchtung </a:t>
            </a:r>
            <a:r>
              <a:rPr lang="de-DE" sz="1600" b="1" dirty="0">
                <a:solidFill>
                  <a:srgbClr val="C00000"/>
                </a:solidFill>
                <a:latin typeface="Arial" panose="020B0604020202020204" pitchFamily="34" charset="0"/>
                <a:cs typeface="Arial" panose="020B0604020202020204" pitchFamily="34" charset="0"/>
              </a:rPr>
              <a:t>des ersten Spermiums </a:t>
            </a:r>
            <a:r>
              <a:rPr lang="de-DE" sz="1600" dirty="0">
                <a:latin typeface="Arial" panose="020B0604020202020204" pitchFamily="34" charset="0"/>
                <a:cs typeface="Arial" panose="020B0604020202020204" pitchFamily="34" charset="0"/>
              </a:rPr>
              <a:t>durch Exozytose entleert.</a:t>
            </a:r>
            <a:endParaRPr lang="de-DE" dirty="0">
              <a:latin typeface="Arial" panose="020B0604020202020204" pitchFamily="34" charset="0"/>
              <a:cs typeface="Arial" panose="020B0604020202020204" pitchFamily="34" charset="0"/>
            </a:endParaRPr>
          </a:p>
        </p:txBody>
      </p:sp>
      <p:graphicFrame>
        <p:nvGraphicFramePr>
          <p:cNvPr id="2051" name="Object 3"/>
          <p:cNvGraphicFramePr>
            <a:graphicFrameLocks noChangeAspect="1"/>
          </p:cNvGraphicFramePr>
          <p:nvPr/>
        </p:nvGraphicFramePr>
        <p:xfrm>
          <a:off x="3860800" y="76200"/>
          <a:ext cx="5167313" cy="4256088"/>
        </p:xfrm>
        <a:graphic>
          <a:graphicData uri="http://schemas.openxmlformats.org/presentationml/2006/ole">
            <mc:AlternateContent xmlns:mc="http://schemas.openxmlformats.org/markup-compatibility/2006">
              <mc:Choice xmlns:v="urn:schemas-microsoft-com:vml" Requires="v">
                <p:oleObj spid="_x0000_s2084" name="Image" r:id="rId3" imgW="8501235" imgH="7001765" progId="Photoshop.Image.7">
                  <p:embed/>
                </p:oleObj>
              </mc:Choice>
              <mc:Fallback>
                <p:oleObj name="Image" r:id="rId3" imgW="8501235" imgH="7001765" progId="Photoshop.Image.7">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76200"/>
                        <a:ext cx="5167313" cy="425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Line 9"/>
          <p:cNvSpPr>
            <a:spLocks noChangeShapeType="1"/>
          </p:cNvSpPr>
          <p:nvPr/>
        </p:nvSpPr>
        <p:spPr bwMode="auto">
          <a:xfrm>
            <a:off x="3132138" y="2492375"/>
            <a:ext cx="1008063" cy="360363"/>
          </a:xfrm>
          <a:prstGeom prst="line">
            <a:avLst/>
          </a:prstGeom>
          <a:noFill/>
          <a:ln w="9525">
            <a:solidFill>
              <a:schemeClr val="tx1"/>
            </a:solidFill>
            <a:round/>
            <a:headEnd/>
            <a:tailEnd type="triangle" w="med" len="med"/>
          </a:ln>
        </p:spPr>
        <p:txBody>
          <a:bodyPr/>
          <a:lstStyle/>
          <a:p>
            <a:endParaRPr lang="hu-HU"/>
          </a:p>
        </p:txBody>
      </p:sp>
      <p:sp>
        <p:nvSpPr>
          <p:cNvPr id="2057" name="Line 10"/>
          <p:cNvSpPr>
            <a:spLocks noChangeShapeType="1"/>
          </p:cNvSpPr>
          <p:nvPr/>
        </p:nvSpPr>
        <p:spPr bwMode="auto">
          <a:xfrm>
            <a:off x="3132138" y="2492375"/>
            <a:ext cx="2808288" cy="360363"/>
          </a:xfrm>
          <a:prstGeom prst="line">
            <a:avLst/>
          </a:prstGeom>
          <a:noFill/>
          <a:ln w="9525">
            <a:solidFill>
              <a:schemeClr val="tx1"/>
            </a:solidFill>
            <a:round/>
            <a:headEnd/>
            <a:tailEnd type="triangle" w="med" len="med"/>
          </a:ln>
        </p:spPr>
        <p:txBody>
          <a:bodyPr/>
          <a:lstStyle/>
          <a:p>
            <a:endParaRPr lang="hu-H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685800" y="152400"/>
            <a:ext cx="7772400" cy="1143000"/>
          </a:xfrm>
        </p:spPr>
        <p:txBody>
          <a:bodyPr/>
          <a:lstStyle/>
          <a:p>
            <a:pPr eaLnBrk="1" hangingPunct="1"/>
            <a:r>
              <a:rPr lang="de-DE" sz="4000" dirty="0">
                <a:latin typeface="Arial" panose="020B0604020202020204" pitchFamily="34" charset="0"/>
                <a:cs typeface="Arial" panose="020B0604020202020204" pitchFamily="34" charset="0"/>
              </a:rPr>
              <a:t>Zona pellucida</a:t>
            </a:r>
          </a:p>
        </p:txBody>
      </p:sp>
      <p:sp>
        <p:nvSpPr>
          <p:cNvPr id="135170" name="Rectangle 3"/>
          <p:cNvSpPr>
            <a:spLocks noGrp="1" noChangeArrowheads="1"/>
          </p:cNvSpPr>
          <p:nvPr>
            <p:ph type="body" idx="1"/>
          </p:nvPr>
        </p:nvSpPr>
        <p:spPr>
          <a:xfrm>
            <a:off x="323850" y="1196975"/>
            <a:ext cx="8569325" cy="5400675"/>
          </a:xfrm>
        </p:spPr>
        <p:txBody>
          <a:bodyPr/>
          <a:lstStyle/>
          <a:p>
            <a:pPr eaLnBrk="1" hangingPunct="1"/>
            <a:r>
              <a:rPr lang="de-DE" sz="2000" dirty="0">
                <a:latin typeface="Arial" panose="020B0604020202020204" pitchFamily="34" charset="0"/>
                <a:cs typeface="Arial" panose="020B0604020202020204" pitchFamily="34" charset="0"/>
              </a:rPr>
              <a:t>ist eine 1,5-2,5 </a:t>
            </a:r>
            <a:r>
              <a:rPr lang="de-DE" sz="2000" dirty="0">
                <a:latin typeface="Symbol" panose="05050102010706020507" pitchFamily="18" charset="2"/>
                <a:cs typeface="Arial" panose="020B0604020202020204" pitchFamily="34" charset="0"/>
              </a:rPr>
              <a:t>m</a:t>
            </a:r>
            <a:r>
              <a:rPr lang="de-DE" sz="2000" dirty="0">
                <a:latin typeface="Arial" panose="020B0604020202020204" pitchFamily="34" charset="0"/>
                <a:cs typeface="Arial" panose="020B0604020202020204" pitchFamily="34" charset="0"/>
              </a:rPr>
              <a:t>m dicke extrazelluläre Schicht zwischen Eizelle und Kumuluszellen.</a:t>
            </a:r>
          </a:p>
          <a:p>
            <a:pPr eaLnBrk="1" hangingPunct="1"/>
            <a:r>
              <a:rPr lang="de-DE" sz="2000" dirty="0">
                <a:latin typeface="Arial" panose="020B0604020202020204" pitchFamily="34" charset="0"/>
                <a:cs typeface="Arial" panose="020B0604020202020204" pitchFamily="34" charset="0"/>
              </a:rPr>
              <a:t>Die Zona wird durch den reifenden Oozyt (ab primärer Oozyt-Stadium) synthetisiert.</a:t>
            </a:r>
          </a:p>
          <a:p>
            <a:pPr eaLnBrk="1" hangingPunct="1"/>
            <a:r>
              <a:rPr lang="de-DE" sz="2000" dirty="0">
                <a:latin typeface="Arial" panose="020B0604020202020204" pitchFamily="34" charset="0"/>
                <a:cs typeface="Arial" panose="020B0604020202020204" pitchFamily="34" charset="0"/>
              </a:rPr>
              <a:t>Die Mikrozotten der Eizelle dringen in die Zone hinein (aber erreichen nicht die Kumuluszellen). Anderseits reichen die Zellfortsätze der Kumuluszellen bis zur Eizellenoberfläche und bilden mit Eizellen </a:t>
            </a:r>
            <a:r>
              <a:rPr lang="de-DE" sz="2000" dirty="0" err="1">
                <a:solidFill>
                  <a:srgbClr val="C00000"/>
                </a:solidFill>
                <a:latin typeface="Arial" panose="020B0604020202020204" pitchFamily="34" charset="0"/>
                <a:cs typeface="Arial" panose="020B0604020202020204" pitchFamily="34" charset="0"/>
              </a:rPr>
              <a:t>gap</a:t>
            </a:r>
            <a:r>
              <a:rPr lang="de-DE" sz="2000" dirty="0">
                <a:solidFill>
                  <a:srgbClr val="C00000"/>
                </a:solidFill>
                <a:latin typeface="Arial" panose="020B0604020202020204" pitchFamily="34" charset="0"/>
                <a:cs typeface="Arial" panose="020B0604020202020204" pitchFamily="34" charset="0"/>
              </a:rPr>
              <a:t> </a:t>
            </a:r>
            <a:r>
              <a:rPr lang="de-DE" sz="2000" dirty="0" err="1">
                <a:solidFill>
                  <a:srgbClr val="C00000"/>
                </a:solidFill>
                <a:latin typeface="Arial" panose="020B0604020202020204" pitchFamily="34" charset="0"/>
                <a:cs typeface="Arial" panose="020B0604020202020204" pitchFamily="34" charset="0"/>
              </a:rPr>
              <a:t>junctions</a:t>
            </a:r>
            <a:r>
              <a:rPr lang="de-DE" sz="2000" dirty="0">
                <a:latin typeface="Arial" panose="020B0604020202020204" pitchFamily="34" charset="0"/>
                <a:cs typeface="Arial" panose="020B0604020202020204" pitchFamily="34" charset="0"/>
              </a:rPr>
              <a:t>.</a:t>
            </a:r>
          </a:p>
          <a:p>
            <a:pPr eaLnBrk="1" hangingPunct="1"/>
            <a:r>
              <a:rPr lang="de-DE" sz="2000" dirty="0">
                <a:latin typeface="Arial" panose="020B0604020202020204" pitchFamily="34" charset="0"/>
                <a:cs typeface="Arial" panose="020B0604020202020204" pitchFamily="34" charset="0"/>
              </a:rPr>
              <a:t>Zona pellucida ist wichtig für die </a:t>
            </a:r>
            <a:r>
              <a:rPr lang="de-DE" sz="2000" b="1" dirty="0">
                <a:solidFill>
                  <a:srgbClr val="C00000"/>
                </a:solidFill>
                <a:latin typeface="Arial" panose="020B0604020202020204" pitchFamily="34" charset="0"/>
                <a:cs typeface="Arial" panose="020B0604020202020204" pitchFamily="34" charset="0"/>
              </a:rPr>
              <a:t>Monospermie</a:t>
            </a:r>
            <a:r>
              <a:rPr lang="de-DE" sz="2000" dirty="0">
                <a:latin typeface="Arial" panose="020B0604020202020204" pitchFamily="34" charset="0"/>
                <a:cs typeface="Arial" panose="020B0604020202020204" pitchFamily="34" charset="0"/>
              </a:rPr>
              <a:t> (d.h. nur ein Spermium kann die Eizelle befruchten), und schützt vor der </a:t>
            </a:r>
            <a:r>
              <a:rPr lang="de-DE" sz="2000" b="1" dirty="0">
                <a:latin typeface="Arial" panose="020B0604020202020204" pitchFamily="34" charset="0"/>
                <a:cs typeface="Arial" panose="020B0604020202020204" pitchFamily="34" charset="0"/>
              </a:rPr>
              <a:t>frühzeitigen</a:t>
            </a:r>
            <a:r>
              <a:rPr lang="de-DE" sz="2000" dirty="0">
                <a:latin typeface="Arial" panose="020B0604020202020204" pitchFamily="34" charset="0"/>
                <a:cs typeface="Arial" panose="020B0604020202020204" pitchFamily="34" charset="0"/>
              </a:rPr>
              <a:t> Einbetten (Implantation) der befruchteten Eizelle.</a:t>
            </a:r>
          </a:p>
          <a:p>
            <a:pPr eaLnBrk="1" hangingPunct="1"/>
            <a:r>
              <a:rPr lang="de-DE" sz="2000" dirty="0">
                <a:latin typeface="Arial" panose="020B0604020202020204" pitchFamily="34" charset="0"/>
                <a:cs typeface="Arial" panose="020B0604020202020204" pitchFamily="34" charset="0"/>
              </a:rPr>
              <a:t>Zona stört die </a:t>
            </a:r>
            <a:r>
              <a:rPr lang="de-DE" sz="2000" b="1" dirty="0">
                <a:latin typeface="Arial" panose="020B0604020202020204" pitchFamily="34" charset="0"/>
                <a:cs typeface="Arial" panose="020B0604020202020204" pitchFamily="34" charset="0"/>
              </a:rPr>
              <a:t>Ernährung der Eizelle </a:t>
            </a:r>
            <a:r>
              <a:rPr lang="de-DE" sz="2000" dirty="0">
                <a:latin typeface="Arial" panose="020B0604020202020204" pitchFamily="34" charset="0"/>
                <a:cs typeface="Arial" panose="020B0604020202020204" pitchFamily="34" charset="0"/>
              </a:rPr>
              <a:t>oder späteren Stadien </a:t>
            </a:r>
            <a:r>
              <a:rPr lang="de-DE" sz="2000" b="1" dirty="0">
                <a:latin typeface="Arial" panose="020B0604020202020204" pitchFamily="34" charset="0"/>
                <a:cs typeface="Arial" panose="020B0604020202020204" pitchFamily="34" charset="0"/>
              </a:rPr>
              <a:t>gar nicht</a:t>
            </a:r>
            <a:r>
              <a:rPr lang="de-DE" sz="2000" dirty="0">
                <a:latin typeface="Arial" panose="020B0604020202020204" pitchFamily="34" charset="0"/>
                <a:cs typeface="Arial" panose="020B0604020202020204" pitchFamily="34" charset="0"/>
              </a:rPr>
              <a:t>: so große Poren existieren in diesem filzartigen Netzwerk, dass sogar größere Protein durchdiffundieren können (Spermium aber nicht!).</a:t>
            </a:r>
          </a:p>
          <a:p>
            <a:pPr eaLnBrk="1" hangingPunct="1"/>
            <a:endParaRPr lang="hu-HU" sz="2400"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395536" y="6021288"/>
            <a:ext cx="8458200" cy="396875"/>
          </a:xfrm>
          <a:prstGeom prst="rect">
            <a:avLst/>
          </a:prstGeom>
          <a:noFill/>
          <a:ln w="9525">
            <a:noFill/>
            <a:miter lim="800000"/>
            <a:headEnd/>
            <a:tailEnd/>
          </a:ln>
        </p:spPr>
        <p:txBody>
          <a:bodyPr>
            <a:spAutoFit/>
          </a:bodyPr>
          <a:lstStyle/>
          <a:p>
            <a:pPr algn="ctr">
              <a:spcBef>
                <a:spcPct val="50000"/>
              </a:spcBef>
            </a:pPr>
            <a:r>
              <a:rPr lang="hu-HU" sz="2000" b="1" dirty="0" err="1">
                <a:latin typeface="Arial" panose="020B0604020202020204" pitchFamily="34" charset="0"/>
                <a:cs typeface="Arial" panose="020B0604020202020204" pitchFamily="34" charset="0"/>
              </a:rPr>
              <a:t>Zona</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pellucida</a:t>
            </a:r>
            <a:r>
              <a:rPr lang="hu-HU" sz="2000" b="1" dirty="0">
                <a:latin typeface="Arial" panose="020B0604020202020204" pitchFamily="34" charset="0"/>
                <a:cs typeface="Arial" panose="020B0604020202020204" pitchFamily="34" charset="0"/>
              </a:rPr>
              <a:t> in TEM </a:t>
            </a:r>
            <a:r>
              <a:rPr lang="hu-HU" sz="2000" b="1" dirty="0" err="1">
                <a:latin typeface="Arial" panose="020B0604020202020204" pitchFamily="34" charset="0"/>
                <a:cs typeface="Arial" panose="020B0604020202020204" pitchFamily="34" charset="0"/>
              </a:rPr>
              <a:t>Aufnahme</a:t>
            </a:r>
            <a:r>
              <a:rPr lang="hu-HU" sz="2000" b="1" dirty="0">
                <a:latin typeface="Arial" panose="020B0604020202020204" pitchFamily="34" charset="0"/>
                <a:cs typeface="Arial" panose="020B0604020202020204" pitchFamily="34" charset="0"/>
              </a:rPr>
              <a:t>.</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15" y="-21027"/>
            <a:ext cx="7724241" cy="598273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3"/>
          <p:cNvSpPr txBox="1">
            <a:spLocks noChangeArrowheads="1"/>
          </p:cNvSpPr>
          <p:nvPr/>
        </p:nvSpPr>
        <p:spPr bwMode="auto">
          <a:xfrm>
            <a:off x="5924550" y="2348880"/>
            <a:ext cx="3219450" cy="1477328"/>
          </a:xfrm>
          <a:prstGeom prst="rect">
            <a:avLst/>
          </a:prstGeom>
          <a:noFill/>
          <a:ln w="9525">
            <a:noFill/>
            <a:miter lim="800000"/>
            <a:headEnd/>
            <a:tailEnd/>
          </a:ln>
        </p:spPr>
        <p:txBody>
          <a:bodyPr wrap="square">
            <a:spAutoFit/>
          </a:bodyPr>
          <a:lstStyle/>
          <a:p>
            <a:pPr>
              <a:spcBef>
                <a:spcPct val="50000"/>
              </a:spcBef>
            </a:pPr>
            <a:r>
              <a:rPr lang="de-DE" dirty="0">
                <a:latin typeface="Arial" panose="020B0604020202020204" pitchFamily="34" charset="0"/>
                <a:cs typeface="Arial" panose="020B0604020202020204" pitchFamily="34" charset="0"/>
              </a:rPr>
              <a:t>Kumuluszellen w</a:t>
            </a:r>
            <a:r>
              <a:rPr lang="hu-HU" dirty="0">
                <a:latin typeface="Arial" panose="020B0604020202020204" pitchFamily="34" charset="0"/>
                <a:cs typeface="Arial" panose="020B0604020202020204" pitchFamily="34" charset="0"/>
              </a:rPr>
              <a:t>u</a:t>
            </a:r>
            <a:r>
              <a:rPr lang="de-DE" dirty="0" err="1">
                <a:latin typeface="Arial" panose="020B0604020202020204" pitchFamily="34" charset="0"/>
                <a:cs typeface="Arial" panose="020B0604020202020204" pitchFamily="34" charset="0"/>
              </a:rPr>
              <a:t>rden</a:t>
            </a:r>
            <a:r>
              <a:rPr lang="de-DE" dirty="0">
                <a:latin typeface="Arial" panose="020B0604020202020204" pitchFamily="34" charset="0"/>
                <a:cs typeface="Arial" panose="020B0604020202020204" pitchFamily="34" charset="0"/>
              </a:rPr>
              <a:t> entfernt, so nur die Stelle ihrer ehemaligen Fortsätze sind zu sehen (die kleine Lücke).</a:t>
            </a:r>
          </a:p>
        </p:txBody>
      </p:sp>
      <p:sp>
        <p:nvSpPr>
          <p:cNvPr id="2" name="Téglalap 1"/>
          <p:cNvSpPr/>
          <p:nvPr/>
        </p:nvSpPr>
        <p:spPr>
          <a:xfrm>
            <a:off x="24370" y="116632"/>
            <a:ext cx="8940117" cy="461665"/>
          </a:xfrm>
          <a:prstGeom prst="rect">
            <a:avLst/>
          </a:prstGeom>
        </p:spPr>
        <p:txBody>
          <a:bodyPr wrap="square">
            <a:spAutoFit/>
          </a:bodyPr>
          <a:lstStyle/>
          <a:p>
            <a:pPr algn="ctr">
              <a:spcBef>
                <a:spcPct val="50000"/>
              </a:spcBef>
            </a:pPr>
            <a:r>
              <a:rPr lang="hu-HU" sz="2400" b="1" dirty="0">
                <a:latin typeface="Arial" panose="020B0604020202020204" pitchFamily="34" charset="0"/>
                <a:cs typeface="Arial" panose="020B0604020202020204" pitchFamily="34" charset="0"/>
              </a:rPr>
              <a:t>SEM-</a:t>
            </a:r>
            <a:r>
              <a:rPr lang="hu-HU" sz="2400" b="1" dirty="0" err="1">
                <a:latin typeface="Arial" panose="020B0604020202020204" pitchFamily="34" charset="0"/>
                <a:cs typeface="Arial" panose="020B0604020202020204" pitchFamily="34" charset="0"/>
              </a:rPr>
              <a:t>Aufnahme</a:t>
            </a:r>
            <a:r>
              <a:rPr lang="hu-HU" sz="2400" b="1" dirty="0">
                <a:latin typeface="Arial" panose="020B0604020202020204" pitchFamily="34" charset="0"/>
                <a:cs typeface="Arial" panose="020B0604020202020204" pitchFamily="34" charset="0"/>
              </a:rPr>
              <a:t> der Zona pellucida. </a:t>
            </a: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5471559" cy="55172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3"/>
          <p:cNvSpPr txBox="1">
            <a:spLocks noChangeArrowheads="1"/>
          </p:cNvSpPr>
          <p:nvPr/>
        </p:nvSpPr>
        <p:spPr bwMode="auto">
          <a:xfrm>
            <a:off x="304800" y="5589588"/>
            <a:ext cx="8686800" cy="923330"/>
          </a:xfrm>
          <a:prstGeom prst="rect">
            <a:avLst/>
          </a:prstGeom>
          <a:noFill/>
          <a:ln w="9525">
            <a:noFill/>
            <a:miter lim="800000"/>
            <a:headEnd/>
            <a:tailEnd/>
          </a:ln>
        </p:spPr>
        <p:txBody>
          <a:bodyPr>
            <a:spAutoFit/>
          </a:bodyPr>
          <a:lstStyle/>
          <a:p>
            <a:pPr>
              <a:spcBef>
                <a:spcPct val="50000"/>
              </a:spcBef>
            </a:pPr>
            <a:r>
              <a:rPr lang="de-DE" dirty="0">
                <a:latin typeface="Arial" panose="020B0604020202020204" pitchFamily="34" charset="0"/>
                <a:cs typeface="Arial" panose="020B0604020202020204" pitchFamily="34" charset="0"/>
              </a:rPr>
              <a:t>Wenn aber die Zona pellucida mit schonenden Methoden vor SEM Untersuchung entfernt wird, sind die Zellkontakte zwischen Eizelle und Kumuluszellen gut zu sehen.</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0"/>
            <a:ext cx="6588011" cy="545693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3"/>
          <p:cNvSpPr txBox="1">
            <a:spLocks noChangeArrowheads="1"/>
          </p:cNvSpPr>
          <p:nvPr/>
        </p:nvSpPr>
        <p:spPr bwMode="auto">
          <a:xfrm>
            <a:off x="5435600" y="990600"/>
            <a:ext cx="3251200" cy="5078313"/>
          </a:xfrm>
          <a:prstGeom prst="rect">
            <a:avLst/>
          </a:prstGeom>
          <a:noFill/>
          <a:ln w="9525">
            <a:noFill/>
            <a:miter lim="800000"/>
            <a:headEnd/>
            <a:tailEnd/>
          </a:ln>
        </p:spPr>
        <p:txBody>
          <a:bodyPr>
            <a:spAutoFit/>
          </a:bodyPr>
          <a:lstStyle/>
          <a:p>
            <a:pPr algn="ctr">
              <a:spcBef>
                <a:spcPct val="50000"/>
              </a:spcBef>
            </a:pPr>
            <a:r>
              <a:rPr lang="de-DE" b="1" dirty="0">
                <a:latin typeface="Arial" panose="020B0604020202020204" pitchFamily="34" charset="0"/>
                <a:cs typeface="Arial" panose="020B0604020202020204" pitchFamily="34" charset="0"/>
              </a:rPr>
              <a:t>Die Proteinstruktur der Zona pellucida</a:t>
            </a:r>
            <a:endParaRPr lang="hu-HU" b="1" dirty="0">
              <a:latin typeface="Arial" panose="020B0604020202020204" pitchFamily="34" charset="0"/>
              <a:cs typeface="Arial" panose="020B0604020202020204" pitchFamily="34" charset="0"/>
            </a:endParaRPr>
          </a:p>
          <a:p>
            <a:pPr>
              <a:spcBef>
                <a:spcPct val="50000"/>
              </a:spcBef>
            </a:pPr>
            <a:r>
              <a:rPr lang="de-DE" dirty="0">
                <a:latin typeface="Arial" panose="020B0604020202020204" pitchFamily="34" charset="0"/>
                <a:cs typeface="Arial" panose="020B0604020202020204" pitchFamily="34" charset="0"/>
              </a:rPr>
              <a:t>Sie besteht hauptsächlich aus 3 Proteinen: </a:t>
            </a:r>
          </a:p>
          <a:p>
            <a:pPr>
              <a:spcBef>
                <a:spcPct val="50000"/>
              </a:spcBef>
            </a:pPr>
            <a:r>
              <a:rPr lang="de-DE" dirty="0">
                <a:latin typeface="Arial" panose="020B0604020202020204" pitchFamily="34" charset="0"/>
                <a:cs typeface="Arial" panose="020B0604020202020204" pitchFamily="34" charset="0"/>
              </a:rPr>
              <a:t>ZP1 (200 </a:t>
            </a:r>
            <a:r>
              <a:rPr lang="de-DE" dirty="0" err="1">
                <a:latin typeface="Arial" panose="020B0604020202020204" pitchFamily="34" charset="0"/>
                <a:cs typeface="Arial" panose="020B0604020202020204" pitchFamily="34" charset="0"/>
              </a:rPr>
              <a:t>kDa</a:t>
            </a:r>
            <a:r>
              <a:rPr lang="de-DE" dirty="0">
                <a:latin typeface="Arial" panose="020B0604020202020204" pitchFamily="34" charset="0"/>
                <a:cs typeface="Arial" panose="020B0604020202020204" pitchFamily="34" charset="0"/>
              </a:rPr>
              <a:t>),</a:t>
            </a:r>
          </a:p>
          <a:p>
            <a:pPr>
              <a:spcBef>
                <a:spcPct val="50000"/>
              </a:spcBef>
            </a:pPr>
            <a:r>
              <a:rPr lang="de-DE" dirty="0">
                <a:latin typeface="Arial" panose="020B0604020202020204" pitchFamily="34" charset="0"/>
                <a:cs typeface="Arial" panose="020B0604020202020204" pitchFamily="34" charset="0"/>
              </a:rPr>
              <a:t>ZP2 (120 </a:t>
            </a:r>
            <a:r>
              <a:rPr lang="de-DE" dirty="0" err="1">
                <a:latin typeface="Arial" panose="020B0604020202020204" pitchFamily="34" charset="0"/>
                <a:cs typeface="Arial" panose="020B0604020202020204" pitchFamily="34" charset="0"/>
              </a:rPr>
              <a:t>kDa</a:t>
            </a:r>
            <a:r>
              <a:rPr lang="de-DE"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a:p>
            <a:pPr>
              <a:spcBef>
                <a:spcPct val="50000"/>
              </a:spcBef>
            </a:pPr>
            <a:r>
              <a:rPr lang="de-DE" b="1" i="1" dirty="0">
                <a:solidFill>
                  <a:srgbClr val="FF0000"/>
                </a:solidFill>
                <a:latin typeface="Arial" panose="020B0604020202020204" pitchFamily="34" charset="0"/>
                <a:cs typeface="Arial" panose="020B0604020202020204" pitchFamily="34" charset="0"/>
              </a:rPr>
              <a:t>ZP3 (83 </a:t>
            </a:r>
            <a:r>
              <a:rPr lang="de-DE" b="1" i="1" dirty="0" err="1">
                <a:solidFill>
                  <a:srgbClr val="FF0000"/>
                </a:solidFill>
                <a:latin typeface="Arial" panose="020B0604020202020204" pitchFamily="34" charset="0"/>
                <a:cs typeface="Arial" panose="020B0604020202020204" pitchFamily="34" charset="0"/>
              </a:rPr>
              <a:t>kDa</a:t>
            </a:r>
            <a:r>
              <a:rPr lang="de-DE" b="1" i="1" dirty="0">
                <a:solidFill>
                  <a:srgbClr val="FF0000"/>
                </a:solidFill>
                <a:latin typeface="Arial" panose="020B0604020202020204" pitchFamily="34" charset="0"/>
                <a:cs typeface="Arial" panose="020B0604020202020204" pitchFamily="34" charset="0"/>
              </a:rPr>
              <a:t>).</a:t>
            </a:r>
          </a:p>
          <a:p>
            <a:pPr>
              <a:spcBef>
                <a:spcPct val="50000"/>
              </a:spcBef>
            </a:pPr>
            <a:r>
              <a:rPr lang="hu-HU" dirty="0">
                <a:latin typeface="Arial" panose="020B0604020202020204" pitchFamily="34" charset="0"/>
                <a:cs typeface="Arial" panose="020B0604020202020204" pitchFamily="34" charset="0"/>
              </a:rPr>
              <a:t>ZP2 und ZP3 </a:t>
            </a:r>
            <a:r>
              <a:rPr lang="hu-HU" dirty="0" err="1">
                <a:latin typeface="Arial" panose="020B0604020202020204" pitchFamily="34" charset="0"/>
                <a:cs typeface="Arial" panose="020B0604020202020204" pitchFamily="34" charset="0"/>
              </a:rPr>
              <a:t>Proteine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bilden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miteinander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wechselnd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lange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Kette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Fasern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Diese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Fasern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werden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durch</a:t>
            </a:r>
            <a:r>
              <a:rPr lang="hu-HU" dirty="0">
                <a:latin typeface="Arial" panose="020B0604020202020204" pitchFamily="34" charset="0"/>
                <a:cs typeface="Arial" panose="020B0604020202020204" pitchFamily="34" charset="0"/>
              </a:rPr>
              <a:t> ZP1 Protein </a:t>
            </a:r>
            <a:r>
              <a:rPr lang="hu-HU" dirty="0" err="1">
                <a:latin typeface="Arial" panose="020B0604020202020204" pitchFamily="34" charset="0"/>
                <a:cs typeface="Arial" panose="020B0604020202020204" pitchFamily="34" charset="0"/>
              </a:rPr>
              <a:t>quervernetzt</a:t>
            </a:r>
            <a:r>
              <a:rPr lang="hu-HU" dirty="0">
                <a:latin typeface="Arial" panose="020B0604020202020204" pitchFamily="34" charset="0"/>
                <a:cs typeface="Arial" panose="020B0604020202020204" pitchFamily="34" charset="0"/>
              </a:rPr>
              <a:t>. </a:t>
            </a:r>
          </a:p>
          <a:p>
            <a:pPr>
              <a:spcBef>
                <a:spcPct val="50000"/>
              </a:spcBef>
            </a:pPr>
            <a:r>
              <a:rPr lang="de-DE" dirty="0">
                <a:latin typeface="Arial" panose="020B0604020202020204" pitchFamily="34" charset="0"/>
                <a:cs typeface="Arial" panose="020B0604020202020204" pitchFamily="34" charset="0"/>
              </a:rPr>
              <a:t>Das </a:t>
            </a:r>
            <a:r>
              <a:rPr lang="de-DE" b="1" dirty="0">
                <a:solidFill>
                  <a:srgbClr val="C00000"/>
                </a:solidFill>
                <a:latin typeface="Arial" panose="020B0604020202020204" pitchFamily="34" charset="0"/>
                <a:cs typeface="Arial" panose="020B0604020202020204" pitchFamily="34" charset="0"/>
              </a:rPr>
              <a:t>ZP3 Protein </a:t>
            </a:r>
            <a:r>
              <a:rPr lang="de-DE" dirty="0">
                <a:latin typeface="Arial" panose="020B0604020202020204" pitchFamily="34" charset="0"/>
                <a:cs typeface="Arial" panose="020B0604020202020204" pitchFamily="34" charset="0"/>
              </a:rPr>
              <a:t>wird durch die Rezeptoren in Spermienkopf erkannt. </a:t>
            </a: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86374"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Andere </a:t>
            </a:r>
            <a:r>
              <a:rPr lang="hu-HU" dirty="0" err="1"/>
              <a:t>Bücher</a:t>
            </a:r>
            <a:endParaRPr lang="hu-HU" dirty="0"/>
          </a:p>
        </p:txBody>
      </p:sp>
      <p:pic>
        <p:nvPicPr>
          <p:cNvPr id="4" name="Tartalom helye 3"/>
          <p:cNvPicPr>
            <a:picLocks noGrp="1" noChangeAspect="1"/>
          </p:cNvPicPr>
          <p:nvPr>
            <p:ph idx="1"/>
          </p:nvPr>
        </p:nvPicPr>
        <p:blipFill>
          <a:blip r:embed="rId2"/>
          <a:stretch>
            <a:fillRect/>
          </a:stretch>
        </p:blipFill>
        <p:spPr>
          <a:xfrm>
            <a:off x="5039787" y="1268760"/>
            <a:ext cx="3633192" cy="5122801"/>
          </a:xfrm>
          <a:prstGeom prst="rect">
            <a:avLst/>
          </a:prstGeom>
        </p:spPr>
      </p:pic>
      <p:sp>
        <p:nvSpPr>
          <p:cNvPr id="5" name="Téglalap 4"/>
          <p:cNvSpPr/>
          <p:nvPr/>
        </p:nvSpPr>
        <p:spPr>
          <a:xfrm>
            <a:off x="543631" y="1706130"/>
            <a:ext cx="4572000" cy="1477328"/>
          </a:xfrm>
          <a:prstGeom prst="rect">
            <a:avLst/>
          </a:prstGeom>
        </p:spPr>
        <p:txBody>
          <a:bodyPr>
            <a:spAutoFit/>
          </a:bodyPr>
          <a:lstStyle/>
          <a:p>
            <a:r>
              <a:rPr lang="de-DE" dirty="0"/>
              <a:t>Moore, Keith; </a:t>
            </a:r>
            <a:r>
              <a:rPr lang="de-DE" dirty="0" err="1"/>
              <a:t>Persaud</a:t>
            </a:r>
            <a:r>
              <a:rPr lang="de-DE" dirty="0"/>
              <a:t>, T.V.N.; </a:t>
            </a:r>
            <a:r>
              <a:rPr lang="de-DE" dirty="0" err="1"/>
              <a:t>Torchia</a:t>
            </a:r>
            <a:r>
              <a:rPr lang="de-DE" dirty="0"/>
              <a:t>, Mark G.; </a:t>
            </a:r>
            <a:r>
              <a:rPr lang="de-DE" dirty="0" err="1"/>
              <a:t>Viebahn</a:t>
            </a:r>
            <a:r>
              <a:rPr lang="de-DE" dirty="0"/>
              <a:t>, Christoph</a:t>
            </a:r>
            <a:r>
              <a:rPr lang="hu-HU" dirty="0"/>
              <a:t>;</a:t>
            </a:r>
          </a:p>
          <a:p>
            <a:endParaRPr lang="hu-HU" dirty="0"/>
          </a:p>
          <a:p>
            <a:r>
              <a:rPr lang="hu-HU" dirty="0"/>
              <a:t>Urban &amp; Fischer </a:t>
            </a:r>
            <a:r>
              <a:rPr lang="hu-HU" dirty="0" err="1"/>
              <a:t>Verlag</a:t>
            </a:r>
            <a:r>
              <a:rPr lang="hu-HU" dirty="0"/>
              <a:t>/</a:t>
            </a:r>
            <a:r>
              <a:rPr lang="hu-HU" dirty="0" err="1"/>
              <a:t>Elsevier</a:t>
            </a:r>
            <a:r>
              <a:rPr lang="hu-HU" dirty="0"/>
              <a:t> GmbH</a:t>
            </a:r>
          </a:p>
          <a:p>
            <a:r>
              <a:rPr lang="hu-HU" dirty="0"/>
              <a:t>ISBN 9783437411137 </a:t>
            </a:r>
          </a:p>
        </p:txBody>
      </p:sp>
    </p:spTree>
    <p:extLst>
      <p:ext uri="{BB962C8B-B14F-4D97-AF65-F5344CB8AC3E}">
        <p14:creationId xmlns:p14="http://schemas.microsoft.com/office/powerpoint/2010/main" val="4196134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Kép 2" descr="019852403x_menstrual-cycle_1.jpg"/>
          <p:cNvPicPr>
            <a:picLocks noChangeAspect="1"/>
          </p:cNvPicPr>
          <p:nvPr/>
        </p:nvPicPr>
        <p:blipFill>
          <a:blip r:embed="rId3"/>
          <a:srcRect/>
          <a:stretch>
            <a:fillRect/>
          </a:stretch>
        </p:blipFill>
        <p:spPr bwMode="auto">
          <a:xfrm>
            <a:off x="12395" y="0"/>
            <a:ext cx="5705816" cy="6858000"/>
          </a:xfrm>
          <a:prstGeom prst="rect">
            <a:avLst/>
          </a:prstGeom>
          <a:noFill/>
          <a:ln w="9525">
            <a:noFill/>
            <a:miter lim="800000"/>
            <a:headEnd/>
            <a:tailEnd/>
          </a:ln>
        </p:spPr>
      </p:pic>
      <p:sp>
        <p:nvSpPr>
          <p:cNvPr id="2" name="Szövegdoboz 1"/>
          <p:cNvSpPr txBox="1"/>
          <p:nvPr/>
        </p:nvSpPr>
        <p:spPr>
          <a:xfrm>
            <a:off x="6156176" y="188640"/>
            <a:ext cx="2736304" cy="369332"/>
          </a:xfrm>
          <a:prstGeom prst="rect">
            <a:avLst/>
          </a:prstGeom>
          <a:noFill/>
        </p:spPr>
        <p:txBody>
          <a:bodyPr wrap="square" rtlCol="0">
            <a:spAutoFit/>
          </a:bodyPr>
          <a:lstStyle/>
          <a:p>
            <a:pPr algn="ctr"/>
            <a:r>
              <a:rPr lang="hu-HU" b="1" dirty="0" err="1"/>
              <a:t>Menstruationszyklus</a:t>
            </a:r>
            <a:endParaRPr lang="de-DE" b="1" dirty="0"/>
          </a:p>
        </p:txBody>
      </p:sp>
      <p:sp>
        <p:nvSpPr>
          <p:cNvPr id="3" name="Szövegdoboz 2"/>
          <p:cNvSpPr txBox="1"/>
          <p:nvPr/>
        </p:nvSpPr>
        <p:spPr>
          <a:xfrm>
            <a:off x="5872945" y="980728"/>
            <a:ext cx="3024336" cy="923330"/>
          </a:xfrm>
          <a:prstGeom prst="rect">
            <a:avLst/>
          </a:prstGeom>
          <a:noFill/>
        </p:spPr>
        <p:txBody>
          <a:bodyPr wrap="square" rtlCol="0">
            <a:spAutoFit/>
          </a:bodyPr>
          <a:lstStyle/>
          <a:p>
            <a:r>
              <a:rPr lang="de-DE" dirty="0"/>
              <a:t>Hormonspiegel der </a:t>
            </a:r>
            <a:r>
              <a:rPr lang="de-DE" b="1" dirty="0" err="1"/>
              <a:t>hypophysären</a:t>
            </a:r>
            <a:r>
              <a:rPr lang="de-DE" b="1" dirty="0"/>
              <a:t> Hormonen </a:t>
            </a:r>
            <a:r>
              <a:rPr lang="de-DE" dirty="0"/>
              <a:t>(FSH, LH)</a:t>
            </a:r>
          </a:p>
        </p:txBody>
      </p:sp>
      <p:sp>
        <p:nvSpPr>
          <p:cNvPr id="7" name="Szövegdoboz 6"/>
          <p:cNvSpPr txBox="1"/>
          <p:nvPr/>
        </p:nvSpPr>
        <p:spPr>
          <a:xfrm>
            <a:off x="5895641" y="2420888"/>
            <a:ext cx="3024336" cy="646331"/>
          </a:xfrm>
          <a:prstGeom prst="rect">
            <a:avLst/>
          </a:prstGeom>
          <a:noFill/>
        </p:spPr>
        <p:txBody>
          <a:bodyPr wrap="square" rtlCol="0">
            <a:spAutoFit/>
          </a:bodyPr>
          <a:lstStyle/>
          <a:p>
            <a:r>
              <a:rPr lang="hu-HU" dirty="0" err="1"/>
              <a:t>Hormonspiegel</a:t>
            </a:r>
            <a:r>
              <a:rPr lang="hu-HU" dirty="0"/>
              <a:t> der </a:t>
            </a:r>
            <a:r>
              <a:rPr lang="hu-HU" b="1" dirty="0" err="1"/>
              <a:t>Sexualsteroid</a:t>
            </a:r>
            <a:r>
              <a:rPr lang="hu-HU" b="1" dirty="0"/>
              <a:t> </a:t>
            </a:r>
            <a:r>
              <a:rPr lang="hu-HU" b="1" dirty="0" err="1"/>
              <a:t>Hormonen</a:t>
            </a:r>
            <a:endParaRPr lang="de-DE" b="1" dirty="0"/>
          </a:p>
        </p:txBody>
      </p:sp>
      <p:sp>
        <p:nvSpPr>
          <p:cNvPr id="8" name="Szövegdoboz 7"/>
          <p:cNvSpPr txBox="1"/>
          <p:nvPr/>
        </p:nvSpPr>
        <p:spPr>
          <a:xfrm>
            <a:off x="5895641" y="3434554"/>
            <a:ext cx="3024336" cy="646331"/>
          </a:xfrm>
          <a:prstGeom prst="rect">
            <a:avLst/>
          </a:prstGeom>
          <a:noFill/>
        </p:spPr>
        <p:txBody>
          <a:bodyPr wrap="square" rtlCol="0">
            <a:spAutoFit/>
          </a:bodyPr>
          <a:lstStyle/>
          <a:p>
            <a:r>
              <a:rPr lang="hu-HU" dirty="0" err="1"/>
              <a:t>Entwickung</a:t>
            </a:r>
            <a:r>
              <a:rPr lang="hu-HU" dirty="0"/>
              <a:t> der </a:t>
            </a:r>
            <a:r>
              <a:rPr lang="hu-HU" dirty="0" err="1"/>
              <a:t>Follikeln</a:t>
            </a:r>
            <a:r>
              <a:rPr lang="hu-HU" dirty="0"/>
              <a:t> (</a:t>
            </a:r>
            <a:r>
              <a:rPr lang="hu-HU" b="1" dirty="0" err="1"/>
              <a:t>Ovar</a:t>
            </a:r>
            <a:r>
              <a:rPr lang="hu-HU" dirty="0"/>
              <a:t>)</a:t>
            </a:r>
            <a:endParaRPr lang="de-DE" dirty="0"/>
          </a:p>
        </p:txBody>
      </p:sp>
      <p:sp>
        <p:nvSpPr>
          <p:cNvPr id="9" name="Szövegdoboz 8"/>
          <p:cNvSpPr txBox="1"/>
          <p:nvPr/>
        </p:nvSpPr>
        <p:spPr>
          <a:xfrm>
            <a:off x="5872945" y="4031574"/>
            <a:ext cx="2749396" cy="923330"/>
          </a:xfrm>
          <a:prstGeom prst="rect">
            <a:avLst/>
          </a:prstGeom>
          <a:noFill/>
        </p:spPr>
        <p:txBody>
          <a:bodyPr wrap="square" rtlCol="0">
            <a:spAutoFit/>
          </a:bodyPr>
          <a:lstStyle/>
          <a:p>
            <a:r>
              <a:rPr lang="hu-HU" dirty="0" err="1"/>
              <a:t>Umwandlung</a:t>
            </a:r>
            <a:r>
              <a:rPr lang="hu-HU" dirty="0"/>
              <a:t> des </a:t>
            </a:r>
            <a:r>
              <a:rPr lang="hu-HU" dirty="0" err="1"/>
              <a:t>Endometriums</a:t>
            </a:r>
            <a:r>
              <a:rPr lang="hu-HU" dirty="0"/>
              <a:t> (</a:t>
            </a:r>
            <a:r>
              <a:rPr lang="hu-HU" b="1" dirty="0" err="1"/>
              <a:t>Uterusschleimhaut</a:t>
            </a:r>
            <a:r>
              <a:rPr lang="hu-HU" dirty="0"/>
              <a:t>)</a:t>
            </a:r>
            <a:endParaRPr lang="de-DE" dirty="0"/>
          </a:p>
        </p:txBody>
      </p:sp>
      <p:sp>
        <p:nvSpPr>
          <p:cNvPr id="10" name="Szövegdoboz 9"/>
          <p:cNvSpPr txBox="1"/>
          <p:nvPr/>
        </p:nvSpPr>
        <p:spPr>
          <a:xfrm>
            <a:off x="5868144" y="5471734"/>
            <a:ext cx="3024336" cy="369332"/>
          </a:xfrm>
          <a:prstGeom prst="rect">
            <a:avLst/>
          </a:prstGeom>
          <a:noFill/>
        </p:spPr>
        <p:txBody>
          <a:bodyPr wrap="square" rtlCol="0">
            <a:spAutoFit/>
          </a:bodyPr>
          <a:lstStyle/>
          <a:p>
            <a:r>
              <a:rPr lang="de-DE" b="1" dirty="0"/>
              <a:t>Körpertemperatur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274638"/>
            <a:ext cx="8229600" cy="634082"/>
          </a:xfrm>
        </p:spPr>
        <p:txBody>
          <a:bodyPr/>
          <a:lstStyle/>
          <a:p>
            <a:pPr eaLnBrk="1" hangingPunct="1"/>
            <a:r>
              <a:rPr lang="de-DE" dirty="0">
                <a:latin typeface="Arial" panose="020B0604020202020204" pitchFamily="34" charset="0"/>
                <a:cs typeface="Arial" panose="020B0604020202020204" pitchFamily="34" charset="0"/>
              </a:rPr>
              <a:t>Meiose</a:t>
            </a:r>
          </a:p>
        </p:txBody>
      </p:sp>
      <p:sp>
        <p:nvSpPr>
          <p:cNvPr id="142338" name="Rectangle 3"/>
          <p:cNvSpPr>
            <a:spLocks noGrp="1" noChangeArrowheads="1"/>
          </p:cNvSpPr>
          <p:nvPr>
            <p:ph type="body" idx="1"/>
          </p:nvPr>
        </p:nvSpPr>
        <p:spPr>
          <a:xfrm>
            <a:off x="457200" y="1772816"/>
            <a:ext cx="8229600" cy="4752528"/>
          </a:xfrm>
        </p:spPr>
        <p:txBody>
          <a:bodyPr/>
          <a:lstStyle/>
          <a:p>
            <a:pPr eaLnBrk="1" hangingPunct="1"/>
            <a:r>
              <a:rPr lang="de-DE" sz="2400" dirty="0">
                <a:latin typeface="Arial" panose="020B0604020202020204" pitchFamily="34" charset="0"/>
                <a:cs typeface="Arial" panose="020B0604020202020204" pitchFamily="34" charset="0"/>
              </a:rPr>
              <a:t>Der Eierstock mit seinen, die Oozyten bildenden Stammzellen (den Oogonien) entwickelt sich aus der Zygote durch Mitosen. Die schon im Fetalperiode aus den Oogonien differenzierende primäre Oozyten beginnen die erste meiotische Teilung (I. Prophase) im 5. Fetalmonat,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a:t>
            </a:r>
            <a:r>
              <a:rPr lang="de-DE" sz="2400" b="1" dirty="0">
                <a:solidFill>
                  <a:srgbClr val="FF0000"/>
                </a:solidFill>
                <a:latin typeface="Arial" panose="020B0604020202020204" pitchFamily="34" charset="0"/>
                <a:cs typeface="Arial" panose="020B0604020202020204" pitchFamily="34" charset="0"/>
              </a:rPr>
              <a:t>ABER</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unterbrechen sie die Meiose sofort, und sie bleiben in der Meiose I (Diploten) bis zur Zeit der Reifung ihres eigenen Follikels (frühestens bis Pubertät, spätestens bis Menopause) arretiert.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body" idx="1"/>
          </p:nvPr>
        </p:nvSpPr>
        <p:spPr>
          <a:xfrm>
            <a:off x="685800" y="533400"/>
            <a:ext cx="7772400" cy="5562600"/>
          </a:xfrm>
        </p:spPr>
        <p:txBody>
          <a:bodyPr/>
          <a:lstStyle/>
          <a:p>
            <a:pPr eaLnBrk="1" hangingPunct="1">
              <a:lnSpc>
                <a:spcPct val="80000"/>
              </a:lnSpc>
            </a:pPr>
            <a:r>
              <a:rPr lang="de-DE" sz="2400" dirty="0">
                <a:latin typeface="Arial" panose="020B0604020202020204" pitchFamily="34" charset="0"/>
                <a:cs typeface="Arial" panose="020B0604020202020204" pitchFamily="34" charset="0"/>
              </a:rPr>
              <a:t>Der </a:t>
            </a:r>
            <a:r>
              <a:rPr lang="de-DE" sz="2400" b="1" dirty="0">
                <a:solidFill>
                  <a:srgbClr val="C00000"/>
                </a:solidFill>
                <a:latin typeface="Arial" panose="020B0604020202020204" pitchFamily="34" charset="0"/>
                <a:cs typeface="Arial" panose="020B0604020202020204" pitchFamily="34" charset="0"/>
              </a:rPr>
              <a:t>primäre Oozyt </a:t>
            </a:r>
            <a:r>
              <a:rPr lang="de-DE" sz="2400" dirty="0">
                <a:latin typeface="Arial" panose="020B0604020202020204" pitchFamily="34" charset="0"/>
                <a:cs typeface="Arial" panose="020B0604020202020204" pitchFamily="34" charset="0"/>
              </a:rPr>
              <a:t>(in dem tertiären Follikel) beendet die </a:t>
            </a:r>
            <a:r>
              <a:rPr lang="de-DE" sz="2400" b="1" dirty="0">
                <a:solidFill>
                  <a:srgbClr val="C00000"/>
                </a:solidFill>
                <a:latin typeface="Arial" panose="020B0604020202020204" pitchFamily="34" charset="0"/>
                <a:cs typeface="Arial" panose="020B0604020202020204" pitchFamily="34" charset="0"/>
              </a:rPr>
              <a:t>Meiose I</a:t>
            </a:r>
            <a:r>
              <a:rPr lang="de-DE" sz="2400" dirty="0">
                <a:latin typeface="Arial" panose="020B0604020202020204" pitchFamily="34" charset="0"/>
                <a:cs typeface="Arial" panose="020B0604020202020204" pitchFamily="34" charset="0"/>
              </a:rPr>
              <a:t> ~1 Tag </a:t>
            </a:r>
            <a:r>
              <a:rPr lang="de-DE" sz="2400" b="1" dirty="0">
                <a:solidFill>
                  <a:srgbClr val="C00000"/>
                </a:solidFill>
                <a:latin typeface="Arial" panose="020B0604020202020204" pitchFamily="34" charset="0"/>
                <a:cs typeface="Arial" panose="020B0604020202020204" pitchFamily="34" charset="0"/>
              </a:rPr>
              <a:t>vor dem Ovulation</a:t>
            </a:r>
            <a:r>
              <a:rPr lang="de-DE" sz="2400" dirty="0">
                <a:latin typeface="Arial" panose="020B0604020202020204" pitchFamily="34" charset="0"/>
                <a:cs typeface="Arial" panose="020B0604020202020204" pitchFamily="34" charset="0"/>
              </a:rPr>
              <a:t>.</a:t>
            </a:r>
          </a:p>
          <a:p>
            <a:pPr eaLnBrk="1" hangingPunct="1">
              <a:lnSpc>
                <a:spcPct val="80000"/>
              </a:lnSpc>
            </a:pPr>
            <a:r>
              <a:rPr lang="de-DE" sz="2400" dirty="0">
                <a:latin typeface="Arial" panose="020B0604020202020204" pitchFamily="34" charset="0"/>
                <a:cs typeface="Arial" panose="020B0604020202020204" pitchFamily="34" charset="0"/>
              </a:rPr>
              <a:t>Aus dieser Teilung ergeben sich der sekundäre Oozyt und der erste </a:t>
            </a:r>
            <a:r>
              <a:rPr lang="de-DE" sz="2400" dirty="0" err="1">
                <a:latin typeface="Arial" panose="020B0604020202020204" pitchFamily="34" charset="0"/>
                <a:cs typeface="Arial" panose="020B0604020202020204" pitchFamily="34" charset="0"/>
              </a:rPr>
              <a:t>Polozyt</a:t>
            </a:r>
            <a:r>
              <a:rPr lang="de-DE" sz="2400" dirty="0">
                <a:latin typeface="Arial" panose="020B0604020202020204" pitchFamily="34" charset="0"/>
                <a:cs typeface="Arial" panose="020B0604020202020204" pitchFamily="34" charset="0"/>
              </a:rPr>
              <a:t> (1. Polkörperchen).</a:t>
            </a:r>
          </a:p>
          <a:p>
            <a:pPr eaLnBrk="1" hangingPunct="1">
              <a:lnSpc>
                <a:spcPct val="80000"/>
              </a:lnSpc>
            </a:pPr>
            <a:r>
              <a:rPr lang="de-DE" sz="2400" dirty="0">
                <a:latin typeface="Arial" panose="020B0604020202020204" pitchFamily="34" charset="0"/>
                <a:cs typeface="Arial" panose="020B0604020202020204" pitchFamily="34" charset="0"/>
              </a:rPr>
              <a:t>Sekundärer Oozyt setzt sofort die Meiose fort, aber er haltet in </a:t>
            </a:r>
            <a:r>
              <a:rPr lang="de-DE" sz="2400" b="1" dirty="0">
                <a:solidFill>
                  <a:srgbClr val="C00000"/>
                </a:solidFill>
                <a:latin typeface="Arial" panose="020B0604020202020204" pitchFamily="34" charset="0"/>
                <a:cs typeface="Arial" panose="020B0604020202020204" pitchFamily="34" charset="0"/>
              </a:rPr>
              <a:t>der Metaphase der zweiten Teilung </a:t>
            </a:r>
            <a:r>
              <a:rPr lang="de-DE" sz="2400" dirty="0">
                <a:latin typeface="Arial" panose="020B0604020202020204" pitchFamily="34" charset="0"/>
                <a:cs typeface="Arial" panose="020B0604020202020204" pitchFamily="34" charset="0"/>
              </a:rPr>
              <a:t>an. Er bleibt in diesem Stadium bis zur Befruchtung. Nur die Befruchtung löst diesen Block auf, und dann setzt der sekundäre Oozyt die 2. Teilung (das Spermium ist schon in der Eizelle!!!) fort. Die zweite Tochterzelle nennt man als 2. Polkörperchen (erstes Polkörperchen teilt sich auch in zwei 2. Polkörperchen).</a:t>
            </a:r>
          </a:p>
          <a:p>
            <a:pPr eaLnBrk="1" hangingPunct="1">
              <a:lnSpc>
                <a:spcPct val="80000"/>
              </a:lnSpc>
            </a:pPr>
            <a:r>
              <a:rPr lang="de-DE" sz="2400" dirty="0">
                <a:latin typeface="Arial" panose="020B0604020202020204" pitchFamily="34" charset="0"/>
                <a:cs typeface="Arial" panose="020B0604020202020204" pitchFamily="34" charset="0"/>
              </a:rPr>
              <a:t>Die Polkörperchen sind sehr kleine Zellen, die bis Blastozystenstadium sich verschwinden. So hat die Meiose der primären Oozyte auch 4 Zellen (eine Oozyte und drei Polozyten) zur Folge.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3"/>
          <p:cNvSpPr txBox="1">
            <a:spLocks noChangeArrowheads="1"/>
          </p:cNvSpPr>
          <p:nvPr/>
        </p:nvSpPr>
        <p:spPr bwMode="auto">
          <a:xfrm>
            <a:off x="6732241" y="2781300"/>
            <a:ext cx="2303810" cy="2585323"/>
          </a:xfrm>
          <a:prstGeom prst="rect">
            <a:avLst/>
          </a:prstGeom>
          <a:noFill/>
          <a:ln w="9525">
            <a:noFill/>
            <a:miter lim="800000"/>
            <a:headEnd/>
            <a:tailEnd/>
          </a:ln>
        </p:spPr>
        <p:txBody>
          <a:bodyPr wrap="square">
            <a:spAutoFit/>
          </a:bodyPr>
          <a:lstStyle/>
          <a:p>
            <a:pPr>
              <a:spcBef>
                <a:spcPct val="50000"/>
              </a:spcBef>
            </a:pPr>
            <a:r>
              <a:rPr lang="hu-HU" dirty="0" err="1">
                <a:latin typeface="Lucida Sans Unicode" pitchFamily="34" charset="0"/>
              </a:rPr>
              <a:t>Nach</a:t>
            </a:r>
            <a:r>
              <a:rPr lang="hu-HU" dirty="0">
                <a:latin typeface="Lucida Sans Unicode" pitchFamily="34" charset="0"/>
              </a:rPr>
              <a:t> </a:t>
            </a:r>
            <a:r>
              <a:rPr lang="hu-HU" dirty="0" err="1">
                <a:latin typeface="Lucida Sans Unicode" pitchFamily="34" charset="0"/>
              </a:rPr>
              <a:t>Ovulation</a:t>
            </a:r>
            <a:r>
              <a:rPr lang="hu-HU" dirty="0">
                <a:latin typeface="Lucida Sans Unicode" pitchFamily="34" charset="0"/>
              </a:rPr>
              <a:t>...</a:t>
            </a:r>
          </a:p>
          <a:p>
            <a:pPr>
              <a:spcBef>
                <a:spcPct val="50000"/>
              </a:spcBef>
            </a:pPr>
            <a:endParaRPr lang="hu-HU" dirty="0">
              <a:latin typeface="Lucida Sans Unicode" pitchFamily="34" charset="0"/>
            </a:endParaRPr>
          </a:p>
          <a:p>
            <a:pPr>
              <a:spcBef>
                <a:spcPct val="50000"/>
              </a:spcBef>
            </a:pPr>
            <a:r>
              <a:rPr lang="hu-HU" dirty="0" err="1">
                <a:latin typeface="Lucida Sans Unicode" pitchFamily="34" charset="0"/>
              </a:rPr>
              <a:t>eine</a:t>
            </a:r>
            <a:r>
              <a:rPr lang="hu-HU" dirty="0">
                <a:latin typeface="Lucida Sans Unicode" pitchFamily="34" charset="0"/>
              </a:rPr>
              <a:t> </a:t>
            </a:r>
            <a:r>
              <a:rPr lang="hu-HU" dirty="0" err="1">
                <a:latin typeface="Lucida Sans Unicode" pitchFamily="34" charset="0"/>
              </a:rPr>
              <a:t>Eizelle-Kumuluszelle</a:t>
            </a:r>
            <a:r>
              <a:rPr lang="hu-HU" dirty="0">
                <a:latin typeface="Lucida Sans Unicode" pitchFamily="34" charset="0"/>
              </a:rPr>
              <a:t> Komplex (OCC) </a:t>
            </a:r>
            <a:r>
              <a:rPr lang="hu-HU" dirty="0" err="1">
                <a:latin typeface="Lucida Sans Unicode" pitchFamily="34" charset="0"/>
              </a:rPr>
              <a:t>im</a:t>
            </a:r>
            <a:r>
              <a:rPr lang="hu-HU" dirty="0">
                <a:latin typeface="Lucida Sans Unicode" pitchFamily="34" charset="0"/>
              </a:rPr>
              <a:t> </a:t>
            </a:r>
            <a:r>
              <a:rPr lang="hu-HU" dirty="0" err="1">
                <a:latin typeface="Lucida Sans Unicode" pitchFamily="34" charset="0"/>
              </a:rPr>
              <a:t>Eiletier</a:t>
            </a:r>
            <a:r>
              <a:rPr lang="hu-HU" dirty="0">
                <a:latin typeface="Lucida Sans Unicode" pitchFamily="34" charset="0"/>
              </a:rPr>
              <a:t>  (</a:t>
            </a:r>
            <a:r>
              <a:rPr lang="hu-HU" dirty="0" err="1">
                <a:latin typeface="Lucida Sans Unicode" pitchFamily="34" charset="0"/>
              </a:rPr>
              <a:t>querlaufende</a:t>
            </a:r>
            <a:r>
              <a:rPr lang="hu-HU" dirty="0">
                <a:latin typeface="Lucida Sans Unicode" pitchFamily="34" charset="0"/>
              </a:rPr>
              <a:t> </a:t>
            </a:r>
            <a:r>
              <a:rPr lang="hu-HU" dirty="0" err="1">
                <a:latin typeface="Lucida Sans Unicode" pitchFamily="34" charset="0"/>
              </a:rPr>
              <a:t>Schleimhautfalten</a:t>
            </a:r>
            <a:r>
              <a:rPr lang="hu-HU" dirty="0">
                <a:latin typeface="Lucida Sans Unicode" pitchFamily="34" charset="0"/>
              </a:rPr>
              <a:t>)</a:t>
            </a:r>
          </a:p>
        </p:txBody>
      </p:sp>
      <p:pic>
        <p:nvPicPr>
          <p:cNvPr id="144386" name="Picture 4"/>
          <p:cNvPicPr>
            <a:picLocks noChangeAspect="1" noChangeArrowheads="1"/>
          </p:cNvPicPr>
          <p:nvPr/>
        </p:nvPicPr>
        <p:blipFill>
          <a:blip r:embed="rId2"/>
          <a:srcRect/>
          <a:stretch>
            <a:fillRect/>
          </a:stretch>
        </p:blipFill>
        <p:spPr bwMode="auto">
          <a:xfrm>
            <a:off x="304800" y="304800"/>
            <a:ext cx="6324600" cy="5903913"/>
          </a:xfrm>
          <a:prstGeom prst="rect">
            <a:avLst/>
          </a:prstGeom>
          <a:noFill/>
          <a:ln w="9525">
            <a:noFill/>
            <a:miter lim="800000"/>
            <a:headEnd/>
            <a:tailEnd/>
          </a:ln>
        </p:spPr>
      </p:pic>
      <p:sp>
        <p:nvSpPr>
          <p:cNvPr id="144387" name="Szövegdoboz 3"/>
          <p:cNvSpPr txBox="1">
            <a:spLocks noChangeArrowheads="1"/>
          </p:cNvSpPr>
          <p:nvPr/>
        </p:nvSpPr>
        <p:spPr bwMode="auto">
          <a:xfrm>
            <a:off x="4284663" y="6453188"/>
            <a:ext cx="3743325" cy="215900"/>
          </a:xfrm>
          <a:prstGeom prst="rect">
            <a:avLst/>
          </a:prstGeom>
          <a:noFill/>
          <a:ln w="9525">
            <a:noFill/>
            <a:miter lim="800000"/>
            <a:headEnd/>
            <a:tailEnd/>
          </a:ln>
        </p:spPr>
        <p:txBody>
          <a:bodyPr>
            <a:spAutoFit/>
          </a:bodyPr>
          <a:lstStyle/>
          <a:p>
            <a:r>
              <a:rPr lang="hu-HU" sz="800"/>
              <a:t>(Eizelle mit Kumuluszellen zwischen den Schleimhautfalten des Eileiters)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3"/>
          <a:srcRect/>
          <a:stretch>
            <a:fillRect/>
          </a:stretch>
        </p:blipFill>
        <p:spPr bwMode="auto">
          <a:xfrm>
            <a:off x="1219200" y="87313"/>
            <a:ext cx="6705600" cy="6678612"/>
          </a:xfrm>
          <a:prstGeom prst="rect">
            <a:avLst/>
          </a:prstGeom>
          <a:noFill/>
          <a:ln w="9525">
            <a:noFill/>
            <a:miter lim="800000"/>
            <a:headEnd/>
            <a:tailEnd/>
          </a:ln>
        </p:spPr>
      </p:pic>
      <p:sp>
        <p:nvSpPr>
          <p:cNvPr id="47107" name="Text Box 3"/>
          <p:cNvSpPr txBox="1">
            <a:spLocks noChangeArrowheads="1"/>
          </p:cNvSpPr>
          <p:nvPr/>
        </p:nvSpPr>
        <p:spPr bwMode="auto">
          <a:xfrm>
            <a:off x="0" y="333375"/>
            <a:ext cx="8591550" cy="1736725"/>
          </a:xfrm>
          <a:prstGeom prst="rect">
            <a:avLst/>
          </a:prstGeom>
          <a:noFill/>
          <a:ln w="9525">
            <a:noFill/>
            <a:miter lim="800000"/>
            <a:headEnd/>
            <a:tailEnd/>
          </a:ln>
          <a:effectLst/>
        </p:spPr>
        <p:txBody>
          <a:bodyPr>
            <a:spAutoFit/>
          </a:bodyPr>
          <a:lstStyle/>
          <a:p>
            <a:pPr fontAlgn="auto">
              <a:spcBef>
                <a:spcPct val="50000"/>
              </a:spcBef>
              <a:spcAft>
                <a:spcPts val="0"/>
              </a:spcAft>
              <a:defRPr/>
            </a:pPr>
            <a:r>
              <a:rPr lang="hu-HU" sz="5400" dirty="0">
                <a:solidFill>
                  <a:srgbClr val="FF0000"/>
                </a:solidFill>
                <a:effectLst>
                  <a:outerShdw blurRad="38100" dist="38100" dir="2700000" algn="tl">
                    <a:srgbClr val="C0C0C0"/>
                  </a:outerShdw>
                </a:effectLst>
                <a:latin typeface="+mn-lt"/>
              </a:rPr>
              <a:t>SPERMIEN UND</a:t>
            </a:r>
            <a:br>
              <a:rPr lang="hu-HU" sz="5400" dirty="0">
                <a:solidFill>
                  <a:srgbClr val="FF0000"/>
                </a:solidFill>
                <a:effectLst>
                  <a:outerShdw blurRad="38100" dist="38100" dir="2700000" algn="tl">
                    <a:srgbClr val="C0C0C0"/>
                  </a:outerShdw>
                </a:effectLst>
                <a:latin typeface="+mn-lt"/>
              </a:rPr>
            </a:br>
            <a:r>
              <a:rPr lang="hu-HU" sz="5400" dirty="0">
                <a:solidFill>
                  <a:srgbClr val="FF0000"/>
                </a:solidFill>
                <a:effectLst>
                  <a:outerShdw blurRad="38100" dist="38100" dir="2700000" algn="tl">
                    <a:srgbClr val="C0C0C0"/>
                  </a:outerShdw>
                </a:effectLst>
                <a:latin typeface="+mn-lt"/>
              </a:rPr>
              <a:t>           SPERMIENBILDUNG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3"/>
          <p:cNvSpPr txBox="1">
            <a:spLocks noChangeArrowheads="1"/>
          </p:cNvSpPr>
          <p:nvPr/>
        </p:nvSpPr>
        <p:spPr bwMode="auto">
          <a:xfrm>
            <a:off x="3348038" y="260350"/>
            <a:ext cx="5121275" cy="1015663"/>
          </a:xfrm>
          <a:prstGeom prst="rect">
            <a:avLst/>
          </a:prstGeom>
          <a:noFill/>
          <a:ln w="9525">
            <a:noFill/>
            <a:miter lim="800000"/>
            <a:headEnd/>
            <a:tailEnd/>
          </a:ln>
        </p:spPr>
        <p:txBody>
          <a:bodyPr>
            <a:spAutoFit/>
          </a:bodyPr>
          <a:lstStyle/>
          <a:p>
            <a:pPr algn="ctr"/>
            <a:r>
              <a:rPr lang="hu-HU" sz="2000" dirty="0">
                <a:latin typeface="Arial" panose="020B0604020202020204" pitchFamily="34" charset="0"/>
                <a:cs typeface="Arial" panose="020B0604020202020204" pitchFamily="34" charset="0"/>
              </a:rPr>
              <a:t>Homunculus </a:t>
            </a:r>
            <a:r>
              <a:rPr lang="hu-HU" sz="2000" dirty="0" err="1">
                <a:latin typeface="Arial" panose="020B0604020202020204" pitchFamily="34" charset="0"/>
                <a:cs typeface="Arial" panose="020B0604020202020204" pitchFamily="34" charset="0"/>
              </a:rPr>
              <a:t>im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menschlichen</a:t>
            </a:r>
            <a:r>
              <a:rPr lang="hu-HU" sz="2000" dirty="0">
                <a:latin typeface="Arial" panose="020B0604020202020204" pitchFamily="34" charset="0"/>
                <a:cs typeface="Arial" panose="020B0604020202020204" pitchFamily="34" charset="0"/>
              </a:rPr>
              <a:t> Spermium (</a:t>
            </a:r>
            <a:r>
              <a:rPr lang="hu-HU" sz="2000" dirty="0" err="1">
                <a:latin typeface="Arial" panose="020B0604020202020204" pitchFamily="34" charset="0"/>
                <a:cs typeface="Arial" panose="020B0604020202020204" pitchFamily="34" charset="0"/>
              </a:rPr>
              <a:t>Spermatozoon</a:t>
            </a:r>
            <a:r>
              <a:rPr lang="hu-HU" sz="2000" dirty="0">
                <a:latin typeface="Arial" panose="020B0604020202020204" pitchFamily="34" charset="0"/>
                <a:cs typeface="Arial" panose="020B0604020202020204" pitchFamily="34" charset="0"/>
              </a:rPr>
              <a:t>) </a:t>
            </a:r>
          </a:p>
          <a:p>
            <a:pPr algn="ctr"/>
            <a:r>
              <a:rPr lang="hu-HU" sz="2000" dirty="0">
                <a:latin typeface="Arial" panose="020B0604020202020204" pitchFamily="34" charset="0"/>
                <a:cs typeface="Arial" panose="020B0604020202020204" pitchFamily="34" charset="0"/>
              </a:rPr>
              <a:t>Nicolas </a:t>
            </a:r>
            <a:r>
              <a:rPr lang="hu-HU" sz="2000" dirty="0" err="1">
                <a:latin typeface="Arial" panose="020B0604020202020204" pitchFamily="34" charset="0"/>
                <a:cs typeface="Arial" panose="020B0604020202020204" pitchFamily="34" charset="0"/>
              </a:rPr>
              <a:t>Hartsoeker</a:t>
            </a:r>
            <a:r>
              <a:rPr lang="hu-HU" sz="2000" dirty="0">
                <a:latin typeface="Arial" panose="020B0604020202020204" pitchFamily="34" charset="0"/>
                <a:cs typeface="Arial" panose="020B0604020202020204" pitchFamily="34" charset="0"/>
              </a:rPr>
              <a:t>, 1694</a:t>
            </a:r>
          </a:p>
        </p:txBody>
      </p:sp>
      <p:pic>
        <p:nvPicPr>
          <p:cNvPr id="155650" name="Picture 4" descr="1"/>
          <p:cNvPicPr>
            <a:picLocks noChangeAspect="1" noChangeArrowheads="1"/>
          </p:cNvPicPr>
          <p:nvPr/>
        </p:nvPicPr>
        <p:blipFill>
          <a:blip r:embed="rId3"/>
          <a:srcRect/>
          <a:stretch>
            <a:fillRect/>
          </a:stretch>
        </p:blipFill>
        <p:spPr bwMode="auto">
          <a:xfrm>
            <a:off x="838200" y="609600"/>
            <a:ext cx="2019300" cy="5524500"/>
          </a:xfrm>
          <a:prstGeom prst="rect">
            <a:avLst/>
          </a:prstGeom>
          <a:noFill/>
          <a:ln w="9525">
            <a:noFill/>
            <a:miter lim="800000"/>
            <a:headEnd/>
            <a:tailEnd/>
          </a:ln>
        </p:spPr>
      </p:pic>
      <p:pic>
        <p:nvPicPr>
          <p:cNvPr id="155651" name="Kép 3" descr="Preformation WIKI.gif"/>
          <p:cNvPicPr>
            <a:picLocks noChangeAspect="1"/>
          </p:cNvPicPr>
          <p:nvPr/>
        </p:nvPicPr>
        <p:blipFill>
          <a:blip r:embed="rId4"/>
          <a:srcRect/>
          <a:stretch>
            <a:fillRect/>
          </a:stretch>
        </p:blipFill>
        <p:spPr bwMode="auto">
          <a:xfrm>
            <a:off x="4932363" y="1989138"/>
            <a:ext cx="3367087" cy="4414837"/>
          </a:xfrm>
          <a:prstGeom prst="rect">
            <a:avLst/>
          </a:prstGeom>
          <a:noFill/>
          <a:ln w="9525">
            <a:noFill/>
            <a:miter lim="800000"/>
            <a:headEnd/>
            <a:tailEnd/>
          </a:ln>
        </p:spPr>
      </p:pic>
      <p:sp>
        <p:nvSpPr>
          <p:cNvPr id="155652" name="Szövegdoboz 4"/>
          <p:cNvSpPr txBox="1">
            <a:spLocks noChangeArrowheads="1"/>
          </p:cNvSpPr>
          <p:nvPr/>
        </p:nvSpPr>
        <p:spPr bwMode="auto">
          <a:xfrm>
            <a:off x="7308850" y="6524625"/>
            <a:ext cx="935038" cy="369888"/>
          </a:xfrm>
          <a:prstGeom prst="rect">
            <a:avLst/>
          </a:prstGeom>
          <a:noFill/>
          <a:ln w="9525">
            <a:noFill/>
            <a:miter lim="800000"/>
            <a:headEnd/>
            <a:tailEnd/>
          </a:ln>
        </p:spPr>
        <p:txBody>
          <a:bodyPr>
            <a:spAutoFit/>
          </a:bodyPr>
          <a:lstStyle/>
          <a:p>
            <a:r>
              <a:rPr lang="hu-HU"/>
              <a:t>Wiki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descr="spermium1"/>
          <p:cNvPicPr>
            <a:picLocks noChangeAspect="1" noChangeArrowheads="1"/>
          </p:cNvPicPr>
          <p:nvPr/>
        </p:nvPicPr>
        <p:blipFill>
          <a:blip r:embed="rId2"/>
          <a:srcRect/>
          <a:stretch>
            <a:fillRect/>
          </a:stretch>
        </p:blipFill>
        <p:spPr bwMode="auto">
          <a:xfrm>
            <a:off x="80963" y="1773238"/>
            <a:ext cx="9013825" cy="1643062"/>
          </a:xfrm>
          <a:prstGeom prst="rect">
            <a:avLst/>
          </a:prstGeom>
          <a:noFill/>
          <a:ln w="9525">
            <a:noFill/>
            <a:miter lim="800000"/>
            <a:headEnd/>
            <a:tailEnd/>
          </a:ln>
        </p:spPr>
      </p:pic>
      <p:sp>
        <p:nvSpPr>
          <p:cNvPr id="157698" name="Text Box 5"/>
          <p:cNvSpPr txBox="1">
            <a:spLocks noChangeArrowheads="1"/>
          </p:cNvSpPr>
          <p:nvPr/>
        </p:nvSpPr>
        <p:spPr bwMode="auto">
          <a:xfrm>
            <a:off x="1258888" y="404813"/>
            <a:ext cx="6913562" cy="579437"/>
          </a:xfrm>
          <a:prstGeom prst="rect">
            <a:avLst/>
          </a:prstGeom>
          <a:noFill/>
          <a:ln w="9525">
            <a:noFill/>
            <a:miter lim="800000"/>
            <a:headEnd/>
            <a:tailEnd/>
          </a:ln>
        </p:spPr>
        <p:txBody>
          <a:bodyPr>
            <a:spAutoFit/>
          </a:bodyPr>
          <a:lstStyle/>
          <a:p>
            <a:pPr algn="ctr">
              <a:spcBef>
                <a:spcPct val="50000"/>
              </a:spcBef>
            </a:pPr>
            <a:r>
              <a:rPr lang="de-DE" sz="3200" b="1" dirty="0">
                <a:latin typeface="Arial" panose="020B0604020202020204" pitchFamily="34" charset="0"/>
                <a:cs typeface="Arial" panose="020B0604020202020204" pitchFamily="34" charset="0"/>
              </a:rPr>
              <a:t>Teile des Spermiums</a:t>
            </a:r>
          </a:p>
        </p:txBody>
      </p:sp>
      <p:pic>
        <p:nvPicPr>
          <p:cNvPr id="157699" name="Picture 6" descr="spermium1 h 1"/>
          <p:cNvPicPr>
            <a:picLocks noChangeAspect="1" noChangeArrowheads="1"/>
          </p:cNvPicPr>
          <p:nvPr/>
        </p:nvPicPr>
        <p:blipFill>
          <a:blip r:embed="rId3"/>
          <a:srcRect/>
          <a:stretch>
            <a:fillRect/>
          </a:stretch>
        </p:blipFill>
        <p:spPr bwMode="auto">
          <a:xfrm>
            <a:off x="323850" y="4033838"/>
            <a:ext cx="8496300" cy="2170112"/>
          </a:xfrm>
          <a:prstGeom prst="rect">
            <a:avLst/>
          </a:prstGeom>
          <a:noFill/>
          <a:ln w="9525">
            <a:noFill/>
            <a:miter lim="800000"/>
            <a:headEnd/>
            <a:tailEnd/>
          </a:ln>
        </p:spPr>
      </p:pic>
      <p:sp>
        <p:nvSpPr>
          <p:cNvPr id="157700" name="Szövegdoboz 4"/>
          <p:cNvSpPr txBox="1">
            <a:spLocks noChangeArrowheads="1"/>
          </p:cNvSpPr>
          <p:nvPr/>
        </p:nvSpPr>
        <p:spPr bwMode="auto">
          <a:xfrm>
            <a:off x="179388" y="1700213"/>
            <a:ext cx="2305050" cy="369887"/>
          </a:xfrm>
          <a:prstGeom prst="rect">
            <a:avLst/>
          </a:prstGeom>
          <a:noFill/>
          <a:ln w="9525">
            <a:noFill/>
            <a:miter lim="800000"/>
            <a:headEnd/>
            <a:tailEnd/>
          </a:ln>
        </p:spPr>
        <p:txBody>
          <a:bodyPr>
            <a:spAutoFit/>
          </a:bodyPr>
          <a:lstStyle/>
          <a:p>
            <a:r>
              <a:rPr lang="hu-HU" dirty="0" err="1"/>
              <a:t>im</a:t>
            </a:r>
            <a:r>
              <a:rPr lang="hu-HU" dirty="0"/>
              <a:t> </a:t>
            </a:r>
            <a:r>
              <a:rPr lang="hu-HU" dirty="0" err="1"/>
              <a:t>Längsschnitt</a:t>
            </a:r>
            <a:endParaRPr lang="hu-HU" dirty="0"/>
          </a:p>
        </p:txBody>
      </p:sp>
      <p:sp>
        <p:nvSpPr>
          <p:cNvPr id="157701" name="Szövegdoboz 5"/>
          <p:cNvSpPr txBox="1">
            <a:spLocks noChangeArrowheads="1"/>
          </p:cNvSpPr>
          <p:nvPr/>
        </p:nvSpPr>
        <p:spPr bwMode="auto">
          <a:xfrm>
            <a:off x="5580063" y="4076700"/>
            <a:ext cx="3168650" cy="369888"/>
          </a:xfrm>
          <a:prstGeom prst="rect">
            <a:avLst/>
          </a:prstGeom>
          <a:noFill/>
          <a:ln w="9525">
            <a:noFill/>
            <a:miter lim="800000"/>
            <a:headEnd/>
            <a:tailEnd/>
          </a:ln>
        </p:spPr>
        <p:txBody>
          <a:bodyPr>
            <a:spAutoFit/>
          </a:bodyPr>
          <a:lstStyle/>
          <a:p>
            <a:r>
              <a:rPr lang="hu-HU"/>
              <a:t>in Semi-3D Darstellung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spermium2"/>
          <p:cNvPicPr>
            <a:picLocks noChangeAspect="1" noChangeArrowheads="1"/>
          </p:cNvPicPr>
          <p:nvPr/>
        </p:nvPicPr>
        <p:blipFill>
          <a:blip r:embed="rId2"/>
          <a:srcRect/>
          <a:stretch>
            <a:fillRect/>
          </a:stretch>
        </p:blipFill>
        <p:spPr bwMode="auto">
          <a:xfrm>
            <a:off x="250825" y="1044575"/>
            <a:ext cx="8578850" cy="1520825"/>
          </a:xfrm>
          <a:prstGeom prst="rect">
            <a:avLst/>
          </a:prstGeom>
          <a:noFill/>
          <a:ln w="9525">
            <a:noFill/>
            <a:miter lim="800000"/>
            <a:headEnd/>
            <a:tailEnd/>
          </a:ln>
        </p:spPr>
      </p:pic>
      <p:sp>
        <p:nvSpPr>
          <p:cNvPr id="158722" name="Text Box 5"/>
          <p:cNvSpPr txBox="1">
            <a:spLocks noChangeArrowheads="1"/>
          </p:cNvSpPr>
          <p:nvPr/>
        </p:nvSpPr>
        <p:spPr bwMode="auto">
          <a:xfrm>
            <a:off x="900113" y="328613"/>
            <a:ext cx="7345362" cy="579437"/>
          </a:xfrm>
          <a:prstGeom prst="rect">
            <a:avLst/>
          </a:prstGeom>
          <a:noFill/>
          <a:ln w="9525">
            <a:noFill/>
            <a:miter lim="800000"/>
            <a:headEnd/>
            <a:tailEnd/>
          </a:ln>
        </p:spPr>
        <p:txBody>
          <a:bodyPr>
            <a:spAutoFit/>
          </a:bodyPr>
          <a:lstStyle/>
          <a:p>
            <a:pPr algn="ctr">
              <a:spcBef>
                <a:spcPct val="50000"/>
              </a:spcBef>
            </a:pPr>
            <a:r>
              <a:rPr lang="de-DE" sz="3200" dirty="0">
                <a:latin typeface="Arial" panose="020B0604020202020204" pitchFamily="34" charset="0"/>
                <a:cs typeface="Arial" panose="020B0604020202020204" pitchFamily="34" charset="0"/>
              </a:rPr>
              <a:t>Spermienkopf</a:t>
            </a:r>
          </a:p>
        </p:txBody>
      </p:sp>
      <p:sp>
        <p:nvSpPr>
          <p:cNvPr id="158723" name="Text Box 6"/>
          <p:cNvSpPr txBox="1">
            <a:spLocks noChangeArrowheads="1"/>
          </p:cNvSpPr>
          <p:nvPr/>
        </p:nvSpPr>
        <p:spPr bwMode="auto">
          <a:xfrm>
            <a:off x="323850" y="2997200"/>
            <a:ext cx="8496300" cy="3170099"/>
          </a:xfrm>
          <a:prstGeom prst="rect">
            <a:avLst/>
          </a:prstGeom>
          <a:noFill/>
          <a:ln w="9525">
            <a:noFill/>
            <a:miter lim="800000"/>
            <a:headEnd/>
            <a:tailEnd/>
          </a:ln>
        </p:spPr>
        <p:txBody>
          <a:bodyPr>
            <a:spAutoFit/>
          </a:bodyPr>
          <a:lstStyle/>
          <a:p>
            <a:pPr>
              <a:spcBef>
                <a:spcPct val="50000"/>
              </a:spcBef>
            </a:pPr>
            <a:r>
              <a:rPr lang="de-DE" sz="2000" b="1" i="1" dirty="0">
                <a:latin typeface="Arial" panose="020B0604020202020204" pitchFamily="34" charset="0"/>
                <a:cs typeface="Arial" panose="020B0604020202020204" pitchFamily="34" charset="0"/>
              </a:rPr>
              <a:t>Kopf </a:t>
            </a:r>
            <a:r>
              <a:rPr lang="de-DE" sz="2000" dirty="0">
                <a:latin typeface="Arial" panose="020B0604020202020204" pitchFamily="34" charset="0"/>
                <a:cs typeface="Arial" panose="020B0604020202020204" pitchFamily="34" charset="0"/>
              </a:rPr>
              <a:t>(4-5 </a:t>
            </a:r>
            <a:r>
              <a:rPr lang="de-DE" sz="2000" dirty="0">
                <a:latin typeface="Symbol" panose="05050102010706020507" pitchFamily="18" charset="2"/>
                <a:cs typeface="Arial" panose="020B0604020202020204" pitchFamily="34" charset="0"/>
              </a:rPr>
              <a:t>m</a:t>
            </a:r>
            <a:r>
              <a:rPr lang="de-DE" sz="2000" dirty="0">
                <a:latin typeface="Arial" panose="020B0604020202020204" pitchFamily="34" charset="0"/>
                <a:cs typeface="Arial" panose="020B0604020202020204" pitchFamily="34" charset="0"/>
              </a:rPr>
              <a:t>m): mit kondensiertem </a:t>
            </a:r>
            <a:r>
              <a:rPr lang="de-DE" sz="2000" dirty="0">
                <a:solidFill>
                  <a:srgbClr val="C00000"/>
                </a:solidFill>
                <a:latin typeface="Arial" panose="020B0604020202020204" pitchFamily="34" charset="0"/>
                <a:cs typeface="Arial" panose="020B0604020202020204" pitchFamily="34" charset="0"/>
              </a:rPr>
              <a:t>Zellkern</a:t>
            </a:r>
            <a:r>
              <a:rPr lang="de-DE" sz="2000" dirty="0">
                <a:latin typeface="Arial" panose="020B0604020202020204" pitchFamily="34" charset="0"/>
                <a:cs typeface="Arial" panose="020B0604020202020204" pitchFamily="34" charset="0"/>
              </a:rPr>
              <a:t>, darauf liegt das </a:t>
            </a:r>
            <a:r>
              <a:rPr lang="de-DE" sz="2000" dirty="0">
                <a:solidFill>
                  <a:srgbClr val="C00000"/>
                </a:solidFill>
                <a:latin typeface="Arial" panose="020B0604020202020204" pitchFamily="34" charset="0"/>
                <a:cs typeface="Arial" panose="020B0604020202020204" pitchFamily="34" charset="0"/>
              </a:rPr>
              <a:t>Akrosom</a:t>
            </a:r>
            <a:r>
              <a:rPr lang="de-DE" sz="2000" dirty="0">
                <a:latin typeface="Arial" panose="020B0604020202020204" pitchFamily="34" charset="0"/>
                <a:cs typeface="Arial" panose="020B0604020202020204" pitchFamily="34" charset="0"/>
              </a:rPr>
              <a:t>.</a:t>
            </a:r>
            <a:br>
              <a:rPr lang="de-DE" sz="2000" dirty="0">
                <a:latin typeface="Arial" panose="020B0604020202020204" pitchFamily="34" charset="0"/>
                <a:cs typeface="Arial" panose="020B0604020202020204" pitchFamily="34" charset="0"/>
              </a:rPr>
            </a:br>
            <a:r>
              <a:rPr lang="de-DE" sz="2000" dirty="0">
                <a:solidFill>
                  <a:srgbClr val="C00000"/>
                </a:solidFill>
                <a:latin typeface="Arial" panose="020B0604020202020204" pitchFamily="34" charset="0"/>
                <a:cs typeface="Arial" panose="020B0604020202020204" pitchFamily="34" charset="0"/>
              </a:rPr>
              <a:t>Zellkern ist </a:t>
            </a:r>
            <a:r>
              <a:rPr lang="de-DE" sz="2000" dirty="0">
                <a:latin typeface="Arial" panose="020B0604020202020204" pitchFamily="34" charset="0"/>
                <a:cs typeface="Arial" panose="020B0604020202020204" pitchFamily="34" charset="0"/>
              </a:rPr>
              <a:t>am dichtesten zugepackt (DNS-Packungsproteine: statt </a:t>
            </a:r>
            <a:r>
              <a:rPr lang="de-DE" sz="2000" dirty="0" err="1">
                <a:latin typeface="Arial" panose="020B0604020202020204" pitchFamily="34" charset="0"/>
                <a:cs typeface="Arial" panose="020B0604020202020204" pitchFamily="34" charset="0"/>
              </a:rPr>
              <a:t>Histone</a:t>
            </a:r>
            <a:r>
              <a:rPr lang="de-DE" sz="2000" dirty="0">
                <a:latin typeface="Arial" panose="020B0604020202020204" pitchFamily="34" charset="0"/>
                <a:cs typeface="Arial" panose="020B0604020202020204" pitchFamily="34" charset="0"/>
              </a:rPr>
              <a:t> gibt es hier Protamine; DNS ist am höchstens </a:t>
            </a:r>
            <a:r>
              <a:rPr lang="de-DE" sz="2000" dirty="0" err="1">
                <a:latin typeface="Arial" panose="020B0604020202020204" pitchFamily="34" charset="0"/>
                <a:cs typeface="Arial" panose="020B0604020202020204" pitchFamily="34" charset="0"/>
              </a:rPr>
              <a:t>aufspiralisiert</a:t>
            </a:r>
            <a:r>
              <a:rPr lang="de-DE" sz="2000" dirty="0">
                <a:latin typeface="Arial" panose="020B0604020202020204" pitchFamily="34" charset="0"/>
                <a:cs typeface="Arial" panose="020B0604020202020204" pitchFamily="34" charset="0"/>
              </a:rPr>
              <a:t>). </a:t>
            </a:r>
            <a:r>
              <a:rPr lang="de-DE" sz="2000" dirty="0">
                <a:solidFill>
                  <a:srgbClr val="C00000"/>
                </a:solidFill>
                <a:latin typeface="Arial" panose="020B0604020202020204" pitchFamily="34" charset="0"/>
                <a:cs typeface="Arial" panose="020B0604020202020204" pitchFamily="34" charset="0"/>
              </a:rPr>
              <a:t>Akrosom</a:t>
            </a:r>
            <a:r>
              <a:rPr lang="de-DE" sz="2000" dirty="0">
                <a:latin typeface="Arial" panose="020B0604020202020204" pitchFamily="34" charset="0"/>
                <a:cs typeface="Arial" panose="020B0604020202020204" pitchFamily="34" charset="0"/>
              </a:rPr>
              <a:t>: ein modifiziertes Lysosom mit proteolytischen (z.B. (Akrosin) und anderen (z.B. Hyaluronidase) Enzymen. </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b="1" i="1" dirty="0">
                <a:latin typeface="Arial" panose="020B0604020202020204" pitchFamily="34" charset="0"/>
                <a:cs typeface="Arial" panose="020B0604020202020204" pitchFamily="34" charset="0"/>
              </a:rPr>
              <a:t>Funktionen: </a:t>
            </a:r>
            <a:r>
              <a:rPr lang="de-DE" sz="2000" dirty="0">
                <a:latin typeface="Arial" panose="020B0604020202020204" pitchFamily="34" charset="0"/>
                <a:cs typeface="Arial" panose="020B0604020202020204" pitchFamily="34" charset="0"/>
              </a:rPr>
              <a:t>Gute Transportform für Schwimmen</a:t>
            </a:r>
            <a:r>
              <a:rPr lang="de-DE" sz="2000" dirty="0">
                <a:solidFill>
                  <a:srgbClr val="666633"/>
                </a:solidFill>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(hochgradig gepackte DNS für Transport: Volumen ist nur 1 % eines somatischen Kerns; geformt nach Stromlinien. </a:t>
            </a:r>
            <a:r>
              <a:rPr lang="de-DE" sz="2000" dirty="0">
                <a:solidFill>
                  <a:srgbClr val="C00000"/>
                </a:solidFill>
                <a:latin typeface="Arial" panose="020B0604020202020204" pitchFamily="34" charset="0"/>
                <a:cs typeface="Arial" panose="020B0604020202020204" pitchFamily="34" charset="0"/>
              </a:rPr>
              <a:t>Akrosom</a:t>
            </a:r>
            <a:r>
              <a:rPr lang="de-DE" sz="2000" dirty="0">
                <a:latin typeface="Arial" panose="020B0604020202020204" pitchFamily="34" charset="0"/>
                <a:cs typeface="Arial" panose="020B0604020202020204" pitchFamily="34" charset="0"/>
              </a:rPr>
              <a:t>: die Enzyme sind verantwortlich für Abbau der Zona pellucida der Eizelle.</a:t>
            </a:r>
            <a:endParaRPr lang="de-DE" dirty="0">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4"/>
          <p:cNvGrpSpPr>
            <a:grpSpLocks/>
          </p:cNvGrpSpPr>
          <p:nvPr/>
        </p:nvGrpSpPr>
        <p:grpSpPr bwMode="auto">
          <a:xfrm>
            <a:off x="457200" y="333375"/>
            <a:ext cx="8507413" cy="6243638"/>
            <a:chOff x="288" y="210"/>
            <a:chExt cx="5359" cy="3933"/>
          </a:xfrm>
        </p:grpSpPr>
        <p:graphicFrame>
          <p:nvGraphicFramePr>
            <p:cNvPr id="5122" name="Object 5"/>
            <p:cNvGraphicFramePr>
              <a:graphicFrameLocks noChangeAspect="1"/>
            </p:cNvGraphicFramePr>
            <p:nvPr/>
          </p:nvGraphicFramePr>
          <p:xfrm>
            <a:off x="288" y="243"/>
            <a:ext cx="3590" cy="3070"/>
          </p:xfrm>
          <a:graphic>
            <a:graphicData uri="http://schemas.openxmlformats.org/presentationml/2006/ole">
              <mc:AlternateContent xmlns:mc="http://schemas.openxmlformats.org/markup-compatibility/2006">
                <mc:Choice xmlns:v="urn:schemas-microsoft-com:vml" Requires="v">
                  <p:oleObj spid="_x0000_s5144" name="Image" r:id="rId3" imgW="7116131" imgH="6086834" progId="">
                    <p:embed/>
                  </p:oleObj>
                </mc:Choice>
                <mc:Fallback>
                  <p:oleObj name="Image" r:id="rId3" imgW="7116131" imgH="6086834"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43"/>
                          <a:ext cx="3590"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6" name="Picture 6" descr="Physiol Repr kromoszómák és spermium mag méret hum"/>
            <p:cNvPicPr>
              <a:picLocks noChangeAspect="1" noChangeArrowheads="1"/>
            </p:cNvPicPr>
            <p:nvPr/>
          </p:nvPicPr>
          <p:blipFill>
            <a:blip r:embed="rId5"/>
            <a:srcRect/>
            <a:stretch>
              <a:fillRect/>
            </a:stretch>
          </p:blipFill>
          <p:spPr bwMode="auto">
            <a:xfrm>
              <a:off x="3742" y="2568"/>
              <a:ext cx="1860" cy="1572"/>
            </a:xfrm>
            <a:prstGeom prst="rect">
              <a:avLst/>
            </a:prstGeom>
            <a:noFill/>
            <a:ln w="9525">
              <a:noFill/>
              <a:miter lim="800000"/>
              <a:headEnd/>
              <a:tailEnd/>
            </a:ln>
          </p:spPr>
        </p:pic>
        <p:sp>
          <p:nvSpPr>
            <p:cNvPr id="5127" name="Text Box 7"/>
            <p:cNvSpPr txBox="1">
              <a:spLocks noChangeArrowheads="1"/>
            </p:cNvSpPr>
            <p:nvPr/>
          </p:nvSpPr>
          <p:spPr bwMode="auto">
            <a:xfrm>
              <a:off x="4014" y="210"/>
              <a:ext cx="1633" cy="1764"/>
            </a:xfrm>
            <a:prstGeom prst="rect">
              <a:avLst/>
            </a:prstGeom>
            <a:noFill/>
            <a:ln w="9525">
              <a:noFill/>
              <a:miter lim="800000"/>
              <a:headEnd/>
              <a:tailEnd/>
            </a:ln>
          </p:spPr>
          <p:txBody>
            <a:bodyPr>
              <a:spAutoFit/>
            </a:bodyPr>
            <a:lstStyle/>
            <a:p>
              <a:pPr>
                <a:spcBef>
                  <a:spcPct val="50000"/>
                </a:spcBef>
              </a:pPr>
              <a:r>
                <a:rPr lang="de-DE" sz="1600" dirty="0">
                  <a:latin typeface="Arial" panose="020B0604020202020204" pitchFamily="34" charset="0"/>
                  <a:cs typeface="Arial" panose="020B0604020202020204" pitchFamily="34" charset="0"/>
                </a:rPr>
                <a:t>Befruchtete menschliche Eizelle (Zygote), mit den weiblichen und männlichen Vorkernen (kleine Pfeilen), außerhalb liegt die Zona pellucida</a:t>
              </a:r>
              <a:r>
                <a:rPr lang="hu-HU" sz="1600" dirty="0">
                  <a:latin typeface="Arial" panose="020B0604020202020204" pitchFamily="34" charset="0"/>
                  <a:cs typeface="Arial" panose="020B0604020202020204" pitchFamily="34" charset="0"/>
                </a:rPr>
                <a:t> (</a:t>
              </a:r>
              <a:r>
                <a:rPr lang="hu-HU" sz="1600" dirty="0" err="1">
                  <a:latin typeface="Arial" panose="020B0604020202020204" pitchFamily="34" charset="0"/>
                  <a:cs typeface="Arial" panose="020B0604020202020204" pitchFamily="34" charset="0"/>
                </a:rPr>
                <a:t>zp</a:t>
              </a:r>
              <a:r>
                <a:rPr lang="hu-HU" sz="1600" dirty="0">
                  <a:latin typeface="Arial" panose="020B0604020202020204" pitchFamily="34" charset="0"/>
                  <a:cs typeface="Arial" panose="020B0604020202020204" pitchFamily="34" charset="0"/>
                </a:rPr>
                <a:t>)</a:t>
              </a:r>
              <a:r>
                <a:rPr lang="de-DE" sz="1600" dirty="0">
                  <a:latin typeface="Arial" panose="020B0604020202020204" pitchFamily="34" charset="0"/>
                  <a:cs typeface="Arial" panose="020B0604020202020204" pitchFamily="34" charset="0"/>
                </a:rPr>
                <a:t>, mit den Spermien im Stocken (heraushängende Schwänzen (große Pfeile): Verhinderung der Polyspermie</a:t>
              </a:r>
            </a:p>
          </p:txBody>
        </p:sp>
        <p:sp>
          <p:nvSpPr>
            <p:cNvPr id="5128" name="Text Box 8"/>
            <p:cNvSpPr txBox="1">
              <a:spLocks noChangeArrowheads="1"/>
            </p:cNvSpPr>
            <p:nvPr/>
          </p:nvSpPr>
          <p:spPr bwMode="auto">
            <a:xfrm>
              <a:off x="295" y="3566"/>
              <a:ext cx="3220" cy="577"/>
            </a:xfrm>
            <a:prstGeom prst="rect">
              <a:avLst/>
            </a:prstGeom>
            <a:noFill/>
            <a:ln w="9525">
              <a:noFill/>
              <a:miter lim="800000"/>
              <a:headEnd/>
              <a:tailEnd/>
            </a:ln>
          </p:spPr>
          <p:txBody>
            <a:bodyPr>
              <a:spAutoFit/>
            </a:bodyPr>
            <a:lstStyle/>
            <a:p>
              <a:pPr>
                <a:spcBef>
                  <a:spcPct val="50000"/>
                </a:spcBef>
              </a:pPr>
              <a:r>
                <a:rPr lang="de-DE" dirty="0"/>
                <a:t>Chromosomen aus einer somatischen Zelle (Mitose), und rechts oben ein Spermienkern: siehe seine extrem hohe DNS-Kondensierung!</a:t>
              </a:r>
            </a:p>
          </p:txBody>
        </p:sp>
      </p:grpSp>
      <p:cxnSp>
        <p:nvCxnSpPr>
          <p:cNvPr id="8" name="Egyenes összekötő nyíllal 7"/>
          <p:cNvCxnSpPr/>
          <p:nvPr/>
        </p:nvCxnSpPr>
        <p:spPr>
          <a:xfrm flipV="1">
            <a:off x="2484438" y="3213100"/>
            <a:ext cx="142875" cy="144463"/>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flipV="1">
            <a:off x="3135313" y="3533775"/>
            <a:ext cx="144462" cy="144463"/>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60649"/>
            <a:ext cx="4867371" cy="3312368"/>
          </a:xfrm>
          <a:prstGeom prst="rect">
            <a:avLst/>
          </a:prstGeom>
        </p:spPr>
      </p:pic>
      <p:sp>
        <p:nvSpPr>
          <p:cNvPr id="3" name="Szövegdoboz 2"/>
          <p:cNvSpPr txBox="1"/>
          <p:nvPr/>
        </p:nvSpPr>
        <p:spPr>
          <a:xfrm>
            <a:off x="179512" y="3789040"/>
            <a:ext cx="4536504" cy="2308324"/>
          </a:xfrm>
          <a:prstGeom prst="rect">
            <a:avLst/>
          </a:prstGeom>
          <a:noFill/>
        </p:spPr>
        <p:txBody>
          <a:bodyPr wrap="square" rtlCol="0">
            <a:spAutoFit/>
          </a:bodyPr>
          <a:lstStyle/>
          <a:p>
            <a:r>
              <a:rPr lang="de-DE" b="1" dirty="0"/>
              <a:t>Oben</a:t>
            </a:r>
            <a:r>
              <a:rPr lang="de-DE" dirty="0"/>
              <a:t>: Morphologie der Akrosomenreaktion</a:t>
            </a:r>
            <a:r>
              <a:rPr lang="hu-HU" dirty="0"/>
              <a:t>; </a:t>
            </a:r>
            <a:r>
              <a:rPr lang="hu-HU" dirty="0" err="1"/>
              <a:t>die</a:t>
            </a:r>
            <a:r>
              <a:rPr lang="de-DE" dirty="0"/>
              <a:t> </a:t>
            </a:r>
            <a:r>
              <a:rPr lang="hu-HU" dirty="0" err="1"/>
              <a:t>Fusion</a:t>
            </a:r>
            <a:r>
              <a:rPr lang="de-DE" dirty="0"/>
              <a:t> der äußeren Akrosomenmembran und darüber liegenden Zellmembran.</a:t>
            </a:r>
          </a:p>
          <a:p>
            <a:r>
              <a:rPr lang="de-DE" b="1" dirty="0"/>
              <a:t>rechts</a:t>
            </a:r>
            <a:r>
              <a:rPr lang="de-DE" dirty="0"/>
              <a:t>: Spermienkopf vor Akrosomenreaktion</a:t>
            </a:r>
            <a:r>
              <a:rPr lang="hu-HU" dirty="0"/>
              <a:t>; n: </a:t>
            </a:r>
            <a:r>
              <a:rPr lang="hu-HU" dirty="0" err="1"/>
              <a:t>Zellkern</a:t>
            </a:r>
            <a:r>
              <a:rPr lang="hu-HU" dirty="0"/>
              <a:t>, </a:t>
            </a:r>
            <a:r>
              <a:rPr lang="hu-HU" dirty="0" err="1"/>
              <a:t>oam</a:t>
            </a:r>
            <a:r>
              <a:rPr lang="hu-HU" dirty="0"/>
              <a:t>: </a:t>
            </a:r>
            <a:r>
              <a:rPr lang="hu-HU" dirty="0" err="1"/>
              <a:t>äußere</a:t>
            </a:r>
            <a:r>
              <a:rPr lang="hu-HU" dirty="0"/>
              <a:t> Akrosomenmembran, </a:t>
            </a:r>
            <a:r>
              <a:rPr lang="hu-HU" dirty="0" err="1"/>
              <a:t>iam</a:t>
            </a:r>
            <a:r>
              <a:rPr lang="hu-HU" dirty="0"/>
              <a:t>: </a:t>
            </a:r>
            <a:r>
              <a:rPr lang="hu-HU" dirty="0" err="1"/>
              <a:t>innere</a:t>
            </a:r>
            <a:r>
              <a:rPr lang="hu-HU" dirty="0"/>
              <a:t> Akrosomenmembran</a:t>
            </a:r>
            <a:endParaRPr lang="de-DE" dirty="0"/>
          </a:p>
        </p:txBody>
      </p:sp>
      <p:graphicFrame>
        <p:nvGraphicFramePr>
          <p:cNvPr id="4" name="Objektum 3"/>
          <p:cNvGraphicFramePr>
            <a:graphicFrameLocks noChangeAspect="1"/>
          </p:cNvGraphicFramePr>
          <p:nvPr>
            <p:extLst>
              <p:ext uri="{D42A27DB-BD31-4B8C-83A1-F6EECF244321}">
                <p14:modId xmlns:p14="http://schemas.microsoft.com/office/powerpoint/2010/main" val="322652201"/>
              </p:ext>
            </p:extLst>
          </p:nvPr>
        </p:nvGraphicFramePr>
        <p:xfrm>
          <a:off x="5105111" y="548680"/>
          <a:ext cx="4031817" cy="6104532"/>
        </p:xfrm>
        <a:graphic>
          <a:graphicData uri="http://schemas.openxmlformats.org/presentationml/2006/ole">
            <mc:AlternateContent xmlns:mc="http://schemas.openxmlformats.org/markup-compatibility/2006">
              <mc:Choice xmlns:v="urn:schemas-microsoft-com:vml" Requires="v">
                <p:oleObj spid="_x0000_s219147" name="Image" r:id="rId4" imgW="4393440" imgH="6653880" progId="Photoshop.Image.7">
                  <p:embed/>
                </p:oleObj>
              </mc:Choice>
              <mc:Fallback>
                <p:oleObj name="Image" r:id="rId4" imgW="4393440" imgH="6653880" progId="Photoshop.Image.7">
                  <p:embed/>
                  <p:pic>
                    <p:nvPicPr>
                      <p:cNvPr id="0" name=""/>
                      <p:cNvPicPr/>
                      <p:nvPr/>
                    </p:nvPicPr>
                    <p:blipFill>
                      <a:blip r:embed="rId5"/>
                      <a:stretch>
                        <a:fillRect/>
                      </a:stretch>
                    </p:blipFill>
                    <p:spPr>
                      <a:xfrm>
                        <a:off x="5105111" y="548680"/>
                        <a:ext cx="4031817" cy="6104532"/>
                      </a:xfrm>
                      <a:prstGeom prst="rect">
                        <a:avLst/>
                      </a:prstGeom>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Andere </a:t>
            </a:r>
            <a:r>
              <a:rPr lang="hu-HU" dirty="0" err="1"/>
              <a:t>Bücher</a:t>
            </a:r>
            <a:endParaRPr lang="hu-HU" dirty="0"/>
          </a:p>
        </p:txBody>
      </p:sp>
      <p:pic>
        <p:nvPicPr>
          <p:cNvPr id="5" name="Kép 4"/>
          <p:cNvPicPr>
            <a:picLocks noChangeAspect="1"/>
          </p:cNvPicPr>
          <p:nvPr/>
        </p:nvPicPr>
        <p:blipFill>
          <a:blip r:embed="rId2"/>
          <a:stretch>
            <a:fillRect/>
          </a:stretch>
        </p:blipFill>
        <p:spPr>
          <a:xfrm>
            <a:off x="5076056" y="1614801"/>
            <a:ext cx="3398118" cy="4342040"/>
          </a:xfrm>
          <a:prstGeom prst="rect">
            <a:avLst/>
          </a:prstGeom>
        </p:spPr>
      </p:pic>
      <p:sp>
        <p:nvSpPr>
          <p:cNvPr id="6" name="Szövegdoboz 5"/>
          <p:cNvSpPr txBox="1"/>
          <p:nvPr/>
        </p:nvSpPr>
        <p:spPr>
          <a:xfrm>
            <a:off x="107504" y="1600200"/>
            <a:ext cx="5688632" cy="1200329"/>
          </a:xfrm>
          <a:prstGeom prst="rect">
            <a:avLst/>
          </a:prstGeom>
          <a:noFill/>
        </p:spPr>
        <p:txBody>
          <a:bodyPr wrap="square" rtlCol="0">
            <a:spAutoFit/>
          </a:bodyPr>
          <a:lstStyle/>
          <a:p>
            <a:r>
              <a:rPr lang="hu-HU" dirty="0" err="1"/>
              <a:t>Schoenwolf</a:t>
            </a:r>
            <a:r>
              <a:rPr lang="hu-HU" dirty="0"/>
              <a:t>, </a:t>
            </a:r>
            <a:r>
              <a:rPr lang="hu-HU" dirty="0" err="1"/>
              <a:t>Bleyl</a:t>
            </a:r>
            <a:r>
              <a:rPr lang="hu-HU" dirty="0"/>
              <a:t>, </a:t>
            </a:r>
            <a:r>
              <a:rPr lang="hu-HU" dirty="0" err="1"/>
              <a:t>Brauer</a:t>
            </a:r>
            <a:r>
              <a:rPr lang="hu-HU" dirty="0"/>
              <a:t>, Francis</a:t>
            </a:r>
          </a:p>
          <a:p>
            <a:r>
              <a:rPr lang="hu-HU" dirty="0" err="1"/>
              <a:t>Verlag</a:t>
            </a:r>
            <a:r>
              <a:rPr lang="hu-HU" dirty="0"/>
              <a:t>: </a:t>
            </a:r>
            <a:r>
              <a:rPr lang="hu-HU" dirty="0" err="1"/>
              <a:t>Elsevier</a:t>
            </a:r>
            <a:r>
              <a:rPr lang="hu-HU" dirty="0"/>
              <a:t>-Churchill-Livingstone</a:t>
            </a:r>
          </a:p>
          <a:p>
            <a:r>
              <a:rPr lang="hu-HU" dirty="0"/>
              <a:t>ISBN 9781455706846</a:t>
            </a:r>
          </a:p>
          <a:p>
            <a:r>
              <a:rPr lang="hu-HU" dirty="0"/>
              <a:t>5. </a:t>
            </a:r>
            <a:r>
              <a:rPr lang="hu-HU" dirty="0" err="1"/>
              <a:t>Auflage</a:t>
            </a:r>
            <a:r>
              <a:rPr lang="hu-HU" dirty="0"/>
              <a:t> (2014)</a:t>
            </a:r>
          </a:p>
        </p:txBody>
      </p:sp>
    </p:spTree>
    <p:extLst>
      <p:ext uri="{BB962C8B-B14F-4D97-AF65-F5344CB8AC3E}">
        <p14:creationId xmlns:p14="http://schemas.microsoft.com/office/powerpoint/2010/main" val="3849804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5"/>
          <p:cNvSpPr>
            <a:spLocks noGrp="1" noChangeArrowheads="1"/>
          </p:cNvSpPr>
          <p:nvPr>
            <p:ph type="title"/>
          </p:nvPr>
        </p:nvSpPr>
        <p:spPr>
          <a:xfrm>
            <a:off x="684213" y="333375"/>
            <a:ext cx="7772400" cy="658813"/>
          </a:xfrm>
        </p:spPr>
        <p:txBody>
          <a:bodyPr/>
          <a:lstStyle/>
          <a:p>
            <a:pPr eaLnBrk="1" hangingPunct="1"/>
            <a:r>
              <a:rPr lang="hu-HU" sz="3200">
                <a:latin typeface="Lucida Sans Unicode" pitchFamily="34" charset="0"/>
              </a:rPr>
              <a:t>Spermienhals</a:t>
            </a:r>
            <a:endParaRPr lang="de-DE" sz="3200">
              <a:latin typeface="Lucida Sans Unicode" pitchFamily="34" charset="0"/>
            </a:endParaRPr>
          </a:p>
        </p:txBody>
      </p:sp>
      <p:pic>
        <p:nvPicPr>
          <p:cNvPr id="162818" name="Picture 4" descr="spermium3"/>
          <p:cNvPicPr>
            <a:picLocks noGrp="1" noChangeAspect="1" noChangeArrowheads="1"/>
          </p:cNvPicPr>
          <p:nvPr>
            <p:ph idx="1"/>
          </p:nvPr>
        </p:nvPicPr>
        <p:blipFill>
          <a:blip r:embed="rId2"/>
          <a:srcRect/>
          <a:stretch>
            <a:fillRect/>
          </a:stretch>
        </p:blipFill>
        <p:spPr>
          <a:xfrm>
            <a:off x="611188" y="1196975"/>
            <a:ext cx="7772400" cy="1377950"/>
          </a:xfrm>
        </p:spPr>
      </p:pic>
      <p:sp>
        <p:nvSpPr>
          <p:cNvPr id="162819" name="Text Box 7"/>
          <p:cNvSpPr txBox="1">
            <a:spLocks noChangeArrowheads="1"/>
          </p:cNvSpPr>
          <p:nvPr/>
        </p:nvSpPr>
        <p:spPr bwMode="auto">
          <a:xfrm>
            <a:off x="684213" y="3357563"/>
            <a:ext cx="7704137" cy="2708275"/>
          </a:xfrm>
          <a:prstGeom prst="rect">
            <a:avLst/>
          </a:prstGeom>
          <a:noFill/>
          <a:ln w="9525">
            <a:noFill/>
            <a:miter lim="800000"/>
            <a:headEnd/>
            <a:tailEnd/>
          </a:ln>
        </p:spPr>
        <p:txBody>
          <a:bodyPr>
            <a:spAutoFit/>
          </a:bodyPr>
          <a:lstStyle/>
          <a:p>
            <a:pPr>
              <a:spcBef>
                <a:spcPct val="50000"/>
              </a:spcBef>
            </a:pPr>
            <a:r>
              <a:rPr lang="de-DE" sz="2000" b="1" i="1" dirty="0">
                <a:latin typeface="Lucida Sans Unicode" pitchFamily="34" charset="0"/>
              </a:rPr>
              <a:t>Hals </a:t>
            </a:r>
            <a:r>
              <a:rPr lang="de-DE" sz="2000" dirty="0">
                <a:latin typeface="Lucida Sans Unicode" pitchFamily="34" charset="0"/>
              </a:rPr>
              <a:t>(0,3 </a:t>
            </a:r>
            <a:r>
              <a:rPr lang="de-DE" sz="2000" dirty="0">
                <a:latin typeface="Symbol" pitchFamily="18" charset="2"/>
              </a:rPr>
              <a:t>m</a:t>
            </a:r>
            <a:r>
              <a:rPr lang="de-DE" sz="2000" dirty="0">
                <a:latin typeface="Lucida Sans Unicode" pitchFamily="34" charset="0"/>
              </a:rPr>
              <a:t>m): enthält das proximale </a:t>
            </a:r>
            <a:r>
              <a:rPr lang="de-DE" sz="2000" b="1" dirty="0">
                <a:solidFill>
                  <a:srgbClr val="C00000"/>
                </a:solidFill>
                <a:latin typeface="Lucida Sans Unicode" pitchFamily="34" charset="0"/>
              </a:rPr>
              <a:t>Zentriol</a:t>
            </a:r>
            <a:r>
              <a:rPr lang="de-DE" sz="2000" dirty="0">
                <a:solidFill>
                  <a:srgbClr val="000066"/>
                </a:solidFill>
                <a:latin typeface="Lucida Sans Unicode" pitchFamily="34" charset="0"/>
              </a:rPr>
              <a:t>,</a:t>
            </a:r>
            <a:r>
              <a:rPr lang="de-DE" sz="2000" dirty="0">
                <a:latin typeface="Lucida Sans Unicode" pitchFamily="34" charset="0"/>
              </a:rPr>
              <a:t> den </a:t>
            </a:r>
            <a:r>
              <a:rPr lang="de-DE" sz="2000" b="1" dirty="0">
                <a:solidFill>
                  <a:srgbClr val="C00000"/>
                </a:solidFill>
                <a:latin typeface="Lucida Sans Unicode" pitchFamily="34" charset="0"/>
              </a:rPr>
              <a:t>Streifenkörper</a:t>
            </a:r>
            <a:r>
              <a:rPr lang="de-DE" sz="2000" dirty="0">
                <a:latin typeface="Lucida Sans Unicode" pitchFamily="34" charset="0"/>
              </a:rPr>
              <a:t>, den Anfangsteil des </a:t>
            </a:r>
            <a:r>
              <a:rPr lang="de-DE" sz="2000" b="1" dirty="0">
                <a:solidFill>
                  <a:srgbClr val="C00000"/>
                </a:solidFill>
                <a:latin typeface="Lucida Sans Unicode" pitchFamily="34" charset="0"/>
              </a:rPr>
              <a:t>Axonems</a:t>
            </a:r>
            <a:r>
              <a:rPr lang="de-DE" sz="2000" dirty="0">
                <a:solidFill>
                  <a:srgbClr val="FF0000"/>
                </a:solidFill>
                <a:latin typeface="Lucida Sans Unicode" pitchFamily="34" charset="0"/>
              </a:rPr>
              <a:t> </a:t>
            </a:r>
            <a:r>
              <a:rPr lang="de-DE" sz="2000" dirty="0">
                <a:latin typeface="Lucida Sans Unicode" pitchFamily="34" charset="0"/>
              </a:rPr>
              <a:t>(das den ganzen Spermienschwanz durchzieht) und die </a:t>
            </a:r>
            <a:r>
              <a:rPr lang="de-DE" sz="2000" b="1" dirty="0">
                <a:solidFill>
                  <a:srgbClr val="C00000"/>
                </a:solidFill>
                <a:latin typeface="Lucida Sans Unicode" pitchFamily="34" charset="0"/>
              </a:rPr>
              <a:t>Außenfibrillen</a:t>
            </a:r>
            <a:r>
              <a:rPr lang="de-DE" sz="2000" dirty="0">
                <a:solidFill>
                  <a:srgbClr val="666633"/>
                </a:solidFill>
                <a:latin typeface="Lucida Sans Unicode" pitchFamily="34" charset="0"/>
              </a:rPr>
              <a:t> </a:t>
            </a:r>
            <a:r>
              <a:rPr lang="de-DE" sz="2000" dirty="0">
                <a:latin typeface="Lucida Sans Unicode" pitchFamily="34" charset="0"/>
              </a:rPr>
              <a:t>(die bis ins Hauptstück zu verfolgen sind und strahlen aus der Streifenkörper heraus).</a:t>
            </a:r>
          </a:p>
          <a:p>
            <a:pPr>
              <a:spcBef>
                <a:spcPct val="50000"/>
              </a:spcBef>
            </a:pPr>
            <a:r>
              <a:rPr lang="de-DE" sz="2000" b="1" i="1" dirty="0">
                <a:latin typeface="Lucida Sans Unicode" pitchFamily="34" charset="0"/>
              </a:rPr>
              <a:t>Funktionen:</a:t>
            </a:r>
            <a:r>
              <a:rPr lang="de-DE" sz="2000" dirty="0">
                <a:latin typeface="Lucida Sans Unicode" pitchFamily="34" charset="0"/>
              </a:rPr>
              <a:t> </a:t>
            </a:r>
            <a:r>
              <a:rPr lang="de-DE" sz="2000" dirty="0">
                <a:solidFill>
                  <a:srgbClr val="C00000"/>
                </a:solidFill>
                <a:latin typeface="Lucida Sans Unicode" pitchFamily="34" charset="0"/>
              </a:rPr>
              <a:t>Proximales Zentriol: „</a:t>
            </a:r>
            <a:r>
              <a:rPr lang="de-DE" sz="2000" dirty="0">
                <a:latin typeface="Lucida Sans Unicode" pitchFamily="34" charset="0"/>
              </a:rPr>
              <a:t>Geschenk” für die Eizelle, die kein solches hat; </a:t>
            </a:r>
            <a:r>
              <a:rPr lang="de-DE" sz="2000" dirty="0">
                <a:solidFill>
                  <a:srgbClr val="C00000"/>
                </a:solidFill>
                <a:latin typeface="Lucida Sans Unicode" pitchFamily="34" charset="0"/>
              </a:rPr>
              <a:t>distales Zentriol: </a:t>
            </a:r>
            <a:r>
              <a:rPr lang="de-DE" sz="2000" dirty="0">
                <a:latin typeface="Lucida Sans Unicode" pitchFamily="34" charset="0"/>
              </a:rPr>
              <a:t>daraus wächst das Axonem aus; </a:t>
            </a:r>
            <a:r>
              <a:rPr lang="de-DE" sz="2000" dirty="0">
                <a:solidFill>
                  <a:srgbClr val="C00000"/>
                </a:solidFill>
                <a:latin typeface="Lucida Sans Unicode" pitchFamily="34" charset="0"/>
              </a:rPr>
              <a:t>Streifenkörper</a:t>
            </a:r>
            <a:r>
              <a:rPr lang="de-DE" sz="2000" dirty="0">
                <a:solidFill>
                  <a:srgbClr val="FF0000"/>
                </a:solidFill>
                <a:latin typeface="Lucida Sans Unicode" pitchFamily="34" charset="0"/>
              </a:rPr>
              <a:t>:</a:t>
            </a:r>
            <a:r>
              <a:rPr lang="de-DE" sz="2000" dirty="0">
                <a:solidFill>
                  <a:srgbClr val="666633"/>
                </a:solidFill>
                <a:latin typeface="Lucida Sans Unicode" pitchFamily="34" charset="0"/>
              </a:rPr>
              <a:t> </a:t>
            </a:r>
            <a:r>
              <a:rPr lang="de-DE" sz="2000" dirty="0">
                <a:latin typeface="Lucida Sans Unicode" pitchFamily="34" charset="0"/>
              </a:rPr>
              <a:t>Ursprung der Außenfibrillen</a:t>
            </a:r>
            <a:r>
              <a:rPr lang="hu-HU" sz="2000" dirty="0">
                <a:latin typeface="Lucida Sans Unicode" pitchFamily="34" charset="0"/>
              </a:rPr>
              <a:t>.</a:t>
            </a:r>
            <a:endParaRPr lang="de-DE" sz="2000" dirty="0">
              <a:latin typeface="Lucida Sans Unicode"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11"/>
          <p:cNvGrpSpPr>
            <a:grpSpLocks/>
          </p:cNvGrpSpPr>
          <p:nvPr/>
        </p:nvGrpSpPr>
        <p:grpSpPr bwMode="auto">
          <a:xfrm>
            <a:off x="395288" y="333375"/>
            <a:ext cx="8683625" cy="6129338"/>
            <a:chOff x="249" y="210"/>
            <a:chExt cx="5470" cy="3861"/>
          </a:xfrm>
        </p:grpSpPr>
        <p:pic>
          <p:nvPicPr>
            <p:cNvPr id="163843" name="Picture 4" descr="spermium1 a"/>
            <p:cNvPicPr>
              <a:picLocks noChangeAspect="1" noChangeArrowheads="1"/>
            </p:cNvPicPr>
            <p:nvPr/>
          </p:nvPicPr>
          <p:blipFill>
            <a:blip r:embed="rId2"/>
            <a:srcRect/>
            <a:stretch>
              <a:fillRect/>
            </a:stretch>
          </p:blipFill>
          <p:spPr bwMode="auto">
            <a:xfrm>
              <a:off x="249" y="210"/>
              <a:ext cx="3153" cy="2396"/>
            </a:xfrm>
            <a:prstGeom prst="rect">
              <a:avLst/>
            </a:prstGeom>
            <a:noFill/>
            <a:ln w="9525">
              <a:noFill/>
              <a:miter lim="800000"/>
              <a:headEnd/>
              <a:tailEnd/>
            </a:ln>
          </p:spPr>
        </p:pic>
        <p:pic>
          <p:nvPicPr>
            <p:cNvPr id="163844" name="Picture 5" descr="spermium1 c"/>
            <p:cNvPicPr>
              <a:picLocks noChangeAspect="1" noChangeArrowheads="1"/>
            </p:cNvPicPr>
            <p:nvPr/>
          </p:nvPicPr>
          <p:blipFill>
            <a:blip r:embed="rId3"/>
            <a:srcRect/>
            <a:stretch>
              <a:fillRect/>
            </a:stretch>
          </p:blipFill>
          <p:spPr bwMode="auto">
            <a:xfrm>
              <a:off x="3696" y="2473"/>
              <a:ext cx="1860" cy="1598"/>
            </a:xfrm>
            <a:prstGeom prst="rect">
              <a:avLst/>
            </a:prstGeom>
            <a:noFill/>
            <a:ln w="9525">
              <a:noFill/>
              <a:miter lim="800000"/>
              <a:headEnd/>
              <a:tailEnd/>
            </a:ln>
          </p:spPr>
        </p:pic>
        <p:pic>
          <p:nvPicPr>
            <p:cNvPr id="163845" name="Picture 6" descr="spermium1 b"/>
            <p:cNvPicPr>
              <a:picLocks noChangeAspect="1" noChangeArrowheads="1"/>
            </p:cNvPicPr>
            <p:nvPr/>
          </p:nvPicPr>
          <p:blipFill>
            <a:blip r:embed="rId4"/>
            <a:srcRect/>
            <a:stretch>
              <a:fillRect/>
            </a:stretch>
          </p:blipFill>
          <p:spPr bwMode="auto">
            <a:xfrm>
              <a:off x="3696" y="210"/>
              <a:ext cx="1814" cy="1535"/>
            </a:xfrm>
            <a:prstGeom prst="rect">
              <a:avLst/>
            </a:prstGeom>
            <a:noFill/>
            <a:ln w="9525">
              <a:noFill/>
              <a:miter lim="800000"/>
              <a:headEnd/>
              <a:tailEnd/>
            </a:ln>
          </p:spPr>
        </p:pic>
        <p:sp>
          <p:nvSpPr>
            <p:cNvPr id="163846" name="Text Box 8"/>
            <p:cNvSpPr txBox="1">
              <a:spLocks noChangeArrowheads="1"/>
            </p:cNvSpPr>
            <p:nvPr/>
          </p:nvSpPr>
          <p:spPr bwMode="auto">
            <a:xfrm>
              <a:off x="3904" y="1901"/>
              <a:ext cx="1815" cy="404"/>
            </a:xfrm>
            <a:prstGeom prst="rect">
              <a:avLst/>
            </a:prstGeom>
            <a:noFill/>
            <a:ln w="9525">
              <a:noFill/>
              <a:miter lim="800000"/>
              <a:headEnd/>
              <a:tailEnd/>
            </a:ln>
          </p:spPr>
          <p:txBody>
            <a:bodyPr>
              <a:spAutoFit/>
            </a:bodyPr>
            <a:lstStyle/>
            <a:p>
              <a:pPr>
                <a:spcBef>
                  <a:spcPct val="50000"/>
                </a:spcBef>
              </a:pPr>
              <a:r>
                <a:rPr lang="hu-HU">
                  <a:latin typeface="Lucida Sans Unicode" pitchFamily="34" charset="0"/>
                </a:rPr>
                <a:t>Zentriolen in einer somatischen Zelle</a:t>
              </a:r>
              <a:endParaRPr lang="de-DE">
                <a:latin typeface="Lucida Sans Unicode" pitchFamily="34" charset="0"/>
              </a:endParaRPr>
            </a:p>
          </p:txBody>
        </p:sp>
        <p:sp>
          <p:nvSpPr>
            <p:cNvPr id="163847" name="Line 9"/>
            <p:cNvSpPr>
              <a:spLocks noChangeShapeType="1"/>
            </p:cNvSpPr>
            <p:nvPr/>
          </p:nvSpPr>
          <p:spPr bwMode="auto">
            <a:xfrm flipV="1">
              <a:off x="5329" y="1888"/>
              <a:ext cx="0" cy="408"/>
            </a:xfrm>
            <a:prstGeom prst="line">
              <a:avLst/>
            </a:prstGeom>
            <a:noFill/>
            <a:ln w="9525">
              <a:solidFill>
                <a:schemeClr val="tx1"/>
              </a:solidFill>
              <a:round/>
              <a:headEnd type="triangle" w="med" len="med"/>
              <a:tailEnd type="triangle" w="med" len="med"/>
            </a:ln>
          </p:spPr>
          <p:txBody>
            <a:bodyPr/>
            <a:lstStyle/>
            <a:p>
              <a:endParaRPr lang="hu-HU"/>
            </a:p>
          </p:txBody>
        </p:sp>
      </p:grpSp>
      <p:sp>
        <p:nvSpPr>
          <p:cNvPr id="163842" name="Text Box 10"/>
          <p:cNvSpPr txBox="1">
            <a:spLocks noChangeArrowheads="1"/>
          </p:cNvSpPr>
          <p:nvPr/>
        </p:nvSpPr>
        <p:spPr bwMode="auto">
          <a:xfrm>
            <a:off x="323850" y="4508500"/>
            <a:ext cx="5040313" cy="646113"/>
          </a:xfrm>
          <a:prstGeom prst="rect">
            <a:avLst/>
          </a:prstGeom>
          <a:noFill/>
          <a:ln w="9525">
            <a:noFill/>
            <a:miter lim="800000"/>
            <a:headEnd/>
            <a:tailEnd/>
          </a:ln>
        </p:spPr>
        <p:txBody>
          <a:bodyPr>
            <a:spAutoFit/>
          </a:bodyPr>
          <a:lstStyle/>
          <a:p>
            <a:pPr>
              <a:spcBef>
                <a:spcPct val="50000"/>
              </a:spcBef>
            </a:pPr>
            <a:r>
              <a:rPr lang="hu-HU" dirty="0" err="1">
                <a:latin typeface="Lucida Sans Unicode" pitchFamily="34" charset="0"/>
              </a:rPr>
              <a:t>Spermiumhals</a:t>
            </a:r>
            <a:r>
              <a:rPr lang="hu-HU" dirty="0">
                <a:latin typeface="Lucida Sans Unicode" pitchFamily="34" charset="0"/>
              </a:rPr>
              <a:t> mit </a:t>
            </a:r>
            <a:r>
              <a:rPr lang="hu-HU" dirty="0" err="1">
                <a:latin typeface="Lucida Sans Unicode" pitchFamily="34" charset="0"/>
              </a:rPr>
              <a:t>dem</a:t>
            </a:r>
            <a:r>
              <a:rPr lang="hu-HU" dirty="0">
                <a:latin typeface="Lucida Sans Unicode" pitchFamily="34" charset="0"/>
              </a:rPr>
              <a:t> </a:t>
            </a:r>
            <a:r>
              <a:rPr lang="hu-HU" dirty="0" err="1">
                <a:latin typeface="Lucida Sans Unicode" pitchFamily="34" charset="0"/>
              </a:rPr>
              <a:t>proximalen</a:t>
            </a:r>
            <a:r>
              <a:rPr lang="hu-HU" dirty="0">
                <a:latin typeface="Lucida Sans Unicode" pitchFamily="34" charset="0"/>
              </a:rPr>
              <a:t> </a:t>
            </a:r>
            <a:r>
              <a:rPr lang="hu-HU" dirty="0" err="1">
                <a:latin typeface="Lucida Sans Unicode" pitchFamily="34" charset="0"/>
              </a:rPr>
              <a:t>Zentriol</a:t>
            </a:r>
            <a:r>
              <a:rPr lang="hu-HU" dirty="0">
                <a:latin typeface="Lucida Sans Unicode" pitchFamily="34" charset="0"/>
              </a:rPr>
              <a:t> </a:t>
            </a:r>
            <a:r>
              <a:rPr lang="hu-HU" dirty="0" err="1">
                <a:latin typeface="Lucida Sans Unicode" pitchFamily="34" charset="0"/>
              </a:rPr>
              <a:t>im</a:t>
            </a:r>
            <a:r>
              <a:rPr lang="hu-HU" dirty="0">
                <a:latin typeface="Lucida Sans Unicode" pitchFamily="34" charset="0"/>
              </a:rPr>
              <a:t> </a:t>
            </a:r>
            <a:r>
              <a:rPr lang="hu-HU" dirty="0" err="1">
                <a:latin typeface="Lucida Sans Unicode" pitchFamily="34" charset="0"/>
              </a:rPr>
              <a:t>Querschnitt</a:t>
            </a:r>
            <a:r>
              <a:rPr lang="hu-HU" dirty="0">
                <a:latin typeface="Lucida Sans Unicode" pitchFamily="34" charset="0"/>
              </a:rPr>
              <a:t> (c) und </a:t>
            </a:r>
            <a:r>
              <a:rPr lang="hu-HU" dirty="0" err="1">
                <a:latin typeface="Lucida Sans Unicode" pitchFamily="34" charset="0"/>
              </a:rPr>
              <a:t>Streifenkörper</a:t>
            </a:r>
            <a:r>
              <a:rPr lang="hu-HU" dirty="0">
                <a:latin typeface="Lucida Sans Unicode" pitchFamily="34" charset="0"/>
              </a:rPr>
              <a:t> (</a:t>
            </a:r>
            <a:r>
              <a:rPr lang="hu-HU" dirty="0" err="1">
                <a:latin typeface="Lucida Sans Unicode" pitchFamily="34" charset="0"/>
              </a:rPr>
              <a:t>Pfeil</a:t>
            </a:r>
            <a:r>
              <a:rPr lang="hu-HU" dirty="0">
                <a:latin typeface="Lucida Sans Unicode" pitchFamily="34" charset="0"/>
              </a:rPr>
              <a:t>)</a:t>
            </a:r>
            <a:endParaRPr lang="de-DE" dirty="0">
              <a:latin typeface="Lucida Sans Unicode" pitchFamily="34" charset="0"/>
            </a:endParaRPr>
          </a:p>
        </p:txBody>
      </p:sp>
      <p:cxnSp>
        <p:nvCxnSpPr>
          <p:cNvPr id="3" name="Egyenes összekötő nyíllal 2"/>
          <p:cNvCxnSpPr/>
          <p:nvPr/>
        </p:nvCxnSpPr>
        <p:spPr>
          <a:xfrm>
            <a:off x="1115616" y="1916832"/>
            <a:ext cx="1944216" cy="21602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226" y="240254"/>
            <a:ext cx="3545136" cy="6642364"/>
          </a:xfrm>
          <a:prstGeom prst="rect">
            <a:avLst/>
          </a:prstGeom>
        </p:spPr>
      </p:pic>
      <p:sp>
        <p:nvSpPr>
          <p:cNvPr id="164865" name="Line 10"/>
          <p:cNvSpPr>
            <a:spLocks noChangeShapeType="1"/>
          </p:cNvSpPr>
          <p:nvPr/>
        </p:nvSpPr>
        <p:spPr bwMode="auto">
          <a:xfrm flipH="1">
            <a:off x="7092950" y="4508500"/>
            <a:ext cx="1079500" cy="0"/>
          </a:xfrm>
          <a:prstGeom prst="line">
            <a:avLst/>
          </a:prstGeom>
          <a:noFill/>
          <a:ln w="9525">
            <a:solidFill>
              <a:srgbClr val="FF9900"/>
            </a:solidFill>
            <a:round/>
            <a:headEnd/>
            <a:tailEnd type="triangle" w="med" len="med"/>
          </a:ln>
        </p:spPr>
        <p:txBody>
          <a:bodyPr/>
          <a:lstStyle/>
          <a:p>
            <a:endParaRPr lang="hu-HU"/>
          </a:p>
        </p:txBody>
      </p:sp>
      <p:grpSp>
        <p:nvGrpSpPr>
          <p:cNvPr id="164868" name="Csoportba foglalás 11"/>
          <p:cNvGrpSpPr>
            <a:grpSpLocks/>
          </p:cNvGrpSpPr>
          <p:nvPr/>
        </p:nvGrpSpPr>
        <p:grpSpPr bwMode="auto">
          <a:xfrm>
            <a:off x="395288" y="215636"/>
            <a:ext cx="8529637" cy="2644593"/>
            <a:chOff x="395288" y="215636"/>
            <a:chExt cx="8530376" cy="2644702"/>
          </a:xfrm>
        </p:grpSpPr>
        <p:sp>
          <p:nvSpPr>
            <p:cNvPr id="164869" name="Text Box 5"/>
            <p:cNvSpPr txBox="1">
              <a:spLocks noChangeArrowheads="1"/>
            </p:cNvSpPr>
            <p:nvPr/>
          </p:nvSpPr>
          <p:spPr bwMode="auto">
            <a:xfrm>
              <a:off x="395288" y="215636"/>
              <a:ext cx="4968875" cy="1323439"/>
            </a:xfrm>
            <a:prstGeom prst="rect">
              <a:avLst/>
            </a:prstGeom>
            <a:noFill/>
            <a:ln w="9525">
              <a:noFill/>
              <a:miter lim="800000"/>
              <a:headEnd/>
              <a:tailEnd/>
            </a:ln>
          </p:spPr>
          <p:txBody>
            <a:bodyPr>
              <a:spAutoFit/>
            </a:bodyPr>
            <a:lstStyle/>
            <a:p>
              <a:pPr>
                <a:spcBef>
                  <a:spcPct val="50000"/>
                </a:spcBef>
              </a:pPr>
              <a:r>
                <a:rPr lang="hu-HU" sz="2000" b="1">
                  <a:solidFill>
                    <a:srgbClr val="FF0066"/>
                  </a:solidFill>
                  <a:latin typeface="Lucida Sans Unicode" pitchFamily="34" charset="0"/>
                </a:rPr>
                <a:t>Zentriol</a:t>
              </a:r>
              <a:r>
                <a:rPr lang="hu-HU" sz="2000">
                  <a:latin typeface="Lucida Sans Unicode" pitchFamily="34" charset="0"/>
                </a:rPr>
                <a:t> </a:t>
              </a:r>
              <a:br>
                <a:rPr lang="hu-HU" sz="2000">
                  <a:latin typeface="Lucida Sans Unicode" pitchFamily="34" charset="0"/>
                </a:rPr>
              </a:br>
              <a:br>
                <a:rPr lang="hu-HU" sz="2000">
                  <a:latin typeface="Lucida Sans Unicode" pitchFamily="34" charset="0"/>
                </a:rPr>
              </a:br>
              <a:r>
                <a:rPr lang="hu-HU" sz="2000">
                  <a:latin typeface="Lucida Sans Unicode" pitchFamily="34" charset="0"/>
                </a:rPr>
                <a:t>(NUR das proximale ist sichtbar, distales bildet das </a:t>
              </a:r>
              <a:r>
                <a:rPr lang="hu-HU" sz="2000" b="1">
                  <a:solidFill>
                    <a:srgbClr val="FF9900"/>
                  </a:solidFill>
                  <a:latin typeface="Lucida Sans Unicode" pitchFamily="34" charset="0"/>
                </a:rPr>
                <a:t>Axonem</a:t>
              </a:r>
              <a:r>
                <a:rPr lang="hu-HU" sz="2000">
                  <a:latin typeface="Lucida Sans Unicode" pitchFamily="34" charset="0"/>
                </a:rPr>
                <a:t>)</a:t>
              </a:r>
              <a:endParaRPr lang="de-DE" sz="2000">
                <a:latin typeface="Lucida Sans Unicode" pitchFamily="34" charset="0"/>
              </a:endParaRPr>
            </a:p>
          </p:txBody>
        </p:sp>
        <p:sp>
          <p:nvSpPr>
            <p:cNvPr id="164870" name="Text Box 7"/>
            <p:cNvSpPr txBox="1">
              <a:spLocks noChangeArrowheads="1"/>
            </p:cNvSpPr>
            <p:nvPr/>
          </p:nvSpPr>
          <p:spPr bwMode="auto">
            <a:xfrm>
              <a:off x="395288" y="1844675"/>
              <a:ext cx="4897437" cy="1015663"/>
            </a:xfrm>
            <a:prstGeom prst="rect">
              <a:avLst/>
            </a:prstGeom>
            <a:noFill/>
            <a:ln w="9525">
              <a:noFill/>
              <a:miter lim="800000"/>
              <a:headEnd/>
              <a:tailEnd/>
            </a:ln>
          </p:spPr>
          <p:txBody>
            <a:bodyPr>
              <a:spAutoFit/>
            </a:bodyPr>
            <a:lstStyle/>
            <a:p>
              <a:pPr>
                <a:spcBef>
                  <a:spcPct val="50000"/>
                </a:spcBef>
              </a:pPr>
              <a:r>
                <a:rPr lang="de-DE" sz="2000" b="1" dirty="0">
                  <a:solidFill>
                    <a:srgbClr val="006699"/>
                  </a:solidFill>
                  <a:latin typeface="Lucida Sans Unicode" pitchFamily="34" charset="0"/>
                </a:rPr>
                <a:t>Streifenkörper</a:t>
              </a:r>
              <a:r>
                <a:rPr lang="de-DE" sz="2000" dirty="0">
                  <a:latin typeface="Lucida Sans Unicode" pitchFamily="34" charset="0"/>
                </a:rPr>
                <a:t>: </a:t>
              </a:r>
              <a:br>
                <a:rPr lang="de-DE" sz="2000" dirty="0">
                  <a:latin typeface="Lucida Sans Unicode" pitchFamily="34" charset="0"/>
                </a:rPr>
              </a:br>
              <a:r>
                <a:rPr lang="de-DE" sz="2000" dirty="0">
                  <a:latin typeface="Lucida Sans Unicode" pitchFamily="34" charset="0"/>
                </a:rPr>
                <a:t>woraus die </a:t>
              </a:r>
              <a:r>
                <a:rPr lang="de-DE" sz="2000" b="1" dirty="0">
                  <a:solidFill>
                    <a:srgbClr val="663300"/>
                  </a:solidFill>
                  <a:latin typeface="Lucida Sans Unicode" pitchFamily="34" charset="0"/>
                </a:rPr>
                <a:t>Au</a:t>
              </a:r>
              <a:r>
                <a:rPr lang="hu-HU" sz="2000" b="1" dirty="0">
                  <a:solidFill>
                    <a:srgbClr val="663300"/>
                  </a:solidFill>
                  <a:latin typeface="Lucida Sans Unicode" pitchFamily="34" charset="0"/>
                </a:rPr>
                <a:t>ß</a:t>
              </a:r>
              <a:r>
                <a:rPr lang="de-DE" sz="2000" b="1" dirty="0" err="1">
                  <a:solidFill>
                    <a:srgbClr val="663300"/>
                  </a:solidFill>
                  <a:latin typeface="Lucida Sans Unicode" pitchFamily="34" charset="0"/>
                </a:rPr>
                <a:t>enfibrillen</a:t>
              </a:r>
              <a:r>
                <a:rPr lang="de-DE" sz="2000" dirty="0">
                  <a:latin typeface="Lucida Sans Unicode" pitchFamily="34" charset="0"/>
                </a:rPr>
                <a:t> herausstrahlen</a:t>
              </a:r>
            </a:p>
          </p:txBody>
        </p:sp>
        <p:sp>
          <p:nvSpPr>
            <p:cNvPr id="164871" name="Line 6"/>
            <p:cNvSpPr>
              <a:spLocks noChangeShapeType="1"/>
            </p:cNvSpPr>
            <p:nvPr/>
          </p:nvSpPr>
          <p:spPr bwMode="auto">
            <a:xfrm>
              <a:off x="2123729" y="404664"/>
              <a:ext cx="4630870" cy="360511"/>
            </a:xfrm>
            <a:prstGeom prst="line">
              <a:avLst/>
            </a:prstGeom>
            <a:noFill/>
            <a:ln w="38100">
              <a:solidFill>
                <a:srgbClr val="FF0066"/>
              </a:solidFill>
              <a:round/>
              <a:headEnd/>
              <a:tailEnd type="triangle" w="med" len="med"/>
            </a:ln>
          </p:spPr>
          <p:txBody>
            <a:bodyPr/>
            <a:lstStyle/>
            <a:p>
              <a:endParaRPr lang="hu-HU"/>
            </a:p>
          </p:txBody>
        </p:sp>
        <p:sp>
          <p:nvSpPr>
            <p:cNvPr id="164872" name="Line 9"/>
            <p:cNvSpPr>
              <a:spLocks noChangeShapeType="1"/>
            </p:cNvSpPr>
            <p:nvPr/>
          </p:nvSpPr>
          <p:spPr bwMode="auto">
            <a:xfrm flipH="1">
              <a:off x="6948488" y="1628775"/>
              <a:ext cx="1079500" cy="0"/>
            </a:xfrm>
            <a:prstGeom prst="line">
              <a:avLst/>
            </a:prstGeom>
            <a:noFill/>
            <a:ln w="38100">
              <a:solidFill>
                <a:srgbClr val="FF9900"/>
              </a:solidFill>
              <a:round/>
              <a:headEnd/>
              <a:tailEnd type="triangle" w="med" len="med"/>
            </a:ln>
          </p:spPr>
          <p:txBody>
            <a:bodyPr/>
            <a:lstStyle/>
            <a:p>
              <a:endParaRPr lang="hu-HU"/>
            </a:p>
          </p:txBody>
        </p:sp>
        <p:sp>
          <p:nvSpPr>
            <p:cNvPr id="164873" name="Line 11"/>
            <p:cNvSpPr>
              <a:spLocks noChangeShapeType="1"/>
            </p:cNvSpPr>
            <p:nvPr/>
          </p:nvSpPr>
          <p:spPr bwMode="auto">
            <a:xfrm flipV="1">
              <a:off x="2411760" y="908049"/>
              <a:ext cx="4247803" cy="1080790"/>
            </a:xfrm>
            <a:prstGeom prst="line">
              <a:avLst/>
            </a:prstGeom>
            <a:noFill/>
            <a:ln w="38100">
              <a:solidFill>
                <a:srgbClr val="006699"/>
              </a:solidFill>
              <a:round/>
              <a:headEnd/>
              <a:tailEnd type="triangle" w="med" len="med"/>
            </a:ln>
          </p:spPr>
          <p:txBody>
            <a:bodyPr/>
            <a:lstStyle/>
            <a:p>
              <a:endParaRPr lang="hu-HU"/>
            </a:p>
          </p:txBody>
        </p:sp>
        <p:sp>
          <p:nvSpPr>
            <p:cNvPr id="164874" name="Line 12"/>
            <p:cNvSpPr>
              <a:spLocks noChangeShapeType="1"/>
            </p:cNvSpPr>
            <p:nvPr/>
          </p:nvSpPr>
          <p:spPr bwMode="auto">
            <a:xfrm flipV="1">
              <a:off x="3851920" y="2060574"/>
              <a:ext cx="3025131" cy="288305"/>
            </a:xfrm>
            <a:prstGeom prst="line">
              <a:avLst/>
            </a:prstGeom>
            <a:noFill/>
            <a:ln w="38100">
              <a:solidFill>
                <a:srgbClr val="663300"/>
              </a:solidFill>
              <a:round/>
              <a:headEnd/>
              <a:tailEnd type="triangle" w="med" len="med"/>
            </a:ln>
          </p:spPr>
          <p:txBody>
            <a:bodyPr/>
            <a:lstStyle/>
            <a:p>
              <a:endParaRPr lang="hu-HU"/>
            </a:p>
          </p:txBody>
        </p:sp>
        <p:sp>
          <p:nvSpPr>
            <p:cNvPr id="164875" name="Szövegdoboz 10"/>
            <p:cNvSpPr txBox="1">
              <a:spLocks noChangeArrowheads="1"/>
            </p:cNvSpPr>
            <p:nvPr/>
          </p:nvSpPr>
          <p:spPr bwMode="auto">
            <a:xfrm>
              <a:off x="8083767" y="1480516"/>
              <a:ext cx="841897" cy="307777"/>
            </a:xfrm>
            <a:prstGeom prst="rect">
              <a:avLst/>
            </a:prstGeom>
            <a:noFill/>
            <a:ln w="9525">
              <a:noFill/>
              <a:miter lim="800000"/>
              <a:headEnd/>
              <a:tailEnd/>
            </a:ln>
          </p:spPr>
          <p:txBody>
            <a:bodyPr wrap="none">
              <a:spAutoFit/>
            </a:bodyPr>
            <a:lstStyle/>
            <a:p>
              <a:r>
                <a:rPr lang="hu-HU" sz="1400"/>
                <a:t>Axonem</a:t>
              </a:r>
            </a:p>
          </p:txBody>
        </p:sp>
      </p:grpSp>
      <p:sp>
        <p:nvSpPr>
          <p:cNvPr id="2" name="Szövegdoboz 1"/>
          <p:cNvSpPr txBox="1"/>
          <p:nvPr/>
        </p:nvSpPr>
        <p:spPr>
          <a:xfrm>
            <a:off x="395288" y="4293096"/>
            <a:ext cx="4320728" cy="830997"/>
          </a:xfrm>
          <a:prstGeom prst="rect">
            <a:avLst/>
          </a:prstGeom>
          <a:noFill/>
        </p:spPr>
        <p:txBody>
          <a:bodyPr wrap="square" rtlCol="0">
            <a:spAutoFit/>
          </a:bodyPr>
          <a:lstStyle/>
          <a:p>
            <a:pPr algn="ctr"/>
            <a:r>
              <a:rPr lang="hu-HU" sz="2400" b="1" dirty="0" err="1"/>
              <a:t>Spermiumhals</a:t>
            </a:r>
            <a:r>
              <a:rPr lang="hu-HU" sz="2400" b="1" dirty="0"/>
              <a:t> und </a:t>
            </a:r>
            <a:r>
              <a:rPr lang="hu-HU" sz="2400" b="1" dirty="0" err="1"/>
              <a:t>Mittelstück</a:t>
            </a:r>
            <a:r>
              <a:rPr lang="hu-HU" sz="2400" b="1" dirty="0"/>
              <a:t> (TEM </a:t>
            </a:r>
            <a:r>
              <a:rPr lang="hu-HU" sz="2400" b="1" dirty="0" err="1"/>
              <a:t>Aufnahme</a:t>
            </a:r>
            <a:r>
              <a:rPr lang="hu-HU" sz="2400" b="1" dirty="0"/>
              <a:t>)</a:t>
            </a:r>
            <a:endParaRPr lang="de-DE" sz="24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5"/>
          <p:cNvSpPr>
            <a:spLocks noGrp="1" noChangeArrowheads="1"/>
          </p:cNvSpPr>
          <p:nvPr>
            <p:ph type="title"/>
          </p:nvPr>
        </p:nvSpPr>
        <p:spPr>
          <a:xfrm>
            <a:off x="685800" y="104775"/>
            <a:ext cx="7772400" cy="803275"/>
          </a:xfrm>
        </p:spPr>
        <p:txBody>
          <a:bodyPr/>
          <a:lstStyle/>
          <a:p>
            <a:pPr eaLnBrk="1" hangingPunct="1"/>
            <a:r>
              <a:rPr lang="hu-HU" sz="3200">
                <a:latin typeface="Lucida Sans Unicode" pitchFamily="34" charset="0"/>
              </a:rPr>
              <a:t>Mittelstück</a:t>
            </a:r>
            <a:endParaRPr lang="de-DE" sz="3200">
              <a:latin typeface="Lucida Sans Unicode" pitchFamily="34" charset="0"/>
            </a:endParaRPr>
          </a:p>
        </p:txBody>
      </p:sp>
      <p:pic>
        <p:nvPicPr>
          <p:cNvPr id="165890" name="Picture 4" descr="spermium4"/>
          <p:cNvPicPr>
            <a:picLocks noGrp="1" noChangeAspect="1" noChangeArrowheads="1"/>
          </p:cNvPicPr>
          <p:nvPr>
            <p:ph idx="1"/>
          </p:nvPr>
        </p:nvPicPr>
        <p:blipFill>
          <a:blip r:embed="rId2"/>
          <a:srcRect/>
          <a:stretch>
            <a:fillRect/>
          </a:stretch>
        </p:blipFill>
        <p:spPr>
          <a:xfrm>
            <a:off x="685800" y="1042988"/>
            <a:ext cx="7772400" cy="1377950"/>
          </a:xfrm>
        </p:spPr>
      </p:pic>
      <p:sp>
        <p:nvSpPr>
          <p:cNvPr id="165891" name="Text Box 8"/>
          <p:cNvSpPr txBox="1">
            <a:spLocks noChangeArrowheads="1"/>
          </p:cNvSpPr>
          <p:nvPr/>
        </p:nvSpPr>
        <p:spPr bwMode="auto">
          <a:xfrm>
            <a:off x="612775" y="2922588"/>
            <a:ext cx="7920038" cy="3056221"/>
          </a:xfrm>
          <a:prstGeom prst="rect">
            <a:avLst/>
          </a:prstGeom>
          <a:noFill/>
          <a:ln w="9525">
            <a:noFill/>
            <a:miter lim="800000"/>
            <a:headEnd/>
            <a:tailEnd/>
          </a:ln>
        </p:spPr>
        <p:txBody>
          <a:bodyPr>
            <a:spAutoFit/>
          </a:bodyPr>
          <a:lstStyle/>
          <a:p>
            <a:pPr>
              <a:spcBef>
                <a:spcPct val="50000"/>
              </a:spcBef>
            </a:pPr>
            <a:r>
              <a:rPr lang="hu-HU" b="1" i="1" dirty="0" err="1">
                <a:latin typeface="Lucida Sans Unicode" pitchFamily="34" charset="0"/>
              </a:rPr>
              <a:t>Mittelstück</a:t>
            </a:r>
            <a:r>
              <a:rPr lang="hu-HU" b="1" i="1" dirty="0">
                <a:latin typeface="Lucida Sans Unicode" pitchFamily="34" charset="0"/>
              </a:rPr>
              <a:t> </a:t>
            </a:r>
            <a:r>
              <a:rPr lang="hu-HU" dirty="0">
                <a:latin typeface="Lucida Sans Unicode" pitchFamily="34" charset="0"/>
              </a:rPr>
              <a:t>(5 </a:t>
            </a:r>
            <a:r>
              <a:rPr lang="hu-HU" dirty="0">
                <a:latin typeface="Symbol" pitchFamily="18" charset="2"/>
              </a:rPr>
              <a:t>m</a:t>
            </a:r>
            <a:r>
              <a:rPr lang="hu-HU" dirty="0">
                <a:latin typeface="Lucida Sans Unicode" pitchFamily="34" charset="0"/>
              </a:rPr>
              <a:t>m): </a:t>
            </a:r>
            <a:r>
              <a:rPr lang="hu-HU" dirty="0" err="1">
                <a:latin typeface="Lucida Sans Unicode" pitchFamily="34" charset="0"/>
              </a:rPr>
              <a:t>charakterisiert</a:t>
            </a:r>
            <a:r>
              <a:rPr lang="hu-HU" dirty="0">
                <a:latin typeface="Lucida Sans Unicode" pitchFamily="34" charset="0"/>
              </a:rPr>
              <a:t> </a:t>
            </a:r>
            <a:r>
              <a:rPr lang="hu-HU" dirty="0" err="1">
                <a:latin typeface="Lucida Sans Unicode" pitchFamily="34" charset="0"/>
              </a:rPr>
              <a:t>durch</a:t>
            </a:r>
            <a:r>
              <a:rPr lang="hu-HU" dirty="0">
                <a:latin typeface="Lucida Sans Unicode" pitchFamily="34" charset="0"/>
              </a:rPr>
              <a:t> der </a:t>
            </a:r>
            <a:br>
              <a:rPr lang="hu-HU" dirty="0">
                <a:latin typeface="Lucida Sans Unicode" pitchFamily="34" charset="0"/>
              </a:rPr>
            </a:br>
            <a:r>
              <a:rPr lang="hu-HU" dirty="0" err="1">
                <a:solidFill>
                  <a:srgbClr val="C00000"/>
                </a:solidFill>
                <a:latin typeface="Lucida Sans Unicode" pitchFamily="34" charset="0"/>
              </a:rPr>
              <a:t>Mitochondrienscheide</a:t>
            </a:r>
            <a:r>
              <a:rPr lang="hu-HU" dirty="0">
                <a:solidFill>
                  <a:srgbClr val="C00000"/>
                </a:solidFill>
                <a:latin typeface="Lucida Sans Unicode" pitchFamily="34" charset="0"/>
              </a:rPr>
              <a:t>, </a:t>
            </a:r>
            <a:r>
              <a:rPr lang="hu-HU" dirty="0" err="1">
                <a:solidFill>
                  <a:srgbClr val="C00000"/>
                </a:solidFill>
                <a:latin typeface="Lucida Sans Unicode" pitchFamily="34" charset="0"/>
              </a:rPr>
              <a:t>Außenfibrillen</a:t>
            </a:r>
            <a:r>
              <a:rPr lang="hu-HU" dirty="0">
                <a:solidFill>
                  <a:srgbClr val="C00000"/>
                </a:solidFill>
                <a:latin typeface="Lucida Sans Unicode" pitchFamily="34" charset="0"/>
              </a:rPr>
              <a:t> </a:t>
            </a:r>
            <a:r>
              <a:rPr lang="hu-HU" dirty="0">
                <a:latin typeface="Lucida Sans Unicode" pitchFamily="34" charset="0"/>
              </a:rPr>
              <a:t>und</a:t>
            </a:r>
            <a:r>
              <a:rPr lang="hu-HU" dirty="0">
                <a:solidFill>
                  <a:srgbClr val="C00000"/>
                </a:solidFill>
                <a:latin typeface="Lucida Sans Unicode" pitchFamily="34" charset="0"/>
              </a:rPr>
              <a:t> Axonem</a:t>
            </a:r>
            <a:r>
              <a:rPr lang="hu-HU" dirty="0">
                <a:latin typeface="Lucida Sans Unicode" pitchFamily="34" charset="0"/>
              </a:rPr>
              <a:t>.</a:t>
            </a:r>
          </a:p>
          <a:p>
            <a:pPr>
              <a:spcBef>
                <a:spcPct val="20000"/>
              </a:spcBef>
            </a:pPr>
            <a:br>
              <a:rPr lang="hu-HU" b="1" i="1" dirty="0">
                <a:latin typeface="Lucida Sans Unicode" pitchFamily="34" charset="0"/>
              </a:rPr>
            </a:br>
            <a:r>
              <a:rPr lang="hu-HU" b="1" i="1" dirty="0" err="1">
                <a:latin typeface="Lucida Sans Unicode" pitchFamily="34" charset="0"/>
              </a:rPr>
              <a:t>Funktionen</a:t>
            </a:r>
            <a:r>
              <a:rPr lang="hu-HU" b="1" i="1" dirty="0">
                <a:latin typeface="Lucida Sans Unicode" pitchFamily="34" charset="0"/>
              </a:rPr>
              <a:t>: </a:t>
            </a:r>
            <a:r>
              <a:rPr lang="hu-HU" dirty="0">
                <a:latin typeface="Lucida Sans Unicode" pitchFamily="34" charset="0"/>
              </a:rPr>
              <a:t> </a:t>
            </a:r>
            <a:br>
              <a:rPr lang="hu-HU" dirty="0">
                <a:latin typeface="Lucida Sans Unicode" pitchFamily="34" charset="0"/>
              </a:rPr>
            </a:br>
            <a:r>
              <a:rPr lang="hu-HU" dirty="0" err="1">
                <a:solidFill>
                  <a:srgbClr val="C00000"/>
                </a:solidFill>
                <a:latin typeface="Lucida Sans Unicode" pitchFamily="34" charset="0"/>
              </a:rPr>
              <a:t>Außenfibrillen</a:t>
            </a:r>
            <a:r>
              <a:rPr lang="hu-HU" dirty="0">
                <a:solidFill>
                  <a:srgbClr val="FF0000"/>
                </a:solidFill>
                <a:latin typeface="Lucida Sans Unicode" pitchFamily="34" charset="0"/>
              </a:rPr>
              <a:t> </a:t>
            </a:r>
            <a:r>
              <a:rPr lang="hu-HU" dirty="0">
                <a:latin typeface="Lucida Sans Unicode" pitchFamily="34" charset="0"/>
              </a:rPr>
              <a:t>sind </a:t>
            </a:r>
            <a:r>
              <a:rPr lang="hu-HU" dirty="0" err="1">
                <a:latin typeface="Lucida Sans Unicode" pitchFamily="34" charset="0"/>
              </a:rPr>
              <a:t>elastische</a:t>
            </a:r>
            <a:r>
              <a:rPr lang="hu-HU" dirty="0">
                <a:latin typeface="Lucida Sans Unicode" pitchFamily="34" charset="0"/>
              </a:rPr>
              <a:t> </a:t>
            </a:r>
            <a:r>
              <a:rPr lang="hu-HU" dirty="0" err="1">
                <a:latin typeface="Lucida Sans Unicode" pitchFamily="34" charset="0"/>
              </a:rPr>
              <a:t>Fasern</a:t>
            </a:r>
            <a:r>
              <a:rPr lang="hu-HU" dirty="0">
                <a:latin typeface="Lucida Sans Unicode" pitchFamily="34" charset="0"/>
              </a:rPr>
              <a:t> </a:t>
            </a:r>
            <a:r>
              <a:rPr lang="hu-HU" dirty="0" err="1">
                <a:latin typeface="Lucida Sans Unicode" pitchFamily="34" charset="0"/>
              </a:rPr>
              <a:t>aus</a:t>
            </a:r>
            <a:r>
              <a:rPr lang="hu-HU" dirty="0">
                <a:latin typeface="Lucida Sans Unicode" pitchFamily="34" charset="0"/>
              </a:rPr>
              <a:t> </a:t>
            </a:r>
            <a:r>
              <a:rPr lang="hu-HU" dirty="0" err="1">
                <a:latin typeface="Lucida Sans Unicode" pitchFamily="34" charset="0"/>
              </a:rPr>
              <a:t>Proteine</a:t>
            </a:r>
            <a:r>
              <a:rPr lang="hu-HU" dirty="0">
                <a:latin typeface="Lucida Sans Unicode" pitchFamily="34" charset="0"/>
              </a:rPr>
              <a:t> mit </a:t>
            </a:r>
            <a:r>
              <a:rPr lang="hu-HU" dirty="0" err="1">
                <a:latin typeface="Lucida Sans Unicode" pitchFamily="34" charset="0"/>
              </a:rPr>
              <a:t>hohen</a:t>
            </a:r>
            <a:r>
              <a:rPr lang="hu-HU" dirty="0">
                <a:latin typeface="Lucida Sans Unicode" pitchFamily="34" charset="0"/>
              </a:rPr>
              <a:t> </a:t>
            </a:r>
            <a:r>
              <a:rPr lang="hu-HU" dirty="0" err="1">
                <a:latin typeface="Lucida Sans Unicode" pitchFamily="34" charset="0"/>
              </a:rPr>
              <a:t>Cys-Inhalt</a:t>
            </a:r>
            <a:r>
              <a:rPr lang="hu-HU" dirty="0">
                <a:latin typeface="Lucida Sans Unicode" pitchFamily="34" charset="0"/>
              </a:rPr>
              <a:t> (</a:t>
            </a:r>
            <a:r>
              <a:rPr lang="hu-HU" dirty="0" err="1">
                <a:latin typeface="Lucida Sans Unicode" pitchFamily="34" charset="0"/>
              </a:rPr>
              <a:t>Steuerung</a:t>
            </a:r>
            <a:r>
              <a:rPr lang="hu-HU" dirty="0">
                <a:latin typeface="Lucida Sans Unicode" pitchFamily="34" charset="0"/>
              </a:rPr>
              <a:t> der </a:t>
            </a:r>
            <a:r>
              <a:rPr lang="hu-HU" dirty="0" err="1">
                <a:latin typeface="Lucida Sans Unicode" pitchFamily="34" charset="0"/>
              </a:rPr>
              <a:t>Zilienbewegung</a:t>
            </a:r>
            <a:r>
              <a:rPr lang="hu-HU" dirty="0">
                <a:latin typeface="Lucida Sans Unicode" pitchFamily="34" charset="0"/>
              </a:rPr>
              <a:t>). </a:t>
            </a:r>
            <a:br>
              <a:rPr lang="hu-HU" dirty="0">
                <a:latin typeface="Lucida Sans Unicode" pitchFamily="34" charset="0"/>
              </a:rPr>
            </a:br>
            <a:r>
              <a:rPr lang="hu-HU" dirty="0" err="1">
                <a:solidFill>
                  <a:srgbClr val="C00000"/>
                </a:solidFill>
                <a:latin typeface="Lucida Sans Unicode" pitchFamily="34" charset="0"/>
              </a:rPr>
              <a:t>Mitochondrien</a:t>
            </a:r>
            <a:r>
              <a:rPr lang="hu-HU" dirty="0">
                <a:solidFill>
                  <a:srgbClr val="666633"/>
                </a:solidFill>
                <a:latin typeface="Lucida Sans Unicode" pitchFamily="34" charset="0"/>
              </a:rPr>
              <a:t> </a:t>
            </a:r>
            <a:r>
              <a:rPr lang="hu-HU" dirty="0">
                <a:latin typeface="Lucida Sans Unicode" pitchFamily="34" charset="0"/>
              </a:rPr>
              <a:t>sind </a:t>
            </a:r>
            <a:r>
              <a:rPr lang="hu-HU" dirty="0" err="1">
                <a:latin typeface="Lucida Sans Unicode" pitchFamily="34" charset="0"/>
              </a:rPr>
              <a:t>für</a:t>
            </a:r>
            <a:r>
              <a:rPr lang="hu-HU" dirty="0">
                <a:latin typeface="Lucida Sans Unicode" pitchFamily="34" charset="0"/>
              </a:rPr>
              <a:t> </a:t>
            </a:r>
            <a:r>
              <a:rPr lang="hu-HU" dirty="0" err="1">
                <a:latin typeface="Lucida Sans Unicode" pitchFamily="34" charset="0"/>
              </a:rPr>
              <a:t>die</a:t>
            </a:r>
            <a:r>
              <a:rPr lang="hu-HU" dirty="0">
                <a:latin typeface="Lucida Sans Unicode" pitchFamily="34" charset="0"/>
              </a:rPr>
              <a:t> </a:t>
            </a:r>
            <a:r>
              <a:rPr lang="hu-HU" dirty="0" err="1">
                <a:latin typeface="Lucida Sans Unicode" pitchFamily="34" charset="0"/>
              </a:rPr>
              <a:t>Energieversorgung</a:t>
            </a:r>
            <a:r>
              <a:rPr lang="hu-HU" dirty="0">
                <a:latin typeface="Lucida Sans Unicode" pitchFamily="34" charset="0"/>
              </a:rPr>
              <a:t> </a:t>
            </a:r>
            <a:r>
              <a:rPr lang="hu-HU" dirty="0" err="1">
                <a:latin typeface="Lucida Sans Unicode" pitchFamily="34" charset="0"/>
              </a:rPr>
              <a:t>verantwortlich</a:t>
            </a:r>
            <a:r>
              <a:rPr lang="hu-HU" dirty="0">
                <a:latin typeface="Lucida Sans Unicode" pitchFamily="34" charset="0"/>
              </a:rPr>
              <a:t>. </a:t>
            </a:r>
            <a:r>
              <a:rPr lang="hu-HU" dirty="0">
                <a:solidFill>
                  <a:srgbClr val="C00000"/>
                </a:solidFill>
                <a:latin typeface="Lucida Sans Unicode" pitchFamily="34" charset="0"/>
              </a:rPr>
              <a:t>Axonem</a:t>
            </a:r>
            <a:r>
              <a:rPr lang="hu-HU" dirty="0">
                <a:solidFill>
                  <a:srgbClr val="666633"/>
                </a:solidFill>
                <a:latin typeface="Lucida Sans Unicode" pitchFamily="34" charset="0"/>
              </a:rPr>
              <a:t> </a:t>
            </a:r>
            <a:r>
              <a:rPr lang="hu-HU" dirty="0" err="1">
                <a:latin typeface="Lucida Sans Unicode" pitchFamily="34" charset="0"/>
              </a:rPr>
              <a:t>ist</a:t>
            </a:r>
            <a:r>
              <a:rPr lang="hu-HU" dirty="0">
                <a:latin typeface="Lucida Sans Unicode" pitchFamily="34" charset="0"/>
              </a:rPr>
              <a:t> </a:t>
            </a:r>
            <a:r>
              <a:rPr lang="hu-HU" dirty="0" err="1">
                <a:latin typeface="Lucida Sans Unicode" pitchFamily="34" charset="0"/>
              </a:rPr>
              <a:t>verantwortlich</a:t>
            </a:r>
            <a:r>
              <a:rPr lang="hu-HU" dirty="0">
                <a:latin typeface="Lucida Sans Unicode" pitchFamily="34" charset="0"/>
              </a:rPr>
              <a:t> </a:t>
            </a:r>
            <a:r>
              <a:rPr lang="hu-HU" dirty="0" err="1">
                <a:latin typeface="Lucida Sans Unicode" pitchFamily="34" charset="0"/>
              </a:rPr>
              <a:t>für</a:t>
            </a:r>
            <a:r>
              <a:rPr lang="hu-HU" dirty="0">
                <a:latin typeface="Lucida Sans Unicode" pitchFamily="34" charset="0"/>
              </a:rPr>
              <a:t> </a:t>
            </a:r>
            <a:r>
              <a:rPr lang="hu-HU" dirty="0" err="1">
                <a:latin typeface="Lucida Sans Unicode" pitchFamily="34" charset="0"/>
              </a:rPr>
              <a:t>die</a:t>
            </a:r>
            <a:r>
              <a:rPr lang="hu-HU" dirty="0">
                <a:latin typeface="Lucida Sans Unicode" pitchFamily="34" charset="0"/>
              </a:rPr>
              <a:t> </a:t>
            </a:r>
            <a:r>
              <a:rPr lang="hu-HU" dirty="0" err="1">
                <a:latin typeface="Lucida Sans Unicode" pitchFamily="34" charset="0"/>
              </a:rPr>
              <a:t>Flimmerbewegung</a:t>
            </a:r>
            <a:r>
              <a:rPr lang="hu-HU" dirty="0">
                <a:latin typeface="Lucida Sans Unicode" pitchFamily="34" charset="0"/>
              </a:rPr>
              <a:t> (</a:t>
            </a:r>
            <a:r>
              <a:rPr lang="hu-HU" dirty="0" err="1">
                <a:latin typeface="Lucida Sans Unicode" pitchFamily="34" charset="0"/>
              </a:rPr>
              <a:t>Zilienbewegung</a:t>
            </a:r>
            <a:r>
              <a:rPr lang="hu-HU" dirty="0">
                <a:latin typeface="Lucida Sans Unicode" pitchFamily="34" charset="0"/>
              </a:rPr>
              <a:t>).</a:t>
            </a:r>
          </a:p>
          <a:p>
            <a:pPr>
              <a:spcBef>
                <a:spcPct val="50000"/>
              </a:spcBef>
            </a:pPr>
            <a:endParaRPr lang="de-DE" dirty="0">
              <a:latin typeface="Lucida Sans Unicode"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226" y="240254"/>
            <a:ext cx="3545136" cy="6642364"/>
          </a:xfrm>
          <a:prstGeom prst="rect">
            <a:avLst/>
          </a:prstGeom>
        </p:spPr>
      </p:pic>
      <p:sp>
        <p:nvSpPr>
          <p:cNvPr id="166913" name="Line 10"/>
          <p:cNvSpPr>
            <a:spLocks noChangeShapeType="1"/>
          </p:cNvSpPr>
          <p:nvPr/>
        </p:nvSpPr>
        <p:spPr bwMode="auto">
          <a:xfrm flipH="1">
            <a:off x="7092950" y="4508500"/>
            <a:ext cx="1079500" cy="0"/>
          </a:xfrm>
          <a:prstGeom prst="line">
            <a:avLst/>
          </a:prstGeom>
          <a:noFill/>
          <a:ln w="9525">
            <a:solidFill>
              <a:srgbClr val="FF9900"/>
            </a:solidFill>
            <a:round/>
            <a:headEnd/>
            <a:tailEnd type="triangle" w="med" len="med"/>
          </a:ln>
        </p:spPr>
        <p:txBody>
          <a:bodyPr/>
          <a:lstStyle/>
          <a:p>
            <a:endParaRPr lang="hu-HU"/>
          </a:p>
        </p:txBody>
      </p:sp>
      <p:grpSp>
        <p:nvGrpSpPr>
          <p:cNvPr id="166914" name="Csoportba foglalás 14"/>
          <p:cNvGrpSpPr>
            <a:grpSpLocks/>
          </p:cNvGrpSpPr>
          <p:nvPr/>
        </p:nvGrpSpPr>
        <p:grpSpPr bwMode="auto">
          <a:xfrm>
            <a:off x="395288" y="215900"/>
            <a:ext cx="8529637" cy="4228852"/>
            <a:chOff x="395288" y="215636"/>
            <a:chExt cx="8530376" cy="4229027"/>
          </a:xfrm>
        </p:grpSpPr>
        <p:grpSp>
          <p:nvGrpSpPr>
            <p:cNvPr id="166919" name="Csoportba foglalás 11"/>
            <p:cNvGrpSpPr>
              <a:grpSpLocks/>
            </p:cNvGrpSpPr>
            <p:nvPr/>
          </p:nvGrpSpPr>
          <p:grpSpPr bwMode="auto">
            <a:xfrm>
              <a:off x="395288" y="215636"/>
              <a:ext cx="8530376" cy="2644702"/>
              <a:chOff x="395288" y="215636"/>
              <a:chExt cx="8530376" cy="2644702"/>
            </a:xfrm>
          </p:grpSpPr>
          <p:sp>
            <p:nvSpPr>
              <p:cNvPr id="166920" name="Text Box 5"/>
              <p:cNvSpPr txBox="1">
                <a:spLocks noChangeArrowheads="1"/>
              </p:cNvSpPr>
              <p:nvPr/>
            </p:nvSpPr>
            <p:spPr bwMode="auto">
              <a:xfrm>
                <a:off x="395288" y="215636"/>
                <a:ext cx="4968875" cy="1323439"/>
              </a:xfrm>
              <a:prstGeom prst="rect">
                <a:avLst/>
              </a:prstGeom>
              <a:noFill/>
              <a:ln w="9525">
                <a:noFill/>
                <a:miter lim="800000"/>
                <a:headEnd/>
                <a:tailEnd/>
              </a:ln>
            </p:spPr>
            <p:txBody>
              <a:bodyPr>
                <a:spAutoFit/>
              </a:bodyPr>
              <a:lstStyle/>
              <a:p>
                <a:pPr>
                  <a:spcBef>
                    <a:spcPct val="50000"/>
                  </a:spcBef>
                </a:pPr>
                <a:r>
                  <a:rPr lang="hu-HU" sz="2000" b="1">
                    <a:solidFill>
                      <a:srgbClr val="FF0066"/>
                    </a:solidFill>
                    <a:latin typeface="Lucida Sans Unicode" pitchFamily="34" charset="0"/>
                  </a:rPr>
                  <a:t>Zentriol</a:t>
                </a:r>
                <a:r>
                  <a:rPr lang="hu-HU" sz="2000">
                    <a:latin typeface="Lucida Sans Unicode" pitchFamily="34" charset="0"/>
                  </a:rPr>
                  <a:t> </a:t>
                </a:r>
                <a:br>
                  <a:rPr lang="hu-HU" sz="2000">
                    <a:latin typeface="Lucida Sans Unicode" pitchFamily="34" charset="0"/>
                  </a:rPr>
                </a:br>
                <a:br>
                  <a:rPr lang="hu-HU" sz="2000">
                    <a:latin typeface="Lucida Sans Unicode" pitchFamily="34" charset="0"/>
                  </a:rPr>
                </a:br>
                <a:r>
                  <a:rPr lang="hu-HU" sz="2000">
                    <a:latin typeface="Lucida Sans Unicode" pitchFamily="34" charset="0"/>
                  </a:rPr>
                  <a:t>(NUR das proximale ist sichtbar, distales bildet das </a:t>
                </a:r>
                <a:r>
                  <a:rPr lang="hu-HU" sz="2000" b="1">
                    <a:solidFill>
                      <a:srgbClr val="FF9900"/>
                    </a:solidFill>
                    <a:latin typeface="Lucida Sans Unicode" pitchFamily="34" charset="0"/>
                  </a:rPr>
                  <a:t>Axonem</a:t>
                </a:r>
                <a:r>
                  <a:rPr lang="hu-HU" sz="2000">
                    <a:latin typeface="Lucida Sans Unicode" pitchFamily="34" charset="0"/>
                  </a:rPr>
                  <a:t>)</a:t>
                </a:r>
                <a:endParaRPr lang="de-DE" sz="2000">
                  <a:latin typeface="Lucida Sans Unicode" pitchFamily="34" charset="0"/>
                </a:endParaRPr>
              </a:p>
            </p:txBody>
          </p:sp>
          <p:sp>
            <p:nvSpPr>
              <p:cNvPr id="166921" name="Text Box 7"/>
              <p:cNvSpPr txBox="1">
                <a:spLocks noChangeArrowheads="1"/>
              </p:cNvSpPr>
              <p:nvPr/>
            </p:nvSpPr>
            <p:spPr bwMode="auto">
              <a:xfrm>
                <a:off x="395288" y="1844675"/>
                <a:ext cx="4897437" cy="1015663"/>
              </a:xfrm>
              <a:prstGeom prst="rect">
                <a:avLst/>
              </a:prstGeom>
              <a:noFill/>
              <a:ln w="9525">
                <a:noFill/>
                <a:miter lim="800000"/>
                <a:headEnd/>
                <a:tailEnd/>
              </a:ln>
            </p:spPr>
            <p:txBody>
              <a:bodyPr>
                <a:spAutoFit/>
              </a:bodyPr>
              <a:lstStyle/>
              <a:p>
                <a:pPr>
                  <a:spcBef>
                    <a:spcPct val="50000"/>
                  </a:spcBef>
                </a:pPr>
                <a:r>
                  <a:rPr lang="hu-HU" sz="2000" b="1">
                    <a:solidFill>
                      <a:srgbClr val="006699"/>
                    </a:solidFill>
                    <a:latin typeface="Lucida Sans Unicode" pitchFamily="34" charset="0"/>
                  </a:rPr>
                  <a:t>Streifenkörper</a:t>
                </a:r>
                <a:r>
                  <a:rPr lang="hu-HU" sz="2000">
                    <a:latin typeface="Lucida Sans Unicode" pitchFamily="34" charset="0"/>
                  </a:rPr>
                  <a:t>: </a:t>
                </a:r>
                <a:br>
                  <a:rPr lang="hu-HU" sz="2000">
                    <a:latin typeface="Lucida Sans Unicode" pitchFamily="34" charset="0"/>
                  </a:rPr>
                </a:br>
                <a:r>
                  <a:rPr lang="hu-HU" sz="2000">
                    <a:latin typeface="Lucida Sans Unicode" pitchFamily="34" charset="0"/>
                  </a:rPr>
                  <a:t>woraus die </a:t>
                </a:r>
                <a:r>
                  <a:rPr lang="hu-HU" sz="2000" b="1">
                    <a:solidFill>
                      <a:srgbClr val="663300"/>
                    </a:solidFill>
                    <a:latin typeface="Lucida Sans Unicode" pitchFamily="34" charset="0"/>
                  </a:rPr>
                  <a:t>Aussenfibrillen</a:t>
                </a:r>
                <a:r>
                  <a:rPr lang="hu-HU" sz="2000">
                    <a:latin typeface="Lucida Sans Unicode" pitchFamily="34" charset="0"/>
                  </a:rPr>
                  <a:t> herausstrahlen</a:t>
                </a:r>
                <a:endParaRPr lang="de-DE" sz="2000">
                  <a:latin typeface="Lucida Sans Unicode" pitchFamily="34" charset="0"/>
                </a:endParaRPr>
              </a:p>
            </p:txBody>
          </p:sp>
          <p:sp>
            <p:nvSpPr>
              <p:cNvPr id="166922" name="Line 6"/>
              <p:cNvSpPr>
                <a:spLocks noChangeShapeType="1"/>
              </p:cNvSpPr>
              <p:nvPr/>
            </p:nvSpPr>
            <p:spPr bwMode="auto">
              <a:xfrm>
                <a:off x="2123729" y="404664"/>
                <a:ext cx="4630870" cy="360511"/>
              </a:xfrm>
              <a:prstGeom prst="line">
                <a:avLst/>
              </a:prstGeom>
              <a:noFill/>
              <a:ln w="38100">
                <a:solidFill>
                  <a:srgbClr val="FF0066"/>
                </a:solidFill>
                <a:round/>
                <a:headEnd/>
                <a:tailEnd type="triangle" w="med" len="med"/>
              </a:ln>
            </p:spPr>
            <p:txBody>
              <a:bodyPr/>
              <a:lstStyle/>
              <a:p>
                <a:endParaRPr lang="hu-HU"/>
              </a:p>
            </p:txBody>
          </p:sp>
          <p:sp>
            <p:nvSpPr>
              <p:cNvPr id="166923" name="Line 9"/>
              <p:cNvSpPr>
                <a:spLocks noChangeShapeType="1"/>
              </p:cNvSpPr>
              <p:nvPr/>
            </p:nvSpPr>
            <p:spPr bwMode="auto">
              <a:xfrm flipH="1">
                <a:off x="6948488" y="1628775"/>
                <a:ext cx="1079500" cy="0"/>
              </a:xfrm>
              <a:prstGeom prst="line">
                <a:avLst/>
              </a:prstGeom>
              <a:noFill/>
              <a:ln w="38100">
                <a:solidFill>
                  <a:srgbClr val="FF9900"/>
                </a:solidFill>
                <a:round/>
                <a:headEnd/>
                <a:tailEnd type="triangle" w="med" len="med"/>
              </a:ln>
            </p:spPr>
            <p:txBody>
              <a:bodyPr/>
              <a:lstStyle/>
              <a:p>
                <a:endParaRPr lang="hu-HU"/>
              </a:p>
            </p:txBody>
          </p:sp>
          <p:sp>
            <p:nvSpPr>
              <p:cNvPr id="166924" name="Line 11"/>
              <p:cNvSpPr>
                <a:spLocks noChangeShapeType="1"/>
              </p:cNvSpPr>
              <p:nvPr/>
            </p:nvSpPr>
            <p:spPr bwMode="auto">
              <a:xfrm flipV="1">
                <a:off x="2411760" y="908049"/>
                <a:ext cx="4247803" cy="1080790"/>
              </a:xfrm>
              <a:prstGeom prst="line">
                <a:avLst/>
              </a:prstGeom>
              <a:noFill/>
              <a:ln w="38100">
                <a:solidFill>
                  <a:srgbClr val="006699"/>
                </a:solidFill>
                <a:round/>
                <a:headEnd/>
                <a:tailEnd type="triangle" w="med" len="med"/>
              </a:ln>
            </p:spPr>
            <p:txBody>
              <a:bodyPr/>
              <a:lstStyle/>
              <a:p>
                <a:endParaRPr lang="hu-HU"/>
              </a:p>
            </p:txBody>
          </p:sp>
          <p:sp>
            <p:nvSpPr>
              <p:cNvPr id="166925" name="Line 12"/>
              <p:cNvSpPr>
                <a:spLocks noChangeShapeType="1"/>
              </p:cNvSpPr>
              <p:nvPr/>
            </p:nvSpPr>
            <p:spPr bwMode="auto">
              <a:xfrm flipV="1">
                <a:off x="3851920" y="2060574"/>
                <a:ext cx="3025131" cy="288305"/>
              </a:xfrm>
              <a:prstGeom prst="line">
                <a:avLst/>
              </a:prstGeom>
              <a:noFill/>
              <a:ln w="38100">
                <a:solidFill>
                  <a:srgbClr val="663300"/>
                </a:solidFill>
                <a:round/>
                <a:headEnd/>
                <a:tailEnd type="triangle" w="med" len="med"/>
              </a:ln>
            </p:spPr>
            <p:txBody>
              <a:bodyPr/>
              <a:lstStyle/>
              <a:p>
                <a:endParaRPr lang="hu-HU"/>
              </a:p>
            </p:txBody>
          </p:sp>
          <p:sp>
            <p:nvSpPr>
              <p:cNvPr id="166926" name="Szövegdoboz 10"/>
              <p:cNvSpPr txBox="1">
                <a:spLocks noChangeArrowheads="1"/>
              </p:cNvSpPr>
              <p:nvPr/>
            </p:nvSpPr>
            <p:spPr bwMode="auto">
              <a:xfrm>
                <a:off x="8083767" y="1480516"/>
                <a:ext cx="841897" cy="307777"/>
              </a:xfrm>
              <a:prstGeom prst="rect">
                <a:avLst/>
              </a:prstGeom>
              <a:noFill/>
              <a:ln w="9525">
                <a:noFill/>
                <a:miter lim="800000"/>
                <a:headEnd/>
                <a:tailEnd/>
              </a:ln>
            </p:spPr>
            <p:txBody>
              <a:bodyPr wrap="none">
                <a:spAutoFit/>
              </a:bodyPr>
              <a:lstStyle/>
              <a:p>
                <a:r>
                  <a:rPr lang="hu-HU" sz="1400"/>
                  <a:t>Axonem</a:t>
                </a:r>
              </a:p>
            </p:txBody>
          </p:sp>
        </p:grpSp>
        <p:sp>
          <p:nvSpPr>
            <p:cNvPr id="166916" name="Text Box 10"/>
            <p:cNvSpPr txBox="1">
              <a:spLocks noChangeArrowheads="1"/>
            </p:cNvSpPr>
            <p:nvPr/>
          </p:nvSpPr>
          <p:spPr bwMode="auto">
            <a:xfrm>
              <a:off x="395288" y="3429000"/>
              <a:ext cx="4032250" cy="1015663"/>
            </a:xfrm>
            <a:prstGeom prst="rect">
              <a:avLst/>
            </a:prstGeom>
            <a:noFill/>
            <a:ln w="9525">
              <a:noFill/>
              <a:miter lim="800000"/>
              <a:headEnd/>
              <a:tailEnd/>
            </a:ln>
          </p:spPr>
          <p:txBody>
            <a:bodyPr>
              <a:spAutoFit/>
            </a:bodyPr>
            <a:lstStyle/>
            <a:p>
              <a:pPr>
                <a:spcBef>
                  <a:spcPct val="50000"/>
                </a:spcBef>
              </a:pPr>
              <a:r>
                <a:rPr lang="hu-HU" sz="2000" b="1" dirty="0" err="1">
                  <a:solidFill>
                    <a:srgbClr val="000066"/>
                  </a:solidFill>
                  <a:latin typeface="Lucida Sans Unicode" pitchFamily="34" charset="0"/>
                </a:rPr>
                <a:t>Mitochondrienscheide</a:t>
              </a:r>
              <a:r>
                <a:rPr lang="hu-HU" sz="2000" dirty="0">
                  <a:latin typeface="Lucida Sans Unicode" pitchFamily="34" charset="0"/>
                </a:rPr>
                <a:t>:</a:t>
              </a:r>
              <a:br>
                <a:rPr lang="hu-HU" sz="2000" dirty="0">
                  <a:latin typeface="Lucida Sans Unicode" pitchFamily="34" charset="0"/>
                </a:rPr>
              </a:br>
              <a:r>
                <a:rPr lang="hu-HU" sz="2000" dirty="0">
                  <a:latin typeface="Lucida Sans Unicode" pitchFamily="34" charset="0"/>
                </a:rPr>
                <a:t>10-15 </a:t>
              </a:r>
              <a:r>
                <a:rPr lang="hu-HU" sz="2000" dirty="0" err="1">
                  <a:latin typeface="Lucida Sans Unicode" pitchFamily="34" charset="0"/>
                </a:rPr>
                <a:t>Spiralen</a:t>
              </a:r>
              <a:r>
                <a:rPr lang="hu-HU" sz="2000" dirty="0">
                  <a:latin typeface="Lucida Sans Unicode" pitchFamily="34" charset="0"/>
                </a:rPr>
                <a:t> von </a:t>
              </a:r>
              <a:r>
                <a:rPr lang="hu-HU" sz="2000" dirty="0" err="1">
                  <a:latin typeface="Lucida Sans Unicode" pitchFamily="34" charset="0"/>
                </a:rPr>
                <a:t>Mitochondrien</a:t>
              </a:r>
              <a:endParaRPr lang="de-DE" sz="2000" dirty="0">
                <a:latin typeface="Lucida Sans Unicode" pitchFamily="34" charset="0"/>
              </a:endParaRPr>
            </a:p>
          </p:txBody>
        </p:sp>
        <p:sp>
          <p:nvSpPr>
            <p:cNvPr id="166917" name="Line 11"/>
            <p:cNvSpPr>
              <a:spLocks noChangeShapeType="1"/>
            </p:cNvSpPr>
            <p:nvPr/>
          </p:nvSpPr>
          <p:spPr bwMode="auto">
            <a:xfrm>
              <a:off x="3491880" y="3645024"/>
              <a:ext cx="3240708" cy="215776"/>
            </a:xfrm>
            <a:prstGeom prst="line">
              <a:avLst/>
            </a:prstGeom>
            <a:noFill/>
            <a:ln w="38100">
              <a:solidFill>
                <a:srgbClr val="000066"/>
              </a:solidFill>
              <a:round/>
              <a:headEnd/>
              <a:tailEnd type="triangle" w="med" len="med"/>
            </a:ln>
          </p:spPr>
          <p:txBody>
            <a:bodyPr/>
            <a:lstStyle/>
            <a:p>
              <a:endParaRPr lang="hu-HU"/>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5"/>
          <p:cNvSpPr>
            <a:spLocks noGrp="1" noChangeArrowheads="1"/>
          </p:cNvSpPr>
          <p:nvPr>
            <p:ph type="title"/>
          </p:nvPr>
        </p:nvSpPr>
        <p:spPr>
          <a:xfrm>
            <a:off x="755650" y="188913"/>
            <a:ext cx="7772400" cy="731837"/>
          </a:xfrm>
        </p:spPr>
        <p:txBody>
          <a:bodyPr/>
          <a:lstStyle/>
          <a:p>
            <a:pPr eaLnBrk="1" hangingPunct="1"/>
            <a:r>
              <a:rPr lang="hu-HU" sz="3200">
                <a:latin typeface="Lucida Sans Unicode" pitchFamily="34" charset="0"/>
              </a:rPr>
              <a:t>Hauptstück</a:t>
            </a:r>
            <a:endParaRPr lang="de-DE" sz="3200">
              <a:latin typeface="Lucida Sans Unicode" pitchFamily="34" charset="0"/>
            </a:endParaRPr>
          </a:p>
        </p:txBody>
      </p:sp>
      <p:pic>
        <p:nvPicPr>
          <p:cNvPr id="167938" name="Picture 4" descr="spermium5"/>
          <p:cNvPicPr>
            <a:picLocks noGrp="1" noChangeAspect="1" noChangeArrowheads="1"/>
          </p:cNvPicPr>
          <p:nvPr>
            <p:ph idx="1"/>
          </p:nvPr>
        </p:nvPicPr>
        <p:blipFill>
          <a:blip r:embed="rId2"/>
          <a:srcRect/>
          <a:stretch>
            <a:fillRect/>
          </a:stretch>
        </p:blipFill>
        <p:spPr>
          <a:xfrm>
            <a:off x="684213" y="1125538"/>
            <a:ext cx="7772400" cy="1377950"/>
          </a:xfrm>
        </p:spPr>
      </p:pic>
      <p:sp>
        <p:nvSpPr>
          <p:cNvPr id="167939" name="Text Box 7"/>
          <p:cNvSpPr txBox="1">
            <a:spLocks noChangeArrowheads="1"/>
          </p:cNvSpPr>
          <p:nvPr/>
        </p:nvSpPr>
        <p:spPr bwMode="auto">
          <a:xfrm>
            <a:off x="755650" y="3284538"/>
            <a:ext cx="7632700" cy="2501900"/>
          </a:xfrm>
          <a:prstGeom prst="rect">
            <a:avLst/>
          </a:prstGeom>
          <a:noFill/>
          <a:ln w="9525">
            <a:noFill/>
            <a:miter lim="800000"/>
            <a:headEnd/>
            <a:tailEnd/>
          </a:ln>
        </p:spPr>
        <p:txBody>
          <a:bodyPr>
            <a:spAutoFit/>
          </a:bodyPr>
          <a:lstStyle/>
          <a:p>
            <a:pPr>
              <a:spcBef>
                <a:spcPct val="50000"/>
              </a:spcBef>
            </a:pPr>
            <a:r>
              <a:rPr lang="de-DE" b="1" i="1" dirty="0">
                <a:latin typeface="Lucida Sans Unicode" pitchFamily="34" charset="0"/>
              </a:rPr>
              <a:t>Hauptstück </a:t>
            </a:r>
            <a:r>
              <a:rPr lang="de-DE" dirty="0">
                <a:latin typeface="Lucida Sans Unicode" pitchFamily="34" charset="0"/>
              </a:rPr>
              <a:t>(50 </a:t>
            </a:r>
            <a:r>
              <a:rPr lang="de-DE" dirty="0">
                <a:latin typeface="Symbol" pitchFamily="18" charset="2"/>
              </a:rPr>
              <a:t>m</a:t>
            </a:r>
            <a:r>
              <a:rPr lang="de-DE" dirty="0">
                <a:latin typeface="Lucida Sans Unicode" pitchFamily="34" charset="0"/>
              </a:rPr>
              <a:t>m) enthält </a:t>
            </a:r>
            <a:r>
              <a:rPr lang="de-DE" dirty="0">
                <a:solidFill>
                  <a:srgbClr val="C00000"/>
                </a:solidFill>
                <a:latin typeface="Lucida Sans Unicode" pitchFamily="34" charset="0"/>
              </a:rPr>
              <a:t>Axonem</a:t>
            </a:r>
            <a:r>
              <a:rPr lang="de-DE" dirty="0">
                <a:solidFill>
                  <a:srgbClr val="666633"/>
                </a:solidFill>
                <a:latin typeface="Lucida Sans Unicode" pitchFamily="34" charset="0"/>
              </a:rPr>
              <a:t> </a:t>
            </a:r>
            <a:r>
              <a:rPr lang="de-DE" dirty="0">
                <a:latin typeface="Lucida Sans Unicode" pitchFamily="34" charset="0"/>
              </a:rPr>
              <a:t>(</a:t>
            </a:r>
            <a:r>
              <a:rPr lang="de-DE" dirty="0" err="1">
                <a:latin typeface="Lucida Sans Unicode" pitchFamily="34" charset="0"/>
              </a:rPr>
              <a:t>innenst</a:t>
            </a:r>
            <a:r>
              <a:rPr lang="de-DE" dirty="0">
                <a:latin typeface="Lucida Sans Unicode" pitchFamily="34" charset="0"/>
              </a:rPr>
              <a:t>), </a:t>
            </a:r>
            <a:br>
              <a:rPr lang="de-DE" dirty="0">
                <a:latin typeface="Lucida Sans Unicode" pitchFamily="34" charset="0"/>
              </a:rPr>
            </a:br>
            <a:r>
              <a:rPr lang="de-DE" dirty="0">
                <a:latin typeface="Lucida Sans Unicode" pitchFamily="34" charset="0"/>
              </a:rPr>
              <a:t>dann in verschiedener Höhe endende </a:t>
            </a:r>
            <a:r>
              <a:rPr lang="de-DE" dirty="0">
                <a:solidFill>
                  <a:srgbClr val="C00000"/>
                </a:solidFill>
                <a:latin typeface="Lucida Sans Unicode" pitchFamily="34" charset="0"/>
              </a:rPr>
              <a:t>Außenfibrillen</a:t>
            </a:r>
            <a:r>
              <a:rPr lang="de-DE" dirty="0">
                <a:latin typeface="Lucida Sans Unicode" pitchFamily="34" charset="0"/>
              </a:rPr>
              <a:t>, </a:t>
            </a:r>
            <a:br>
              <a:rPr lang="de-DE" dirty="0">
                <a:latin typeface="Lucida Sans Unicode" pitchFamily="34" charset="0"/>
              </a:rPr>
            </a:br>
            <a:r>
              <a:rPr lang="de-DE" dirty="0">
                <a:latin typeface="Lucida Sans Unicode" pitchFamily="34" charset="0"/>
              </a:rPr>
              <a:t>und äußerst</a:t>
            </a:r>
            <a:r>
              <a:rPr lang="hu-HU" dirty="0">
                <a:latin typeface="Lucida Sans Unicode" pitchFamily="34" charset="0"/>
              </a:rPr>
              <a:t> </a:t>
            </a:r>
            <a:r>
              <a:rPr lang="hu-HU" dirty="0" err="1">
                <a:latin typeface="Lucida Sans Unicode" pitchFamily="34" charset="0"/>
              </a:rPr>
              <a:t>die</a:t>
            </a:r>
            <a:r>
              <a:rPr lang="de-DE" dirty="0">
                <a:latin typeface="Lucida Sans Unicode" pitchFamily="34" charset="0"/>
              </a:rPr>
              <a:t> </a:t>
            </a:r>
            <a:r>
              <a:rPr lang="de-DE" dirty="0">
                <a:solidFill>
                  <a:srgbClr val="C00000"/>
                </a:solidFill>
                <a:latin typeface="Lucida Sans Unicode" pitchFamily="34" charset="0"/>
              </a:rPr>
              <a:t>Ringfaserscheide</a:t>
            </a:r>
            <a:r>
              <a:rPr lang="de-DE" dirty="0">
                <a:latin typeface="Lucida Sans Unicode" pitchFamily="34" charset="0"/>
              </a:rPr>
              <a:t>.</a:t>
            </a:r>
          </a:p>
          <a:p>
            <a:pPr>
              <a:spcBef>
                <a:spcPct val="20000"/>
              </a:spcBef>
            </a:pPr>
            <a:r>
              <a:rPr lang="de-DE" b="1" i="1" dirty="0">
                <a:latin typeface="Lucida Sans Unicode" pitchFamily="34" charset="0"/>
              </a:rPr>
              <a:t>Funktionen: </a:t>
            </a:r>
            <a:br>
              <a:rPr lang="de-DE" b="1" i="1" dirty="0">
                <a:latin typeface="Lucida Sans Unicode" pitchFamily="34" charset="0"/>
              </a:rPr>
            </a:br>
            <a:r>
              <a:rPr lang="de-DE" dirty="0">
                <a:solidFill>
                  <a:srgbClr val="C00000"/>
                </a:solidFill>
                <a:latin typeface="Lucida Sans Unicode" pitchFamily="34" charset="0"/>
              </a:rPr>
              <a:t>Ringfaserscheide</a:t>
            </a:r>
            <a:r>
              <a:rPr lang="de-DE" dirty="0">
                <a:solidFill>
                  <a:srgbClr val="FF0000"/>
                </a:solidFill>
                <a:latin typeface="Lucida Sans Unicode" pitchFamily="34" charset="0"/>
              </a:rPr>
              <a:t> </a:t>
            </a:r>
            <a:r>
              <a:rPr lang="de-DE" dirty="0">
                <a:latin typeface="Lucida Sans Unicode" pitchFamily="34" charset="0"/>
              </a:rPr>
              <a:t>besteht aus feinen Proteinfasern. Sie ist (höchstwahrscheinlich) verantwortlich für Steuerung der Plane der Flimmerbewegung.</a:t>
            </a:r>
          </a:p>
          <a:p>
            <a:pPr>
              <a:spcBef>
                <a:spcPct val="50000"/>
              </a:spcBef>
            </a:pPr>
            <a:endParaRPr lang="de-DE" dirty="0">
              <a:latin typeface="Lucida Sans Unicode"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ép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226" y="240254"/>
            <a:ext cx="3545136" cy="6642364"/>
          </a:xfrm>
          <a:prstGeom prst="rect">
            <a:avLst/>
          </a:prstGeom>
        </p:spPr>
      </p:pic>
      <p:sp>
        <p:nvSpPr>
          <p:cNvPr id="168961" name="Line 10"/>
          <p:cNvSpPr>
            <a:spLocks noChangeShapeType="1"/>
          </p:cNvSpPr>
          <p:nvPr/>
        </p:nvSpPr>
        <p:spPr bwMode="auto">
          <a:xfrm flipH="1">
            <a:off x="7092950" y="4508500"/>
            <a:ext cx="1079500" cy="0"/>
          </a:xfrm>
          <a:prstGeom prst="line">
            <a:avLst/>
          </a:prstGeom>
          <a:noFill/>
          <a:ln w="9525">
            <a:solidFill>
              <a:srgbClr val="FF9900"/>
            </a:solidFill>
            <a:round/>
            <a:headEnd/>
            <a:tailEnd type="triangle" w="med" len="med"/>
          </a:ln>
        </p:spPr>
        <p:txBody>
          <a:bodyPr/>
          <a:lstStyle/>
          <a:p>
            <a:endParaRPr lang="hu-HU"/>
          </a:p>
        </p:txBody>
      </p:sp>
      <p:grpSp>
        <p:nvGrpSpPr>
          <p:cNvPr id="168962" name="Csoportba foglalás 17"/>
          <p:cNvGrpSpPr>
            <a:grpSpLocks/>
          </p:cNvGrpSpPr>
          <p:nvPr/>
        </p:nvGrpSpPr>
        <p:grpSpPr bwMode="auto">
          <a:xfrm>
            <a:off x="395288" y="215900"/>
            <a:ext cx="8529637" cy="6244992"/>
            <a:chOff x="395288" y="215636"/>
            <a:chExt cx="8530376" cy="6245251"/>
          </a:xfrm>
        </p:grpSpPr>
        <p:grpSp>
          <p:nvGrpSpPr>
            <p:cNvPr id="168963" name="Csoportba foglalás 14"/>
            <p:cNvGrpSpPr>
              <a:grpSpLocks/>
            </p:cNvGrpSpPr>
            <p:nvPr/>
          </p:nvGrpSpPr>
          <p:grpSpPr bwMode="auto">
            <a:xfrm>
              <a:off x="395288" y="215636"/>
              <a:ext cx="8530376" cy="4229027"/>
              <a:chOff x="395288" y="215636"/>
              <a:chExt cx="8530376" cy="4229027"/>
            </a:xfrm>
          </p:grpSpPr>
          <p:grpSp>
            <p:nvGrpSpPr>
              <p:cNvPr id="168970" name="Csoportba foglalás 11"/>
              <p:cNvGrpSpPr>
                <a:grpSpLocks/>
              </p:cNvGrpSpPr>
              <p:nvPr/>
            </p:nvGrpSpPr>
            <p:grpSpPr bwMode="auto">
              <a:xfrm>
                <a:off x="395288" y="215636"/>
                <a:ext cx="8530376" cy="2644702"/>
                <a:chOff x="395288" y="215636"/>
                <a:chExt cx="8530376" cy="2644702"/>
              </a:xfrm>
            </p:grpSpPr>
            <p:sp>
              <p:nvSpPr>
                <p:cNvPr id="168971" name="Text Box 5"/>
                <p:cNvSpPr txBox="1">
                  <a:spLocks noChangeArrowheads="1"/>
                </p:cNvSpPr>
                <p:nvPr/>
              </p:nvSpPr>
              <p:spPr bwMode="auto">
                <a:xfrm>
                  <a:off x="395288" y="215636"/>
                  <a:ext cx="4968875" cy="1323439"/>
                </a:xfrm>
                <a:prstGeom prst="rect">
                  <a:avLst/>
                </a:prstGeom>
                <a:noFill/>
                <a:ln w="9525">
                  <a:noFill/>
                  <a:miter lim="800000"/>
                  <a:headEnd/>
                  <a:tailEnd/>
                </a:ln>
              </p:spPr>
              <p:txBody>
                <a:bodyPr>
                  <a:spAutoFit/>
                </a:bodyPr>
                <a:lstStyle/>
                <a:p>
                  <a:pPr>
                    <a:spcBef>
                      <a:spcPct val="50000"/>
                    </a:spcBef>
                  </a:pPr>
                  <a:r>
                    <a:rPr lang="hu-HU" sz="2000" b="1">
                      <a:solidFill>
                        <a:srgbClr val="FF0066"/>
                      </a:solidFill>
                      <a:latin typeface="Lucida Sans Unicode" pitchFamily="34" charset="0"/>
                    </a:rPr>
                    <a:t>Zentriol</a:t>
                  </a:r>
                  <a:r>
                    <a:rPr lang="hu-HU" sz="2000">
                      <a:latin typeface="Lucida Sans Unicode" pitchFamily="34" charset="0"/>
                    </a:rPr>
                    <a:t> </a:t>
                  </a:r>
                  <a:br>
                    <a:rPr lang="hu-HU" sz="2000">
                      <a:latin typeface="Lucida Sans Unicode" pitchFamily="34" charset="0"/>
                    </a:rPr>
                  </a:br>
                  <a:br>
                    <a:rPr lang="hu-HU" sz="2000">
                      <a:latin typeface="Lucida Sans Unicode" pitchFamily="34" charset="0"/>
                    </a:rPr>
                  </a:br>
                  <a:r>
                    <a:rPr lang="hu-HU" sz="2000">
                      <a:latin typeface="Lucida Sans Unicode" pitchFamily="34" charset="0"/>
                    </a:rPr>
                    <a:t>(NUR das proximale ist sichtbar, distales bildet das </a:t>
                  </a:r>
                  <a:r>
                    <a:rPr lang="hu-HU" sz="2000" b="1">
                      <a:solidFill>
                        <a:srgbClr val="FF9900"/>
                      </a:solidFill>
                      <a:latin typeface="Lucida Sans Unicode" pitchFamily="34" charset="0"/>
                    </a:rPr>
                    <a:t>Axonem</a:t>
                  </a:r>
                  <a:r>
                    <a:rPr lang="hu-HU" sz="2000">
                      <a:latin typeface="Lucida Sans Unicode" pitchFamily="34" charset="0"/>
                    </a:rPr>
                    <a:t>)</a:t>
                  </a:r>
                  <a:endParaRPr lang="de-DE" sz="2000">
                    <a:latin typeface="Lucida Sans Unicode" pitchFamily="34" charset="0"/>
                  </a:endParaRPr>
                </a:p>
              </p:txBody>
            </p:sp>
            <p:sp>
              <p:nvSpPr>
                <p:cNvPr id="168972" name="Text Box 7"/>
                <p:cNvSpPr txBox="1">
                  <a:spLocks noChangeArrowheads="1"/>
                </p:cNvSpPr>
                <p:nvPr/>
              </p:nvSpPr>
              <p:spPr bwMode="auto">
                <a:xfrm>
                  <a:off x="395288" y="1844675"/>
                  <a:ext cx="4897437" cy="1015663"/>
                </a:xfrm>
                <a:prstGeom prst="rect">
                  <a:avLst/>
                </a:prstGeom>
                <a:noFill/>
                <a:ln w="9525">
                  <a:noFill/>
                  <a:miter lim="800000"/>
                  <a:headEnd/>
                  <a:tailEnd/>
                </a:ln>
              </p:spPr>
              <p:txBody>
                <a:bodyPr>
                  <a:spAutoFit/>
                </a:bodyPr>
                <a:lstStyle/>
                <a:p>
                  <a:pPr>
                    <a:spcBef>
                      <a:spcPct val="50000"/>
                    </a:spcBef>
                  </a:pPr>
                  <a:r>
                    <a:rPr lang="hu-HU" sz="2000" b="1">
                      <a:solidFill>
                        <a:srgbClr val="006699"/>
                      </a:solidFill>
                      <a:latin typeface="Lucida Sans Unicode" pitchFamily="34" charset="0"/>
                    </a:rPr>
                    <a:t>Streifenkörper</a:t>
                  </a:r>
                  <a:r>
                    <a:rPr lang="hu-HU" sz="2000">
                      <a:latin typeface="Lucida Sans Unicode" pitchFamily="34" charset="0"/>
                    </a:rPr>
                    <a:t>: </a:t>
                  </a:r>
                  <a:br>
                    <a:rPr lang="hu-HU" sz="2000">
                      <a:latin typeface="Lucida Sans Unicode" pitchFamily="34" charset="0"/>
                    </a:rPr>
                  </a:br>
                  <a:r>
                    <a:rPr lang="hu-HU" sz="2000">
                      <a:latin typeface="Lucida Sans Unicode" pitchFamily="34" charset="0"/>
                    </a:rPr>
                    <a:t>woraus die </a:t>
                  </a:r>
                  <a:r>
                    <a:rPr lang="hu-HU" sz="2000" b="1">
                      <a:solidFill>
                        <a:srgbClr val="663300"/>
                      </a:solidFill>
                      <a:latin typeface="Lucida Sans Unicode" pitchFamily="34" charset="0"/>
                    </a:rPr>
                    <a:t>Aussenfibrillen</a:t>
                  </a:r>
                  <a:r>
                    <a:rPr lang="hu-HU" sz="2000">
                      <a:latin typeface="Lucida Sans Unicode" pitchFamily="34" charset="0"/>
                    </a:rPr>
                    <a:t> herausstrahlen</a:t>
                  </a:r>
                  <a:endParaRPr lang="de-DE" sz="2000">
                    <a:latin typeface="Lucida Sans Unicode" pitchFamily="34" charset="0"/>
                  </a:endParaRPr>
                </a:p>
              </p:txBody>
            </p:sp>
            <p:sp>
              <p:nvSpPr>
                <p:cNvPr id="168973" name="Line 6"/>
                <p:cNvSpPr>
                  <a:spLocks noChangeShapeType="1"/>
                </p:cNvSpPr>
                <p:nvPr/>
              </p:nvSpPr>
              <p:spPr bwMode="auto">
                <a:xfrm>
                  <a:off x="2123729" y="404664"/>
                  <a:ext cx="4630870" cy="360511"/>
                </a:xfrm>
                <a:prstGeom prst="line">
                  <a:avLst/>
                </a:prstGeom>
                <a:noFill/>
                <a:ln w="38100">
                  <a:solidFill>
                    <a:srgbClr val="FF0066"/>
                  </a:solidFill>
                  <a:round/>
                  <a:headEnd/>
                  <a:tailEnd type="triangle" w="med" len="med"/>
                </a:ln>
              </p:spPr>
              <p:txBody>
                <a:bodyPr/>
                <a:lstStyle/>
                <a:p>
                  <a:endParaRPr lang="hu-HU"/>
                </a:p>
              </p:txBody>
            </p:sp>
            <p:sp>
              <p:nvSpPr>
                <p:cNvPr id="168974" name="Line 9"/>
                <p:cNvSpPr>
                  <a:spLocks noChangeShapeType="1"/>
                </p:cNvSpPr>
                <p:nvPr/>
              </p:nvSpPr>
              <p:spPr bwMode="auto">
                <a:xfrm flipH="1">
                  <a:off x="6948488" y="1628775"/>
                  <a:ext cx="1079500" cy="0"/>
                </a:xfrm>
                <a:prstGeom prst="line">
                  <a:avLst/>
                </a:prstGeom>
                <a:noFill/>
                <a:ln w="38100">
                  <a:solidFill>
                    <a:srgbClr val="FF9900"/>
                  </a:solidFill>
                  <a:round/>
                  <a:headEnd/>
                  <a:tailEnd type="triangle" w="med" len="med"/>
                </a:ln>
              </p:spPr>
              <p:txBody>
                <a:bodyPr/>
                <a:lstStyle/>
                <a:p>
                  <a:endParaRPr lang="hu-HU"/>
                </a:p>
              </p:txBody>
            </p:sp>
            <p:sp>
              <p:nvSpPr>
                <p:cNvPr id="168975" name="Line 11"/>
                <p:cNvSpPr>
                  <a:spLocks noChangeShapeType="1"/>
                </p:cNvSpPr>
                <p:nvPr/>
              </p:nvSpPr>
              <p:spPr bwMode="auto">
                <a:xfrm flipV="1">
                  <a:off x="2411760" y="908049"/>
                  <a:ext cx="4247803" cy="1080790"/>
                </a:xfrm>
                <a:prstGeom prst="line">
                  <a:avLst/>
                </a:prstGeom>
                <a:noFill/>
                <a:ln w="38100">
                  <a:solidFill>
                    <a:srgbClr val="006699"/>
                  </a:solidFill>
                  <a:round/>
                  <a:headEnd/>
                  <a:tailEnd type="triangle" w="med" len="med"/>
                </a:ln>
              </p:spPr>
              <p:txBody>
                <a:bodyPr/>
                <a:lstStyle/>
                <a:p>
                  <a:endParaRPr lang="hu-HU"/>
                </a:p>
              </p:txBody>
            </p:sp>
            <p:sp>
              <p:nvSpPr>
                <p:cNvPr id="168976" name="Line 12"/>
                <p:cNvSpPr>
                  <a:spLocks noChangeShapeType="1"/>
                </p:cNvSpPr>
                <p:nvPr/>
              </p:nvSpPr>
              <p:spPr bwMode="auto">
                <a:xfrm flipV="1">
                  <a:off x="3851920" y="2060574"/>
                  <a:ext cx="3025131" cy="288305"/>
                </a:xfrm>
                <a:prstGeom prst="line">
                  <a:avLst/>
                </a:prstGeom>
                <a:noFill/>
                <a:ln w="38100">
                  <a:solidFill>
                    <a:srgbClr val="663300"/>
                  </a:solidFill>
                  <a:round/>
                  <a:headEnd/>
                  <a:tailEnd type="triangle" w="med" len="med"/>
                </a:ln>
              </p:spPr>
              <p:txBody>
                <a:bodyPr/>
                <a:lstStyle/>
                <a:p>
                  <a:endParaRPr lang="hu-HU"/>
                </a:p>
              </p:txBody>
            </p:sp>
            <p:sp>
              <p:nvSpPr>
                <p:cNvPr id="168977" name="Szövegdoboz 10"/>
                <p:cNvSpPr txBox="1">
                  <a:spLocks noChangeArrowheads="1"/>
                </p:cNvSpPr>
                <p:nvPr/>
              </p:nvSpPr>
              <p:spPr bwMode="auto">
                <a:xfrm>
                  <a:off x="8083767" y="1480516"/>
                  <a:ext cx="841897" cy="307777"/>
                </a:xfrm>
                <a:prstGeom prst="rect">
                  <a:avLst/>
                </a:prstGeom>
                <a:noFill/>
                <a:ln w="9525">
                  <a:noFill/>
                  <a:miter lim="800000"/>
                  <a:headEnd/>
                  <a:tailEnd/>
                </a:ln>
              </p:spPr>
              <p:txBody>
                <a:bodyPr wrap="none">
                  <a:spAutoFit/>
                </a:bodyPr>
                <a:lstStyle/>
                <a:p>
                  <a:r>
                    <a:rPr lang="hu-HU" sz="1400"/>
                    <a:t>Axonem</a:t>
                  </a:r>
                </a:p>
              </p:txBody>
            </p:sp>
          </p:grpSp>
          <p:sp>
            <p:nvSpPr>
              <p:cNvPr id="168967" name="Text Box 10"/>
              <p:cNvSpPr txBox="1">
                <a:spLocks noChangeArrowheads="1"/>
              </p:cNvSpPr>
              <p:nvPr/>
            </p:nvSpPr>
            <p:spPr bwMode="auto">
              <a:xfrm>
                <a:off x="395288" y="3429000"/>
                <a:ext cx="4032250" cy="1015663"/>
              </a:xfrm>
              <a:prstGeom prst="rect">
                <a:avLst/>
              </a:prstGeom>
              <a:noFill/>
              <a:ln w="9525">
                <a:noFill/>
                <a:miter lim="800000"/>
                <a:headEnd/>
                <a:tailEnd/>
              </a:ln>
            </p:spPr>
            <p:txBody>
              <a:bodyPr>
                <a:spAutoFit/>
              </a:bodyPr>
              <a:lstStyle/>
              <a:p>
                <a:pPr>
                  <a:spcBef>
                    <a:spcPct val="50000"/>
                  </a:spcBef>
                </a:pPr>
                <a:r>
                  <a:rPr lang="de-DE" sz="2000" b="1" dirty="0" err="1">
                    <a:solidFill>
                      <a:srgbClr val="000066"/>
                    </a:solidFill>
                    <a:latin typeface="Lucida Sans Unicode" pitchFamily="34" charset="0"/>
                  </a:rPr>
                  <a:t>Mitochondrienscheide</a:t>
                </a:r>
                <a:r>
                  <a:rPr lang="de-DE" sz="2000" dirty="0">
                    <a:latin typeface="Lucida Sans Unicode" pitchFamily="34" charset="0"/>
                  </a:rPr>
                  <a:t>:</a:t>
                </a:r>
                <a:br>
                  <a:rPr lang="de-DE" sz="2000" dirty="0">
                    <a:latin typeface="Lucida Sans Unicode" pitchFamily="34" charset="0"/>
                  </a:rPr>
                </a:br>
                <a:r>
                  <a:rPr lang="de-DE" sz="2000" dirty="0">
                    <a:latin typeface="Lucida Sans Unicode" pitchFamily="34" charset="0"/>
                  </a:rPr>
                  <a:t>10-15 Spiralen von Mitochondrien</a:t>
                </a:r>
              </a:p>
            </p:txBody>
          </p:sp>
          <p:sp>
            <p:nvSpPr>
              <p:cNvPr id="168968" name="Line 11"/>
              <p:cNvSpPr>
                <a:spLocks noChangeShapeType="1"/>
              </p:cNvSpPr>
              <p:nvPr/>
            </p:nvSpPr>
            <p:spPr bwMode="auto">
              <a:xfrm>
                <a:off x="3491880" y="3645024"/>
                <a:ext cx="3240708" cy="215776"/>
              </a:xfrm>
              <a:prstGeom prst="line">
                <a:avLst/>
              </a:prstGeom>
              <a:noFill/>
              <a:ln w="38100">
                <a:solidFill>
                  <a:srgbClr val="000066"/>
                </a:solidFill>
                <a:round/>
                <a:headEnd/>
                <a:tailEnd type="triangle" w="med" len="med"/>
              </a:ln>
            </p:spPr>
            <p:txBody>
              <a:bodyPr/>
              <a:lstStyle/>
              <a:p>
                <a:endParaRPr lang="hu-HU"/>
              </a:p>
            </p:txBody>
          </p:sp>
        </p:grpSp>
        <p:sp>
          <p:nvSpPr>
            <p:cNvPr id="168964" name="Text Box 10"/>
            <p:cNvSpPr txBox="1">
              <a:spLocks noChangeArrowheads="1"/>
            </p:cNvSpPr>
            <p:nvPr/>
          </p:nvSpPr>
          <p:spPr bwMode="auto">
            <a:xfrm>
              <a:off x="395536" y="5445224"/>
              <a:ext cx="4392612" cy="1015663"/>
            </a:xfrm>
            <a:prstGeom prst="rect">
              <a:avLst/>
            </a:prstGeom>
            <a:noFill/>
            <a:ln w="9525">
              <a:noFill/>
              <a:miter lim="800000"/>
              <a:headEnd/>
              <a:tailEnd/>
            </a:ln>
          </p:spPr>
          <p:txBody>
            <a:bodyPr>
              <a:spAutoFit/>
            </a:bodyPr>
            <a:lstStyle/>
            <a:p>
              <a:pPr>
                <a:spcBef>
                  <a:spcPct val="50000"/>
                </a:spcBef>
              </a:pPr>
              <a:r>
                <a:rPr lang="de-DE" sz="2000" b="1" dirty="0">
                  <a:solidFill>
                    <a:srgbClr val="008000"/>
                  </a:solidFill>
                  <a:latin typeface="Lucida Sans Unicode" pitchFamily="34" charset="0"/>
                </a:rPr>
                <a:t>Ringfaserscheide</a:t>
              </a:r>
              <a:r>
                <a:rPr lang="de-DE" sz="2000" dirty="0">
                  <a:latin typeface="Lucida Sans Unicode" pitchFamily="34" charset="0"/>
                </a:rPr>
                <a:t> </a:t>
              </a:r>
              <a:br>
                <a:rPr lang="de-DE" sz="2000" dirty="0">
                  <a:latin typeface="Lucida Sans Unicode" pitchFamily="34" charset="0"/>
                </a:rPr>
              </a:br>
              <a:r>
                <a:rPr lang="de-DE" sz="2000" dirty="0">
                  <a:latin typeface="Lucida Sans Unicode" pitchFamily="34" charset="0"/>
                </a:rPr>
                <a:t>beginnt bei dem Ende des Mittelstückes, beim Annulus (a).</a:t>
              </a:r>
            </a:p>
          </p:txBody>
        </p:sp>
        <p:sp>
          <p:nvSpPr>
            <p:cNvPr id="168965" name="Line 11"/>
            <p:cNvSpPr>
              <a:spLocks noChangeShapeType="1"/>
            </p:cNvSpPr>
            <p:nvPr/>
          </p:nvSpPr>
          <p:spPr bwMode="auto">
            <a:xfrm>
              <a:off x="2987029" y="5661247"/>
              <a:ext cx="3889227" cy="647477"/>
            </a:xfrm>
            <a:prstGeom prst="line">
              <a:avLst/>
            </a:prstGeom>
            <a:noFill/>
            <a:ln w="38100">
              <a:solidFill>
                <a:srgbClr val="008000"/>
              </a:solidFill>
              <a:round/>
              <a:headEnd/>
              <a:tailEnd type="triangle" w="med" len="med"/>
            </a:ln>
          </p:spPr>
          <p:txBody>
            <a:bodyPr/>
            <a:lstStyle/>
            <a:p>
              <a:endParaRPr lang="hu-HU"/>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2246161" y="25570"/>
            <a:ext cx="5018087" cy="523875"/>
          </a:xfrm>
          <a:prstGeom prst="rect">
            <a:avLst/>
          </a:prstGeom>
          <a:noFill/>
          <a:ln w="9525">
            <a:noFill/>
            <a:miter lim="800000"/>
            <a:headEnd/>
            <a:tailEnd/>
          </a:ln>
        </p:spPr>
        <p:txBody>
          <a:bodyPr wrap="square">
            <a:spAutoFit/>
          </a:bodyPr>
          <a:lstStyle/>
          <a:p>
            <a:r>
              <a:rPr lang="hu-HU" sz="2800" b="1" dirty="0" err="1">
                <a:latin typeface="Lucida Sans Unicode" pitchFamily="34" charset="0"/>
              </a:rPr>
              <a:t>Hauptstück</a:t>
            </a:r>
            <a:r>
              <a:rPr lang="hu-HU" sz="2800" b="1" dirty="0">
                <a:latin typeface="Lucida Sans Unicode" pitchFamily="34" charset="0"/>
              </a:rPr>
              <a:t> des </a:t>
            </a:r>
            <a:r>
              <a:rPr lang="hu-HU" sz="2800" b="1" dirty="0" err="1">
                <a:latin typeface="Lucida Sans Unicode" pitchFamily="34" charset="0"/>
              </a:rPr>
              <a:t>Spermiums</a:t>
            </a:r>
            <a:r>
              <a:rPr lang="hu-HU" sz="2800" b="1" dirty="0">
                <a:latin typeface="Lucida Sans Unicode" pitchFamily="34" charset="0"/>
              </a:rPr>
              <a:t> </a:t>
            </a:r>
          </a:p>
        </p:txBody>
      </p:sp>
      <p:grpSp>
        <p:nvGrpSpPr>
          <p:cNvPr id="5" name="Csoportba foglalás 4"/>
          <p:cNvGrpSpPr/>
          <p:nvPr/>
        </p:nvGrpSpPr>
        <p:grpSpPr>
          <a:xfrm>
            <a:off x="-40075" y="496484"/>
            <a:ext cx="7636411" cy="6335921"/>
            <a:chOff x="-40075" y="496484"/>
            <a:chExt cx="7636411" cy="6335921"/>
          </a:xfrm>
        </p:grpSpPr>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5" y="496484"/>
              <a:ext cx="5725229" cy="6335921"/>
            </a:xfrm>
            <a:prstGeom prst="rect">
              <a:avLst/>
            </a:prstGeom>
          </p:spPr>
        </p:pic>
        <p:sp>
          <p:nvSpPr>
            <p:cNvPr id="169994" name="Text Box 4"/>
            <p:cNvSpPr txBox="1">
              <a:spLocks noChangeArrowheads="1"/>
            </p:cNvSpPr>
            <p:nvPr/>
          </p:nvSpPr>
          <p:spPr bwMode="auto">
            <a:xfrm>
              <a:off x="750940" y="2107585"/>
              <a:ext cx="1312337" cy="369332"/>
            </a:xfrm>
            <a:prstGeom prst="rect">
              <a:avLst/>
            </a:prstGeom>
            <a:noFill/>
            <a:ln w="9525">
              <a:noFill/>
              <a:miter lim="800000"/>
              <a:headEnd/>
              <a:tailEnd/>
            </a:ln>
          </p:spPr>
          <p:txBody>
            <a:bodyPr wrap="square">
              <a:spAutoFit/>
            </a:bodyPr>
            <a:lstStyle/>
            <a:p>
              <a:r>
                <a:rPr lang="hu-HU" dirty="0">
                  <a:latin typeface="Lucida Sans Unicode" pitchFamily="34" charset="0"/>
                </a:rPr>
                <a:t>Axonem</a:t>
              </a:r>
            </a:p>
          </p:txBody>
        </p:sp>
        <p:sp>
          <p:nvSpPr>
            <p:cNvPr id="169995" name="Text Box 5"/>
            <p:cNvSpPr txBox="1">
              <a:spLocks noChangeArrowheads="1"/>
            </p:cNvSpPr>
            <p:nvPr/>
          </p:nvSpPr>
          <p:spPr bwMode="auto">
            <a:xfrm>
              <a:off x="-36900" y="4819836"/>
              <a:ext cx="2142381" cy="369332"/>
            </a:xfrm>
            <a:prstGeom prst="rect">
              <a:avLst/>
            </a:prstGeom>
            <a:noFill/>
            <a:ln w="9525">
              <a:noFill/>
              <a:miter lim="800000"/>
              <a:headEnd/>
              <a:tailEnd/>
            </a:ln>
          </p:spPr>
          <p:txBody>
            <a:bodyPr wrap="square">
              <a:spAutoFit/>
            </a:bodyPr>
            <a:lstStyle/>
            <a:p>
              <a:r>
                <a:rPr lang="hu-HU" dirty="0" err="1">
                  <a:latin typeface="Lucida Sans Unicode" pitchFamily="34" charset="0"/>
                </a:rPr>
                <a:t>Ringfaserscheide</a:t>
              </a:r>
              <a:endParaRPr lang="hu-HU" dirty="0">
                <a:latin typeface="Lucida Sans Unicode" pitchFamily="34" charset="0"/>
              </a:endParaRPr>
            </a:p>
          </p:txBody>
        </p:sp>
        <p:sp>
          <p:nvSpPr>
            <p:cNvPr id="169996" name="Text Box 6"/>
            <p:cNvSpPr txBox="1">
              <a:spLocks noChangeArrowheads="1"/>
            </p:cNvSpPr>
            <p:nvPr/>
          </p:nvSpPr>
          <p:spPr bwMode="auto">
            <a:xfrm>
              <a:off x="3776535" y="2438477"/>
              <a:ext cx="2520956" cy="923330"/>
            </a:xfrm>
            <a:prstGeom prst="rect">
              <a:avLst/>
            </a:prstGeom>
            <a:noFill/>
            <a:ln w="9525">
              <a:noFill/>
              <a:miter lim="800000"/>
              <a:headEnd/>
              <a:tailEnd/>
            </a:ln>
          </p:spPr>
          <p:txBody>
            <a:bodyPr>
              <a:spAutoFit/>
            </a:bodyPr>
            <a:lstStyle/>
            <a:p>
              <a:pPr algn="ctr"/>
              <a:r>
                <a:rPr lang="de-DE" dirty="0">
                  <a:latin typeface="Lucida Sans Unicode" pitchFamily="34" charset="0"/>
                </a:rPr>
                <a:t>Außenfibrillen (</a:t>
              </a:r>
              <a:r>
                <a:rPr lang="de-DE" dirty="0" err="1">
                  <a:latin typeface="Lucida Sans Unicode" pitchFamily="34" charset="0"/>
                </a:rPr>
                <a:t>Fibrae</a:t>
              </a:r>
              <a:r>
                <a:rPr lang="de-DE" dirty="0">
                  <a:latin typeface="Lucida Sans Unicode" pitchFamily="34" charset="0"/>
                </a:rPr>
                <a:t> </a:t>
              </a:r>
              <a:r>
                <a:rPr lang="de-DE" dirty="0" err="1">
                  <a:latin typeface="Lucida Sans Unicode" pitchFamily="34" charset="0"/>
                </a:rPr>
                <a:t>densae</a:t>
              </a:r>
              <a:r>
                <a:rPr lang="de-DE" dirty="0">
                  <a:latin typeface="Lucida Sans Unicode" pitchFamily="34" charset="0"/>
                </a:rPr>
                <a:t> </a:t>
              </a:r>
              <a:r>
                <a:rPr lang="de-DE" dirty="0" err="1">
                  <a:latin typeface="Lucida Sans Unicode" pitchFamily="34" charset="0"/>
                </a:rPr>
                <a:t>externae</a:t>
              </a:r>
              <a:r>
                <a:rPr lang="de-DE" dirty="0">
                  <a:latin typeface="Lucida Sans Unicode" pitchFamily="34" charset="0"/>
                </a:rPr>
                <a:t>)</a:t>
              </a:r>
            </a:p>
          </p:txBody>
        </p:sp>
        <p:sp>
          <p:nvSpPr>
            <p:cNvPr id="169997" name="Text Box 7"/>
            <p:cNvSpPr txBox="1">
              <a:spLocks noChangeArrowheads="1"/>
            </p:cNvSpPr>
            <p:nvPr/>
          </p:nvSpPr>
          <p:spPr bwMode="auto">
            <a:xfrm>
              <a:off x="5868144" y="4408300"/>
              <a:ext cx="1728192" cy="369332"/>
            </a:xfrm>
            <a:prstGeom prst="rect">
              <a:avLst/>
            </a:prstGeom>
            <a:noFill/>
            <a:ln w="9525">
              <a:noFill/>
              <a:miter lim="800000"/>
              <a:headEnd/>
              <a:tailEnd/>
            </a:ln>
          </p:spPr>
          <p:txBody>
            <a:bodyPr wrap="square">
              <a:spAutoFit/>
            </a:bodyPr>
            <a:lstStyle/>
            <a:p>
              <a:pPr>
                <a:spcBef>
                  <a:spcPct val="50000"/>
                </a:spcBef>
              </a:pPr>
              <a:r>
                <a:rPr lang="hu-HU" dirty="0" err="1">
                  <a:latin typeface="Lucida Sans Unicode" pitchFamily="34" charset="0"/>
                </a:rPr>
                <a:t>Zellmembran</a:t>
              </a:r>
              <a:endParaRPr lang="de-DE" dirty="0">
                <a:latin typeface="Lucida Sans Unicode" pitchFamily="34" charset="0"/>
              </a:endParaRPr>
            </a:p>
          </p:txBody>
        </p:sp>
        <p:sp>
          <p:nvSpPr>
            <p:cNvPr id="169998" name="Line 8"/>
            <p:cNvSpPr>
              <a:spLocks noChangeShapeType="1"/>
            </p:cNvSpPr>
            <p:nvPr/>
          </p:nvSpPr>
          <p:spPr bwMode="auto">
            <a:xfrm flipH="1" flipV="1">
              <a:off x="3846854" y="4034868"/>
              <a:ext cx="1965018" cy="464160"/>
            </a:xfrm>
            <a:prstGeom prst="line">
              <a:avLst/>
            </a:prstGeom>
            <a:noFill/>
            <a:ln w="9525">
              <a:solidFill>
                <a:schemeClr val="tx1"/>
              </a:solidFill>
              <a:round/>
              <a:headEnd/>
              <a:tailEnd type="triangle" w="med" len="med"/>
            </a:ln>
          </p:spPr>
          <p:txBody>
            <a:bodyPr/>
            <a:lstStyle/>
            <a:p>
              <a:endParaRPr lang="hu-HU"/>
            </a:p>
          </p:txBody>
        </p:sp>
      </p:grpSp>
      <p:sp>
        <p:nvSpPr>
          <p:cNvPr id="9" name="Szövegdoboz 8"/>
          <p:cNvSpPr txBox="1"/>
          <p:nvPr/>
        </p:nvSpPr>
        <p:spPr bwMode="auto">
          <a:xfrm>
            <a:off x="6719742" y="1046118"/>
            <a:ext cx="2182813" cy="461665"/>
          </a:xfrm>
          <a:prstGeom prst="rect">
            <a:avLst/>
          </a:prstGeom>
          <a:noFill/>
        </p:spPr>
        <p:txBody>
          <a:bodyPr wrap="square">
            <a:spAutoFit/>
          </a:bodyPr>
          <a:lstStyle/>
          <a:p>
            <a:pPr>
              <a:defRPr/>
            </a:pPr>
            <a:r>
              <a:rPr lang="hu-HU" sz="2400" b="1" dirty="0" err="1">
                <a:solidFill>
                  <a:srgbClr val="C00000"/>
                </a:solidFill>
              </a:rPr>
              <a:t>Längsschnitt</a:t>
            </a:r>
            <a:endParaRPr lang="hu-HU" sz="2400" b="1" dirty="0">
              <a:solidFill>
                <a:srgbClr val="C00000"/>
              </a:solidFill>
            </a:endParaRPr>
          </a:p>
        </p:txBody>
      </p:sp>
      <p:sp>
        <p:nvSpPr>
          <p:cNvPr id="10" name="Szövegdoboz 9"/>
          <p:cNvSpPr txBox="1"/>
          <p:nvPr/>
        </p:nvSpPr>
        <p:spPr bwMode="auto">
          <a:xfrm>
            <a:off x="6719742" y="3328860"/>
            <a:ext cx="2016571" cy="461665"/>
          </a:xfrm>
          <a:prstGeom prst="rect">
            <a:avLst/>
          </a:prstGeom>
          <a:noFill/>
        </p:spPr>
        <p:txBody>
          <a:bodyPr wrap="square">
            <a:spAutoFit/>
          </a:bodyPr>
          <a:lstStyle/>
          <a:p>
            <a:pPr>
              <a:defRPr/>
            </a:pPr>
            <a:r>
              <a:rPr lang="hu-HU" sz="2400" b="1" dirty="0" err="1">
                <a:solidFill>
                  <a:schemeClr val="accent2">
                    <a:lumMod val="75000"/>
                  </a:schemeClr>
                </a:solidFill>
              </a:rPr>
              <a:t>Querschnitt</a:t>
            </a:r>
            <a:endParaRPr lang="hu-HU" sz="2400" b="1" dirty="0">
              <a:solidFill>
                <a:schemeClr val="accent2">
                  <a:lumMod val="75000"/>
                </a:schemeClr>
              </a:solidFill>
            </a:endParaRPr>
          </a:p>
        </p:txBody>
      </p:sp>
      <p:sp>
        <p:nvSpPr>
          <p:cNvPr id="11" name="Szövegdoboz 10"/>
          <p:cNvSpPr txBox="1"/>
          <p:nvPr/>
        </p:nvSpPr>
        <p:spPr bwMode="auto">
          <a:xfrm>
            <a:off x="6331027" y="5877272"/>
            <a:ext cx="2794000" cy="830997"/>
          </a:xfrm>
          <a:prstGeom prst="rect">
            <a:avLst/>
          </a:prstGeom>
          <a:noFill/>
        </p:spPr>
        <p:txBody>
          <a:bodyPr wrap="square">
            <a:spAutoFit/>
          </a:bodyPr>
          <a:lstStyle/>
          <a:p>
            <a:pPr algn="ctr">
              <a:defRPr/>
            </a:pPr>
            <a:r>
              <a:rPr lang="hu-HU" sz="2400" b="1" dirty="0" err="1">
                <a:solidFill>
                  <a:schemeClr val="accent2">
                    <a:lumMod val="75000"/>
                  </a:schemeClr>
                </a:solidFill>
              </a:rPr>
              <a:t>Ringfaserscheide</a:t>
            </a:r>
            <a:r>
              <a:rPr lang="hu-HU" sz="2400" b="1" dirty="0">
                <a:solidFill>
                  <a:schemeClr val="accent2">
                    <a:lumMod val="75000"/>
                  </a:schemeClr>
                </a:solidFill>
              </a:rPr>
              <a:t> in 3D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42613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Cím 1"/>
          <p:cNvSpPr>
            <a:spLocks noGrp="1"/>
          </p:cNvSpPr>
          <p:nvPr>
            <p:ph type="ctrTitle"/>
          </p:nvPr>
        </p:nvSpPr>
        <p:spPr/>
        <p:txBody>
          <a:bodyPr/>
          <a:lstStyle/>
          <a:p>
            <a:pPr eaLnBrk="1" hangingPunct="1"/>
            <a:r>
              <a:rPr lang="hu-HU"/>
              <a:t>Reifen des Spermiums im Hoden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extLst>
              <p:ext uri="{D42A27DB-BD31-4B8C-83A1-F6EECF244321}">
                <p14:modId xmlns:p14="http://schemas.microsoft.com/office/powerpoint/2010/main" val="1257369345"/>
              </p:ext>
            </p:extLst>
          </p:nvPr>
        </p:nvGraphicFramePr>
        <p:xfrm>
          <a:off x="0" y="188640"/>
          <a:ext cx="9144000" cy="3937000"/>
        </p:xfrm>
        <a:graphic>
          <a:graphicData uri="http://schemas.openxmlformats.org/presentationml/2006/ole">
            <mc:AlternateContent xmlns:mc="http://schemas.openxmlformats.org/markup-compatibility/2006">
              <mc:Choice xmlns:v="urn:schemas-microsoft-com:vml" Requires="v">
                <p:oleObj spid="_x0000_s119833" name="Image" r:id="rId3" imgW="2880366" imgH="1240223" progId="Photoshop.Image.7">
                  <p:embed/>
                </p:oleObj>
              </mc:Choice>
              <mc:Fallback>
                <p:oleObj name="Image" r:id="rId3" imgW="2880366" imgH="1240223" progId="Photoshop.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zövegdoboz 1"/>
          <p:cNvSpPr txBox="1"/>
          <p:nvPr/>
        </p:nvSpPr>
        <p:spPr>
          <a:xfrm>
            <a:off x="251520" y="4365104"/>
            <a:ext cx="8352928" cy="2308324"/>
          </a:xfrm>
          <a:prstGeom prst="rect">
            <a:avLst/>
          </a:prstGeom>
          <a:noFill/>
        </p:spPr>
        <p:txBody>
          <a:bodyPr wrap="square" rtlCol="0">
            <a:spAutoFit/>
          </a:bodyPr>
          <a:lstStyle/>
          <a:p>
            <a:r>
              <a:rPr lang="de-DE" b="1" dirty="0"/>
              <a:t>Gametogenese</a:t>
            </a:r>
            <a:r>
              <a:rPr lang="de-DE" dirty="0"/>
              <a:t>: Bildung der Gameten, Geschlechtszellen (Spermien und Oozyt) in den Gonaden (Ovar, </a:t>
            </a:r>
            <a:r>
              <a:rPr lang="hu-HU" dirty="0"/>
              <a:t>T</a:t>
            </a:r>
            <a:r>
              <a:rPr lang="de-DE" dirty="0" err="1"/>
              <a:t>estis</a:t>
            </a:r>
            <a:r>
              <a:rPr lang="de-DE" dirty="0"/>
              <a:t>)</a:t>
            </a:r>
          </a:p>
          <a:p>
            <a:r>
              <a:rPr lang="de-DE" b="1" dirty="0"/>
              <a:t>Befruchtung</a:t>
            </a:r>
            <a:r>
              <a:rPr lang="de-DE" dirty="0"/>
              <a:t>, Fertilisation: Vereinigung der Gameten (Haploid, n), d.h. Entstehung der Zygote (Diploid, 2n)</a:t>
            </a:r>
          </a:p>
          <a:p>
            <a:r>
              <a:rPr lang="de-DE" b="1" dirty="0"/>
              <a:t>Progenese</a:t>
            </a:r>
            <a:r>
              <a:rPr lang="de-DE" dirty="0"/>
              <a:t>: Gametenbildung, Befruchtung</a:t>
            </a:r>
          </a:p>
          <a:p>
            <a:r>
              <a:rPr lang="de-DE" b="1" dirty="0"/>
              <a:t>Geburt</a:t>
            </a:r>
            <a:r>
              <a:rPr lang="de-DE" dirty="0"/>
              <a:t> (</a:t>
            </a:r>
            <a:r>
              <a:rPr lang="hu-HU" dirty="0"/>
              <a:t>lat.: n</a:t>
            </a:r>
            <a:r>
              <a:rPr lang="de-DE" dirty="0" err="1"/>
              <a:t>atus</a:t>
            </a:r>
            <a:r>
              <a:rPr lang="de-DE" dirty="0"/>
              <a:t>): 38 Wochen nach Befruchtung oder 41 Wochen nach der letzten Menstruation</a:t>
            </a:r>
            <a:r>
              <a:rPr lang="hu-HU" dirty="0"/>
              <a:t>, </a:t>
            </a:r>
            <a:r>
              <a:rPr lang="hu-HU" dirty="0" err="1"/>
              <a:t>vor</a:t>
            </a:r>
            <a:r>
              <a:rPr lang="hu-HU" dirty="0"/>
              <a:t> </a:t>
            </a:r>
            <a:r>
              <a:rPr lang="hu-HU" dirty="0" err="1"/>
              <a:t>Geburt</a:t>
            </a:r>
            <a:r>
              <a:rPr lang="hu-HU" dirty="0"/>
              <a:t>: </a:t>
            </a:r>
            <a:r>
              <a:rPr lang="hu-HU" b="1" dirty="0" err="1"/>
              <a:t>pränatale</a:t>
            </a:r>
            <a:r>
              <a:rPr lang="hu-HU" b="1" dirty="0"/>
              <a:t> </a:t>
            </a:r>
            <a:r>
              <a:rPr lang="hu-HU" b="1" dirty="0" err="1"/>
              <a:t>Periode</a:t>
            </a:r>
            <a:r>
              <a:rPr lang="hu-HU" dirty="0"/>
              <a:t>, </a:t>
            </a:r>
            <a:r>
              <a:rPr lang="hu-HU" dirty="0" err="1"/>
              <a:t>um</a:t>
            </a:r>
            <a:r>
              <a:rPr lang="hu-HU" dirty="0"/>
              <a:t> (</a:t>
            </a:r>
            <a:r>
              <a:rPr lang="hu-HU" dirty="0" err="1"/>
              <a:t>kurz</a:t>
            </a:r>
            <a:r>
              <a:rPr lang="hu-HU" dirty="0"/>
              <a:t> </a:t>
            </a:r>
            <a:r>
              <a:rPr lang="hu-HU" dirty="0" err="1"/>
              <a:t>vor</a:t>
            </a:r>
            <a:r>
              <a:rPr lang="hu-HU" dirty="0"/>
              <a:t> und </a:t>
            </a:r>
            <a:r>
              <a:rPr lang="hu-HU" dirty="0" err="1"/>
              <a:t>nach</a:t>
            </a:r>
            <a:r>
              <a:rPr lang="hu-HU" dirty="0"/>
              <a:t>) </a:t>
            </a:r>
            <a:r>
              <a:rPr lang="hu-HU" dirty="0" err="1"/>
              <a:t>Geburt</a:t>
            </a:r>
            <a:r>
              <a:rPr lang="hu-HU" dirty="0"/>
              <a:t>: </a:t>
            </a:r>
            <a:r>
              <a:rPr lang="hu-HU" b="1" dirty="0" err="1"/>
              <a:t>perinatale</a:t>
            </a:r>
            <a:r>
              <a:rPr lang="hu-HU" dirty="0"/>
              <a:t> </a:t>
            </a:r>
            <a:r>
              <a:rPr lang="hu-HU" dirty="0" err="1"/>
              <a:t>Periode</a:t>
            </a:r>
            <a:r>
              <a:rPr lang="hu-HU" dirty="0"/>
              <a:t>, </a:t>
            </a:r>
            <a:r>
              <a:rPr lang="hu-HU" dirty="0" err="1"/>
              <a:t>nach</a:t>
            </a:r>
            <a:r>
              <a:rPr lang="hu-HU" dirty="0"/>
              <a:t> </a:t>
            </a:r>
            <a:r>
              <a:rPr lang="hu-HU" dirty="0" err="1"/>
              <a:t>Geburt</a:t>
            </a:r>
            <a:r>
              <a:rPr lang="hu-HU" dirty="0"/>
              <a:t>: </a:t>
            </a:r>
            <a:r>
              <a:rPr lang="hu-HU" b="1" dirty="0" err="1"/>
              <a:t>postnatale</a:t>
            </a:r>
            <a:r>
              <a:rPr lang="hu-HU" dirty="0"/>
              <a:t> </a:t>
            </a:r>
            <a:r>
              <a:rPr lang="hu-HU" dirty="0" err="1"/>
              <a:t>Periode</a:t>
            </a:r>
            <a:r>
              <a:rPr lang="hu-HU" dirty="0"/>
              <a:t>.</a:t>
            </a:r>
            <a:endParaRPr lang="de-DE"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685800" y="53975"/>
            <a:ext cx="7772400" cy="1143000"/>
          </a:xfrm>
        </p:spPr>
        <p:txBody>
          <a:bodyPr/>
          <a:lstStyle/>
          <a:p>
            <a:pPr eaLnBrk="1" hangingPunct="1"/>
            <a:r>
              <a:rPr lang="de-DE" dirty="0">
                <a:latin typeface="Arial" panose="020B0604020202020204" pitchFamily="34" charset="0"/>
                <a:cs typeface="Arial" panose="020B0604020202020204" pitchFamily="34" charset="0"/>
              </a:rPr>
              <a:t>Spermien</a:t>
            </a:r>
            <a:r>
              <a:rPr lang="hu-HU" dirty="0" err="1">
                <a:latin typeface="Arial" panose="020B0604020202020204" pitchFamily="34" charset="0"/>
                <a:cs typeface="Arial" panose="020B0604020202020204" pitchFamily="34" charset="0"/>
              </a:rPr>
              <a:t>bildung</a:t>
            </a:r>
            <a:r>
              <a:rPr lang="hu-HU" dirty="0">
                <a:latin typeface="Arial" panose="020B0604020202020204" pitchFamily="34" charset="0"/>
                <a:cs typeface="Arial" panose="020B0604020202020204" pitchFamily="34" charset="0"/>
              </a:rPr>
              <a:t> I.</a:t>
            </a:r>
          </a:p>
        </p:txBody>
      </p:sp>
      <p:sp>
        <p:nvSpPr>
          <p:cNvPr id="176130" name="Rectangle 3"/>
          <p:cNvSpPr>
            <a:spLocks noGrp="1" noChangeArrowheads="1"/>
          </p:cNvSpPr>
          <p:nvPr>
            <p:ph type="body" idx="1"/>
          </p:nvPr>
        </p:nvSpPr>
        <p:spPr>
          <a:xfrm>
            <a:off x="755650" y="1412875"/>
            <a:ext cx="8064500" cy="4248150"/>
          </a:xfrm>
        </p:spPr>
        <p:txBody>
          <a:bodyPr/>
          <a:lstStyle/>
          <a:p>
            <a:pPr eaLnBrk="1" hangingPunct="1">
              <a:lnSpc>
                <a:spcPct val="90000"/>
              </a:lnSpc>
            </a:pPr>
            <a:r>
              <a:rPr lang="de-DE" sz="2800" b="1" dirty="0">
                <a:solidFill>
                  <a:srgbClr val="CC0000"/>
                </a:solidFill>
                <a:latin typeface="Arial" panose="020B0604020202020204" pitchFamily="34" charset="0"/>
                <a:cs typeface="Arial" panose="020B0604020202020204" pitchFamily="34" charset="0"/>
              </a:rPr>
              <a:t>WO?</a:t>
            </a:r>
            <a:r>
              <a:rPr lang="de-DE" sz="2800" dirty="0">
                <a:latin typeface="Arial" panose="020B0604020202020204" pitchFamily="34" charset="0"/>
                <a:cs typeface="Arial" panose="020B0604020202020204" pitchFamily="34" charset="0"/>
              </a:rPr>
              <a:t>: im Hoden, in den sog. Samenkanälchen (Tubuli </a:t>
            </a:r>
            <a:r>
              <a:rPr lang="de-DE" sz="2800" dirty="0" err="1">
                <a:latin typeface="Arial" panose="020B0604020202020204" pitchFamily="34" charset="0"/>
                <a:cs typeface="Arial" panose="020B0604020202020204" pitchFamily="34" charset="0"/>
              </a:rPr>
              <a:t>seminiferi</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contorti</a:t>
            </a:r>
            <a:r>
              <a:rPr lang="de-DE" sz="2800" dirty="0">
                <a:latin typeface="Arial" panose="020B0604020202020204" pitchFamily="34" charset="0"/>
                <a:cs typeface="Arial" panose="020B0604020202020204" pitchFamily="34" charset="0"/>
              </a:rPr>
              <a:t>); </a:t>
            </a:r>
            <a:r>
              <a:rPr lang="de-DE" sz="2800" dirty="0">
                <a:solidFill>
                  <a:srgbClr val="C00000"/>
                </a:solidFill>
                <a:latin typeface="Arial" panose="020B0604020202020204" pitchFamily="34" charset="0"/>
                <a:cs typeface="Arial" panose="020B0604020202020204" pitchFamily="34" charset="0"/>
              </a:rPr>
              <a:t>365</a:t>
            </a:r>
            <a:r>
              <a:rPr lang="de-DE" sz="2800" dirty="0">
                <a:latin typeface="Arial" panose="020B0604020202020204" pitchFamily="34" charset="0"/>
                <a:cs typeface="Arial" panose="020B0604020202020204" pitchFamily="34" charset="0"/>
              </a:rPr>
              <a:t> Stück/Hoden in </a:t>
            </a:r>
            <a:r>
              <a:rPr lang="de-DE" sz="2800" dirty="0">
                <a:solidFill>
                  <a:srgbClr val="C00000"/>
                </a:solidFill>
                <a:latin typeface="Arial" panose="020B0604020202020204" pitchFamily="34" charset="0"/>
                <a:cs typeface="Arial" panose="020B0604020202020204" pitchFamily="34" charset="0"/>
              </a:rPr>
              <a:t>12</a:t>
            </a:r>
            <a:r>
              <a:rPr lang="de-DE" sz="2800" dirty="0">
                <a:latin typeface="Arial" panose="020B0604020202020204" pitchFamily="34" charset="0"/>
                <a:cs typeface="Arial" panose="020B0604020202020204" pitchFamily="34" charset="0"/>
              </a:rPr>
              <a:t> Läppchen gegliedert; Länge der Kanälchen</a:t>
            </a:r>
            <a:r>
              <a:rPr lang="hu-HU" sz="2800" dirty="0">
                <a:latin typeface="Arial" panose="020B0604020202020204" pitchFamily="34" charset="0"/>
                <a:cs typeface="Arial" panose="020B0604020202020204" pitchFamily="34" charset="0"/>
              </a:rPr>
              <a:t>: </a:t>
            </a:r>
            <a:r>
              <a:rPr lang="de-DE" sz="2800" dirty="0">
                <a:latin typeface="Arial" panose="020B0604020202020204" pitchFamily="34" charset="0"/>
                <a:cs typeface="Arial" panose="020B0604020202020204" pitchFamily="34" charset="0"/>
              </a:rPr>
              <a:t>30-70 cm);</a:t>
            </a:r>
            <a:br>
              <a:rPr lang="de-DE" sz="2800" dirty="0">
                <a:latin typeface="Arial" panose="020B0604020202020204" pitchFamily="34" charset="0"/>
                <a:cs typeface="Arial" panose="020B0604020202020204" pitchFamily="34" charset="0"/>
              </a:rPr>
            </a:br>
            <a:endParaRPr lang="de-DE" sz="2800" dirty="0">
              <a:latin typeface="Arial" panose="020B0604020202020204" pitchFamily="34" charset="0"/>
              <a:cs typeface="Arial" panose="020B0604020202020204" pitchFamily="34" charset="0"/>
            </a:endParaRPr>
          </a:p>
          <a:p>
            <a:pPr eaLnBrk="1" hangingPunct="1">
              <a:lnSpc>
                <a:spcPct val="90000"/>
              </a:lnSpc>
            </a:pPr>
            <a:r>
              <a:rPr lang="de-DE" sz="2800" b="1" dirty="0">
                <a:solidFill>
                  <a:srgbClr val="C00000"/>
                </a:solidFill>
                <a:latin typeface="Arial" panose="020B0604020202020204" pitchFamily="34" charset="0"/>
                <a:cs typeface="Arial" panose="020B0604020202020204" pitchFamily="34" charset="0"/>
              </a:rPr>
              <a:t>WANN</a:t>
            </a:r>
            <a:r>
              <a:rPr lang="hu-HU" sz="2800" b="1" dirty="0">
                <a:solidFill>
                  <a:srgbClr val="C00000"/>
                </a:solidFill>
                <a:latin typeface="Arial" panose="020B0604020202020204" pitchFamily="34" charset="0"/>
                <a:cs typeface="Arial" panose="020B0604020202020204" pitchFamily="34" charset="0"/>
              </a:rPr>
              <a:t>?</a:t>
            </a:r>
            <a:r>
              <a:rPr lang="de-DE" sz="2800" dirty="0">
                <a:latin typeface="Arial" panose="020B0604020202020204" pitchFamily="34" charset="0"/>
                <a:cs typeface="Arial" panose="020B0604020202020204" pitchFamily="34" charset="0"/>
              </a:rPr>
              <a:t>: </a:t>
            </a:r>
            <a:r>
              <a:rPr lang="hu-HU" sz="2800" dirty="0">
                <a:latin typeface="Arial" panose="020B0604020202020204" pitchFamily="34" charset="0"/>
                <a:cs typeface="Arial" panose="020B0604020202020204" pitchFamily="34" charset="0"/>
              </a:rPr>
              <a:t>ab</a:t>
            </a:r>
            <a:r>
              <a:rPr lang="de-DE" sz="2800" dirty="0">
                <a:latin typeface="Arial" panose="020B0604020202020204" pitchFamily="34" charset="0"/>
                <a:cs typeface="Arial" panose="020B0604020202020204" pitchFamily="34" charset="0"/>
              </a:rPr>
              <a:t> Pubertät lebenslang an;</a:t>
            </a:r>
            <a:br>
              <a:rPr lang="de-DE" sz="2800" dirty="0">
                <a:latin typeface="Arial" panose="020B0604020202020204" pitchFamily="34" charset="0"/>
                <a:cs typeface="Arial" panose="020B0604020202020204" pitchFamily="34" charset="0"/>
              </a:rPr>
            </a:br>
            <a:endParaRPr lang="de-DE" sz="2800" dirty="0">
              <a:latin typeface="Arial" panose="020B0604020202020204" pitchFamily="34" charset="0"/>
              <a:cs typeface="Arial" panose="020B0604020202020204" pitchFamily="34" charset="0"/>
            </a:endParaRPr>
          </a:p>
          <a:p>
            <a:pPr eaLnBrk="1" hangingPunct="1">
              <a:lnSpc>
                <a:spcPct val="90000"/>
              </a:lnSpc>
            </a:pPr>
            <a:r>
              <a:rPr lang="de-DE" sz="2800" dirty="0">
                <a:latin typeface="Arial" panose="020B0604020202020204" pitchFamily="34" charset="0"/>
                <a:cs typeface="Arial" panose="020B0604020202020204" pitchFamily="34" charset="0"/>
              </a:rPr>
              <a:t>nach mehreren Mitosen eine Meiose und </a:t>
            </a:r>
            <a:r>
              <a:rPr lang="hu-HU" sz="2800" dirty="0" err="1">
                <a:latin typeface="Arial" panose="020B0604020202020204" pitchFamily="34" charset="0"/>
                <a:cs typeface="Arial" panose="020B0604020202020204" pitchFamily="34" charset="0"/>
              </a:rPr>
              <a:t>eine</a:t>
            </a:r>
            <a:r>
              <a:rPr lang="hu-HU" sz="2800" dirty="0">
                <a:latin typeface="Arial" panose="020B0604020202020204" pitchFamily="34" charset="0"/>
                <a:cs typeface="Arial" panose="020B0604020202020204" pitchFamily="34" charset="0"/>
              </a:rPr>
              <a:t> </a:t>
            </a:r>
            <a:r>
              <a:rPr lang="de-DE" sz="2800" dirty="0">
                <a:latin typeface="Arial" panose="020B0604020202020204" pitchFamily="34" charset="0"/>
                <a:cs typeface="Arial" panose="020B0604020202020204" pitchFamily="34" charset="0"/>
              </a:rPr>
              <a:t>zusätzliche </a:t>
            </a:r>
            <a:r>
              <a:rPr lang="de-DE" sz="2800" dirty="0">
                <a:solidFill>
                  <a:srgbClr val="C00000"/>
                </a:solidFill>
                <a:latin typeface="Arial" panose="020B0604020202020204" pitchFamily="34" charset="0"/>
                <a:cs typeface="Arial" panose="020B0604020202020204" pitchFamily="34" charset="0"/>
              </a:rPr>
              <a:t>Zellreifung</a:t>
            </a:r>
            <a:r>
              <a:rPr lang="de-DE" sz="2800" dirty="0">
                <a:latin typeface="Arial" panose="020B0604020202020204" pitchFamily="34" charset="0"/>
                <a:cs typeface="Arial" panose="020B0604020202020204" pitchFamily="34"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 Box 3"/>
          <p:cNvSpPr txBox="1">
            <a:spLocks noChangeArrowheads="1"/>
          </p:cNvSpPr>
          <p:nvPr/>
        </p:nvSpPr>
        <p:spPr bwMode="auto">
          <a:xfrm>
            <a:off x="1259632" y="6184463"/>
            <a:ext cx="6858000" cy="461665"/>
          </a:xfrm>
          <a:prstGeom prst="rect">
            <a:avLst/>
          </a:prstGeom>
          <a:noFill/>
          <a:ln w="9525">
            <a:noFill/>
            <a:miter lim="800000"/>
            <a:headEnd/>
            <a:tailEnd/>
          </a:ln>
        </p:spPr>
        <p:txBody>
          <a:bodyPr>
            <a:spAutoFit/>
          </a:bodyPr>
          <a:lstStyle/>
          <a:p>
            <a:pPr algn="ctr">
              <a:spcBef>
                <a:spcPct val="50000"/>
              </a:spcBef>
            </a:pPr>
            <a:r>
              <a:rPr lang="hu-HU" sz="2400" b="1" dirty="0" err="1">
                <a:latin typeface="Arial" panose="020B0604020202020204" pitchFamily="34" charset="0"/>
                <a:cs typeface="Arial" panose="020B0604020202020204" pitchFamily="34" charset="0"/>
              </a:rPr>
              <a:t>Samenkanälchen</a:t>
            </a:r>
            <a:r>
              <a:rPr lang="hu-HU" sz="2400" b="1" dirty="0">
                <a:latin typeface="Arial" panose="020B0604020202020204" pitchFamily="34" charset="0"/>
                <a:cs typeface="Arial" panose="020B0604020202020204" pitchFamily="34" charset="0"/>
              </a:rPr>
              <a:t>  (HE-</a:t>
            </a:r>
            <a:r>
              <a:rPr lang="hu-HU" sz="2400" b="1" dirty="0" err="1">
                <a:latin typeface="Arial" panose="020B0604020202020204" pitchFamily="34" charset="0"/>
                <a:cs typeface="Arial" panose="020B0604020202020204" pitchFamily="34" charset="0"/>
              </a:rPr>
              <a:t>Färbung</a:t>
            </a:r>
            <a:r>
              <a:rPr lang="hu-HU" sz="2400" b="1" dirty="0">
                <a:latin typeface="Arial" panose="020B0604020202020204" pitchFamily="34" charset="0"/>
                <a:cs typeface="Arial" panose="020B0604020202020204" pitchFamily="34" charset="0"/>
              </a:rPr>
              <a:t>)</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6" y="0"/>
            <a:ext cx="9144000" cy="616006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685800" y="53975"/>
            <a:ext cx="7772400" cy="1143000"/>
          </a:xfrm>
        </p:spPr>
        <p:txBody>
          <a:bodyPr/>
          <a:lstStyle/>
          <a:p>
            <a:pPr eaLnBrk="1" hangingPunct="1"/>
            <a:r>
              <a:rPr lang="de-DE" dirty="0">
                <a:latin typeface="Arial" panose="020B0604020202020204" pitchFamily="34" charset="0"/>
                <a:cs typeface="Arial" panose="020B0604020202020204" pitchFamily="34" charset="0"/>
              </a:rPr>
              <a:t>Spermien</a:t>
            </a:r>
            <a:r>
              <a:rPr lang="hu-HU" dirty="0" err="1">
                <a:latin typeface="Arial" panose="020B0604020202020204" pitchFamily="34" charset="0"/>
                <a:cs typeface="Arial" panose="020B0604020202020204" pitchFamily="34" charset="0"/>
              </a:rPr>
              <a:t>bildung</a:t>
            </a:r>
            <a:r>
              <a:rPr lang="hu-HU" dirty="0">
                <a:latin typeface="Arial" panose="020B0604020202020204" pitchFamily="34" charset="0"/>
                <a:cs typeface="Arial" panose="020B0604020202020204" pitchFamily="34" charset="0"/>
              </a:rPr>
              <a:t> II.</a:t>
            </a:r>
          </a:p>
        </p:txBody>
      </p:sp>
      <p:sp>
        <p:nvSpPr>
          <p:cNvPr id="180226" name="Rectangle 3"/>
          <p:cNvSpPr>
            <a:spLocks noGrp="1" noChangeArrowheads="1"/>
          </p:cNvSpPr>
          <p:nvPr>
            <p:ph type="body" idx="1"/>
          </p:nvPr>
        </p:nvSpPr>
        <p:spPr>
          <a:xfrm>
            <a:off x="323850" y="1412875"/>
            <a:ext cx="8496300" cy="4895850"/>
          </a:xfrm>
        </p:spPr>
        <p:txBody>
          <a:bodyPr/>
          <a:lstStyle/>
          <a:p>
            <a:pPr eaLnBrk="1" hangingPunct="1"/>
            <a:r>
              <a:rPr lang="de-DE" sz="2400" dirty="0">
                <a:latin typeface="Arial" panose="020B0604020202020204" pitchFamily="34" charset="0"/>
                <a:cs typeface="Arial" panose="020B0604020202020204" pitchFamily="34" charset="0"/>
              </a:rPr>
              <a:t>Ausgangzelle: </a:t>
            </a:r>
            <a:r>
              <a:rPr lang="de-DE" sz="2400" b="1" dirty="0" err="1">
                <a:solidFill>
                  <a:srgbClr val="C00000"/>
                </a:solidFill>
                <a:latin typeface="Arial" panose="020B0604020202020204" pitchFamily="34" charset="0"/>
                <a:cs typeface="Arial" panose="020B0604020202020204" pitchFamily="34" charset="0"/>
              </a:rPr>
              <a:t>Spermatogonium</a:t>
            </a:r>
            <a:r>
              <a:rPr lang="de-DE" sz="2400" dirty="0">
                <a:latin typeface="Arial" panose="020B0604020202020204" pitchFamily="34" charset="0"/>
                <a:cs typeface="Arial" panose="020B0604020202020204" pitchFamily="34" charset="0"/>
              </a:rPr>
              <a:t> („Stammzelle”) (</a:t>
            </a:r>
            <a:r>
              <a:rPr lang="hu-HU" sz="2400" dirty="0">
                <a:latin typeface="Arial" panose="020B0604020202020204" pitchFamily="34" charset="0"/>
                <a:cs typeface="Arial" panose="020B0604020202020204" pitchFamily="34" charset="0"/>
              </a:rPr>
              <a:t>es </a:t>
            </a:r>
            <a:r>
              <a:rPr lang="hu-HU" sz="2400" dirty="0" err="1">
                <a:latin typeface="Arial" panose="020B0604020202020204" pitchFamily="34" charset="0"/>
                <a:cs typeface="Arial" panose="020B0604020202020204" pitchFamily="34" charset="0"/>
              </a:rPr>
              <a:t>gibt</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2 </a:t>
            </a:r>
            <a:r>
              <a:rPr lang="hu-HU" sz="2400" dirty="0" err="1">
                <a:latin typeface="Arial" panose="020B0604020202020204" pitchFamily="34" charset="0"/>
                <a:cs typeface="Arial" panose="020B0604020202020204" pitchFamily="34" charset="0"/>
              </a:rPr>
              <a:t>Spermatogoniumt</a:t>
            </a:r>
            <a:r>
              <a:rPr lang="de-DE" sz="2400" dirty="0" err="1">
                <a:latin typeface="Arial" panose="020B0604020202020204" pitchFamily="34" charset="0"/>
                <a:cs typeface="Arial" panose="020B0604020202020204" pitchFamily="34" charset="0"/>
              </a:rPr>
              <a:t>pen</a:t>
            </a:r>
            <a:r>
              <a:rPr lang="de-DE" sz="2400" dirty="0">
                <a:latin typeface="Arial" panose="020B0604020202020204" pitchFamily="34" charset="0"/>
                <a:cs typeface="Arial" panose="020B0604020202020204" pitchFamily="34" charset="0"/>
              </a:rPr>
              <a:t>:</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Typ A und B,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vermehren sich </a:t>
            </a:r>
            <a:r>
              <a:rPr lang="hu-HU" sz="2400" dirty="0" err="1">
                <a:latin typeface="Arial" panose="020B0604020202020204" pitchFamily="34" charset="0"/>
                <a:cs typeface="Arial" panose="020B0604020202020204" pitchFamily="34" charset="0"/>
              </a:rPr>
              <a:t>durch</a:t>
            </a:r>
            <a:r>
              <a:rPr lang="de-DE" sz="2400" dirty="0">
                <a:latin typeface="Arial" panose="020B0604020202020204" pitchFamily="34" charset="0"/>
                <a:cs typeface="Arial" panose="020B0604020202020204" pitchFamily="34" charset="0"/>
              </a:rPr>
              <a:t> Mitosen (</a:t>
            </a:r>
            <a:r>
              <a:rPr lang="de-DE" sz="2400" b="1" dirty="0" err="1">
                <a:latin typeface="Arial" panose="020B0604020202020204" pitchFamily="34" charset="0"/>
                <a:cs typeface="Arial" panose="020B0604020202020204" pitchFamily="34" charset="0"/>
              </a:rPr>
              <a:t>Spermatozytogenese</a:t>
            </a:r>
            <a:r>
              <a:rPr lang="de-DE" sz="2400" dirty="0">
                <a:latin typeface="Arial" panose="020B0604020202020204" pitchFamily="34" charset="0"/>
                <a:cs typeface="Arial" panose="020B0604020202020204" pitchFamily="34" charset="0"/>
              </a:rPr>
              <a:t>);</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eaLnBrk="1" hangingPunct="1"/>
            <a:r>
              <a:rPr lang="de-DE" sz="2400" dirty="0">
                <a:latin typeface="Arial" panose="020B0604020202020204" pitchFamily="34" charset="0"/>
                <a:cs typeface="Arial" panose="020B0604020202020204" pitchFamily="34" charset="0"/>
              </a:rPr>
              <a:t>die Tochterzellen, die durch die letzte Mitose produziert werden, nennt man als </a:t>
            </a:r>
            <a:r>
              <a:rPr lang="de-DE" sz="2400" b="1" dirty="0">
                <a:solidFill>
                  <a:srgbClr val="C00000"/>
                </a:solidFill>
                <a:latin typeface="Arial" panose="020B0604020202020204" pitchFamily="34" charset="0"/>
                <a:cs typeface="Arial" panose="020B0604020202020204" pitchFamily="34" charset="0"/>
              </a:rPr>
              <a:t>primären </a:t>
            </a:r>
            <a:r>
              <a:rPr lang="de-DE" sz="2400" b="1" dirty="0" err="1">
                <a:solidFill>
                  <a:srgbClr val="C00000"/>
                </a:solidFill>
                <a:latin typeface="Arial" panose="020B0604020202020204" pitchFamily="34" charset="0"/>
                <a:cs typeface="Arial" panose="020B0604020202020204" pitchFamily="34" charset="0"/>
              </a:rPr>
              <a:t>Spermatozyten</a:t>
            </a:r>
            <a:r>
              <a:rPr lang="de-DE" sz="2400" dirty="0">
                <a:solidFill>
                  <a:srgbClr val="C00000"/>
                </a:solidFill>
                <a:latin typeface="Arial" panose="020B0604020202020204" pitchFamily="34" charset="0"/>
                <a:cs typeface="Arial" panose="020B0604020202020204" pitchFamily="34" charset="0"/>
              </a:rPr>
              <a:t>;</a:t>
            </a:r>
            <a:br>
              <a:rPr lang="de-DE" sz="2400" dirty="0">
                <a:solidFill>
                  <a:srgbClr val="FF0066"/>
                </a:solidFill>
                <a:latin typeface="Arial" panose="020B0604020202020204" pitchFamily="34" charset="0"/>
                <a:cs typeface="Arial" panose="020B0604020202020204" pitchFamily="34" charset="0"/>
              </a:rPr>
            </a:br>
            <a:endParaRPr lang="de-DE" sz="2400" dirty="0">
              <a:solidFill>
                <a:srgbClr val="FF0066"/>
              </a:solidFill>
              <a:latin typeface="Arial" panose="020B0604020202020204" pitchFamily="34" charset="0"/>
              <a:cs typeface="Arial" panose="020B0604020202020204" pitchFamily="34" charset="0"/>
            </a:endParaRPr>
          </a:p>
          <a:p>
            <a:pPr eaLnBrk="1" hangingPunct="1"/>
            <a:r>
              <a:rPr lang="de-DE" sz="2400" dirty="0">
                <a:solidFill>
                  <a:srgbClr val="C00000"/>
                </a:solidFill>
                <a:latin typeface="Arial" panose="020B0604020202020204" pitchFamily="34" charset="0"/>
                <a:cs typeface="Arial" panose="020B0604020202020204" pitchFamily="34" charset="0"/>
              </a:rPr>
              <a:t>primären </a:t>
            </a:r>
            <a:r>
              <a:rPr lang="de-DE" sz="2400" dirty="0" err="1">
                <a:solidFill>
                  <a:srgbClr val="C00000"/>
                </a:solidFill>
                <a:latin typeface="Arial" panose="020B0604020202020204" pitchFamily="34" charset="0"/>
                <a:cs typeface="Arial" panose="020B0604020202020204" pitchFamily="34" charset="0"/>
              </a:rPr>
              <a:t>Spermatozyten</a:t>
            </a:r>
            <a:r>
              <a:rPr lang="de-DE" sz="2400" dirty="0">
                <a:solidFill>
                  <a:srgbClr val="FF0066"/>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treten die Meiose ein;</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eaLnBrk="1" hangingPunct="1"/>
            <a:r>
              <a:rPr lang="de-DE" sz="2400" dirty="0">
                <a:latin typeface="Arial" panose="020B0604020202020204" pitchFamily="34" charset="0"/>
                <a:cs typeface="Arial" panose="020B0604020202020204" pitchFamily="34" charset="0"/>
              </a:rPr>
              <a:t>die erste Teilung der Meiose resultiert </a:t>
            </a:r>
            <a:r>
              <a:rPr lang="hu-HU" sz="2400" dirty="0">
                <a:latin typeface="Arial" panose="020B0604020202020204" pitchFamily="34" charset="0"/>
                <a:cs typeface="Arial" panose="020B0604020202020204" pitchFamily="34" charset="0"/>
              </a:rPr>
              <a:t>in </a:t>
            </a:r>
            <a:r>
              <a:rPr lang="de-DE" sz="2400" dirty="0">
                <a:latin typeface="Arial" panose="020B0604020202020204" pitchFamily="34" charset="0"/>
                <a:cs typeface="Arial" panose="020B0604020202020204" pitchFamily="34" charset="0"/>
              </a:rPr>
              <a:t>2 </a:t>
            </a:r>
            <a:r>
              <a:rPr lang="de-DE" sz="2400" b="1" dirty="0">
                <a:solidFill>
                  <a:srgbClr val="C00000"/>
                </a:solidFill>
                <a:latin typeface="Arial" panose="020B0604020202020204" pitchFamily="34" charset="0"/>
                <a:cs typeface="Arial" panose="020B0604020202020204" pitchFamily="34" charset="0"/>
              </a:rPr>
              <a:t>sekundären </a:t>
            </a:r>
            <a:r>
              <a:rPr lang="de-DE" sz="2400" b="1" dirty="0" err="1">
                <a:solidFill>
                  <a:srgbClr val="C00000"/>
                </a:solidFill>
                <a:latin typeface="Arial" panose="020B0604020202020204" pitchFamily="34" charset="0"/>
                <a:cs typeface="Arial" panose="020B0604020202020204" pitchFamily="34" charset="0"/>
              </a:rPr>
              <a:t>Spermatozyten</a:t>
            </a:r>
            <a:r>
              <a:rPr lang="de-DE" sz="2400" dirty="0">
                <a:latin typeface="Arial" panose="020B0604020202020204" pitchFamily="34" charset="0"/>
                <a:cs typeface="Arial" panose="020B0604020202020204" pitchFamily="34" charset="0"/>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755650" y="125413"/>
            <a:ext cx="7772400" cy="1143000"/>
          </a:xfrm>
        </p:spPr>
        <p:txBody>
          <a:bodyPr/>
          <a:lstStyle/>
          <a:p>
            <a:pPr eaLnBrk="1" hangingPunct="1"/>
            <a:r>
              <a:rPr lang="hu-HU" dirty="0" err="1">
                <a:latin typeface="Arial" panose="020B0604020202020204" pitchFamily="34" charset="0"/>
                <a:cs typeface="Arial" panose="020B0604020202020204" pitchFamily="34" charset="0"/>
              </a:rPr>
              <a:t>Spermienbildung</a:t>
            </a:r>
            <a:r>
              <a:rPr lang="hu-HU" dirty="0">
                <a:latin typeface="Arial" panose="020B0604020202020204" pitchFamily="34" charset="0"/>
                <a:cs typeface="Arial" panose="020B0604020202020204" pitchFamily="34" charset="0"/>
              </a:rPr>
              <a:t> III.</a:t>
            </a:r>
          </a:p>
        </p:txBody>
      </p:sp>
      <p:sp>
        <p:nvSpPr>
          <p:cNvPr id="182274" name="Rectangle 3"/>
          <p:cNvSpPr>
            <a:spLocks noGrp="1" noChangeArrowheads="1"/>
          </p:cNvSpPr>
          <p:nvPr>
            <p:ph type="body" idx="1"/>
          </p:nvPr>
        </p:nvSpPr>
        <p:spPr>
          <a:xfrm>
            <a:off x="395288" y="1341438"/>
            <a:ext cx="8424862" cy="5256212"/>
          </a:xfrm>
        </p:spPr>
        <p:txBody>
          <a:bodyPr/>
          <a:lstStyle/>
          <a:p>
            <a:pPr eaLnBrk="1" hangingPunct="1">
              <a:lnSpc>
                <a:spcPct val="80000"/>
              </a:lnSpc>
              <a:buFontTx/>
              <a:buNone/>
            </a:pPr>
            <a:endParaRPr lang="hu-HU" sz="2400" dirty="0">
              <a:latin typeface="Lucida Sans Unicode" pitchFamily="34" charset="0"/>
            </a:endParaRPr>
          </a:p>
          <a:p>
            <a:pPr eaLnBrk="1" hangingPunct="1">
              <a:lnSpc>
                <a:spcPct val="80000"/>
              </a:lnSpc>
            </a:pPr>
            <a:r>
              <a:rPr lang="de-DE" sz="2400" dirty="0">
                <a:latin typeface="Arial" panose="020B0604020202020204" pitchFamily="34" charset="0"/>
                <a:cs typeface="Arial" panose="020B0604020202020204" pitchFamily="34" charset="0"/>
              </a:rPr>
              <a:t>aus eine</a:t>
            </a:r>
            <a:r>
              <a:rPr lang="hu-HU" sz="2400" dirty="0">
                <a:latin typeface="Arial" panose="020B0604020202020204" pitchFamily="34" charset="0"/>
                <a:cs typeface="Arial" panose="020B0604020202020204" pitchFamily="34" charset="0"/>
              </a:rPr>
              <a:t>m</a:t>
            </a:r>
            <a:r>
              <a:rPr lang="de-DE" sz="2400" dirty="0">
                <a:latin typeface="Arial" panose="020B0604020202020204" pitchFamily="34" charset="0"/>
                <a:cs typeface="Arial" panose="020B0604020202020204" pitchFamily="34" charset="0"/>
              </a:rPr>
              <a:t> sekundären </a:t>
            </a:r>
            <a:r>
              <a:rPr lang="de-DE" sz="2400" dirty="0" err="1">
                <a:latin typeface="Arial" panose="020B0604020202020204" pitchFamily="34" charset="0"/>
                <a:cs typeface="Arial" panose="020B0604020202020204" pitchFamily="34" charset="0"/>
              </a:rPr>
              <a:t>Spermatozyt</a:t>
            </a:r>
            <a:r>
              <a:rPr lang="de-DE" sz="2400" dirty="0">
                <a:latin typeface="Arial" panose="020B0604020202020204" pitchFamily="34" charset="0"/>
                <a:cs typeface="Arial" panose="020B0604020202020204" pitchFamily="34" charset="0"/>
              </a:rPr>
              <a:t> w</a:t>
            </a:r>
            <a:r>
              <a:rPr lang="hu-HU" sz="2400" dirty="0">
                <a:latin typeface="Arial" panose="020B0604020202020204" pitchFamily="34" charset="0"/>
                <a:cs typeface="Arial" panose="020B0604020202020204" pitchFamily="34" charset="0"/>
              </a:rPr>
              <a:t>e</a:t>
            </a:r>
            <a:r>
              <a:rPr lang="de-DE" sz="2400" dirty="0" err="1">
                <a:latin typeface="Arial" panose="020B0604020202020204" pitchFamily="34" charset="0"/>
                <a:cs typeface="Arial" panose="020B0604020202020204" pitchFamily="34" charset="0"/>
              </a:rPr>
              <a:t>rd</a:t>
            </a:r>
            <a:r>
              <a:rPr lang="hu-HU" sz="2400" dirty="0">
                <a:latin typeface="Arial" panose="020B0604020202020204" pitchFamily="34" charset="0"/>
                <a:cs typeface="Arial" panose="020B0604020202020204" pitchFamily="34" charset="0"/>
              </a:rPr>
              <a:t>en</a:t>
            </a:r>
            <a:r>
              <a:rPr lang="de-DE" sz="2400" dirty="0">
                <a:latin typeface="Arial" panose="020B0604020202020204" pitchFamily="34" charset="0"/>
                <a:cs typeface="Arial" panose="020B0604020202020204" pitchFamily="34" charset="0"/>
              </a:rPr>
              <a:t> 2 </a:t>
            </a:r>
            <a:r>
              <a:rPr lang="de-DE" sz="2400" b="1" dirty="0">
                <a:solidFill>
                  <a:srgbClr val="C00000"/>
                </a:solidFill>
                <a:latin typeface="Arial" panose="020B0604020202020204" pitchFamily="34" charset="0"/>
                <a:cs typeface="Arial" panose="020B0604020202020204" pitchFamily="34" charset="0"/>
              </a:rPr>
              <a:t>Spermatiden</a:t>
            </a:r>
            <a:r>
              <a:rPr lang="de-DE" sz="2400" dirty="0">
                <a:solidFill>
                  <a:srgbClr val="FF0066"/>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(d.h. aus eine</a:t>
            </a:r>
            <a:r>
              <a:rPr lang="hu-HU" sz="2400" dirty="0">
                <a:latin typeface="Arial" panose="020B0604020202020204" pitchFamily="34" charset="0"/>
                <a:cs typeface="Arial" panose="020B0604020202020204" pitchFamily="34" charset="0"/>
              </a:rPr>
              <a:t>m</a:t>
            </a:r>
            <a:r>
              <a:rPr lang="de-DE" sz="2400" dirty="0">
                <a:latin typeface="Arial" panose="020B0604020202020204" pitchFamily="34" charset="0"/>
                <a:cs typeface="Arial" panose="020B0604020202020204" pitchFamily="34" charset="0"/>
              </a:rPr>
              <a:t> primären </a:t>
            </a:r>
            <a:r>
              <a:rPr lang="de-DE" sz="2400" dirty="0" err="1">
                <a:latin typeface="Arial" panose="020B0604020202020204" pitchFamily="34" charset="0"/>
                <a:cs typeface="Arial" panose="020B0604020202020204" pitchFamily="34" charset="0"/>
              </a:rPr>
              <a:t>Spermatozyt</a:t>
            </a:r>
            <a:r>
              <a:rPr lang="de-DE" sz="2400" dirty="0">
                <a:latin typeface="Arial" panose="020B0604020202020204" pitchFamily="34" charset="0"/>
                <a:cs typeface="Arial" panose="020B0604020202020204" pitchFamily="34" charset="0"/>
              </a:rPr>
              <a:t> insgesamt 4 </a:t>
            </a:r>
            <a:r>
              <a:rPr lang="hu-HU" sz="2400" dirty="0" err="1">
                <a:latin typeface="Arial" panose="020B0604020202020204" pitchFamily="34" charset="0"/>
                <a:cs typeface="Arial" panose="020B0604020202020204" pitchFamily="34" charset="0"/>
              </a:rPr>
              <a:t>haploiden</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Spermatiden</a:t>
            </a:r>
            <a:r>
              <a:rPr lang="hu-HU" sz="2400" dirty="0">
                <a:latin typeface="Arial" panose="020B0604020202020204" pitchFamily="34" charset="0"/>
                <a:cs typeface="Arial" panose="020B0604020202020204" pitchFamily="34" charset="0"/>
              </a:rPr>
              <a:t>, 4 </a:t>
            </a:r>
            <a:r>
              <a:rPr lang="hu-HU" sz="2400" dirty="0" err="1">
                <a:latin typeface="Arial" panose="020B0604020202020204" pitchFamily="34" charset="0"/>
                <a:cs typeface="Arial" panose="020B0604020202020204" pitchFamily="34" charset="0"/>
              </a:rPr>
              <a:t>gleiche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Zellen</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a:p>
            <a:pPr eaLnBrk="1" hangingPunct="1">
              <a:lnSpc>
                <a:spcPct val="80000"/>
              </a:lnSpc>
              <a:buFont typeface="Arial" charset="0"/>
              <a:buNone/>
            </a:pPr>
            <a:endParaRPr lang="de-DE" sz="2400" dirty="0">
              <a:latin typeface="Arial" panose="020B0604020202020204" pitchFamily="34" charset="0"/>
              <a:cs typeface="Arial" panose="020B0604020202020204" pitchFamily="34" charset="0"/>
            </a:endParaRPr>
          </a:p>
          <a:p>
            <a:pPr eaLnBrk="1" hangingPunct="1">
              <a:lnSpc>
                <a:spcPct val="80000"/>
              </a:lnSpc>
            </a:pPr>
            <a:r>
              <a:rPr lang="de-DE" sz="2400" dirty="0">
                <a:latin typeface="Arial" panose="020B0604020202020204" pitchFamily="34" charset="0"/>
                <a:cs typeface="Arial" panose="020B0604020202020204" pitchFamily="34" charset="0"/>
              </a:rPr>
              <a:t>die Spermatiden machen </a:t>
            </a:r>
            <a:r>
              <a:rPr lang="de-DE" sz="2400" dirty="0">
                <a:solidFill>
                  <a:srgbClr val="C00000"/>
                </a:solidFill>
                <a:latin typeface="Arial" panose="020B0604020202020204" pitchFamily="34" charset="0"/>
                <a:cs typeface="Arial" panose="020B0604020202020204" pitchFamily="34" charset="0"/>
              </a:rPr>
              <a:t>keine weitere Zellteilung</a:t>
            </a:r>
            <a:r>
              <a:rPr lang="de-DE" sz="2400" dirty="0">
                <a:latin typeface="Arial" panose="020B0604020202020204" pitchFamily="34" charset="0"/>
                <a:cs typeface="Arial" panose="020B0604020202020204" pitchFamily="34" charset="0"/>
              </a:rPr>
              <a:t>, sondern differenzieren zu </a:t>
            </a:r>
            <a:r>
              <a:rPr lang="de-DE" sz="2400" dirty="0">
                <a:solidFill>
                  <a:srgbClr val="C00000"/>
                </a:solidFill>
                <a:latin typeface="Arial" panose="020B0604020202020204" pitchFamily="34" charset="0"/>
                <a:cs typeface="Arial" panose="020B0604020202020204" pitchFamily="34" charset="0"/>
              </a:rPr>
              <a:t>Spermien</a:t>
            </a:r>
            <a:r>
              <a:rPr lang="de-DE" sz="2400" dirty="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Spermiogenese</a:t>
            </a:r>
            <a:r>
              <a:rPr lang="de-DE" sz="2400" dirty="0">
                <a:latin typeface="Arial" panose="020B0604020202020204" pitchFamily="34" charset="0"/>
                <a:cs typeface="Arial" panose="020B0604020202020204" pitchFamily="34" charset="0"/>
              </a:rPr>
              <a:t>);</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eaLnBrk="1" hangingPunct="1">
              <a:lnSpc>
                <a:spcPct val="80000"/>
              </a:lnSpc>
            </a:pPr>
            <a:r>
              <a:rPr lang="de-DE" sz="2400" dirty="0">
                <a:latin typeface="Arial" panose="020B0604020202020204" pitchFamily="34" charset="0"/>
                <a:cs typeface="Arial" panose="020B0604020202020204" pitchFamily="34" charset="0"/>
              </a:rPr>
              <a:t>dieser Vorgang dauert </a:t>
            </a:r>
            <a:r>
              <a:rPr lang="de-DE" sz="2400" dirty="0">
                <a:solidFill>
                  <a:srgbClr val="C00000"/>
                </a:solidFill>
                <a:latin typeface="Arial" panose="020B0604020202020204" pitchFamily="34" charset="0"/>
                <a:cs typeface="Arial" panose="020B0604020202020204" pitchFamily="34" charset="0"/>
              </a:rPr>
              <a:t>74</a:t>
            </a:r>
            <a:r>
              <a:rPr lang="de-DE" sz="2400" dirty="0">
                <a:solidFill>
                  <a:srgbClr val="FF0000"/>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+/- 5 </a:t>
            </a:r>
            <a:r>
              <a:rPr lang="de-DE" sz="2400" dirty="0">
                <a:solidFill>
                  <a:srgbClr val="C00000"/>
                </a:solidFill>
                <a:latin typeface="Arial" panose="020B0604020202020204" pitchFamily="34" charset="0"/>
                <a:cs typeface="Arial" panose="020B0604020202020204" pitchFamily="34" charset="0"/>
              </a:rPr>
              <a:t>Tagen</a:t>
            </a:r>
            <a:r>
              <a:rPr lang="de-DE" sz="2400" dirty="0">
                <a:solidFill>
                  <a:srgbClr val="FF0000"/>
                </a:solidFill>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(von </a:t>
            </a:r>
            <a:r>
              <a:rPr lang="de-DE" sz="2400" dirty="0" err="1">
                <a:latin typeface="Arial" panose="020B0604020202020204" pitchFamily="34" charset="0"/>
                <a:cs typeface="Arial" panose="020B0604020202020204" pitchFamily="34" charset="0"/>
              </a:rPr>
              <a:t>Spermatogonium</a:t>
            </a:r>
            <a:r>
              <a:rPr lang="de-DE" sz="2400" dirty="0">
                <a:latin typeface="Arial" panose="020B0604020202020204" pitchFamily="34" charset="0"/>
                <a:cs typeface="Arial" panose="020B0604020202020204" pitchFamily="34" charset="0"/>
              </a:rPr>
              <a:t> A bis zu</a:t>
            </a:r>
            <a:r>
              <a:rPr lang="hu-HU" sz="2400" dirty="0">
                <a:latin typeface="Arial" panose="020B0604020202020204" pitchFamily="34" charset="0"/>
                <a:cs typeface="Arial" panose="020B0604020202020204" pitchFamily="34" charset="0"/>
              </a:rPr>
              <a:t> den</a:t>
            </a:r>
            <a:r>
              <a:rPr lang="de-DE" sz="2400" dirty="0">
                <a:latin typeface="Arial" panose="020B0604020202020204" pitchFamily="34" charset="0"/>
                <a:cs typeface="Arial" panose="020B0604020202020204" pitchFamily="34" charset="0"/>
              </a:rPr>
              <a:t> reifen Spermien);</a:t>
            </a: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eaLnBrk="1" hangingPunct="1">
              <a:lnSpc>
                <a:spcPct val="80000"/>
              </a:lnSpc>
            </a:pPr>
            <a:r>
              <a:rPr lang="hu-HU" sz="2400" dirty="0" err="1">
                <a:latin typeface="Arial" panose="020B0604020202020204" pitchFamily="34" charset="0"/>
                <a:cs typeface="Arial" panose="020B0604020202020204" pitchFamily="34" charset="0"/>
              </a:rPr>
              <a:t>Spermienbildung</a:t>
            </a:r>
            <a:r>
              <a:rPr lang="hu-HU" sz="2400"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passiert in Hodenkanälchen zwischen den Sertoli Zellen.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68" y="0"/>
            <a:ext cx="3429000" cy="6858000"/>
          </a:xfrm>
          <a:prstGeom prst="rect">
            <a:avLst/>
          </a:prstGeom>
        </p:spPr>
      </p:pic>
      <p:sp>
        <p:nvSpPr>
          <p:cNvPr id="184321" name="Line 14"/>
          <p:cNvSpPr>
            <a:spLocks noChangeShapeType="1"/>
          </p:cNvSpPr>
          <p:nvPr/>
        </p:nvSpPr>
        <p:spPr bwMode="auto">
          <a:xfrm>
            <a:off x="1619250" y="2708275"/>
            <a:ext cx="7273925" cy="0"/>
          </a:xfrm>
          <a:prstGeom prst="line">
            <a:avLst/>
          </a:prstGeom>
          <a:noFill/>
          <a:ln w="12700">
            <a:solidFill>
              <a:srgbClr val="006666"/>
            </a:solidFill>
            <a:prstDash val="sysDot"/>
            <a:round/>
            <a:headEnd/>
            <a:tailEnd/>
          </a:ln>
        </p:spPr>
        <p:txBody>
          <a:bodyPr/>
          <a:lstStyle/>
          <a:p>
            <a:endParaRPr lang="hu-HU"/>
          </a:p>
        </p:txBody>
      </p:sp>
      <p:cxnSp>
        <p:nvCxnSpPr>
          <p:cNvPr id="13" name="Egyenes összekötő 12"/>
          <p:cNvCxnSpPr/>
          <p:nvPr/>
        </p:nvCxnSpPr>
        <p:spPr>
          <a:xfrm>
            <a:off x="4211638" y="981075"/>
            <a:ext cx="4824412" cy="0"/>
          </a:xfrm>
          <a:prstGeom prst="line">
            <a:avLst/>
          </a:prstGeom>
          <a:ln w="254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4211638" y="2722563"/>
            <a:ext cx="482441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4334" name="Text Box 5"/>
          <p:cNvSpPr txBox="1">
            <a:spLocks noChangeArrowheads="1"/>
          </p:cNvSpPr>
          <p:nvPr/>
        </p:nvSpPr>
        <p:spPr bwMode="auto">
          <a:xfrm>
            <a:off x="4406900" y="322263"/>
            <a:ext cx="4643437" cy="646331"/>
          </a:xfrm>
          <a:prstGeom prst="rect">
            <a:avLst/>
          </a:prstGeom>
          <a:noFill/>
          <a:ln w="9525">
            <a:noFill/>
            <a:miter lim="800000"/>
            <a:headEnd/>
            <a:tailEnd/>
          </a:ln>
        </p:spPr>
        <p:txBody>
          <a:bodyPr>
            <a:spAutoFit/>
          </a:bodyPr>
          <a:lstStyle/>
          <a:p>
            <a:pPr>
              <a:spcBef>
                <a:spcPct val="50000"/>
              </a:spcBef>
            </a:pPr>
            <a:r>
              <a:rPr lang="hu-HU" dirty="0" err="1">
                <a:latin typeface="Lucida Sans Unicode" pitchFamily="34" charset="0"/>
              </a:rPr>
              <a:t>Viele</a:t>
            </a:r>
            <a:r>
              <a:rPr lang="hu-HU" dirty="0">
                <a:latin typeface="Lucida Sans Unicode" pitchFamily="34" charset="0"/>
              </a:rPr>
              <a:t> </a:t>
            </a:r>
            <a:r>
              <a:rPr lang="hu-HU" b="1" dirty="0" err="1">
                <a:solidFill>
                  <a:srgbClr val="FF0000"/>
                </a:solidFill>
                <a:latin typeface="Lucida Sans Unicode" pitchFamily="34" charset="0"/>
              </a:rPr>
              <a:t>Mitosen</a:t>
            </a:r>
            <a:r>
              <a:rPr lang="hu-HU" dirty="0">
                <a:latin typeface="Lucida Sans Unicode" pitchFamily="34" charset="0"/>
              </a:rPr>
              <a:t> (von </a:t>
            </a:r>
            <a:r>
              <a:rPr lang="hu-HU" dirty="0" err="1">
                <a:latin typeface="Lucida Sans Unicode" pitchFamily="34" charset="0"/>
              </a:rPr>
              <a:t>Spermatogonien</a:t>
            </a:r>
            <a:r>
              <a:rPr lang="hu-HU" dirty="0">
                <a:latin typeface="Lucida Sans Unicode" pitchFamily="34" charset="0"/>
              </a:rPr>
              <a:t> A </a:t>
            </a:r>
            <a:r>
              <a:rPr lang="hu-HU" dirty="0" err="1">
                <a:latin typeface="Lucida Sans Unicode" pitchFamily="34" charset="0"/>
              </a:rPr>
              <a:t>bis</a:t>
            </a:r>
            <a:r>
              <a:rPr lang="hu-HU" dirty="0">
                <a:latin typeface="Lucida Sans Unicode" pitchFamily="34" charset="0"/>
              </a:rPr>
              <a:t> </a:t>
            </a:r>
            <a:r>
              <a:rPr lang="hu-HU" dirty="0" err="1">
                <a:latin typeface="Lucida Sans Unicode" pitchFamily="34" charset="0"/>
              </a:rPr>
              <a:t>zu</a:t>
            </a:r>
            <a:r>
              <a:rPr lang="hu-HU" dirty="0">
                <a:latin typeface="Lucida Sans Unicode" pitchFamily="34" charset="0"/>
              </a:rPr>
              <a:t> den </a:t>
            </a:r>
            <a:r>
              <a:rPr lang="hu-HU" dirty="0" err="1">
                <a:latin typeface="Lucida Sans Unicode" pitchFamily="34" charset="0"/>
              </a:rPr>
              <a:t>prim</a:t>
            </a:r>
            <a:r>
              <a:rPr lang="en-US" dirty="0">
                <a:latin typeface="Lucida Sans Unicode" pitchFamily="34" charset="0"/>
                <a:cs typeface="Times New Roman" pitchFamily="18" charset="0"/>
              </a:rPr>
              <a:t>ä</a:t>
            </a:r>
            <a:r>
              <a:rPr lang="hu-HU" dirty="0" err="1">
                <a:latin typeface="Lucida Sans Unicode" pitchFamily="34" charset="0"/>
                <a:cs typeface="Times New Roman" pitchFamily="18" charset="0"/>
              </a:rPr>
              <a:t>ren</a:t>
            </a:r>
            <a:r>
              <a:rPr lang="hu-HU" dirty="0">
                <a:latin typeface="Lucida Sans Unicode" pitchFamily="34" charset="0"/>
                <a:cs typeface="Times New Roman" pitchFamily="18" charset="0"/>
              </a:rPr>
              <a:t> </a:t>
            </a:r>
            <a:r>
              <a:rPr lang="hu-HU" dirty="0" err="1">
                <a:latin typeface="Lucida Sans Unicode" pitchFamily="34" charset="0"/>
                <a:cs typeface="Times New Roman" pitchFamily="18" charset="0"/>
              </a:rPr>
              <a:t>Spermatozyten</a:t>
            </a:r>
            <a:r>
              <a:rPr lang="hu-HU" dirty="0">
                <a:latin typeface="Lucida Sans Unicode" pitchFamily="34" charset="0"/>
                <a:cs typeface="Times New Roman" pitchFamily="18" charset="0"/>
              </a:rPr>
              <a:t>)</a:t>
            </a:r>
            <a:endParaRPr lang="en-US" dirty="0">
              <a:latin typeface="Lucida Sans Unicode" pitchFamily="34" charset="0"/>
              <a:cs typeface="Times New Roman" pitchFamily="18" charset="0"/>
            </a:endParaRPr>
          </a:p>
        </p:txBody>
      </p:sp>
      <p:sp>
        <p:nvSpPr>
          <p:cNvPr id="184335" name="Line 6"/>
          <p:cNvSpPr>
            <a:spLocks noChangeShapeType="1"/>
          </p:cNvSpPr>
          <p:nvPr/>
        </p:nvSpPr>
        <p:spPr bwMode="auto">
          <a:xfrm>
            <a:off x="3924300" y="404813"/>
            <a:ext cx="0" cy="503238"/>
          </a:xfrm>
          <a:prstGeom prst="line">
            <a:avLst/>
          </a:prstGeom>
          <a:noFill/>
          <a:ln w="28575">
            <a:solidFill>
              <a:srgbClr val="FF0000"/>
            </a:solidFill>
            <a:round/>
            <a:headEnd type="triangle" w="med" len="med"/>
            <a:tailEnd type="triangle" w="med" len="med"/>
          </a:ln>
        </p:spPr>
        <p:txBody>
          <a:bodyPr/>
          <a:lstStyle/>
          <a:p>
            <a:endParaRPr lang="hu-HU"/>
          </a:p>
        </p:txBody>
      </p:sp>
      <p:sp>
        <p:nvSpPr>
          <p:cNvPr id="61447" name="Text Box 7"/>
          <p:cNvSpPr txBox="1">
            <a:spLocks noChangeArrowheads="1"/>
          </p:cNvSpPr>
          <p:nvPr/>
        </p:nvSpPr>
        <p:spPr bwMode="auto">
          <a:xfrm>
            <a:off x="4376738" y="1052513"/>
            <a:ext cx="4716462" cy="1015663"/>
          </a:xfrm>
          <a:prstGeom prst="rect">
            <a:avLst/>
          </a:prstGeom>
          <a:noFill/>
          <a:ln w="9525">
            <a:noFill/>
            <a:miter lim="800000"/>
            <a:headEnd/>
            <a:tailEnd/>
          </a:ln>
        </p:spPr>
        <p:txBody>
          <a:bodyPr>
            <a:spAutoFit/>
          </a:bodyPr>
          <a:lstStyle/>
          <a:p>
            <a:pPr>
              <a:spcBef>
                <a:spcPct val="50000"/>
              </a:spcBef>
              <a:defRPr/>
            </a:pPr>
            <a:r>
              <a:rPr lang="hu-HU" sz="2000" dirty="0" err="1">
                <a:latin typeface="Lucida Sans Unicode" pitchFamily="34" charset="0"/>
              </a:rPr>
              <a:t>Eine</a:t>
            </a:r>
            <a:r>
              <a:rPr lang="hu-HU" sz="2000" dirty="0">
                <a:latin typeface="Lucida Sans Unicode" pitchFamily="34" charset="0"/>
              </a:rPr>
              <a:t> </a:t>
            </a:r>
            <a:r>
              <a:rPr lang="hu-HU" sz="2000" b="1" dirty="0" err="1">
                <a:solidFill>
                  <a:schemeClr val="accent6">
                    <a:lumMod val="75000"/>
                  </a:schemeClr>
                </a:solidFill>
                <a:latin typeface="Lucida Sans Unicode" pitchFamily="34" charset="0"/>
              </a:rPr>
              <a:t>Meiose</a:t>
            </a:r>
            <a:r>
              <a:rPr lang="hu-HU" sz="2000" dirty="0">
                <a:latin typeface="Lucida Sans Unicode" pitchFamily="34" charset="0"/>
              </a:rPr>
              <a:t> (von </a:t>
            </a:r>
            <a:r>
              <a:rPr lang="hu-HU" sz="2000" dirty="0" err="1">
                <a:latin typeface="Lucida Sans Unicode" pitchFamily="34" charset="0"/>
              </a:rPr>
              <a:t>einem</a:t>
            </a:r>
            <a:r>
              <a:rPr lang="hu-HU" sz="2000" dirty="0">
                <a:latin typeface="Lucida Sans Unicode" pitchFamily="34" charset="0"/>
              </a:rPr>
              <a:t> </a:t>
            </a:r>
            <a:r>
              <a:rPr lang="hu-HU" sz="2000" dirty="0" err="1">
                <a:latin typeface="Lucida Sans Unicode" pitchFamily="34" charset="0"/>
              </a:rPr>
              <a:t>prim</a:t>
            </a:r>
            <a:r>
              <a:rPr lang="en-US" sz="2000" dirty="0">
                <a:latin typeface="Lucida Sans Unicode" pitchFamily="34" charset="0"/>
              </a:rPr>
              <a:t>ä</a:t>
            </a:r>
            <a:r>
              <a:rPr lang="hu-HU" sz="2000" dirty="0" err="1">
                <a:latin typeface="Lucida Sans Unicode" pitchFamily="34" charset="0"/>
              </a:rPr>
              <a:t>ren</a:t>
            </a:r>
            <a:r>
              <a:rPr lang="hu-HU" sz="2000" dirty="0">
                <a:latin typeface="Lucida Sans Unicode" pitchFamily="34" charset="0"/>
              </a:rPr>
              <a:t> </a:t>
            </a:r>
            <a:r>
              <a:rPr lang="hu-HU" sz="2000" dirty="0" err="1">
                <a:latin typeface="Lucida Sans Unicode" pitchFamily="34" charset="0"/>
              </a:rPr>
              <a:t>Spermatozyt</a:t>
            </a:r>
            <a:r>
              <a:rPr lang="hu-HU" sz="2000" dirty="0">
                <a:latin typeface="Lucida Sans Unicode" pitchFamily="34" charset="0"/>
              </a:rPr>
              <a:t> </a:t>
            </a:r>
            <a:r>
              <a:rPr lang="hu-HU" sz="2000" dirty="0" err="1">
                <a:latin typeface="Lucida Sans Unicode" pitchFamily="34" charset="0"/>
              </a:rPr>
              <a:t>bis</a:t>
            </a:r>
            <a:r>
              <a:rPr lang="hu-HU" sz="2000" dirty="0">
                <a:latin typeface="Lucida Sans Unicode" pitchFamily="34" charset="0"/>
              </a:rPr>
              <a:t> </a:t>
            </a:r>
            <a:r>
              <a:rPr lang="hu-HU" sz="2000" dirty="0" err="1">
                <a:latin typeface="Lucida Sans Unicode" pitchFamily="34" charset="0"/>
              </a:rPr>
              <a:t>zu</a:t>
            </a:r>
            <a:r>
              <a:rPr lang="hu-HU" sz="2000" dirty="0">
                <a:latin typeface="Lucida Sans Unicode" pitchFamily="34" charset="0"/>
              </a:rPr>
              <a:t> den 4 </a:t>
            </a:r>
            <a:r>
              <a:rPr lang="hu-HU" sz="2000" dirty="0" err="1">
                <a:latin typeface="Lucida Sans Unicode" pitchFamily="34" charset="0"/>
              </a:rPr>
              <a:t>Spermatiden</a:t>
            </a:r>
            <a:r>
              <a:rPr lang="hu-HU" sz="2000" dirty="0">
                <a:latin typeface="Lucida Sans Unicode" pitchFamily="34" charset="0"/>
              </a:rPr>
              <a:t>)</a:t>
            </a:r>
            <a:endParaRPr lang="de-DE" sz="2000" dirty="0">
              <a:latin typeface="Lucida Sans Unicode" pitchFamily="34" charset="0"/>
            </a:endParaRPr>
          </a:p>
        </p:txBody>
      </p:sp>
      <p:sp>
        <p:nvSpPr>
          <p:cNvPr id="184337" name="Line 8"/>
          <p:cNvSpPr>
            <a:spLocks noChangeShapeType="1"/>
          </p:cNvSpPr>
          <p:nvPr/>
        </p:nvSpPr>
        <p:spPr bwMode="auto">
          <a:xfrm>
            <a:off x="3924300" y="908050"/>
            <a:ext cx="0" cy="1800225"/>
          </a:xfrm>
          <a:prstGeom prst="line">
            <a:avLst/>
          </a:prstGeom>
          <a:noFill/>
          <a:ln w="28575">
            <a:solidFill>
              <a:srgbClr val="CC6600"/>
            </a:solidFill>
            <a:round/>
            <a:headEnd type="triangle" w="med" len="med"/>
            <a:tailEnd type="triangle" w="med" len="med"/>
          </a:ln>
        </p:spPr>
        <p:txBody>
          <a:bodyPr/>
          <a:lstStyle/>
          <a:p>
            <a:endParaRPr lang="hu-HU"/>
          </a:p>
        </p:txBody>
      </p:sp>
      <p:sp>
        <p:nvSpPr>
          <p:cNvPr id="184338" name="Text Box 9"/>
          <p:cNvSpPr txBox="1">
            <a:spLocks noChangeArrowheads="1"/>
          </p:cNvSpPr>
          <p:nvPr/>
        </p:nvSpPr>
        <p:spPr bwMode="auto">
          <a:xfrm>
            <a:off x="4438650" y="3648075"/>
            <a:ext cx="4319587" cy="1416050"/>
          </a:xfrm>
          <a:prstGeom prst="rect">
            <a:avLst/>
          </a:prstGeom>
          <a:noFill/>
          <a:ln w="9525">
            <a:noFill/>
            <a:miter lim="800000"/>
            <a:headEnd/>
            <a:tailEnd/>
          </a:ln>
        </p:spPr>
        <p:txBody>
          <a:bodyPr>
            <a:spAutoFit/>
          </a:bodyPr>
          <a:lstStyle/>
          <a:p>
            <a:pPr>
              <a:spcBef>
                <a:spcPct val="50000"/>
              </a:spcBef>
            </a:pPr>
            <a:r>
              <a:rPr lang="hu-HU" b="1" dirty="0" err="1">
                <a:latin typeface="Lucida Sans Unicode" pitchFamily="34" charset="0"/>
              </a:rPr>
              <a:t>Keine</a:t>
            </a:r>
            <a:r>
              <a:rPr lang="hu-HU" dirty="0">
                <a:latin typeface="Lucida Sans Unicode" pitchFamily="34" charset="0"/>
              </a:rPr>
              <a:t> </a:t>
            </a:r>
            <a:r>
              <a:rPr lang="hu-HU" dirty="0" err="1">
                <a:latin typeface="Lucida Sans Unicode" pitchFamily="34" charset="0"/>
              </a:rPr>
              <a:t>Zellvermehrung</a:t>
            </a:r>
            <a:r>
              <a:rPr lang="hu-HU" dirty="0">
                <a:latin typeface="Lucida Sans Unicode" pitchFamily="34" charset="0"/>
              </a:rPr>
              <a:t>, </a:t>
            </a:r>
            <a:r>
              <a:rPr lang="hu-HU" dirty="0" err="1">
                <a:latin typeface="Lucida Sans Unicode" pitchFamily="34" charset="0"/>
              </a:rPr>
              <a:t>sondern</a:t>
            </a:r>
            <a:r>
              <a:rPr lang="hu-HU" dirty="0">
                <a:latin typeface="Lucida Sans Unicode" pitchFamily="34" charset="0"/>
              </a:rPr>
              <a:t> </a:t>
            </a:r>
            <a:r>
              <a:rPr lang="hu-HU" dirty="0" err="1">
                <a:latin typeface="Lucida Sans Unicode" pitchFamily="34" charset="0"/>
              </a:rPr>
              <a:t>nur</a:t>
            </a:r>
            <a:r>
              <a:rPr lang="hu-HU" dirty="0">
                <a:latin typeface="Lucida Sans Unicode" pitchFamily="34" charset="0"/>
              </a:rPr>
              <a:t> </a:t>
            </a:r>
            <a:r>
              <a:rPr lang="hu-HU" dirty="0" err="1">
                <a:latin typeface="Lucida Sans Unicode" pitchFamily="34" charset="0"/>
              </a:rPr>
              <a:t>zellul</a:t>
            </a:r>
            <a:r>
              <a:rPr lang="en-US" dirty="0">
                <a:latin typeface="Lucida Sans Unicode" pitchFamily="34" charset="0"/>
                <a:cs typeface="Times New Roman" pitchFamily="18" charset="0"/>
              </a:rPr>
              <a:t>ä</a:t>
            </a:r>
            <a:r>
              <a:rPr lang="hu-HU" dirty="0">
                <a:latin typeface="Lucida Sans Unicode" pitchFamily="34" charset="0"/>
                <a:cs typeface="Times New Roman" pitchFamily="18" charset="0"/>
              </a:rPr>
              <a:t>res </a:t>
            </a:r>
            <a:r>
              <a:rPr lang="hu-HU" dirty="0" err="1">
                <a:latin typeface="Lucida Sans Unicode" pitchFamily="34" charset="0"/>
                <a:cs typeface="Times New Roman" pitchFamily="18" charset="0"/>
              </a:rPr>
              <a:t>Reifen</a:t>
            </a:r>
            <a:r>
              <a:rPr lang="hu-HU" dirty="0">
                <a:latin typeface="Lucida Sans Unicode" pitchFamily="34" charset="0"/>
                <a:cs typeface="Times New Roman" pitchFamily="18" charset="0"/>
              </a:rPr>
              <a:t>:</a:t>
            </a:r>
            <a:br>
              <a:rPr lang="hu-HU" b="1" dirty="0">
                <a:latin typeface="Lucida Sans Unicode" pitchFamily="34" charset="0"/>
                <a:cs typeface="Times New Roman" pitchFamily="18" charset="0"/>
              </a:rPr>
            </a:br>
            <a:br>
              <a:rPr lang="hu-HU" b="1" dirty="0">
                <a:latin typeface="Lucida Sans Unicode" pitchFamily="34" charset="0"/>
                <a:cs typeface="Times New Roman" pitchFamily="18" charset="0"/>
              </a:rPr>
            </a:br>
            <a:r>
              <a:rPr lang="hu-HU" sz="3200" b="1" dirty="0">
                <a:solidFill>
                  <a:srgbClr val="000066"/>
                </a:solidFill>
                <a:latin typeface="Lucida Sans Unicode" pitchFamily="34" charset="0"/>
                <a:cs typeface="Times New Roman" pitchFamily="18" charset="0"/>
              </a:rPr>
              <a:t>SPERMIOGENESE</a:t>
            </a:r>
            <a:endParaRPr lang="en-US" sz="3200" b="1" dirty="0">
              <a:solidFill>
                <a:srgbClr val="000066"/>
              </a:solidFill>
              <a:latin typeface="Lucida Sans Unicode" pitchFamily="34" charset="0"/>
              <a:cs typeface="Times New Roman" pitchFamily="18" charset="0"/>
            </a:endParaRPr>
          </a:p>
        </p:txBody>
      </p:sp>
      <p:sp>
        <p:nvSpPr>
          <p:cNvPr id="184339" name="Line 10"/>
          <p:cNvSpPr>
            <a:spLocks noChangeShapeType="1"/>
          </p:cNvSpPr>
          <p:nvPr/>
        </p:nvSpPr>
        <p:spPr bwMode="auto">
          <a:xfrm>
            <a:off x="3924300" y="2708275"/>
            <a:ext cx="0" cy="3384550"/>
          </a:xfrm>
          <a:prstGeom prst="line">
            <a:avLst/>
          </a:prstGeom>
          <a:noFill/>
          <a:ln w="28575">
            <a:solidFill>
              <a:srgbClr val="000066"/>
            </a:solidFill>
            <a:round/>
            <a:headEnd type="triangle" w="med" len="med"/>
            <a:tailEnd type="triangle" w="med" len="med"/>
          </a:ln>
        </p:spPr>
        <p:txBody>
          <a:bodyPr/>
          <a:lstStyle/>
          <a:p>
            <a:endParaRPr lang="hu-HU"/>
          </a:p>
        </p:txBody>
      </p:sp>
      <p:sp>
        <p:nvSpPr>
          <p:cNvPr id="184340" name="Text Box 11"/>
          <p:cNvSpPr txBox="1">
            <a:spLocks noChangeArrowheads="1"/>
          </p:cNvSpPr>
          <p:nvPr/>
        </p:nvSpPr>
        <p:spPr bwMode="auto">
          <a:xfrm>
            <a:off x="4459288" y="2225675"/>
            <a:ext cx="4175125" cy="1311275"/>
          </a:xfrm>
          <a:prstGeom prst="rect">
            <a:avLst/>
          </a:prstGeom>
          <a:noFill/>
          <a:ln w="9525">
            <a:noFill/>
            <a:miter lim="800000"/>
            <a:headEnd/>
            <a:tailEnd/>
          </a:ln>
        </p:spPr>
        <p:txBody>
          <a:bodyPr>
            <a:spAutoFit/>
          </a:bodyPr>
          <a:lstStyle/>
          <a:p>
            <a:pPr>
              <a:spcBef>
                <a:spcPct val="50000"/>
              </a:spcBef>
            </a:pPr>
            <a:r>
              <a:rPr lang="hu-HU" sz="3200" b="1" dirty="0">
                <a:solidFill>
                  <a:srgbClr val="FF0000"/>
                </a:solidFill>
                <a:latin typeface="Lucida Sans Unicode" pitchFamily="34" charset="0"/>
              </a:rPr>
              <a:t>SPERMATO</a:t>
            </a:r>
            <a:r>
              <a:rPr lang="hu-HU" sz="3200" b="1" dirty="0">
                <a:solidFill>
                  <a:srgbClr val="CC6600"/>
                </a:solidFill>
                <a:latin typeface="Lucida Sans Unicode" pitchFamily="34" charset="0"/>
              </a:rPr>
              <a:t>GENESE</a:t>
            </a:r>
            <a:endParaRPr lang="en-US" sz="3200" b="1" dirty="0">
              <a:solidFill>
                <a:srgbClr val="CC6600"/>
              </a:solidFill>
              <a:latin typeface="Lucida Sans Unicode" pitchFamily="34" charset="0"/>
            </a:endParaRPr>
          </a:p>
          <a:p>
            <a:pPr>
              <a:spcBef>
                <a:spcPct val="50000"/>
              </a:spcBef>
            </a:pPr>
            <a:endParaRPr lang="de-DE" sz="3200" dirty="0">
              <a:latin typeface="Lucida Sans Unicode" pitchFamily="34" charset="0"/>
            </a:endParaRPr>
          </a:p>
        </p:txBody>
      </p:sp>
      <p:sp>
        <p:nvSpPr>
          <p:cNvPr id="184331" name="Szövegdoboz 14"/>
          <p:cNvSpPr txBox="1">
            <a:spLocks noChangeArrowheads="1"/>
          </p:cNvSpPr>
          <p:nvPr/>
        </p:nvSpPr>
        <p:spPr bwMode="auto">
          <a:xfrm>
            <a:off x="0" y="0"/>
            <a:ext cx="1331640" cy="246221"/>
          </a:xfrm>
          <a:prstGeom prst="rect">
            <a:avLst/>
          </a:prstGeom>
          <a:noFill/>
          <a:ln w="9525">
            <a:noFill/>
            <a:miter lim="800000"/>
            <a:headEnd/>
            <a:tailEnd/>
          </a:ln>
        </p:spPr>
        <p:txBody>
          <a:bodyPr>
            <a:spAutoFit/>
          </a:bodyPr>
          <a:lstStyle/>
          <a:p>
            <a:r>
              <a:rPr lang="hu-HU" sz="1000"/>
              <a:t>Basalmembran</a:t>
            </a:r>
          </a:p>
        </p:txBody>
      </p:sp>
      <p:cxnSp>
        <p:nvCxnSpPr>
          <p:cNvPr id="17" name="Egyenes összekötő nyíllal 16"/>
          <p:cNvCxnSpPr/>
          <p:nvPr/>
        </p:nvCxnSpPr>
        <p:spPr bwMode="auto">
          <a:xfrm>
            <a:off x="1025525" y="127000"/>
            <a:ext cx="790575" cy="2159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4325" name="Szövegdoboz 20"/>
          <p:cNvSpPr txBox="1">
            <a:spLocks noChangeArrowheads="1"/>
          </p:cNvSpPr>
          <p:nvPr/>
        </p:nvSpPr>
        <p:spPr bwMode="auto">
          <a:xfrm>
            <a:off x="1331913" y="5805488"/>
            <a:ext cx="1583903" cy="461962"/>
          </a:xfrm>
          <a:prstGeom prst="rect">
            <a:avLst/>
          </a:prstGeom>
          <a:noFill/>
          <a:ln w="9525">
            <a:noFill/>
            <a:miter lim="800000"/>
            <a:headEnd/>
            <a:tailEnd/>
          </a:ln>
        </p:spPr>
        <p:txBody>
          <a:bodyPr wrap="square">
            <a:spAutoFit/>
          </a:bodyPr>
          <a:lstStyle/>
          <a:p>
            <a:pPr algn="ctr"/>
            <a:r>
              <a:rPr lang="hu-HU" sz="1200" b="1" dirty="0" err="1"/>
              <a:t>Sämenkanälchen</a:t>
            </a:r>
            <a:r>
              <a:rPr lang="hu-HU" sz="1200" b="1" dirty="0"/>
              <a:t>-lumen</a:t>
            </a:r>
          </a:p>
        </p:txBody>
      </p:sp>
      <p:sp>
        <p:nvSpPr>
          <p:cNvPr id="184326" name="Szövegdoboz 21"/>
          <p:cNvSpPr txBox="1">
            <a:spLocks noChangeArrowheads="1"/>
          </p:cNvSpPr>
          <p:nvPr/>
        </p:nvSpPr>
        <p:spPr bwMode="auto">
          <a:xfrm>
            <a:off x="0" y="1773238"/>
            <a:ext cx="1187450" cy="1384300"/>
          </a:xfrm>
          <a:prstGeom prst="rect">
            <a:avLst/>
          </a:prstGeom>
          <a:noFill/>
          <a:ln w="9525">
            <a:noFill/>
            <a:miter lim="800000"/>
            <a:headEnd/>
            <a:tailEnd/>
          </a:ln>
        </p:spPr>
        <p:txBody>
          <a:bodyPr>
            <a:spAutoFit/>
          </a:bodyPr>
          <a:lstStyle/>
          <a:p>
            <a:r>
              <a:rPr lang="hu-HU" sz="1400" b="1"/>
              <a:t>Zellkerne und Zytoplasm von 2 Sertoli Zellen</a:t>
            </a:r>
          </a:p>
        </p:txBody>
      </p:sp>
      <p:cxnSp>
        <p:nvCxnSpPr>
          <p:cNvPr id="24" name="Egyenes összekötő nyíllal 23"/>
          <p:cNvCxnSpPr/>
          <p:nvPr/>
        </p:nvCxnSpPr>
        <p:spPr>
          <a:xfrm flipV="1">
            <a:off x="684213" y="1628775"/>
            <a:ext cx="792162" cy="1444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gyenes összekötő nyíllal 26"/>
          <p:cNvCxnSpPr/>
          <p:nvPr/>
        </p:nvCxnSpPr>
        <p:spPr>
          <a:xfrm flipV="1">
            <a:off x="684213" y="620713"/>
            <a:ext cx="1800225" cy="11525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p:nvPr/>
        </p:nvCxnSpPr>
        <p:spPr>
          <a:xfrm flipV="1">
            <a:off x="1042988" y="2205038"/>
            <a:ext cx="504825" cy="1444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Csoportba foglalás 12"/>
          <p:cNvGrpSpPr/>
          <p:nvPr/>
        </p:nvGrpSpPr>
        <p:grpSpPr>
          <a:xfrm>
            <a:off x="71574" y="341138"/>
            <a:ext cx="8532874" cy="6472238"/>
            <a:chOff x="71574" y="116632"/>
            <a:chExt cx="8532874" cy="6472238"/>
          </a:xfrm>
        </p:grpSpPr>
        <p:graphicFrame>
          <p:nvGraphicFramePr>
            <p:cNvPr id="212994" name="Object 2"/>
            <p:cNvGraphicFramePr>
              <a:graphicFrameLocks noChangeAspect="1"/>
            </p:cNvGraphicFramePr>
            <p:nvPr>
              <p:extLst>
                <p:ext uri="{D42A27DB-BD31-4B8C-83A1-F6EECF244321}">
                  <p14:modId xmlns:p14="http://schemas.microsoft.com/office/powerpoint/2010/main" val="585468818"/>
                </p:ext>
              </p:extLst>
            </p:nvPr>
          </p:nvGraphicFramePr>
          <p:xfrm>
            <a:off x="746463" y="116632"/>
            <a:ext cx="7345363" cy="6472238"/>
          </p:xfrm>
          <a:graphic>
            <a:graphicData uri="http://schemas.openxmlformats.org/presentationml/2006/ole">
              <mc:AlternateContent xmlns:mc="http://schemas.openxmlformats.org/markup-compatibility/2006">
                <mc:Choice xmlns:v="urn:schemas-microsoft-com:vml" Requires="v">
                  <p:oleObj spid="_x0000_s213015" name="Image" r:id="rId3" imgW="3203183" imgH="2822454" progId="Photoshop.Image.7">
                    <p:embed/>
                  </p:oleObj>
                </mc:Choice>
                <mc:Fallback>
                  <p:oleObj name="Image" r:id="rId3" imgW="3203183" imgH="2822454" progId="Photoshop.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63" y="116632"/>
                          <a:ext cx="7345363"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zövegdoboz 1"/>
            <p:cNvSpPr txBox="1"/>
            <p:nvPr/>
          </p:nvSpPr>
          <p:spPr>
            <a:xfrm>
              <a:off x="71574" y="548680"/>
              <a:ext cx="1368152" cy="369332"/>
            </a:xfrm>
            <a:prstGeom prst="rect">
              <a:avLst/>
            </a:prstGeom>
            <a:noFill/>
          </p:spPr>
          <p:txBody>
            <a:bodyPr wrap="square" rtlCol="0">
              <a:spAutoFit/>
            </a:bodyPr>
            <a:lstStyle/>
            <a:p>
              <a:r>
                <a:rPr lang="hu-HU" b="1" dirty="0" err="1"/>
                <a:t>Spermatid</a:t>
              </a:r>
              <a:endParaRPr lang="de-DE" b="1" dirty="0"/>
            </a:p>
          </p:txBody>
        </p:sp>
        <p:sp>
          <p:nvSpPr>
            <p:cNvPr id="4" name="Szövegdoboz 3"/>
            <p:cNvSpPr txBox="1"/>
            <p:nvPr/>
          </p:nvSpPr>
          <p:spPr>
            <a:xfrm>
              <a:off x="7236296" y="5805264"/>
              <a:ext cx="1368152" cy="646331"/>
            </a:xfrm>
            <a:prstGeom prst="rect">
              <a:avLst/>
            </a:prstGeom>
            <a:noFill/>
          </p:spPr>
          <p:txBody>
            <a:bodyPr wrap="square" rtlCol="0">
              <a:spAutoFit/>
            </a:bodyPr>
            <a:lstStyle/>
            <a:p>
              <a:pPr algn="ctr"/>
              <a:r>
                <a:rPr lang="hu-HU" b="1" dirty="0" err="1"/>
                <a:t>reifes</a:t>
              </a:r>
              <a:r>
                <a:rPr lang="hu-HU" b="1" dirty="0"/>
                <a:t> Spermium</a:t>
              </a:r>
              <a:endParaRPr lang="de-DE" b="1" dirty="0"/>
            </a:p>
          </p:txBody>
        </p:sp>
        <p:cxnSp>
          <p:nvCxnSpPr>
            <p:cNvPr id="5" name="Egyenes összekötő nyíllal 4"/>
            <p:cNvCxnSpPr/>
            <p:nvPr/>
          </p:nvCxnSpPr>
          <p:spPr>
            <a:xfrm>
              <a:off x="2555776" y="1556792"/>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a:off x="4860032" y="1556792"/>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a:off x="7812360" y="1556792"/>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Egyenes összekötő nyíllal 8"/>
            <p:cNvCxnSpPr/>
            <p:nvPr/>
          </p:nvCxnSpPr>
          <p:spPr>
            <a:xfrm>
              <a:off x="395536" y="5085184"/>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a:off x="2339752" y="5085184"/>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a:off x="3923928" y="5085184"/>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a:off x="5724128" y="5085184"/>
              <a:ext cx="288032"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Szövegdoboz 14"/>
          <p:cNvSpPr txBox="1"/>
          <p:nvPr/>
        </p:nvSpPr>
        <p:spPr>
          <a:xfrm>
            <a:off x="6493743" y="496187"/>
            <a:ext cx="2650257" cy="461665"/>
          </a:xfrm>
          <a:prstGeom prst="rect">
            <a:avLst/>
          </a:prstGeom>
          <a:noFill/>
        </p:spPr>
        <p:txBody>
          <a:bodyPr wrap="square" rtlCol="0">
            <a:spAutoFit/>
          </a:bodyPr>
          <a:lstStyle/>
          <a:p>
            <a:r>
              <a:rPr lang="hu-HU" sz="2400" b="1" dirty="0">
                <a:solidFill>
                  <a:srgbClr val="000066"/>
                </a:solidFill>
                <a:latin typeface="Lucida Sans Unicode" pitchFamily="34" charset="0"/>
                <a:cs typeface="Times New Roman" pitchFamily="18" charset="0"/>
              </a:rPr>
              <a:t>SPERMIOGENESE</a:t>
            </a:r>
            <a:endParaRPr lang="de-DE" sz="2400" b="1" dirty="0">
              <a:solidFill>
                <a:srgbClr val="00206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3"/>
          <p:cNvSpPr txBox="1">
            <a:spLocks noChangeArrowheads="1"/>
          </p:cNvSpPr>
          <p:nvPr/>
        </p:nvSpPr>
        <p:spPr bwMode="auto">
          <a:xfrm>
            <a:off x="468313" y="5375275"/>
            <a:ext cx="8167687" cy="646113"/>
          </a:xfrm>
          <a:prstGeom prst="rect">
            <a:avLst/>
          </a:prstGeom>
          <a:noFill/>
          <a:ln w="9525">
            <a:noFill/>
            <a:miter lim="800000"/>
            <a:headEnd/>
            <a:tailEnd/>
          </a:ln>
        </p:spPr>
        <p:txBody>
          <a:bodyPr>
            <a:spAutoFit/>
          </a:bodyPr>
          <a:lstStyle/>
          <a:p>
            <a:pPr algn="ctr"/>
            <a:r>
              <a:rPr lang="hu-HU" b="1" dirty="0" err="1">
                <a:solidFill>
                  <a:srgbClr val="002060"/>
                </a:solidFill>
              </a:rPr>
              <a:t>Phasen</a:t>
            </a:r>
            <a:r>
              <a:rPr lang="hu-HU" b="1" dirty="0">
                <a:solidFill>
                  <a:srgbClr val="002060"/>
                </a:solidFill>
              </a:rPr>
              <a:t> der </a:t>
            </a:r>
            <a:r>
              <a:rPr lang="hu-HU" b="1" dirty="0" err="1">
                <a:solidFill>
                  <a:srgbClr val="002060"/>
                </a:solidFill>
              </a:rPr>
              <a:t>Spermiogenese</a:t>
            </a:r>
            <a:r>
              <a:rPr lang="hu-HU" b="1" dirty="0">
                <a:solidFill>
                  <a:srgbClr val="002060"/>
                </a:solidFill>
              </a:rPr>
              <a:t>: </a:t>
            </a:r>
            <a:r>
              <a:rPr lang="hu-HU" b="1" dirty="0" err="1">
                <a:solidFill>
                  <a:srgbClr val="002060"/>
                </a:solidFill>
              </a:rPr>
              <a:t>aus</a:t>
            </a:r>
            <a:r>
              <a:rPr lang="hu-HU" b="1" dirty="0">
                <a:solidFill>
                  <a:srgbClr val="002060"/>
                </a:solidFill>
              </a:rPr>
              <a:t> </a:t>
            </a:r>
            <a:r>
              <a:rPr lang="hu-HU" b="1" dirty="0" err="1">
                <a:solidFill>
                  <a:srgbClr val="002060"/>
                </a:solidFill>
              </a:rPr>
              <a:t>Spermatiden</a:t>
            </a:r>
            <a:r>
              <a:rPr lang="hu-HU" b="1" dirty="0">
                <a:solidFill>
                  <a:srgbClr val="002060"/>
                </a:solidFill>
              </a:rPr>
              <a:t> </a:t>
            </a:r>
            <a:r>
              <a:rPr lang="hu-HU" b="1" dirty="0" err="1">
                <a:solidFill>
                  <a:srgbClr val="002060"/>
                </a:solidFill>
              </a:rPr>
              <a:t>reifen</a:t>
            </a:r>
            <a:r>
              <a:rPr lang="hu-HU" b="1" dirty="0">
                <a:solidFill>
                  <a:srgbClr val="002060"/>
                </a:solidFill>
              </a:rPr>
              <a:t> </a:t>
            </a:r>
            <a:r>
              <a:rPr lang="hu-HU" b="1" dirty="0" err="1">
                <a:solidFill>
                  <a:srgbClr val="002060"/>
                </a:solidFill>
              </a:rPr>
              <a:t>die</a:t>
            </a:r>
            <a:r>
              <a:rPr lang="hu-HU" b="1" dirty="0">
                <a:solidFill>
                  <a:srgbClr val="002060"/>
                </a:solidFill>
              </a:rPr>
              <a:t> </a:t>
            </a:r>
            <a:r>
              <a:rPr lang="hu-HU" b="1" dirty="0" err="1">
                <a:solidFill>
                  <a:srgbClr val="002060"/>
                </a:solidFill>
              </a:rPr>
              <a:t>Spermien</a:t>
            </a:r>
            <a:r>
              <a:rPr lang="hu-HU" b="1" dirty="0">
                <a:solidFill>
                  <a:srgbClr val="002060"/>
                </a:solidFill>
              </a:rPr>
              <a:t> </a:t>
            </a:r>
            <a:r>
              <a:rPr lang="hu-HU" b="1" dirty="0" err="1">
                <a:solidFill>
                  <a:srgbClr val="002060"/>
                </a:solidFill>
              </a:rPr>
              <a:t>durch</a:t>
            </a:r>
            <a:r>
              <a:rPr lang="hu-HU" b="1" dirty="0">
                <a:solidFill>
                  <a:srgbClr val="002060"/>
                </a:solidFill>
              </a:rPr>
              <a:t> </a:t>
            </a:r>
            <a:br>
              <a:rPr lang="hu-HU" b="1" dirty="0">
                <a:solidFill>
                  <a:srgbClr val="002060"/>
                </a:solidFill>
              </a:rPr>
            </a:br>
            <a:r>
              <a:rPr lang="hu-HU" b="1" dirty="0">
                <a:solidFill>
                  <a:srgbClr val="002060"/>
                </a:solidFill>
              </a:rPr>
              <a:t>Golgi-</a:t>
            </a:r>
            <a:r>
              <a:rPr lang="hu-HU" b="1" dirty="0" err="1">
                <a:solidFill>
                  <a:srgbClr val="002060"/>
                </a:solidFill>
              </a:rPr>
              <a:t>Phase</a:t>
            </a:r>
            <a:r>
              <a:rPr lang="hu-HU" b="1" dirty="0">
                <a:solidFill>
                  <a:srgbClr val="002060"/>
                </a:solidFill>
              </a:rPr>
              <a:t> (A), </a:t>
            </a:r>
            <a:r>
              <a:rPr lang="hu-HU" b="1" dirty="0" err="1">
                <a:solidFill>
                  <a:srgbClr val="002060"/>
                </a:solidFill>
              </a:rPr>
              <a:t>Kappe-Phase</a:t>
            </a:r>
            <a:r>
              <a:rPr lang="hu-HU" b="1" dirty="0">
                <a:solidFill>
                  <a:srgbClr val="002060"/>
                </a:solidFill>
              </a:rPr>
              <a:t> (B), </a:t>
            </a:r>
            <a:r>
              <a:rPr lang="hu-HU" b="1" dirty="0" err="1">
                <a:solidFill>
                  <a:srgbClr val="002060"/>
                </a:solidFill>
              </a:rPr>
              <a:t>Akrosomen-Phase</a:t>
            </a:r>
            <a:r>
              <a:rPr lang="hu-HU" b="1" dirty="0">
                <a:solidFill>
                  <a:srgbClr val="002060"/>
                </a:solidFill>
              </a:rPr>
              <a:t> (C)</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4" y="188640"/>
            <a:ext cx="9144000" cy="4153546"/>
          </a:xfrm>
          <a:prstGeom prst="rect">
            <a:avLst/>
          </a:prstGeom>
        </p:spPr>
      </p:pic>
      <p:sp>
        <p:nvSpPr>
          <p:cNvPr id="3" name="Szövegdoboz 2"/>
          <p:cNvSpPr txBox="1"/>
          <p:nvPr/>
        </p:nvSpPr>
        <p:spPr>
          <a:xfrm>
            <a:off x="1107790" y="3875483"/>
            <a:ext cx="432048" cy="461665"/>
          </a:xfrm>
          <a:prstGeom prst="rect">
            <a:avLst/>
          </a:prstGeom>
          <a:noFill/>
        </p:spPr>
        <p:txBody>
          <a:bodyPr wrap="square" rtlCol="0">
            <a:spAutoFit/>
          </a:bodyPr>
          <a:lstStyle/>
          <a:p>
            <a:r>
              <a:rPr lang="hu-HU" sz="2400" b="1" dirty="0">
                <a:solidFill>
                  <a:srgbClr val="002060"/>
                </a:solidFill>
              </a:rPr>
              <a:t>A</a:t>
            </a:r>
            <a:endParaRPr lang="de-DE" sz="2400" b="1" dirty="0">
              <a:solidFill>
                <a:srgbClr val="002060"/>
              </a:solidFill>
            </a:endParaRPr>
          </a:p>
        </p:txBody>
      </p:sp>
      <p:sp>
        <p:nvSpPr>
          <p:cNvPr id="13" name="Szövegdoboz 12"/>
          <p:cNvSpPr txBox="1"/>
          <p:nvPr/>
        </p:nvSpPr>
        <p:spPr>
          <a:xfrm>
            <a:off x="3779912" y="3875856"/>
            <a:ext cx="432048" cy="461665"/>
          </a:xfrm>
          <a:prstGeom prst="rect">
            <a:avLst/>
          </a:prstGeom>
          <a:noFill/>
        </p:spPr>
        <p:txBody>
          <a:bodyPr wrap="square" rtlCol="0">
            <a:spAutoFit/>
          </a:bodyPr>
          <a:lstStyle/>
          <a:p>
            <a:r>
              <a:rPr lang="hu-HU" sz="2400" b="1" dirty="0">
                <a:solidFill>
                  <a:srgbClr val="002060"/>
                </a:solidFill>
              </a:rPr>
              <a:t>B</a:t>
            </a:r>
            <a:endParaRPr lang="de-DE" sz="2400" b="1" dirty="0">
              <a:solidFill>
                <a:srgbClr val="002060"/>
              </a:solidFill>
            </a:endParaRPr>
          </a:p>
        </p:txBody>
      </p:sp>
      <p:sp>
        <p:nvSpPr>
          <p:cNvPr id="14" name="Szövegdoboz 13"/>
          <p:cNvSpPr txBox="1"/>
          <p:nvPr/>
        </p:nvSpPr>
        <p:spPr>
          <a:xfrm>
            <a:off x="6452034" y="3875483"/>
            <a:ext cx="432048" cy="461665"/>
          </a:xfrm>
          <a:prstGeom prst="rect">
            <a:avLst/>
          </a:prstGeom>
          <a:noFill/>
        </p:spPr>
        <p:txBody>
          <a:bodyPr wrap="square" rtlCol="0">
            <a:spAutoFit/>
          </a:bodyPr>
          <a:lstStyle/>
          <a:p>
            <a:r>
              <a:rPr lang="hu-HU" sz="2400" b="1" dirty="0">
                <a:solidFill>
                  <a:srgbClr val="002060"/>
                </a:solidFill>
              </a:rPr>
              <a:t>C</a:t>
            </a:r>
            <a:endParaRPr lang="de-DE" sz="2400" b="1" dirty="0">
              <a:solidFill>
                <a:srgbClr val="00206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 y="0"/>
            <a:ext cx="5673055" cy="6858000"/>
          </a:xfrm>
          <a:prstGeom prst="rect">
            <a:avLst/>
          </a:prstGeom>
        </p:spPr>
      </p:pic>
      <p:sp>
        <p:nvSpPr>
          <p:cNvPr id="187393" name="Text Box 3"/>
          <p:cNvSpPr txBox="1">
            <a:spLocks noChangeArrowheads="1"/>
          </p:cNvSpPr>
          <p:nvPr/>
        </p:nvSpPr>
        <p:spPr bwMode="auto">
          <a:xfrm>
            <a:off x="684213" y="0"/>
            <a:ext cx="7559675" cy="461963"/>
          </a:xfrm>
          <a:prstGeom prst="rect">
            <a:avLst/>
          </a:prstGeom>
          <a:noFill/>
          <a:ln w="9525">
            <a:noFill/>
            <a:miter lim="800000"/>
            <a:headEnd/>
            <a:tailEnd/>
          </a:ln>
        </p:spPr>
        <p:txBody>
          <a:bodyPr>
            <a:spAutoFit/>
          </a:bodyPr>
          <a:lstStyle/>
          <a:p>
            <a:pPr algn="ctr"/>
            <a:r>
              <a:rPr lang="hu-HU" sz="2400" b="1">
                <a:latin typeface="Calibri" pitchFamily="34" charset="0"/>
              </a:rPr>
              <a:t>Spermienentwicklung zwischen den Sertoli Zellen</a:t>
            </a:r>
          </a:p>
        </p:txBody>
      </p:sp>
      <p:sp>
        <p:nvSpPr>
          <p:cNvPr id="187402" name="Szövegdoboz 3"/>
          <p:cNvSpPr txBox="1">
            <a:spLocks noChangeArrowheads="1"/>
          </p:cNvSpPr>
          <p:nvPr/>
        </p:nvSpPr>
        <p:spPr bwMode="auto">
          <a:xfrm>
            <a:off x="6228098" y="5284540"/>
            <a:ext cx="3024604" cy="369332"/>
          </a:xfrm>
          <a:prstGeom prst="rect">
            <a:avLst/>
          </a:prstGeom>
          <a:noFill/>
          <a:ln w="9525">
            <a:noFill/>
            <a:miter lim="800000"/>
            <a:headEnd/>
            <a:tailEnd/>
          </a:ln>
        </p:spPr>
        <p:txBody>
          <a:bodyPr>
            <a:spAutoFit/>
          </a:bodyPr>
          <a:lstStyle/>
          <a:p>
            <a:r>
              <a:rPr lang="hu-HU" sz="1600" dirty="0" err="1">
                <a:latin typeface="Arial" panose="020B0604020202020204" pitchFamily="34" charset="0"/>
                <a:cs typeface="Arial" panose="020B0604020202020204" pitchFamily="34" charset="0"/>
              </a:rPr>
              <a:t>Spermatogonium</a:t>
            </a:r>
            <a:r>
              <a:rPr lang="hu-HU" dirty="0">
                <a:latin typeface="Calibri" pitchFamily="34" charset="0"/>
              </a:rPr>
              <a:t> MITOSEN</a:t>
            </a:r>
          </a:p>
        </p:txBody>
      </p:sp>
      <p:cxnSp>
        <p:nvCxnSpPr>
          <p:cNvPr id="6" name="Egyenes összekötő nyíllal 5"/>
          <p:cNvCxnSpPr/>
          <p:nvPr/>
        </p:nvCxnSpPr>
        <p:spPr bwMode="auto">
          <a:xfrm flipH="1">
            <a:off x="4249738" y="5489575"/>
            <a:ext cx="180022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404" name="Szövegdoboz 8"/>
          <p:cNvSpPr txBox="1">
            <a:spLocks noChangeArrowheads="1"/>
          </p:cNvSpPr>
          <p:nvPr/>
        </p:nvSpPr>
        <p:spPr bwMode="auto">
          <a:xfrm>
            <a:off x="6250791" y="3732332"/>
            <a:ext cx="2893209" cy="338554"/>
          </a:xfrm>
          <a:prstGeom prst="rect">
            <a:avLst/>
          </a:prstGeom>
          <a:noFill/>
          <a:ln w="9525">
            <a:noFill/>
            <a:miter lim="800000"/>
            <a:headEnd/>
            <a:tailEnd/>
          </a:ln>
        </p:spPr>
        <p:txBody>
          <a:bodyPr>
            <a:spAutoFit/>
          </a:bodyPr>
          <a:lstStyle/>
          <a:p>
            <a:r>
              <a:rPr lang="hu-HU" sz="1600" dirty="0" err="1">
                <a:latin typeface="Arial" panose="020B0604020202020204" pitchFamily="34" charset="0"/>
                <a:cs typeface="Arial" panose="020B0604020202020204" pitchFamily="34" charset="0"/>
              </a:rPr>
              <a:t>Spermatozyt</a:t>
            </a:r>
            <a:r>
              <a:rPr lang="hu-HU" sz="1600" dirty="0">
                <a:latin typeface="Arial" panose="020B0604020202020204" pitchFamily="34" charset="0"/>
                <a:cs typeface="Arial" panose="020B0604020202020204" pitchFamily="34" charset="0"/>
              </a:rPr>
              <a:t> MEIOSE</a:t>
            </a:r>
          </a:p>
        </p:txBody>
      </p:sp>
      <p:cxnSp>
        <p:nvCxnSpPr>
          <p:cNvPr id="10" name="Egyenes összekötő nyíllal 9"/>
          <p:cNvCxnSpPr/>
          <p:nvPr/>
        </p:nvCxnSpPr>
        <p:spPr bwMode="auto">
          <a:xfrm flipH="1">
            <a:off x="3947386" y="3930082"/>
            <a:ext cx="205263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406" name="Szövegdoboz 10"/>
          <p:cNvSpPr txBox="1">
            <a:spLocks noChangeArrowheads="1"/>
          </p:cNvSpPr>
          <p:nvPr/>
        </p:nvSpPr>
        <p:spPr bwMode="auto">
          <a:xfrm>
            <a:off x="6228098" y="2673197"/>
            <a:ext cx="2952589" cy="584775"/>
          </a:xfrm>
          <a:prstGeom prst="rect">
            <a:avLst/>
          </a:prstGeom>
          <a:noFill/>
          <a:ln w="9525">
            <a:noFill/>
            <a:miter lim="800000"/>
            <a:headEnd/>
            <a:tailEnd/>
          </a:ln>
        </p:spPr>
        <p:txBody>
          <a:bodyPr>
            <a:spAutoFit/>
          </a:bodyPr>
          <a:lstStyle/>
          <a:p>
            <a:r>
              <a:rPr lang="hu-HU" sz="1600" dirty="0" err="1">
                <a:latin typeface="Arial" panose="020B0604020202020204" pitchFamily="34" charset="0"/>
                <a:cs typeface="Arial" panose="020B0604020202020204" pitchFamily="34" charset="0"/>
              </a:rPr>
              <a:t>Spermatid</a:t>
            </a:r>
            <a:r>
              <a:rPr lang="hu-HU" sz="1600" dirty="0">
                <a:latin typeface="Arial" panose="020B0604020202020204" pitchFamily="34" charset="0"/>
                <a:cs typeface="Arial" panose="020B0604020202020204" pitchFamily="34" charset="0"/>
              </a:rPr>
              <a:t> ZELLDIFFERENZIERUNG</a:t>
            </a:r>
          </a:p>
        </p:txBody>
      </p:sp>
      <p:cxnSp>
        <p:nvCxnSpPr>
          <p:cNvPr id="12" name="Egyenes összekötő nyíllal 11"/>
          <p:cNvCxnSpPr/>
          <p:nvPr/>
        </p:nvCxnSpPr>
        <p:spPr bwMode="auto">
          <a:xfrm flipH="1">
            <a:off x="3707608" y="2958791"/>
            <a:ext cx="23050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408" name="Szövegdoboz 12"/>
          <p:cNvSpPr txBox="1">
            <a:spLocks noChangeArrowheads="1"/>
          </p:cNvSpPr>
          <p:nvPr/>
        </p:nvSpPr>
        <p:spPr bwMode="auto">
          <a:xfrm>
            <a:off x="6228098" y="1443207"/>
            <a:ext cx="1512302" cy="338554"/>
          </a:xfrm>
          <a:prstGeom prst="rect">
            <a:avLst/>
          </a:prstGeom>
          <a:noFill/>
          <a:ln w="9525">
            <a:noFill/>
            <a:miter lim="800000"/>
            <a:headEnd/>
            <a:tailEnd/>
          </a:ln>
        </p:spPr>
        <p:txBody>
          <a:bodyPr>
            <a:spAutoFit/>
          </a:bodyPr>
          <a:lstStyle/>
          <a:p>
            <a:r>
              <a:rPr lang="hu-HU" sz="1600" dirty="0" err="1"/>
              <a:t>Spermien</a:t>
            </a:r>
            <a:endParaRPr lang="hu-HU" sz="1600" dirty="0"/>
          </a:p>
        </p:txBody>
      </p:sp>
      <p:cxnSp>
        <p:nvCxnSpPr>
          <p:cNvPr id="14" name="Egyenes összekötő nyíllal 13"/>
          <p:cNvCxnSpPr/>
          <p:nvPr/>
        </p:nvCxnSpPr>
        <p:spPr bwMode="auto">
          <a:xfrm flipH="1">
            <a:off x="4246563" y="1638992"/>
            <a:ext cx="185677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397" name="Szövegdoboz 15"/>
          <p:cNvSpPr txBox="1">
            <a:spLocks noChangeArrowheads="1"/>
          </p:cNvSpPr>
          <p:nvPr/>
        </p:nvSpPr>
        <p:spPr bwMode="auto">
          <a:xfrm>
            <a:off x="6228098" y="753561"/>
            <a:ext cx="1512302" cy="338554"/>
          </a:xfrm>
          <a:prstGeom prst="rect">
            <a:avLst/>
          </a:prstGeom>
          <a:noFill/>
          <a:ln w="9525">
            <a:noFill/>
            <a:miter lim="800000"/>
            <a:headEnd/>
            <a:tailEnd/>
          </a:ln>
        </p:spPr>
        <p:txBody>
          <a:bodyPr>
            <a:spAutoFit/>
          </a:bodyPr>
          <a:lstStyle/>
          <a:p>
            <a:r>
              <a:rPr lang="hu-HU" sz="1600" dirty="0"/>
              <a:t>Lumen</a:t>
            </a:r>
          </a:p>
        </p:txBody>
      </p:sp>
      <p:cxnSp>
        <p:nvCxnSpPr>
          <p:cNvPr id="17" name="Egyenes összekötő nyíllal 16"/>
          <p:cNvCxnSpPr/>
          <p:nvPr/>
        </p:nvCxnSpPr>
        <p:spPr bwMode="auto">
          <a:xfrm flipH="1">
            <a:off x="4590452" y="908720"/>
            <a:ext cx="151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399" name="Szövegdoboz 19"/>
          <p:cNvSpPr txBox="1">
            <a:spLocks noChangeArrowheads="1"/>
          </p:cNvSpPr>
          <p:nvPr/>
        </p:nvSpPr>
        <p:spPr bwMode="auto">
          <a:xfrm>
            <a:off x="6250791" y="6355348"/>
            <a:ext cx="3024604" cy="338554"/>
          </a:xfrm>
          <a:prstGeom prst="rect">
            <a:avLst/>
          </a:prstGeom>
          <a:noFill/>
          <a:ln w="9525">
            <a:noFill/>
            <a:miter lim="800000"/>
            <a:headEnd/>
            <a:tailEnd/>
          </a:ln>
        </p:spPr>
        <p:txBody>
          <a:bodyPr>
            <a:spAutoFit/>
          </a:bodyPr>
          <a:lstStyle/>
          <a:p>
            <a:r>
              <a:rPr lang="hu-HU" sz="1600" dirty="0" err="1">
                <a:latin typeface="Arial" panose="020B0604020202020204" pitchFamily="34" charset="0"/>
                <a:cs typeface="Arial" panose="020B0604020202020204" pitchFamily="34" charset="0"/>
              </a:rPr>
              <a:t>Kapillarlumen</a:t>
            </a:r>
            <a:endParaRPr lang="hu-HU" sz="1600" dirty="0">
              <a:latin typeface="Arial" panose="020B0604020202020204" pitchFamily="34" charset="0"/>
              <a:cs typeface="Arial" panose="020B0604020202020204" pitchFamily="34" charset="0"/>
            </a:endParaRPr>
          </a:p>
        </p:txBody>
      </p:sp>
      <p:cxnSp>
        <p:nvCxnSpPr>
          <p:cNvPr id="21" name="Egyenes összekötő nyíllal 20"/>
          <p:cNvCxnSpPr/>
          <p:nvPr/>
        </p:nvCxnSpPr>
        <p:spPr bwMode="auto">
          <a:xfrm flipH="1">
            <a:off x="4246563" y="6524625"/>
            <a:ext cx="180022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395" name="Szövegdoboz 22"/>
          <p:cNvSpPr txBox="1">
            <a:spLocks noChangeArrowheads="1"/>
          </p:cNvSpPr>
          <p:nvPr/>
        </p:nvSpPr>
        <p:spPr bwMode="auto">
          <a:xfrm>
            <a:off x="250825" y="3214688"/>
            <a:ext cx="1584325" cy="646112"/>
          </a:xfrm>
          <a:prstGeom prst="rect">
            <a:avLst/>
          </a:prstGeom>
          <a:noFill/>
          <a:ln w="9525">
            <a:noFill/>
            <a:miter lim="800000"/>
            <a:headEnd/>
            <a:tailEnd/>
          </a:ln>
        </p:spPr>
        <p:txBody>
          <a:bodyPr>
            <a:spAutoFit/>
          </a:bodyPr>
          <a:lstStyle/>
          <a:p>
            <a:r>
              <a:rPr lang="hu-HU"/>
              <a:t>Sertoli Zellen (grau)</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913"/>
            <a:ext cx="5764826" cy="6021288"/>
          </a:xfrm>
          <a:prstGeom prst="rect">
            <a:avLst/>
          </a:prstGeom>
        </p:spPr>
      </p:pic>
      <p:sp>
        <p:nvSpPr>
          <p:cNvPr id="22531" name="Text Box 3"/>
          <p:cNvSpPr txBox="1">
            <a:spLocks noChangeArrowheads="1"/>
          </p:cNvSpPr>
          <p:nvPr/>
        </p:nvSpPr>
        <p:spPr bwMode="auto">
          <a:xfrm>
            <a:off x="5759257" y="212153"/>
            <a:ext cx="3241675" cy="5632450"/>
          </a:xfrm>
          <a:prstGeom prst="rect">
            <a:avLst/>
          </a:prstGeom>
          <a:noFill/>
          <a:ln w="9525">
            <a:noFill/>
            <a:miter lim="800000"/>
            <a:headEnd/>
            <a:tailEnd/>
          </a:ln>
          <a:effectLst/>
        </p:spPr>
        <p:txBody>
          <a:bodyPr>
            <a:spAutoFit/>
          </a:bodyPr>
          <a:lstStyle/>
          <a:p>
            <a:pPr>
              <a:spcBef>
                <a:spcPct val="50000"/>
              </a:spcBef>
              <a:defRPr/>
            </a:pPr>
            <a:r>
              <a:rPr lang="de-DE" dirty="0"/>
              <a:t>2 benachbarten Sertoli Zellen unterteilen das Lumen des Samenkanälchens in ein basales und ein adluminales Kompartiment. Die 2 Kompartimente sind durch </a:t>
            </a:r>
            <a:r>
              <a:rPr lang="de-DE" dirty="0" err="1"/>
              <a:t>Adherent</a:t>
            </a:r>
            <a:r>
              <a:rPr lang="de-DE" dirty="0"/>
              <a:t>- und </a:t>
            </a:r>
            <a:r>
              <a:rPr lang="de-DE" dirty="0" err="1"/>
              <a:t>Tight</a:t>
            </a:r>
            <a:r>
              <a:rPr lang="de-DE" dirty="0"/>
              <a:t> </a:t>
            </a:r>
            <a:r>
              <a:rPr lang="de-DE" dirty="0" err="1"/>
              <a:t>Junctions</a:t>
            </a:r>
            <a:r>
              <a:rPr lang="de-DE" dirty="0"/>
              <a:t> getrennt.</a:t>
            </a:r>
          </a:p>
          <a:p>
            <a:pPr>
              <a:spcBef>
                <a:spcPct val="50000"/>
              </a:spcBef>
              <a:defRPr/>
            </a:pPr>
            <a:r>
              <a:rPr lang="de-DE" b="1" dirty="0">
                <a:solidFill>
                  <a:srgbClr val="990033"/>
                </a:solidFill>
              </a:rPr>
              <a:t>Spermatogonien </a:t>
            </a:r>
            <a:r>
              <a:rPr lang="de-DE" dirty="0"/>
              <a:t>entwickeln im </a:t>
            </a:r>
            <a:r>
              <a:rPr lang="de-DE" b="1" dirty="0">
                <a:solidFill>
                  <a:srgbClr val="990033"/>
                </a:solidFill>
              </a:rPr>
              <a:t>basalen</a:t>
            </a:r>
            <a:r>
              <a:rPr lang="de-DE" dirty="0"/>
              <a:t> Kompartiment. </a:t>
            </a:r>
            <a:br>
              <a:rPr lang="de-DE" dirty="0"/>
            </a:br>
            <a:br>
              <a:rPr lang="de-DE" dirty="0"/>
            </a:br>
            <a:r>
              <a:rPr lang="hu-HU" dirty="0"/>
              <a:t>D</a:t>
            </a:r>
            <a:r>
              <a:rPr lang="de-DE" dirty="0" err="1"/>
              <a:t>ie</a:t>
            </a:r>
            <a:r>
              <a:rPr lang="de-DE" dirty="0"/>
              <a:t> primären </a:t>
            </a:r>
            <a:r>
              <a:rPr lang="de-DE" dirty="0" err="1"/>
              <a:t>Spermatozyten</a:t>
            </a:r>
            <a:r>
              <a:rPr lang="de-DE" dirty="0"/>
              <a:t> </a:t>
            </a:r>
            <a:r>
              <a:rPr lang="hu-HU" dirty="0"/>
              <a:t>(</a:t>
            </a:r>
            <a:r>
              <a:rPr lang="hu-HU" b="1" dirty="0">
                <a:solidFill>
                  <a:schemeClr val="accent3">
                    <a:lumMod val="50000"/>
                  </a:schemeClr>
                </a:solidFill>
              </a:rPr>
              <a:t>Me</a:t>
            </a:r>
            <a:r>
              <a:rPr lang="de-DE" b="1" dirty="0" err="1">
                <a:solidFill>
                  <a:schemeClr val="accent3">
                    <a:lumMod val="50000"/>
                  </a:schemeClr>
                </a:solidFill>
              </a:rPr>
              <a:t>iose</a:t>
            </a:r>
            <a:r>
              <a:rPr lang="hu-HU" dirty="0"/>
              <a:t>) b</a:t>
            </a:r>
            <a:r>
              <a:rPr lang="de-DE" dirty="0" err="1"/>
              <a:t>etreten</a:t>
            </a:r>
            <a:r>
              <a:rPr lang="de-DE" dirty="0"/>
              <a:t> das </a:t>
            </a:r>
            <a:r>
              <a:rPr lang="de-DE" b="1" dirty="0" err="1">
                <a:solidFill>
                  <a:schemeClr val="accent3">
                    <a:lumMod val="50000"/>
                  </a:schemeClr>
                </a:solidFill>
              </a:rPr>
              <a:t>adluminale</a:t>
            </a:r>
            <a:r>
              <a:rPr lang="de-DE" dirty="0"/>
              <a:t>  Kompartiment.</a:t>
            </a:r>
          </a:p>
          <a:p>
            <a:pPr>
              <a:spcBef>
                <a:spcPct val="50000"/>
              </a:spcBef>
              <a:defRPr/>
            </a:pPr>
            <a:r>
              <a:rPr lang="de-DE" dirty="0"/>
              <a:t>Deswegen erkennt </a:t>
            </a:r>
            <a:r>
              <a:rPr lang="hu-HU" dirty="0" err="1"/>
              <a:t>das</a:t>
            </a:r>
            <a:r>
              <a:rPr lang="de-DE" dirty="0"/>
              <a:t> Immunsystem </a:t>
            </a:r>
            <a:r>
              <a:rPr lang="de-DE" b="1" dirty="0"/>
              <a:t>nicht</a:t>
            </a:r>
            <a:r>
              <a:rPr lang="de-DE" dirty="0"/>
              <a:t> die Spermien als eigene Zellen (eventuelle Autoimmun-Reaktionen).</a:t>
            </a:r>
          </a:p>
        </p:txBody>
      </p:sp>
      <p:sp>
        <p:nvSpPr>
          <p:cNvPr id="189442" name="Szövegdoboz 3"/>
          <p:cNvSpPr txBox="1">
            <a:spLocks noChangeArrowheads="1"/>
          </p:cNvSpPr>
          <p:nvPr/>
        </p:nvSpPr>
        <p:spPr bwMode="auto">
          <a:xfrm>
            <a:off x="-60936" y="-18680"/>
            <a:ext cx="3408437" cy="461665"/>
          </a:xfrm>
          <a:prstGeom prst="rect">
            <a:avLst/>
          </a:prstGeom>
          <a:noFill/>
          <a:ln w="9525">
            <a:noFill/>
            <a:miter lim="800000"/>
            <a:headEnd/>
            <a:tailEnd/>
          </a:ln>
        </p:spPr>
        <p:txBody>
          <a:bodyPr wrap="square">
            <a:spAutoFit/>
          </a:bodyPr>
          <a:lstStyle/>
          <a:p>
            <a:pPr algn="ctr"/>
            <a:r>
              <a:rPr lang="de-DE" sz="2400" b="1" dirty="0"/>
              <a:t>Blut-Hoden Schranke</a:t>
            </a:r>
          </a:p>
        </p:txBody>
      </p:sp>
      <p:sp>
        <p:nvSpPr>
          <p:cNvPr id="189445" name="Szövegdoboz 4"/>
          <p:cNvSpPr txBox="1">
            <a:spLocks noChangeArrowheads="1"/>
          </p:cNvSpPr>
          <p:nvPr/>
        </p:nvSpPr>
        <p:spPr bwMode="auto">
          <a:xfrm>
            <a:off x="179520" y="5516639"/>
            <a:ext cx="1728271" cy="369286"/>
          </a:xfrm>
          <a:prstGeom prst="rect">
            <a:avLst/>
          </a:prstGeom>
          <a:noFill/>
          <a:ln w="9525">
            <a:noFill/>
            <a:miter lim="800000"/>
            <a:headEnd/>
            <a:tailEnd/>
          </a:ln>
        </p:spPr>
        <p:txBody>
          <a:bodyPr>
            <a:spAutoFit/>
          </a:bodyPr>
          <a:lstStyle/>
          <a:p>
            <a:r>
              <a:rPr lang="hu-HU"/>
              <a:t>Basalmemran</a:t>
            </a:r>
          </a:p>
        </p:txBody>
      </p:sp>
      <p:cxnSp>
        <p:nvCxnSpPr>
          <p:cNvPr id="7" name="Egyenes összekötő nyíllal 6"/>
          <p:cNvCxnSpPr/>
          <p:nvPr/>
        </p:nvCxnSpPr>
        <p:spPr bwMode="auto">
          <a:xfrm flipV="1">
            <a:off x="1308100" y="5048250"/>
            <a:ext cx="288925" cy="5048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bwMode="auto">
          <a:xfrm>
            <a:off x="0" y="1916113"/>
            <a:ext cx="1907791" cy="369332"/>
          </a:xfrm>
          <a:prstGeom prst="rect">
            <a:avLst/>
          </a:prstGeom>
          <a:noFill/>
        </p:spPr>
        <p:txBody>
          <a:bodyPr wrap="square">
            <a:spAutoFit/>
          </a:bodyPr>
          <a:lstStyle/>
          <a:p>
            <a:pPr>
              <a:defRPr/>
            </a:pPr>
            <a:r>
              <a:rPr lang="hu-HU" b="1" dirty="0">
                <a:solidFill>
                  <a:schemeClr val="accent1">
                    <a:lumMod val="75000"/>
                  </a:schemeClr>
                </a:solidFill>
              </a:rPr>
              <a:t>2 </a:t>
            </a:r>
            <a:r>
              <a:rPr lang="hu-HU" b="1" dirty="0" err="1">
                <a:solidFill>
                  <a:schemeClr val="accent1">
                    <a:lumMod val="75000"/>
                  </a:schemeClr>
                </a:solidFill>
              </a:rPr>
              <a:t>Sertoli</a:t>
            </a:r>
            <a:r>
              <a:rPr lang="hu-HU" b="1" dirty="0">
                <a:solidFill>
                  <a:schemeClr val="accent1">
                    <a:lumMod val="75000"/>
                  </a:schemeClr>
                </a:solidFill>
              </a:rPr>
              <a:t> </a:t>
            </a:r>
            <a:r>
              <a:rPr lang="hu-HU" b="1" dirty="0" err="1">
                <a:solidFill>
                  <a:schemeClr val="accent1">
                    <a:lumMod val="75000"/>
                  </a:schemeClr>
                </a:solidFill>
              </a:rPr>
              <a:t>Zellen</a:t>
            </a:r>
            <a:endParaRPr lang="hu-HU" b="1" dirty="0">
              <a:solidFill>
                <a:schemeClr val="accent1">
                  <a:lumMod val="75000"/>
                </a:schemeClr>
              </a:solidFill>
            </a:endParaRPr>
          </a:p>
        </p:txBody>
      </p:sp>
      <p:cxnSp>
        <p:nvCxnSpPr>
          <p:cNvPr id="9" name="Egyenes összekötő nyíllal 8"/>
          <p:cNvCxnSpPr/>
          <p:nvPr/>
        </p:nvCxnSpPr>
        <p:spPr bwMode="auto">
          <a:xfrm>
            <a:off x="900113" y="2347913"/>
            <a:ext cx="1439862" cy="86518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bwMode="auto">
          <a:xfrm>
            <a:off x="900113" y="2347913"/>
            <a:ext cx="2555874" cy="375443"/>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9450" name="Szövegdoboz 20"/>
          <p:cNvSpPr txBox="1">
            <a:spLocks noChangeArrowheads="1"/>
          </p:cNvSpPr>
          <p:nvPr/>
        </p:nvSpPr>
        <p:spPr bwMode="auto">
          <a:xfrm>
            <a:off x="3924108" y="5355220"/>
            <a:ext cx="2016317" cy="1169405"/>
          </a:xfrm>
          <a:prstGeom prst="rect">
            <a:avLst/>
          </a:prstGeom>
          <a:noFill/>
          <a:ln w="9525">
            <a:noFill/>
            <a:miter lim="800000"/>
            <a:headEnd/>
            <a:tailEnd/>
          </a:ln>
        </p:spPr>
        <p:txBody>
          <a:bodyPr>
            <a:spAutoFit/>
          </a:bodyPr>
          <a:lstStyle/>
          <a:p>
            <a:r>
              <a:rPr lang="de-DE" sz="1400" b="1" dirty="0"/>
              <a:t>In diesen „Lücken” zwischen Sertoli Zellen entwickeln sich die </a:t>
            </a:r>
            <a:r>
              <a:rPr lang="de-DE" sz="1400" b="1" dirty="0" err="1"/>
              <a:t>spermato</a:t>
            </a:r>
            <a:r>
              <a:rPr lang="de-DE" sz="1400" b="1" dirty="0"/>
              <a:t>-genetische Zellen</a:t>
            </a:r>
          </a:p>
        </p:txBody>
      </p:sp>
      <p:cxnSp>
        <p:nvCxnSpPr>
          <p:cNvPr id="23" name="Egyenes összekötő nyíllal 22"/>
          <p:cNvCxnSpPr/>
          <p:nvPr/>
        </p:nvCxnSpPr>
        <p:spPr bwMode="auto">
          <a:xfrm flipH="1" flipV="1">
            <a:off x="2987675" y="5013325"/>
            <a:ext cx="936625" cy="431800"/>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p:nvPr/>
        </p:nvCxnSpPr>
        <p:spPr bwMode="auto">
          <a:xfrm flipH="1" flipV="1">
            <a:off x="2987675" y="4005263"/>
            <a:ext cx="936625" cy="1439862"/>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p:nvPr/>
        </p:nvCxnSpPr>
        <p:spPr bwMode="auto">
          <a:xfrm flipH="1" flipV="1">
            <a:off x="2987675" y="3068638"/>
            <a:ext cx="936625" cy="2376487"/>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nyíllal 4"/>
          <p:cNvCxnSpPr/>
          <p:nvPr/>
        </p:nvCxnSpPr>
        <p:spPr>
          <a:xfrm flipV="1">
            <a:off x="2816088" y="4753330"/>
            <a:ext cx="22993" cy="827882"/>
          </a:xfrm>
          <a:prstGeom prst="straightConnector1">
            <a:avLst/>
          </a:prstGeom>
          <a:ln w="66675">
            <a:solidFill>
              <a:srgbClr val="9F113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gyenes összekötő nyíllal 24"/>
          <p:cNvCxnSpPr/>
          <p:nvPr/>
        </p:nvCxnSpPr>
        <p:spPr>
          <a:xfrm flipH="1">
            <a:off x="2839081" y="996157"/>
            <a:ext cx="43332" cy="2387614"/>
          </a:xfrm>
          <a:prstGeom prst="straightConnector1">
            <a:avLst/>
          </a:prstGeom>
          <a:ln w="66675">
            <a:solidFill>
              <a:srgbClr val="4F6228"/>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685800" y="609600"/>
            <a:ext cx="8458200" cy="6248400"/>
          </a:xfrm>
        </p:spPr>
        <p:txBody>
          <a:bodyPr/>
          <a:lstStyle/>
          <a:p>
            <a:pPr>
              <a:lnSpc>
                <a:spcPct val="90000"/>
              </a:lnSpc>
            </a:pPr>
            <a:r>
              <a:rPr lang="de-DE" altLang="hu-HU" sz="2800" dirty="0">
                <a:latin typeface="Arial" panose="020B0604020202020204" pitchFamily="34" charset="0"/>
                <a:cs typeface="Arial" panose="020B0604020202020204" pitchFamily="34" charset="0"/>
              </a:rPr>
              <a:t>Die Spermien entwickeln in der Wand der Samenkanälchen. Während dieser Entwicklung die </a:t>
            </a:r>
            <a:r>
              <a:rPr lang="de-DE" altLang="hu-HU" sz="2800" b="1" dirty="0">
                <a:solidFill>
                  <a:srgbClr val="FF0000"/>
                </a:solidFill>
                <a:latin typeface="Arial" panose="020B0604020202020204" pitchFamily="34" charset="0"/>
                <a:cs typeface="Arial" panose="020B0604020202020204" pitchFamily="34" charset="0"/>
              </a:rPr>
              <a:t>Epithelzellen</a:t>
            </a:r>
            <a:r>
              <a:rPr lang="de-DE" altLang="hu-HU" sz="2800" dirty="0">
                <a:latin typeface="Arial" panose="020B0604020202020204" pitchFamily="34" charset="0"/>
                <a:cs typeface="Arial" panose="020B0604020202020204" pitchFamily="34" charset="0"/>
              </a:rPr>
              <a:t> (Sertoli Zellen) des Kanälchens bleiben </a:t>
            </a:r>
            <a:r>
              <a:rPr lang="de-DE" altLang="hu-HU" sz="2800" b="1" dirty="0">
                <a:solidFill>
                  <a:srgbClr val="FF0000"/>
                </a:solidFill>
                <a:latin typeface="Arial" panose="020B0604020202020204" pitchFamily="34" charset="0"/>
                <a:cs typeface="Arial" panose="020B0604020202020204" pitchFamily="34" charset="0"/>
              </a:rPr>
              <a:t>unverändert</a:t>
            </a:r>
            <a:r>
              <a:rPr lang="de-DE" altLang="hu-HU" sz="2800" dirty="0">
                <a:latin typeface="Arial" panose="020B0604020202020204" pitchFamily="34" charset="0"/>
                <a:cs typeface="Arial" panose="020B0604020202020204" pitchFamily="34" charset="0"/>
              </a:rPr>
              <a:t> (differenzieren und vermehren sich nicht). Die reifen </a:t>
            </a:r>
            <a:r>
              <a:rPr lang="de-DE" altLang="hu-HU" sz="2800" b="1" dirty="0">
                <a:solidFill>
                  <a:srgbClr val="FF6600"/>
                </a:solidFill>
                <a:latin typeface="Arial" panose="020B0604020202020204" pitchFamily="34" charset="0"/>
                <a:cs typeface="Arial" panose="020B0604020202020204" pitchFamily="34" charset="0"/>
              </a:rPr>
              <a:t>Spermien</a:t>
            </a:r>
            <a:r>
              <a:rPr lang="de-DE" altLang="hu-HU" sz="2800" dirty="0">
                <a:latin typeface="Arial" panose="020B0604020202020204" pitchFamily="34" charset="0"/>
                <a:cs typeface="Arial" panose="020B0604020202020204" pitchFamily="34" charset="0"/>
              </a:rPr>
              <a:t> sind </a:t>
            </a:r>
            <a:r>
              <a:rPr lang="de-DE" altLang="hu-HU" sz="2800" b="1" dirty="0">
                <a:solidFill>
                  <a:srgbClr val="FF6600"/>
                </a:solidFill>
                <a:latin typeface="Arial" panose="020B0604020202020204" pitchFamily="34" charset="0"/>
                <a:cs typeface="Arial" panose="020B0604020202020204" pitchFamily="34" charset="0"/>
              </a:rPr>
              <a:t>selbstständige</a:t>
            </a:r>
            <a:r>
              <a:rPr lang="de-DE" altLang="hu-HU" sz="2800" dirty="0">
                <a:latin typeface="Arial" panose="020B0604020202020204" pitchFamily="34" charset="0"/>
                <a:cs typeface="Arial" panose="020B0604020202020204" pitchFamily="34" charset="0"/>
              </a:rPr>
              <a:t> Zellen.</a:t>
            </a:r>
            <a:br>
              <a:rPr lang="de-DE" altLang="hu-HU" sz="2800" dirty="0">
                <a:latin typeface="Arial" panose="020B0604020202020204" pitchFamily="34" charset="0"/>
                <a:cs typeface="Arial" panose="020B0604020202020204" pitchFamily="34" charset="0"/>
              </a:rPr>
            </a:br>
            <a:br>
              <a:rPr lang="de-DE" altLang="hu-HU" sz="2800" dirty="0">
                <a:latin typeface="Arial" panose="020B0604020202020204" pitchFamily="34" charset="0"/>
                <a:cs typeface="Arial" panose="020B0604020202020204" pitchFamily="34" charset="0"/>
              </a:rPr>
            </a:br>
            <a:endParaRPr lang="de-DE" altLang="hu-HU" sz="2800" dirty="0">
              <a:latin typeface="Arial" panose="020B0604020202020204" pitchFamily="34" charset="0"/>
              <a:cs typeface="Arial" panose="020B0604020202020204" pitchFamily="34" charset="0"/>
            </a:endParaRPr>
          </a:p>
          <a:p>
            <a:pPr>
              <a:lnSpc>
                <a:spcPct val="90000"/>
              </a:lnSpc>
            </a:pPr>
            <a:r>
              <a:rPr lang="de-DE" altLang="hu-HU" sz="2800" dirty="0">
                <a:latin typeface="Arial" panose="020B0604020202020204" pitchFamily="34" charset="0"/>
                <a:cs typeface="Arial" panose="020B0604020202020204" pitchFamily="34" charset="0"/>
              </a:rPr>
              <a:t>Demgegenüber entwickeln die Eizellen in Eifollikeln zusammen mit die umgebenden follikulären </a:t>
            </a:r>
            <a:r>
              <a:rPr lang="de-DE" altLang="hu-HU" sz="2800" b="1" dirty="0">
                <a:solidFill>
                  <a:srgbClr val="FF0000"/>
                </a:solidFill>
                <a:latin typeface="Arial" panose="020B0604020202020204" pitchFamily="34" charset="0"/>
                <a:cs typeface="Arial" panose="020B0604020202020204" pitchFamily="34" charset="0"/>
              </a:rPr>
              <a:t>Epithelzellen</a:t>
            </a:r>
            <a:r>
              <a:rPr lang="de-DE" altLang="hu-HU" sz="2800" dirty="0">
                <a:latin typeface="Arial" panose="020B0604020202020204" pitchFamily="34" charset="0"/>
                <a:cs typeface="Arial" panose="020B0604020202020204" pitchFamily="34" charset="0"/>
              </a:rPr>
              <a:t>. Diese letztere </a:t>
            </a:r>
            <a:r>
              <a:rPr lang="de-DE" altLang="hu-HU" sz="2800" b="1" dirty="0">
                <a:solidFill>
                  <a:srgbClr val="FF0000"/>
                </a:solidFill>
                <a:latin typeface="Arial" panose="020B0604020202020204" pitchFamily="34" charset="0"/>
                <a:cs typeface="Arial" panose="020B0604020202020204" pitchFamily="34" charset="0"/>
              </a:rPr>
              <a:t>vermehren sich</a:t>
            </a:r>
            <a:r>
              <a:rPr lang="de-DE" altLang="hu-HU" sz="2800" dirty="0">
                <a:latin typeface="Arial" panose="020B0604020202020204" pitchFamily="34" charset="0"/>
                <a:cs typeface="Arial" panose="020B0604020202020204" pitchFamily="34" charset="0"/>
              </a:rPr>
              <a:t> und </a:t>
            </a:r>
            <a:r>
              <a:rPr lang="de-DE" altLang="hu-HU" sz="2800" b="1" dirty="0">
                <a:solidFill>
                  <a:srgbClr val="FF0000"/>
                </a:solidFill>
                <a:latin typeface="Arial" panose="020B0604020202020204" pitchFamily="34" charset="0"/>
                <a:cs typeface="Arial" panose="020B0604020202020204" pitchFamily="34" charset="0"/>
              </a:rPr>
              <a:t>differenzieren</a:t>
            </a:r>
            <a:r>
              <a:rPr lang="de-DE" altLang="hu-HU" sz="2800" dirty="0">
                <a:latin typeface="Arial" panose="020B0604020202020204" pitchFamily="34" charset="0"/>
                <a:cs typeface="Arial" panose="020B0604020202020204" pitchFamily="34" charset="0"/>
              </a:rPr>
              <a:t> auch während Reifung der Eizelle. Die ovulierte, befruchtungsreife </a:t>
            </a:r>
            <a:r>
              <a:rPr lang="de-DE" altLang="hu-HU" sz="2800" b="1" dirty="0">
                <a:solidFill>
                  <a:srgbClr val="FF6600"/>
                </a:solidFill>
                <a:latin typeface="Arial" panose="020B0604020202020204" pitchFamily="34" charset="0"/>
                <a:cs typeface="Arial" panose="020B0604020202020204" pitchFamily="34" charset="0"/>
              </a:rPr>
              <a:t>Eizelle</a:t>
            </a:r>
            <a:r>
              <a:rPr lang="de-DE" altLang="hu-HU" sz="2800" dirty="0">
                <a:latin typeface="Arial" panose="020B0604020202020204" pitchFamily="34" charset="0"/>
                <a:cs typeface="Arial" panose="020B0604020202020204" pitchFamily="34" charset="0"/>
              </a:rPr>
              <a:t> </a:t>
            </a:r>
            <a:r>
              <a:rPr lang="de-DE" altLang="hu-HU" sz="2800" b="1" dirty="0">
                <a:solidFill>
                  <a:srgbClr val="FF6600"/>
                </a:solidFill>
                <a:latin typeface="Arial" panose="020B0604020202020204" pitchFamily="34" charset="0"/>
                <a:cs typeface="Arial" panose="020B0604020202020204" pitchFamily="34" charset="0"/>
              </a:rPr>
              <a:t>wird</a:t>
            </a:r>
            <a:r>
              <a:rPr lang="de-DE" altLang="hu-HU" sz="2800" dirty="0">
                <a:latin typeface="Arial" panose="020B0604020202020204" pitchFamily="34" charset="0"/>
                <a:cs typeface="Arial" panose="020B0604020202020204" pitchFamily="34" charset="0"/>
              </a:rPr>
              <a:t> von follikulären </a:t>
            </a:r>
            <a:r>
              <a:rPr lang="de-DE" altLang="hu-HU" sz="2800" b="1" dirty="0">
                <a:solidFill>
                  <a:srgbClr val="FF6600"/>
                </a:solidFill>
                <a:latin typeface="Arial" panose="020B0604020202020204" pitchFamily="34" charset="0"/>
                <a:cs typeface="Arial" panose="020B0604020202020204" pitchFamily="34" charset="0"/>
              </a:rPr>
              <a:t>Epithelzellen </a:t>
            </a:r>
            <a:r>
              <a:rPr lang="de-DE" altLang="hu-HU" sz="2800" dirty="0">
                <a:latin typeface="Arial" panose="020B0604020202020204" pitchFamily="34" charset="0"/>
                <a:cs typeface="Arial" panose="020B0604020202020204" pitchFamily="34" charset="0"/>
              </a:rPr>
              <a:t> </a:t>
            </a:r>
            <a:r>
              <a:rPr lang="de-DE" altLang="hu-HU" sz="2800" b="1" dirty="0">
                <a:solidFill>
                  <a:srgbClr val="FF6600"/>
                </a:solidFill>
                <a:latin typeface="Arial" panose="020B0604020202020204" pitchFamily="34" charset="0"/>
                <a:cs typeface="Arial" panose="020B0604020202020204" pitchFamily="34" charset="0"/>
              </a:rPr>
              <a:t>begleitet</a:t>
            </a:r>
            <a:r>
              <a:rPr lang="de-DE" altLang="hu-HU"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2059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0" y="188640"/>
          <a:ext cx="9144000" cy="3937000"/>
        </p:xfrm>
        <a:graphic>
          <a:graphicData uri="http://schemas.openxmlformats.org/presentationml/2006/ole">
            <mc:AlternateContent xmlns:mc="http://schemas.openxmlformats.org/markup-compatibility/2006">
              <mc:Choice xmlns:v="urn:schemas-microsoft-com:vml" Requires="v">
                <p:oleObj spid="_x0000_s217103" name="Image" r:id="rId3" imgW="2880366" imgH="1240223" progId="Photoshop.Image.7">
                  <p:embed/>
                </p:oleObj>
              </mc:Choice>
              <mc:Fallback>
                <p:oleObj name="Image" r:id="rId3" imgW="2880366" imgH="1240223" progId="Photoshop.Image.7">
                  <p:embed/>
                  <p:pic>
                    <p:nvPicPr>
                      <p:cNvPr id="1198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zövegdoboz 1"/>
          <p:cNvSpPr txBox="1"/>
          <p:nvPr/>
        </p:nvSpPr>
        <p:spPr>
          <a:xfrm>
            <a:off x="251520" y="4365104"/>
            <a:ext cx="8352928" cy="2031325"/>
          </a:xfrm>
          <a:prstGeom prst="rect">
            <a:avLst/>
          </a:prstGeom>
          <a:noFill/>
        </p:spPr>
        <p:txBody>
          <a:bodyPr wrap="square" rtlCol="0">
            <a:spAutoFit/>
          </a:bodyPr>
          <a:lstStyle/>
          <a:p>
            <a:r>
              <a:rPr lang="hu-HU" b="1" dirty="0" err="1"/>
              <a:t>Embryologie</a:t>
            </a:r>
            <a:r>
              <a:rPr lang="hu-HU" dirty="0"/>
              <a:t> </a:t>
            </a:r>
            <a:r>
              <a:rPr lang="hu-HU" dirty="0" err="1"/>
              <a:t>beschäftigt</a:t>
            </a:r>
            <a:r>
              <a:rPr lang="hu-HU" dirty="0"/>
              <a:t> </a:t>
            </a:r>
            <a:r>
              <a:rPr lang="hu-HU" dirty="0" err="1"/>
              <a:t>sich</a:t>
            </a:r>
            <a:r>
              <a:rPr lang="hu-HU" dirty="0"/>
              <a:t> mit der </a:t>
            </a:r>
            <a:r>
              <a:rPr lang="hu-HU" dirty="0" err="1"/>
              <a:t>Progenese</a:t>
            </a:r>
            <a:r>
              <a:rPr lang="hu-HU" dirty="0"/>
              <a:t> und der </a:t>
            </a:r>
            <a:r>
              <a:rPr lang="hu-HU" dirty="0" err="1"/>
              <a:t>ganzen</a:t>
            </a:r>
            <a:r>
              <a:rPr lang="hu-HU" dirty="0"/>
              <a:t> </a:t>
            </a:r>
            <a:r>
              <a:rPr lang="hu-HU" dirty="0" err="1"/>
              <a:t>Pränatalpeiode</a:t>
            </a:r>
            <a:endParaRPr lang="hu-HU" dirty="0"/>
          </a:p>
          <a:p>
            <a:r>
              <a:rPr lang="hu-HU" b="1" dirty="0" err="1"/>
              <a:t>Primitiventwicklung</a:t>
            </a:r>
            <a:r>
              <a:rPr lang="hu-HU" dirty="0"/>
              <a:t>: </a:t>
            </a:r>
            <a:r>
              <a:rPr lang="hu-HU" dirty="0" err="1"/>
              <a:t>Zygote</a:t>
            </a:r>
            <a:r>
              <a:rPr lang="hu-HU" dirty="0"/>
              <a:t>, </a:t>
            </a:r>
            <a:r>
              <a:rPr lang="hu-HU" dirty="0" err="1"/>
              <a:t>dann</a:t>
            </a:r>
            <a:r>
              <a:rPr lang="hu-HU" dirty="0"/>
              <a:t> </a:t>
            </a:r>
            <a:r>
              <a:rPr lang="hu-HU" dirty="0" err="1"/>
              <a:t>Morula</a:t>
            </a:r>
            <a:r>
              <a:rPr lang="hu-HU" dirty="0"/>
              <a:t>- </a:t>
            </a:r>
            <a:r>
              <a:rPr lang="hu-HU" dirty="0" err="1"/>
              <a:t>Blastulastadien</a:t>
            </a:r>
            <a:r>
              <a:rPr lang="hu-HU" dirty="0"/>
              <a:t>, </a:t>
            </a:r>
            <a:r>
              <a:rPr lang="hu-HU" dirty="0" err="1"/>
              <a:t>Keimblattbildung</a:t>
            </a:r>
            <a:r>
              <a:rPr lang="hu-HU" dirty="0"/>
              <a:t>, </a:t>
            </a:r>
            <a:r>
              <a:rPr lang="hu-HU" dirty="0" err="1"/>
              <a:t>Entstehung</a:t>
            </a:r>
            <a:r>
              <a:rPr lang="hu-HU" dirty="0"/>
              <a:t> der </a:t>
            </a:r>
            <a:r>
              <a:rPr lang="hu-HU" dirty="0" err="1"/>
              <a:t>Primitivstrukturen</a:t>
            </a:r>
            <a:r>
              <a:rPr lang="hu-HU" dirty="0"/>
              <a:t> (</a:t>
            </a:r>
            <a:r>
              <a:rPr lang="hu-HU" dirty="0" err="1"/>
              <a:t>Chorda</a:t>
            </a:r>
            <a:r>
              <a:rPr lang="hu-HU" dirty="0"/>
              <a:t>, Somiten, </a:t>
            </a:r>
            <a:r>
              <a:rPr lang="hu-HU" dirty="0" err="1"/>
              <a:t>Neuralrohr</a:t>
            </a:r>
            <a:r>
              <a:rPr lang="hu-HU" dirty="0"/>
              <a:t>,…)</a:t>
            </a:r>
            <a:br>
              <a:rPr lang="hu-HU" dirty="0"/>
            </a:br>
            <a:r>
              <a:rPr lang="hu-HU" b="1" dirty="0" err="1"/>
              <a:t>Anlage</a:t>
            </a:r>
            <a:r>
              <a:rPr lang="hu-HU" dirty="0"/>
              <a:t>, </a:t>
            </a:r>
            <a:r>
              <a:rPr lang="hu-HU" dirty="0" err="1"/>
              <a:t>Primordium</a:t>
            </a:r>
            <a:r>
              <a:rPr lang="hu-HU" dirty="0"/>
              <a:t>: </a:t>
            </a:r>
            <a:r>
              <a:rPr lang="hu-HU" dirty="0" err="1"/>
              <a:t>so</a:t>
            </a:r>
            <a:r>
              <a:rPr lang="hu-HU" dirty="0"/>
              <a:t> </a:t>
            </a:r>
            <a:r>
              <a:rPr lang="hu-HU" dirty="0" err="1"/>
              <a:t>bezeichnet</a:t>
            </a:r>
            <a:r>
              <a:rPr lang="hu-HU" dirty="0"/>
              <a:t> man </a:t>
            </a:r>
            <a:r>
              <a:rPr lang="hu-HU" dirty="0" err="1"/>
              <a:t>jeden</a:t>
            </a:r>
            <a:r>
              <a:rPr lang="hu-HU" dirty="0"/>
              <a:t> </a:t>
            </a:r>
            <a:r>
              <a:rPr lang="hu-HU" dirty="0" err="1"/>
              <a:t>Teil</a:t>
            </a:r>
            <a:r>
              <a:rPr lang="hu-HU" dirty="0"/>
              <a:t> des (</a:t>
            </a:r>
            <a:r>
              <a:rPr lang="hu-HU" dirty="0" err="1"/>
              <a:t>frühen</a:t>
            </a:r>
            <a:r>
              <a:rPr lang="hu-HU" dirty="0"/>
              <a:t>) </a:t>
            </a:r>
            <a:r>
              <a:rPr lang="hu-HU" dirty="0" err="1"/>
              <a:t>Embryos</a:t>
            </a:r>
            <a:r>
              <a:rPr lang="hu-HU" dirty="0"/>
              <a:t> (</a:t>
            </a:r>
            <a:r>
              <a:rPr lang="hu-HU" dirty="0" err="1"/>
              <a:t>z.B</a:t>
            </a:r>
            <a:r>
              <a:rPr lang="hu-HU" dirty="0"/>
              <a:t>. </a:t>
            </a:r>
            <a:r>
              <a:rPr lang="hu-HU" dirty="0" err="1"/>
              <a:t>Zellen</a:t>
            </a:r>
            <a:r>
              <a:rPr lang="hu-HU" dirty="0"/>
              <a:t> </a:t>
            </a:r>
            <a:r>
              <a:rPr lang="hu-HU" dirty="0" err="1"/>
              <a:t>oder</a:t>
            </a:r>
            <a:r>
              <a:rPr lang="hu-HU" dirty="0"/>
              <a:t> </a:t>
            </a:r>
            <a:r>
              <a:rPr lang="hu-HU" dirty="0" err="1"/>
              <a:t>Zellgruppen</a:t>
            </a:r>
            <a:r>
              <a:rPr lang="hu-HU" dirty="0"/>
              <a:t> </a:t>
            </a:r>
            <a:r>
              <a:rPr lang="hu-HU" dirty="0" err="1"/>
              <a:t>innerhalb</a:t>
            </a:r>
            <a:r>
              <a:rPr lang="hu-HU" dirty="0"/>
              <a:t> des </a:t>
            </a:r>
            <a:r>
              <a:rPr lang="hu-HU" dirty="0" err="1"/>
              <a:t>Embryonalkörpers</a:t>
            </a:r>
            <a:r>
              <a:rPr lang="hu-HU" dirty="0"/>
              <a:t>), </a:t>
            </a:r>
            <a:r>
              <a:rPr lang="hu-HU" dirty="0" err="1"/>
              <a:t>welcher</a:t>
            </a:r>
            <a:r>
              <a:rPr lang="hu-HU" dirty="0"/>
              <a:t> </a:t>
            </a:r>
            <a:r>
              <a:rPr lang="hu-HU" dirty="0" err="1"/>
              <a:t>befähigt</a:t>
            </a:r>
            <a:r>
              <a:rPr lang="hu-HU" dirty="0"/>
              <a:t> </a:t>
            </a:r>
            <a:r>
              <a:rPr lang="hu-HU" dirty="0" err="1"/>
              <a:t>ist</a:t>
            </a:r>
            <a:r>
              <a:rPr lang="hu-HU" dirty="0"/>
              <a:t>, </a:t>
            </a:r>
            <a:r>
              <a:rPr lang="hu-HU" dirty="0" err="1"/>
              <a:t>einen</a:t>
            </a:r>
            <a:r>
              <a:rPr lang="hu-HU" dirty="0"/>
              <a:t> </a:t>
            </a:r>
            <a:r>
              <a:rPr lang="hu-HU" dirty="0" err="1"/>
              <a:t>bestimmten</a:t>
            </a:r>
            <a:r>
              <a:rPr lang="hu-HU" dirty="0"/>
              <a:t> </a:t>
            </a:r>
            <a:r>
              <a:rPr lang="hu-HU" dirty="0" err="1"/>
              <a:t>Teil</a:t>
            </a:r>
            <a:r>
              <a:rPr lang="hu-HU" dirty="0"/>
              <a:t> (</a:t>
            </a:r>
            <a:r>
              <a:rPr lang="hu-HU" dirty="0" err="1"/>
              <a:t>ein</a:t>
            </a:r>
            <a:r>
              <a:rPr lang="hu-HU" dirty="0"/>
              <a:t> </a:t>
            </a:r>
            <a:r>
              <a:rPr lang="hu-HU" dirty="0" err="1"/>
              <a:t>Organ</a:t>
            </a:r>
            <a:r>
              <a:rPr lang="hu-HU" dirty="0"/>
              <a:t>) des </a:t>
            </a:r>
            <a:r>
              <a:rPr lang="hu-HU" dirty="0" err="1"/>
              <a:t>Körpers</a:t>
            </a:r>
            <a:r>
              <a:rPr lang="hu-HU" dirty="0"/>
              <a:t> </a:t>
            </a:r>
            <a:r>
              <a:rPr lang="hu-HU" dirty="0" err="1"/>
              <a:t>aus</a:t>
            </a:r>
            <a:r>
              <a:rPr lang="hu-HU" dirty="0"/>
              <a:t> </a:t>
            </a:r>
            <a:r>
              <a:rPr lang="hu-HU" dirty="0" err="1"/>
              <a:t>sich</a:t>
            </a:r>
            <a:r>
              <a:rPr lang="hu-HU" dirty="0"/>
              <a:t> </a:t>
            </a:r>
            <a:r>
              <a:rPr lang="hu-HU" dirty="0" err="1"/>
              <a:t>entstehen</a:t>
            </a:r>
            <a:r>
              <a:rPr lang="hu-HU" dirty="0"/>
              <a:t> </a:t>
            </a:r>
            <a:r>
              <a:rPr lang="hu-HU" dirty="0" err="1"/>
              <a:t>zu</a:t>
            </a:r>
            <a:r>
              <a:rPr lang="hu-HU" dirty="0"/>
              <a:t> </a:t>
            </a:r>
            <a:r>
              <a:rPr lang="hu-HU" dirty="0" err="1"/>
              <a:t>lassen</a:t>
            </a:r>
            <a:r>
              <a:rPr lang="hu-HU" dirty="0"/>
              <a:t>.</a:t>
            </a:r>
            <a:endParaRPr lang="de-DE" dirty="0"/>
          </a:p>
        </p:txBody>
      </p:sp>
    </p:spTree>
    <p:extLst>
      <p:ext uri="{BB962C8B-B14F-4D97-AF65-F5344CB8AC3E}">
        <p14:creationId xmlns:p14="http://schemas.microsoft.com/office/powerpoint/2010/main" val="121408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0" y="188640"/>
          <a:ext cx="9144000" cy="3937000"/>
        </p:xfrm>
        <a:graphic>
          <a:graphicData uri="http://schemas.openxmlformats.org/presentationml/2006/ole">
            <mc:AlternateContent xmlns:mc="http://schemas.openxmlformats.org/markup-compatibility/2006">
              <mc:Choice xmlns:v="urn:schemas-microsoft-com:vml" Requires="v">
                <p:oleObj spid="_x0000_s218127" name="Image" r:id="rId3" imgW="2880366" imgH="1240223" progId="Photoshop.Image.7">
                  <p:embed/>
                </p:oleObj>
              </mc:Choice>
              <mc:Fallback>
                <p:oleObj name="Image" r:id="rId3" imgW="2880366" imgH="1240223" progId="Photoshop.Image.7">
                  <p:embed/>
                  <p:pic>
                    <p:nvPicPr>
                      <p:cNvPr id="1198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zövegdoboz 1"/>
          <p:cNvSpPr txBox="1"/>
          <p:nvPr/>
        </p:nvSpPr>
        <p:spPr>
          <a:xfrm>
            <a:off x="251520" y="4365104"/>
            <a:ext cx="8352928" cy="2585323"/>
          </a:xfrm>
          <a:prstGeom prst="rect">
            <a:avLst/>
          </a:prstGeom>
          <a:noFill/>
        </p:spPr>
        <p:txBody>
          <a:bodyPr wrap="square" rtlCol="0">
            <a:spAutoFit/>
          </a:bodyPr>
          <a:lstStyle/>
          <a:p>
            <a:r>
              <a:rPr lang="hu-HU" b="1" dirty="0" err="1"/>
              <a:t>Blastogenese</a:t>
            </a:r>
            <a:r>
              <a:rPr lang="hu-HU" dirty="0"/>
              <a:t>: </a:t>
            </a:r>
            <a:r>
              <a:rPr lang="hu-HU" dirty="0" err="1"/>
              <a:t>Entstegung</a:t>
            </a:r>
            <a:r>
              <a:rPr lang="hu-HU" dirty="0"/>
              <a:t> der </a:t>
            </a:r>
            <a:r>
              <a:rPr lang="hu-HU" dirty="0" err="1"/>
              <a:t>frei</a:t>
            </a:r>
            <a:r>
              <a:rPr lang="hu-HU" dirty="0"/>
              <a:t> </a:t>
            </a:r>
            <a:r>
              <a:rPr lang="hu-HU" dirty="0" err="1"/>
              <a:t>schwimmende</a:t>
            </a:r>
            <a:r>
              <a:rPr lang="hu-HU" dirty="0"/>
              <a:t> </a:t>
            </a:r>
            <a:r>
              <a:rPr lang="hu-HU" dirty="0" err="1"/>
              <a:t>Stadien</a:t>
            </a:r>
            <a:r>
              <a:rPr lang="hu-HU" dirty="0"/>
              <a:t> (</a:t>
            </a:r>
            <a:r>
              <a:rPr lang="hu-HU" dirty="0" err="1"/>
              <a:t>Morula</a:t>
            </a:r>
            <a:r>
              <a:rPr lang="hu-HU" dirty="0"/>
              <a:t>, </a:t>
            </a:r>
            <a:r>
              <a:rPr lang="hu-HU" dirty="0" err="1"/>
              <a:t>Blastula</a:t>
            </a:r>
            <a:r>
              <a:rPr lang="hu-HU" dirty="0"/>
              <a:t> </a:t>
            </a:r>
            <a:r>
              <a:rPr lang="hu-HU" dirty="0" err="1"/>
              <a:t>aus</a:t>
            </a:r>
            <a:r>
              <a:rPr lang="hu-HU" dirty="0"/>
              <a:t> der </a:t>
            </a:r>
            <a:r>
              <a:rPr lang="hu-HU" dirty="0" err="1"/>
              <a:t>Zygote</a:t>
            </a:r>
            <a:r>
              <a:rPr lang="hu-HU" dirty="0"/>
              <a:t>), </a:t>
            </a:r>
            <a:r>
              <a:rPr lang="hu-HU" dirty="0" err="1"/>
              <a:t>gleich</a:t>
            </a:r>
            <a:r>
              <a:rPr lang="hu-HU" dirty="0"/>
              <a:t> mit der </a:t>
            </a:r>
            <a:r>
              <a:rPr lang="hu-HU" dirty="0" err="1"/>
              <a:t>Präimplantationsperiode</a:t>
            </a:r>
            <a:r>
              <a:rPr lang="hu-HU" dirty="0"/>
              <a:t> (von </a:t>
            </a:r>
            <a:r>
              <a:rPr lang="hu-HU" dirty="0" err="1"/>
              <a:t>Befruchtung</a:t>
            </a:r>
            <a:r>
              <a:rPr lang="hu-HU" dirty="0"/>
              <a:t> </a:t>
            </a:r>
            <a:r>
              <a:rPr lang="hu-HU" dirty="0" err="1"/>
              <a:t>bis</a:t>
            </a:r>
            <a:r>
              <a:rPr lang="hu-HU" dirty="0"/>
              <a:t> 6-9. </a:t>
            </a:r>
            <a:r>
              <a:rPr lang="hu-HU" dirty="0" err="1"/>
              <a:t>Embryonaltagen</a:t>
            </a:r>
            <a:r>
              <a:rPr lang="hu-HU" dirty="0"/>
              <a:t>, 6-9. ET </a:t>
            </a:r>
            <a:r>
              <a:rPr lang="hu-HU" dirty="0" err="1"/>
              <a:t>nach</a:t>
            </a:r>
            <a:r>
              <a:rPr lang="hu-HU" dirty="0"/>
              <a:t> </a:t>
            </a:r>
            <a:r>
              <a:rPr lang="hu-HU" dirty="0" err="1"/>
              <a:t>Befruchtung</a:t>
            </a:r>
            <a:r>
              <a:rPr lang="hu-HU" dirty="0"/>
              <a:t>)</a:t>
            </a:r>
          </a:p>
          <a:p>
            <a:r>
              <a:rPr lang="hu-HU" b="1" dirty="0" err="1"/>
              <a:t>Embryonalperiode</a:t>
            </a:r>
            <a:r>
              <a:rPr lang="hu-HU" dirty="0"/>
              <a:t>: von </a:t>
            </a:r>
            <a:r>
              <a:rPr lang="hu-HU" dirty="0" err="1"/>
              <a:t>Befruchtung</a:t>
            </a:r>
            <a:r>
              <a:rPr lang="hu-HU" dirty="0"/>
              <a:t> </a:t>
            </a:r>
            <a:r>
              <a:rPr lang="hu-HU" dirty="0" err="1"/>
              <a:t>bis</a:t>
            </a:r>
            <a:r>
              <a:rPr lang="hu-HU" dirty="0"/>
              <a:t> der </a:t>
            </a:r>
            <a:r>
              <a:rPr lang="hu-HU" dirty="0" err="1"/>
              <a:t>Entstehung</a:t>
            </a:r>
            <a:r>
              <a:rPr lang="hu-HU" dirty="0"/>
              <a:t> </a:t>
            </a:r>
            <a:r>
              <a:rPr lang="hu-HU" dirty="0" err="1"/>
              <a:t>aller</a:t>
            </a:r>
            <a:r>
              <a:rPr lang="hu-HU" dirty="0"/>
              <a:t> (</a:t>
            </a:r>
            <a:r>
              <a:rPr lang="hu-HU" dirty="0" err="1"/>
              <a:t>aber</a:t>
            </a:r>
            <a:r>
              <a:rPr lang="hu-HU" dirty="0"/>
              <a:t> </a:t>
            </a:r>
            <a:r>
              <a:rPr lang="hu-HU" dirty="0" err="1"/>
              <a:t>noch</a:t>
            </a:r>
            <a:r>
              <a:rPr lang="hu-HU" dirty="0"/>
              <a:t> </a:t>
            </a:r>
            <a:r>
              <a:rPr lang="hu-HU" dirty="0" err="1"/>
              <a:t>miniatüren</a:t>
            </a:r>
            <a:r>
              <a:rPr lang="hu-HU" dirty="0"/>
              <a:t>) </a:t>
            </a:r>
            <a:r>
              <a:rPr lang="hu-HU" dirty="0" err="1"/>
              <a:t>Organen</a:t>
            </a:r>
            <a:r>
              <a:rPr lang="hu-HU" dirty="0"/>
              <a:t> (8. </a:t>
            </a:r>
            <a:r>
              <a:rPr lang="hu-HU" dirty="0" err="1"/>
              <a:t>Embryonalwoche</a:t>
            </a:r>
            <a:r>
              <a:rPr lang="hu-HU" dirty="0"/>
              <a:t>, 8. EW);</a:t>
            </a:r>
          </a:p>
          <a:p>
            <a:r>
              <a:rPr lang="hu-HU" b="1" dirty="0" err="1"/>
              <a:t>Fetalperiode</a:t>
            </a:r>
            <a:r>
              <a:rPr lang="hu-HU" dirty="0"/>
              <a:t>: </a:t>
            </a:r>
            <a:r>
              <a:rPr lang="hu-HU" dirty="0" err="1"/>
              <a:t>Wachstum</a:t>
            </a:r>
            <a:r>
              <a:rPr lang="hu-HU" dirty="0"/>
              <a:t> und </a:t>
            </a:r>
            <a:r>
              <a:rPr lang="hu-HU" dirty="0" err="1"/>
              <a:t>Weiterdifferenzierung</a:t>
            </a:r>
            <a:r>
              <a:rPr lang="hu-HU" dirty="0"/>
              <a:t> der </a:t>
            </a:r>
            <a:r>
              <a:rPr lang="hu-HU" dirty="0" err="1"/>
              <a:t>Organe</a:t>
            </a:r>
            <a:r>
              <a:rPr lang="hu-HU" dirty="0"/>
              <a:t> (von 8. EW </a:t>
            </a:r>
            <a:r>
              <a:rPr lang="hu-HU" dirty="0" err="1"/>
              <a:t>bis</a:t>
            </a:r>
            <a:r>
              <a:rPr lang="hu-HU" dirty="0"/>
              <a:t> </a:t>
            </a:r>
            <a:r>
              <a:rPr lang="hu-HU" dirty="0" err="1"/>
              <a:t>Geburt</a:t>
            </a:r>
            <a:r>
              <a:rPr lang="hu-HU" dirty="0"/>
              <a:t>)</a:t>
            </a:r>
          </a:p>
          <a:p>
            <a:r>
              <a:rPr lang="hu-HU" b="1" dirty="0" err="1"/>
              <a:t>Trimester</a:t>
            </a:r>
            <a:r>
              <a:rPr lang="hu-HU" dirty="0"/>
              <a:t>: 3-monatige </a:t>
            </a:r>
            <a:r>
              <a:rPr lang="hu-HU" dirty="0" err="1"/>
              <a:t>Periode</a:t>
            </a:r>
            <a:r>
              <a:rPr lang="hu-HU" dirty="0"/>
              <a:t> (I., II., III. </a:t>
            </a:r>
            <a:r>
              <a:rPr lang="hu-HU" dirty="0" err="1"/>
              <a:t>Trimester</a:t>
            </a:r>
            <a:r>
              <a:rPr lang="hu-HU" dirty="0"/>
              <a:t>) von der </a:t>
            </a:r>
            <a:r>
              <a:rPr lang="hu-HU" dirty="0" err="1"/>
              <a:t>letzten</a:t>
            </a:r>
            <a:r>
              <a:rPr lang="hu-HU" dirty="0"/>
              <a:t> </a:t>
            </a:r>
            <a:r>
              <a:rPr lang="hu-HU" dirty="0" err="1"/>
              <a:t>Menstruation</a:t>
            </a:r>
            <a:r>
              <a:rPr lang="hu-HU" dirty="0"/>
              <a:t> </a:t>
            </a:r>
            <a:r>
              <a:rPr lang="hu-HU" dirty="0" err="1"/>
              <a:t>bis</a:t>
            </a:r>
            <a:r>
              <a:rPr lang="hu-HU" dirty="0"/>
              <a:t> </a:t>
            </a:r>
            <a:r>
              <a:rPr lang="hu-HU" dirty="0" err="1"/>
              <a:t>Geburt</a:t>
            </a:r>
            <a:endParaRPr lang="de-DE" dirty="0"/>
          </a:p>
        </p:txBody>
      </p:sp>
    </p:spTree>
    <p:extLst>
      <p:ext uri="{BB962C8B-B14F-4D97-AF65-F5344CB8AC3E}">
        <p14:creationId xmlns:p14="http://schemas.microsoft.com/office/powerpoint/2010/main" val="259749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https://upload.wikimedia.org/wikipedia/commons/thumb/5/57/Prenatal_development_table.svg/1850px-Prenatal_development_tabl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 y="2996952"/>
            <a:ext cx="9144001" cy="140989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555776" y="1484784"/>
            <a:ext cx="4608512" cy="523220"/>
          </a:xfrm>
          <a:prstGeom prst="rect">
            <a:avLst/>
          </a:prstGeom>
          <a:noFill/>
        </p:spPr>
        <p:txBody>
          <a:bodyPr wrap="square" rtlCol="0">
            <a:spAutoFit/>
          </a:bodyPr>
          <a:lstStyle/>
          <a:p>
            <a:r>
              <a:rPr lang="hu-HU" sz="2800" dirty="0"/>
              <a:t>Die </a:t>
            </a:r>
            <a:r>
              <a:rPr lang="hu-HU" sz="2800" dirty="0" err="1"/>
              <a:t>Trimester-Einteilung</a:t>
            </a:r>
            <a:endParaRPr lang="de-DE" sz="2800" dirty="0"/>
          </a:p>
        </p:txBody>
      </p:sp>
    </p:spTree>
    <p:extLst>
      <p:ext uri="{BB962C8B-B14F-4D97-AF65-F5344CB8AC3E}">
        <p14:creationId xmlns:p14="http://schemas.microsoft.com/office/powerpoint/2010/main" val="2173331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srcRect/>
          <a:stretch>
            <a:fillRect/>
          </a:stretch>
        </p:blipFill>
        <p:spPr bwMode="auto">
          <a:xfrm>
            <a:off x="2258288" y="0"/>
            <a:ext cx="6885712" cy="6858000"/>
          </a:xfrm>
          <a:prstGeom prst="rect">
            <a:avLst/>
          </a:prstGeom>
          <a:noFill/>
          <a:ln w="9525">
            <a:noFill/>
            <a:miter lim="800000"/>
            <a:headEnd/>
            <a:tailEnd/>
          </a:ln>
        </p:spPr>
      </p:pic>
      <p:sp>
        <p:nvSpPr>
          <p:cNvPr id="49155" name="Text Box 3"/>
          <p:cNvSpPr txBox="1">
            <a:spLocks noChangeArrowheads="1"/>
          </p:cNvSpPr>
          <p:nvPr/>
        </p:nvSpPr>
        <p:spPr bwMode="auto">
          <a:xfrm>
            <a:off x="228600" y="304800"/>
            <a:ext cx="5867400" cy="13112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hu-HU" sz="4000" dirty="0">
                <a:solidFill>
                  <a:srgbClr val="FF0000"/>
                </a:solidFill>
                <a:effectLst>
                  <a:outerShdw blurRad="38100" dist="38100" dir="2700000" algn="tl">
                    <a:srgbClr val="C0C0C0"/>
                  </a:outerShdw>
                </a:effectLst>
                <a:latin typeface="Lucida Sans Unicode" pitchFamily="34" charset="0"/>
              </a:rPr>
              <a:t>DIE EIZELLE UND IHRE BILDUNG</a:t>
            </a:r>
          </a:p>
        </p:txBody>
      </p:sp>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TotalTime>
  <Words>2042</Words>
  <Application>Microsoft Office PowerPoint</Application>
  <PresentationFormat>Diavetítés a képernyőre (4:3 oldalarány)</PresentationFormat>
  <Paragraphs>239</Paragraphs>
  <Slides>59</Slides>
  <Notes>12</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59</vt:i4>
      </vt:variant>
    </vt:vector>
  </HeadingPairs>
  <TitlesOfParts>
    <vt:vector size="66" baseType="lpstr">
      <vt:lpstr>Arial</vt:lpstr>
      <vt:lpstr>Calibri</vt:lpstr>
      <vt:lpstr>Lucida Sans Unicode</vt:lpstr>
      <vt:lpstr>Symbol</vt:lpstr>
      <vt:lpstr>Times New Roman</vt:lpstr>
      <vt:lpstr>Office-téma</vt:lpstr>
      <vt:lpstr>Image</vt:lpstr>
      <vt:lpstr>PowerPoint-bemutató</vt:lpstr>
      <vt:lpstr>Empfohlenes Buch</vt:lpstr>
      <vt:lpstr>Andere Bücher</vt:lpstr>
      <vt:lpstr>Andere Bücher</vt:lpstr>
      <vt:lpstr>PowerPoint-bemutató</vt:lpstr>
      <vt:lpstr>PowerPoint-bemutató</vt:lpstr>
      <vt:lpstr>PowerPoint-bemutató</vt:lpstr>
      <vt:lpstr>PowerPoint-bemutató</vt:lpstr>
      <vt:lpstr>PowerPoint-bemutató</vt:lpstr>
      <vt:lpstr>PowerPoint-bemutató</vt:lpstr>
      <vt:lpstr>Reifung der Eizelle im Ovar</vt:lpstr>
      <vt:lpstr>Eizellen</vt:lpstr>
      <vt:lpstr>PowerPoint-bemutató</vt:lpstr>
      <vt:lpstr>Oogenese, Bildung der Eizellen</vt:lpstr>
      <vt:lpstr>PowerPoint-bemutató</vt:lpstr>
      <vt:lpstr>PowerPoint-bemutató</vt:lpstr>
      <vt:lpstr>PowerPoint-bemutató</vt:lpstr>
      <vt:lpstr>Zahl der primordialen Follikeln</vt:lpstr>
      <vt:lpstr>PowerPoint-bemutató</vt:lpstr>
      <vt:lpstr>PowerPoint-bemutató</vt:lpstr>
      <vt:lpstr>Inventar der Eizelle</vt:lpstr>
      <vt:lpstr>PowerPoint-bemutató</vt:lpstr>
      <vt:lpstr>PowerPoint-bemutató</vt:lpstr>
      <vt:lpstr>PowerPoint-bemutató</vt:lpstr>
      <vt:lpstr>Zona pellucida</vt:lpstr>
      <vt:lpstr>PowerPoint-bemutató</vt:lpstr>
      <vt:lpstr>PowerPoint-bemutató</vt:lpstr>
      <vt:lpstr>PowerPoint-bemutató</vt:lpstr>
      <vt:lpstr>PowerPoint-bemutató</vt:lpstr>
      <vt:lpstr>PowerPoint-bemutató</vt:lpstr>
      <vt:lpstr>Meiose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Spermienhals</vt:lpstr>
      <vt:lpstr>PowerPoint-bemutató</vt:lpstr>
      <vt:lpstr>PowerPoint-bemutató</vt:lpstr>
      <vt:lpstr>Mittelstück</vt:lpstr>
      <vt:lpstr>PowerPoint-bemutató</vt:lpstr>
      <vt:lpstr>Hauptstück</vt:lpstr>
      <vt:lpstr>PowerPoint-bemutató</vt:lpstr>
      <vt:lpstr>PowerPoint-bemutató</vt:lpstr>
      <vt:lpstr>PowerPoint-bemutató</vt:lpstr>
      <vt:lpstr>Reifen des Spermiums im Hoden</vt:lpstr>
      <vt:lpstr>Spermienbildung I.</vt:lpstr>
      <vt:lpstr>PowerPoint-bemutató</vt:lpstr>
      <vt:lpstr>Spermienbildung II.</vt:lpstr>
      <vt:lpstr>Spermienbildung III.</vt:lpstr>
      <vt:lpstr>PowerPoint-bemutató</vt:lpstr>
      <vt:lpstr>PowerPoint-bemutató</vt:lpstr>
      <vt:lpstr>PowerPoint-bemutató</vt:lpstr>
      <vt:lpstr>PowerPoint-bemutató</vt:lpstr>
      <vt:lpstr>PowerPoint-bemutató</vt:lpstr>
      <vt:lpstr>PowerPoint-bemutató</vt:lpstr>
    </vt:vector>
  </TitlesOfParts>
  <Company>S E 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Dr. Magyar Attila</dc:creator>
  <cp:lastModifiedBy>M</cp:lastModifiedBy>
  <cp:revision>105</cp:revision>
  <dcterms:created xsi:type="dcterms:W3CDTF">2012-10-09T20:02:05Z</dcterms:created>
  <dcterms:modified xsi:type="dcterms:W3CDTF">2018-11-04T09:12:50Z</dcterms:modified>
</cp:coreProperties>
</file>