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8" r:id="rId30"/>
    <p:sldId id="286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0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5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70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E134-9A35-4915-B6A1-7C8FBBC8CC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77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43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67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33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45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23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30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08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3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C3EC-6C61-48D6-A018-2961217EE1D3}" type="datetimeFigureOut">
              <a:rPr lang="hu-HU" smtClean="0"/>
              <a:t>2018.10.02.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B1FE-A6DE-488D-8841-854F8DF1EE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77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35188" y="188913"/>
            <a:ext cx="8101012" cy="1139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Maxilla</a:t>
            </a:r>
            <a:r>
              <a:rPr lang="hu-HU" altLang="hu-H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24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sinus, </a:t>
            </a:r>
            <a:r>
              <a:rPr lang="hu-HU" altLang="hu-HU" sz="24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mandible</a:t>
            </a:r>
            <a:endParaRPr lang="hu-HU" altLang="hu-HU" sz="24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Dr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Gallatz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Katalin</a:t>
            </a:r>
          </a:p>
        </p:txBody>
      </p:sp>
      <p:pic>
        <p:nvPicPr>
          <p:cNvPr id="2051" name="Picture 13" descr="Anteriorskull_zps4c23dd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2251076"/>
            <a:ext cx="41671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11376" y="683736"/>
            <a:ext cx="746037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1. The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sinus is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largest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paranasal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sinus.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2.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It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is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intimately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related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to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upper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teeth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  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tear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duct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, and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floor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orbit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r>
              <a:rPr lang="hu-HU" altLang="hu-H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267" name="Picture 3" descr="maxill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4" y="2281064"/>
            <a:ext cx="4421622" cy="44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03689" y="115889"/>
            <a:ext cx="41481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dirty="0">
                <a:solidFill>
                  <a:srgbClr val="333333"/>
                </a:solidFill>
                <a:latin typeface="Comic Sans MS" panose="030F0702030302020204" pitchFamily="66" charset="0"/>
              </a:rPr>
              <a:t>MAXILLARY SINUS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6"/>
          <a:stretch>
            <a:fillRect/>
          </a:stretch>
        </p:blipFill>
        <p:spPr bwMode="auto">
          <a:xfrm>
            <a:off x="6009747" y="2924944"/>
            <a:ext cx="4390551" cy="3356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82975" y="2368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maxill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701800"/>
            <a:ext cx="47513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31951" y="908050"/>
            <a:ext cx="4968875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Recesses</a:t>
            </a:r>
            <a:r>
              <a:rPr lang="hu-HU" altLang="hu-HU" sz="2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4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sinus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1.infraorbital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2.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zygomatic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3.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frontal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basal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tuberal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</a:t>
            </a:r>
            <a:endParaRPr lang="hu-HU" altLang="hu-HU" sz="24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74733" y="1967408"/>
            <a:ext cx="3342217" cy="21092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872039" y="2636839"/>
            <a:ext cx="4103687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656138" y="3357563"/>
            <a:ext cx="381635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0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6"/>
          <a:stretch>
            <a:fillRect/>
          </a:stretch>
        </p:blipFill>
        <p:spPr bwMode="auto">
          <a:xfrm>
            <a:off x="2279651" y="0"/>
            <a:ext cx="7559675" cy="578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0899" name="Szövegdoboz 1"/>
          <p:cNvSpPr txBox="1">
            <a:spLocks noChangeArrowheads="1"/>
          </p:cNvSpPr>
          <p:nvPr/>
        </p:nvSpPr>
        <p:spPr bwMode="auto">
          <a:xfrm>
            <a:off x="1847850" y="5919789"/>
            <a:ext cx="843915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4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sinus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has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infraorbital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zygomatic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and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recesses</a:t>
            </a:r>
            <a:r>
              <a:rPr lang="hu-HU" altLang="hu-HU" sz="2400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13316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6" y="5761039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>
            <a:fillRect/>
          </a:stretch>
        </p:blipFill>
        <p:spPr bwMode="auto">
          <a:xfrm>
            <a:off x="1703388" y="-47625"/>
            <a:ext cx="8737600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Szövegdoboz 2"/>
          <p:cNvSpPr txBox="1">
            <a:spLocks noChangeArrowheads="1"/>
          </p:cNvSpPr>
          <p:nvPr/>
        </p:nvSpPr>
        <p:spPr bwMode="auto">
          <a:xfrm>
            <a:off x="2063750" y="4797426"/>
            <a:ext cx="921385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 err="1">
                <a:solidFill>
                  <a:srgbClr val="FF0066"/>
                </a:solidFill>
              </a:rPr>
              <a:t>Maxillary</a:t>
            </a:r>
            <a:r>
              <a:rPr lang="hu-HU" altLang="hu-HU" sz="2000" dirty="0">
                <a:solidFill>
                  <a:srgbClr val="FF0066"/>
                </a:solidFill>
              </a:rPr>
              <a:t> sinus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opens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at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its</a:t>
            </a:r>
            <a:r>
              <a:rPr lang="hu-HU" altLang="hu-HU" sz="2000" dirty="0">
                <a:solidFill>
                  <a:srgbClr val="333333"/>
                </a:solidFill>
              </a:rPr>
              <a:t> top </a:t>
            </a:r>
            <a:r>
              <a:rPr lang="hu-HU" altLang="hu-HU" sz="2000" dirty="0" err="1">
                <a:solidFill>
                  <a:srgbClr val="333333"/>
                </a:solidFill>
              </a:rPr>
              <a:t>into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middle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nasal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meatus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through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000" dirty="0">
              <a:solidFill>
                <a:srgbClr val="333333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 err="1">
                <a:solidFill>
                  <a:srgbClr val="333333"/>
                </a:solidFill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posterior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one-third</a:t>
            </a:r>
            <a:r>
              <a:rPr lang="hu-HU" altLang="hu-HU" sz="2000" dirty="0">
                <a:solidFill>
                  <a:srgbClr val="333333"/>
                </a:solidFill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semilunar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hiatus</a:t>
            </a:r>
            <a:r>
              <a:rPr lang="hu-HU" altLang="hu-HU" sz="2000" dirty="0">
                <a:solidFill>
                  <a:srgbClr val="333333"/>
                </a:solidFill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hu-HU" altLang="hu-HU" sz="2000" dirty="0">
              <a:solidFill>
                <a:srgbClr val="333333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>
                <a:solidFill>
                  <a:srgbClr val="FF0066"/>
                </a:solidFill>
              </a:rPr>
              <a:t>SEMILUNAR HIATUS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smtClean="0">
                <a:solidFill>
                  <a:srgbClr val="333333"/>
                </a:solidFill>
              </a:rPr>
              <a:t>bordered </a:t>
            </a:r>
            <a:r>
              <a:rPr lang="hu-HU" altLang="hu-HU" sz="2000" dirty="0" err="1">
                <a:solidFill>
                  <a:srgbClr val="333333"/>
                </a:solidFill>
              </a:rPr>
              <a:t>by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>
                <a:solidFill>
                  <a:srgbClr val="000099"/>
                </a:solidFill>
              </a:rPr>
              <a:t>uncinate</a:t>
            </a:r>
            <a:r>
              <a:rPr lang="hu-HU" altLang="hu-HU" sz="2000" dirty="0">
                <a:solidFill>
                  <a:srgbClr val="000099"/>
                </a:solidFill>
              </a:rPr>
              <a:t> </a:t>
            </a:r>
            <a:r>
              <a:rPr lang="hu-HU" altLang="hu-HU" sz="2000" dirty="0" err="1">
                <a:solidFill>
                  <a:srgbClr val="000099"/>
                </a:solidFill>
              </a:rPr>
              <a:t>process</a:t>
            </a:r>
            <a:r>
              <a:rPr lang="hu-HU" altLang="hu-HU" sz="2000" dirty="0">
                <a:solidFill>
                  <a:srgbClr val="333333"/>
                </a:solidFill>
              </a:rPr>
              <a:t> and </a:t>
            </a:r>
            <a:r>
              <a:rPr lang="hu-HU" altLang="hu-HU" sz="2000" dirty="0" err="1" smtClean="0">
                <a:solidFill>
                  <a:srgbClr val="333333"/>
                </a:solidFill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</a:rPr>
              <a:t> </a:t>
            </a:r>
            <a:r>
              <a:rPr lang="hu-HU" altLang="hu-HU" sz="2000" dirty="0" err="1" smtClean="0">
                <a:solidFill>
                  <a:srgbClr val="000099"/>
                </a:solidFill>
              </a:rPr>
              <a:t>ethmoidal</a:t>
            </a:r>
            <a:r>
              <a:rPr lang="hu-HU" altLang="hu-HU" sz="2000" dirty="0" smtClean="0">
                <a:solidFill>
                  <a:srgbClr val="000099"/>
                </a:solidFill>
              </a:rPr>
              <a:t> </a:t>
            </a:r>
            <a:r>
              <a:rPr lang="hu-HU" altLang="hu-HU" sz="2000" dirty="0">
                <a:solidFill>
                  <a:srgbClr val="000099"/>
                </a:solidFill>
              </a:rPr>
              <a:t>bulla</a:t>
            </a:r>
            <a:r>
              <a:rPr lang="hu-HU" altLang="hu-HU" sz="2000" dirty="0">
                <a:solidFill>
                  <a:srgbClr val="333333"/>
                </a:solidFill>
              </a:rPr>
              <a:t>. </a:t>
            </a:r>
          </a:p>
        </p:txBody>
      </p:sp>
      <p:sp>
        <p:nvSpPr>
          <p:cNvPr id="2" name="Téglalap 1"/>
          <p:cNvSpPr/>
          <p:nvPr/>
        </p:nvSpPr>
        <p:spPr>
          <a:xfrm>
            <a:off x="6817183" y="481693"/>
            <a:ext cx="1224637" cy="187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6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30364" y="44451"/>
            <a:ext cx="10561636" cy="6309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MAXILLARY SINUS</a:t>
            </a:r>
            <a:endParaRPr lang="hu-HU" altLang="hu-HU" sz="24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Nasal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wall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/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base</a:t>
            </a:r>
            <a:endParaRPr lang="hu-HU" altLang="hu-HU" sz="20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nasal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wall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,(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base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)a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large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irregular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aperture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hiatus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can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be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seen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latin typeface="Comic Sans MS" panose="030F0702030302020204" pitchFamily="66" charset="0"/>
              </a:rPr>
              <a:t>The 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hiatus</a:t>
            </a:r>
            <a:r>
              <a:rPr lang="hu-HU" altLang="hu-HU" sz="2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is </a:t>
            </a:r>
            <a:r>
              <a:rPr lang="hu-HU" altLang="hu-HU" sz="20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reduced</a:t>
            </a:r>
            <a:r>
              <a:rPr lang="hu-HU" altLang="hu-HU" sz="2000" dirty="0"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size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following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bones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-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ethmoidal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bulla and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uncinate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process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ethmoid</a:t>
            </a:r>
            <a:r>
              <a:rPr lang="hu-HU" altLang="hu-HU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above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-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ethmoidal</a:t>
            </a:r>
            <a:r>
              <a:rPr lang="hu-HU" altLang="hu-HU" sz="20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process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inferior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nasal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concha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below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-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inferior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nasal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concha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below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-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perpendicular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plate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palatine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bone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behind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		  a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small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part of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lacrimal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bone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above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and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front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The sinus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communicates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through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an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opening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into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semilunar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hiatus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000099"/>
                </a:solidFill>
                <a:latin typeface="Comic Sans MS" panose="030F0702030302020204" pitchFamily="66" charset="0"/>
              </a:rPr>
              <a:t>sinusitis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is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imflammation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sinuses</a:t>
            </a:r>
            <a:r>
              <a:rPr lang="hu-HU" altLang="hu-HU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tnasalw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5889"/>
            <a:ext cx="33051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latnasalw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2767014"/>
            <a:ext cx="571023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167438" y="1989139"/>
            <a:ext cx="792162" cy="2376487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724651" y="1652588"/>
            <a:ext cx="1806575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Ethmoidal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bulla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6167438" y="2420939"/>
            <a:ext cx="2089150" cy="2663825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35950" y="2157413"/>
            <a:ext cx="2008188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Uncinate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0332"/>
          <a:stretch>
            <a:fillRect/>
          </a:stretch>
        </p:blipFill>
        <p:spPr bwMode="auto">
          <a:xfrm>
            <a:off x="1558925" y="188914"/>
            <a:ext cx="41846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5"/>
          <a:stretch>
            <a:fillRect/>
          </a:stretch>
        </p:blipFill>
        <p:spPr bwMode="auto">
          <a:xfrm>
            <a:off x="6096000" y="2060575"/>
            <a:ext cx="41592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792538" y="2420938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927350" y="4365625"/>
            <a:ext cx="21590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311900" y="476250"/>
            <a:ext cx="3240088" cy="579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coronal section</a:t>
            </a:r>
            <a:r>
              <a:rPr lang="hu-HU" altLang="hu-HU" sz="320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endParaRPr lang="en-GB" altLang="hu-HU" sz="32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 flipV="1">
            <a:off x="3935413" y="4508501"/>
            <a:ext cx="215900" cy="730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2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sa2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017588"/>
            <a:ext cx="5281612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751763" y="1628775"/>
            <a:ext cx="2940228" cy="40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55000"/>
              </a:lnSpc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1. Frontal sinus </a:t>
            </a:r>
          </a:p>
          <a:p>
            <a:pPr>
              <a:lnSpc>
                <a:spcPct val="155000"/>
              </a:lnSpc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2. Orbit </a:t>
            </a:r>
          </a:p>
          <a:p>
            <a:pPr>
              <a:lnSpc>
                <a:spcPct val="155000"/>
              </a:lnSpc>
            </a:pPr>
            <a:r>
              <a:rPr lang="hu-HU" altLang="hu-HU" sz="2400" b="1">
                <a:solidFill>
                  <a:srgbClr val="333333"/>
                </a:solidFill>
                <a:latin typeface="Comic Sans MS" panose="030F0702030302020204" pitchFamily="66" charset="0"/>
              </a:rPr>
              <a:t>3. Maxillary sinus</a:t>
            </a: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5000"/>
              </a:lnSpc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4. Nasal septum </a:t>
            </a:r>
          </a:p>
          <a:p>
            <a:pPr>
              <a:lnSpc>
                <a:spcPct val="155000"/>
              </a:lnSpc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5. Nasal cavity </a:t>
            </a:r>
          </a:p>
          <a:p>
            <a:pPr>
              <a:lnSpc>
                <a:spcPct val="155000"/>
              </a:lnSpc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6. Hard palate</a:t>
            </a:r>
            <a:r>
              <a:rPr lang="hu-HU" altLang="hu-HU" sz="24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5000"/>
              </a:lnSpc>
            </a:pPr>
            <a:endParaRPr lang="hu-HU" altLang="hu-HU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maxillary_sinus_water_s_fluid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04776"/>
            <a:ext cx="6889750" cy="3444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 descr="ct_sinusitis_maxillary_sq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4900"/>
            <a:ext cx="3168650" cy="31686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684339" y="3814763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>
                <a:solidFill>
                  <a:srgbClr val="333333"/>
                </a:solidFill>
                <a:latin typeface="Comic Sans MS" panose="030F0702030302020204" pitchFamily="66" charset="0"/>
              </a:rPr>
              <a:t>Maxillary sinusitis</a:t>
            </a:r>
          </a:p>
        </p:txBody>
      </p:sp>
    </p:spTree>
    <p:extLst>
      <p:ext uri="{BB962C8B-B14F-4D97-AF65-F5344CB8AC3E}">
        <p14:creationId xmlns:p14="http://schemas.microsoft.com/office/powerpoint/2010/main" val="11398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1"/>
            <a:ext cx="4757737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5109" r="10869"/>
          <a:stretch>
            <a:fillRect/>
          </a:stretch>
        </p:blipFill>
        <p:spPr bwMode="auto">
          <a:xfrm>
            <a:off x="5664201" y="2538414"/>
            <a:ext cx="4779963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036764" y="5419725"/>
            <a:ext cx="283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>
                <a:solidFill>
                  <a:srgbClr val="333333"/>
                </a:solidFill>
                <a:latin typeface="Comic Sans MS" panose="030F0702030302020204" pitchFamily="66" charset="0"/>
              </a:rPr>
              <a:t>Maxillary sinusitis</a:t>
            </a: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 flipV="1">
            <a:off x="5375275" y="5229225"/>
            <a:ext cx="1512888" cy="4318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H="1" flipV="1">
            <a:off x="2855913" y="3141663"/>
            <a:ext cx="215900" cy="19431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9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631951" y="244475"/>
            <a:ext cx="4608513" cy="6124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Parts</a:t>
            </a:r>
            <a:r>
              <a:rPr lang="hu-HU" altLang="hu-HU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of </a:t>
            </a: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maxilla</a:t>
            </a:r>
            <a:r>
              <a:rPr lang="hu-HU" altLang="hu-HU" sz="2400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latin typeface="Comic Sans MS" panose="030F0702030302020204" pitchFamily="66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latin typeface="Comic Sans MS" panose="030F0702030302020204" pitchFamily="66" charset="0"/>
              </a:rPr>
              <a:t>	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1. body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2. 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processes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frontal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zygomatic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palatine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Surfaces</a:t>
            </a:r>
            <a:r>
              <a:rPr lang="hu-HU" altLang="hu-HU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body of </a:t>
            </a: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maxilla</a:t>
            </a:r>
            <a:endParaRPr lang="hu-HU" altLang="hu-HU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latin typeface="Comic Sans MS" panose="030F0702030302020204" pitchFamily="66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latin typeface="Comic Sans MS" panose="030F0702030302020204" pitchFamily="66" charset="0"/>
              </a:rPr>
              <a:t>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anterior</a:t>
            </a: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infratemporal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nasal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orbital</a:t>
            </a:r>
            <a:endParaRPr lang="hu-HU" altLang="hu-HU" sz="20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6" descr="fossa113340915040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103189"/>
            <a:ext cx="47148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8" descr="Képtalálat a következ&amp;odblac;re: „maxilla anatomy picture”"/>
          <p:cNvSpPr>
            <a:spLocks noChangeAspect="1" noChangeArrowheads="1"/>
          </p:cNvSpPr>
          <p:nvPr/>
        </p:nvSpPr>
        <p:spPr bwMode="auto">
          <a:xfrm>
            <a:off x="5267325" y="2847975"/>
            <a:ext cx="1657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3077" name="AutoShape 10" descr="Képtalálat a következ&amp;odblac;re: „maxilla anatomy picture”"/>
          <p:cNvSpPr>
            <a:spLocks noChangeAspect="1" noChangeArrowheads="1"/>
          </p:cNvSpPr>
          <p:nvPr/>
        </p:nvSpPr>
        <p:spPr bwMode="auto">
          <a:xfrm>
            <a:off x="5267325" y="2847975"/>
            <a:ext cx="1657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3078" name="Picture 12" descr="ANd9GcTCtkeZ6ptHA-XMak2OAfsyWZpz5RJtZjxMTpGm64cxdHcHrQ9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860801"/>
            <a:ext cx="34004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http://www.scielo.br/img/revistas/bdj/v16n2/v16a15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4" y="2149476"/>
            <a:ext cx="4960937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2" descr="http://www.scielo.br/img/revistas/bdj/v16n2/v16a15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56213" cy="365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20713"/>
            <a:ext cx="4598988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3" name="Szövegdoboz 1"/>
          <p:cNvSpPr txBox="1">
            <a:spLocks noChangeArrowheads="1"/>
          </p:cNvSpPr>
          <p:nvPr/>
        </p:nvSpPr>
        <p:spPr bwMode="auto">
          <a:xfrm>
            <a:off x="7175500" y="2492375"/>
            <a:ext cx="28082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FF8A1F"/>
                </a:solidFill>
              </a:rPr>
              <a:t>1 year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C00000"/>
                </a:solidFill>
              </a:rPr>
              <a:t>4 years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9933FF"/>
                </a:solidFill>
              </a:rPr>
              <a:t>8 years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0033CC"/>
                </a:solidFill>
              </a:rPr>
              <a:t>12 years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6699FF"/>
                </a:solidFill>
              </a:rPr>
              <a:t>20 years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400" b="1">
                <a:solidFill>
                  <a:srgbClr val="6699FF"/>
                </a:solidFill>
              </a:rPr>
              <a:t>60 years</a:t>
            </a:r>
          </a:p>
        </p:txBody>
      </p:sp>
      <p:sp>
        <p:nvSpPr>
          <p:cNvPr id="82948" name="Szövegdoboz 1"/>
          <p:cNvSpPr txBox="1">
            <a:spLocks noChangeArrowheads="1"/>
          </p:cNvSpPr>
          <p:nvPr/>
        </p:nvSpPr>
        <p:spPr bwMode="auto">
          <a:xfrm>
            <a:off x="6456364" y="333376"/>
            <a:ext cx="4103687" cy="192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Frontal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and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sinuses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are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almost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completly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missing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at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time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birth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but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it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grows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continuosly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         </a:t>
            </a:r>
          </a:p>
          <a:p>
            <a:pPr eaLnBrk="1" hangingPunct="1">
              <a:defRPr/>
            </a:pPr>
            <a:endParaRPr lang="hu-HU" altLang="hu-HU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40100" y="329519"/>
            <a:ext cx="4781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MANDIBLE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63" y="1747157"/>
            <a:ext cx="5228887" cy="4862287"/>
          </a:xfrm>
          <a:prstGeom prst="rect">
            <a:avLst/>
          </a:prstGeom>
        </p:spPr>
      </p:pic>
      <p:pic>
        <p:nvPicPr>
          <p:cNvPr id="6" name="Picture 13" descr="Anteriorskull_zps4c23dd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9" y="1867355"/>
            <a:ext cx="41671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5619" y="1292087"/>
            <a:ext cx="3637721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Parts</a:t>
            </a:r>
            <a:r>
              <a:rPr lang="hu-HU" altLang="hu-H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mandible</a:t>
            </a:r>
            <a:endParaRPr lang="hu-HU" altLang="hu-H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Corpus </a:t>
            </a: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body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base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mandible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Ramus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coronoid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condylar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51823" r="29462" b="-149"/>
          <a:stretch/>
        </p:blipFill>
        <p:spPr>
          <a:xfrm>
            <a:off x="4566479" y="1373326"/>
            <a:ext cx="7171089" cy="46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45530" y="1273368"/>
            <a:ext cx="3670487" cy="3891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Mandible</a:t>
            </a:r>
            <a:r>
              <a:rPr lang="hu-HU" altLang="hu-HU" sz="2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– </a:t>
            </a:r>
            <a:r>
              <a:rPr lang="hu-HU" altLang="hu-HU" sz="20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external</a:t>
            </a:r>
            <a:r>
              <a:rPr lang="hu-HU" altLang="hu-HU" sz="20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surface</a:t>
            </a:r>
            <a:endParaRPr lang="hu-HU" altLang="hu-HU" sz="20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masseteric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tuberosity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oblique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line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foramen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protuberance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tubercle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juga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51823" r="29462" b="-149"/>
          <a:stretch/>
        </p:blipFill>
        <p:spPr>
          <a:xfrm>
            <a:off x="4276287" y="903779"/>
            <a:ext cx="7171089" cy="4630475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 rot="20073670">
            <a:off x="9024731" y="3856383"/>
            <a:ext cx="864704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471991" y="5327375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masseteric</a:t>
            </a:r>
            <a:r>
              <a:rPr lang="hu-HU" altLang="hu-HU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tuberosity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9402417" y="4273826"/>
            <a:ext cx="238540" cy="106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244016" y="4731028"/>
            <a:ext cx="24128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altLang="hu-HU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protuberance</a:t>
            </a:r>
            <a:endParaRPr lang="hu-HU" altLang="hu-HU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0904" y="188913"/>
            <a:ext cx="3959225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altLang="hu-HU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Mandible</a:t>
            </a:r>
            <a:r>
              <a:rPr lang="hu-HU" altLang="hu-H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- </a:t>
            </a:r>
            <a:r>
              <a:rPr lang="hu-HU" altLang="hu-HU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inner</a:t>
            </a:r>
            <a:r>
              <a:rPr lang="hu-HU" altLang="hu-H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u-HU" altLang="hu-HU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surface</a:t>
            </a:r>
            <a:endParaRPr lang="hu-HU" altLang="hu-H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hu-HU" altLang="hu-H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pterygoid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tuberosity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pterygoid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fovea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mandibular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foramen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lingula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mylohyoid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sulcus</a:t>
            </a:r>
            <a:endParaRPr lang="hu-HU" altLang="hu-HU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mylohyoid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line,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submandibular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fossa,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sublingual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fossa,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digastric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fossa,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20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 spines,</a:t>
            </a:r>
          </a:p>
          <a:p>
            <a:pPr eaLnBrk="1" hangingPunct="1">
              <a:defRPr/>
            </a:pPr>
            <a:r>
              <a:rPr lang="hu-HU" altLang="hu-HU" sz="2000" dirty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27652" name="Picture 6" descr="File:Slide7oo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494722"/>
            <a:ext cx="5671929" cy="42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2" t="12685" r="-520" b="36027"/>
          <a:stretch/>
        </p:blipFill>
        <p:spPr>
          <a:xfrm>
            <a:off x="8279296" y="397565"/>
            <a:ext cx="3829494" cy="37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y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4" y="160866"/>
            <a:ext cx="53181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Gray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213100"/>
            <a:ext cx="51482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31465" y="804333"/>
            <a:ext cx="5881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omic Sans MS" panose="030F0702030302020204" pitchFamily="66" charset="0"/>
              </a:rPr>
              <a:t>INSERTION SURFACES, LINES OF THE MUSCLES</a:t>
            </a:r>
            <a:endParaRPr 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Grp="1" noChangeAspect="1"/>
          </p:cNvGraphicFramePr>
          <p:nvPr>
            <p:ph/>
          </p:nvPr>
        </p:nvGraphicFramePr>
        <p:xfrm>
          <a:off x="1739901" y="2387601"/>
          <a:ext cx="8532813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3" imgW="6400271" imgH="2779546" progId="">
                  <p:embed/>
                </p:oleObj>
              </mc:Choice>
              <mc:Fallback>
                <p:oleObj name="Image" r:id="rId3" imgW="6400271" imgH="27795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1" y="2387601"/>
                        <a:ext cx="8532813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711450" y="862013"/>
            <a:ext cx="7513638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TRAJECTORIAL STRUCTURE OF THE MANDIBLE</a:t>
            </a:r>
          </a:p>
        </p:txBody>
      </p:sp>
      <p:sp>
        <p:nvSpPr>
          <p:cNvPr id="29700" name="Line 7"/>
          <p:cNvSpPr>
            <a:spLocks noChangeShapeType="1"/>
          </p:cNvSpPr>
          <p:nvPr/>
        </p:nvSpPr>
        <p:spPr bwMode="auto">
          <a:xfrm flipV="1">
            <a:off x="5087938" y="4868864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4491038" y="5973763"/>
            <a:ext cx="2620962" cy="36671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333333"/>
                </a:solidFill>
                <a:latin typeface="Comic Sans MS" panose="030F0702030302020204" pitchFamily="66" charset="0"/>
              </a:rPr>
              <a:t>MANDIBULAR CANAL</a:t>
            </a:r>
          </a:p>
        </p:txBody>
      </p:sp>
    </p:spTree>
    <p:extLst>
      <p:ext uri="{BB962C8B-B14F-4D97-AF65-F5344CB8AC3E}">
        <p14:creationId xmlns:p14="http://schemas.microsoft.com/office/powerpoint/2010/main" val="8073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ím 1"/>
          <p:cNvSpPr>
            <a:spLocks noGrp="1"/>
          </p:cNvSpPr>
          <p:nvPr>
            <p:ph type="title" idx="4294967295"/>
          </p:nvPr>
        </p:nvSpPr>
        <p:spPr>
          <a:xfrm>
            <a:off x="6739467" y="188913"/>
            <a:ext cx="3749147" cy="75935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hu-HU" altLang="hu-HU" sz="32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Neonatal</a:t>
            </a:r>
            <a:r>
              <a:rPr lang="hu-HU" altLang="hu-HU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200" dirty="0" err="1">
                <a:solidFill>
                  <a:srgbClr val="000099"/>
                </a:solidFill>
                <a:latin typeface="Comic Sans MS" panose="030F0702030302020204" pitchFamily="66" charset="0"/>
              </a:rPr>
              <a:t>mandible</a:t>
            </a:r>
            <a:endParaRPr lang="hu-HU" altLang="hu-HU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Szövegdoboz 3"/>
          <p:cNvSpPr txBox="1">
            <a:spLocks noChangeArrowheads="1"/>
          </p:cNvSpPr>
          <p:nvPr/>
        </p:nvSpPr>
        <p:spPr bwMode="auto">
          <a:xfrm>
            <a:off x="7080251" y="1544638"/>
            <a:ext cx="3408363" cy="1739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Mental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symphysis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Angle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mandible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: ~150°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No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4" name="Picture 2" descr="http://2.bp.blogspot.com/-DqtvHQL3tsA/Tzx1NNGiEeI/AAAAAAAACAI/u7ZDVWV5CBU/s1600/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97522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3376"/>
            <a:ext cx="38481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6" name="Egyenes összekötő nyíllal 6"/>
          <p:cNvCxnSpPr>
            <a:cxnSpLocks noChangeShapeType="1"/>
          </p:cNvCxnSpPr>
          <p:nvPr/>
        </p:nvCxnSpPr>
        <p:spPr bwMode="auto">
          <a:xfrm flipH="1">
            <a:off x="4192588" y="1900454"/>
            <a:ext cx="2663825" cy="12398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29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17" y="4143445"/>
            <a:ext cx="3311916" cy="24901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" y="4710759"/>
            <a:ext cx="8647044" cy="19228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" y="437322"/>
            <a:ext cx="8496219" cy="47807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9" y="4863159"/>
            <a:ext cx="8647044" cy="19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4"/>
          <a:stretch>
            <a:fillRect/>
          </a:stretch>
        </p:blipFill>
        <p:spPr bwMode="auto">
          <a:xfrm>
            <a:off x="1559496" y="911090"/>
            <a:ext cx="3937000" cy="568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6" y="6240463"/>
            <a:ext cx="6905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052513"/>
            <a:ext cx="37719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11138"/>
            <a:ext cx="690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900239" y="141288"/>
            <a:ext cx="6357937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Anterior, orbital and infratemporal surface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543925" y="428626"/>
            <a:ext cx="1822450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frontal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>
            <a:off x="8759826" y="908051"/>
            <a:ext cx="504825" cy="936625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 flipV="1">
            <a:off x="7535864" y="3573463"/>
            <a:ext cx="288925" cy="208756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6696076" y="5726113"/>
            <a:ext cx="2136775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zygomatic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8926513" y="5829301"/>
            <a:ext cx="1490662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canine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fossa</a:t>
            </a:r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 flipV="1">
            <a:off x="8472488" y="3933825"/>
            <a:ext cx="863600" cy="187325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5932488" y="5461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5664201" y="5222876"/>
            <a:ext cx="1812925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tuber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V="1">
            <a:off x="6240463" y="3716339"/>
            <a:ext cx="360362" cy="1512887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8616951" y="2949576"/>
            <a:ext cx="1895475" cy="366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alveolar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process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113" name="Line 19"/>
          <p:cNvSpPr>
            <a:spLocks noChangeShapeType="1"/>
          </p:cNvSpPr>
          <p:nvPr/>
        </p:nvSpPr>
        <p:spPr bwMode="auto">
          <a:xfrm flipH="1">
            <a:off x="9409113" y="3284538"/>
            <a:ext cx="647700" cy="122396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6240463" y="1268413"/>
            <a:ext cx="1784350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orbital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surface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115" name="Line 21"/>
          <p:cNvSpPr>
            <a:spLocks noChangeShapeType="1"/>
          </p:cNvSpPr>
          <p:nvPr/>
        </p:nvSpPr>
        <p:spPr bwMode="auto">
          <a:xfrm>
            <a:off x="7391400" y="1773238"/>
            <a:ext cx="217488" cy="6477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16" name="Line 24"/>
          <p:cNvSpPr>
            <a:spLocks noChangeShapeType="1"/>
          </p:cNvSpPr>
          <p:nvPr/>
        </p:nvSpPr>
        <p:spPr bwMode="auto">
          <a:xfrm flipH="1">
            <a:off x="8472489" y="1844676"/>
            <a:ext cx="936625" cy="1152525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9264651" y="1268413"/>
            <a:ext cx="1425575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infraorbital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foramen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6192838" y="2496671"/>
            <a:ext cx="455612" cy="679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5231905" y="2132857"/>
            <a:ext cx="15530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Comic Sans MS" panose="030F0702030302020204" pitchFamily="66" charset="0"/>
              </a:rPr>
              <a:t>post.alveolar</a:t>
            </a:r>
            <a:r>
              <a:rPr lang="hu-HU" dirty="0">
                <a:latin typeface="Comic Sans MS" panose="030F0702030302020204" pitchFamily="66" charset="0"/>
              </a:rPr>
              <a:t> </a:t>
            </a:r>
          </a:p>
          <a:p>
            <a:r>
              <a:rPr lang="hu-HU" dirty="0" err="1">
                <a:latin typeface="Comic Sans MS" panose="030F0702030302020204" pitchFamily="66" charset="0"/>
              </a:rPr>
              <a:t>foramina</a:t>
            </a:r>
            <a:endParaRPr lang="hu-H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u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80975"/>
            <a:ext cx="8748712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195638" y="50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3600">
              <a:latin typeface="Bradley Hand ITC" panose="03070402050302030203" pitchFamily="6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403600" y="138113"/>
            <a:ext cx="6848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3600" b="1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Thank</a:t>
            </a:r>
            <a:r>
              <a:rPr lang="hu-HU" altLang="hu-HU" sz="36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600" b="1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you</a:t>
            </a:r>
            <a:r>
              <a:rPr lang="hu-HU" altLang="hu-HU" sz="36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600" b="1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for</a:t>
            </a:r>
            <a:r>
              <a:rPr lang="hu-HU" altLang="hu-HU" sz="36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600" b="1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your</a:t>
            </a:r>
            <a:r>
              <a:rPr lang="hu-HU" altLang="hu-HU" sz="36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600" b="1" smtClean="0">
                <a:solidFill>
                  <a:srgbClr val="CC0099"/>
                </a:solidFill>
                <a:latin typeface="Comic Sans MS" panose="030F0702030302020204" pitchFamily="66" charset="0"/>
              </a:rPr>
              <a:t>attention!</a:t>
            </a:r>
            <a:endParaRPr lang="hu-HU" altLang="hu-HU" sz="36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21" y="0"/>
            <a:ext cx="53355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90675" y="769938"/>
            <a:ext cx="287290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ANTERIOR 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INFRATEMPORAL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SURFACE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4437063"/>
            <a:ext cx="2751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latin typeface="Comic Sans MS" panose="030F0702030302020204" pitchFamily="66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658939" y="4449765"/>
            <a:ext cx="28046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NASAL SURFACE</a:t>
            </a:r>
            <a:endParaRPr lang="hu-HU" altLang="hu-H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4151313" y="2060576"/>
            <a:ext cx="2520950" cy="73025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Ellipszis 1"/>
          <p:cNvSpPr/>
          <p:nvPr/>
        </p:nvSpPr>
        <p:spPr>
          <a:xfrm>
            <a:off x="7340598" y="1400166"/>
            <a:ext cx="770467" cy="792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7755467" y="1532467"/>
            <a:ext cx="635000" cy="465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8424333" y="1337726"/>
            <a:ext cx="160492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Comic Sans MS" panose="030F0702030302020204" pitchFamily="66" charset="0"/>
              </a:rPr>
              <a:t>CANINE FOSSA</a:t>
            </a:r>
            <a:endParaRPr lang="hu-HU" sz="1400" dirty="0">
              <a:latin typeface="Comic Sans MS" panose="030F0702030302020204" pitchFamily="66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552267" y="4744506"/>
            <a:ext cx="618067" cy="631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265330" y="3818470"/>
            <a:ext cx="205857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Comic Sans MS" panose="030F0702030302020204" pitchFamily="66" charset="0"/>
              </a:rPr>
              <a:t>MAXILLARY HIATUS</a:t>
            </a:r>
            <a:endParaRPr lang="hu-HU" sz="1400" dirty="0">
              <a:latin typeface="Comic Sans MS" panose="030F0702030302020204" pitchFamily="66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7467600" y="4207926"/>
            <a:ext cx="258231" cy="8524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7784307" y="1134533"/>
            <a:ext cx="792102" cy="3979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585200" y="939794"/>
            <a:ext cx="255871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Comic Sans MS" panose="030F0702030302020204" pitchFamily="66" charset="0"/>
              </a:rPr>
              <a:t>INFRAORBITAL FORAMEN</a:t>
            </a:r>
            <a:endParaRPr lang="hu-H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44444" y="-28574"/>
            <a:ext cx="3376090" cy="8583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28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NASAL SURFACE</a:t>
            </a: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29875"/>
              </p:ext>
            </p:extLst>
          </p:nvPr>
        </p:nvGraphicFramePr>
        <p:xfrm>
          <a:off x="1540933" y="1349905"/>
          <a:ext cx="5384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4498476" imgH="3565865" progId="">
                  <p:embed/>
                </p:oleObj>
              </mc:Choice>
              <mc:Fallback>
                <p:oleObj name="Image" r:id="rId3" imgW="4498476" imgH="35658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933" y="1349905"/>
                        <a:ext cx="53848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59399" y="229654"/>
            <a:ext cx="4227513" cy="1739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maxillary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hiatus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lacrimal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sulcus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→ 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nasolacrimal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canal</a:t>
            </a:r>
            <a:endParaRPr lang="hu-HU" altLang="hu-HU" sz="1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conchal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crest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→ 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inf.nasal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concha</a:t>
            </a:r>
            <a:r>
              <a:rPr lang="hu-HU" altLang="hu-HU" sz="1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664200" y="4809062"/>
            <a:ext cx="19549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PALATINE PROCESS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 flipH="1" flipV="1">
            <a:off x="4360333" y="4699000"/>
            <a:ext cx="1286934" cy="2116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604931" y="4166495"/>
            <a:ext cx="16690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INCISIVE CANAL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 rot="1320802">
            <a:off x="3014120" y="2582333"/>
            <a:ext cx="931347" cy="1109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634068" y="2997199"/>
            <a:ext cx="939800" cy="486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4360333" y="1278467"/>
            <a:ext cx="1058322" cy="154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4538133" y="1786467"/>
            <a:ext cx="880522" cy="1481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90588"/>
            <a:ext cx="760095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19288" y="188913"/>
            <a:ext cx="828516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ANTERIOR, INFRATEMPORAL AND ORBITAL SURFACE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4583832" y="573088"/>
            <a:ext cx="0" cy="36036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28711" y="933451"/>
            <a:ext cx="57830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forms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anterior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wall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of </a:t>
            </a:r>
            <a:r>
              <a:rPr lang="hu-HU" altLang="hu-HU" sz="1800" dirty="0" err="1" smtClean="0">
                <a:solidFill>
                  <a:srgbClr val="333333"/>
                </a:solidFill>
                <a:latin typeface="Comic Sans MS" panose="030F0702030302020204" pitchFamily="66" charset="0"/>
              </a:rPr>
              <a:t>the</a:t>
            </a:r>
            <a:r>
              <a:rPr lang="hu-HU" altLang="hu-HU" sz="18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1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pterygopalatine</a:t>
            </a:r>
            <a:r>
              <a:rPr lang="hu-HU" altLang="hu-HU" sz="1800" dirty="0">
                <a:solidFill>
                  <a:srgbClr val="333333"/>
                </a:solidFill>
                <a:latin typeface="Comic Sans MS" panose="030F0702030302020204" pitchFamily="66" charset="0"/>
              </a:rPr>
              <a:t> fossa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8183564" y="3500439"/>
            <a:ext cx="1296987" cy="4333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2" name="Szövegdoboz 1"/>
          <p:cNvSpPr txBox="1"/>
          <p:nvPr/>
        </p:nvSpPr>
        <p:spPr>
          <a:xfrm>
            <a:off x="7319970" y="982469"/>
            <a:ext cx="448256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forms</a:t>
            </a:r>
            <a:r>
              <a:rPr lang="hu-HU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hu-HU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inferior</a:t>
            </a:r>
            <a:r>
              <a:rPr lang="hu-HU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surface</a:t>
            </a:r>
            <a:r>
              <a:rPr lang="hu-HU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of </a:t>
            </a:r>
            <a:r>
              <a:rPr lang="hu-HU" dirty="0" err="1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hu-HU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orbit</a:t>
            </a:r>
            <a:endParaRPr lang="hu-HU" dirty="0">
              <a:solidFill>
                <a:schemeClr val="accent4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896200" y="622107"/>
            <a:ext cx="0" cy="360362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 rot="16356175">
            <a:off x="6245817" y="4190656"/>
            <a:ext cx="750252" cy="20065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cxnSp>
        <p:nvCxnSpPr>
          <p:cNvPr id="4" name="Egyenes összekötő nyíllal 3"/>
          <p:cNvCxnSpPr/>
          <p:nvPr/>
        </p:nvCxnSpPr>
        <p:spPr>
          <a:xfrm flipH="1">
            <a:off x="6620933" y="3750733"/>
            <a:ext cx="1464734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689101"/>
            <a:ext cx="81502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08214" y="96838"/>
            <a:ext cx="824539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HARD PALATE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latin typeface="Comic Sans MS" panose="030F0702030302020204" pitchFamily="66" charset="0"/>
              </a:rPr>
              <a:t>		</a:t>
            </a: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PALATINE PROCESS OF THE MAXILLA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		HORIZONTAL PLATE OF </a:t>
            </a:r>
            <a:r>
              <a:rPr lang="hu-HU" altLang="hu-HU" sz="2400" dirty="0">
                <a:solidFill>
                  <a:srgbClr val="333333"/>
                </a:solidFill>
                <a:latin typeface="Arial" panose="020B0604020202020204" pitchFamily="34" charset="0"/>
              </a:rPr>
              <a:t>PALATINE BONE</a:t>
            </a: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4368800" y="6381751"/>
            <a:ext cx="1295400" cy="36036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7967663" y="3141663"/>
            <a:ext cx="1727200" cy="360362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7751763" y="2708276"/>
            <a:ext cx="1439862" cy="36036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6527801" y="6308726"/>
            <a:ext cx="1439863" cy="360363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5591175" y="1773238"/>
            <a:ext cx="1512888" cy="360362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30148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74826" y="547688"/>
            <a:ext cx="3617913" cy="641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Orbital</a:t>
            </a:r>
            <a:r>
              <a:rPr lang="hu-HU" altLang="hu-HU" sz="3600" b="1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3600" b="1" dirty="0" err="1">
                <a:solidFill>
                  <a:srgbClr val="CC0099"/>
                </a:solidFill>
                <a:latin typeface="Comic Sans MS" panose="030F0702030302020204" pitchFamily="66" charset="0"/>
              </a:rPr>
              <a:t>surface</a:t>
            </a:r>
            <a:endParaRPr lang="hu-HU" altLang="hu-HU" sz="3600" b="1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C:\Documents and Settings\Hafsa Haseb\My Documents\Downloads\bony-or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564" y="1703047"/>
            <a:ext cx="4345928" cy="462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31950" y="2786064"/>
            <a:ext cx="4078288" cy="3081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Inferior</a:t>
            </a:r>
            <a:r>
              <a:rPr lang="hu-HU" altLang="hu-H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orbital</a:t>
            </a:r>
            <a:r>
              <a:rPr lang="hu-HU" altLang="hu-H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fissure</a:t>
            </a: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infraorbital</a:t>
            </a:r>
            <a:r>
              <a:rPr lang="hu-HU" altLang="hu-H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sulcus</a:t>
            </a: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infraorbital</a:t>
            </a:r>
            <a:r>
              <a:rPr lang="hu-HU" altLang="hu-H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canal</a:t>
            </a: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infraorbital</a:t>
            </a:r>
            <a:r>
              <a:rPr lang="hu-HU" altLang="hu-HU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hu-HU" altLang="hu-HU" sz="2800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foramen</a:t>
            </a:r>
            <a:endParaRPr lang="hu-HU" altLang="hu-HU" sz="2800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735638" y="3213101"/>
            <a:ext cx="187325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016501" y="4005263"/>
            <a:ext cx="2663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5232401" y="4652963"/>
            <a:ext cx="26638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448301" y="5229225"/>
            <a:ext cx="2735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4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997076"/>
            <a:ext cx="561657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03389" y="452439"/>
            <a:ext cx="844073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solidFill>
                  <a:srgbClr val="333333"/>
                </a:solidFill>
                <a:latin typeface="Comic Sans MS" panose="030F0702030302020204" pitchFamily="66" charset="0"/>
              </a:rPr>
              <a:t>Infratemporal surface of the MAXILLA</a:t>
            </a:r>
            <a:r>
              <a:rPr lang="hu-HU" altLang="hu-HU" sz="2000">
                <a:solidFill>
                  <a:srgbClr val="333333"/>
                </a:solidFill>
                <a:latin typeface="Comic Sans MS" panose="030F0702030302020204" pitchFamily="66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>
                <a:solidFill>
                  <a:srgbClr val="333333"/>
                </a:solidFill>
                <a:latin typeface="Comic Sans MS" panose="030F0702030302020204" pitchFamily="66" charset="0"/>
              </a:rPr>
              <a:t>maxillary surface of the GREATER WING and PTERYGOID PROCESS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>
                <a:solidFill>
                  <a:srgbClr val="333333"/>
                </a:solidFill>
                <a:latin typeface="Comic Sans MS" panose="030F0702030302020204" pitchFamily="66" charset="0"/>
              </a:rPr>
              <a:t>perpendicular plate of PALATINE BONE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19289" y="44450"/>
            <a:ext cx="432117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33"/>
                </a:solidFill>
                <a:latin typeface="Comic Sans MS" panose="030F0702030302020204" pitchFamily="66" charset="0"/>
              </a:rPr>
              <a:t>PTERYGOPALATINE FOSSA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5232400" y="908051"/>
            <a:ext cx="647700" cy="2016125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4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413</Words>
  <Application>Microsoft Office PowerPoint</Application>
  <PresentationFormat>Szélesvásznú</PresentationFormat>
  <Paragraphs>169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Comic Sans MS</vt:lpstr>
      <vt:lpstr>Tahoma</vt:lpstr>
      <vt:lpstr>Times New Roman</vt:lpstr>
      <vt:lpstr>Office-téma</vt:lpstr>
      <vt:lpstr>Image</vt:lpstr>
      <vt:lpstr>PowerPoint bemutató</vt:lpstr>
      <vt:lpstr>PowerPoint bemutató</vt:lpstr>
      <vt:lpstr>PowerPoint bemutató</vt:lpstr>
      <vt:lpstr>PowerPoint bemutató</vt:lpstr>
      <vt:lpstr>NASAL SURFACE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Neonatal mandible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ana</dc:creator>
  <cp:lastModifiedBy>ana</cp:lastModifiedBy>
  <cp:revision>13</cp:revision>
  <dcterms:created xsi:type="dcterms:W3CDTF">2016-09-29T09:39:47Z</dcterms:created>
  <dcterms:modified xsi:type="dcterms:W3CDTF">2018-10-02T08:17:39Z</dcterms:modified>
</cp:coreProperties>
</file>