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  <p:sldId id="256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57" r:id="rId13"/>
    <p:sldId id="258" r:id="rId14"/>
    <p:sldId id="259" r:id="rId15"/>
    <p:sldId id="260" r:id="rId16"/>
    <p:sldId id="26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6" r:id="rId29"/>
    <p:sldId id="287" r:id="rId30"/>
    <p:sldId id="288" r:id="rId31"/>
    <p:sldId id="289" r:id="rId32"/>
    <p:sldId id="303" r:id="rId33"/>
    <p:sldId id="284" r:id="rId34"/>
    <p:sldId id="285" r:id="rId35"/>
    <p:sldId id="290" r:id="rId36"/>
    <p:sldId id="291" r:id="rId37"/>
    <p:sldId id="283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75"/>
  </p:normalViewPr>
  <p:slideViewPr>
    <p:cSldViewPr snapToGrid="0" snapToObjects="1" showGuides="1">
      <p:cViewPr varScale="1">
        <p:scale>
          <a:sx n="81" d="100"/>
          <a:sy n="81" d="100"/>
        </p:scale>
        <p:origin x="96" y="6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0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7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6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3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2">
                <a:lumMod val="75000"/>
                <a:alpha val="57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1F75-F597-7047-9C00-AB765A15EE8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DFFE-9E26-0E4C-95A6-73C47BA88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85899" y="331788"/>
            <a:ext cx="9229725" cy="7159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4800">
                <a:solidFill>
                  <a:schemeClr val="bg1"/>
                </a:solidFill>
                <a:latin typeface="+mn-lt"/>
              </a:rPr>
              <a:t>E</a:t>
            </a:r>
            <a:r>
              <a:rPr lang="hu-HU" altLang="hu-HU" sz="4800" smtClean="0">
                <a:solidFill>
                  <a:schemeClr val="bg1"/>
                </a:solidFill>
                <a:latin typeface="+mn-lt"/>
              </a:rPr>
              <a:t>lektronmikroszkópos </a:t>
            </a:r>
            <a:r>
              <a:rPr lang="hu-HU" altLang="hu-HU" sz="4800" dirty="0" smtClean="0">
                <a:solidFill>
                  <a:schemeClr val="bg1"/>
                </a:solidFill>
                <a:latin typeface="+mn-lt"/>
              </a:rPr>
              <a:t>technikák</a:t>
            </a:r>
            <a:endParaRPr lang="hu-HU" altLang="hu-HU" sz="4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70" y="1261368"/>
            <a:ext cx="3380679" cy="5357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949" y="1261368"/>
            <a:ext cx="8069794" cy="2262882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41408" y="4318000"/>
            <a:ext cx="4968875" cy="10795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hu-HU" altLang="hu-HU" sz="2800" dirty="0">
                <a:solidFill>
                  <a:schemeClr val="bg1"/>
                </a:solidFill>
              </a:rPr>
              <a:t>Dr. </a:t>
            </a:r>
            <a:r>
              <a:rPr lang="hu-HU" altLang="hu-HU" sz="2800" dirty="0" smtClean="0">
                <a:solidFill>
                  <a:schemeClr val="bg1"/>
                </a:solidFill>
              </a:rPr>
              <a:t>Bódi Ildikó, PhD</a:t>
            </a:r>
            <a:endParaRPr lang="hu-HU" altLang="hu-HU" sz="2800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hu-HU" altLang="hu-HU" sz="2000" dirty="0" smtClean="0">
                <a:solidFill>
                  <a:schemeClr val="bg1"/>
                </a:solidFill>
              </a:rPr>
              <a:t>(</a:t>
            </a:r>
            <a:r>
              <a:rPr lang="hu-HU" altLang="hu-HU" sz="2000" dirty="0" err="1" smtClean="0">
                <a:solidFill>
                  <a:schemeClr val="bg1"/>
                </a:solidFill>
              </a:rPr>
              <a:t>bodi.ildiko@med.semmelweis-univ.hu</a:t>
            </a:r>
            <a:r>
              <a:rPr lang="hu-HU" altLang="hu-HU" sz="2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03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12" y="491434"/>
            <a:ext cx="11123501" cy="38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91" y="1658612"/>
            <a:ext cx="116884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0" u="none" strike="noStrike" baseline="0" dirty="0" smtClean="0"/>
              <a:t> A </a:t>
            </a:r>
            <a:r>
              <a:rPr lang="en-US" sz="2400" i="0" u="none" strike="noStrike" baseline="0" dirty="0" err="1" smtClean="0"/>
              <a:t>két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mikroszkóptípus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között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fontos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különbség</a:t>
            </a:r>
            <a:r>
              <a:rPr lang="en-US" sz="2400" i="0" u="none" strike="noStrike" baseline="0" dirty="0" smtClean="0"/>
              <a:t>, </a:t>
            </a:r>
            <a:r>
              <a:rPr lang="en-US" sz="2400" i="0" u="none" strike="noStrike" baseline="0" dirty="0" err="1" smtClean="0"/>
              <a:t>hogy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az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elektronmikroszkópban</a:t>
            </a:r>
            <a:r>
              <a:rPr lang="en-US" sz="2400" i="0" u="none" strike="noStrike" baseline="0" dirty="0" smtClean="0"/>
              <a:t> a </a:t>
            </a:r>
            <a:r>
              <a:rPr lang="en-US" sz="2400" i="0" u="none" strike="noStrike" baseline="0" dirty="0" err="1" smtClean="0"/>
              <a:t>sugárforrás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védelmére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és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az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elektronnyaláb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zavartalan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haladásának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érdekében</a:t>
            </a:r>
            <a:r>
              <a:rPr lang="en-US" sz="240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vákuum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ot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kell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létrehozni</a:t>
            </a:r>
            <a:r>
              <a:rPr lang="en-US" sz="2400" i="0" u="none" strike="noStrike" baseline="0" dirty="0" smtClean="0"/>
              <a:t> (10-6 –10-2  Pa). </a:t>
            </a:r>
            <a:r>
              <a:rPr lang="en-US" sz="2400" i="0" u="none" strike="noStrike" baseline="0" dirty="0" err="1" smtClean="0"/>
              <a:t>Az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elektronsugár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létrehozásához</a:t>
            </a:r>
            <a:r>
              <a:rPr lang="en-US" sz="2400" i="0" u="none" strike="noStrike" baseline="0" dirty="0" smtClean="0"/>
              <a:t>, </a:t>
            </a:r>
            <a:r>
              <a:rPr lang="en-US" sz="2400" i="0" u="none" strike="noStrike" baseline="0" dirty="0" err="1" smtClean="0"/>
              <a:t>tereléséhez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és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megfelelő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minőségű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kép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létrehozásához</a:t>
            </a:r>
            <a:r>
              <a:rPr lang="en-US" sz="240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nagy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feszültségű</a:t>
            </a:r>
            <a:r>
              <a:rPr lang="en-US" sz="2400" b="1" i="0" u="none" strike="noStrike" baseline="0" dirty="0" smtClean="0"/>
              <a:t>, </a:t>
            </a:r>
            <a:r>
              <a:rPr lang="en-US" sz="2400" b="1" i="0" u="none" strike="noStrike" baseline="0" dirty="0" err="1" smtClean="0"/>
              <a:t>stabil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áramkörökre</a:t>
            </a:r>
            <a:r>
              <a:rPr lang="en-US" sz="2400" b="1" i="0" u="none" strike="noStrike" baseline="0" dirty="0" smtClean="0"/>
              <a:t> </a:t>
            </a:r>
            <a:r>
              <a:rPr lang="en-US" sz="2400" i="0" u="none" strike="noStrike" baseline="0" dirty="0" smtClean="0"/>
              <a:t>van </a:t>
            </a:r>
            <a:r>
              <a:rPr lang="en-US" sz="2400" i="0" u="none" strike="noStrike" baseline="0" dirty="0" err="1" smtClean="0"/>
              <a:t>szükség</a:t>
            </a:r>
            <a:r>
              <a:rPr lang="en-US" sz="2400" i="0" u="none" strike="noStrike" baseline="0" dirty="0" smtClean="0"/>
              <a:t>. A </a:t>
            </a:r>
            <a:r>
              <a:rPr lang="en-US" sz="2400" i="0" u="none" strike="noStrike" baseline="0" dirty="0" err="1" smtClean="0"/>
              <a:t>mikroszkóp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működése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közben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folyamatosan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hő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termelődik</a:t>
            </a:r>
            <a:r>
              <a:rPr lang="en-US" sz="2400" i="0" u="none" strike="noStrike" baseline="0" dirty="0" smtClean="0"/>
              <a:t>, </a:t>
            </a:r>
            <a:r>
              <a:rPr lang="en-US" sz="2400" i="0" u="none" strike="noStrike" baseline="0" dirty="0" err="1" smtClean="0"/>
              <a:t>így</a:t>
            </a:r>
            <a:r>
              <a:rPr lang="en-US" sz="2400" i="0" u="none" strike="noStrike" baseline="0" dirty="0" smtClean="0"/>
              <a:t> a </a:t>
            </a:r>
            <a:r>
              <a:rPr lang="en-US" sz="2400" dirty="0"/>
              <a:t> </a:t>
            </a:r>
            <a:r>
              <a:rPr lang="en-US" sz="2400" b="1" dirty="0" err="1"/>
              <a:t>hűtés</a:t>
            </a:r>
            <a:r>
              <a:rPr lang="en-US" sz="2400" dirty="0" err="1"/>
              <a:t>éről</a:t>
            </a:r>
            <a:r>
              <a:rPr lang="en-US" sz="2400" dirty="0"/>
              <a:t> </a:t>
            </a:r>
            <a:r>
              <a:rPr lang="en-US" sz="2400" dirty="0" err="1"/>
              <a:t>gondoskodni</a:t>
            </a:r>
            <a:r>
              <a:rPr lang="en-US" sz="2400" dirty="0"/>
              <a:t> </a:t>
            </a:r>
            <a:r>
              <a:rPr lang="en-US" sz="2400" dirty="0" err="1"/>
              <a:t>kell</a:t>
            </a:r>
            <a:r>
              <a:rPr lang="en-US" sz="2400" dirty="0"/>
              <a:t> (</a:t>
            </a:r>
            <a:r>
              <a:rPr lang="en-US" sz="2400" dirty="0" err="1"/>
              <a:t>vízhűtés</a:t>
            </a:r>
            <a:r>
              <a:rPr lang="en-US" sz="2400" dirty="0"/>
              <a:t>, </a:t>
            </a:r>
            <a:r>
              <a:rPr lang="en-US" sz="2400" dirty="0" err="1"/>
              <a:t>vízpumpa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365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850" y="742950"/>
            <a:ext cx="104203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Jobb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feloldóképesség</a:t>
            </a:r>
            <a:r>
              <a:rPr lang="en-US" sz="2400" dirty="0" smtClean="0"/>
              <a:t>: - a </a:t>
            </a:r>
            <a:r>
              <a:rPr lang="en-US" sz="2400" dirty="0" err="1" smtClean="0"/>
              <a:t>tárgy</a:t>
            </a:r>
            <a:r>
              <a:rPr lang="en-US" sz="2400" dirty="0" smtClean="0"/>
              <a:t> </a:t>
            </a:r>
            <a:r>
              <a:rPr lang="en-US" sz="2400" dirty="0" err="1" smtClean="0"/>
              <a:t>és</a:t>
            </a:r>
            <a:r>
              <a:rPr lang="en-US" sz="2400" dirty="0" smtClean="0"/>
              <a:t> </a:t>
            </a: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 smtClean="0"/>
              <a:t>objektív</a:t>
            </a:r>
            <a:r>
              <a:rPr lang="en-US" sz="2400" dirty="0" smtClean="0"/>
              <a:t> </a:t>
            </a:r>
            <a:r>
              <a:rPr lang="en-US" sz="2400" dirty="0" err="1" smtClean="0"/>
              <a:t>közötti</a:t>
            </a:r>
            <a:r>
              <a:rPr lang="en-US" sz="2400" dirty="0" smtClean="0"/>
              <a:t> </a:t>
            </a:r>
            <a:r>
              <a:rPr lang="en-US" sz="2400" dirty="0" err="1" smtClean="0"/>
              <a:t>közeg</a:t>
            </a:r>
            <a:r>
              <a:rPr lang="en-US" sz="2400" dirty="0" smtClean="0"/>
              <a:t> </a:t>
            </a:r>
            <a:r>
              <a:rPr lang="en-US" sz="2400" dirty="0" err="1" smtClean="0"/>
              <a:t>törésmutatójának</a:t>
            </a:r>
            <a:r>
              <a:rPr lang="en-US" sz="2400" dirty="0" smtClean="0"/>
              <a:t> 				    </a:t>
            </a:r>
            <a:r>
              <a:rPr lang="en-US" sz="2400" dirty="0" err="1" smtClean="0"/>
              <a:t>növelése</a:t>
            </a:r>
            <a:r>
              <a:rPr lang="en-US" sz="2400" dirty="0" smtClean="0"/>
              <a:t> (</a:t>
            </a:r>
            <a:r>
              <a:rPr lang="en-US" sz="2400" dirty="0" err="1" smtClean="0"/>
              <a:t>immerziós</a:t>
            </a:r>
            <a:r>
              <a:rPr lang="en-US" sz="2400" dirty="0" smtClean="0"/>
              <a:t> </a:t>
            </a:r>
            <a:r>
              <a:rPr lang="en-US" sz="2400" dirty="0" err="1" smtClean="0"/>
              <a:t>olaj</a:t>
            </a:r>
            <a:r>
              <a:rPr lang="en-US" sz="2400" dirty="0" smtClean="0"/>
              <a:t>)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		              - </a:t>
            </a:r>
            <a:r>
              <a:rPr lang="en-US" sz="2400" dirty="0" err="1" smtClean="0"/>
              <a:t>elektronsugár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err="1"/>
              <a:t>hullámhossza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elektronok</a:t>
            </a:r>
            <a:r>
              <a:rPr lang="en-US" sz="2400" dirty="0"/>
              <a:t> </a:t>
            </a:r>
            <a:r>
              <a:rPr lang="en-US" sz="2400" dirty="0" err="1" smtClean="0"/>
              <a:t>sebességével</a:t>
            </a:r>
            <a:r>
              <a:rPr lang="en-US" sz="2400" dirty="0" smtClean="0"/>
              <a:t> (a 			    </a:t>
            </a:r>
            <a:r>
              <a:rPr lang="en-US" sz="2400" dirty="0" err="1" smtClean="0"/>
              <a:t>rájuk</a:t>
            </a:r>
            <a:r>
              <a:rPr lang="en-US" sz="2400" dirty="0" smtClean="0"/>
              <a:t> </a:t>
            </a:r>
            <a:r>
              <a:rPr lang="en-US" sz="2400" dirty="0" err="1" smtClean="0"/>
              <a:t>ható</a:t>
            </a:r>
            <a:r>
              <a:rPr lang="en-US" sz="2400" dirty="0" smtClean="0"/>
              <a:t> </a:t>
            </a:r>
            <a:r>
              <a:rPr lang="en-US" sz="2400" dirty="0" err="1"/>
              <a:t>gyorsító</a:t>
            </a:r>
            <a:r>
              <a:rPr lang="en-US" sz="2400" dirty="0"/>
              <a:t> </a:t>
            </a:r>
            <a:r>
              <a:rPr lang="en-US" sz="2400" dirty="0" err="1" smtClean="0"/>
              <a:t>feszu</a:t>
            </a:r>
            <a:r>
              <a:rPr lang="en-US" sz="2400" dirty="0" err="1"/>
              <a:t>̈ltséggel</a:t>
            </a:r>
            <a:r>
              <a:rPr lang="en-US" sz="2400" dirty="0"/>
              <a:t>) </a:t>
            </a:r>
            <a:r>
              <a:rPr lang="en-US" sz="2400" dirty="0" err="1"/>
              <a:t>fordítottan</a:t>
            </a:r>
            <a:r>
              <a:rPr lang="en-US" sz="2400" dirty="0"/>
              <a:t> </a:t>
            </a:r>
            <a:r>
              <a:rPr lang="en-US" sz="2400" dirty="0" err="1" smtClean="0"/>
              <a:t>arányos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Minél</a:t>
            </a:r>
            <a:r>
              <a:rPr lang="en-US" sz="2400" dirty="0" smtClean="0"/>
              <a:t> </a:t>
            </a:r>
            <a:r>
              <a:rPr lang="en-US" sz="2400" dirty="0" err="1"/>
              <a:t>nagyobb</a:t>
            </a:r>
            <a:r>
              <a:rPr lang="en-US" sz="2400" dirty="0"/>
              <a:t> </a:t>
            </a:r>
            <a:r>
              <a:rPr lang="en-US" sz="2400" dirty="0" err="1"/>
              <a:t>tehát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 smtClean="0"/>
              <a:t>elektronok</a:t>
            </a:r>
            <a:r>
              <a:rPr lang="en-US" sz="2400" dirty="0" smtClean="0"/>
              <a:t> </a:t>
            </a:r>
            <a:r>
              <a:rPr lang="en-US" sz="2400" dirty="0" err="1" smtClean="0"/>
              <a:t>sebessége</a:t>
            </a:r>
            <a:r>
              <a:rPr lang="en-US" sz="2400" dirty="0"/>
              <a:t>, </a:t>
            </a:r>
            <a:r>
              <a:rPr lang="en-US" sz="2400" dirty="0" err="1"/>
              <a:t>annál</a:t>
            </a:r>
            <a:r>
              <a:rPr lang="en-US" sz="2400" dirty="0"/>
              <a:t> </a:t>
            </a:r>
            <a:r>
              <a:rPr lang="en-US" sz="2400" dirty="0" err="1"/>
              <a:t>rövidebb</a:t>
            </a:r>
            <a:r>
              <a:rPr lang="en-US" sz="2400" dirty="0"/>
              <a:t> a </a:t>
            </a:r>
            <a:r>
              <a:rPr lang="en-US" sz="2400" dirty="0" err="1"/>
              <a:t>hullámhosszuk</a:t>
            </a:r>
            <a:r>
              <a:rPr lang="en-US" sz="2400" dirty="0"/>
              <a:t> (</a:t>
            </a:r>
            <a:r>
              <a:rPr lang="en-US" sz="2400" dirty="0" err="1"/>
              <a:t>λ</a:t>
            </a:r>
            <a:r>
              <a:rPr lang="en-US" sz="2400" dirty="0"/>
              <a:t>);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ezzel</a:t>
            </a:r>
            <a:r>
              <a:rPr lang="en-US" sz="2400" dirty="0" smtClean="0"/>
              <a:t> </a:t>
            </a:r>
            <a:r>
              <a:rPr lang="en-US" sz="2400" dirty="0" err="1"/>
              <a:t>viszont</a:t>
            </a:r>
            <a:r>
              <a:rPr lang="en-US" sz="2400" dirty="0"/>
              <a:t> </a:t>
            </a:r>
            <a:r>
              <a:rPr lang="en-US" sz="2400" dirty="0" err="1"/>
              <a:t>egyenesen</a:t>
            </a:r>
            <a:r>
              <a:rPr lang="en-US" sz="2400" dirty="0"/>
              <a:t> </a:t>
            </a:r>
            <a:r>
              <a:rPr lang="en-US" sz="2400" dirty="0" err="1" smtClean="0"/>
              <a:t>arányosan</a:t>
            </a:r>
            <a:r>
              <a:rPr lang="en-US" sz="2400" dirty="0" smtClean="0"/>
              <a:t> </a:t>
            </a:r>
            <a:r>
              <a:rPr lang="en-US" sz="2400" dirty="0" err="1"/>
              <a:t>csökken</a:t>
            </a:r>
            <a:r>
              <a:rPr lang="en-US" sz="2400" dirty="0"/>
              <a:t> a </a:t>
            </a:r>
            <a:r>
              <a:rPr lang="en-US" sz="2400" dirty="0" err="1" smtClean="0"/>
              <a:t>feloldási</a:t>
            </a:r>
            <a:r>
              <a:rPr lang="en-US" sz="2400" dirty="0" smtClean="0"/>
              <a:t> </a:t>
            </a:r>
            <a:r>
              <a:rPr lang="en-US" sz="2400" dirty="0" err="1" smtClean="0"/>
              <a:t>határ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dmin</a:t>
            </a:r>
            <a:r>
              <a:rPr lang="en-US" sz="2400" dirty="0"/>
              <a:t> ) </a:t>
            </a:r>
            <a:r>
              <a:rPr lang="en-US" sz="2400" dirty="0" err="1"/>
              <a:t>értéke</a:t>
            </a:r>
            <a:r>
              <a:rPr lang="en-US" sz="2400" dirty="0"/>
              <a:t>.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7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347" y="437322"/>
            <a:ext cx="6446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Biológiai</a:t>
            </a:r>
            <a:r>
              <a:rPr lang="en-US" sz="2800" dirty="0" smtClean="0"/>
              <a:t> </a:t>
            </a:r>
            <a:r>
              <a:rPr lang="en-US" sz="2800" dirty="0" err="1" smtClean="0"/>
              <a:t>minták</a:t>
            </a:r>
            <a:r>
              <a:rPr lang="en-US" sz="2800" dirty="0" smtClean="0"/>
              <a:t> </a:t>
            </a:r>
            <a:r>
              <a:rPr lang="en-US" sz="2800" dirty="0" err="1" smtClean="0"/>
              <a:t>vizsgálata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elektronsugárral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-96381" y="1997839"/>
            <a:ext cx="12420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) a </a:t>
            </a:r>
            <a:r>
              <a:rPr lang="en-US" sz="2400" dirty="0" err="1"/>
              <a:t>metszeteket</a:t>
            </a:r>
            <a:r>
              <a:rPr lang="en-US" sz="2400" dirty="0"/>
              <a:t> </a:t>
            </a:r>
            <a:r>
              <a:rPr lang="en-US" sz="2400" dirty="0" err="1" smtClean="0"/>
              <a:t>át</a:t>
            </a:r>
            <a:r>
              <a:rPr lang="en-US" sz="2400" dirty="0" smtClean="0"/>
              <a:t> </a:t>
            </a:r>
            <a:r>
              <a:rPr lang="en-US" sz="2400" dirty="0" err="1" smtClean="0"/>
              <a:t>lehet</a:t>
            </a:r>
            <a:r>
              <a:rPr lang="en-US" sz="2400" dirty="0" smtClean="0"/>
              <a:t> </a:t>
            </a:r>
            <a:r>
              <a:rPr lang="en-US" sz="2400" dirty="0" err="1"/>
              <a:t>világítani</a:t>
            </a:r>
            <a:r>
              <a:rPr lang="en-US" sz="2400" dirty="0"/>
              <a:t> (</a:t>
            </a:r>
            <a:r>
              <a:rPr lang="en-US" sz="2400" dirty="0" err="1"/>
              <a:t>átvilágító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dirty="0" err="1"/>
              <a:t>transzmissziós</a:t>
            </a:r>
            <a:r>
              <a:rPr lang="en-US" sz="2400" dirty="0"/>
              <a:t> </a:t>
            </a:r>
            <a:r>
              <a:rPr lang="en-US" sz="2400" dirty="0" err="1"/>
              <a:t>elektronmikroszkóp</a:t>
            </a:r>
            <a:r>
              <a:rPr lang="en-US" sz="2400" dirty="0"/>
              <a:t>, TEM</a:t>
            </a:r>
            <a:r>
              <a:rPr lang="en-US" sz="2400" dirty="0" smtClean="0"/>
              <a:t>),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ii) a </a:t>
            </a:r>
            <a:r>
              <a:rPr lang="en-US" sz="2400" dirty="0" err="1"/>
              <a:t>felületeket</a:t>
            </a:r>
            <a:r>
              <a:rPr lang="en-US" sz="2400" dirty="0"/>
              <a:t> le </a:t>
            </a:r>
            <a:r>
              <a:rPr lang="en-US" sz="2400" dirty="0" err="1" smtClean="0"/>
              <a:t>lehet</a:t>
            </a:r>
            <a:r>
              <a:rPr lang="en-US" sz="2400" dirty="0" smtClean="0"/>
              <a:t> </a:t>
            </a:r>
            <a:r>
              <a:rPr lang="en-US" sz="2400" dirty="0" err="1" smtClean="0"/>
              <a:t>tapogatni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pásztázó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scanning /</a:t>
            </a:r>
            <a:r>
              <a:rPr lang="en-US" sz="2400" dirty="0" err="1"/>
              <a:t>szkenning</a:t>
            </a:r>
            <a:r>
              <a:rPr lang="en-US" sz="2400" dirty="0"/>
              <a:t>/ </a:t>
            </a:r>
            <a:r>
              <a:rPr lang="en-US" sz="2400" dirty="0" err="1"/>
              <a:t>elektronmikroszkóp</a:t>
            </a:r>
            <a:r>
              <a:rPr lang="en-US" sz="2400" dirty="0"/>
              <a:t>, </a:t>
            </a:r>
            <a:r>
              <a:rPr lang="en-US" sz="2400" dirty="0" smtClean="0"/>
              <a:t> SEM),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64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05" y="1133061"/>
            <a:ext cx="11827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- A </a:t>
            </a:r>
            <a:r>
              <a:rPr lang="en-US" sz="2400" dirty="0" err="1"/>
              <a:t>becsapódó</a:t>
            </a:r>
            <a:r>
              <a:rPr lang="en-US" sz="2400" dirty="0"/>
              <a:t> </a:t>
            </a:r>
            <a:r>
              <a:rPr lang="en-US" sz="2400" dirty="0" err="1"/>
              <a:t>elektronok</a:t>
            </a:r>
            <a:r>
              <a:rPr lang="en-US" sz="2400" dirty="0"/>
              <a:t>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hányada</a:t>
            </a:r>
            <a:r>
              <a:rPr lang="en-US" sz="2400" dirty="0"/>
              <a:t> </a:t>
            </a:r>
            <a:r>
              <a:rPr lang="en-US" sz="2400" b="1" dirty="0" err="1"/>
              <a:t>nem</a:t>
            </a:r>
            <a:r>
              <a:rPr lang="en-US" sz="2400" b="1" dirty="0"/>
              <a:t> </a:t>
            </a:r>
            <a:r>
              <a:rPr lang="en-US" sz="2400" b="1" dirty="0" err="1"/>
              <a:t>lép</a:t>
            </a:r>
            <a:r>
              <a:rPr lang="en-US" sz="2400" b="1" dirty="0"/>
              <a:t> </a:t>
            </a:r>
            <a:r>
              <a:rPr lang="en-US" sz="2400" b="1" dirty="0" err="1"/>
              <a:t>kölcsönhatásba</a:t>
            </a:r>
            <a:r>
              <a:rPr lang="en-US" sz="2400" b="1" dirty="0"/>
              <a:t>  </a:t>
            </a:r>
            <a:r>
              <a:rPr lang="en-US" sz="2400" dirty="0"/>
              <a:t>a </a:t>
            </a:r>
            <a:r>
              <a:rPr lang="en-US" sz="2400" dirty="0" err="1"/>
              <a:t>minta</a:t>
            </a:r>
            <a:r>
              <a:rPr lang="en-US" sz="2400" dirty="0"/>
              <a:t> </a:t>
            </a:r>
            <a:r>
              <a:rPr lang="en-US" sz="2400" dirty="0" err="1" smtClean="0"/>
              <a:t>atomjaival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/>
              <a:t>elektronok</a:t>
            </a:r>
            <a:r>
              <a:rPr lang="en-US" sz="2400" dirty="0"/>
              <a:t> </a:t>
            </a:r>
            <a:r>
              <a:rPr lang="en-US" sz="2400" dirty="0" err="1"/>
              <a:t>másik</a:t>
            </a:r>
            <a:r>
              <a:rPr lang="en-US" sz="2400" dirty="0"/>
              <a:t> </a:t>
            </a:r>
            <a:r>
              <a:rPr lang="en-US" sz="2400" dirty="0" err="1"/>
              <a:t>része</a:t>
            </a:r>
            <a:r>
              <a:rPr lang="en-US" sz="2400" dirty="0"/>
              <a:t> </a:t>
            </a:r>
            <a:r>
              <a:rPr lang="en-US" sz="2400" dirty="0" err="1"/>
              <a:t>atommagokba</a:t>
            </a:r>
            <a:r>
              <a:rPr lang="en-US" sz="2400" dirty="0"/>
              <a:t> </a:t>
            </a:r>
            <a:r>
              <a:rPr lang="en-US" sz="2400" b="1" dirty="0" err="1"/>
              <a:t>ütközik</a:t>
            </a:r>
            <a:r>
              <a:rPr lang="en-US" sz="2400" dirty="0"/>
              <a:t>,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azokkal</a:t>
            </a:r>
            <a:r>
              <a:rPr lang="en-US" sz="2400" dirty="0"/>
              <a:t> </a:t>
            </a:r>
            <a:r>
              <a:rPr lang="en-US" sz="2400" dirty="0" err="1" smtClean="0"/>
              <a:t>kölcsönhatásba</a:t>
            </a:r>
            <a:r>
              <a:rPr lang="en-US" sz="2400" dirty="0" smtClean="0"/>
              <a:t> </a:t>
            </a:r>
            <a:r>
              <a:rPr lang="en-US" sz="2400" dirty="0" err="1" smtClean="0"/>
              <a:t>lépve</a:t>
            </a:r>
            <a:r>
              <a:rPr lang="en-US" sz="2400" dirty="0" smtClean="0"/>
              <a:t> 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úgynevezett</a:t>
            </a:r>
            <a:r>
              <a:rPr lang="en-US" sz="2400" dirty="0" smtClean="0"/>
              <a:t> </a:t>
            </a:r>
            <a:r>
              <a:rPr lang="en-US" sz="2400" b="1" dirty="0" err="1"/>
              <a:t>elektronjelenségeket</a:t>
            </a:r>
            <a:r>
              <a:rPr lang="en-US" sz="2400" b="1" dirty="0"/>
              <a:t> </a:t>
            </a:r>
            <a:r>
              <a:rPr lang="en-US" sz="2400" b="1" dirty="0" err="1"/>
              <a:t>indukál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Bizonyos</a:t>
            </a:r>
            <a:r>
              <a:rPr lang="en-US" sz="2400" dirty="0" smtClean="0"/>
              <a:t> </a:t>
            </a:r>
            <a:r>
              <a:rPr lang="en-US" sz="2400" dirty="0" err="1"/>
              <a:t>százalékuk</a:t>
            </a:r>
            <a:r>
              <a:rPr lang="en-US" sz="2400" dirty="0"/>
              <a:t> –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anyagi</a:t>
            </a:r>
            <a:r>
              <a:rPr lang="en-US" sz="2400" dirty="0"/>
              <a:t> </a:t>
            </a:r>
            <a:r>
              <a:rPr lang="en-US" sz="2400" dirty="0" err="1" smtClean="0"/>
              <a:t>összetétel</a:t>
            </a:r>
            <a:r>
              <a:rPr lang="en-US" sz="2400" dirty="0" smtClean="0"/>
              <a:t> </a:t>
            </a:r>
            <a:r>
              <a:rPr lang="en-US" sz="2400" dirty="0" err="1" smtClean="0"/>
              <a:t>fu</a:t>
            </a:r>
            <a:r>
              <a:rPr lang="en-US" sz="2400" dirty="0" err="1"/>
              <a:t>̈ggvényében</a:t>
            </a:r>
            <a:r>
              <a:rPr lang="en-US" sz="2400" dirty="0"/>
              <a:t> –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ütközés</a:t>
            </a:r>
            <a:r>
              <a:rPr lang="en-US" sz="2400" dirty="0"/>
              <a:t> </a:t>
            </a:r>
            <a:r>
              <a:rPr lang="en-US" sz="2400" dirty="0" err="1" smtClean="0"/>
              <a:t>következtében</a:t>
            </a:r>
            <a:r>
              <a:rPr lang="en-US" sz="2400" dirty="0" smtClean="0"/>
              <a:t>  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err="1" smtClean="0"/>
              <a:t>rugalmasan</a:t>
            </a:r>
            <a:r>
              <a:rPr lang="en-US" sz="2400" b="1" dirty="0" smtClean="0"/>
              <a:t> </a:t>
            </a:r>
            <a:r>
              <a:rPr lang="en-US" sz="2400" b="1" dirty="0" err="1"/>
              <a:t>szóródik</a:t>
            </a:r>
            <a:r>
              <a:rPr lang="en-US" sz="2400" b="1" dirty="0"/>
              <a:t> </a:t>
            </a:r>
            <a:r>
              <a:rPr lang="en-US" sz="2400" dirty="0"/>
              <a:t>: </a:t>
            </a:r>
            <a:r>
              <a:rPr lang="en-US" sz="2400" b="1" dirty="0" err="1"/>
              <a:t>eredeti</a:t>
            </a:r>
            <a:r>
              <a:rPr lang="en-US" sz="2400" b="1" dirty="0"/>
              <a:t> </a:t>
            </a:r>
            <a:r>
              <a:rPr lang="en-US" sz="2400" b="1" dirty="0" err="1"/>
              <a:t>irányától</a:t>
            </a:r>
            <a:r>
              <a:rPr lang="en-US" sz="2400" b="1" dirty="0"/>
              <a:t> </a:t>
            </a:r>
            <a:r>
              <a:rPr lang="en-US" sz="2400" dirty="0" err="1" smtClean="0"/>
              <a:t>nagymértékben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eltéru</a:t>
            </a:r>
            <a:r>
              <a:rPr lang="en-US" sz="2400" b="1" dirty="0" err="1"/>
              <a:t>̈l</a:t>
            </a:r>
            <a:r>
              <a:rPr lang="en-US" sz="2400" dirty="0"/>
              <a:t>,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b="1" dirty="0" err="1"/>
              <a:t>folytatja</a:t>
            </a:r>
            <a:r>
              <a:rPr lang="en-US" sz="2400" b="1" dirty="0"/>
              <a:t> </a:t>
            </a:r>
            <a:r>
              <a:rPr lang="en-US" sz="2400" b="1" dirty="0" err="1"/>
              <a:t>útját</a:t>
            </a:r>
            <a:r>
              <a:rPr lang="en-US" sz="2400" dirty="0"/>
              <a:t>, 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err="1" smtClean="0"/>
              <a:t>visszaverődik</a:t>
            </a:r>
            <a:r>
              <a:rPr lang="en-US" sz="2400" dirty="0" smtClean="0"/>
              <a:t> 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53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966" y="-119268"/>
            <a:ext cx="10933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 A </a:t>
            </a:r>
            <a:r>
              <a:rPr lang="en-US" sz="2400" dirty="0" err="1"/>
              <a:t>mintával</a:t>
            </a:r>
            <a:r>
              <a:rPr lang="en-US" sz="2400" dirty="0"/>
              <a:t> </a:t>
            </a:r>
            <a:r>
              <a:rPr lang="en-US" sz="2400" dirty="0" err="1"/>
              <a:t>kölcsönhatásba</a:t>
            </a:r>
            <a:r>
              <a:rPr lang="en-US" sz="2400" dirty="0"/>
              <a:t> </a:t>
            </a:r>
            <a:r>
              <a:rPr lang="en-US" sz="2400" dirty="0" err="1"/>
              <a:t>lépő</a:t>
            </a:r>
            <a:r>
              <a:rPr lang="en-US" sz="2400" dirty="0"/>
              <a:t> </a:t>
            </a:r>
            <a:r>
              <a:rPr lang="en-US" sz="2400" dirty="0" err="1"/>
              <a:t>elektronok</a:t>
            </a:r>
            <a:r>
              <a:rPr lang="en-US" sz="2400" dirty="0"/>
              <a:t>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része</a:t>
            </a:r>
            <a:r>
              <a:rPr lang="en-US" sz="2400" dirty="0"/>
              <a:t> a </a:t>
            </a:r>
            <a:r>
              <a:rPr lang="en-US" sz="2400" dirty="0" err="1"/>
              <a:t>mintán</a:t>
            </a:r>
            <a:r>
              <a:rPr lang="en-US" sz="2400" dirty="0"/>
              <a:t> </a:t>
            </a:r>
            <a:r>
              <a:rPr lang="en-US" sz="2400" dirty="0" err="1"/>
              <a:t>áthatol</a:t>
            </a:r>
            <a:r>
              <a:rPr lang="en-US" sz="2400" dirty="0"/>
              <a:t> : </a:t>
            </a:r>
            <a:r>
              <a:rPr lang="en-US" sz="2400" dirty="0" err="1"/>
              <a:t>úgy</a:t>
            </a:r>
            <a:r>
              <a:rPr lang="en-US" sz="2400" dirty="0"/>
              <a:t> </a:t>
            </a:r>
            <a:r>
              <a:rPr lang="en-US" sz="2400" dirty="0" err="1"/>
              <a:t>ütközik</a:t>
            </a:r>
            <a:r>
              <a:rPr lang="en-US" sz="2400" dirty="0"/>
              <a:t> a </a:t>
            </a:r>
            <a:r>
              <a:rPr lang="en-US" sz="2400" dirty="0" err="1"/>
              <a:t>minta</a:t>
            </a:r>
            <a:r>
              <a:rPr lang="en-US" sz="2400" dirty="0"/>
              <a:t> </a:t>
            </a:r>
            <a:r>
              <a:rPr lang="en-US" sz="2400" dirty="0" err="1"/>
              <a:t>atomjaival</a:t>
            </a:r>
            <a:r>
              <a:rPr lang="en-US" sz="2400" dirty="0" smtClean="0"/>
              <a:t>, </a:t>
            </a:r>
            <a:r>
              <a:rPr lang="en-US" sz="2400" dirty="0" err="1" smtClean="0"/>
              <a:t>hogy</a:t>
            </a:r>
            <a:r>
              <a:rPr lang="en-US" sz="2400" dirty="0" smtClean="0"/>
              <a:t> </a:t>
            </a:r>
            <a:r>
              <a:rPr lang="en-US" sz="2400" dirty="0" err="1"/>
              <a:t>energiát</a:t>
            </a:r>
            <a:r>
              <a:rPr lang="en-US" sz="2400" dirty="0"/>
              <a:t> </a:t>
            </a:r>
            <a:r>
              <a:rPr lang="en-US" sz="2400" dirty="0" err="1"/>
              <a:t>ugyan</a:t>
            </a:r>
            <a:r>
              <a:rPr lang="en-US" sz="2400" dirty="0"/>
              <a:t> </a:t>
            </a:r>
            <a:r>
              <a:rPr lang="en-US" sz="2400" dirty="0" err="1"/>
              <a:t>veszít</a:t>
            </a:r>
            <a:r>
              <a:rPr lang="en-US" sz="2400" dirty="0"/>
              <a:t>, de </a:t>
            </a:r>
            <a:r>
              <a:rPr lang="en-US" sz="2400" dirty="0" err="1"/>
              <a:t>irányát</a:t>
            </a:r>
            <a:r>
              <a:rPr lang="en-US" sz="2400" dirty="0"/>
              <a:t> </a:t>
            </a:r>
            <a:r>
              <a:rPr lang="en-US" sz="2400" dirty="0" err="1"/>
              <a:t>csak</a:t>
            </a:r>
            <a:r>
              <a:rPr lang="en-US" sz="2400" dirty="0"/>
              <a:t> </a:t>
            </a:r>
            <a:r>
              <a:rPr lang="en-US" sz="2400" dirty="0" err="1"/>
              <a:t>kismértékben</a:t>
            </a:r>
            <a:r>
              <a:rPr lang="en-US" sz="2400" dirty="0"/>
              <a:t> </a:t>
            </a:r>
            <a:r>
              <a:rPr lang="en-US" sz="2400" dirty="0" err="1"/>
              <a:t>változtatja</a:t>
            </a:r>
            <a:r>
              <a:rPr lang="en-US" sz="2400" dirty="0"/>
              <a:t> meg. </a:t>
            </a:r>
            <a:r>
              <a:rPr lang="en-US" sz="2400" dirty="0" err="1"/>
              <a:t>Ezt</a:t>
            </a:r>
            <a:r>
              <a:rPr lang="en-US" sz="2400" dirty="0"/>
              <a:t> a </a:t>
            </a:r>
            <a:r>
              <a:rPr lang="en-US" sz="2400" dirty="0" err="1"/>
              <a:t>jelenséget</a:t>
            </a:r>
            <a:r>
              <a:rPr lang="en-US" sz="2400" dirty="0"/>
              <a:t> </a:t>
            </a:r>
            <a:r>
              <a:rPr lang="en-US" sz="2400" dirty="0" err="1"/>
              <a:t>nevezzü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rugalmatlan</a:t>
            </a:r>
            <a:r>
              <a:rPr lang="en-US" sz="2400" dirty="0" smtClean="0"/>
              <a:t> </a:t>
            </a:r>
            <a:r>
              <a:rPr lang="en-US" sz="2400" dirty="0" err="1" smtClean="0"/>
              <a:t>szóródásnak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80" y="2274838"/>
            <a:ext cx="5678556" cy="43945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11" y="259288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Ha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</a:t>
            </a:r>
            <a:r>
              <a:rPr lang="en-US" sz="2400" b="0" i="0" u="none" strike="noStrike" baseline="0" dirty="0" smtClean="0"/>
              <a:t> – </a:t>
            </a:r>
            <a:r>
              <a:rPr lang="en-US" sz="2400" b="0" i="0" u="none" strike="noStrike" baseline="0" dirty="0" err="1" smtClean="0"/>
              <a:t>megtartva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energiáját</a:t>
            </a:r>
            <a:r>
              <a:rPr lang="en-US" sz="2400" b="0" i="0" u="none" strike="noStrike" baseline="0" dirty="0" smtClean="0"/>
              <a:t> – </a:t>
            </a:r>
            <a:r>
              <a:rPr lang="en-US" sz="2400" b="0" i="0" u="none" strike="noStrike" baseline="0" dirty="0" err="1" smtClean="0"/>
              <a:t>csak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irányát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változtatja</a:t>
            </a:r>
            <a:r>
              <a:rPr lang="en-US" sz="2400" b="0" i="0" u="none" strike="noStrike" baseline="0" dirty="0" smtClean="0"/>
              <a:t> meg (</a:t>
            </a:r>
            <a:r>
              <a:rPr lang="en-US" sz="2400" b="0" i="0" u="none" strike="noStrike" baseline="0" dirty="0" err="1" smtClean="0"/>
              <a:t>azaz</a:t>
            </a:r>
            <a:r>
              <a:rPr lang="en-US" sz="2400" b="0" i="0" u="none" strike="noStrike" baseline="0" dirty="0" smtClean="0"/>
              <a:t> „</a:t>
            </a:r>
            <a:r>
              <a:rPr lang="en-US" sz="2400" b="0" i="0" u="none" strike="noStrike" baseline="0" dirty="0" err="1" smtClean="0"/>
              <a:t>elpattan</a:t>
            </a:r>
            <a:r>
              <a:rPr lang="en-US" sz="2400" b="0" i="0" u="none" strike="noStrike" baseline="0" dirty="0" smtClean="0"/>
              <a:t>” a </a:t>
            </a:r>
            <a:r>
              <a:rPr lang="en-US" sz="2400" b="0" i="0" u="none" strike="noStrike" baseline="0" dirty="0" err="1" smtClean="0"/>
              <a:t>mintáról</a:t>
            </a:r>
            <a:r>
              <a:rPr lang="en-US" sz="2400" b="0" i="0" u="none" strike="noStrike" baseline="0" dirty="0" smtClean="0"/>
              <a:t>), </a:t>
            </a:r>
            <a:r>
              <a:rPr lang="en-US" sz="2400" b="0" i="0" u="none" strike="noStrike" baseline="0" dirty="0" err="1" smtClean="0"/>
              <a:t>akkor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rugalmas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szóródás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ról</a:t>
            </a:r>
            <a:r>
              <a:rPr lang="en-US" sz="2400" b="0" i="0" u="none" strike="noStrike" baseline="0" dirty="0" smtClean="0"/>
              <a:t>, ha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ütközés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következtében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lelassul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energiát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veszít</a:t>
            </a:r>
            <a:r>
              <a:rPr lang="en-US" sz="2400" b="0" i="0" u="none" strike="noStrike" baseline="0" dirty="0" smtClean="0"/>
              <a:t>), de </a:t>
            </a:r>
            <a:r>
              <a:rPr lang="en-US" sz="2400" b="0" i="0" u="none" strike="noStrike" baseline="0" dirty="0" err="1" smtClean="0"/>
              <a:t>irányát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csak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kismértékben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változtatja</a:t>
            </a:r>
            <a:r>
              <a:rPr lang="en-US" sz="2400" b="0" i="0" u="none" strike="noStrike" baseline="0" dirty="0" smtClean="0"/>
              <a:t> meg, </a:t>
            </a:r>
            <a:r>
              <a:rPr lang="en-US" sz="2400" b="0" i="0" u="none" strike="noStrike" baseline="0" dirty="0" err="1" smtClean="0"/>
              <a:t>akkor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rugalmatlan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szóródás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ról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beszélünk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93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687" y="602471"/>
            <a:ext cx="111318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becsapódó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elsődleges</a:t>
            </a:r>
            <a:r>
              <a:rPr lang="en-US" sz="2400" b="0" i="0" u="none" strike="noStrike" baseline="0" dirty="0" smtClean="0"/>
              <a:t>) </a:t>
            </a:r>
            <a:r>
              <a:rPr lang="en-US" sz="2400" b="0" i="0" u="none" strike="noStrike" baseline="0" dirty="0" err="1" smtClean="0"/>
              <a:t>elektronok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által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vizsgált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felszín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atomjaiból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elektronok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léphetnek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ki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melyek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tárgyat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elhagyják</a:t>
            </a:r>
            <a:r>
              <a:rPr lang="en-US" sz="2400" b="0" i="0" u="none" strike="noStrike" baseline="0" dirty="0" smtClean="0"/>
              <a:t>. </a:t>
            </a:r>
            <a:r>
              <a:rPr lang="en-US" sz="2400" b="0" i="0" u="none" strike="noStrike" baseline="0" dirty="0" err="1" smtClean="0"/>
              <a:t>Ez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utóbbiak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ún</a:t>
            </a:r>
            <a:r>
              <a:rPr lang="en-US" sz="2400" b="0" i="0" u="none" strike="noStrike" baseline="0" dirty="0" smtClean="0"/>
              <a:t>. </a:t>
            </a:r>
            <a:r>
              <a:rPr lang="en-US" sz="2400" b="0" i="0" u="none" strike="noStrike" baseline="0" dirty="0" err="1" smtClean="0"/>
              <a:t>másodlagos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szekunder</a:t>
            </a:r>
            <a:r>
              <a:rPr lang="en-US" sz="2400" b="0" i="0" u="none" strike="noStrike" baseline="0" dirty="0" smtClean="0"/>
              <a:t>)  </a:t>
            </a:r>
            <a:r>
              <a:rPr lang="en-US" sz="2400" b="0" i="0" u="none" strike="noStrike" baseline="0" dirty="0" err="1" smtClean="0"/>
              <a:t>elektronok</a:t>
            </a:r>
            <a:r>
              <a:rPr lang="en-US" sz="2400" b="0" i="0" u="none" strike="noStrike" baseline="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 A </a:t>
            </a:r>
            <a:r>
              <a:rPr lang="en-US" sz="2400" dirty="0" err="1"/>
              <a:t>detektorral</a:t>
            </a:r>
            <a:r>
              <a:rPr lang="en-US" sz="2400" dirty="0"/>
              <a:t> </a:t>
            </a:r>
            <a:r>
              <a:rPr lang="en-US" sz="2400" dirty="0" err="1"/>
              <a:t>összegyűjtött</a:t>
            </a:r>
            <a:r>
              <a:rPr lang="en-US" sz="2400" dirty="0"/>
              <a:t> </a:t>
            </a:r>
            <a:r>
              <a:rPr lang="en-US" sz="2400" dirty="0" err="1"/>
              <a:t>másodlagos</a:t>
            </a:r>
            <a:r>
              <a:rPr lang="en-US" sz="2400" dirty="0"/>
              <a:t> </a:t>
            </a:r>
            <a:r>
              <a:rPr lang="en-US" sz="2400" dirty="0" err="1"/>
              <a:t>elektronokat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pásztázó</a:t>
            </a:r>
            <a:r>
              <a:rPr lang="en-US" sz="2400" dirty="0" smtClean="0"/>
              <a:t> </a:t>
            </a:r>
            <a:r>
              <a:rPr lang="en-US" sz="2400" dirty="0" err="1"/>
              <a:t>elektronmikroszkóp</a:t>
            </a:r>
            <a:r>
              <a:rPr lang="en-US" sz="2400" dirty="0"/>
              <a:t> ban (SEM)  </a:t>
            </a:r>
            <a:r>
              <a:rPr lang="en-US" sz="2400" dirty="0" err="1"/>
              <a:t>használják</a:t>
            </a:r>
            <a:r>
              <a:rPr lang="en-US" sz="2400" dirty="0"/>
              <a:t> </a:t>
            </a:r>
            <a:r>
              <a:rPr lang="en-US" sz="2400" dirty="0" err="1"/>
              <a:t>képalkotásra</a:t>
            </a:r>
            <a:r>
              <a:rPr lang="en-US" sz="2400" dirty="0"/>
              <a:t>: </a:t>
            </a:r>
            <a:r>
              <a:rPr lang="en-US" sz="2400" dirty="0" err="1"/>
              <a:t>ennek</a:t>
            </a:r>
            <a:r>
              <a:rPr lang="en-US" sz="2400" dirty="0"/>
              <a:t> </a:t>
            </a:r>
            <a:r>
              <a:rPr lang="en-US" sz="2400" dirty="0" err="1"/>
              <a:t>során</a:t>
            </a:r>
            <a:r>
              <a:rPr lang="en-US" sz="2400" dirty="0"/>
              <a:t> a „</a:t>
            </a:r>
            <a:r>
              <a:rPr lang="en-US" sz="2400" dirty="0" err="1"/>
              <a:t>megvilágító</a:t>
            </a:r>
            <a:r>
              <a:rPr lang="en-US" sz="2400" dirty="0" smtClean="0"/>
              <a:t>” </a:t>
            </a:r>
            <a:r>
              <a:rPr lang="en-US" sz="2400" dirty="0" err="1" smtClean="0"/>
              <a:t>sugárnyaláb</a:t>
            </a:r>
            <a:r>
              <a:rPr lang="en-US" sz="2400" dirty="0" smtClean="0"/>
              <a:t>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megfelelően</a:t>
            </a:r>
            <a:r>
              <a:rPr lang="en-US" sz="2400" dirty="0"/>
              <a:t> </a:t>
            </a:r>
            <a:r>
              <a:rPr lang="en-US" sz="2400" dirty="0" err="1"/>
              <a:t>előkészített</a:t>
            </a:r>
            <a:r>
              <a:rPr lang="en-US" sz="2400" dirty="0"/>
              <a:t> </a:t>
            </a:r>
            <a:r>
              <a:rPr lang="en-US" sz="2400" dirty="0" err="1"/>
              <a:t>felületet</a:t>
            </a:r>
            <a:r>
              <a:rPr lang="en-US" sz="2400" dirty="0"/>
              <a:t> </a:t>
            </a:r>
            <a:r>
              <a:rPr lang="en-US" sz="2400" dirty="0" err="1"/>
              <a:t>pásztáz</a:t>
            </a:r>
            <a:r>
              <a:rPr lang="en-US" sz="2400" dirty="0"/>
              <a:t> </a:t>
            </a:r>
            <a:r>
              <a:rPr lang="en-US" sz="2400" dirty="0" err="1"/>
              <a:t>végig</a:t>
            </a:r>
            <a:r>
              <a:rPr lang="en-US" sz="2400" dirty="0"/>
              <a:t>, </a:t>
            </a:r>
            <a:r>
              <a:rPr lang="en-US" sz="2400" dirty="0" err="1"/>
              <a:t>tapogat</a:t>
            </a:r>
            <a:r>
              <a:rPr lang="en-US" sz="2400" dirty="0"/>
              <a:t> le </a:t>
            </a:r>
            <a:r>
              <a:rPr lang="en-US" sz="2400" dirty="0" err="1"/>
              <a:t>pontról</a:t>
            </a:r>
            <a:r>
              <a:rPr lang="en-US" sz="2400" dirty="0"/>
              <a:t> </a:t>
            </a:r>
            <a:r>
              <a:rPr lang="en-US" sz="2400" dirty="0" err="1"/>
              <a:t>pontra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627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42" y="612844"/>
            <a:ext cx="1173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 1.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Elektronforrás</a:t>
            </a:r>
            <a:r>
              <a:rPr lang="en-US" sz="2400" b="1" i="0" u="none" strike="noStrike" baseline="0" dirty="0" smtClean="0"/>
              <a:t>  </a:t>
            </a:r>
            <a:r>
              <a:rPr lang="en-US" sz="2400" b="0" i="0" u="none" strike="noStrike" baseline="0" dirty="0" smtClean="0"/>
              <a:t>(</a:t>
            </a:r>
            <a:r>
              <a:rPr lang="en-US" sz="2400" b="0" i="0" u="none" strike="noStrike" baseline="0" dirty="0" err="1" smtClean="0"/>
              <a:t>elektronágyú</a:t>
            </a:r>
            <a:r>
              <a:rPr lang="en-US" sz="2400" b="0" i="0" u="none" strike="noStrike" baseline="0" dirty="0" smtClean="0"/>
              <a:t>): </a:t>
            </a:r>
            <a:r>
              <a:rPr lang="en-US" sz="2400" b="0" i="0" u="none" strike="noStrike" baseline="0" dirty="0" err="1" smtClean="0"/>
              <a:t>kibocsátja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elektronnyalábot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amellyel</a:t>
            </a:r>
            <a:r>
              <a:rPr lang="en-US" sz="2400" b="0" i="0" u="none" strike="noStrike" baseline="0" dirty="0" smtClean="0"/>
              <a:t> „</a:t>
            </a:r>
            <a:r>
              <a:rPr lang="en-US" sz="2400" b="0" i="0" u="none" strike="noStrike" baseline="0" dirty="0" err="1" smtClean="0"/>
              <a:t>megvilágítjuk</a:t>
            </a:r>
            <a:r>
              <a:rPr lang="en-US" sz="2400" b="0" i="0" u="none" strike="noStrike" baseline="0" dirty="0" smtClean="0"/>
              <a:t>” a </a:t>
            </a:r>
            <a:r>
              <a:rPr lang="en-US" sz="2400" b="0" i="0" u="none" strike="noStrike" baseline="0" dirty="0" err="1" smtClean="0"/>
              <a:t>tárgyat</a:t>
            </a:r>
            <a:r>
              <a:rPr lang="en-US" sz="2400" b="0" i="0" u="none" strike="noStrike" baseline="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2. </a:t>
            </a:r>
            <a:r>
              <a:rPr lang="en-US" sz="2400" b="1" i="0" u="none" strike="noStrike" baseline="0" dirty="0" err="1" smtClean="0"/>
              <a:t>Kondenzorlencse</a:t>
            </a:r>
            <a:r>
              <a:rPr lang="en-US" sz="2400" b="0" i="0" u="none" strike="noStrike" baseline="0" dirty="0" smtClean="0"/>
              <a:t> :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elektronsugár-nyalábot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tárgysíkba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vetíti</a:t>
            </a:r>
            <a:r>
              <a:rPr lang="en-US" sz="2400" b="0" i="0" u="none" strike="noStrike" baseline="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3. </a:t>
            </a:r>
            <a:r>
              <a:rPr lang="en-US" sz="2400" b="1" i="0" u="none" strike="noStrike" baseline="0" dirty="0" err="1" smtClean="0"/>
              <a:t>Mintatartó</a:t>
            </a:r>
            <a:r>
              <a:rPr lang="en-US" sz="2400" b="0" i="0" u="none" strike="noStrike" baseline="0" dirty="0" smtClean="0"/>
              <a:t> : a </a:t>
            </a:r>
            <a:r>
              <a:rPr lang="en-US" sz="2400" b="0" i="0" u="none" strike="noStrike" baseline="0" dirty="0" err="1" smtClean="0"/>
              <a:t>tárgyat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mintát</a:t>
            </a:r>
            <a:r>
              <a:rPr lang="en-US" sz="2400" b="0" i="0" u="none" strike="noStrike" baseline="0" dirty="0" smtClean="0"/>
              <a:t>) </a:t>
            </a:r>
            <a:r>
              <a:rPr lang="en-US" sz="2400" b="0" i="0" u="none" strike="noStrike" baseline="0" dirty="0" err="1" smtClean="0"/>
              <a:t>hordozza</a:t>
            </a:r>
            <a:r>
              <a:rPr lang="en-US" sz="2400" b="0" i="0" u="none" strike="noStrike" baseline="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4.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Objektívlencse</a:t>
            </a:r>
            <a:r>
              <a:rPr lang="en-US" sz="2400" b="1" i="0" u="none" strike="noStrike" baseline="0" dirty="0" smtClean="0"/>
              <a:t> </a:t>
            </a:r>
            <a:r>
              <a:rPr lang="en-US" sz="2400" b="0" i="0" u="none" strike="noStrike" baseline="0" dirty="0" smtClean="0"/>
              <a:t>: </a:t>
            </a:r>
            <a:r>
              <a:rPr lang="en-US" sz="2400" b="0" i="0" u="none" strike="noStrike" baseline="0" dirty="0" err="1" smtClean="0"/>
              <a:t>hátsó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fókuszsíkjában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létrehozza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elsődleges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már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nagyított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köztes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képet</a:t>
            </a:r>
            <a:r>
              <a:rPr lang="en-US" sz="2400" b="0" i="0" u="none" strike="noStrike" baseline="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5. </a:t>
            </a:r>
            <a:r>
              <a:rPr lang="en-US" sz="2400" b="0" i="0" u="none" strike="noStrike" baseline="0" dirty="0" err="1" smtClean="0"/>
              <a:t>Közbenső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köztes</a:t>
            </a:r>
            <a:r>
              <a:rPr lang="en-US" sz="2400" b="0" i="0" u="none" strike="noStrike" baseline="0" dirty="0" smtClean="0"/>
              <a:t>) </a:t>
            </a:r>
            <a:r>
              <a:rPr lang="en-US" sz="2400" b="0" i="0" u="none" strike="noStrike" baseline="0" dirty="0" err="1" smtClean="0"/>
              <a:t>és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vetítő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projektor</a:t>
            </a:r>
            <a:r>
              <a:rPr lang="en-US" sz="2400" b="0" i="0" u="none" strike="noStrike" baseline="0" dirty="0" smtClean="0"/>
              <a:t>) </a:t>
            </a:r>
            <a:r>
              <a:rPr lang="en-US" sz="2400" b="1" i="0" u="none" strike="noStrike" baseline="0" dirty="0" err="1" smtClean="0"/>
              <a:t>lencse</a:t>
            </a:r>
            <a:r>
              <a:rPr lang="en-US" sz="2400" b="0" i="0" u="none" strike="noStrike" baseline="0" dirty="0" smtClean="0"/>
              <a:t> : </a:t>
            </a:r>
            <a:r>
              <a:rPr lang="en-US" sz="2400" b="0" i="0" u="none" strike="noStrike" baseline="0" dirty="0" err="1" smtClean="0"/>
              <a:t>továbbnagyítják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elsődleges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képet</a:t>
            </a:r>
            <a:r>
              <a:rPr lang="en-US" sz="2400" b="0" i="0" u="none" strike="noStrike" baseline="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6. </a:t>
            </a:r>
            <a:r>
              <a:rPr lang="en-US" sz="2400" b="0" i="0" u="none" strike="noStrike" baseline="0" dirty="0" err="1" smtClean="0"/>
              <a:t>Képfelfogó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ernyő</a:t>
            </a:r>
            <a:r>
              <a:rPr lang="en-US" sz="2400" b="0" i="0" u="none" strike="noStrike" baseline="0" dirty="0" smtClean="0"/>
              <a:t>  </a:t>
            </a:r>
            <a:r>
              <a:rPr lang="en-US" sz="2400" b="0" i="0" u="none" strike="noStrike" baseline="0" dirty="0" err="1" smtClean="0"/>
              <a:t>és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képrögzítő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rendszer</a:t>
            </a:r>
            <a:r>
              <a:rPr lang="en-US" sz="2400" b="0" i="0" u="none" strike="noStrike" baseline="0" dirty="0" smtClean="0"/>
              <a:t> : </a:t>
            </a:r>
            <a:r>
              <a:rPr lang="en-US" sz="2400" b="0" i="0" u="none" strike="noStrike" baseline="0" dirty="0" err="1" smtClean="0"/>
              <a:t>megjeleníti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végleges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képet</a:t>
            </a:r>
            <a:r>
              <a:rPr lang="en-US" sz="2400" b="0" i="0" u="none" strike="noStrike" baseline="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7. </a:t>
            </a:r>
            <a:r>
              <a:rPr lang="en-US" sz="2400" b="0" i="0" u="none" strike="noStrike" baseline="0" dirty="0" err="1" smtClean="0"/>
              <a:t>Segédberendezések</a:t>
            </a:r>
            <a:r>
              <a:rPr lang="en-US" sz="2400" b="0" i="0" u="none" strike="noStrike" baseline="0" dirty="0" smtClean="0"/>
              <a:t> : </a:t>
            </a:r>
            <a:r>
              <a:rPr lang="en-US" sz="2400" b="0" i="0" u="none" strike="noStrike" baseline="0" dirty="0" err="1" smtClean="0"/>
              <a:t>vákuum</a:t>
            </a:r>
            <a:r>
              <a:rPr lang="en-US" sz="2400" b="0" i="0" u="none" strike="noStrike" baseline="0" dirty="0" smtClean="0"/>
              <a:t>-, </a:t>
            </a:r>
            <a:r>
              <a:rPr lang="en-US" sz="2400" b="0" i="0" u="none" strike="noStrike" baseline="0" dirty="0" err="1" smtClean="0"/>
              <a:t>hűtő</a:t>
            </a:r>
            <a:r>
              <a:rPr lang="en-US" sz="2400" b="0" i="0" u="none" strike="noStrike" baseline="0" dirty="0" smtClean="0"/>
              <a:t>- </a:t>
            </a:r>
            <a:r>
              <a:rPr lang="en-US" sz="2400" b="0" i="0" u="none" strike="noStrike" baseline="0" dirty="0" err="1" smtClean="0"/>
              <a:t>és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feszültségstabilizáló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rendszerek</a:t>
            </a:r>
            <a:r>
              <a:rPr lang="en-US" sz="2400" b="0" i="0" u="none" strike="noStrike" baseline="0" dirty="0" smtClean="0"/>
              <a:t>: </a:t>
            </a:r>
            <a:r>
              <a:rPr lang="en-US" sz="2400" b="0" i="0" u="none" strike="noStrike" baseline="0" dirty="0" err="1" smtClean="0"/>
              <a:t>biztosítják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mikroszkóp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megbízható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stabil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működését</a:t>
            </a:r>
            <a:r>
              <a:rPr lang="en-US" sz="2400" b="0" i="0" u="none" strike="noStrike" baseline="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229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80" y="538369"/>
            <a:ext cx="9352040" cy="57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2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330" y="614138"/>
            <a:ext cx="1197333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elektronmikroszkóp</a:t>
            </a:r>
            <a:r>
              <a:rPr lang="en-US" sz="2400" b="0" i="0" u="none" strike="noStrike" baseline="0" dirty="0" smtClean="0"/>
              <a:t> „</a:t>
            </a:r>
            <a:r>
              <a:rPr lang="en-US" sz="2400" b="0" i="0" u="none" strike="noStrike" baseline="0" dirty="0" err="1" smtClean="0"/>
              <a:t>fényforrása</a:t>
            </a:r>
            <a:r>
              <a:rPr lang="en-US" sz="2400" b="0" i="0" u="none" strike="noStrike" baseline="0" dirty="0" smtClean="0"/>
              <a:t>”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elektronágyú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amelynek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részei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katód</a:t>
            </a:r>
            <a:r>
              <a:rPr lang="en-US" sz="2400" b="0" i="0" u="none" strike="noStrike" baseline="0" dirty="0" smtClean="0"/>
              <a:t>, a </a:t>
            </a:r>
            <a:r>
              <a:rPr lang="en-US" sz="2400" b="1" i="0" u="none" strike="noStrike" baseline="0" dirty="0" err="1" smtClean="0"/>
              <a:t>Wehnelt-henger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és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az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anód</a:t>
            </a:r>
            <a:r>
              <a:rPr lang="en-US" sz="2400" dirty="0" smtClean="0"/>
              <a:t>. </a:t>
            </a:r>
            <a:r>
              <a:rPr lang="en-US" sz="2400" b="0" i="0" u="none" strike="noStrike" baseline="0" dirty="0" smtClean="0"/>
              <a:t>A </a:t>
            </a:r>
            <a:r>
              <a:rPr lang="en-US" sz="2400" b="0" i="0" u="none" strike="noStrike" baseline="0" dirty="0" err="1" smtClean="0"/>
              <a:t>lelke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egy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elektromos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árammal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felfűtött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meghatározott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anyagú</a:t>
            </a:r>
            <a:r>
              <a:rPr lang="en-US" sz="2400" b="0" i="0" u="none" strike="noStrike" baseline="0" dirty="0" smtClean="0"/>
              <a:t> (wolfram </a:t>
            </a:r>
            <a:r>
              <a:rPr lang="en-US" sz="2400" b="0" i="0" u="none" strike="noStrike" baseline="0" dirty="0" err="1" smtClean="0"/>
              <a:t>vagy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lantán-hexaborid</a:t>
            </a:r>
            <a:r>
              <a:rPr lang="en-US" sz="2400" b="0" i="0" u="none" strike="noStrike" baseline="0" dirty="0" smtClean="0"/>
              <a:t>, LaB6 ) </a:t>
            </a:r>
            <a:r>
              <a:rPr lang="en-US" sz="2400" b="1" i="0" u="none" strike="noStrike" baseline="0" dirty="0" err="1" smtClean="0"/>
              <a:t>fémszál</a:t>
            </a:r>
            <a:r>
              <a:rPr lang="en-US" sz="2400" b="0" i="0" u="none" strike="noStrike" baseline="0" dirty="0" smtClean="0"/>
              <a:t> , </a:t>
            </a:r>
            <a:r>
              <a:rPr lang="en-US" sz="2400" b="0" i="0" u="none" strike="noStrike" baseline="0" dirty="0" err="1" smtClean="0"/>
              <a:t>amely</a:t>
            </a:r>
            <a:r>
              <a:rPr lang="en-US" sz="2400" b="0" i="0" u="none" strike="noStrike" baseline="0" dirty="0" smtClean="0"/>
              <a:t> V </a:t>
            </a:r>
            <a:r>
              <a:rPr lang="en-US" sz="2400" b="0" i="0" u="none" strike="noStrike" baseline="0" dirty="0" err="1" smtClean="0"/>
              <a:t>alakban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hajlított</a:t>
            </a:r>
            <a:r>
              <a:rPr lang="en-US" sz="2400" b="0" i="0" u="none" strike="noStrike" baseline="0" dirty="0" smtClean="0"/>
              <a:t>. A </a:t>
            </a:r>
            <a:r>
              <a:rPr lang="en-US" sz="2400" b="0" i="0" u="none" strike="noStrike" baseline="0" dirty="0" err="1" smtClean="0"/>
              <a:t>fémszál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negatív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töltésű</a:t>
            </a:r>
            <a:r>
              <a:rPr lang="en-US" sz="2400" b="0" i="0" u="none" strike="noStrike" baseline="0" dirty="0" smtClean="0"/>
              <a:t>: </a:t>
            </a:r>
            <a:r>
              <a:rPr lang="en-US" sz="2400" b="0" i="0" u="none" strike="noStrike" baseline="0" dirty="0" err="1" smtClean="0"/>
              <a:t>ez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smtClean="0"/>
              <a:t>a </a:t>
            </a:r>
            <a:r>
              <a:rPr lang="en-US" sz="2400" b="1" i="0" u="none" strike="noStrike" baseline="0" dirty="0" err="1" smtClean="0"/>
              <a:t>katód</a:t>
            </a:r>
            <a:r>
              <a:rPr lang="en-US" sz="2400" b="1" i="0" u="none" strike="noStrike" baseline="0" dirty="0" smtClean="0"/>
              <a:t> </a:t>
            </a:r>
            <a:r>
              <a:rPr lang="en-US" sz="2400" b="0" i="0" u="none" strike="noStrike" baseline="0" dirty="0" smtClean="0"/>
              <a:t>. </a:t>
            </a:r>
            <a:r>
              <a:rPr lang="en-US" sz="2400" b="0" i="0" u="none" strike="noStrike" baseline="0" dirty="0" err="1" smtClean="0"/>
              <a:t>Belőle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elektronok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fűtőáram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hatására</a:t>
            </a:r>
            <a:r>
              <a:rPr lang="en-US" sz="2400" b="0" i="0" u="none" strike="noStrike" baseline="0" dirty="0" smtClean="0"/>
              <a:t> a V </a:t>
            </a:r>
            <a:r>
              <a:rPr lang="en-US" sz="2400" b="0" i="0" u="none" strike="noStrike" baseline="0" dirty="0" err="1" smtClean="0"/>
              <a:t>betű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csúcsán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lépnek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ki</a:t>
            </a:r>
            <a:r>
              <a:rPr lang="en-US" sz="2400" b="0" i="0" u="none" strike="noStrike" baseline="0" dirty="0" smtClean="0"/>
              <a:t> (</a:t>
            </a:r>
            <a:r>
              <a:rPr lang="en-US" sz="2400" b="1" i="0" u="none" strike="noStrike" baseline="0" dirty="0" err="1" smtClean="0"/>
              <a:t>izzószálas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katód</a:t>
            </a:r>
            <a:r>
              <a:rPr lang="en-US" sz="2400" b="1" i="0" u="none" strike="noStrike" baseline="0" dirty="0" smtClean="0"/>
              <a:t> </a:t>
            </a:r>
            <a:r>
              <a:rPr lang="hu-HU" sz="2400" b="0" i="0" u="none" strike="noStrike" baseline="0" dirty="0" smtClean="0"/>
              <a:t>típu</a:t>
            </a:r>
            <a:r>
              <a:rPr lang="hu-HU" sz="2400" dirty="0" smtClean="0"/>
              <a:t>s)</a:t>
            </a:r>
            <a:r>
              <a:rPr lang="hu-HU" sz="2400" b="0" i="0" u="none" strike="noStrike" baseline="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A </a:t>
            </a:r>
            <a:r>
              <a:rPr lang="en-US" sz="2400" b="0" i="0" u="none" strike="noStrike" baseline="0" dirty="0" err="1" smtClean="0"/>
              <a:t>fűtőáram</a:t>
            </a:r>
            <a:r>
              <a:rPr lang="en-US" sz="2400" b="0" i="0" u="none" strike="noStrike" baseline="0" dirty="0" smtClean="0"/>
              <a:t>  </a:t>
            </a:r>
            <a:r>
              <a:rPr lang="en-US" sz="2400" b="0" i="0" u="none" strike="noStrike" baseline="0" dirty="0" err="1" smtClean="0"/>
              <a:t>növelésével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katód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elektronkibocsátását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egy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telítési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görbének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megfelelően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tudjuk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fokozni</a:t>
            </a:r>
            <a:r>
              <a:rPr lang="en-US" sz="2400" b="0" i="0" u="none" strike="noStrike" baseline="0" dirty="0" smtClean="0"/>
              <a:t>.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áramerősség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emelés</a:t>
            </a:r>
            <a:r>
              <a:rPr lang="en-US" sz="2400" b="0" i="0" u="none" strike="noStrike" baseline="0" dirty="0" err="1" smtClean="0"/>
              <a:t>ének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hatására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egy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pontig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nő</a:t>
            </a:r>
            <a:r>
              <a:rPr lang="en-US" sz="2400" b="1" i="0" u="none" strike="noStrike" baseline="0" dirty="0" smtClean="0"/>
              <a:t> a </a:t>
            </a:r>
            <a:r>
              <a:rPr lang="en-US" sz="2400" b="1" i="0" u="none" strike="noStrike" baseline="0" dirty="0" err="1" smtClean="0"/>
              <a:t>kibocsátott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elektronok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száma</a:t>
            </a:r>
            <a:r>
              <a:rPr lang="en-US" sz="2400" b="1" i="0" u="none" strike="noStrike" baseline="0" dirty="0" smtClean="0"/>
              <a:t> </a:t>
            </a:r>
            <a:r>
              <a:rPr lang="en-US" sz="2400" b="0" i="0" u="none" strike="noStrike" baseline="0" dirty="0" smtClean="0"/>
              <a:t>(a </a:t>
            </a:r>
            <a:r>
              <a:rPr lang="en-US" sz="2400" b="0" i="0" u="none" strike="noStrike" baseline="0" dirty="0" err="1" smtClean="0"/>
              <a:t>leképezett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kép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egyre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fényesebb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lesz</a:t>
            </a:r>
            <a:r>
              <a:rPr lang="en-US" sz="2400" b="0" i="0" u="none" strike="noStrike" baseline="0" dirty="0" smtClean="0"/>
              <a:t>), a </a:t>
            </a:r>
            <a:r>
              <a:rPr lang="en-US" sz="2400" b="0" i="0" u="none" strike="noStrike" baseline="0" dirty="0" err="1" smtClean="0"/>
              <a:t>telítési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pont</a:t>
            </a:r>
            <a:r>
              <a:rPr lang="en-US" sz="2400" b="0" i="0" u="none" strike="noStrike" baseline="0" dirty="0" smtClean="0"/>
              <a:t>  </a:t>
            </a:r>
            <a:r>
              <a:rPr lang="en-US" sz="2400" b="0" i="0" u="none" strike="noStrike" baseline="0" dirty="0" err="1" smtClean="0"/>
              <a:t>fölött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azonban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már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hiába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emeljük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tovább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áramerősséget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emittált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kibocsátott</a:t>
            </a:r>
            <a:r>
              <a:rPr lang="en-US" sz="2400" b="0" i="0" u="none" strike="noStrike" baseline="0" dirty="0" smtClean="0"/>
              <a:t>) </a:t>
            </a:r>
            <a:r>
              <a:rPr lang="en-US" sz="2400" b="0" i="0" u="none" strike="noStrike" baseline="0" dirty="0" err="1" smtClean="0"/>
              <a:t>részecskék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mennyisége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gyakorlatilag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nem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növelhető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tovább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túlfűtés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esetén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viszont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katód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élettartama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jelentősen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csökken</a:t>
            </a:r>
            <a:r>
              <a:rPr lang="en-US" sz="2400" b="0" i="0" u="none" strike="noStrike" baseline="0" dirty="0" smtClean="0"/>
              <a:t>!). A </a:t>
            </a:r>
            <a:r>
              <a:rPr lang="en-US" sz="2400" b="0" i="0" u="none" strike="noStrike" baseline="0" dirty="0" err="1" smtClean="0"/>
              <a:t>telítési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görbe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felső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konvex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flexiós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pontjának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megfelelő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fűtőáramot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érdemes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tehát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használni</a:t>
            </a:r>
            <a:r>
              <a:rPr lang="en-US" sz="24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148" y="0"/>
            <a:ext cx="595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ELEKTRONFORRÁS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305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244" y="612844"/>
            <a:ext cx="109615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szabad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szemmel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nem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látható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szerkezetek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megfigyelésére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mikroszkópokat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használunk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.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szövettani</a:t>
            </a:r>
            <a:r>
              <a:rPr lang="en-US" sz="2000" dirty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szintű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vizsgálatokhoz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fénymikroszkópok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alkalmasak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.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Fényforrásuk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látható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fényt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bocsát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ki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,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aminek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hullámhossztartománya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400–700 .</a:t>
            </a:r>
            <a:r>
              <a:rPr lang="en-US" sz="2000" b="0" i="0" u="none" strike="noStrike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dirty="0" err="1" smtClean="0">
                <a:ea typeface="Prestige Elite Std" charset="0"/>
                <a:cs typeface="Prestige Elite Std" charset="0"/>
              </a:rPr>
              <a:t>E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gy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1" i="0" u="none" strike="noStrike" baseline="0" dirty="0" err="1" smtClean="0">
                <a:ea typeface="Prestige Elite Std" charset="0"/>
                <a:cs typeface="Prestige Elite Std" charset="0"/>
              </a:rPr>
              <a:t>mikroszkóp</a:t>
            </a:r>
            <a:r>
              <a:rPr lang="en-US" sz="2000" b="1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1" i="0" u="none" strike="noStrike" baseline="0" dirty="0" err="1" smtClean="0">
                <a:ea typeface="Prestige Elite Std" charset="0"/>
                <a:cs typeface="Prestige Elite Std" charset="0"/>
              </a:rPr>
              <a:t>felbontóképességét</a:t>
            </a:r>
            <a:r>
              <a:rPr lang="en-US" sz="2000" b="1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feloldási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határ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(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dmin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)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értékével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jellemezhetjük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,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ahol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1" i="0" u="none" strike="noStrike" baseline="0" dirty="0" err="1" smtClean="0">
                <a:ea typeface="Prestige Elite Std" charset="0"/>
                <a:cs typeface="Prestige Elite Std" charset="0"/>
              </a:rPr>
              <a:t>feloldási</a:t>
            </a:r>
            <a:r>
              <a:rPr lang="en-US" sz="2000" b="1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1" i="0" u="none" strike="noStrike" baseline="0" dirty="0" err="1" smtClean="0">
                <a:ea typeface="Prestige Elite Std" charset="0"/>
                <a:cs typeface="Prestige Elite Std" charset="0"/>
              </a:rPr>
              <a:t>határ</a:t>
            </a:r>
            <a:r>
              <a:rPr lang="en-US" sz="2000" b="1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az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legkisebb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távolság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,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amelyet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mikroszkóp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két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különálló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képpontként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képez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le (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feloldható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minimális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távolság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).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Egy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mikroszkóp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felbontóképesség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e (</a:t>
            </a:r>
            <a:r>
              <a:rPr lang="en-US" sz="2000" b="1" i="0" u="none" strike="noStrike" baseline="0" dirty="0" err="1" smtClean="0">
                <a:ea typeface="Prestige Elite Std" charset="0"/>
                <a:cs typeface="Prestige Elite Std" charset="0"/>
              </a:rPr>
              <a:t>feloldóképessége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)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alapvetően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minta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megvilágítására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használt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1" i="0" u="none" strike="noStrike" baseline="0" dirty="0" err="1" smtClean="0">
                <a:ea typeface="Prestige Elite Std" charset="0"/>
                <a:cs typeface="Prestige Elite Std" charset="0"/>
              </a:rPr>
              <a:t>elektromágneses</a:t>
            </a:r>
            <a:r>
              <a:rPr lang="en-US" sz="2000" b="1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1" i="0" u="none" strike="noStrike" baseline="0" dirty="0" err="1" smtClean="0">
                <a:ea typeface="Prestige Elite Std" charset="0"/>
                <a:cs typeface="Prestige Elite Std" charset="0"/>
              </a:rPr>
              <a:t>sugár</a:t>
            </a:r>
            <a:r>
              <a:rPr lang="en-US" sz="2000" b="1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1" i="0" u="none" strike="noStrike" baseline="0" dirty="0" err="1" smtClean="0">
                <a:ea typeface="Prestige Elite Std" charset="0"/>
                <a:cs typeface="Prestige Elite Std" charset="0"/>
              </a:rPr>
              <a:t>hullámhosszá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nak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függvénye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(l. Abbe-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képlet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).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hagyományos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fénymikroszkóp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esetében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felbontóképesség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javításának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éppen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az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szab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határt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,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hogy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legrövidebb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hullámhosszú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, de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még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látható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tartományba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eső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,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képalkotásra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felhasználható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fény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–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kékesibolya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,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λ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=440 nm –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alkalmazásakor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dmin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értéke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körülbelül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hullámhossz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fele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,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azaz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200–220nm.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Ez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azt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jelenti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,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hogy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egy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metszeten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200 nm-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nél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közelebb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lévő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tárgypontok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fénymikroszkópban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legnagyobb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nagyítással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sem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különíthetők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el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egymástól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, a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mikroszkóp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ugyanis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azokat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egy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pontba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</a:t>
            </a:r>
            <a:r>
              <a:rPr lang="en-US" sz="2000" b="0" i="0" u="none" strike="noStrike" baseline="0" dirty="0" err="1" smtClean="0">
                <a:ea typeface="Prestige Elite Std" charset="0"/>
                <a:cs typeface="Prestige Elite Std" charset="0"/>
              </a:rPr>
              <a:t>képezi</a:t>
            </a:r>
            <a:r>
              <a:rPr lang="en-US" sz="2000" b="0" i="0" u="none" strike="noStrike" baseline="0" dirty="0" smtClean="0">
                <a:ea typeface="Prestige Elite Std" charset="0"/>
                <a:cs typeface="Prestige Elite Std" charset="0"/>
              </a:rPr>
              <a:t> le .</a:t>
            </a:r>
            <a:endParaRPr lang="en-US" sz="2000" dirty="0">
              <a:ea typeface="Prestige Elite Std" charset="0"/>
              <a:cs typeface="Prestige Elite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269" y="1163601"/>
            <a:ext cx="111914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elektronforrásként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használt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katódszála</a:t>
            </a:r>
            <a:r>
              <a:rPr lang="en-US" sz="2400" b="0" i="0" u="none" strike="noStrike" baseline="0" dirty="0" err="1" smtClean="0"/>
              <a:t>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ún</a:t>
            </a:r>
            <a:r>
              <a:rPr lang="en-US" sz="2400" b="0" i="0" u="none" strike="noStrike" baseline="0" dirty="0" smtClean="0"/>
              <a:t>. </a:t>
            </a:r>
            <a:r>
              <a:rPr lang="en-US" sz="2400" b="1" i="0" u="none" strike="noStrike" baseline="0" dirty="0" err="1" smtClean="0"/>
              <a:t>Wehnelt-henger</a:t>
            </a:r>
            <a:r>
              <a:rPr lang="en-US" sz="2400" b="1" i="0" u="none" strike="noStrike" baseline="0" dirty="0" smtClean="0"/>
              <a:t>  </a:t>
            </a:r>
            <a:r>
              <a:rPr lang="en-US" sz="2400" b="1" i="0" u="none" strike="noStrike" baseline="0" dirty="0" err="1" smtClean="0"/>
              <a:t>veszi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körül</a:t>
            </a:r>
            <a:r>
              <a:rPr lang="en-US" sz="2400" b="0" i="0" u="none" strike="noStrike" baseline="0" dirty="0" smtClean="0"/>
              <a:t>. </a:t>
            </a:r>
            <a:r>
              <a:rPr lang="en-US" sz="2400" b="0" i="0" u="none" strike="noStrike" baseline="0" dirty="0" err="1" smtClean="0"/>
              <a:t>Ennek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feszültsége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néhány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száz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volttal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negatívabb</a:t>
            </a:r>
            <a:r>
              <a:rPr lang="en-US" sz="2400" b="0" i="0" u="none" strike="noStrike" baseline="0" dirty="0" smtClean="0"/>
              <a:t>, mint a </a:t>
            </a:r>
            <a:r>
              <a:rPr lang="en-US" sz="2400" b="0" i="0" u="none" strike="noStrike" baseline="0" dirty="0" err="1" smtClean="0"/>
              <a:t>katódé</a:t>
            </a:r>
            <a:r>
              <a:rPr lang="en-US" sz="2400" b="0" i="0" u="none" strike="noStrike" baseline="0" dirty="0" smtClean="0"/>
              <a:t>, s </a:t>
            </a:r>
            <a:r>
              <a:rPr lang="en-US" sz="2400" b="1" i="0" u="none" strike="noStrike" baseline="0" dirty="0" err="1" smtClean="0"/>
              <a:t>rajta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egy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nyílás</a:t>
            </a:r>
            <a:r>
              <a:rPr lang="en-US" sz="2400" b="1" i="0" u="none" strike="noStrike" baseline="0" dirty="0" smtClean="0"/>
              <a:t> van</a:t>
            </a:r>
            <a:r>
              <a:rPr lang="en-US" sz="2400" b="0" i="0" u="none" strike="noStrike" baseline="0" dirty="0" smtClean="0"/>
              <a:t>: </a:t>
            </a:r>
            <a:r>
              <a:rPr lang="en-US" sz="2400" b="0" i="0" u="none" strike="noStrike" baseline="0" dirty="0" err="1" smtClean="0"/>
              <a:t>ezen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haladnak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át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az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elektronok</a:t>
            </a:r>
            <a:r>
              <a:rPr lang="en-US" sz="2400" b="0" i="0" u="none" strike="noStrike" baseline="0" dirty="0" smtClean="0"/>
              <a:t>. A </a:t>
            </a:r>
            <a:r>
              <a:rPr lang="en-US" sz="2400" b="0" i="0" u="none" strike="noStrike" baseline="0" dirty="0" err="1" smtClean="0"/>
              <a:t>Wehnelt-henger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szabályozza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az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elektronok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katódszálból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történő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kilépését</a:t>
            </a:r>
            <a:r>
              <a:rPr lang="en-US" sz="2400" b="0" i="0" u="none" strike="noStrike" baseline="0" dirty="0" smtClean="0"/>
              <a:t>: a </a:t>
            </a:r>
            <a:r>
              <a:rPr lang="en-US" sz="2400" b="0" i="0" u="none" strike="noStrike" baseline="0" dirty="0" err="1" smtClean="0"/>
              <a:t>kilépés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helyét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szál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csúcsára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szűkíti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és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meghatározza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kilépő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elektronok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számát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azaz</a:t>
            </a:r>
            <a:r>
              <a:rPr lang="en-US" sz="2400" b="0" i="0" u="none" strike="noStrike" baseline="0" dirty="0" smtClean="0"/>
              <a:t> a </a:t>
            </a:r>
            <a:r>
              <a:rPr lang="en-US" sz="2400" b="1" i="0" u="none" strike="noStrike" baseline="0" dirty="0" smtClean="0"/>
              <a:t>„</a:t>
            </a:r>
            <a:r>
              <a:rPr lang="en-US" sz="2400" b="1" i="0" u="none" strike="noStrike" baseline="0" dirty="0" err="1" smtClean="0"/>
              <a:t>fényerőt</a:t>
            </a:r>
            <a:r>
              <a:rPr lang="en-US" sz="2400" b="0" i="0" u="none" strike="noStrike" baseline="0" dirty="0" smtClean="0"/>
              <a:t>”), de </a:t>
            </a:r>
            <a:r>
              <a:rPr lang="en-US" sz="2400" b="0" i="0" u="none" strike="noStrike" baseline="0" dirty="0" err="1" smtClean="0"/>
              <a:t>egyben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tereli</a:t>
            </a:r>
            <a:r>
              <a:rPr lang="en-US" sz="2400" b="0" i="0" u="none" strike="noStrike" baseline="0" dirty="0" smtClean="0"/>
              <a:t> is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elektronokat</a:t>
            </a:r>
            <a:r>
              <a:rPr lang="en-US" sz="2400" b="0" i="0" u="none" strike="noStrike" baseline="0" dirty="0" smtClean="0"/>
              <a:t>.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elektronágyúból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kilépő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sugárzás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forgásszimmetrikus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nyalábot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alkot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amely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egy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kereszteződési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pont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után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széttart</a:t>
            </a:r>
            <a:r>
              <a:rPr lang="en-US" sz="2400" b="0" i="0" u="none" strike="noStrike" baseline="0" dirty="0" smtClean="0"/>
              <a:t>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9148" y="0"/>
            <a:ext cx="595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ELEKTRONFORRÁS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526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426" y="685225"/>
            <a:ext cx="115691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0" i="0" u="none" strike="noStrike" baseline="0" dirty="0" smtClean="0"/>
              <a:t> A </a:t>
            </a:r>
            <a:r>
              <a:rPr lang="en-US" sz="2800" b="0" i="0" u="none" strike="noStrike" baseline="0" dirty="0" err="1" smtClean="0"/>
              <a:t>nagy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felbontás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eléréséhez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tehát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az</a:t>
            </a:r>
            <a:r>
              <a:rPr lang="en-US" sz="2800" b="0" i="0" u="none" strike="noStrike" baseline="0" dirty="0" smtClean="0"/>
              <a:t> </a:t>
            </a:r>
            <a:r>
              <a:rPr lang="en-US" sz="2800" b="1" i="0" u="none" strike="noStrike" baseline="0" dirty="0" err="1" smtClean="0"/>
              <a:t>elektronokat</a:t>
            </a:r>
            <a:r>
              <a:rPr lang="en-US" sz="2800" b="1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kellő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sebességre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fel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kell</a:t>
            </a:r>
            <a:r>
              <a:rPr lang="en-US" sz="2800" b="0" i="0" u="none" strike="noStrike" baseline="0" dirty="0" smtClean="0"/>
              <a:t> </a:t>
            </a:r>
            <a:r>
              <a:rPr lang="en-US" sz="2800" b="1" i="0" u="none" strike="noStrike" baseline="0" dirty="0" err="1" smtClean="0"/>
              <a:t>gyorsítani</a:t>
            </a:r>
            <a:r>
              <a:rPr lang="en-US" sz="2800" b="0" i="0" u="none" strike="noStrike" baseline="0" dirty="0" smtClean="0"/>
              <a:t>: </a:t>
            </a:r>
            <a:r>
              <a:rPr lang="en-US" sz="2800" b="0" i="0" u="none" strike="noStrike" baseline="0" dirty="0" err="1" smtClean="0"/>
              <a:t>erre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szolgál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az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ún</a:t>
            </a:r>
            <a:r>
              <a:rPr lang="en-US" sz="2800" b="0" i="0" u="none" strike="noStrike" baseline="0" dirty="0" smtClean="0"/>
              <a:t>. </a:t>
            </a:r>
            <a:r>
              <a:rPr lang="en-US" sz="2800" b="1" i="0" u="none" strike="noStrike" baseline="0" dirty="0" err="1" smtClean="0"/>
              <a:t>gyorsítófeszültség</a:t>
            </a:r>
            <a:r>
              <a:rPr lang="en-US" sz="2800" b="1" i="0" u="none" strike="noStrike" baseline="0" dirty="0" smtClean="0"/>
              <a:t> </a:t>
            </a:r>
            <a:r>
              <a:rPr lang="en-US" sz="2800" b="0" i="0" u="none" strike="noStrike" baseline="0" dirty="0" smtClean="0"/>
              <a:t>. </a:t>
            </a:r>
            <a:r>
              <a:rPr lang="en-US" sz="2800" b="0" i="0" u="none" strike="noStrike" baseline="0" dirty="0" err="1" smtClean="0"/>
              <a:t>Feszültségkülönbséget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kell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tehát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létrehozni</a:t>
            </a:r>
            <a:r>
              <a:rPr lang="en-US" sz="2800" b="0" i="0" u="none" strike="noStrike" baseline="0" dirty="0" smtClean="0"/>
              <a:t> a </a:t>
            </a:r>
            <a:r>
              <a:rPr lang="en-US" sz="2800" b="0" i="0" u="none" strike="noStrike" baseline="0" dirty="0" err="1" smtClean="0"/>
              <a:t>katód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és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egy</a:t>
            </a:r>
            <a:r>
              <a:rPr lang="en-US" sz="2800" b="0" i="0" u="none" strike="noStrike" baseline="0" dirty="0" smtClean="0"/>
              <a:t>, </a:t>
            </a:r>
            <a:r>
              <a:rPr lang="en-US" sz="2800" b="0" i="0" u="none" strike="noStrike" baseline="0" dirty="0" err="1" smtClean="0"/>
              <a:t>az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elektronok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útjába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eső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sík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között</a:t>
            </a:r>
            <a:r>
              <a:rPr lang="en-US" sz="2800" b="0" i="0" u="none" strike="noStrike" baseline="0" dirty="0" smtClean="0"/>
              <a:t>. </a:t>
            </a:r>
            <a:r>
              <a:rPr lang="en-US" sz="2800" b="0" i="0" u="none" strike="noStrike" baseline="0" dirty="0" err="1" smtClean="0"/>
              <a:t>Ezt</a:t>
            </a:r>
            <a:r>
              <a:rPr lang="en-US" sz="2800" b="0" i="0" u="none" strike="noStrike" baseline="0" dirty="0" smtClean="0"/>
              <a:t> a </a:t>
            </a:r>
            <a:r>
              <a:rPr lang="en-US" sz="2800" b="0" i="0" u="none" strike="noStrike" baseline="0" dirty="0" err="1" smtClean="0"/>
              <a:t>földelt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anód</a:t>
            </a:r>
            <a:r>
              <a:rPr lang="en-US" sz="2800" b="0" i="0" u="none" strike="noStrike" baseline="0" dirty="0" smtClean="0"/>
              <a:t>  (</a:t>
            </a:r>
            <a:r>
              <a:rPr lang="en-US" sz="2800" b="0" i="0" u="none" strike="noStrike" baseline="0" dirty="0" err="1" smtClean="0"/>
              <a:t>feszültsége</a:t>
            </a:r>
            <a:r>
              <a:rPr lang="en-US" sz="2800" b="0" i="0" u="none" strike="noStrike" baseline="0" dirty="0" smtClean="0"/>
              <a:t> 0 V) </a:t>
            </a:r>
            <a:r>
              <a:rPr lang="en-US" sz="2800" b="0" i="0" u="none" strike="noStrike" baseline="0" dirty="0" err="1" smtClean="0"/>
              <a:t>biztosítja</a:t>
            </a:r>
            <a:r>
              <a:rPr lang="en-US" sz="2800" b="0" i="0" u="none" strike="noStrike" baseline="0" dirty="0" smtClean="0"/>
              <a:t>, </a:t>
            </a:r>
            <a:r>
              <a:rPr lang="en-US" sz="2800" b="0" i="0" u="none" strike="noStrike" baseline="0" dirty="0" err="1" smtClean="0"/>
              <a:t>amely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tulajdonképpen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egy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gyűrű</a:t>
            </a:r>
            <a:r>
              <a:rPr lang="en-US" sz="2800" b="0" i="0" u="none" strike="noStrike" baseline="0" dirty="0" smtClean="0"/>
              <a:t>: a </a:t>
            </a:r>
            <a:r>
              <a:rPr lang="en-US" sz="2800" b="0" i="0" u="none" strike="noStrike" baseline="0" dirty="0" err="1" smtClean="0"/>
              <a:t>nyílása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felé</a:t>
            </a:r>
            <a:r>
              <a:rPr lang="en-US" sz="2800" b="0" i="0" u="none" strike="noStrike" baseline="0" dirty="0" smtClean="0"/>
              <a:t> „</a:t>
            </a:r>
            <a:r>
              <a:rPr lang="en-US" sz="2800" b="0" i="0" u="none" strike="noStrike" baseline="0" dirty="0" err="1" smtClean="0"/>
              <a:t>repülő</a:t>
            </a:r>
            <a:r>
              <a:rPr lang="en-US" sz="2800" b="0" i="0" u="none" strike="noStrike" baseline="0" dirty="0" smtClean="0"/>
              <a:t>” </a:t>
            </a:r>
            <a:r>
              <a:rPr lang="en-US" sz="2800" b="0" i="0" u="none" strike="noStrike" baseline="0" dirty="0" err="1" smtClean="0"/>
              <a:t>elektronok</a:t>
            </a:r>
            <a:r>
              <a:rPr lang="en-US" sz="2800" b="0" i="0" u="none" strike="noStrike" baseline="0" dirty="0" smtClean="0"/>
              <a:t> a </a:t>
            </a:r>
            <a:r>
              <a:rPr lang="en-US" sz="2800" b="0" i="0" u="none" strike="noStrike" baseline="0" dirty="0" err="1" smtClean="0"/>
              <a:t>feszültségkülönbség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miatt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felgyorsulnak</a:t>
            </a:r>
            <a:r>
              <a:rPr lang="en-US" sz="2800" b="0" i="0" u="none" strike="noStrike" baseline="0" dirty="0" smtClean="0"/>
              <a:t>, </a:t>
            </a:r>
            <a:r>
              <a:rPr lang="en-US" sz="2800" b="0" i="0" u="none" strike="noStrike" baseline="0" dirty="0" err="1" smtClean="0"/>
              <a:t>miközben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az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anód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nyílásán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át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ki</a:t>
            </a:r>
            <a:r>
              <a:rPr lang="en-US" sz="2800" b="0" i="0" u="none" strike="noStrike" baseline="0" dirty="0" smtClean="0"/>
              <a:t> is </a:t>
            </a:r>
            <a:r>
              <a:rPr lang="en-US" sz="2800" b="0" i="0" u="none" strike="noStrike" baseline="0" dirty="0" err="1" smtClean="0"/>
              <a:t>lépnek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az</a:t>
            </a:r>
            <a:r>
              <a:rPr lang="en-US" sz="2800" b="0" i="0" u="none" strike="noStrike" baseline="0" dirty="0" smtClean="0"/>
              <a:t> </a:t>
            </a:r>
            <a:r>
              <a:rPr lang="en-US" sz="2800" b="0" i="0" u="none" strike="noStrike" baseline="0" dirty="0" err="1" smtClean="0"/>
              <a:t>ágyúból</a:t>
            </a:r>
            <a:r>
              <a:rPr lang="en-US" sz="2800" b="0" i="0" u="none" strike="noStrike" baseline="0" dirty="0" smtClean="0"/>
              <a:t>. </a:t>
            </a:r>
            <a:r>
              <a:rPr lang="en-US" sz="2800" dirty="0" smtClean="0"/>
              <a:t> </a:t>
            </a:r>
            <a:r>
              <a:rPr lang="en-US" sz="2800" dirty="0" err="1"/>
              <a:t>Alacsony</a:t>
            </a:r>
            <a:r>
              <a:rPr lang="en-US" sz="2800" dirty="0"/>
              <a:t> </a:t>
            </a:r>
            <a:r>
              <a:rPr lang="en-US" sz="2800" dirty="0" err="1"/>
              <a:t>gyorsítófeszü</a:t>
            </a:r>
            <a:r>
              <a:rPr lang="en-US" sz="2800" dirty="0" err="1" smtClean="0"/>
              <a:t>ltségnél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/>
              <a:t>elektronoknak</a:t>
            </a:r>
            <a:r>
              <a:rPr lang="en-US" sz="2800" dirty="0"/>
              <a:t> </a:t>
            </a:r>
            <a:r>
              <a:rPr lang="en-US" sz="2800" dirty="0" err="1"/>
              <a:t>nem</a:t>
            </a:r>
            <a:r>
              <a:rPr lang="en-US" sz="2800" dirty="0"/>
              <a:t> </a:t>
            </a:r>
            <a:r>
              <a:rPr lang="en-US" sz="2800" dirty="0" err="1"/>
              <a:t>lesz</a:t>
            </a:r>
            <a:r>
              <a:rPr lang="en-US" sz="2800" dirty="0"/>
              <a:t> </a:t>
            </a:r>
            <a:r>
              <a:rPr lang="en-US" sz="2800" dirty="0" err="1"/>
              <a:t>megfelelő</a:t>
            </a:r>
            <a:r>
              <a:rPr lang="en-US" sz="2800" dirty="0"/>
              <a:t> </a:t>
            </a:r>
            <a:r>
              <a:rPr lang="en-US" sz="2800" dirty="0" err="1"/>
              <a:t>sebességük</a:t>
            </a:r>
            <a:r>
              <a:rPr lang="en-US" sz="2800" dirty="0"/>
              <a:t>, </a:t>
            </a:r>
            <a:r>
              <a:rPr lang="en-US" sz="2800" dirty="0" err="1"/>
              <a:t>ezért</a:t>
            </a:r>
            <a:r>
              <a:rPr lang="en-US" sz="2800" dirty="0"/>
              <a:t> a </a:t>
            </a:r>
            <a:r>
              <a:rPr lang="en-US" sz="2800" dirty="0" err="1"/>
              <a:t>mikroszkóp</a:t>
            </a:r>
            <a:r>
              <a:rPr lang="en-US" sz="2800" dirty="0"/>
              <a:t> </a:t>
            </a:r>
            <a:r>
              <a:rPr lang="en-US" sz="2800" dirty="0" err="1"/>
              <a:t>felbontása</a:t>
            </a:r>
            <a:r>
              <a:rPr lang="en-US" sz="2800" dirty="0"/>
              <a:t> </a:t>
            </a:r>
            <a:r>
              <a:rPr lang="en-US" sz="2800" dirty="0" err="1"/>
              <a:t>romlik</a:t>
            </a:r>
            <a:r>
              <a:rPr lang="en-US" sz="2800" dirty="0"/>
              <a:t>. A </a:t>
            </a:r>
            <a:r>
              <a:rPr lang="en-US" sz="2800" dirty="0" err="1" smtClean="0"/>
              <a:t>megbízható</a:t>
            </a:r>
            <a:r>
              <a:rPr lang="en-US" sz="2800" dirty="0" smtClean="0"/>
              <a:t> </a:t>
            </a:r>
            <a:r>
              <a:rPr lang="en-US" sz="2800" dirty="0" err="1" smtClean="0"/>
              <a:t>működés</a:t>
            </a:r>
            <a:r>
              <a:rPr lang="en-US" sz="2800" dirty="0" smtClean="0"/>
              <a:t> </a:t>
            </a:r>
            <a:r>
              <a:rPr lang="en-US" sz="2800" dirty="0" err="1"/>
              <a:t>szempontjából</a:t>
            </a:r>
            <a:r>
              <a:rPr lang="en-US" sz="2800" dirty="0"/>
              <a:t> a </a:t>
            </a:r>
            <a:r>
              <a:rPr lang="en-US" sz="2800" dirty="0" err="1"/>
              <a:t>gyorsítófeszültség</a:t>
            </a:r>
            <a:r>
              <a:rPr lang="en-US" sz="2800" dirty="0"/>
              <a:t> </a:t>
            </a:r>
            <a:r>
              <a:rPr lang="en-US" sz="2800" dirty="0" err="1"/>
              <a:t>stabilan</a:t>
            </a:r>
            <a:r>
              <a:rPr lang="en-US" sz="2800" dirty="0"/>
              <a:t> </a:t>
            </a:r>
            <a:r>
              <a:rPr lang="en-US" sz="2800" dirty="0" err="1"/>
              <a:t>tartása</a:t>
            </a:r>
            <a:r>
              <a:rPr lang="en-US" sz="2800" dirty="0"/>
              <a:t> </a:t>
            </a:r>
            <a:r>
              <a:rPr lang="en-US" sz="2800" dirty="0" err="1"/>
              <a:t>tehát</a:t>
            </a:r>
            <a:r>
              <a:rPr lang="en-US" sz="2800" dirty="0"/>
              <a:t> </a:t>
            </a:r>
            <a:r>
              <a:rPr lang="en-US" sz="2800" dirty="0" err="1"/>
              <a:t>fontos</a:t>
            </a:r>
            <a:r>
              <a:rPr lang="en-US" sz="2800" dirty="0"/>
              <a:t> </a:t>
            </a:r>
            <a:r>
              <a:rPr lang="en-US" sz="2800" dirty="0" err="1"/>
              <a:t>követelmény</a:t>
            </a:r>
            <a:r>
              <a:rPr lang="en-US" sz="28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148" y="0"/>
            <a:ext cx="595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ELEKTRONFORRÁS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742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03400"/>
            <a:ext cx="8382000" cy="325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148" y="0"/>
            <a:ext cx="595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ELEKTRONFORRÁS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674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13" y="0"/>
            <a:ext cx="1125109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elektronsugár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mágneses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lencsékkel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terelhető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azaz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fókuszálható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és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szétteríthető</a:t>
            </a:r>
            <a:r>
              <a:rPr lang="en-US" sz="2400" b="0" i="0" u="none" strike="noStrike" baseline="0" dirty="0" smtClean="0"/>
              <a:t>. A TEM </a:t>
            </a:r>
            <a:r>
              <a:rPr lang="en-US" sz="2400" b="0" i="0" u="none" strike="noStrike" baseline="0" dirty="0" err="1" smtClean="0"/>
              <a:t>oszlopában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négyféle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elektromágneses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lencse</a:t>
            </a:r>
            <a:r>
              <a:rPr lang="en-US" sz="2400" b="1" i="0" u="none" strike="noStrike" baseline="0" dirty="0" smtClean="0"/>
              <a:t>  </a:t>
            </a:r>
            <a:r>
              <a:rPr lang="en-US" sz="2400" b="0" i="0" u="none" strike="noStrike" baseline="0" dirty="0" smtClean="0"/>
              <a:t>van, </a:t>
            </a:r>
            <a:r>
              <a:rPr lang="en-US" sz="2400" b="0" i="0" u="none" strike="noStrike" baseline="0" dirty="0" err="1" smtClean="0"/>
              <a:t>amelyek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sorrendje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fentről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lefelé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következő</a:t>
            </a:r>
            <a:r>
              <a:rPr lang="en-US" sz="2400" b="0" i="0" u="none" strike="noStrike" baseline="0" dirty="0" smtClean="0"/>
              <a:t>: </a:t>
            </a:r>
            <a:r>
              <a:rPr lang="en-US" sz="2400" b="1" i="0" u="none" strike="noStrike" baseline="0" dirty="0" err="1" smtClean="0"/>
              <a:t>kondenzorlencse</a:t>
            </a:r>
            <a:r>
              <a:rPr lang="en-US" sz="2400" b="0" i="0" u="none" strike="noStrike" baseline="0" dirty="0" smtClean="0"/>
              <a:t>, </a:t>
            </a:r>
            <a:r>
              <a:rPr lang="en-US" sz="2400" b="1" i="0" u="none" strike="noStrike" baseline="0" dirty="0" err="1" smtClean="0"/>
              <a:t>objektívlencse</a:t>
            </a:r>
            <a:r>
              <a:rPr lang="en-US" sz="2400" b="0" i="0" u="none" strike="noStrike" baseline="0" dirty="0" smtClean="0"/>
              <a:t>, </a:t>
            </a:r>
            <a:r>
              <a:rPr lang="en-US" sz="2400" b="1" i="0" u="none" strike="noStrike" baseline="0" dirty="0" err="1" smtClean="0"/>
              <a:t>köztes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lencse</a:t>
            </a:r>
            <a:r>
              <a:rPr lang="en-US" sz="2400" b="1" i="0" u="none" strike="noStrike" baseline="0" dirty="0" smtClean="0"/>
              <a:t>  </a:t>
            </a:r>
            <a:r>
              <a:rPr lang="en-US" sz="2400" b="1" i="0" u="none" strike="noStrike" baseline="0" dirty="0" err="1" smtClean="0"/>
              <a:t>és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projektor</a:t>
            </a:r>
            <a:r>
              <a:rPr lang="en-US" sz="2400" b="1" i="0" u="none" strike="noStrike" baseline="0" dirty="0" smtClean="0"/>
              <a:t>- </a:t>
            </a:r>
            <a:r>
              <a:rPr lang="en-US" sz="2400" b="0" i="0" u="none" strike="noStrike" baseline="0" dirty="0" smtClean="0"/>
              <a:t>(</a:t>
            </a:r>
            <a:r>
              <a:rPr lang="en-US" sz="2400" b="0" i="0" u="none" strike="noStrike" baseline="0" dirty="0" err="1" smtClean="0"/>
              <a:t>vetítő</a:t>
            </a:r>
            <a:r>
              <a:rPr lang="en-US" sz="2400" b="0" i="0" u="none" strike="noStrike" baseline="0" dirty="0" smtClean="0"/>
              <a:t>)</a:t>
            </a:r>
            <a:r>
              <a:rPr lang="en-US" sz="2400" b="0" i="0" u="none" strike="noStrike" baseline="0" dirty="0" err="1" smtClean="0"/>
              <a:t>lencse</a:t>
            </a:r>
            <a:r>
              <a:rPr lang="en-US" sz="2400" b="0" i="0" u="none" strike="noStrike" baseline="0" dirty="0" smtClean="0"/>
              <a:t>. A modern </a:t>
            </a:r>
            <a:r>
              <a:rPr lang="en-US" sz="2400" b="0" i="0" u="none" strike="noStrike" baseline="0" dirty="0" err="1" smtClean="0"/>
              <a:t>mikroszkópokban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ezek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kettős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lencsék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azaz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két-két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tekercs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alkotja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őket</a:t>
            </a:r>
            <a:r>
              <a:rPr lang="en-US" sz="2400" b="0" i="0" u="none" strike="noStrike" baseline="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elektronforrásból</a:t>
            </a:r>
            <a:r>
              <a:rPr lang="en-US" sz="2400" dirty="0"/>
              <a:t> </a:t>
            </a:r>
            <a:r>
              <a:rPr lang="en-US" sz="2400" dirty="0" err="1"/>
              <a:t>kilépő</a:t>
            </a:r>
            <a:r>
              <a:rPr lang="en-US" sz="2400" dirty="0"/>
              <a:t> </a:t>
            </a:r>
            <a:r>
              <a:rPr lang="en-US" sz="2400" dirty="0" err="1"/>
              <a:t>sugárnyalábot</a:t>
            </a:r>
            <a:r>
              <a:rPr lang="en-US" sz="2400" dirty="0"/>
              <a:t> a </a:t>
            </a:r>
            <a:r>
              <a:rPr lang="en-US" sz="2400" dirty="0" err="1" smtClean="0"/>
              <a:t>kondenzorlencsék</a:t>
            </a:r>
            <a:r>
              <a:rPr lang="en-US" sz="2400" dirty="0" smtClean="0"/>
              <a:t> </a:t>
            </a:r>
            <a:r>
              <a:rPr lang="en-US" sz="2400" dirty="0" err="1" smtClean="0"/>
              <a:t>gyűjtik</a:t>
            </a:r>
            <a:r>
              <a:rPr lang="en-US" sz="2400" dirty="0" smtClean="0"/>
              <a:t> </a:t>
            </a:r>
            <a:r>
              <a:rPr lang="en-US" sz="2400" dirty="0" err="1"/>
              <a:t>össze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terítik</a:t>
            </a:r>
            <a:r>
              <a:rPr lang="en-US" sz="2400" dirty="0"/>
              <a:t> </a:t>
            </a:r>
            <a:r>
              <a:rPr lang="en-US" sz="2400" dirty="0" err="1"/>
              <a:t>szét</a:t>
            </a:r>
            <a:r>
              <a:rPr lang="en-US" sz="2400" dirty="0"/>
              <a:t>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adott</a:t>
            </a:r>
            <a:r>
              <a:rPr lang="en-US" sz="2400" dirty="0"/>
              <a:t> </a:t>
            </a:r>
            <a:r>
              <a:rPr lang="en-US" sz="2400" dirty="0" err="1"/>
              <a:t>méretű</a:t>
            </a:r>
            <a:r>
              <a:rPr lang="en-US" sz="2400" dirty="0"/>
              <a:t> </a:t>
            </a:r>
            <a:r>
              <a:rPr lang="en-US" sz="2400" dirty="0" err="1"/>
              <a:t>folton</a:t>
            </a:r>
            <a:r>
              <a:rPr lang="en-US" sz="2400" dirty="0"/>
              <a:t> </a:t>
            </a:r>
            <a:r>
              <a:rPr lang="en-US" sz="2400" dirty="0" err="1"/>
              <a:t>belül</a:t>
            </a:r>
            <a:r>
              <a:rPr lang="en-US" sz="2400" dirty="0"/>
              <a:t> </a:t>
            </a:r>
            <a:r>
              <a:rPr lang="en-US" sz="2400" dirty="0" err="1"/>
              <a:t>közel</a:t>
            </a:r>
            <a:r>
              <a:rPr lang="en-US" sz="2400" dirty="0"/>
              <a:t> </a:t>
            </a:r>
            <a:r>
              <a:rPr lang="en-US" sz="2400" dirty="0" err="1"/>
              <a:t>homogén</a:t>
            </a:r>
            <a:r>
              <a:rPr lang="en-US" sz="2400" dirty="0"/>
              <a:t> </a:t>
            </a:r>
            <a:r>
              <a:rPr lang="en-US" sz="2400" dirty="0" err="1"/>
              <a:t>megvilágítássá</a:t>
            </a:r>
            <a:r>
              <a:rPr lang="en-US" sz="2400" dirty="0"/>
              <a:t>. A </a:t>
            </a:r>
            <a:r>
              <a:rPr lang="en-US" sz="2400" dirty="0" err="1" smtClean="0"/>
              <a:t>megvilágító</a:t>
            </a:r>
            <a:r>
              <a:rPr lang="en-US" sz="2400" dirty="0" smtClean="0"/>
              <a:t> </a:t>
            </a:r>
            <a:r>
              <a:rPr lang="en-US" sz="2400" dirty="0" err="1" smtClean="0"/>
              <a:t>nyaláb</a:t>
            </a:r>
            <a:r>
              <a:rPr lang="en-US" sz="2400" dirty="0" smtClean="0"/>
              <a:t> </a:t>
            </a:r>
            <a:r>
              <a:rPr lang="en-US" sz="2400" dirty="0" err="1"/>
              <a:t>lehet</a:t>
            </a:r>
            <a:r>
              <a:rPr lang="en-US" sz="2400" dirty="0"/>
              <a:t> </a:t>
            </a:r>
            <a:r>
              <a:rPr lang="en-US" sz="2400" dirty="0" err="1"/>
              <a:t>közel</a:t>
            </a:r>
            <a:r>
              <a:rPr lang="en-US" sz="2400" dirty="0"/>
              <a:t> </a:t>
            </a:r>
            <a:r>
              <a:rPr lang="en-US" sz="2400" dirty="0" err="1"/>
              <a:t>párhuzamos</a:t>
            </a:r>
            <a:r>
              <a:rPr lang="en-US" sz="2400" dirty="0"/>
              <a:t>, </a:t>
            </a:r>
            <a:r>
              <a:rPr lang="en-US" sz="2400" dirty="0" err="1"/>
              <a:t>azaz</a:t>
            </a:r>
            <a:r>
              <a:rPr lang="en-US" sz="2400" dirty="0"/>
              <a:t> </a:t>
            </a:r>
            <a:r>
              <a:rPr lang="en-US" sz="2400" dirty="0" err="1"/>
              <a:t>síkhullám</a:t>
            </a:r>
            <a:r>
              <a:rPr lang="en-US" sz="2400" dirty="0"/>
              <a:t> (</a:t>
            </a:r>
            <a:r>
              <a:rPr lang="en-US" sz="2400" dirty="0" err="1"/>
              <a:t>képalkotásnál</a:t>
            </a:r>
            <a:r>
              <a:rPr lang="en-US" sz="2400" dirty="0"/>
              <a:t>),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dirty="0" err="1"/>
              <a:t>fókuszált</a:t>
            </a:r>
            <a:r>
              <a:rPr lang="en-US" sz="2400" dirty="0"/>
              <a:t>, </a:t>
            </a:r>
            <a:r>
              <a:rPr lang="en-US" sz="2400" dirty="0" err="1"/>
              <a:t>azaz</a:t>
            </a:r>
            <a:r>
              <a:rPr lang="en-US" sz="2400" dirty="0"/>
              <a:t> </a:t>
            </a:r>
            <a:r>
              <a:rPr lang="en-US" sz="2400" dirty="0" err="1" smtClean="0"/>
              <a:t>konvergens</a:t>
            </a:r>
            <a:r>
              <a:rPr lang="en-US" sz="2400" dirty="0" smtClean="0"/>
              <a:t> (</a:t>
            </a:r>
            <a:r>
              <a:rPr lang="en-US" sz="2400" dirty="0" err="1"/>
              <a:t>analitikai</a:t>
            </a:r>
            <a:r>
              <a:rPr lang="en-US" sz="2400" dirty="0"/>
              <a:t> </a:t>
            </a:r>
            <a:r>
              <a:rPr lang="en-US" sz="2400" dirty="0" err="1"/>
              <a:t>alkalmazásnál</a:t>
            </a:r>
            <a:r>
              <a:rPr lang="en-US" sz="2400" dirty="0"/>
              <a:t>). </a:t>
            </a:r>
            <a:r>
              <a:rPr lang="en-US" sz="2400" dirty="0" err="1"/>
              <a:t>Ez</a:t>
            </a:r>
            <a:r>
              <a:rPr lang="en-US" sz="2400" dirty="0"/>
              <a:t> a </a:t>
            </a:r>
            <a:r>
              <a:rPr lang="en-US" sz="2400" dirty="0" err="1"/>
              <a:t>nyaláb</a:t>
            </a:r>
            <a:r>
              <a:rPr lang="en-US" sz="2400" dirty="0"/>
              <a:t> </a:t>
            </a:r>
            <a:r>
              <a:rPr lang="en-US" sz="2400" dirty="0" err="1"/>
              <a:t>világítja</a:t>
            </a:r>
            <a:r>
              <a:rPr lang="en-US" sz="2400" dirty="0"/>
              <a:t> meg a </a:t>
            </a:r>
            <a:r>
              <a:rPr lang="en-US" sz="2400" dirty="0" err="1"/>
              <a:t>mintát</a:t>
            </a:r>
            <a:r>
              <a:rPr lang="en-US" sz="2400" dirty="0"/>
              <a:t>.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elsődleges</a:t>
            </a:r>
            <a:r>
              <a:rPr lang="en-US" sz="2400" dirty="0"/>
              <a:t> </a:t>
            </a:r>
            <a:r>
              <a:rPr lang="en-US" sz="2400" dirty="0" err="1"/>
              <a:t>leképezést</a:t>
            </a:r>
            <a:r>
              <a:rPr lang="en-US" sz="2400" dirty="0"/>
              <a:t> </a:t>
            </a:r>
            <a:r>
              <a:rPr lang="en-US" sz="2400" dirty="0" err="1" smtClean="0"/>
              <a:t>végző</a:t>
            </a:r>
            <a:r>
              <a:rPr lang="en-US" sz="2400" dirty="0" smtClean="0"/>
              <a:t> </a:t>
            </a:r>
            <a:r>
              <a:rPr lang="en-US" sz="2400" dirty="0" err="1" smtClean="0"/>
              <a:t>objektívlencse</a:t>
            </a:r>
            <a:r>
              <a:rPr lang="en-US" sz="2400" dirty="0" smtClean="0"/>
              <a:t> </a:t>
            </a:r>
            <a:r>
              <a:rPr lang="en-US" sz="2400" dirty="0" err="1"/>
              <a:t>által</a:t>
            </a:r>
            <a:r>
              <a:rPr lang="en-US" sz="2400" dirty="0"/>
              <a:t> </a:t>
            </a:r>
            <a:r>
              <a:rPr lang="en-US" sz="2400" dirty="0" err="1"/>
              <a:t>alkotott</a:t>
            </a:r>
            <a:r>
              <a:rPr lang="en-US" sz="2400" dirty="0"/>
              <a:t> </a:t>
            </a:r>
            <a:r>
              <a:rPr lang="en-US" sz="2400" dirty="0" err="1"/>
              <a:t>képet</a:t>
            </a:r>
            <a:r>
              <a:rPr lang="en-US" sz="2400" dirty="0"/>
              <a:t> (4.4. </a:t>
            </a:r>
            <a:r>
              <a:rPr lang="en-US" sz="2400" dirty="0" err="1"/>
              <a:t>ábra</a:t>
            </a:r>
            <a:r>
              <a:rPr lang="en-US" sz="2400" dirty="0"/>
              <a:t>) a </a:t>
            </a:r>
            <a:r>
              <a:rPr lang="en-US" sz="2400" dirty="0" err="1"/>
              <a:t>köztes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vetítőlencsék</a:t>
            </a:r>
            <a:r>
              <a:rPr lang="en-US" sz="2400" dirty="0"/>
              <a:t> </a:t>
            </a:r>
            <a:r>
              <a:rPr lang="en-US" sz="2400" dirty="0" err="1"/>
              <a:t>közvetítik</a:t>
            </a:r>
            <a:r>
              <a:rPr lang="en-US" sz="2400" dirty="0"/>
              <a:t> a </a:t>
            </a:r>
            <a:r>
              <a:rPr lang="en-US" sz="2400" dirty="0" err="1"/>
              <a:t>képrögzítőre</a:t>
            </a:r>
            <a:r>
              <a:rPr lang="en-US" sz="2400" dirty="0"/>
              <a:t> (film</a:t>
            </a:r>
            <a:r>
              <a:rPr lang="en-US" sz="2400" dirty="0" smtClean="0"/>
              <a:t>, </a:t>
            </a:r>
            <a:r>
              <a:rPr lang="en-US" sz="2400" dirty="0" err="1" smtClean="0"/>
              <a:t>digitális</a:t>
            </a:r>
            <a:r>
              <a:rPr lang="en-US" sz="2400" dirty="0" smtClean="0"/>
              <a:t> </a:t>
            </a:r>
            <a:r>
              <a:rPr lang="en-US" sz="2400" dirty="0" err="1"/>
              <a:t>kamera</a:t>
            </a:r>
            <a:r>
              <a:rPr lang="en-US" sz="2400" dirty="0"/>
              <a:t> </a:t>
            </a:r>
            <a:r>
              <a:rPr lang="en-US" sz="2400" dirty="0" err="1"/>
              <a:t>érzékelője</a:t>
            </a:r>
            <a:r>
              <a:rPr lang="en-US" sz="2400" dirty="0"/>
              <a:t>). A </a:t>
            </a:r>
            <a:r>
              <a:rPr lang="en-US" sz="2400" dirty="0" err="1"/>
              <a:t>köztes</a:t>
            </a:r>
            <a:r>
              <a:rPr lang="en-US" sz="2400" dirty="0"/>
              <a:t> </a:t>
            </a:r>
            <a:r>
              <a:rPr lang="en-US" sz="2400" dirty="0" err="1"/>
              <a:t>lencsék</a:t>
            </a:r>
            <a:r>
              <a:rPr lang="en-US" sz="2400" dirty="0"/>
              <a:t> </a:t>
            </a:r>
            <a:r>
              <a:rPr lang="en-US" sz="2400" dirty="0" err="1"/>
              <a:t>száma</a:t>
            </a:r>
            <a:r>
              <a:rPr lang="en-US" sz="2400" dirty="0"/>
              <a:t> </a:t>
            </a:r>
            <a:r>
              <a:rPr lang="en-US" sz="2400" dirty="0" err="1"/>
              <a:t>változó</a:t>
            </a:r>
            <a:r>
              <a:rPr lang="en-US" sz="2400" dirty="0"/>
              <a:t> (2–3), s a </a:t>
            </a:r>
            <a:r>
              <a:rPr lang="en-US" sz="2400" dirty="0" err="1"/>
              <a:t>kívánt</a:t>
            </a:r>
            <a:r>
              <a:rPr lang="en-US" sz="2400" dirty="0"/>
              <a:t> </a:t>
            </a:r>
            <a:r>
              <a:rPr lang="en-US" sz="2400" dirty="0" err="1"/>
              <a:t>nagyítás</a:t>
            </a:r>
            <a:r>
              <a:rPr lang="en-US" sz="2400" dirty="0"/>
              <a:t> </a:t>
            </a:r>
            <a:r>
              <a:rPr lang="en-US" sz="2400" dirty="0" err="1" smtClean="0"/>
              <a:t>mértékétől</a:t>
            </a:r>
            <a:r>
              <a:rPr lang="en-US" sz="2400" dirty="0" smtClean="0"/>
              <a:t> </a:t>
            </a:r>
            <a:r>
              <a:rPr lang="en-US" sz="2400" dirty="0" err="1" smtClean="0"/>
              <a:t>fu</a:t>
            </a:r>
            <a:r>
              <a:rPr lang="en-US" sz="2400" dirty="0" err="1"/>
              <a:t>̈ggően</a:t>
            </a:r>
            <a:r>
              <a:rPr lang="en-US" sz="2400" dirty="0"/>
              <a:t> </a:t>
            </a:r>
            <a:r>
              <a:rPr lang="en-US" sz="2400" dirty="0" err="1"/>
              <a:t>kapcsolhatók</a:t>
            </a:r>
            <a:r>
              <a:rPr lang="en-US" sz="2400" dirty="0"/>
              <a:t> be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972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57" y="889844"/>
            <a:ext cx="108535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elektronforrásból</a:t>
            </a:r>
            <a:r>
              <a:rPr lang="en-US" sz="2400" dirty="0" smtClean="0"/>
              <a:t> </a:t>
            </a:r>
            <a:r>
              <a:rPr lang="en-US" sz="2400" dirty="0" err="1" smtClean="0"/>
              <a:t>kilépő</a:t>
            </a:r>
            <a:r>
              <a:rPr lang="en-US" sz="2400" dirty="0" smtClean="0"/>
              <a:t> </a:t>
            </a:r>
            <a:r>
              <a:rPr lang="en-US" sz="2400" dirty="0" err="1" smtClean="0"/>
              <a:t>sugárnyalábot</a:t>
            </a:r>
            <a:r>
              <a:rPr lang="en-US" sz="2400" dirty="0" smtClean="0"/>
              <a:t> a </a:t>
            </a:r>
            <a:r>
              <a:rPr lang="en-US" sz="2400" b="1" dirty="0" err="1" smtClean="0"/>
              <a:t>kondenzorlencsék</a:t>
            </a:r>
            <a:r>
              <a:rPr lang="en-US" sz="2400" dirty="0" smtClean="0"/>
              <a:t> </a:t>
            </a:r>
            <a:r>
              <a:rPr lang="en-US" sz="2400" dirty="0" err="1" smtClean="0"/>
              <a:t>gyűjtik</a:t>
            </a:r>
            <a:r>
              <a:rPr lang="en-US" sz="2400" dirty="0" smtClean="0"/>
              <a:t> </a:t>
            </a:r>
            <a:r>
              <a:rPr lang="en-US" sz="2400" dirty="0" err="1" smtClean="0"/>
              <a:t>össze</a:t>
            </a:r>
            <a:r>
              <a:rPr lang="en-US" sz="2400" dirty="0" smtClean="0"/>
              <a:t> </a:t>
            </a:r>
            <a:r>
              <a:rPr lang="en-US" sz="2400" dirty="0" err="1" smtClean="0"/>
              <a:t>és</a:t>
            </a:r>
            <a:r>
              <a:rPr lang="en-US" sz="2400" dirty="0" smtClean="0"/>
              <a:t> </a:t>
            </a:r>
            <a:r>
              <a:rPr lang="en-US" sz="2400" dirty="0" err="1" smtClean="0"/>
              <a:t>terítik</a:t>
            </a:r>
            <a:r>
              <a:rPr lang="en-US" sz="2400" dirty="0" smtClean="0"/>
              <a:t> </a:t>
            </a:r>
            <a:r>
              <a:rPr lang="en-US" sz="2400" dirty="0" err="1" smtClean="0"/>
              <a:t>szét</a:t>
            </a:r>
            <a:r>
              <a:rPr lang="en-US" sz="2400" dirty="0" smtClean="0"/>
              <a:t> </a:t>
            </a:r>
            <a:r>
              <a:rPr lang="en-US" sz="2400" dirty="0" err="1" smtClean="0"/>
              <a:t>egy</a:t>
            </a:r>
            <a:r>
              <a:rPr lang="en-US" sz="2400" dirty="0" smtClean="0"/>
              <a:t> </a:t>
            </a:r>
            <a:r>
              <a:rPr lang="en-US" sz="2400" dirty="0" err="1" smtClean="0"/>
              <a:t>adott</a:t>
            </a:r>
            <a:r>
              <a:rPr lang="en-US" sz="2400" dirty="0" smtClean="0"/>
              <a:t> </a:t>
            </a:r>
            <a:r>
              <a:rPr lang="en-US" sz="2400" dirty="0" err="1" smtClean="0"/>
              <a:t>méretű</a:t>
            </a:r>
            <a:r>
              <a:rPr lang="en-US" sz="2400" dirty="0" smtClean="0"/>
              <a:t> </a:t>
            </a:r>
            <a:r>
              <a:rPr lang="en-US" sz="2400" dirty="0" err="1" smtClean="0"/>
              <a:t>folton</a:t>
            </a:r>
            <a:r>
              <a:rPr lang="en-US" sz="2400" dirty="0" smtClean="0"/>
              <a:t> </a:t>
            </a:r>
            <a:r>
              <a:rPr lang="en-US" sz="2400" dirty="0" err="1" smtClean="0"/>
              <a:t>belül</a:t>
            </a:r>
            <a:r>
              <a:rPr lang="en-US" sz="2400" dirty="0" smtClean="0"/>
              <a:t> </a:t>
            </a:r>
            <a:r>
              <a:rPr lang="en-US" sz="2400" dirty="0" err="1" smtClean="0"/>
              <a:t>közel</a:t>
            </a:r>
            <a:r>
              <a:rPr lang="en-US" sz="2400" dirty="0" smtClean="0"/>
              <a:t> </a:t>
            </a:r>
            <a:r>
              <a:rPr lang="en-US" sz="2400" dirty="0" err="1" smtClean="0"/>
              <a:t>homogén</a:t>
            </a:r>
            <a:r>
              <a:rPr lang="en-US" sz="2400" dirty="0" smtClean="0"/>
              <a:t> </a:t>
            </a:r>
            <a:r>
              <a:rPr lang="en-US" sz="2400" dirty="0" err="1" smtClean="0"/>
              <a:t>megvilágítássá</a:t>
            </a:r>
            <a:r>
              <a:rPr lang="en-US" sz="2400" dirty="0" smtClean="0"/>
              <a:t>. A </a:t>
            </a:r>
            <a:r>
              <a:rPr lang="en-US" sz="2400" b="1" dirty="0" err="1" smtClean="0"/>
              <a:t>megvilágító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nyaláb</a:t>
            </a:r>
            <a:r>
              <a:rPr lang="en-US" sz="2400" dirty="0" smtClean="0"/>
              <a:t> </a:t>
            </a:r>
            <a:r>
              <a:rPr lang="en-US" sz="2400" dirty="0" err="1" smtClean="0"/>
              <a:t>lehet</a:t>
            </a:r>
            <a:r>
              <a:rPr lang="en-US" sz="2400" dirty="0" smtClean="0"/>
              <a:t> </a:t>
            </a:r>
            <a:r>
              <a:rPr lang="en-US" sz="2400" dirty="0" err="1" smtClean="0"/>
              <a:t>közel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párhuzamos</a:t>
            </a:r>
            <a:r>
              <a:rPr lang="en-US" sz="2400" dirty="0" smtClean="0"/>
              <a:t>, </a:t>
            </a:r>
            <a:r>
              <a:rPr lang="en-US" sz="2400" dirty="0" err="1" smtClean="0"/>
              <a:t>azaz</a:t>
            </a:r>
            <a:r>
              <a:rPr lang="en-US" sz="2400" dirty="0" smtClean="0"/>
              <a:t> </a:t>
            </a:r>
            <a:r>
              <a:rPr lang="en-US" sz="2400" dirty="0" err="1" smtClean="0"/>
              <a:t>síkhullám</a:t>
            </a:r>
            <a:r>
              <a:rPr lang="en-US" sz="2400" dirty="0" smtClean="0"/>
              <a:t> (</a:t>
            </a:r>
            <a:r>
              <a:rPr lang="en-US" sz="2400" dirty="0" err="1" smtClean="0"/>
              <a:t>képalkotásnál</a:t>
            </a:r>
            <a:r>
              <a:rPr lang="en-US" sz="2400" dirty="0" smtClean="0"/>
              <a:t>), </a:t>
            </a:r>
            <a:r>
              <a:rPr lang="en-US" sz="2400" dirty="0" err="1" smtClean="0"/>
              <a:t>vagy</a:t>
            </a:r>
            <a:r>
              <a:rPr lang="en-US" sz="2400" dirty="0" smtClean="0"/>
              <a:t> </a:t>
            </a:r>
            <a:r>
              <a:rPr lang="en-US" sz="2400" b="1" dirty="0" err="1" smtClean="0"/>
              <a:t>fókuszált</a:t>
            </a:r>
            <a:r>
              <a:rPr lang="en-US" sz="2400" dirty="0" smtClean="0"/>
              <a:t>, </a:t>
            </a:r>
            <a:r>
              <a:rPr lang="en-US" sz="2400" dirty="0" err="1" smtClean="0"/>
              <a:t>azaz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konvergens</a:t>
            </a:r>
            <a:r>
              <a:rPr lang="en-US" sz="2400" dirty="0" smtClean="0"/>
              <a:t> (</a:t>
            </a:r>
            <a:r>
              <a:rPr lang="en-US" sz="2400" dirty="0" err="1" smtClean="0"/>
              <a:t>analitikai</a:t>
            </a:r>
            <a:r>
              <a:rPr lang="en-US" sz="2400" dirty="0" smtClean="0"/>
              <a:t> </a:t>
            </a:r>
            <a:r>
              <a:rPr lang="en-US" sz="2400" dirty="0" err="1" smtClean="0"/>
              <a:t>alkalmazásnál</a:t>
            </a:r>
            <a:r>
              <a:rPr lang="en-US" sz="2400" dirty="0" smtClean="0"/>
              <a:t>). </a:t>
            </a:r>
            <a:r>
              <a:rPr lang="en-US" sz="2400" dirty="0" err="1" smtClean="0"/>
              <a:t>Ez</a:t>
            </a:r>
            <a:r>
              <a:rPr lang="en-US" sz="2400" dirty="0" smtClean="0"/>
              <a:t> a </a:t>
            </a:r>
            <a:r>
              <a:rPr lang="en-US" sz="2400" dirty="0" err="1" smtClean="0"/>
              <a:t>nyaláb</a:t>
            </a:r>
            <a:r>
              <a:rPr lang="en-US" sz="2400" dirty="0" smtClean="0"/>
              <a:t> </a:t>
            </a:r>
            <a:r>
              <a:rPr lang="en-US" sz="2400" dirty="0" err="1" smtClean="0"/>
              <a:t>világítja</a:t>
            </a:r>
            <a:r>
              <a:rPr lang="en-US" sz="2400" dirty="0" smtClean="0"/>
              <a:t> meg a </a:t>
            </a:r>
            <a:r>
              <a:rPr lang="en-US" sz="2400" dirty="0" err="1" smtClean="0"/>
              <a:t>mintát</a:t>
            </a:r>
            <a:r>
              <a:rPr lang="en-US" sz="2400" dirty="0" smtClean="0"/>
              <a:t>. </a:t>
            </a: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 smtClean="0"/>
              <a:t>elsődleges</a:t>
            </a:r>
            <a:r>
              <a:rPr lang="en-US" sz="2400" dirty="0" smtClean="0"/>
              <a:t> </a:t>
            </a:r>
            <a:r>
              <a:rPr lang="en-US" sz="2400" dirty="0" err="1" smtClean="0"/>
              <a:t>leképezést</a:t>
            </a:r>
            <a:r>
              <a:rPr lang="en-US" sz="2400" dirty="0" smtClean="0"/>
              <a:t> </a:t>
            </a:r>
            <a:r>
              <a:rPr lang="en-US" sz="2400" dirty="0" err="1" smtClean="0"/>
              <a:t>végző</a:t>
            </a:r>
            <a:r>
              <a:rPr lang="en-US" sz="2400" dirty="0" smtClean="0"/>
              <a:t> </a:t>
            </a:r>
            <a:r>
              <a:rPr lang="en-US" sz="2400" dirty="0" err="1" smtClean="0"/>
              <a:t>objektívlencse</a:t>
            </a:r>
            <a:r>
              <a:rPr lang="en-US" sz="2400" dirty="0" smtClean="0"/>
              <a:t> </a:t>
            </a:r>
            <a:r>
              <a:rPr lang="en-US" sz="2400" dirty="0" err="1" smtClean="0"/>
              <a:t>által</a:t>
            </a:r>
            <a:r>
              <a:rPr lang="en-US" sz="2400" dirty="0" smtClean="0"/>
              <a:t> </a:t>
            </a:r>
            <a:r>
              <a:rPr lang="en-US" sz="2400" dirty="0" err="1" smtClean="0"/>
              <a:t>alkotott</a:t>
            </a:r>
            <a:r>
              <a:rPr lang="en-US" sz="2400" dirty="0" smtClean="0"/>
              <a:t> </a:t>
            </a:r>
            <a:r>
              <a:rPr lang="en-US" sz="2400" dirty="0" err="1" smtClean="0"/>
              <a:t>képet</a:t>
            </a:r>
            <a:r>
              <a:rPr lang="en-US" sz="2400" dirty="0" smtClean="0"/>
              <a:t> a </a:t>
            </a:r>
            <a:r>
              <a:rPr lang="en-US" sz="2400" dirty="0" err="1" smtClean="0"/>
              <a:t>köztes</a:t>
            </a:r>
            <a:r>
              <a:rPr lang="en-US" sz="2400" dirty="0" smtClean="0"/>
              <a:t> </a:t>
            </a:r>
            <a:r>
              <a:rPr lang="en-US" sz="2400" dirty="0" err="1" smtClean="0"/>
              <a:t>és</a:t>
            </a:r>
            <a:r>
              <a:rPr lang="en-US" sz="2400" dirty="0" smtClean="0"/>
              <a:t> a </a:t>
            </a:r>
            <a:r>
              <a:rPr lang="en-US" sz="2400" dirty="0" err="1" smtClean="0"/>
              <a:t>vetítőlencsék</a:t>
            </a:r>
            <a:r>
              <a:rPr lang="en-US" sz="2400" dirty="0" smtClean="0"/>
              <a:t> </a:t>
            </a:r>
            <a:r>
              <a:rPr lang="en-US" sz="2400" dirty="0" err="1" smtClean="0"/>
              <a:t>közvetítik</a:t>
            </a:r>
            <a:r>
              <a:rPr lang="en-US" sz="2400" dirty="0" smtClean="0"/>
              <a:t> a </a:t>
            </a:r>
            <a:r>
              <a:rPr lang="en-US" sz="2400" dirty="0" err="1" smtClean="0"/>
              <a:t>képrögzítőre</a:t>
            </a:r>
            <a:r>
              <a:rPr lang="en-US" sz="2400" dirty="0" smtClean="0"/>
              <a:t> (film, </a:t>
            </a:r>
            <a:r>
              <a:rPr lang="en-US" sz="2400" dirty="0" err="1" smtClean="0"/>
              <a:t>digitális</a:t>
            </a:r>
            <a:r>
              <a:rPr lang="en-US" sz="2400" dirty="0" smtClean="0"/>
              <a:t> </a:t>
            </a:r>
            <a:r>
              <a:rPr lang="en-US" sz="2400" dirty="0" err="1" smtClean="0"/>
              <a:t>kamera</a:t>
            </a:r>
            <a:r>
              <a:rPr lang="en-US" sz="2400" dirty="0" smtClean="0"/>
              <a:t> </a:t>
            </a:r>
            <a:r>
              <a:rPr lang="en-US" sz="2400" dirty="0" err="1" smtClean="0"/>
              <a:t>érzékelője</a:t>
            </a:r>
            <a:r>
              <a:rPr lang="en-US" sz="2400" dirty="0" smtClean="0"/>
              <a:t>). A </a:t>
            </a:r>
            <a:r>
              <a:rPr lang="en-US" sz="2400" dirty="0" err="1" smtClean="0"/>
              <a:t>köztes</a:t>
            </a:r>
            <a:r>
              <a:rPr lang="en-US" sz="2400" dirty="0" smtClean="0"/>
              <a:t> </a:t>
            </a:r>
            <a:r>
              <a:rPr lang="en-US" sz="2400" dirty="0" err="1" smtClean="0"/>
              <a:t>lencsék</a:t>
            </a:r>
            <a:r>
              <a:rPr lang="en-US" sz="2400" dirty="0" smtClean="0"/>
              <a:t> </a:t>
            </a:r>
            <a:r>
              <a:rPr lang="en-US" sz="2400" dirty="0" err="1" smtClean="0"/>
              <a:t>száma</a:t>
            </a:r>
            <a:r>
              <a:rPr lang="en-US" sz="2400" dirty="0" smtClean="0"/>
              <a:t> </a:t>
            </a:r>
            <a:r>
              <a:rPr lang="en-US" sz="2400" dirty="0" err="1" smtClean="0"/>
              <a:t>változó</a:t>
            </a:r>
            <a:r>
              <a:rPr lang="en-US" sz="2400" dirty="0" smtClean="0"/>
              <a:t> (2–3), s a </a:t>
            </a:r>
            <a:r>
              <a:rPr lang="en-US" sz="2400" dirty="0" err="1" smtClean="0"/>
              <a:t>kívánt</a:t>
            </a:r>
            <a:r>
              <a:rPr lang="en-US" sz="2400" dirty="0" smtClean="0"/>
              <a:t> </a:t>
            </a:r>
            <a:r>
              <a:rPr lang="en-US" sz="2400" dirty="0" err="1" smtClean="0"/>
              <a:t>nagyítás</a:t>
            </a:r>
            <a:r>
              <a:rPr lang="en-US" sz="2400" dirty="0" smtClean="0"/>
              <a:t> </a:t>
            </a:r>
            <a:r>
              <a:rPr lang="en-US" sz="2400" dirty="0" err="1" smtClean="0"/>
              <a:t>mértékétől</a:t>
            </a:r>
            <a:r>
              <a:rPr lang="en-US" sz="2400" dirty="0" smtClean="0"/>
              <a:t> </a:t>
            </a:r>
            <a:r>
              <a:rPr lang="en-US" sz="2400" dirty="0" err="1" smtClean="0"/>
              <a:t>függően</a:t>
            </a:r>
            <a:r>
              <a:rPr lang="en-US" sz="2400" dirty="0" smtClean="0"/>
              <a:t> </a:t>
            </a:r>
            <a:r>
              <a:rPr lang="en-US" sz="2400" dirty="0" err="1" smtClean="0"/>
              <a:t>kapcsolhatók</a:t>
            </a:r>
            <a:r>
              <a:rPr lang="en-US" sz="2400" dirty="0" smtClean="0"/>
              <a:t> be </a:t>
            </a:r>
            <a:r>
              <a:rPr lang="en-US" sz="2400" dirty="0" err="1" smtClean="0"/>
              <a:t>és</a:t>
            </a:r>
            <a:r>
              <a:rPr lang="en-US" sz="2400" dirty="0" smtClean="0"/>
              <a:t> </a:t>
            </a:r>
            <a:r>
              <a:rPr lang="en-US" sz="2400" dirty="0" err="1" smtClean="0"/>
              <a:t>ki</a:t>
            </a:r>
            <a:r>
              <a:rPr lang="en-US" sz="2400" dirty="0" smtClean="0"/>
              <a:t>. </a:t>
            </a:r>
            <a:r>
              <a:rPr lang="en-US" sz="2400" dirty="0" err="1" smtClean="0"/>
              <a:t>Kis</a:t>
            </a:r>
            <a:r>
              <a:rPr lang="en-US" sz="2400" dirty="0" smtClean="0"/>
              <a:t> </a:t>
            </a:r>
            <a:r>
              <a:rPr lang="en-US" sz="2400" dirty="0" err="1" smtClean="0"/>
              <a:t>nagyításnál</a:t>
            </a:r>
            <a:r>
              <a:rPr lang="en-US" sz="2400" dirty="0" smtClean="0"/>
              <a:t> </a:t>
            </a:r>
            <a:r>
              <a:rPr lang="en-US" sz="2400" dirty="0" err="1" smtClean="0"/>
              <a:t>elegendő</a:t>
            </a:r>
            <a:r>
              <a:rPr lang="en-US" sz="2400" dirty="0" smtClean="0"/>
              <a:t> </a:t>
            </a:r>
            <a:r>
              <a:rPr lang="en-US" sz="2400" dirty="0" err="1" smtClean="0"/>
              <a:t>csak</a:t>
            </a:r>
            <a:r>
              <a:rPr lang="en-US" sz="2400" dirty="0" smtClean="0"/>
              <a:t> </a:t>
            </a: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 smtClean="0"/>
              <a:t>egyiket</a:t>
            </a:r>
            <a:r>
              <a:rPr lang="en-US" sz="2400" dirty="0" smtClean="0"/>
              <a:t> </a:t>
            </a:r>
            <a:r>
              <a:rPr lang="en-US" sz="2400" dirty="0" err="1" smtClean="0"/>
              <a:t>használni</a:t>
            </a:r>
            <a:r>
              <a:rPr lang="en-US" sz="2400" dirty="0" smtClean="0"/>
              <a:t>, </a:t>
            </a:r>
            <a:r>
              <a:rPr lang="en-US" sz="2400" dirty="0" err="1" smtClean="0"/>
              <a:t>közepes</a:t>
            </a:r>
            <a:r>
              <a:rPr lang="en-US" sz="2400" dirty="0" smtClean="0"/>
              <a:t> </a:t>
            </a:r>
            <a:r>
              <a:rPr lang="en-US" sz="2400" dirty="0" err="1" smtClean="0"/>
              <a:t>és</a:t>
            </a:r>
            <a:r>
              <a:rPr lang="en-US" sz="2400" dirty="0" smtClean="0"/>
              <a:t> </a:t>
            </a:r>
            <a:r>
              <a:rPr lang="en-US" sz="2400" dirty="0" err="1" smtClean="0"/>
              <a:t>nagyobb</a:t>
            </a:r>
            <a:r>
              <a:rPr lang="en-US" sz="2400" dirty="0" smtClean="0"/>
              <a:t> </a:t>
            </a:r>
            <a:r>
              <a:rPr lang="en-US" sz="2400" dirty="0" err="1" smtClean="0"/>
              <a:t>nagyításoknál</a:t>
            </a:r>
            <a:r>
              <a:rPr lang="en-US" sz="2400" dirty="0" smtClean="0"/>
              <a:t> a </a:t>
            </a:r>
            <a:r>
              <a:rPr lang="en-US" sz="2400" dirty="0" err="1" smtClean="0"/>
              <a:t>többit</a:t>
            </a:r>
            <a:r>
              <a:rPr lang="en-US" sz="2400" dirty="0" smtClean="0"/>
              <a:t> is be </a:t>
            </a:r>
            <a:r>
              <a:rPr lang="en-US" sz="2400" dirty="0" err="1" smtClean="0"/>
              <a:t>kell</a:t>
            </a:r>
            <a:r>
              <a:rPr lang="en-US" sz="2400" dirty="0" smtClean="0"/>
              <a:t> </a:t>
            </a:r>
            <a:r>
              <a:rPr lang="en-US" sz="2400" dirty="0" err="1" smtClean="0"/>
              <a:t>kapcsolni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6957" y="159026"/>
            <a:ext cx="542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LENCSÉK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6344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60" y="0"/>
            <a:ext cx="7230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0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748" y="1002630"/>
            <a:ext cx="10694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megfelelő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képminőség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kialakításában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fontos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hogy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tárgyat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metszetet</a:t>
            </a:r>
            <a:r>
              <a:rPr lang="en-US" sz="2400" b="0" i="0" u="none" strike="noStrike" baseline="0" dirty="0" smtClean="0"/>
              <a:t>) </a:t>
            </a:r>
            <a:r>
              <a:rPr lang="en-US" sz="2400" b="0" i="0" u="none" strike="noStrike" baseline="0" dirty="0" err="1" smtClean="0"/>
              <a:t>megvilágító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és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elhagyó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sugárnyaláb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egyenletes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sűrűségű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és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homogén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legyen</a:t>
            </a:r>
            <a:r>
              <a:rPr lang="en-US" sz="2400" b="0" i="0" u="none" strike="noStrike" baseline="0" dirty="0" smtClean="0"/>
              <a:t>. </a:t>
            </a:r>
            <a:r>
              <a:rPr lang="en-US" sz="2400" b="0" i="0" u="none" strike="noStrike" baseline="0" dirty="0" err="1" smtClean="0"/>
              <a:t>Ez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feltétel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nyaláb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tengelyének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közelében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teljesül</a:t>
            </a:r>
            <a:r>
              <a:rPr lang="en-US" sz="2400" b="0" i="0" u="none" strike="noStrike" baseline="0" dirty="0" smtClean="0"/>
              <a:t>.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ezen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kívül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eső</a:t>
            </a:r>
            <a:r>
              <a:rPr lang="en-US" sz="2400" b="0" i="0" u="none" strike="noStrike" baseline="0" dirty="0" smtClean="0"/>
              <a:t>, a </a:t>
            </a:r>
            <a:r>
              <a:rPr lang="en-US" sz="2400" b="0" i="0" u="none" strike="noStrike" baseline="0" dirty="0" err="1" smtClean="0"/>
              <a:t>képalkotás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szempontjából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nem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kívánatos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elektronokat</a:t>
            </a:r>
            <a:r>
              <a:rPr lang="en-US" sz="2400" b="1" i="0" u="none" strike="noStrike" baseline="0" dirty="0" smtClean="0"/>
              <a:t> </a:t>
            </a:r>
            <a:r>
              <a:rPr lang="en-US" sz="2400" b="0" i="0" u="none" strike="noStrike" baseline="0" dirty="0" smtClean="0"/>
              <a:t>a </a:t>
            </a:r>
            <a:r>
              <a:rPr lang="en-US" sz="2400" b="0" i="0" u="none" strike="noStrike" baseline="0" dirty="0" err="1" smtClean="0"/>
              <a:t>kondenzorlencse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alatti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és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objektívlencse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feletti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blendék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kel</a:t>
            </a:r>
            <a:r>
              <a:rPr lang="en-US" sz="2400" b="0" i="0" u="none" strike="noStrike" baseline="0" dirty="0" smtClean="0"/>
              <a:t> (</a:t>
            </a:r>
            <a:r>
              <a:rPr lang="en-US" sz="2400" b="1" i="0" u="none" strike="noStrike" baseline="0" dirty="0" err="1" smtClean="0"/>
              <a:t>apertúrákkal</a:t>
            </a:r>
            <a:r>
              <a:rPr lang="en-US" sz="2400" b="0" i="0" u="none" strike="noStrike" baseline="0" dirty="0" smtClean="0"/>
              <a:t>) </a:t>
            </a:r>
            <a:r>
              <a:rPr lang="en-US" sz="2400" b="1" i="0" u="none" strike="noStrike" baseline="0" dirty="0" err="1" smtClean="0"/>
              <a:t>zárhatjuk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ki</a:t>
            </a:r>
            <a:r>
              <a:rPr lang="en-US" sz="2400" b="1" i="0" u="none" strike="noStrike" baseline="0" dirty="0" smtClean="0"/>
              <a:t> a </a:t>
            </a:r>
            <a:r>
              <a:rPr lang="en-US" sz="2400" b="1" i="0" u="none" strike="noStrike" baseline="0" dirty="0" err="1" smtClean="0"/>
              <a:t>sugárnyalábból</a:t>
            </a:r>
            <a:r>
              <a:rPr lang="en-US" sz="2400" b="0" i="0" u="none" strike="noStrike" baseline="0" dirty="0" smtClean="0"/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48748" y="4279300"/>
            <a:ext cx="10694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 A </a:t>
            </a:r>
            <a:r>
              <a:rPr lang="en-US" sz="2400" b="1" i="0" u="none" strike="noStrike" baseline="0" dirty="0" err="1" smtClean="0"/>
              <a:t>blendék</a:t>
            </a:r>
            <a:r>
              <a:rPr lang="en-US" sz="2400" b="0" i="0" u="none" strike="noStrike" baseline="0" dirty="0" smtClean="0"/>
              <a:t> –</a:t>
            </a:r>
            <a:r>
              <a:rPr lang="en-US" sz="2400" b="0" i="0" u="none" strike="noStrike" dirty="0" smtClean="0"/>
              <a:t> </a:t>
            </a:r>
            <a:r>
              <a:rPr lang="en-US" sz="2400" b="0" i="0" u="none" strike="noStrike" baseline="0" dirty="0" err="1" smtClean="0"/>
              <a:t>apertúranyílásuktól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függően</a:t>
            </a:r>
            <a:r>
              <a:rPr lang="en-US" sz="2400" b="0" i="0" u="none" strike="noStrike" baseline="0" dirty="0" smtClean="0"/>
              <a:t> – a </a:t>
            </a:r>
            <a:r>
              <a:rPr lang="en-US" sz="2400" b="1" i="0" u="none" strike="noStrike" baseline="0" dirty="0" err="1" smtClean="0"/>
              <a:t>sugárnyaláb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perifériáját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zárják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ki</a:t>
            </a:r>
            <a:r>
              <a:rPr lang="en-US" sz="2400" b="1" i="0" u="none" strike="noStrike" baseline="0" dirty="0" smtClean="0"/>
              <a:t> </a:t>
            </a:r>
            <a:r>
              <a:rPr lang="en-US" sz="2400" b="0" i="0" u="none" strike="noStrike" baseline="0" dirty="0" smtClean="0"/>
              <a:t>(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ott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haladó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szóródó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elektronokkal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együtt</a:t>
            </a:r>
            <a:r>
              <a:rPr lang="en-US" sz="2400" b="0" i="0" u="none" strike="noStrike" baseline="0" dirty="0" smtClean="0"/>
              <a:t>) a </a:t>
            </a:r>
            <a:r>
              <a:rPr lang="en-US" sz="2400" b="0" i="0" u="none" strike="noStrike" baseline="0" dirty="0" err="1" smtClean="0"/>
              <a:t>továbbhaladó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elektronnyalábból</a:t>
            </a:r>
            <a:r>
              <a:rPr lang="en-US" sz="2400" b="0" i="0" u="none" strike="noStrike" baseline="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4522" y="337930"/>
            <a:ext cx="520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BLENDÉK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0767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9" y="1465331"/>
            <a:ext cx="10411621" cy="3927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174" y="198783"/>
            <a:ext cx="51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MINTATARTÓ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1911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G_1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EMop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900" y="576263"/>
            <a:ext cx="27892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-12700" y="-40422"/>
            <a:ext cx="6253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chemeClr val="accent2"/>
                </a:solidFill>
                <a:latin typeface="Comic Sans MS" charset="0"/>
              </a:rPr>
              <a:t>A </a:t>
            </a:r>
            <a:r>
              <a:rPr lang="hu-HU" altLang="hu-HU" sz="2400" b="1" smtClean="0">
                <a:solidFill>
                  <a:schemeClr val="accent2"/>
                </a:solidFill>
                <a:latin typeface="Comic Sans MS" charset="0"/>
              </a:rPr>
              <a:t>transzmissziós  </a:t>
            </a:r>
            <a:r>
              <a:rPr lang="hu-HU" altLang="hu-HU" sz="2400" b="1">
                <a:solidFill>
                  <a:schemeClr val="accent2"/>
                </a:solidFill>
                <a:latin typeface="Comic Sans MS" charset="0"/>
              </a:rPr>
              <a:t>elektronmikroszkóp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94457" y="4115833"/>
            <a:ext cx="6038849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dirty="0">
                <a:latin typeface="Calibri" charset="0"/>
              </a:rPr>
              <a:t>Vákuum, elektromágneses lencsék, nagyfeszültség (80-100 KV), képrögzítés: fluoreszkáló ernyőn v. filmen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Calibri" charset="0"/>
              </a:rPr>
              <a:t>Feloldóképesség</a:t>
            </a:r>
            <a:r>
              <a:rPr lang="hu-HU" altLang="hu-HU" sz="1800" dirty="0">
                <a:latin typeface="Calibri" charset="0"/>
              </a:rPr>
              <a:t>: 0,2 </a:t>
            </a:r>
            <a:r>
              <a:rPr lang="hu-HU" altLang="hu-HU" sz="1800" dirty="0" err="1">
                <a:latin typeface="Calibri" charset="0"/>
              </a:rPr>
              <a:t>nanometer</a:t>
            </a:r>
            <a:r>
              <a:rPr lang="hu-HU" altLang="hu-HU" sz="1800" dirty="0">
                <a:latin typeface="Calibri" charset="0"/>
              </a:rPr>
              <a:t>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Calibri" charset="0"/>
              </a:rPr>
              <a:t>Nagyítás:</a:t>
            </a:r>
            <a:r>
              <a:rPr lang="hu-HU" altLang="hu-HU" sz="1800" dirty="0">
                <a:latin typeface="Calibri" charset="0"/>
              </a:rPr>
              <a:t> néhány ezerszerestől 100.000x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Calibri" charset="0"/>
              </a:rPr>
              <a:t>Preparátum:</a:t>
            </a:r>
            <a:r>
              <a:rPr lang="hu-HU" altLang="hu-HU" sz="1800" dirty="0">
                <a:latin typeface="Calibri" charset="0"/>
              </a:rPr>
              <a:t> igen vékony (kisebb, mint 100 nm)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dirty="0">
                <a:latin typeface="Calibri" charset="0"/>
              </a:rPr>
              <a:t>Élő sejtek vákuum miatt nem vizsgálhatók!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dirty="0">
                <a:latin typeface="Calibri" charset="0"/>
              </a:rPr>
              <a:t>Kontraszt</a:t>
            </a:r>
            <a:r>
              <a:rPr lang="hu-HU" altLang="hu-HU" sz="1800" dirty="0">
                <a:latin typeface="Calibri" charset="0"/>
              </a:rPr>
              <a:t>: nagy atomszámú elemekkel (</a:t>
            </a:r>
            <a:r>
              <a:rPr lang="hu-HU" altLang="hu-HU" sz="1800" dirty="0" err="1">
                <a:latin typeface="Calibri" charset="0"/>
              </a:rPr>
              <a:t>Os</a:t>
            </a:r>
            <a:r>
              <a:rPr lang="hu-HU" altLang="hu-HU" sz="1800" dirty="0">
                <a:latin typeface="Calibri" charset="0"/>
              </a:rPr>
              <a:t>, </a:t>
            </a:r>
            <a:r>
              <a:rPr lang="hu-HU" altLang="hu-HU" sz="1800" dirty="0" err="1">
                <a:latin typeface="Calibri" charset="0"/>
              </a:rPr>
              <a:t>Ag</a:t>
            </a:r>
            <a:r>
              <a:rPr lang="hu-HU" altLang="hu-HU" sz="1800" dirty="0">
                <a:latin typeface="Calibri" charset="0"/>
              </a:rPr>
              <a:t>, Au, Pb, stb.)</a:t>
            </a:r>
          </a:p>
        </p:txBody>
      </p:sp>
    </p:spTree>
    <p:extLst>
      <p:ext uri="{BB962C8B-B14F-4D97-AF65-F5344CB8AC3E}">
        <p14:creationId xmlns:p14="http://schemas.microsoft.com/office/powerpoint/2010/main" val="10942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IMG_1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64343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IMG_10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400" y="2781300"/>
            <a:ext cx="5435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7247731" y="43820"/>
            <a:ext cx="288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>
                <a:solidFill>
                  <a:schemeClr val="accent2"/>
                </a:solidFill>
                <a:latin typeface="Comic Sans MS" charset="0"/>
              </a:rPr>
              <a:t>Ultramikrotom</a:t>
            </a:r>
            <a:endParaRPr lang="hu-HU" altLang="hu-HU" sz="2400" b="1" dirty="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7850038" y="2781300"/>
            <a:ext cx="406551" cy="1727201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flipH="1">
            <a:off x="8616950" y="2781300"/>
            <a:ext cx="1010129" cy="251936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6138114" y="733261"/>
            <a:ext cx="60538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Calibri" charset="0"/>
              </a:rPr>
              <a:t>Ultravékony metszetek vastagsága: </a:t>
            </a:r>
            <a:r>
              <a:rPr lang="hu-HU" altLang="hu-HU" sz="2400" u="sng" dirty="0">
                <a:latin typeface="Calibri" charset="0"/>
              </a:rPr>
              <a:t>50-70 nm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Calibri" charset="0"/>
              </a:rPr>
              <a:t>Ez a fény hullámhosszának 1/10-e!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Calibri" charset="0"/>
              </a:rPr>
              <a:t>Egyetlen sejtből kb. 200 ultravékony metszet készíthető!</a:t>
            </a:r>
          </a:p>
        </p:txBody>
      </p:sp>
      <p:pic>
        <p:nvPicPr>
          <p:cNvPr id="24588" name="Picture 16" descr="rács3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313" y="3644901"/>
            <a:ext cx="9207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7" descr="rács1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39" y="4625735"/>
            <a:ext cx="24479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Text Box 18"/>
          <p:cNvSpPr txBox="1">
            <a:spLocks noChangeArrowheads="1"/>
          </p:cNvSpPr>
          <p:nvPr/>
        </p:nvSpPr>
        <p:spPr bwMode="auto">
          <a:xfrm>
            <a:off x="0" y="3860801"/>
            <a:ext cx="4008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+mn-lt"/>
              </a:rPr>
              <a:t>a metszetet finom rézrácsra vesszük fel</a:t>
            </a:r>
          </a:p>
        </p:txBody>
      </p:sp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3174626" y="5767702"/>
            <a:ext cx="2057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/>
              <a:t>a metszet széle</a:t>
            </a:r>
          </a:p>
        </p:txBody>
      </p:sp>
      <p:sp>
        <p:nvSpPr>
          <p:cNvPr id="24592" name="Line 20"/>
          <p:cNvSpPr>
            <a:spLocks noChangeShapeType="1"/>
          </p:cNvSpPr>
          <p:nvPr/>
        </p:nvSpPr>
        <p:spPr bwMode="auto">
          <a:xfrm flipH="1">
            <a:off x="2408514" y="6137034"/>
            <a:ext cx="5746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786" y="238538"/>
            <a:ext cx="7550427" cy="4328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460" y="4716620"/>
            <a:ext cx="11907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0" i="0" u="none" strike="noStrike" baseline="0" dirty="0" smtClean="0"/>
              <a:t> Joseph John Thompson (</a:t>
            </a:r>
            <a:r>
              <a:rPr lang="en-US" sz="2000" b="0" i="0" u="none" strike="noStrike" baseline="0" dirty="0" err="1" smtClean="0"/>
              <a:t>elektron</a:t>
            </a:r>
            <a:r>
              <a:rPr lang="en-US" sz="2000" b="0" i="0" u="none" strike="noStrike" baseline="0" dirty="0" smtClean="0"/>
              <a:t> </a:t>
            </a:r>
            <a:r>
              <a:rPr lang="en-US" sz="2000" b="0" i="0" u="none" strike="noStrike" baseline="0" dirty="0" err="1" smtClean="0"/>
              <a:t>felfedezése</a:t>
            </a:r>
            <a:r>
              <a:rPr lang="en-US" sz="2000" b="0" i="0" u="none" strike="noStrike" baseline="0" dirty="0" smtClean="0"/>
              <a:t>) (A), Louise de Broglie (</a:t>
            </a:r>
            <a:r>
              <a:rPr lang="en-US" sz="2000" dirty="0" err="1"/>
              <a:t>felismerte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ennek</a:t>
            </a:r>
            <a:r>
              <a:rPr lang="en-US" sz="2000" dirty="0"/>
              <a:t> </a:t>
            </a:r>
            <a:r>
              <a:rPr lang="en-US" sz="2000" dirty="0" err="1"/>
              <a:t>részecske</a:t>
            </a:r>
            <a:r>
              <a:rPr lang="en-US" sz="2000" dirty="0"/>
              <a:t>-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hullámtermészete</a:t>
            </a:r>
            <a:r>
              <a:rPr lang="en-US" sz="2000" dirty="0"/>
              <a:t> is </a:t>
            </a:r>
            <a:r>
              <a:rPr lang="en-US" sz="2000" dirty="0" smtClean="0"/>
              <a:t>van) </a:t>
            </a:r>
            <a:r>
              <a:rPr lang="en-US" sz="2000" b="0" i="0" u="none" strike="noStrike" baseline="0" dirty="0" smtClean="0"/>
              <a:t>(B) </a:t>
            </a:r>
            <a:r>
              <a:rPr lang="en-US" sz="2000" b="0" i="0" u="none" strike="noStrike" baseline="0" dirty="0" err="1" smtClean="0"/>
              <a:t>és</a:t>
            </a:r>
            <a:r>
              <a:rPr lang="en-US" sz="2000" b="0" i="0" u="none" strike="noStrike" baseline="0" dirty="0" smtClean="0"/>
              <a:t> </a:t>
            </a:r>
            <a:r>
              <a:rPr lang="en-US" sz="2000" b="0" i="0" u="none" strike="noStrike" baseline="0" dirty="0" err="1" smtClean="0"/>
              <a:t>az</a:t>
            </a:r>
            <a:r>
              <a:rPr lang="en-US" sz="2000" b="0" i="0" u="none" strike="noStrike" baseline="0" dirty="0" smtClean="0"/>
              <a:t> </a:t>
            </a:r>
            <a:r>
              <a:rPr lang="en-US" sz="2000" b="0" i="0" u="none" strike="noStrike" baseline="0" dirty="0" err="1" smtClean="0"/>
              <a:t>elektronmikroszkóp</a:t>
            </a:r>
            <a:r>
              <a:rPr lang="en-US" sz="2000" b="0" i="0" u="none" strike="noStrike" baseline="0" dirty="0" smtClean="0"/>
              <a:t> </a:t>
            </a:r>
            <a:r>
              <a:rPr lang="en-US" sz="2000" b="0" i="0" u="none" strike="noStrike" baseline="0" dirty="0" err="1" smtClean="0"/>
              <a:t>vázlatrajza</a:t>
            </a:r>
            <a:r>
              <a:rPr lang="en-US" sz="2000" b="0" i="0" u="none" strike="noStrike" dirty="0" smtClean="0"/>
              <a:t> </a:t>
            </a:r>
            <a:r>
              <a:rPr lang="en-US" sz="2000" b="0" i="0" u="none" strike="noStrike" baseline="0" dirty="0" smtClean="0"/>
              <a:t>Ruska (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 smtClean="0"/>
              <a:t>elektromos</a:t>
            </a:r>
            <a:r>
              <a:rPr lang="en-US" sz="2000" dirty="0" smtClean="0"/>
              <a:t> </a:t>
            </a:r>
            <a:r>
              <a:rPr lang="en-US" sz="2000" dirty="0" err="1" smtClean="0"/>
              <a:t>lencsék</a:t>
            </a:r>
            <a:r>
              <a:rPr lang="en-US" sz="2000" dirty="0" smtClean="0"/>
              <a:t> </a:t>
            </a:r>
            <a:r>
              <a:rPr lang="en-US" sz="2000" dirty="0" err="1"/>
              <a:t>fókusztávolsága</a:t>
            </a:r>
            <a:r>
              <a:rPr lang="en-US" sz="2000" dirty="0"/>
              <a:t> </a:t>
            </a:r>
            <a:r>
              <a:rPr lang="en-US" sz="2000" dirty="0" err="1"/>
              <a:t>lecsökkenthető</a:t>
            </a:r>
            <a:r>
              <a:rPr lang="en-US" sz="2000" dirty="0"/>
              <a:t>, ha a </a:t>
            </a:r>
            <a:r>
              <a:rPr lang="en-US" sz="2000" dirty="0" err="1"/>
              <a:t>tekercset</a:t>
            </a:r>
            <a:r>
              <a:rPr lang="en-US" sz="2000" dirty="0"/>
              <a:t> </a:t>
            </a:r>
            <a:r>
              <a:rPr lang="en-US" sz="2000" dirty="0" err="1"/>
              <a:t>vasköpennyel</a:t>
            </a:r>
            <a:r>
              <a:rPr lang="en-US" sz="2000" dirty="0"/>
              <a:t> </a:t>
            </a:r>
            <a:r>
              <a:rPr lang="en-US" sz="2000" dirty="0" err="1"/>
              <a:t>vonja</a:t>
            </a:r>
            <a:r>
              <a:rPr lang="en-US" sz="2000" dirty="0"/>
              <a:t> </a:t>
            </a:r>
            <a:r>
              <a:rPr lang="en-US" sz="2000" dirty="0" smtClean="0"/>
              <a:t>be)</a:t>
            </a:r>
            <a:r>
              <a:rPr lang="en-US" sz="2000" b="0" i="0" u="none" strike="noStrike" baseline="0" dirty="0" smtClean="0"/>
              <a:t> </a:t>
            </a:r>
            <a:r>
              <a:rPr lang="en-US" sz="2000" b="0" i="0" u="none" strike="noStrike" baseline="0" dirty="0" err="1" smtClean="0"/>
              <a:t>jegyzőkönyvéből</a:t>
            </a:r>
            <a:r>
              <a:rPr lang="en-US" sz="2000" b="0" i="0" u="none" strike="noStrike" baseline="0" dirty="0" smtClean="0"/>
              <a:t> (C).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152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367214" y="188913"/>
            <a:ext cx="3455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800" b="1">
                <a:latin typeface="+mn-lt"/>
              </a:rPr>
              <a:t>Félvékony metszetek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96591" y="712133"/>
            <a:ext cx="85412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Calibri" charset="0"/>
              </a:rPr>
              <a:t>0,5 </a:t>
            </a:r>
            <a:r>
              <a:rPr lang="el-GR" altLang="hu-HU" sz="2400" b="1" dirty="0">
                <a:latin typeface="Calibri" charset="0"/>
                <a:ea typeface="Arial" charset="0"/>
                <a:cs typeface="Arial" charset="0"/>
              </a:rPr>
              <a:t>μ</a:t>
            </a:r>
            <a:r>
              <a:rPr lang="hu-HU" altLang="hu-HU" sz="2400" b="1" dirty="0">
                <a:latin typeface="Calibri" charset="0"/>
              </a:rPr>
              <a:t>m </a:t>
            </a:r>
            <a:r>
              <a:rPr lang="hu-HU" altLang="hu-HU" sz="2400" dirty="0">
                <a:latin typeface="Calibri" charset="0"/>
              </a:rPr>
              <a:t>vastag metszetek (EM célra fixált és beágyazott anyagból)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Calibri" charset="0"/>
              </a:rPr>
              <a:t>Festés: </a:t>
            </a:r>
            <a:r>
              <a:rPr lang="hu-HU" altLang="hu-HU" sz="2400" dirty="0" err="1">
                <a:latin typeface="Calibri" charset="0"/>
              </a:rPr>
              <a:t>toluidinkék</a:t>
            </a:r>
            <a:r>
              <a:rPr lang="hu-HU" altLang="hu-HU" sz="2400" dirty="0">
                <a:latin typeface="Calibri" charset="0"/>
              </a:rPr>
              <a:t> és azúrkék oldatával.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latin typeface="Calibri" charset="0"/>
              </a:rPr>
              <a:t>Nagy előnye: </a:t>
            </a:r>
            <a:r>
              <a:rPr lang="hu-HU" altLang="hu-HU" sz="2400" dirty="0">
                <a:latin typeface="Calibri" charset="0"/>
              </a:rPr>
              <a:t>igen finom sejtrészletek kivehetők.</a:t>
            </a:r>
          </a:p>
        </p:txBody>
      </p:sp>
      <p:pic>
        <p:nvPicPr>
          <p:cNvPr id="26628" name="Picture 6" descr="MAJ100X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022" y="2344737"/>
            <a:ext cx="61214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03849" y="5300664"/>
            <a:ext cx="34045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latin typeface="+mn-lt"/>
              </a:rPr>
              <a:t>Májsejtek nagy nagyítással. </a:t>
            </a:r>
            <a:endParaRPr lang="hu-HU" altLang="hu-HU" sz="20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 smtClean="0">
                <a:latin typeface="+mn-lt"/>
              </a:rPr>
              <a:t>A </a:t>
            </a:r>
            <a:r>
              <a:rPr lang="hu-HU" altLang="hu-HU" sz="2000" dirty="0" err="1">
                <a:latin typeface="+mn-lt"/>
              </a:rPr>
              <a:t>mitokondriumok</a:t>
            </a:r>
            <a:r>
              <a:rPr lang="hu-HU" altLang="hu-HU" sz="2000" dirty="0">
                <a:latin typeface="+mn-lt"/>
              </a:rPr>
              <a:t> jól látszanak.</a:t>
            </a:r>
          </a:p>
        </p:txBody>
      </p:sp>
    </p:spTree>
    <p:extLst>
      <p:ext uri="{BB962C8B-B14F-4D97-AF65-F5344CB8AC3E}">
        <p14:creationId xmlns:p14="http://schemas.microsoft.com/office/powerpoint/2010/main" val="3346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ryoimmu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6" y="944564"/>
            <a:ext cx="648017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328873" y="0"/>
            <a:ext cx="95342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 b="1">
                <a:solidFill>
                  <a:schemeClr val="accent2"/>
                </a:solidFill>
                <a:latin typeface="+mn-lt"/>
              </a:rPr>
              <a:t>Elektronmikroszkópos </a:t>
            </a:r>
            <a:r>
              <a:rPr lang="hu-HU" altLang="hu-HU" sz="2800" b="1" dirty="0" err="1">
                <a:solidFill>
                  <a:schemeClr val="accent2"/>
                </a:solidFill>
                <a:latin typeface="+mn-lt"/>
              </a:rPr>
              <a:t>immuncitokémia</a:t>
            </a:r>
            <a:r>
              <a:rPr lang="hu-HU" altLang="hu-HU" sz="2800" b="1" dirty="0">
                <a:solidFill>
                  <a:schemeClr val="accent2"/>
                </a:solidFill>
                <a:latin typeface="+mn-lt"/>
              </a:rPr>
              <a:t> fagyasztott ultravékony metszeten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0" y="765176"/>
            <a:ext cx="37925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latin typeface="Calibri" charset="0"/>
              </a:rPr>
              <a:t>A kimutatni kívánt </a:t>
            </a:r>
            <a:r>
              <a:rPr lang="hu-HU" altLang="hu-HU" sz="2000" b="1" dirty="0" err="1">
                <a:latin typeface="Calibri" charset="0"/>
              </a:rPr>
              <a:t>katepszin</a:t>
            </a:r>
            <a:r>
              <a:rPr lang="hu-HU" altLang="hu-HU" sz="2000" b="1" dirty="0">
                <a:latin typeface="Calibri" charset="0"/>
              </a:rPr>
              <a:t> D</a:t>
            </a:r>
            <a:r>
              <a:rPr lang="hu-HU" altLang="hu-HU" sz="2000" dirty="0">
                <a:latin typeface="Calibri" charset="0"/>
              </a:rPr>
              <a:t> lokalizációját a </a:t>
            </a:r>
            <a:r>
              <a:rPr lang="hu-HU" altLang="hu-HU" sz="2000" dirty="0" err="1">
                <a:latin typeface="Calibri" charset="0"/>
              </a:rPr>
              <a:t>lysosomákban</a:t>
            </a:r>
            <a:r>
              <a:rPr lang="hu-HU" altLang="hu-HU" sz="2000" dirty="0">
                <a:latin typeface="Calibri" charset="0"/>
              </a:rPr>
              <a:t> sötét aranykolloid szemcsék jelzik.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000" dirty="0">
              <a:latin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latin typeface="Calibri" charset="0"/>
              </a:rPr>
              <a:t>A májsejtrészlet ultravékony metszetén a kötődött </a:t>
            </a:r>
            <a:r>
              <a:rPr lang="hu-HU" altLang="hu-HU" sz="2000" dirty="0" err="1">
                <a:latin typeface="Calibri" charset="0"/>
              </a:rPr>
              <a:t>anti-katepszin</a:t>
            </a:r>
            <a:r>
              <a:rPr lang="hu-HU" altLang="hu-HU" sz="2000" dirty="0">
                <a:latin typeface="Calibri" charset="0"/>
              </a:rPr>
              <a:t> ellenanyagot egy aranyszemcsékhez adszorbeált második ellenanyag mutatja ki.</a:t>
            </a:r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 flipH="1">
            <a:off x="9120188" y="4005264"/>
            <a:ext cx="144462" cy="5032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8759825" y="3789363"/>
            <a:ext cx="1296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/>
              <a:t>lysosoma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8939214" y="6453189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/>
              <a:t>W. Liou felvétele</a:t>
            </a:r>
          </a:p>
        </p:txBody>
      </p:sp>
      <p:pic>
        <p:nvPicPr>
          <p:cNvPr id="27656" name="Picture 10" descr="beolvasás0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99" y="4125913"/>
            <a:ext cx="2152376" cy="24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3432176" y="6308726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rgbClr val="CC0066"/>
                </a:solidFill>
                <a:sym typeface="Wingdings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3989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770" y="1261368"/>
            <a:ext cx="3380679" cy="5357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949" y="1261368"/>
            <a:ext cx="8069794" cy="2262882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28873" y="189187"/>
            <a:ext cx="953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chemeClr val="accent2"/>
                </a:solidFill>
                <a:latin typeface="+mn-lt"/>
              </a:rPr>
              <a:t>Elektronmikroszkópos </a:t>
            </a:r>
            <a:r>
              <a:rPr lang="hu-HU" altLang="hu-HU" sz="2800" b="1" dirty="0" err="1">
                <a:solidFill>
                  <a:schemeClr val="accent2"/>
                </a:solidFill>
                <a:latin typeface="+mn-lt"/>
              </a:rPr>
              <a:t>immuncitokémia</a:t>
            </a:r>
            <a:r>
              <a:rPr lang="hu-HU" altLang="hu-HU" sz="2800" b="1" dirty="0">
                <a:solidFill>
                  <a:schemeClr val="accent2"/>
                </a:solidFill>
                <a:latin typeface="+mn-lt"/>
              </a:rPr>
              <a:t> fagyasztott </a:t>
            </a:r>
            <a:r>
              <a:rPr lang="hu-HU" altLang="hu-HU" sz="2800" b="1" dirty="0" smtClean="0">
                <a:solidFill>
                  <a:schemeClr val="accent2"/>
                </a:solidFill>
                <a:latin typeface="+mn-lt"/>
              </a:rPr>
              <a:t>metszeten</a:t>
            </a:r>
            <a:endParaRPr lang="hu-HU" altLang="hu-HU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9393" y="3940220"/>
            <a:ext cx="6653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Caveolin-1 </a:t>
            </a:r>
            <a:r>
              <a:rPr lang="en-US" sz="2400" dirty="0" err="1" smtClean="0"/>
              <a:t>expressziójának</a:t>
            </a:r>
            <a:r>
              <a:rPr lang="en-US" sz="2400" dirty="0" smtClean="0"/>
              <a:t> </a:t>
            </a:r>
            <a:r>
              <a:rPr lang="en-US" sz="2400" dirty="0" err="1" smtClean="0"/>
              <a:t>kimutatása</a:t>
            </a:r>
            <a:r>
              <a:rPr lang="en-US" sz="2400" dirty="0" smtClean="0"/>
              <a:t> a </a:t>
            </a:r>
            <a:r>
              <a:rPr lang="en-US" sz="2400" dirty="0" err="1" smtClean="0"/>
              <a:t>madár</a:t>
            </a:r>
            <a:r>
              <a:rPr lang="en-US" sz="2400" dirty="0"/>
              <a:t> </a:t>
            </a:r>
            <a:r>
              <a:rPr lang="en-US" sz="2400" dirty="0" smtClean="0"/>
              <a:t>bursa </a:t>
            </a:r>
            <a:r>
              <a:rPr lang="en-US" sz="2400" dirty="0" err="1" smtClean="0"/>
              <a:t>Fabricii</a:t>
            </a:r>
            <a:r>
              <a:rPr lang="en-US" sz="2400" dirty="0" smtClean="0"/>
              <a:t>- ben.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9088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hu-HU" altLang="hu-HU"/>
              <a:t>Pásztázó elektronmikroszkóp</a:t>
            </a:r>
          </a:p>
        </p:txBody>
      </p:sp>
      <p:pic>
        <p:nvPicPr>
          <p:cNvPr id="33795" name="Picture 5" descr="496px-Golden_insect_01_Pe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28774"/>
            <a:ext cx="4173538" cy="50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Ant_S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63" y="1700213"/>
            <a:ext cx="5315556" cy="49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1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1125539"/>
            <a:ext cx="581818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3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igure 9-49 part 1 of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32" y="122239"/>
            <a:ext cx="381918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figure 9-49 part 2 of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851" y="118269"/>
            <a:ext cx="48958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0" y="3995678"/>
            <a:ext cx="124586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Calibri" charset="0"/>
              </a:rPr>
              <a:t>Olyan egyszerű elektronmikroszkóp, mely az elektronsugarat egy pontban gyűjti össze a preparátum felszínén. Az elektronsugár a felszíni molekulákból szekunder elektronokat üt ki, melyeket egy detektor regisztrál. A pontszerű elektronsugár soronként letapogatja a felszínt, a detektorban keletkező jel pedig egy katódsugárcsövet vezérel, miáltal azon a TV elvhez hasonlóan a preparátum felszíne </a:t>
            </a:r>
            <a:r>
              <a:rPr lang="hu-HU" altLang="hu-HU" sz="2400" dirty="0" err="1">
                <a:latin typeface="Calibri" charset="0"/>
              </a:rPr>
              <a:t>leképeződik</a:t>
            </a:r>
            <a:r>
              <a:rPr lang="hu-HU" altLang="hu-HU" sz="2400" dirty="0">
                <a:latin typeface="Calibri" charset="0"/>
              </a:rPr>
              <a:t>, erősen nagyított formában.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Calibri" charset="0"/>
              </a:rPr>
              <a:t> Értelemszerűen a pásztázó elektronmikroszkóp a sejtek és egyéb </a:t>
            </a:r>
            <a:r>
              <a:rPr lang="hu-HU" altLang="hu-HU" sz="2400" dirty="0">
                <a:solidFill>
                  <a:srgbClr val="C00000"/>
                </a:solidFill>
                <a:latin typeface="Calibri" charset="0"/>
              </a:rPr>
              <a:t>mikroszkópos </a:t>
            </a:r>
            <a:r>
              <a:rPr lang="hu-HU" altLang="hu-HU" sz="2400" b="1" dirty="0" smtClean="0">
                <a:solidFill>
                  <a:srgbClr val="C00000"/>
                </a:solidFill>
                <a:latin typeface="Calibri" charset="0"/>
              </a:rPr>
              <a:t>strukt</a:t>
            </a:r>
            <a:r>
              <a:rPr lang="hu-HU" altLang="hu-HU" sz="2400" b="1" dirty="0">
                <a:solidFill>
                  <a:srgbClr val="C00000"/>
                </a:solidFill>
                <a:latin typeface="Calibri" charset="0"/>
              </a:rPr>
              <a:t>ú</a:t>
            </a:r>
            <a:r>
              <a:rPr lang="hu-HU" altLang="hu-HU" sz="2400" b="1" dirty="0" smtClean="0">
                <a:solidFill>
                  <a:srgbClr val="C00000"/>
                </a:solidFill>
                <a:latin typeface="Calibri" charset="0"/>
              </a:rPr>
              <a:t>rák </a:t>
            </a:r>
            <a:r>
              <a:rPr lang="hu-HU" altLang="hu-HU" sz="2400" b="1" dirty="0">
                <a:solidFill>
                  <a:srgbClr val="C00000"/>
                </a:solidFill>
                <a:latin typeface="Calibri" charset="0"/>
              </a:rPr>
              <a:t>felszínének vizsgálatára</a:t>
            </a:r>
            <a:r>
              <a:rPr lang="hu-HU" altLang="hu-HU" sz="2400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hu-HU" altLang="hu-HU" sz="2400" dirty="0">
                <a:latin typeface="Calibri" charset="0"/>
              </a:rPr>
              <a:t>alkalmas.</a:t>
            </a:r>
          </a:p>
        </p:txBody>
      </p:sp>
    </p:spTree>
    <p:extLst>
      <p:ext uri="{BB962C8B-B14F-4D97-AF65-F5344CB8AC3E}">
        <p14:creationId xmlns:p14="http://schemas.microsoft.com/office/powerpoint/2010/main" val="15608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S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476" y="115889"/>
            <a:ext cx="5273675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0" y="2420938"/>
            <a:ext cx="48006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>
                <a:latin typeface="+mn-lt"/>
              </a:rPr>
              <a:t>Vörös- és fehérvérsejtek ér belsejében.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latin typeface="+mn-lt"/>
              </a:rPr>
              <a:t>Pásztázó (</a:t>
            </a:r>
            <a:r>
              <a:rPr lang="hu-HU" altLang="hu-HU" sz="2400" dirty="0" err="1">
                <a:latin typeface="+mn-lt"/>
              </a:rPr>
              <a:t>scanning</a:t>
            </a:r>
            <a:r>
              <a:rPr lang="hu-HU" altLang="hu-HU" sz="2400" dirty="0">
                <a:latin typeface="+mn-lt"/>
              </a:rPr>
              <a:t>) elektronmikroszkópos felvétel</a:t>
            </a:r>
          </a:p>
        </p:txBody>
      </p:sp>
    </p:spTree>
    <p:extLst>
      <p:ext uri="{BB962C8B-B14F-4D97-AF65-F5344CB8AC3E}">
        <p14:creationId xmlns:p14="http://schemas.microsoft.com/office/powerpoint/2010/main" val="688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788px-Misc_poll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6" y="333375"/>
            <a:ext cx="5764213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919289" y="5157788"/>
            <a:ext cx="8569325" cy="1466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Fókuszált elektronnyalábbal tapogatjuk le a tárgy felületét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A felületről kilépő elektronokat detektáljuk, mérjük, pontonként, majd képpé alakítjuk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A felületről ad információt</a:t>
            </a:r>
          </a:p>
        </p:txBody>
      </p:sp>
    </p:spTree>
    <p:extLst>
      <p:ext uri="{BB962C8B-B14F-4D97-AF65-F5344CB8AC3E}">
        <p14:creationId xmlns:p14="http://schemas.microsoft.com/office/powerpoint/2010/main" val="3849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66700" y="143544"/>
            <a:ext cx="1221105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>
                <a:solidFill>
                  <a:schemeClr val="accent2"/>
                </a:solidFill>
                <a:latin typeface="+mn-lt"/>
              </a:rPr>
              <a:t>Felhasznált </a:t>
            </a:r>
            <a:r>
              <a:rPr lang="hu-HU" altLang="hu-HU" sz="2400" b="1" dirty="0" smtClean="0">
                <a:solidFill>
                  <a:schemeClr val="accent2"/>
                </a:solidFill>
                <a:latin typeface="+mn-lt"/>
              </a:rPr>
              <a:t>irodalom:</a:t>
            </a:r>
            <a:endParaRPr lang="hu-HU" altLang="hu-HU" sz="2400" b="1" dirty="0">
              <a:solidFill>
                <a:schemeClr val="accent2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solidFill>
                  <a:srgbClr val="CC0066"/>
                </a:solidFill>
                <a:latin typeface="+mn-lt"/>
                <a:sym typeface="Wingdings" charset="2"/>
              </a:rPr>
              <a:t></a:t>
            </a:r>
            <a:r>
              <a:rPr lang="hu-HU" altLang="hu-HU" sz="2400" dirty="0" smtClean="0">
                <a:latin typeface="+mn-lt"/>
                <a:sym typeface="Wingdings" charset="2"/>
              </a:rPr>
              <a:t>  </a:t>
            </a:r>
            <a:r>
              <a:rPr lang="hu-HU" altLang="hu-HU" sz="2400" dirty="0" err="1">
                <a:latin typeface="+mn-lt"/>
              </a:rPr>
              <a:t>Röhlich</a:t>
            </a:r>
            <a:r>
              <a:rPr lang="hu-HU" altLang="hu-HU" sz="2400" dirty="0">
                <a:latin typeface="+mn-lt"/>
              </a:rPr>
              <a:t>: Szövettan, 3. kiadás, Semmelweis Kiadó Budapest</a:t>
            </a:r>
          </a:p>
          <a:p>
            <a:pPr eaLnBrk="1" hangingPunct="1">
              <a:spcBef>
                <a:spcPct val="50000"/>
              </a:spcBef>
              <a:buFont typeface="Wingdings" charset="2"/>
              <a:buNone/>
            </a:pPr>
            <a:r>
              <a:rPr lang="hu-HU" altLang="hu-HU" sz="2400" dirty="0">
                <a:solidFill>
                  <a:schemeClr val="accent2"/>
                </a:solidFill>
                <a:latin typeface="+mn-lt"/>
                <a:sym typeface="Wingdings" charset="2"/>
              </a:rPr>
              <a:t>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Alberts</a:t>
            </a:r>
            <a:r>
              <a:rPr lang="hu-HU" altLang="hu-HU" sz="2400" dirty="0">
                <a:latin typeface="+mn-lt"/>
              </a:rPr>
              <a:t> – Johnson – Lewis – </a:t>
            </a:r>
            <a:r>
              <a:rPr lang="hu-HU" altLang="hu-HU" sz="2400" dirty="0" err="1">
                <a:latin typeface="+mn-lt"/>
              </a:rPr>
              <a:t>Raff</a:t>
            </a:r>
            <a:r>
              <a:rPr lang="hu-HU" altLang="hu-HU" sz="2400" dirty="0">
                <a:latin typeface="+mn-lt"/>
              </a:rPr>
              <a:t> – Roberts – Walter: </a:t>
            </a:r>
            <a:r>
              <a:rPr lang="hu-HU" altLang="hu-HU" sz="2400" dirty="0" err="1">
                <a:latin typeface="+mn-lt"/>
              </a:rPr>
              <a:t>Molecular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biology</a:t>
            </a:r>
            <a:endParaRPr lang="hu-HU" altLang="hu-HU" sz="24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 typeface="Wingdings" charset="2"/>
              <a:buNone/>
            </a:pPr>
            <a:r>
              <a:rPr lang="hu-HU" altLang="hu-HU" sz="2400" dirty="0">
                <a:latin typeface="+mn-lt"/>
              </a:rPr>
              <a:t>				 of </a:t>
            </a:r>
            <a:r>
              <a:rPr lang="hu-HU" altLang="hu-HU" sz="2400" dirty="0" err="1">
                <a:latin typeface="+mn-lt"/>
              </a:rPr>
              <a:t>the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cell</a:t>
            </a:r>
            <a:r>
              <a:rPr lang="hu-HU" altLang="hu-HU" sz="2400" dirty="0">
                <a:latin typeface="+mn-lt"/>
              </a:rPr>
              <a:t>. 5. kiadás, </a:t>
            </a:r>
            <a:r>
              <a:rPr lang="hu-HU" altLang="hu-HU" sz="2400" dirty="0" err="1">
                <a:latin typeface="+mn-lt"/>
              </a:rPr>
              <a:t>Garland</a:t>
            </a:r>
            <a:r>
              <a:rPr lang="hu-HU" altLang="hu-HU" sz="2400" dirty="0">
                <a:latin typeface="+mn-lt"/>
              </a:rPr>
              <a:t> Science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chemeClr val="hlink"/>
                </a:solidFill>
                <a:latin typeface="+mn-lt"/>
                <a:sym typeface="Wingdings" charset="2"/>
              </a:rPr>
              <a:t>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Junqueira</a:t>
            </a:r>
            <a:r>
              <a:rPr lang="hu-HU" altLang="hu-HU" sz="2400" dirty="0">
                <a:latin typeface="+mn-lt"/>
              </a:rPr>
              <a:t> - </a:t>
            </a:r>
            <a:r>
              <a:rPr lang="hu-HU" altLang="hu-HU" sz="2400" dirty="0" err="1">
                <a:latin typeface="+mn-lt"/>
              </a:rPr>
              <a:t>Carneiro</a:t>
            </a:r>
            <a:r>
              <a:rPr lang="hu-HU" altLang="hu-HU" sz="2400" dirty="0">
                <a:latin typeface="+mn-lt"/>
              </a:rPr>
              <a:t>: </a:t>
            </a:r>
            <a:r>
              <a:rPr lang="hu-HU" altLang="hu-HU" sz="2400" dirty="0" err="1">
                <a:latin typeface="+mn-lt"/>
              </a:rPr>
              <a:t>Histologie</a:t>
            </a:r>
            <a:r>
              <a:rPr lang="hu-HU" altLang="hu-HU" sz="2400" dirty="0">
                <a:latin typeface="+mn-lt"/>
              </a:rPr>
              <a:t>, 6. kiadás, Springer</a:t>
            </a:r>
          </a:p>
          <a:p>
            <a:pPr marL="285750" indent="-285750" eaLnBrk="1" hangingPunct="1">
              <a:spcBef>
                <a:spcPct val="50000"/>
              </a:spcBef>
              <a:buFont typeface="Wingdings" charset="2"/>
              <a:buChar char="®"/>
            </a:pPr>
            <a:r>
              <a:rPr lang="hu-HU" altLang="hu-HU" sz="2400" dirty="0" smtClean="0">
                <a:latin typeface="+mn-lt"/>
              </a:rPr>
              <a:t>Saját (Bódi) </a:t>
            </a:r>
            <a:r>
              <a:rPr lang="hu-HU" altLang="hu-HU" sz="2400" dirty="0" err="1">
                <a:latin typeface="+mn-lt"/>
              </a:rPr>
              <a:t>prep</a:t>
            </a:r>
            <a:r>
              <a:rPr lang="hu-HU" altLang="hu-HU" sz="2400" dirty="0">
                <a:latin typeface="+mn-lt"/>
              </a:rPr>
              <a:t>. és/vagy </a:t>
            </a:r>
            <a:r>
              <a:rPr lang="hu-HU" altLang="hu-HU" sz="2400" dirty="0" smtClean="0">
                <a:latin typeface="+mn-lt"/>
              </a:rPr>
              <a:t>felvétel</a:t>
            </a:r>
          </a:p>
          <a:p>
            <a:pPr marL="285750" indent="-285750" eaLnBrk="1" hangingPunct="1">
              <a:spcBef>
                <a:spcPct val="50000"/>
              </a:spcBef>
              <a:buFont typeface="Wingdings" charset="2"/>
              <a:buChar char="®"/>
            </a:pPr>
            <a:r>
              <a:rPr lang="hu-HU" altLang="hu-HU" sz="2400" dirty="0" smtClean="0">
                <a:latin typeface="+mn-lt"/>
              </a:rPr>
              <a:t>Lovas Béla: Mikroszkóp – mikrokozmosz, Gondolat kiadó, Budapest, 1984</a:t>
            </a:r>
          </a:p>
          <a:p>
            <a:pPr marL="285750" indent="-285750" eaLnBrk="1" hangingPunct="1">
              <a:spcBef>
                <a:spcPct val="50000"/>
              </a:spcBef>
              <a:buFont typeface="Wingdings" charset="2"/>
              <a:buChar char="®"/>
            </a:pPr>
            <a:r>
              <a:rPr lang="hu-HU" altLang="hu-HU" sz="2400" dirty="0" smtClean="0">
                <a:latin typeface="+mn-lt"/>
              </a:rPr>
              <a:t>Molnár László – Gábriel Róbert: Fény- és elektronmikroszkópos </a:t>
            </a:r>
            <a:r>
              <a:rPr lang="hu-HU" altLang="hu-HU" sz="2400" dirty="0" err="1" smtClean="0">
                <a:latin typeface="+mn-lt"/>
              </a:rPr>
              <a:t>mikrotechnika</a:t>
            </a:r>
            <a:r>
              <a:rPr lang="hu-HU" altLang="hu-HU" sz="2400" dirty="0" smtClean="0">
                <a:latin typeface="+mn-lt"/>
              </a:rPr>
              <a:t>, Dialóg Campus kiadó, Budapest – Pécs, 2001 </a:t>
            </a:r>
          </a:p>
          <a:p>
            <a:pPr marL="285750" indent="-285750" eaLnBrk="1" hangingPunct="1">
              <a:spcBef>
                <a:spcPct val="50000"/>
              </a:spcBef>
              <a:buFont typeface="Wingdings" charset="2"/>
              <a:buChar char="®"/>
            </a:pPr>
            <a:r>
              <a:rPr lang="hu-HU" altLang="hu-HU" sz="2400" dirty="0" smtClean="0">
                <a:latin typeface="+mn-lt"/>
              </a:rPr>
              <a:t>A szövettani képek nagy része a Humánmorfológiai és Fejlődésbiológiai Intézet gyűjteményéből származik.</a:t>
            </a:r>
          </a:p>
          <a:p>
            <a:pPr marL="285750" indent="-285750" eaLnBrk="1" hangingPunct="1">
              <a:spcBef>
                <a:spcPct val="50000"/>
              </a:spcBef>
              <a:buFont typeface="Wingdings" charset="2"/>
              <a:buChar char="®"/>
            </a:pPr>
            <a:r>
              <a:rPr lang="hu-HU" altLang="hu-HU" sz="2400" dirty="0" smtClean="0">
                <a:latin typeface="+mn-lt"/>
              </a:rPr>
              <a:t>http://</a:t>
            </a:r>
            <a:r>
              <a:rPr lang="hu-HU" altLang="hu-HU" sz="2400" dirty="0" err="1" smtClean="0">
                <a:latin typeface="+mn-lt"/>
              </a:rPr>
              <a:t>micro.magnet.fsu.edu</a:t>
            </a:r>
            <a:r>
              <a:rPr lang="hu-HU" altLang="hu-HU" sz="2400" dirty="0" smtClean="0">
                <a:latin typeface="+mn-lt"/>
              </a:rPr>
              <a:t>/primer/</a:t>
            </a:r>
            <a:r>
              <a:rPr lang="hu-HU" altLang="hu-HU" sz="2400" dirty="0" err="1" smtClean="0">
                <a:latin typeface="+mn-lt"/>
              </a:rPr>
              <a:t>index.html</a:t>
            </a:r>
            <a:endParaRPr lang="hu-HU" altLang="hu-HU" sz="2400" dirty="0" smtClean="0">
              <a:solidFill>
                <a:srgbClr val="FFFF00"/>
              </a:solidFill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charset="2"/>
              <a:buChar char="®"/>
            </a:pPr>
            <a:endParaRPr lang="hu-HU" altLang="hu-H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7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420" y="715618"/>
            <a:ext cx="8469032" cy="59944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1876" y="99390"/>
            <a:ext cx="565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Max Knoll </a:t>
            </a:r>
            <a:r>
              <a:rPr lang="en-US" sz="2400" dirty="0" err="1" smtClean="0"/>
              <a:t>és</a:t>
            </a:r>
            <a:r>
              <a:rPr lang="en-US" sz="2400" dirty="0" smtClean="0"/>
              <a:t> </a:t>
            </a:r>
            <a:r>
              <a:rPr lang="en-US" sz="2400" dirty="0"/>
              <a:t>Ernst Ruska a </a:t>
            </a:r>
            <a:r>
              <a:rPr lang="en-US" sz="2400" dirty="0" err="1" smtClean="0"/>
              <a:t>laboratóriumban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0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03613" y="601063"/>
            <a:ext cx="4566144" cy="6078035"/>
            <a:chOff x="2788813" y="-1174817"/>
            <a:chExt cx="6295552" cy="83800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6692" y="-1174817"/>
              <a:ext cx="6287673" cy="419003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8813" y="3015216"/>
              <a:ext cx="6295552" cy="419003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83703" y="1536174"/>
            <a:ext cx="52809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Ernst Ruska </a:t>
            </a:r>
            <a:r>
              <a:rPr lang="is-IS" sz="2400" b="0" i="0" u="none" strike="noStrike" baseline="0" dirty="0" smtClean="0">
                <a:solidFill>
                  <a:srgbClr val="000065"/>
                </a:solidFill>
              </a:rPr>
              <a:t>(1906-1988) </a:t>
            </a:r>
          </a:p>
          <a:p>
            <a:pPr algn="just"/>
            <a:endParaRPr lang="is-IS" sz="2400" b="0" i="0" u="none" strike="noStrike" baseline="0" dirty="0" smtClean="0">
              <a:solidFill>
                <a:srgbClr val="000065"/>
              </a:solidFill>
            </a:endParaRPr>
          </a:p>
          <a:p>
            <a:pPr algn="just"/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Az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első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gépet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1933-ban A Siemens &amp;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Halske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vitte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piacra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</a:t>
            </a:r>
            <a:r>
              <a:rPr lang="en-US" sz="2400" dirty="0" err="1" smtClean="0">
                <a:solidFill>
                  <a:srgbClr val="000065"/>
                </a:solidFill>
              </a:rPr>
              <a:t>é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s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Siemens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Supermikroszk</a:t>
            </a:r>
            <a:r>
              <a:rPr lang="en-US" sz="2400" dirty="0" err="1" smtClean="0">
                <a:solidFill>
                  <a:srgbClr val="000065"/>
                </a:solidFill>
              </a:rPr>
              <a:t>óp</a:t>
            </a:r>
            <a:r>
              <a:rPr lang="en-US" sz="2400" dirty="0">
                <a:solidFill>
                  <a:srgbClr val="000065"/>
                </a:solidFill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néven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látott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napvilágot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. 1954-ben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jelent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meg a Siemens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Elmiskop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I. </a:t>
            </a:r>
          </a:p>
          <a:p>
            <a:pPr algn="just"/>
            <a:endParaRPr lang="en-US" sz="2400" b="0" i="0" u="none" strike="noStrike" baseline="0" dirty="0" smtClean="0">
              <a:solidFill>
                <a:srgbClr val="000065"/>
              </a:solidFill>
            </a:endParaRPr>
          </a:p>
          <a:p>
            <a:pPr algn="just"/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ANobel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díj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igen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 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megkésve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,</a:t>
            </a:r>
          </a:p>
          <a:p>
            <a:pPr algn="just"/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1986-ban </a:t>
            </a:r>
            <a:r>
              <a:rPr lang="en-US" sz="2400" dirty="0" err="1">
                <a:solidFill>
                  <a:srgbClr val="000065"/>
                </a:solidFill>
              </a:rPr>
              <a:t>é</a:t>
            </a:r>
            <a:r>
              <a:rPr lang="en-US" sz="2400" b="0" i="0" u="none" strike="noStrike" baseline="0" dirty="0" err="1" smtClean="0">
                <a:solidFill>
                  <a:srgbClr val="000065"/>
                </a:solidFill>
              </a:rPr>
              <a:t>rkezett</a:t>
            </a:r>
            <a:r>
              <a:rPr lang="en-US" sz="2400" b="0" i="0" u="none" strike="noStrike" baseline="0" dirty="0" smtClean="0">
                <a:solidFill>
                  <a:srgbClr val="000065"/>
                </a:solidFill>
              </a:rPr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8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0" y="576470"/>
            <a:ext cx="4362694" cy="5983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837" y="258418"/>
            <a:ext cx="4375978" cy="6301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353" y="-3192"/>
            <a:ext cx="3045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Siemens </a:t>
            </a:r>
            <a:r>
              <a:rPr lang="en-US" sz="2800" dirty="0" err="1" smtClean="0"/>
              <a:t>Elmiskop</a:t>
            </a:r>
            <a:r>
              <a:rPr lang="en-US" sz="2800" dirty="0" smtClean="0"/>
              <a:t> 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795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8042" y="143824"/>
            <a:ext cx="4219911" cy="5864087"/>
            <a:chOff x="1160849" y="0"/>
            <a:chExt cx="5849414" cy="81284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0850" y="0"/>
              <a:ext cx="5849413" cy="40642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0849" y="4064241"/>
              <a:ext cx="5849413" cy="406424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908" y="163701"/>
            <a:ext cx="4357756" cy="5882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82" y="6066551"/>
            <a:ext cx="12185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0" i="0" u="none" strike="noStrike" baseline="0" dirty="0" smtClean="0"/>
              <a:t>Manfred von </a:t>
            </a:r>
            <a:r>
              <a:rPr lang="en-US" sz="2400" b="0" i="0" u="none" strike="noStrike" baseline="0" dirty="0" err="1" smtClean="0"/>
              <a:t>Ardenne</a:t>
            </a:r>
            <a:r>
              <a:rPr lang="en-US" sz="2400" b="0" i="0" u="none" strike="noStrike" baseline="0" dirty="0" smtClean="0"/>
              <a:t> (1907-1997). </a:t>
            </a:r>
            <a:r>
              <a:rPr lang="en-US" sz="2400" b="0" i="0" u="none" strike="noStrike" baseline="0" dirty="0" err="1" smtClean="0"/>
              <a:t>Nevéhez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fűződik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többek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között</a:t>
            </a:r>
            <a:r>
              <a:rPr lang="en-US" sz="2400" b="0" i="0" u="none" strike="noStrike" baseline="0" dirty="0" smtClean="0"/>
              <a:t> a scanning </a:t>
            </a:r>
            <a:r>
              <a:rPr lang="en-US" sz="2400" b="0" i="0" u="none" strike="noStrike" baseline="0" dirty="0" err="1" smtClean="0"/>
              <a:t>elektronmikroszk</a:t>
            </a:r>
            <a:r>
              <a:rPr lang="en-US" sz="2400" dirty="0" err="1" smtClean="0"/>
              <a:t>óp</a:t>
            </a:r>
            <a:r>
              <a:rPr lang="en-US" sz="2400" dirty="0" smtClean="0"/>
              <a:t> </a:t>
            </a:r>
            <a:r>
              <a:rPr lang="en-US" sz="2400" dirty="0" err="1" smtClean="0"/>
              <a:t>és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ultramikrotom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kifejlesztése</a:t>
            </a:r>
            <a:r>
              <a:rPr lang="en-US" sz="2400" b="0" i="0" u="none" strike="noStrike" baseline="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325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930" y="417443"/>
            <a:ext cx="846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</a:t>
            </a:r>
            <a:r>
              <a:rPr lang="en-US" sz="2800" b="1" dirty="0" err="1" smtClean="0"/>
              <a:t>transzmissziós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elektronmikroszkóp</a:t>
            </a:r>
            <a:r>
              <a:rPr lang="en-US" sz="2800" b="1" dirty="0" smtClean="0"/>
              <a:t> (TEM)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71059" y="1243762"/>
            <a:ext cx="114498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optikai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mikroszkóp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és</a:t>
            </a:r>
            <a:r>
              <a:rPr lang="en-US" sz="2400" b="0" i="0" u="none" strike="noStrike" baseline="0" dirty="0" smtClean="0"/>
              <a:t> a TEM </a:t>
            </a:r>
            <a:r>
              <a:rPr lang="en-US" sz="2400" b="0" i="0" u="none" strike="noStrike" baseline="0" dirty="0" err="1" smtClean="0"/>
              <a:t>képalkotása</a:t>
            </a:r>
            <a:r>
              <a:rPr lang="en-US" sz="2400" b="0" i="0" u="none" strike="noStrike" baseline="0" dirty="0" smtClean="0"/>
              <a:t>  </a:t>
            </a:r>
            <a:r>
              <a:rPr lang="en-US" sz="2400" b="0" i="0" u="none" strike="noStrike" baseline="0" dirty="0" err="1" smtClean="0"/>
              <a:t>alapvetően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hasonló</a:t>
            </a:r>
            <a:r>
              <a:rPr lang="en-US" sz="2400" b="0" i="0" u="none" strike="noStrike" baseline="0" dirty="0" smtClean="0"/>
              <a:t>: </a:t>
            </a:r>
            <a:r>
              <a:rPr lang="en-US" sz="2400" b="0" i="0" u="none" strike="noStrike" baseline="0" dirty="0" err="1" smtClean="0"/>
              <a:t>mindkettő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egy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preparátumon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metszeten</a:t>
            </a:r>
            <a:r>
              <a:rPr lang="en-US" sz="2400" b="0" i="0" u="none" strike="noStrike" baseline="0" dirty="0" smtClean="0"/>
              <a:t>) </a:t>
            </a:r>
            <a:r>
              <a:rPr lang="en-US" sz="2400" b="0" i="0" u="none" strike="noStrike" baseline="0" dirty="0" err="1" smtClean="0"/>
              <a:t>áthaladó</a:t>
            </a:r>
            <a:r>
              <a:rPr lang="en-US" sz="2400" b="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elektromágneses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sugarakból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álló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nyalábot</a:t>
            </a:r>
            <a:r>
              <a:rPr lang="en-US" sz="2400" b="1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használ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tárgy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leképezésére</a:t>
            </a:r>
            <a:r>
              <a:rPr lang="en-US" sz="2400" b="0" i="0" u="none" strike="noStrike" baseline="0" dirty="0" smtClean="0"/>
              <a:t>. A </a:t>
            </a:r>
            <a:r>
              <a:rPr lang="en-US" sz="2400" b="0" i="0" u="none" strike="noStrike" baseline="0" dirty="0" err="1" smtClean="0"/>
              <a:t>sugárforrás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egyikben</a:t>
            </a:r>
            <a:r>
              <a:rPr lang="en-US" sz="2400" b="0" i="0" u="none" strike="noStrike" baseline="0" dirty="0" smtClean="0"/>
              <a:t> (</a:t>
            </a:r>
            <a:r>
              <a:rPr lang="en-US" sz="2400" b="0" i="0" u="none" strike="noStrike" baseline="0" dirty="0" err="1" smtClean="0"/>
              <a:t>látható</a:t>
            </a:r>
            <a:r>
              <a:rPr lang="en-US" sz="2400" b="1" i="0" u="none" strike="noStrike" baseline="0" dirty="0" smtClean="0"/>
              <a:t>) </a:t>
            </a:r>
            <a:r>
              <a:rPr lang="en-US" sz="2400" b="1" i="0" u="none" strike="noStrike" baseline="0" dirty="0" err="1" smtClean="0"/>
              <a:t>fényforrás</a:t>
            </a:r>
            <a:r>
              <a:rPr lang="en-US" sz="2400" b="1" i="0" u="none" strike="noStrike" baseline="0" dirty="0" smtClean="0"/>
              <a:t>, </a:t>
            </a:r>
            <a:r>
              <a:rPr lang="en-US" sz="2400" i="0" u="none" strike="noStrike" baseline="0" dirty="0" err="1" smtClean="0"/>
              <a:t>lámpa</a:t>
            </a:r>
            <a:r>
              <a:rPr lang="en-US" sz="2400" i="0" u="none" strike="noStrike" baseline="0" dirty="0" smtClean="0"/>
              <a:t>, a </a:t>
            </a:r>
            <a:r>
              <a:rPr lang="en-US" sz="2400" i="0" u="none" strike="noStrike" baseline="0" dirty="0" err="1" smtClean="0"/>
              <a:t>másikban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elektronágyúnak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nevezett</a:t>
            </a:r>
            <a:r>
              <a:rPr lang="en-US" sz="2400" i="0" u="none" strike="noStrike" baseline="0" dirty="0" smtClean="0"/>
              <a:t> </a:t>
            </a:r>
            <a:r>
              <a:rPr lang="en-US" sz="2400" b="1" i="0" u="none" strike="noStrike" baseline="0" dirty="0" err="1" smtClean="0"/>
              <a:t>elektronforrás</a:t>
            </a:r>
            <a:r>
              <a:rPr lang="en-US" sz="2400" i="0" u="none" strike="noStrike" baseline="0" dirty="0" smtClean="0"/>
              <a:t>. </a:t>
            </a:r>
            <a:r>
              <a:rPr lang="en-US" sz="2400" i="0" u="none" strike="noStrike" baseline="0" dirty="0" err="1" smtClean="0"/>
              <a:t>Az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ezek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által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kibocsátott</a:t>
            </a:r>
            <a:r>
              <a:rPr lang="en-US" sz="2400" i="0" u="none" strike="noStrike" baseline="0" dirty="0" smtClean="0"/>
              <a:t> </a:t>
            </a:r>
            <a:r>
              <a:rPr lang="en-US" sz="2400" i="0" u="none" strike="noStrike" baseline="0" dirty="0" err="1" smtClean="0"/>
              <a:t>s</a:t>
            </a:r>
            <a:r>
              <a:rPr lang="en-US" sz="2400" b="0" i="0" u="none" strike="noStrike" baseline="0" dirty="0" err="1" smtClean="0"/>
              <a:t>ugarakat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fénymikroszkópban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optikai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lencsékkel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az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elektronmikroszkópban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elektromágnesekkel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terelhetjük</a:t>
            </a:r>
            <a:r>
              <a:rPr lang="en-US" sz="2400" b="0" i="0" u="none" strike="noStrike" baseline="0" dirty="0" smtClean="0"/>
              <a:t>, </a:t>
            </a:r>
            <a:r>
              <a:rPr lang="en-US" sz="2400" b="0" i="0" u="none" strike="noStrike" baseline="0" dirty="0" err="1" smtClean="0"/>
              <a:t>fókuszálhatjuk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és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teríthetjük</a:t>
            </a:r>
            <a:r>
              <a:rPr lang="en-US" sz="2400" b="0" i="0" u="none" strike="noStrike" baseline="0" dirty="0" smtClean="0"/>
              <a:t>. A </a:t>
            </a:r>
            <a:r>
              <a:rPr lang="en-US" sz="2400" b="0" i="0" u="none" strike="noStrike" baseline="0" dirty="0" err="1" smtClean="0"/>
              <a:t>preparátumhoz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érő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sugarak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egy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része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változatlanul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halad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át</a:t>
            </a:r>
            <a:r>
              <a:rPr lang="en-US" sz="2400" b="0" i="0" u="none" strike="noStrike" baseline="0" dirty="0" smtClean="0"/>
              <a:t> a </a:t>
            </a:r>
            <a:r>
              <a:rPr lang="en-US" sz="2400" b="0" i="0" u="none" strike="noStrike" baseline="0" dirty="0" err="1" smtClean="0"/>
              <a:t>metszeten</a:t>
            </a:r>
            <a:r>
              <a:rPr lang="en-US" sz="2400" b="0" i="0" u="none" strike="noStrike" baseline="0" dirty="0" smtClean="0"/>
              <a:t>, a </a:t>
            </a:r>
            <a:r>
              <a:rPr lang="en-US" sz="2400" b="0" i="0" u="none" strike="noStrike" baseline="0" dirty="0" err="1" smtClean="0"/>
              <a:t>másik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része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kölcsönhatásba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lép</a:t>
            </a:r>
            <a:r>
              <a:rPr lang="en-US" sz="2400" b="0" i="0" u="none" strike="noStrike" baseline="0" dirty="0" smtClean="0"/>
              <a:t> </a:t>
            </a:r>
            <a:r>
              <a:rPr lang="en-US" sz="2400" b="0" i="0" u="none" strike="noStrike" baseline="0" dirty="0" err="1" smtClean="0"/>
              <a:t>vele</a:t>
            </a:r>
            <a:r>
              <a:rPr lang="en-US" sz="2400" b="0" i="0" u="none" strike="noStrike" baseline="0" dirty="0" smtClean="0"/>
              <a:t>. </a:t>
            </a:r>
            <a:r>
              <a:rPr lang="en-US" sz="2400" dirty="0" err="1"/>
              <a:t>Mindkét</a:t>
            </a:r>
            <a:r>
              <a:rPr lang="en-US" sz="2400" dirty="0"/>
              <a:t> </a:t>
            </a:r>
            <a:r>
              <a:rPr lang="en-US" sz="2400" dirty="0" err="1"/>
              <a:t>mikroszkóptípusban</a:t>
            </a:r>
            <a:r>
              <a:rPr lang="en-US" sz="2400" dirty="0"/>
              <a:t> </a:t>
            </a:r>
            <a:r>
              <a:rPr lang="en-US" sz="2400" b="1" dirty="0"/>
              <a:t>a </a:t>
            </a:r>
            <a:r>
              <a:rPr lang="en-US" sz="2400" b="1" dirty="0" err="1" smtClean="0"/>
              <a:t>preparátumon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áteső</a:t>
            </a:r>
            <a:r>
              <a:rPr lang="en-US" sz="2400" dirty="0"/>
              <a:t>, </a:t>
            </a:r>
            <a:r>
              <a:rPr lang="en-US" sz="2400" dirty="0" err="1"/>
              <a:t>változatlanul</a:t>
            </a:r>
            <a:r>
              <a:rPr lang="en-US" sz="2400" dirty="0"/>
              <a:t> </a:t>
            </a:r>
            <a:r>
              <a:rPr lang="en-US" sz="2400" dirty="0" err="1"/>
              <a:t>áthaladó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b="1" dirty="0" err="1"/>
              <a:t>rugalmatlanul</a:t>
            </a:r>
            <a:r>
              <a:rPr lang="en-US" sz="2400" b="1" dirty="0"/>
              <a:t> </a:t>
            </a:r>
            <a:r>
              <a:rPr lang="en-US" sz="2400" b="1" dirty="0" err="1"/>
              <a:t>szóródó</a:t>
            </a:r>
            <a:r>
              <a:rPr lang="en-US" sz="2400" b="1" dirty="0"/>
              <a:t> </a:t>
            </a:r>
            <a:r>
              <a:rPr lang="en-US" sz="2400" b="1" dirty="0" err="1"/>
              <a:t>sugarakat</a:t>
            </a:r>
            <a:r>
              <a:rPr lang="en-US" sz="2400" b="1" dirty="0"/>
              <a:t> </a:t>
            </a:r>
            <a:r>
              <a:rPr lang="en-US" sz="2400" b="1" dirty="0" err="1"/>
              <a:t>használhatjuk</a:t>
            </a:r>
            <a:r>
              <a:rPr lang="en-US" sz="2400" b="1" dirty="0"/>
              <a:t> </a:t>
            </a:r>
            <a:r>
              <a:rPr lang="en-US" sz="2400" b="1" dirty="0" err="1"/>
              <a:t>képalkotásra</a:t>
            </a:r>
            <a:r>
              <a:rPr lang="en-US" sz="2400" dirty="0"/>
              <a:t>, </a:t>
            </a:r>
            <a:r>
              <a:rPr lang="en-US" sz="2400" dirty="0" smtClean="0"/>
              <a:t>a </a:t>
            </a:r>
            <a:r>
              <a:rPr lang="en-US" sz="2400" dirty="0" err="1" smtClean="0"/>
              <a:t>rugalmasan</a:t>
            </a:r>
            <a:r>
              <a:rPr lang="en-US" sz="2400" dirty="0" smtClean="0"/>
              <a:t> </a:t>
            </a:r>
            <a:r>
              <a:rPr lang="en-US" sz="2400" dirty="0" err="1"/>
              <a:t>szóródókat</a:t>
            </a:r>
            <a:r>
              <a:rPr lang="en-US" sz="2400" dirty="0"/>
              <a:t> </a:t>
            </a:r>
            <a:r>
              <a:rPr lang="en-US" sz="2400" dirty="0" err="1"/>
              <a:t>abból</a:t>
            </a:r>
            <a:r>
              <a:rPr lang="en-US" sz="2400" dirty="0"/>
              <a:t> </a:t>
            </a:r>
            <a:r>
              <a:rPr lang="en-US" sz="2400" dirty="0" err="1"/>
              <a:t>kizárjuk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65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05" y="877681"/>
            <a:ext cx="83820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9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1939</Words>
  <Application>Microsoft Office PowerPoint</Application>
  <PresentationFormat>Szélesvásznú</PresentationFormat>
  <Paragraphs>106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Prestige Elite Std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Pásztázó elektronmikroszkóp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Gergely Cséplő</cp:lastModifiedBy>
  <cp:revision>15</cp:revision>
  <dcterms:created xsi:type="dcterms:W3CDTF">2017-09-19T07:02:05Z</dcterms:created>
  <dcterms:modified xsi:type="dcterms:W3CDTF">2018-12-14T10:47:54Z</dcterms:modified>
</cp:coreProperties>
</file>