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10" r:id="rId2"/>
    <p:sldId id="274" r:id="rId3"/>
    <p:sldId id="296" r:id="rId4"/>
    <p:sldId id="297" r:id="rId5"/>
    <p:sldId id="275" r:id="rId6"/>
    <p:sldId id="276" r:id="rId7"/>
    <p:sldId id="292" r:id="rId8"/>
    <p:sldId id="286" r:id="rId9"/>
    <p:sldId id="287" r:id="rId10"/>
    <p:sldId id="288" r:id="rId11"/>
    <p:sldId id="285" r:id="rId12"/>
    <p:sldId id="278" r:id="rId13"/>
    <p:sldId id="293" r:id="rId14"/>
    <p:sldId id="294" r:id="rId15"/>
    <p:sldId id="289" r:id="rId16"/>
    <p:sldId id="279" r:id="rId17"/>
    <p:sldId id="280" r:id="rId18"/>
    <p:sldId id="281" r:id="rId19"/>
    <p:sldId id="256" r:id="rId20"/>
    <p:sldId id="282" r:id="rId21"/>
    <p:sldId id="298" r:id="rId22"/>
    <p:sldId id="299" r:id="rId23"/>
    <p:sldId id="290" r:id="rId24"/>
    <p:sldId id="258" r:id="rId25"/>
    <p:sldId id="283" r:id="rId26"/>
    <p:sldId id="284" r:id="rId27"/>
    <p:sldId id="259" r:id="rId28"/>
    <p:sldId id="260" r:id="rId29"/>
    <p:sldId id="261" r:id="rId30"/>
    <p:sldId id="262" r:id="rId31"/>
    <p:sldId id="264" r:id="rId32"/>
    <p:sldId id="300" r:id="rId33"/>
    <p:sldId id="267" r:id="rId34"/>
    <p:sldId id="301" r:id="rId35"/>
    <p:sldId id="302" r:id="rId36"/>
    <p:sldId id="303" r:id="rId37"/>
    <p:sldId id="304" r:id="rId38"/>
    <p:sldId id="305" r:id="rId39"/>
    <p:sldId id="308" r:id="rId40"/>
    <p:sldId id="306" r:id="rId41"/>
    <p:sldId id="271" r:id="rId42"/>
    <p:sldId id="309" r:id="rId43"/>
    <p:sldId id="272" r:id="rId4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2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83446-A121-46AA-8A73-CEF61FE16D1D}" type="datetimeFigureOut">
              <a:rPr lang="de-DE" smtClean="0"/>
              <a:pPr/>
              <a:t>30.10.2018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62295-F279-4ED3-A8D3-48E9A3DB96E4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http://www.vetcpdonline.co.uk/images/art_4_haemo_slide_fig2.jpg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62295-F279-4ED3-A8D3-48E9A3DB96E4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Lewandowski-Hellmann</a:t>
            </a:r>
            <a:r>
              <a:rPr lang="hu-HU" dirty="0"/>
              <a:t>: Atlas of </a:t>
            </a:r>
            <a:r>
              <a:rPr lang="hu-HU" dirty="0" err="1"/>
              <a:t>Hematology</a:t>
            </a:r>
            <a:r>
              <a:rPr lang="hu-HU" dirty="0"/>
              <a:t>, MWM, </a:t>
            </a:r>
            <a:r>
              <a:rPr lang="hu-HU" dirty="0" err="1"/>
              <a:t>Poland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DBB19-8691-4BDB-9B22-D754B221102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http://cdn.c.photoshelter.com/img-get/I0000ZPJZap9fy0U/s/600/600/10005785.jpg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62295-F279-4ED3-A8D3-48E9A3DB96E4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/>
              <a:t>https://classconnection.s3.amazonaws.com/383/flashcards/5960383/png/screen_shot_2014-09-17_at_105113_pm-14886ABFB8B2C0C3A46.png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62295-F279-4ED3-A8D3-48E9A3DB96E4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A192-578C-422D-A446-94BE78740C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262C2-9925-42B4-9E4F-E410F2C0AD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8771B-72C7-4130-9166-BF6E5B350D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050-69BA-4CB6-985E-CD582D278B5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77938-D4BC-4AB3-8D40-06E3D80D15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414F0-2002-4956-947E-788EE746F9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DCBF7-E8AD-4A6B-85EF-3F3E03715F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AF5CA-EFAE-4319-8088-E912A18554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269C7-D0B0-4C2C-A5BD-2E41DD1F2BC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4C797-4D55-49DD-9B19-285DD111C1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F7B49-FA08-4596-B934-0B77A142B9A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Mintaszöveg szerkesztése</a:t>
            </a:r>
          </a:p>
          <a:p>
            <a:pPr lvl="1"/>
            <a:r>
              <a:rPr lang="de-DE"/>
              <a:t>Második szint</a:t>
            </a:r>
          </a:p>
          <a:p>
            <a:pPr lvl="2"/>
            <a:r>
              <a:rPr lang="de-DE"/>
              <a:t>Harmadik szint</a:t>
            </a:r>
          </a:p>
          <a:p>
            <a:pPr lvl="3"/>
            <a:r>
              <a:rPr lang="de-DE"/>
              <a:t>Negyedik szint</a:t>
            </a:r>
          </a:p>
          <a:p>
            <a:pPr lvl="4"/>
            <a:r>
              <a:rPr lang="de-DE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396ED6-0C7F-4F5D-9E44-2499883C583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88024" y="5413000"/>
            <a:ext cx="3923928" cy="10527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Dr. Attila Magyar</a:t>
            </a:r>
            <a:b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31.10.2018</a:t>
            </a:r>
            <a:endParaRPr lang="de-DE" sz="28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55576" y="5382894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2018</a:t>
            </a:r>
            <a:endParaRPr lang="de-DE" sz="6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err="1"/>
              <a:t>Blutbildung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529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1"/>
            <a:ext cx="6336704" cy="686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588224" y="908720"/>
            <a:ext cx="2340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Abstammung</a:t>
            </a:r>
            <a:r>
              <a:rPr lang="hu-HU" dirty="0"/>
              <a:t> </a:t>
            </a:r>
          </a:p>
          <a:p>
            <a:r>
              <a:rPr lang="hu-HU" dirty="0"/>
              <a:t>der </a:t>
            </a:r>
            <a:r>
              <a:rPr lang="hu-HU" dirty="0" err="1"/>
              <a:t>Blutzellen</a:t>
            </a:r>
            <a:r>
              <a:rPr lang="hu-HU" dirty="0"/>
              <a:t>: </a:t>
            </a:r>
            <a:r>
              <a:rPr lang="hu-HU" b="1" dirty="0" err="1"/>
              <a:t>lichtmikorskopisch</a:t>
            </a:r>
            <a:r>
              <a:rPr lang="hu-HU" dirty="0"/>
              <a:t> </a:t>
            </a:r>
            <a:r>
              <a:rPr lang="hu-HU" dirty="0" err="1"/>
              <a:t>unterschiedbare</a:t>
            </a:r>
            <a:r>
              <a:rPr lang="hu-HU" dirty="0"/>
              <a:t> </a:t>
            </a:r>
            <a:r>
              <a:rPr lang="hu-HU" dirty="0" err="1"/>
              <a:t>Vorstufen</a:t>
            </a:r>
            <a:r>
              <a:rPr lang="hu-HU" dirty="0"/>
              <a:t> (</a:t>
            </a:r>
            <a:r>
              <a:rPr lang="hu-HU" dirty="0" err="1"/>
              <a:t>Pappenheim</a:t>
            </a:r>
            <a:r>
              <a:rPr lang="hu-HU" dirty="0"/>
              <a:t> </a:t>
            </a:r>
            <a:r>
              <a:rPr lang="hu-HU" dirty="0" err="1"/>
              <a:t>Färbung</a:t>
            </a:r>
            <a:r>
              <a:rPr lang="hu-HU" dirty="0"/>
              <a:t>)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1333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55576" y="54452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Diapedese</a:t>
            </a:r>
            <a:r>
              <a:rPr lang="hu-HU" dirty="0"/>
              <a:t>: </a:t>
            </a:r>
            <a:r>
              <a:rPr lang="hu-HU" dirty="0" err="1"/>
              <a:t>Durchtritt</a:t>
            </a:r>
            <a:r>
              <a:rPr lang="hu-HU" dirty="0"/>
              <a:t> </a:t>
            </a: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fertige</a:t>
            </a:r>
            <a:r>
              <a:rPr lang="hu-HU" dirty="0"/>
              <a:t> </a:t>
            </a:r>
            <a:r>
              <a:rPr lang="hu-HU" dirty="0" err="1"/>
              <a:t>Zelle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Endothel</a:t>
            </a:r>
            <a:r>
              <a:rPr lang="hu-HU" dirty="0"/>
              <a:t> in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Blutsinus</a:t>
            </a:r>
            <a:r>
              <a:rPr lang="hu-HU" dirty="0"/>
              <a:t> des </a:t>
            </a:r>
            <a:r>
              <a:rPr lang="hu-HU" dirty="0" err="1"/>
              <a:t>Knochenmarks</a:t>
            </a:r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Erythropoese I.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 err="1"/>
              <a:t>Proerythroblast</a:t>
            </a:r>
            <a:endParaRPr lang="hu-HU" sz="2800" dirty="0"/>
          </a:p>
          <a:p>
            <a:r>
              <a:rPr lang="hu-HU" sz="2800" dirty="0" err="1"/>
              <a:t>basophiler</a:t>
            </a:r>
            <a:r>
              <a:rPr lang="hu-HU" sz="2800" dirty="0"/>
              <a:t> </a:t>
            </a:r>
            <a:r>
              <a:rPr lang="hu-HU" sz="2800" dirty="0" err="1"/>
              <a:t>Erythroblast</a:t>
            </a:r>
            <a:endParaRPr lang="hu-HU" sz="2800" dirty="0"/>
          </a:p>
          <a:p>
            <a:r>
              <a:rPr lang="hu-HU" sz="2800" dirty="0" err="1"/>
              <a:t>polychromatischer</a:t>
            </a:r>
            <a:r>
              <a:rPr lang="hu-HU" sz="2800" dirty="0"/>
              <a:t> </a:t>
            </a:r>
            <a:r>
              <a:rPr lang="hu-HU" sz="2800" dirty="0" err="1"/>
              <a:t>Erythroblast</a:t>
            </a:r>
            <a:endParaRPr lang="hu-HU" sz="2800" dirty="0"/>
          </a:p>
          <a:p>
            <a:r>
              <a:rPr lang="hu-HU" sz="2800" dirty="0" err="1"/>
              <a:t>orthochromatischer</a:t>
            </a:r>
            <a:r>
              <a:rPr lang="hu-HU" sz="2800" dirty="0"/>
              <a:t> </a:t>
            </a:r>
            <a:r>
              <a:rPr lang="hu-HU" sz="2800" dirty="0" err="1"/>
              <a:t>Erythroblast</a:t>
            </a:r>
            <a:r>
              <a:rPr lang="hu-HU" sz="2800" dirty="0"/>
              <a:t> (</a:t>
            </a:r>
            <a:r>
              <a:rPr lang="hu-HU" sz="2800" dirty="0" err="1"/>
              <a:t>Normoblast</a:t>
            </a:r>
            <a:r>
              <a:rPr lang="hu-HU" sz="2800" dirty="0"/>
              <a:t>)</a:t>
            </a:r>
          </a:p>
          <a:p>
            <a:r>
              <a:rPr lang="hu-HU" sz="2800" dirty="0" err="1"/>
              <a:t>Retikulozyt</a:t>
            </a:r>
            <a:endParaRPr lang="hu-HU" sz="2800" dirty="0"/>
          </a:p>
          <a:p>
            <a:r>
              <a:rPr lang="hu-HU" sz="2800" dirty="0" err="1"/>
              <a:t>Erythrozyt</a:t>
            </a:r>
            <a:endParaRPr lang="hu-HU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Erythropoese II.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 err="1"/>
              <a:t>alle</a:t>
            </a:r>
            <a:r>
              <a:rPr lang="hu-HU" sz="2800" dirty="0"/>
              <a:t> </a:t>
            </a:r>
            <a:r>
              <a:rPr lang="hu-HU" sz="2800" dirty="0" err="1"/>
              <a:t>Formen</a:t>
            </a:r>
            <a:r>
              <a:rPr lang="hu-HU" sz="2800" dirty="0"/>
              <a:t> </a:t>
            </a:r>
            <a:r>
              <a:rPr lang="hu-HU" sz="2800" dirty="0" err="1"/>
              <a:t>sind</a:t>
            </a:r>
            <a:r>
              <a:rPr lang="hu-HU" sz="2800" dirty="0"/>
              <a:t> </a:t>
            </a:r>
            <a:r>
              <a:rPr lang="hu-HU" sz="2800" dirty="0" err="1"/>
              <a:t>runde</a:t>
            </a:r>
            <a:r>
              <a:rPr lang="hu-HU" sz="2800" dirty="0"/>
              <a:t> </a:t>
            </a:r>
            <a:r>
              <a:rPr lang="hu-HU" sz="2800" dirty="0" err="1"/>
              <a:t>Zellen</a:t>
            </a:r>
            <a:endParaRPr lang="hu-HU" sz="2800" dirty="0"/>
          </a:p>
          <a:p>
            <a:r>
              <a:rPr lang="hu-HU" sz="2800" dirty="0"/>
              <a:t>mit </a:t>
            </a:r>
            <a:r>
              <a:rPr lang="hu-HU" sz="2800" b="1" dirty="0" err="1"/>
              <a:t>rundem</a:t>
            </a:r>
            <a:r>
              <a:rPr lang="hu-HU" sz="2800" dirty="0"/>
              <a:t>, in der </a:t>
            </a:r>
            <a:r>
              <a:rPr lang="hu-HU" sz="2800" b="1" dirty="0" err="1"/>
              <a:t>Mitte</a:t>
            </a:r>
            <a:r>
              <a:rPr lang="hu-HU" sz="2800" dirty="0"/>
              <a:t> </a:t>
            </a:r>
            <a:r>
              <a:rPr lang="hu-HU" sz="2800" dirty="0" err="1"/>
              <a:t>stehenden</a:t>
            </a:r>
            <a:r>
              <a:rPr lang="hu-HU" sz="2800" dirty="0"/>
              <a:t> </a:t>
            </a:r>
            <a:r>
              <a:rPr lang="hu-HU" sz="2800" b="1" dirty="0" err="1"/>
              <a:t>Zellkern</a:t>
            </a:r>
            <a:endParaRPr lang="hu-HU" sz="2800" b="1" dirty="0"/>
          </a:p>
          <a:p>
            <a:r>
              <a:rPr lang="hu-HU" sz="2800" dirty="0" err="1"/>
              <a:t>Zytoplasma</a:t>
            </a:r>
            <a:r>
              <a:rPr lang="hu-HU" sz="2800" dirty="0"/>
              <a:t>: </a:t>
            </a:r>
            <a:r>
              <a:rPr lang="hu-HU" sz="2800" b="1" dirty="0" err="1"/>
              <a:t>ohne</a:t>
            </a:r>
            <a:r>
              <a:rPr lang="hu-HU" sz="2800" dirty="0"/>
              <a:t> </a:t>
            </a:r>
            <a:r>
              <a:rPr lang="hu-HU" sz="2800" dirty="0" err="1"/>
              <a:t>Granulation</a:t>
            </a:r>
            <a:endParaRPr lang="hu-HU" sz="2800" dirty="0"/>
          </a:p>
          <a:p>
            <a:r>
              <a:rPr lang="hu-HU" sz="2800" dirty="0" err="1"/>
              <a:t>Zytoplasma</a:t>
            </a:r>
            <a:r>
              <a:rPr lang="hu-HU" sz="2800" dirty="0"/>
              <a:t>: </a:t>
            </a:r>
            <a:r>
              <a:rPr lang="hu-HU" sz="2800" dirty="0" err="1"/>
              <a:t>ursprünglich</a:t>
            </a:r>
            <a:r>
              <a:rPr lang="hu-HU" sz="2800" dirty="0"/>
              <a:t> </a:t>
            </a:r>
            <a:r>
              <a:rPr lang="hu-HU" sz="2800" dirty="0" err="1"/>
              <a:t>basophil</a:t>
            </a:r>
            <a:r>
              <a:rPr lang="hu-HU" sz="2800" dirty="0"/>
              <a:t> (</a:t>
            </a:r>
            <a:r>
              <a:rPr lang="hu-HU" sz="2800" dirty="0" err="1"/>
              <a:t>viel</a:t>
            </a:r>
            <a:r>
              <a:rPr lang="hu-HU" sz="2800" dirty="0"/>
              <a:t> rER), </a:t>
            </a:r>
            <a:r>
              <a:rPr lang="hu-HU" sz="2800" dirty="0" err="1"/>
              <a:t>aber</a:t>
            </a:r>
            <a:r>
              <a:rPr lang="hu-HU" sz="2800" dirty="0"/>
              <a:t> mit </a:t>
            </a:r>
            <a:r>
              <a:rPr lang="hu-HU" sz="2800" dirty="0" err="1"/>
              <a:t>ständigen</a:t>
            </a:r>
            <a:r>
              <a:rPr lang="hu-HU" sz="2800" dirty="0"/>
              <a:t> </a:t>
            </a:r>
            <a:r>
              <a:rPr lang="hu-HU" sz="2800" dirty="0" err="1"/>
              <a:t>Hämoglobinsynthese</a:t>
            </a:r>
            <a:r>
              <a:rPr lang="hu-HU" sz="2800" dirty="0"/>
              <a:t> (</a:t>
            </a:r>
            <a:r>
              <a:rPr lang="hu-HU" sz="2800" dirty="0" err="1"/>
              <a:t>azidisches</a:t>
            </a:r>
            <a:r>
              <a:rPr lang="hu-HU" sz="2800" dirty="0"/>
              <a:t> Protein) </a:t>
            </a:r>
            <a:r>
              <a:rPr lang="hu-HU" sz="2800" dirty="0" err="1"/>
              <a:t>wird</a:t>
            </a:r>
            <a:r>
              <a:rPr lang="hu-HU" sz="2800" dirty="0"/>
              <a:t> </a:t>
            </a:r>
            <a:r>
              <a:rPr lang="hu-HU" sz="2800" dirty="0" err="1"/>
              <a:t>immer</a:t>
            </a:r>
            <a:r>
              <a:rPr lang="hu-HU" sz="2800" dirty="0"/>
              <a:t> </a:t>
            </a:r>
            <a:r>
              <a:rPr lang="hu-HU" sz="2800" dirty="0" err="1"/>
              <a:t>mehr</a:t>
            </a:r>
            <a:r>
              <a:rPr lang="hu-HU" sz="2800" dirty="0"/>
              <a:t> </a:t>
            </a:r>
            <a:r>
              <a:rPr lang="hu-HU" sz="2800" b="1" dirty="0" err="1"/>
              <a:t>azidophil</a:t>
            </a:r>
            <a:r>
              <a:rPr lang="hu-HU" sz="2800" dirty="0"/>
              <a:t> (</a:t>
            </a:r>
            <a:r>
              <a:rPr lang="hu-HU" sz="2800" dirty="0" err="1"/>
              <a:t>eosinophil</a:t>
            </a:r>
            <a:r>
              <a:rPr lang="hu-HU" sz="2800" dirty="0"/>
              <a:t>)</a:t>
            </a:r>
          </a:p>
          <a:p>
            <a:r>
              <a:rPr lang="hu-HU" sz="2800" dirty="0"/>
              <a:t>die </a:t>
            </a:r>
            <a:r>
              <a:rPr lang="hu-HU" sz="2800" dirty="0" err="1"/>
              <a:t>Zellen</a:t>
            </a:r>
            <a:r>
              <a:rPr lang="hu-HU" sz="2800" dirty="0"/>
              <a:t> </a:t>
            </a:r>
            <a:r>
              <a:rPr lang="hu-HU" sz="2800" dirty="0" err="1"/>
              <a:t>werden</a:t>
            </a:r>
            <a:r>
              <a:rPr lang="hu-HU" sz="2800" dirty="0"/>
              <a:t> mit </a:t>
            </a:r>
            <a:r>
              <a:rPr lang="hu-HU" sz="2800" dirty="0" err="1"/>
              <a:t>jeder</a:t>
            </a:r>
            <a:r>
              <a:rPr lang="hu-HU" sz="2800" dirty="0"/>
              <a:t> </a:t>
            </a:r>
            <a:r>
              <a:rPr lang="hu-HU" sz="2800" dirty="0" err="1"/>
              <a:t>Mitose</a:t>
            </a:r>
            <a:r>
              <a:rPr lang="hu-HU" sz="2800" dirty="0"/>
              <a:t> </a:t>
            </a:r>
            <a:r>
              <a:rPr lang="hu-HU" sz="2800" dirty="0" err="1"/>
              <a:t>kleiner</a:t>
            </a:r>
            <a:endParaRPr lang="hu-HU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2679700"/>
            <a:ext cx="843121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9512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Erythropoese (</a:t>
            </a:r>
            <a:r>
              <a:rPr lang="hu-HU" b="1" dirty="0" err="1"/>
              <a:t>Bildung</a:t>
            </a:r>
            <a:r>
              <a:rPr lang="hu-HU" b="1" dirty="0"/>
              <a:t> der </a:t>
            </a:r>
            <a:r>
              <a:rPr lang="hu-HU" b="1" dirty="0" err="1"/>
              <a:t>roten</a:t>
            </a:r>
            <a:r>
              <a:rPr lang="hu-HU" b="1" dirty="0"/>
              <a:t> </a:t>
            </a:r>
            <a:r>
              <a:rPr lang="hu-HU" b="1" dirty="0" err="1"/>
              <a:t>Blutkörperchen</a:t>
            </a:r>
            <a:r>
              <a:rPr lang="hu-HU" b="1" dirty="0"/>
              <a:t>) </a:t>
            </a:r>
            <a:r>
              <a:rPr lang="hu-HU" b="1" dirty="0" err="1"/>
              <a:t>im</a:t>
            </a:r>
            <a:r>
              <a:rPr lang="hu-HU" b="1" dirty="0"/>
              <a:t> </a:t>
            </a:r>
            <a:r>
              <a:rPr lang="hu-HU" b="1" dirty="0" err="1"/>
              <a:t>Knochenmark</a:t>
            </a:r>
            <a:endParaRPr lang="de-DE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67544" y="4509120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/>
              <a:t>Proerythroblast</a:t>
            </a:r>
            <a:r>
              <a:rPr lang="hu-HU" sz="1400" dirty="0"/>
              <a:t>: </a:t>
            </a:r>
            <a:r>
              <a:rPr lang="hu-HU" sz="1400" dirty="0" err="1"/>
              <a:t>Zytoplasma</a:t>
            </a:r>
            <a:r>
              <a:rPr lang="hu-HU" sz="1400" dirty="0"/>
              <a:t> </a:t>
            </a:r>
            <a:r>
              <a:rPr lang="hu-HU" sz="1400" dirty="0" err="1"/>
              <a:t>ist</a:t>
            </a:r>
            <a:r>
              <a:rPr lang="hu-HU" sz="1400" dirty="0"/>
              <a:t> </a:t>
            </a:r>
            <a:r>
              <a:rPr lang="hu-HU" sz="1400" dirty="0" err="1"/>
              <a:t>stark</a:t>
            </a:r>
            <a:r>
              <a:rPr lang="hu-HU" sz="1400" dirty="0"/>
              <a:t> </a:t>
            </a:r>
            <a:r>
              <a:rPr lang="hu-HU" sz="1400" dirty="0" err="1"/>
              <a:t>basophil</a:t>
            </a:r>
            <a:endParaRPr lang="de-DE" sz="1400" dirty="0"/>
          </a:p>
        </p:txBody>
      </p:sp>
      <p:grpSp>
        <p:nvGrpSpPr>
          <p:cNvPr id="2" name="Csoportba foglalás 31"/>
          <p:cNvGrpSpPr/>
          <p:nvPr/>
        </p:nvGrpSpPr>
        <p:grpSpPr>
          <a:xfrm>
            <a:off x="395536" y="404664"/>
            <a:ext cx="8136904" cy="369332"/>
            <a:chOff x="395536" y="692696"/>
            <a:chExt cx="8136904" cy="369332"/>
          </a:xfrm>
        </p:grpSpPr>
        <p:sp>
          <p:nvSpPr>
            <p:cNvPr id="5" name="Szövegdoboz 4"/>
            <p:cNvSpPr txBox="1"/>
            <p:nvPr/>
          </p:nvSpPr>
          <p:spPr>
            <a:xfrm>
              <a:off x="395536" y="692696"/>
              <a:ext cx="8136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/>
                <a:t>Reifung</a:t>
              </a:r>
              <a:endParaRPr lang="de-DE" dirty="0"/>
            </a:p>
          </p:txBody>
        </p:sp>
        <p:cxnSp>
          <p:nvCxnSpPr>
            <p:cNvPr id="7" name="Egyenes összekötő nyíllal 6"/>
            <p:cNvCxnSpPr/>
            <p:nvPr/>
          </p:nvCxnSpPr>
          <p:spPr>
            <a:xfrm>
              <a:off x="1583096" y="908720"/>
              <a:ext cx="655272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zövegdoboz 7"/>
          <p:cNvSpPr txBox="1"/>
          <p:nvPr/>
        </p:nvSpPr>
        <p:spPr>
          <a:xfrm>
            <a:off x="2627784" y="4509120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/>
              <a:t>Basophiler</a:t>
            </a:r>
            <a:r>
              <a:rPr lang="hu-HU" sz="1400" b="1" dirty="0"/>
              <a:t> </a:t>
            </a:r>
            <a:r>
              <a:rPr lang="hu-HU" sz="1400" b="1" dirty="0" err="1"/>
              <a:t>Erythroblast</a:t>
            </a:r>
            <a:r>
              <a:rPr lang="hu-HU" sz="1400" dirty="0"/>
              <a:t>: </a:t>
            </a:r>
            <a:r>
              <a:rPr lang="hu-HU" sz="1400" dirty="0" err="1"/>
              <a:t>Zytoplasma</a:t>
            </a:r>
            <a:r>
              <a:rPr lang="hu-HU" sz="1400" dirty="0"/>
              <a:t> </a:t>
            </a:r>
            <a:r>
              <a:rPr lang="hu-HU" sz="1400" dirty="0" err="1"/>
              <a:t>ist</a:t>
            </a:r>
            <a:r>
              <a:rPr lang="hu-HU" sz="1400" dirty="0"/>
              <a:t> </a:t>
            </a:r>
            <a:r>
              <a:rPr lang="hu-HU" sz="1400" dirty="0" err="1"/>
              <a:t>stark</a:t>
            </a:r>
            <a:r>
              <a:rPr lang="hu-HU" sz="1400" dirty="0"/>
              <a:t> </a:t>
            </a:r>
            <a:r>
              <a:rPr lang="hu-HU" sz="1400" dirty="0" err="1"/>
              <a:t>basophil</a:t>
            </a:r>
            <a:endParaRPr lang="de-DE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923928" y="4509120"/>
            <a:ext cx="187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/>
              <a:t>Polychromatischer</a:t>
            </a:r>
            <a:r>
              <a:rPr lang="hu-HU" sz="1400" b="1" dirty="0"/>
              <a:t> </a:t>
            </a:r>
            <a:r>
              <a:rPr lang="hu-HU" sz="1400" b="1" dirty="0" err="1"/>
              <a:t>Erythroblast</a:t>
            </a:r>
            <a:r>
              <a:rPr lang="hu-HU" sz="1400" dirty="0"/>
              <a:t>: </a:t>
            </a:r>
            <a:r>
              <a:rPr lang="hu-HU" sz="1400" dirty="0" err="1"/>
              <a:t>Zytoplasma</a:t>
            </a:r>
            <a:r>
              <a:rPr lang="hu-HU" sz="1400" dirty="0"/>
              <a:t> </a:t>
            </a:r>
            <a:r>
              <a:rPr lang="hu-HU" sz="1400" dirty="0" err="1"/>
              <a:t>ist</a:t>
            </a:r>
            <a:r>
              <a:rPr lang="hu-HU" sz="1400" dirty="0"/>
              <a:t> in </a:t>
            </a:r>
            <a:r>
              <a:rPr lang="hu-HU" sz="1400" dirty="0" err="1"/>
              <a:t>einigen</a:t>
            </a:r>
            <a:r>
              <a:rPr lang="hu-HU" sz="1400" dirty="0"/>
              <a:t> </a:t>
            </a:r>
            <a:r>
              <a:rPr lang="hu-HU" sz="1400" dirty="0" err="1"/>
              <a:t>Flecken</a:t>
            </a:r>
            <a:r>
              <a:rPr lang="hu-HU" sz="1400" dirty="0"/>
              <a:t> </a:t>
            </a:r>
            <a:r>
              <a:rPr lang="hu-HU" sz="1400" dirty="0" err="1"/>
              <a:t>basophil</a:t>
            </a:r>
            <a:endParaRPr lang="de-DE" sz="1400" dirty="0"/>
          </a:p>
        </p:txBody>
      </p:sp>
      <p:grpSp>
        <p:nvGrpSpPr>
          <p:cNvPr id="6" name="Csoportba foglalás 12"/>
          <p:cNvGrpSpPr/>
          <p:nvPr/>
        </p:nvGrpSpPr>
        <p:grpSpPr>
          <a:xfrm>
            <a:off x="467544" y="1484786"/>
            <a:ext cx="7704561" cy="536762"/>
            <a:chOff x="467544" y="1484786"/>
            <a:chExt cx="7704561" cy="536762"/>
          </a:xfrm>
        </p:grpSpPr>
        <p:sp>
          <p:nvSpPr>
            <p:cNvPr id="11" name="Háromszög 10"/>
            <p:cNvSpPr/>
            <p:nvPr/>
          </p:nvSpPr>
          <p:spPr>
            <a:xfrm rot="5400000">
              <a:off x="4051444" y="-2099114"/>
              <a:ext cx="536762" cy="7704561"/>
            </a:xfrm>
            <a:prstGeom prst="triangle">
              <a:avLst>
                <a:gd name="adj" fmla="val 4908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744528" y="1604416"/>
              <a:ext cx="1872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b="1" dirty="0" err="1">
                  <a:solidFill>
                    <a:schemeClr val="bg1">
                      <a:lumMod val="85000"/>
                    </a:schemeClr>
                  </a:solidFill>
                </a:rPr>
                <a:t>Ribosomenzahl</a:t>
              </a:r>
              <a:endParaRPr lang="de-DE" sz="1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3" name="Csoportba foglalás 16"/>
          <p:cNvGrpSpPr/>
          <p:nvPr/>
        </p:nvGrpSpPr>
        <p:grpSpPr>
          <a:xfrm>
            <a:off x="606983" y="2063996"/>
            <a:ext cx="7704561" cy="536762"/>
            <a:chOff x="899591" y="5805265"/>
            <a:chExt cx="7704561" cy="536762"/>
          </a:xfrm>
        </p:grpSpPr>
        <p:sp>
          <p:nvSpPr>
            <p:cNvPr id="15" name="Háromszög 14"/>
            <p:cNvSpPr/>
            <p:nvPr/>
          </p:nvSpPr>
          <p:spPr>
            <a:xfrm rot="16200000">
              <a:off x="4483491" y="2221365"/>
              <a:ext cx="536762" cy="7704561"/>
            </a:xfrm>
            <a:prstGeom prst="triangle">
              <a:avLst>
                <a:gd name="adj" fmla="val 49083"/>
              </a:avLst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6300192" y="5913848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b="1" dirty="0" err="1">
                  <a:solidFill>
                    <a:schemeClr val="bg1">
                      <a:lumMod val="85000"/>
                    </a:schemeClr>
                  </a:solidFill>
                </a:rPr>
                <a:t>Menge</a:t>
              </a:r>
              <a:r>
                <a:rPr lang="hu-HU" sz="1400" b="1" dirty="0">
                  <a:solidFill>
                    <a:schemeClr val="bg1">
                      <a:lumMod val="85000"/>
                    </a:schemeClr>
                  </a:solidFill>
                </a:rPr>
                <a:t> von </a:t>
              </a:r>
              <a:r>
                <a:rPr lang="hu-HU" sz="1400" b="1" dirty="0" err="1">
                  <a:solidFill>
                    <a:schemeClr val="bg1">
                      <a:lumMod val="85000"/>
                    </a:schemeClr>
                  </a:solidFill>
                </a:rPr>
                <a:t>Hämoglobin</a:t>
              </a:r>
              <a:endParaRPr lang="de-DE" sz="1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5868144" y="4495784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/>
              <a:t>Normoblast</a:t>
            </a:r>
            <a:r>
              <a:rPr lang="hu-HU" sz="1400" dirty="0"/>
              <a:t>: </a:t>
            </a:r>
            <a:r>
              <a:rPr lang="hu-HU" sz="1400" dirty="0" err="1"/>
              <a:t>Zytoplasma</a:t>
            </a:r>
            <a:r>
              <a:rPr lang="hu-HU" sz="1400" dirty="0"/>
              <a:t> </a:t>
            </a:r>
            <a:r>
              <a:rPr lang="hu-HU" sz="1400" dirty="0" err="1"/>
              <a:t>färbt</a:t>
            </a:r>
            <a:r>
              <a:rPr lang="hu-HU" sz="1400" dirty="0"/>
              <a:t> </a:t>
            </a:r>
            <a:r>
              <a:rPr lang="hu-HU" sz="1400" dirty="0" err="1"/>
              <a:t>schon</a:t>
            </a:r>
            <a:r>
              <a:rPr lang="hu-HU" sz="1400" dirty="0"/>
              <a:t> </a:t>
            </a:r>
            <a:r>
              <a:rPr lang="hu-HU" sz="1400" dirty="0" err="1"/>
              <a:t>azidophil</a:t>
            </a:r>
            <a:r>
              <a:rPr lang="hu-HU" sz="1400" dirty="0"/>
              <a:t>, die </a:t>
            </a:r>
            <a:r>
              <a:rPr lang="hu-HU" sz="1400" dirty="0" err="1"/>
              <a:t>Zelle</a:t>
            </a:r>
            <a:r>
              <a:rPr lang="hu-HU" sz="1400" dirty="0"/>
              <a:t> </a:t>
            </a:r>
            <a:r>
              <a:rPr lang="hu-HU" sz="1400" dirty="0" err="1"/>
              <a:t>besitzt</a:t>
            </a:r>
            <a:r>
              <a:rPr lang="hu-HU" sz="1400" dirty="0"/>
              <a:t> </a:t>
            </a:r>
            <a:r>
              <a:rPr lang="hu-HU" sz="1400" dirty="0" err="1"/>
              <a:t>noch</a:t>
            </a:r>
            <a:r>
              <a:rPr lang="hu-HU" sz="1400" dirty="0"/>
              <a:t> </a:t>
            </a:r>
            <a:r>
              <a:rPr lang="hu-HU" sz="1400" dirty="0" err="1"/>
              <a:t>einen</a:t>
            </a:r>
            <a:r>
              <a:rPr lang="hu-HU" sz="1400" dirty="0"/>
              <a:t> Kern</a:t>
            </a:r>
            <a:endParaRPr lang="de-DE" sz="1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7452320" y="448473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/>
              <a:t>Erythrozyt</a:t>
            </a:r>
            <a:r>
              <a:rPr lang="hu-HU" sz="1400" dirty="0"/>
              <a:t>: </a:t>
            </a:r>
            <a:r>
              <a:rPr lang="hu-HU" sz="1400" dirty="0" err="1"/>
              <a:t>Zytoplasma</a:t>
            </a:r>
            <a:r>
              <a:rPr lang="hu-HU" sz="1400" dirty="0"/>
              <a:t> </a:t>
            </a:r>
            <a:r>
              <a:rPr lang="hu-HU" sz="1400" dirty="0" err="1"/>
              <a:t>ist</a:t>
            </a:r>
            <a:r>
              <a:rPr lang="hu-HU" sz="1400" dirty="0"/>
              <a:t> </a:t>
            </a:r>
            <a:r>
              <a:rPr lang="hu-HU" sz="1400" dirty="0" err="1"/>
              <a:t>azidophil</a:t>
            </a:r>
            <a:endParaRPr lang="de-DE" sz="1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2195736" y="60932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Knochenmark</a:t>
            </a:r>
            <a:endParaRPr lang="de-DE" dirty="0"/>
          </a:p>
        </p:txBody>
      </p:sp>
      <p:cxnSp>
        <p:nvCxnSpPr>
          <p:cNvPr id="21" name="Egyenes összekötő nyíllal 20"/>
          <p:cNvCxnSpPr/>
          <p:nvPr/>
        </p:nvCxnSpPr>
        <p:spPr>
          <a:xfrm>
            <a:off x="3851920" y="6290564"/>
            <a:ext cx="3492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rot="10800000">
            <a:off x="251337" y="6284268"/>
            <a:ext cx="1836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7812360" y="60932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Blut</a:t>
            </a:r>
            <a:endParaRPr lang="de-DE" dirty="0"/>
          </a:p>
        </p:txBody>
      </p:sp>
      <p:cxnSp>
        <p:nvCxnSpPr>
          <p:cNvPr id="26" name="Egyenes összekötő 25"/>
          <p:cNvCxnSpPr/>
          <p:nvPr/>
        </p:nvCxnSpPr>
        <p:spPr>
          <a:xfrm>
            <a:off x="7380312" y="4221088"/>
            <a:ext cx="0" cy="2376264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Csoportba foglalás 28"/>
          <p:cNvGrpSpPr/>
          <p:nvPr/>
        </p:nvGrpSpPr>
        <p:grpSpPr>
          <a:xfrm>
            <a:off x="467545" y="836712"/>
            <a:ext cx="5760640" cy="555518"/>
            <a:chOff x="467544" y="1484786"/>
            <a:chExt cx="7704561" cy="536762"/>
          </a:xfrm>
        </p:grpSpPr>
        <p:sp>
          <p:nvSpPr>
            <p:cNvPr id="30" name="Háromszög 29"/>
            <p:cNvSpPr/>
            <p:nvPr/>
          </p:nvSpPr>
          <p:spPr>
            <a:xfrm rot="5400000">
              <a:off x="4051444" y="-2099114"/>
              <a:ext cx="536762" cy="7704561"/>
            </a:xfrm>
            <a:prstGeom prst="triangle">
              <a:avLst>
                <a:gd name="adj" fmla="val 4908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Szövegdoboz 30"/>
            <p:cNvSpPr txBox="1"/>
            <p:nvPr/>
          </p:nvSpPr>
          <p:spPr>
            <a:xfrm>
              <a:off x="744528" y="1592313"/>
              <a:ext cx="47309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b="1" dirty="0">
                  <a:solidFill>
                    <a:schemeClr val="bg1">
                      <a:lumMod val="85000"/>
                    </a:schemeClr>
                  </a:solidFill>
                </a:rPr>
                <a:t>Basophile </a:t>
              </a:r>
              <a:r>
                <a:rPr lang="hu-HU" sz="1400" b="1" dirty="0" err="1">
                  <a:solidFill>
                    <a:schemeClr val="bg1">
                      <a:lumMod val="85000"/>
                    </a:schemeClr>
                  </a:solidFill>
                </a:rPr>
                <a:t>Färbung</a:t>
              </a:r>
              <a:r>
                <a:rPr lang="hu-HU" sz="1400" b="1" dirty="0">
                  <a:solidFill>
                    <a:schemeClr val="bg1">
                      <a:lumMod val="85000"/>
                    </a:schemeClr>
                  </a:solidFill>
                </a:rPr>
                <a:t> der  </a:t>
              </a:r>
              <a:r>
                <a:rPr lang="hu-HU" sz="1400" b="1" dirty="0" err="1">
                  <a:solidFill>
                    <a:schemeClr val="bg1">
                      <a:lumMod val="85000"/>
                    </a:schemeClr>
                  </a:solidFill>
                </a:rPr>
                <a:t>Zytoplasma</a:t>
              </a:r>
              <a:endParaRPr lang="de-DE" sz="1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264696" cy="678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091108" y="0"/>
            <a:ext cx="1573059" cy="6165304"/>
          </a:xfrm>
          <a:prstGeom prst="rect">
            <a:avLst/>
          </a:prstGeom>
          <a:blipFill dpi="0" rotWithShape="1">
            <a:blip r:embed="rId3" cstate="print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églalap 3"/>
          <p:cNvSpPr/>
          <p:nvPr/>
        </p:nvSpPr>
        <p:spPr>
          <a:xfrm>
            <a:off x="3611388" y="0"/>
            <a:ext cx="3768924" cy="6309320"/>
          </a:xfrm>
          <a:prstGeom prst="rect">
            <a:avLst/>
          </a:prstGeom>
          <a:blipFill dpi="0" rotWithShape="1">
            <a:blip r:embed="rId3" cstate="print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250825" y="260350"/>
          <a:ext cx="7275513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0" name="Image" r:id="rId3" imgW="7276190" imgH="5879365" progId="Photoshop.Image.7">
                  <p:embed/>
                </p:oleObj>
              </mc:Choice>
              <mc:Fallback>
                <p:oleObj name="Image" r:id="rId3" imgW="7276190" imgH="5879365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7275513" cy="588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7175500" y="333375"/>
          <a:ext cx="1968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1" name="Image" r:id="rId5" imgW="1968254" imgH="1079365" progId="Photoshop.Image.7">
                  <p:embed/>
                </p:oleObj>
              </mc:Choice>
              <mc:Fallback>
                <p:oleObj name="Image" r:id="rId5" imgW="1968254" imgH="1079365" progId="Photoshop.Image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0" y="333375"/>
                        <a:ext cx="19685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7200900" y="1412875"/>
          <a:ext cx="20066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name="Image" r:id="rId7" imgW="2006349" imgH="1053597" progId="Photoshop.Image.7">
                  <p:embed/>
                </p:oleObj>
              </mc:Choice>
              <mc:Fallback>
                <p:oleObj name="Image" r:id="rId7" imgW="2006349" imgH="1053597" progId="Photoshop.Image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900" y="1412875"/>
                        <a:ext cx="20066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7164388" y="2276475"/>
          <a:ext cx="1536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Image" r:id="rId9" imgW="1536508" imgH="711111" progId="Photoshop.Image.7">
                  <p:embed/>
                </p:oleObj>
              </mc:Choice>
              <mc:Fallback>
                <p:oleObj name="Image" r:id="rId9" imgW="1536508" imgH="711111" progId="Photoshop.Image.7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2276475"/>
                        <a:ext cx="15367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églalap 5"/>
          <p:cNvSpPr/>
          <p:nvPr/>
        </p:nvSpPr>
        <p:spPr>
          <a:xfrm>
            <a:off x="0" y="648866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Lew</a:t>
            </a:r>
            <a:endParaRPr lang="de-D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323850" y="188913"/>
          <a:ext cx="6716713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Image" r:id="rId3" imgW="6717460" imgH="5358730" progId="Photoshop.Image.7">
                  <p:embed/>
                </p:oleObj>
              </mc:Choice>
              <mc:Fallback>
                <p:oleObj name="Image" r:id="rId3" imgW="6717460" imgH="5358730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8913"/>
                        <a:ext cx="6716713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700338" y="6021388"/>
            <a:ext cx="4535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basophiler</a:t>
            </a:r>
            <a:r>
              <a:rPr lang="hu-HU" dirty="0"/>
              <a:t> </a:t>
            </a:r>
            <a:r>
              <a:rPr lang="hu-HU" dirty="0" err="1"/>
              <a:t>Erythroblast</a:t>
            </a:r>
            <a:r>
              <a:rPr lang="hu-HU" dirty="0"/>
              <a:t> (</a:t>
            </a:r>
            <a:r>
              <a:rPr lang="hu-HU" dirty="0" err="1"/>
              <a:t>gelber</a:t>
            </a:r>
            <a:r>
              <a:rPr lang="hu-HU" dirty="0"/>
              <a:t> </a:t>
            </a:r>
            <a:r>
              <a:rPr lang="hu-HU" dirty="0" err="1"/>
              <a:t>Pfeil</a:t>
            </a:r>
            <a:r>
              <a:rPr lang="hu-HU" dirty="0"/>
              <a:t>)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648866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Lew</a:t>
            </a:r>
            <a:endParaRPr lang="de-D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250825" y="260350"/>
          <a:ext cx="5105400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6" name="Image" r:id="rId3" imgW="5104762" imgH="5384127" progId="Photoshop.Image.7">
                  <p:embed/>
                </p:oleObj>
              </mc:Choice>
              <mc:Fallback>
                <p:oleObj name="Image" r:id="rId3" imgW="5104762" imgH="5384127" progId="Photoshop.Image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5105400" cy="538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700338" y="6021388"/>
            <a:ext cx="5903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orthochromatischer</a:t>
            </a:r>
            <a:r>
              <a:rPr lang="hu-HU" dirty="0"/>
              <a:t> </a:t>
            </a:r>
            <a:r>
              <a:rPr lang="hu-HU" dirty="0" err="1"/>
              <a:t>Erythroblast</a:t>
            </a:r>
            <a:r>
              <a:rPr lang="hu-HU" dirty="0"/>
              <a:t> (</a:t>
            </a:r>
            <a:r>
              <a:rPr lang="hu-HU" dirty="0" err="1"/>
              <a:t>gelber</a:t>
            </a:r>
            <a:r>
              <a:rPr lang="hu-HU" dirty="0"/>
              <a:t> </a:t>
            </a:r>
            <a:r>
              <a:rPr lang="hu-HU" dirty="0" err="1"/>
              <a:t>Pfeil</a:t>
            </a:r>
            <a:r>
              <a:rPr lang="hu-HU" dirty="0"/>
              <a:t>)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648866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Lew</a:t>
            </a:r>
            <a:endParaRPr lang="de-DE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/>
              <a:t>Bildung der Leukozyten</a:t>
            </a:r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Blutbildung – Hämatopoese I.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 err="1"/>
              <a:t>Embryonal</a:t>
            </a:r>
            <a:r>
              <a:rPr lang="hu-HU" sz="2800" dirty="0"/>
              <a:t>: </a:t>
            </a:r>
            <a:r>
              <a:rPr lang="hu-HU" sz="2800" dirty="0" err="1"/>
              <a:t>passier</a:t>
            </a:r>
            <a:r>
              <a:rPr lang="hu-HU" sz="2800" dirty="0"/>
              <a:t> </a:t>
            </a:r>
            <a:r>
              <a:rPr lang="hu-HU" sz="2800" dirty="0" err="1"/>
              <a:t>im</a:t>
            </a:r>
            <a:r>
              <a:rPr lang="hu-HU" sz="2800" dirty="0"/>
              <a:t> </a:t>
            </a:r>
            <a:r>
              <a:rPr lang="hu-HU" sz="2800" dirty="0" err="1"/>
              <a:t>Dottersack</a:t>
            </a:r>
            <a:r>
              <a:rPr lang="hu-HU" sz="2800" dirty="0"/>
              <a:t>, in der </a:t>
            </a:r>
            <a:r>
              <a:rPr lang="hu-HU" sz="2800" dirty="0" err="1"/>
              <a:t>Leber</a:t>
            </a:r>
            <a:r>
              <a:rPr lang="hu-HU" sz="2800" dirty="0"/>
              <a:t>, </a:t>
            </a:r>
            <a:r>
              <a:rPr lang="hu-HU" sz="2800" dirty="0" err="1"/>
              <a:t>im</a:t>
            </a:r>
            <a:r>
              <a:rPr lang="hu-HU" sz="2800" dirty="0"/>
              <a:t> </a:t>
            </a:r>
            <a:r>
              <a:rPr lang="hu-HU" sz="2800" dirty="0" err="1"/>
              <a:t>Knochenmark</a:t>
            </a:r>
            <a:r>
              <a:rPr lang="hu-HU" sz="2800" dirty="0"/>
              <a:t>, </a:t>
            </a:r>
            <a:r>
              <a:rPr lang="hu-HU" sz="2800" dirty="0" err="1"/>
              <a:t>Thymus</a:t>
            </a:r>
            <a:r>
              <a:rPr lang="hu-HU" sz="2800" dirty="0"/>
              <a:t> und in den  </a:t>
            </a:r>
            <a:r>
              <a:rPr lang="hu-HU" sz="2800" dirty="0" err="1"/>
              <a:t>lymphatischen</a:t>
            </a:r>
            <a:r>
              <a:rPr lang="hu-HU" sz="2800" dirty="0"/>
              <a:t> </a:t>
            </a:r>
            <a:r>
              <a:rPr lang="hu-HU" sz="2800" dirty="0" err="1"/>
              <a:t>Organen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  <a:p>
            <a:r>
              <a:rPr lang="hu-HU" sz="2800" dirty="0" err="1"/>
              <a:t>Adult</a:t>
            </a:r>
            <a:r>
              <a:rPr lang="hu-HU" sz="2800" dirty="0"/>
              <a:t>: </a:t>
            </a:r>
            <a:r>
              <a:rPr lang="hu-HU" sz="2800" dirty="0" err="1"/>
              <a:t>imKnochenmark</a:t>
            </a:r>
            <a:r>
              <a:rPr lang="hu-HU" sz="2800" dirty="0"/>
              <a:t>, </a:t>
            </a:r>
            <a:r>
              <a:rPr lang="hu-HU" sz="2800" dirty="0" err="1"/>
              <a:t>Thymus</a:t>
            </a:r>
            <a:r>
              <a:rPr lang="hu-HU" sz="2800" dirty="0"/>
              <a:t> und in den  </a:t>
            </a:r>
            <a:r>
              <a:rPr lang="hu-HU" sz="2800" dirty="0" err="1"/>
              <a:t>lymphatischen</a:t>
            </a:r>
            <a:r>
              <a:rPr lang="hu-HU" sz="2800" dirty="0"/>
              <a:t> </a:t>
            </a:r>
            <a:r>
              <a:rPr lang="hu-HU" sz="2800" dirty="0" err="1"/>
              <a:t>Organen</a:t>
            </a:r>
            <a:endParaRPr lang="hu-H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/>
              <a:t>Bildung der neutrophilen Granulozyten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Myeloblasten</a:t>
            </a:r>
            <a:endParaRPr lang="hu-HU" dirty="0"/>
          </a:p>
          <a:p>
            <a:r>
              <a:rPr lang="hu-HU" dirty="0" err="1"/>
              <a:t>Promyelozyt</a:t>
            </a:r>
            <a:r>
              <a:rPr lang="hu-HU" dirty="0"/>
              <a:t> (</a:t>
            </a:r>
            <a:r>
              <a:rPr lang="hu-HU" dirty="0" err="1"/>
              <a:t>neutrophile</a:t>
            </a:r>
            <a:r>
              <a:rPr lang="hu-HU" dirty="0"/>
              <a:t>)</a:t>
            </a:r>
          </a:p>
          <a:p>
            <a:r>
              <a:rPr lang="hu-HU" dirty="0" err="1"/>
              <a:t>neutrophiler</a:t>
            </a:r>
            <a:r>
              <a:rPr lang="hu-HU" dirty="0"/>
              <a:t> </a:t>
            </a:r>
            <a:r>
              <a:rPr lang="hu-HU" dirty="0" err="1"/>
              <a:t>Myelozyt</a:t>
            </a:r>
            <a:endParaRPr lang="hu-HU" dirty="0"/>
          </a:p>
          <a:p>
            <a:r>
              <a:rPr lang="hu-HU" dirty="0" err="1"/>
              <a:t>neutrophiler</a:t>
            </a:r>
            <a:r>
              <a:rPr lang="hu-HU" dirty="0"/>
              <a:t> </a:t>
            </a:r>
            <a:r>
              <a:rPr lang="hu-HU" dirty="0" err="1"/>
              <a:t>Metamyelozyt</a:t>
            </a:r>
            <a:endParaRPr lang="hu-HU" dirty="0"/>
          </a:p>
          <a:p>
            <a:r>
              <a:rPr lang="hu-HU" dirty="0" err="1"/>
              <a:t>stabkerniger</a:t>
            </a:r>
            <a:r>
              <a:rPr lang="hu-HU" dirty="0"/>
              <a:t> neutrophile </a:t>
            </a:r>
            <a:r>
              <a:rPr lang="hu-HU" dirty="0" err="1"/>
              <a:t>Granulozyt</a:t>
            </a:r>
            <a:r>
              <a:rPr lang="hu-HU" dirty="0"/>
              <a:t> (</a:t>
            </a:r>
            <a:r>
              <a:rPr lang="hu-HU" dirty="0" err="1"/>
              <a:t>Stab</a:t>
            </a:r>
            <a:r>
              <a:rPr lang="hu-HU" dirty="0"/>
              <a:t>)</a:t>
            </a:r>
          </a:p>
          <a:p>
            <a:r>
              <a:rPr lang="hu-HU" dirty="0" err="1"/>
              <a:t>reifer</a:t>
            </a:r>
            <a:r>
              <a:rPr lang="hu-HU" dirty="0"/>
              <a:t> neutrophile </a:t>
            </a:r>
            <a:r>
              <a:rPr lang="hu-HU" dirty="0" err="1"/>
              <a:t>Granulozyt</a:t>
            </a:r>
            <a:endParaRPr lang="hu-H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Myeloblast</a:t>
            </a:r>
            <a:r>
              <a:rPr lang="hu-HU" dirty="0"/>
              <a:t>: </a:t>
            </a:r>
            <a:r>
              <a:rPr lang="hu-HU" dirty="0" err="1"/>
              <a:t>ähnelt</a:t>
            </a:r>
            <a:r>
              <a:rPr lang="hu-HU" dirty="0"/>
              <a:t> am </a:t>
            </a:r>
            <a:r>
              <a:rPr lang="hu-HU" dirty="0" err="1"/>
              <a:t>Proerythroblast</a:t>
            </a:r>
            <a:endParaRPr lang="hu-HU" dirty="0"/>
          </a:p>
          <a:p>
            <a:r>
              <a:rPr lang="hu-HU" dirty="0"/>
              <a:t>von </a:t>
            </a:r>
            <a:r>
              <a:rPr lang="hu-HU" dirty="0" err="1"/>
              <a:t>Promyelozytenstadium</a:t>
            </a:r>
            <a:r>
              <a:rPr lang="hu-HU" dirty="0"/>
              <a:t>: </a:t>
            </a:r>
            <a:r>
              <a:rPr lang="hu-HU" dirty="0" err="1"/>
              <a:t>Zellkern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</a:t>
            </a:r>
            <a:r>
              <a:rPr lang="hu-HU" dirty="0" err="1"/>
              <a:t>exzentrsich</a:t>
            </a:r>
            <a:r>
              <a:rPr lang="hu-HU" dirty="0"/>
              <a:t>, </a:t>
            </a:r>
            <a:r>
              <a:rPr lang="hu-HU" dirty="0" err="1"/>
              <a:t>oval</a:t>
            </a:r>
            <a:r>
              <a:rPr lang="hu-HU" dirty="0"/>
              <a:t>, </a:t>
            </a:r>
            <a:r>
              <a:rPr lang="hu-HU" dirty="0" err="1"/>
              <a:t>dann</a:t>
            </a:r>
            <a:r>
              <a:rPr lang="hu-HU" dirty="0"/>
              <a:t> </a:t>
            </a:r>
            <a:r>
              <a:rPr lang="hu-HU" dirty="0" err="1"/>
              <a:t>bohnenförmig</a:t>
            </a:r>
            <a:r>
              <a:rPr lang="hu-HU" dirty="0"/>
              <a:t>, </a:t>
            </a:r>
            <a:r>
              <a:rPr lang="hu-HU" dirty="0" err="1"/>
              <a:t>dann</a:t>
            </a:r>
            <a:r>
              <a:rPr lang="hu-HU" dirty="0"/>
              <a:t> </a:t>
            </a:r>
            <a:r>
              <a:rPr lang="hu-HU" dirty="0" err="1"/>
              <a:t>stabfürmig</a:t>
            </a:r>
            <a:r>
              <a:rPr lang="hu-HU" dirty="0"/>
              <a:t>, </a:t>
            </a:r>
            <a:r>
              <a:rPr lang="hu-HU" dirty="0" err="1"/>
              <a:t>dann</a:t>
            </a:r>
            <a:r>
              <a:rPr lang="hu-HU" dirty="0"/>
              <a:t> </a:t>
            </a:r>
            <a:r>
              <a:rPr lang="hu-HU" dirty="0" err="1"/>
              <a:t>segmentiert</a:t>
            </a:r>
            <a:endParaRPr lang="hu-HU" dirty="0"/>
          </a:p>
          <a:p>
            <a:r>
              <a:rPr lang="hu-HU" dirty="0"/>
              <a:t>in der </a:t>
            </a:r>
            <a:r>
              <a:rPr lang="hu-HU" dirty="0" err="1"/>
              <a:t>Zytoplasma</a:t>
            </a:r>
            <a:r>
              <a:rPr lang="hu-HU" dirty="0"/>
              <a:t> </a:t>
            </a:r>
            <a:r>
              <a:rPr lang="hu-HU" dirty="0" err="1"/>
              <a:t>erscheinen</a:t>
            </a:r>
            <a:r>
              <a:rPr lang="hu-HU" dirty="0"/>
              <a:t> </a:t>
            </a:r>
            <a:r>
              <a:rPr lang="hu-HU" dirty="0" err="1"/>
              <a:t>Granulen</a:t>
            </a:r>
            <a:r>
              <a:rPr lang="hu-HU" dirty="0"/>
              <a:t> (</a:t>
            </a:r>
            <a:r>
              <a:rPr lang="hu-HU" dirty="0" err="1"/>
              <a:t>zuerst</a:t>
            </a:r>
            <a:r>
              <a:rPr lang="hu-HU" dirty="0"/>
              <a:t> </a:t>
            </a:r>
            <a:r>
              <a:rPr lang="hu-HU" dirty="0" err="1"/>
              <a:t>azurophile</a:t>
            </a:r>
            <a:r>
              <a:rPr lang="hu-HU" dirty="0"/>
              <a:t> </a:t>
            </a:r>
            <a:r>
              <a:rPr lang="hu-HU" dirty="0" err="1"/>
              <a:t>Granulen</a:t>
            </a:r>
            <a:r>
              <a:rPr lang="hu-HU" dirty="0"/>
              <a:t>)</a:t>
            </a:r>
            <a:endParaRPr lang="de-DE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b="1" dirty="0" err="1"/>
              <a:t>Promyelozyt</a:t>
            </a:r>
            <a:r>
              <a:rPr lang="hu-HU" sz="2400" dirty="0"/>
              <a:t>: </a:t>
            </a:r>
            <a:r>
              <a:rPr lang="hu-HU" sz="2400" dirty="0" err="1"/>
              <a:t>exzentrischer</a:t>
            </a:r>
            <a:r>
              <a:rPr lang="hu-HU" sz="2400" dirty="0"/>
              <a:t>, </a:t>
            </a:r>
            <a:r>
              <a:rPr lang="hu-HU" sz="2400" dirty="0" err="1"/>
              <a:t>ovaler</a:t>
            </a:r>
            <a:r>
              <a:rPr lang="hu-HU" sz="2400" dirty="0"/>
              <a:t> Kern, </a:t>
            </a:r>
            <a:r>
              <a:rPr lang="hu-HU" sz="2400" dirty="0" err="1"/>
              <a:t>azurophile</a:t>
            </a:r>
            <a:r>
              <a:rPr lang="hu-HU" sz="2400" dirty="0"/>
              <a:t> </a:t>
            </a:r>
            <a:r>
              <a:rPr lang="hu-HU" sz="2400" dirty="0" err="1"/>
              <a:t>Granulen</a:t>
            </a:r>
            <a:endParaRPr lang="hu-HU" sz="2400" dirty="0"/>
          </a:p>
          <a:p>
            <a:r>
              <a:rPr lang="hu-HU" sz="2400" b="1" dirty="0" err="1"/>
              <a:t>neutrophiler</a:t>
            </a:r>
            <a:r>
              <a:rPr lang="hu-HU" sz="2400" b="1" dirty="0"/>
              <a:t> </a:t>
            </a:r>
            <a:r>
              <a:rPr lang="hu-HU" sz="2400" b="1" dirty="0" err="1"/>
              <a:t>Myelozyt</a:t>
            </a:r>
            <a:r>
              <a:rPr lang="hu-HU" sz="2400" dirty="0"/>
              <a:t>: </a:t>
            </a:r>
            <a:r>
              <a:rPr lang="hu-HU" sz="2400" dirty="0" err="1"/>
              <a:t>kleinere</a:t>
            </a:r>
            <a:r>
              <a:rPr lang="hu-HU" sz="2400" dirty="0"/>
              <a:t> </a:t>
            </a:r>
            <a:r>
              <a:rPr lang="hu-HU" sz="2400" dirty="0" err="1"/>
              <a:t>Zelle</a:t>
            </a:r>
            <a:r>
              <a:rPr lang="hu-HU" sz="2400" dirty="0"/>
              <a:t>, </a:t>
            </a:r>
            <a:r>
              <a:rPr lang="hu-HU" sz="2400" dirty="0" err="1"/>
              <a:t>exzentrischer</a:t>
            </a:r>
            <a:r>
              <a:rPr lang="hu-HU" sz="2400" dirty="0"/>
              <a:t>, </a:t>
            </a:r>
            <a:r>
              <a:rPr lang="hu-HU" sz="2400" dirty="0" err="1"/>
              <a:t>ovaler</a:t>
            </a:r>
            <a:r>
              <a:rPr lang="hu-HU" sz="2400" dirty="0"/>
              <a:t> Kern, </a:t>
            </a:r>
            <a:r>
              <a:rPr lang="hu-HU" sz="2400" dirty="0" err="1"/>
              <a:t>wenigere</a:t>
            </a:r>
            <a:r>
              <a:rPr lang="hu-HU" sz="2400" dirty="0"/>
              <a:t> </a:t>
            </a:r>
            <a:r>
              <a:rPr lang="hu-HU" sz="2400" dirty="0" err="1"/>
              <a:t>azurophile</a:t>
            </a:r>
            <a:r>
              <a:rPr lang="hu-HU" sz="2400" dirty="0"/>
              <a:t> Granulen, neutrophile Granulen</a:t>
            </a:r>
          </a:p>
          <a:p>
            <a:r>
              <a:rPr lang="hu-HU" sz="2400" b="1" dirty="0" err="1"/>
              <a:t>neutrophiler</a:t>
            </a:r>
            <a:r>
              <a:rPr lang="hu-HU" sz="2400" b="1" dirty="0"/>
              <a:t> </a:t>
            </a:r>
            <a:r>
              <a:rPr lang="hu-HU" sz="2400" b="1" dirty="0" err="1"/>
              <a:t>Metamyelozyt</a:t>
            </a:r>
            <a:r>
              <a:rPr lang="hu-HU" sz="2400" b="1" dirty="0"/>
              <a:t> (</a:t>
            </a:r>
            <a:r>
              <a:rPr lang="hu-HU" sz="2400" b="1" dirty="0" err="1"/>
              <a:t>Jugend</a:t>
            </a:r>
            <a:r>
              <a:rPr lang="hu-HU" sz="2400" b="1" dirty="0"/>
              <a:t>)</a:t>
            </a:r>
            <a:r>
              <a:rPr lang="hu-HU" sz="2400" dirty="0"/>
              <a:t>: </a:t>
            </a:r>
            <a:r>
              <a:rPr lang="hu-HU" sz="2400" dirty="0" err="1"/>
              <a:t>noch</a:t>
            </a:r>
            <a:r>
              <a:rPr lang="hu-HU" sz="2400" dirty="0"/>
              <a:t> </a:t>
            </a:r>
            <a:r>
              <a:rPr lang="hu-HU" sz="2400" dirty="0" err="1"/>
              <a:t>kleinere</a:t>
            </a:r>
            <a:r>
              <a:rPr lang="hu-HU" sz="2400" dirty="0"/>
              <a:t> </a:t>
            </a:r>
            <a:r>
              <a:rPr lang="hu-HU" sz="2400" dirty="0" err="1"/>
              <a:t>Zelle</a:t>
            </a:r>
            <a:r>
              <a:rPr lang="hu-HU" sz="2400" dirty="0"/>
              <a:t>, </a:t>
            </a:r>
            <a:r>
              <a:rPr lang="hu-HU" sz="2400" dirty="0" err="1"/>
              <a:t>exzentrischer</a:t>
            </a:r>
            <a:r>
              <a:rPr lang="hu-HU" sz="2400" dirty="0"/>
              <a:t>, </a:t>
            </a:r>
            <a:r>
              <a:rPr lang="hu-HU" sz="2400" dirty="0" err="1"/>
              <a:t>bohnenförmiger</a:t>
            </a:r>
            <a:r>
              <a:rPr lang="hu-HU" sz="2400" dirty="0"/>
              <a:t> Kern, </a:t>
            </a:r>
            <a:r>
              <a:rPr lang="hu-HU" sz="2400" dirty="0" err="1"/>
              <a:t>wenige</a:t>
            </a:r>
            <a:r>
              <a:rPr lang="hu-HU" sz="2400" dirty="0"/>
              <a:t> </a:t>
            </a:r>
            <a:r>
              <a:rPr lang="hu-HU" sz="2400" dirty="0" err="1"/>
              <a:t>azurophile</a:t>
            </a:r>
            <a:r>
              <a:rPr lang="hu-HU" sz="2400" dirty="0"/>
              <a:t> Granulen, neutrophile Granulen</a:t>
            </a:r>
          </a:p>
          <a:p>
            <a:r>
              <a:rPr lang="hu-HU" sz="2400" dirty="0" err="1"/>
              <a:t>stabkerniger</a:t>
            </a:r>
            <a:r>
              <a:rPr lang="hu-HU" sz="2400" dirty="0"/>
              <a:t> neutrophile </a:t>
            </a:r>
            <a:r>
              <a:rPr lang="hu-HU" sz="2400" dirty="0" err="1"/>
              <a:t>Granulozyt</a:t>
            </a:r>
            <a:r>
              <a:rPr lang="hu-HU" sz="2400" dirty="0"/>
              <a:t> (</a:t>
            </a:r>
            <a:r>
              <a:rPr lang="hu-HU" sz="2400" b="1" dirty="0" err="1"/>
              <a:t>Stab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reifer</a:t>
            </a:r>
            <a:r>
              <a:rPr lang="hu-HU" sz="2400" dirty="0"/>
              <a:t> neutrophile </a:t>
            </a:r>
            <a:r>
              <a:rPr lang="hu-HU" sz="2400" dirty="0" err="1"/>
              <a:t>Granulozyt</a:t>
            </a:r>
            <a:r>
              <a:rPr lang="hu-HU" sz="2400" dirty="0"/>
              <a:t> (</a:t>
            </a:r>
            <a:r>
              <a:rPr lang="hu-HU" sz="2400" b="1" dirty="0" err="1"/>
              <a:t>Segment</a:t>
            </a:r>
            <a:r>
              <a:rPr lang="hu-HU" sz="2400" dirty="0"/>
              <a:t>)</a:t>
            </a:r>
          </a:p>
          <a:p>
            <a:endParaRPr lang="hu-HU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264696" cy="678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115616" y="0"/>
            <a:ext cx="4392488" cy="6237312"/>
          </a:xfrm>
          <a:prstGeom prst="rect">
            <a:avLst/>
          </a:prstGeom>
          <a:blipFill dpi="0" rotWithShape="1">
            <a:blip r:embed="rId3" cstate="print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églalap 3"/>
          <p:cNvSpPr/>
          <p:nvPr/>
        </p:nvSpPr>
        <p:spPr>
          <a:xfrm>
            <a:off x="6527333" y="0"/>
            <a:ext cx="852979" cy="6309320"/>
          </a:xfrm>
          <a:prstGeom prst="rect">
            <a:avLst/>
          </a:prstGeom>
          <a:blipFill dpi="0" rotWithShape="1">
            <a:blip r:embed="rId3" cstate="print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proeritrobl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3616325"/>
            <a:ext cx="424815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 descr="myeloblas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47529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539750" y="5445125"/>
            <a:ext cx="36734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Zum Vergleich:</a:t>
            </a:r>
          </a:p>
          <a:p>
            <a:pPr>
              <a:spcBef>
                <a:spcPct val="50000"/>
              </a:spcBef>
            </a:pPr>
            <a:r>
              <a:rPr lang="hu-HU"/>
              <a:t>Erythroblasten (K</a:t>
            </a:r>
            <a:r>
              <a:rPr lang="hu-HU" baseline="-25000"/>
              <a:t>2</a:t>
            </a:r>
            <a:r>
              <a:rPr lang="hu-HU"/>
              <a:t>, K</a:t>
            </a:r>
            <a:r>
              <a:rPr lang="hu-HU" baseline="-25000"/>
              <a:t>1/2</a:t>
            </a:r>
            <a:r>
              <a:rPr lang="hu-HU"/>
              <a:t>, K</a:t>
            </a:r>
            <a:r>
              <a:rPr lang="hu-HU" baseline="-25000"/>
              <a:t>1/4</a:t>
            </a:r>
            <a:r>
              <a:rPr lang="hu-HU"/>
              <a:t>, K</a:t>
            </a:r>
            <a:r>
              <a:rPr lang="hu-HU" baseline="-25000"/>
              <a:t>1/8</a:t>
            </a:r>
            <a:r>
              <a:rPr lang="hu-HU"/>
              <a:t>)</a:t>
            </a:r>
            <a:endParaRPr lang="de-DE"/>
          </a:p>
        </p:txBody>
      </p:sp>
      <p:sp>
        <p:nvSpPr>
          <p:cNvPr id="15364" name="Line 7"/>
          <p:cNvSpPr>
            <a:spLocks noChangeShapeType="1"/>
          </p:cNvSpPr>
          <p:nvPr/>
        </p:nvSpPr>
        <p:spPr bwMode="auto">
          <a:xfrm>
            <a:off x="3563938" y="5734050"/>
            <a:ext cx="10795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5508625" y="1052513"/>
            <a:ext cx="34559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Myeloblasten</a:t>
            </a:r>
            <a:r>
              <a:rPr lang="hu-HU"/>
              <a:t>: runder Kern mit 2-6 hellen Nukleoli, basophile Zytoplasma, keine Granulation</a:t>
            </a:r>
            <a:endParaRPr lang="de-D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250825" y="260350"/>
          <a:ext cx="5761038" cy="512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Image" r:id="rId3" imgW="5409524" imgH="4812698" progId="Photoshop.Image.7">
                  <p:embed/>
                </p:oleObj>
              </mc:Choice>
              <mc:Fallback>
                <p:oleObj name="Image" r:id="rId3" imgW="5409524" imgH="4812698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5761038" cy="512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700338" y="6021388"/>
            <a:ext cx="5903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Myeloblast</a:t>
            </a:r>
            <a:r>
              <a:rPr lang="hu-HU" dirty="0"/>
              <a:t> (</a:t>
            </a:r>
            <a:r>
              <a:rPr lang="hu-HU" dirty="0" err="1"/>
              <a:t>gelber</a:t>
            </a:r>
            <a:r>
              <a:rPr lang="hu-HU" dirty="0"/>
              <a:t> </a:t>
            </a:r>
            <a:r>
              <a:rPr lang="hu-HU" dirty="0" err="1"/>
              <a:t>Pfeil</a:t>
            </a:r>
            <a:r>
              <a:rPr lang="hu-HU" dirty="0"/>
              <a:t>), </a:t>
            </a:r>
            <a:r>
              <a:rPr lang="hu-HU" dirty="0" err="1"/>
              <a:t>Promyelozyt</a:t>
            </a:r>
            <a:r>
              <a:rPr lang="hu-HU" dirty="0"/>
              <a:t> (2), </a:t>
            </a:r>
            <a:r>
              <a:rPr lang="hu-HU" dirty="0" err="1"/>
              <a:t>neutrophiler</a:t>
            </a:r>
            <a:r>
              <a:rPr lang="hu-HU" dirty="0"/>
              <a:t> </a:t>
            </a:r>
            <a:r>
              <a:rPr lang="hu-HU" dirty="0" err="1"/>
              <a:t>Myelozyt</a:t>
            </a:r>
            <a:r>
              <a:rPr lang="hu-HU" dirty="0"/>
              <a:t> (3)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648866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Lew</a:t>
            </a:r>
            <a:endParaRPr lang="de-D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0" y="0"/>
          <a:ext cx="6983413" cy="539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Image" r:id="rId3" imgW="6984127" imgH="5396825" progId="Photoshop.Image.7">
                  <p:embed/>
                </p:oleObj>
              </mc:Choice>
              <mc:Fallback>
                <p:oleObj name="Image" r:id="rId3" imgW="6984127" imgH="5396825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983413" cy="539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700338" y="6021388"/>
            <a:ext cx="5903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Promyelozyt</a:t>
            </a:r>
            <a:r>
              <a:rPr lang="hu-HU" dirty="0"/>
              <a:t> (</a:t>
            </a:r>
            <a:r>
              <a:rPr lang="hu-HU" dirty="0" err="1"/>
              <a:t>gelber</a:t>
            </a:r>
            <a:r>
              <a:rPr lang="hu-HU" dirty="0"/>
              <a:t> </a:t>
            </a:r>
            <a:r>
              <a:rPr lang="hu-HU" dirty="0" err="1"/>
              <a:t>Pfeil</a:t>
            </a:r>
            <a:r>
              <a:rPr lang="hu-HU" dirty="0"/>
              <a:t> und 1), </a:t>
            </a:r>
            <a:r>
              <a:rPr lang="hu-HU" dirty="0" err="1"/>
              <a:t>Myeloblast</a:t>
            </a:r>
            <a:r>
              <a:rPr lang="hu-HU" dirty="0"/>
              <a:t> (2), </a:t>
            </a:r>
            <a:r>
              <a:rPr lang="hu-HU" dirty="0" err="1"/>
              <a:t>neutrophiler</a:t>
            </a:r>
            <a:r>
              <a:rPr lang="hu-HU" dirty="0"/>
              <a:t> </a:t>
            </a:r>
            <a:r>
              <a:rPr lang="hu-HU" dirty="0" err="1"/>
              <a:t>Myelozyt</a:t>
            </a:r>
            <a:r>
              <a:rPr lang="hu-HU" dirty="0"/>
              <a:t> (3), </a:t>
            </a:r>
            <a:r>
              <a:rPr lang="hu-HU" dirty="0" err="1"/>
              <a:t>neutrophiler</a:t>
            </a:r>
            <a:r>
              <a:rPr lang="hu-HU" dirty="0"/>
              <a:t> </a:t>
            </a:r>
            <a:r>
              <a:rPr lang="hu-HU" dirty="0" err="1"/>
              <a:t>Metamyelozyt</a:t>
            </a:r>
            <a:r>
              <a:rPr lang="hu-HU" dirty="0"/>
              <a:t> (4)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648866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Lew</a:t>
            </a:r>
            <a:endParaRPr lang="de-D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promyeloci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581400"/>
            <a:ext cx="424656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5" descr="neu promyeloci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33375"/>
            <a:ext cx="4824412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5148263" y="549275"/>
            <a:ext cx="37449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Neutrophile Promyelozyten: runder Kern, basophile Zytoplasma, azurophile Granulation. Unten: Promyelozyten-Mitosen</a:t>
            </a:r>
            <a:endParaRPr lang="de-DE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3348038" y="4868863"/>
            <a:ext cx="18002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58888" y="58769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Prophase</a:t>
            </a:r>
            <a:endParaRPr lang="de-DE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7624763" y="5688013"/>
            <a:ext cx="144462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443663" y="63817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Anaphase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8" grpId="0"/>
      <p:bldP spid="5129" grpId="0" animBg="1"/>
      <p:bldP spid="51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neu  pro mielo m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04813"/>
            <a:ext cx="5254625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Line 5"/>
          <p:cNvSpPr>
            <a:spLocks noChangeShapeType="1"/>
          </p:cNvSpPr>
          <p:nvPr/>
        </p:nvSpPr>
        <p:spPr bwMode="auto">
          <a:xfrm flipH="1" flipV="1">
            <a:off x="3203575" y="2781300"/>
            <a:ext cx="288925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6227763" y="765175"/>
            <a:ext cx="23764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neutrophiler</a:t>
            </a:r>
            <a:r>
              <a:rPr lang="hu-HU" dirty="0"/>
              <a:t> </a:t>
            </a:r>
            <a:r>
              <a:rPr lang="hu-HU" dirty="0" err="1"/>
              <a:t>Promyelozyt</a:t>
            </a:r>
            <a:r>
              <a:rPr lang="hu-HU" dirty="0"/>
              <a:t>, </a:t>
            </a:r>
            <a:r>
              <a:rPr lang="hu-HU" dirty="0" err="1"/>
              <a:t>Metamyelozyt</a:t>
            </a:r>
            <a:r>
              <a:rPr lang="hu-HU" dirty="0"/>
              <a:t> und </a:t>
            </a:r>
            <a:r>
              <a:rPr lang="hu-HU" dirty="0" err="1"/>
              <a:t>Myelozyt</a:t>
            </a:r>
            <a:endParaRPr lang="de-DE" dirty="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132138" y="4724400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Promyelozyt</a:t>
            </a:r>
            <a:endParaRPr lang="de-DE" dirty="0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 flipV="1">
            <a:off x="4427538" y="1773238"/>
            <a:ext cx="2881312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3635375" y="476250"/>
            <a:ext cx="2881313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804025" y="270827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Metamyelozyt</a:t>
            </a:r>
            <a:endParaRPr lang="de-DE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H="1" flipV="1">
            <a:off x="4356100" y="2997200"/>
            <a:ext cx="20875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588125" y="4221163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Stabkerniger</a:t>
            </a:r>
            <a:endParaRPr lang="de-DE" dirty="0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1979613" y="3284538"/>
            <a:ext cx="57626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68313" y="472440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Segmentkerniger</a:t>
            </a:r>
            <a:endParaRPr lang="de-DE" dirty="0"/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6516688" y="26035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Myelozyt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1" grpId="0"/>
      <p:bldP spid="6154" grpId="0" animBg="1"/>
      <p:bldP spid="6155" grpId="0" animBg="1"/>
      <p:bldP spid="6156" grpId="0"/>
      <p:bldP spid="6157" grpId="0" animBg="1"/>
      <p:bldP spid="6158" grpId="0"/>
      <p:bldP spid="6159" grpId="0" animBg="1"/>
      <p:bldP spid="6160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neu mielo m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547052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6156325" y="765175"/>
            <a:ext cx="23034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in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Blut</a:t>
            </a:r>
            <a:r>
              <a:rPr lang="hu-HU" dirty="0"/>
              <a:t>:</a:t>
            </a:r>
          </a:p>
          <a:p>
            <a:pPr>
              <a:spcBef>
                <a:spcPct val="50000"/>
              </a:spcBef>
            </a:pP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 err="1"/>
              <a:t>neutrophile</a:t>
            </a:r>
            <a:r>
              <a:rPr lang="hu-HU" dirty="0"/>
              <a:t> </a:t>
            </a:r>
            <a:r>
              <a:rPr lang="hu-HU" dirty="0" err="1"/>
              <a:t>Metamyelozyten</a:t>
            </a:r>
            <a:r>
              <a:rPr lang="hu-HU" dirty="0"/>
              <a:t> (</a:t>
            </a:r>
            <a:r>
              <a:rPr lang="hu-HU" dirty="0" err="1"/>
              <a:t>Jugend</a:t>
            </a:r>
            <a:r>
              <a:rPr lang="hu-HU" dirty="0"/>
              <a:t>) </a:t>
            </a:r>
          </a:p>
          <a:p>
            <a:pPr>
              <a:spcBef>
                <a:spcPct val="50000"/>
              </a:spcBef>
            </a:pP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und </a:t>
            </a:r>
            <a:r>
              <a:rPr lang="hu-HU" dirty="0" err="1"/>
              <a:t>Myelozyten</a:t>
            </a:r>
            <a:endParaRPr lang="de-DE" dirty="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61508" y="4638674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Myelozyt</a:t>
            </a:r>
            <a:endParaRPr lang="de-DE" dirty="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259013" y="4137025"/>
            <a:ext cx="1952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Metamyelozyten</a:t>
            </a:r>
            <a:endParaRPr lang="de-DE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211638" y="4135438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Myelozyt</a:t>
            </a:r>
            <a:endParaRPr lang="de-DE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170363" y="46386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Metamyelozyt</a:t>
            </a:r>
            <a:endParaRPr lang="de-DE"/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40544" y="4134167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Metamyelozyt</a:t>
            </a:r>
            <a:endParaRPr lang="de-DE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11560" y="5150519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Myelozyt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6" grpId="0"/>
      <p:bldP spid="7177" grpId="0"/>
      <p:bldP spid="7179" grpId="0"/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biopsz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50286"/>
            <a:ext cx="7057305" cy="492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683568" y="6165304"/>
            <a:ext cx="784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Instrumente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Markpunktion</a:t>
            </a:r>
            <a:r>
              <a:rPr lang="hu-HU" dirty="0"/>
              <a:t> (</a:t>
            </a:r>
            <a:r>
              <a:rPr lang="hu-HU" b="1" dirty="0" err="1"/>
              <a:t>Aspiration</a:t>
            </a:r>
            <a:r>
              <a:rPr lang="hu-HU" dirty="0"/>
              <a:t>; </a:t>
            </a:r>
            <a:r>
              <a:rPr lang="hu-HU" dirty="0" err="1"/>
              <a:t>links</a:t>
            </a:r>
            <a:r>
              <a:rPr lang="hu-HU" dirty="0"/>
              <a:t>) und </a:t>
            </a:r>
            <a:r>
              <a:rPr lang="hu-HU" b="1" dirty="0" err="1"/>
              <a:t>Markbiopsie</a:t>
            </a:r>
            <a:r>
              <a:rPr lang="hu-HU" dirty="0"/>
              <a:t> (</a:t>
            </a:r>
            <a:r>
              <a:rPr lang="hu-HU" dirty="0" err="1"/>
              <a:t>rechts</a:t>
            </a:r>
            <a:r>
              <a:rPr lang="hu-HU" dirty="0"/>
              <a:t>).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467544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/>
              <a:t>Untersuchung</a:t>
            </a:r>
            <a:r>
              <a:rPr lang="hu-HU" sz="2800" b="1" dirty="0"/>
              <a:t> der </a:t>
            </a:r>
            <a:r>
              <a:rPr lang="hu-HU" sz="2800" b="1" dirty="0" err="1"/>
              <a:t>Blutbildung</a:t>
            </a:r>
            <a:r>
              <a:rPr lang="hu-HU" sz="2800" b="1" dirty="0"/>
              <a:t>: </a:t>
            </a:r>
            <a:r>
              <a:rPr lang="hu-HU" sz="2800" b="1" dirty="0" err="1"/>
              <a:t>Markpunktion</a:t>
            </a:r>
            <a:endParaRPr lang="de-DE" sz="28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neu meta stab se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552450"/>
            <a:ext cx="56896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804025" y="836613"/>
            <a:ext cx="20161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in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Blut</a:t>
            </a:r>
            <a:r>
              <a:rPr lang="hu-HU" dirty="0"/>
              <a:t>: </a:t>
            </a:r>
            <a:r>
              <a:rPr lang="hu-HU" dirty="0" err="1"/>
              <a:t>Metamyelozyten</a:t>
            </a:r>
            <a:r>
              <a:rPr lang="hu-HU" dirty="0"/>
              <a:t> (</a:t>
            </a:r>
            <a:r>
              <a:rPr lang="hu-HU" dirty="0" err="1"/>
              <a:t>Jugend</a:t>
            </a:r>
            <a:r>
              <a:rPr lang="hu-HU" dirty="0"/>
              <a:t>), </a:t>
            </a:r>
          </a:p>
          <a:p>
            <a:pPr>
              <a:spcBef>
                <a:spcPct val="50000"/>
              </a:spcBef>
            </a:pPr>
            <a:r>
              <a:rPr lang="hu-HU" dirty="0" err="1"/>
              <a:t>Stab</a:t>
            </a:r>
            <a:r>
              <a:rPr lang="hu-HU" dirty="0"/>
              <a:t>- und </a:t>
            </a:r>
          </a:p>
          <a:p>
            <a:pPr>
              <a:spcBef>
                <a:spcPct val="50000"/>
              </a:spcBef>
            </a:pPr>
            <a:r>
              <a:rPr lang="hu-HU" dirty="0" err="1"/>
              <a:t>Segmentkernigen</a:t>
            </a:r>
            <a:endParaRPr lang="de-DE" dirty="0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84213" y="450850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Metamyelozyt</a:t>
            </a:r>
            <a:endParaRPr lang="de-DE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84213" y="507841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Stab</a:t>
            </a:r>
            <a:endParaRPr lang="de-DE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84213" y="5603875"/>
            <a:ext cx="1871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Metamyelozyt</a:t>
            </a:r>
            <a:endParaRPr lang="de-DE" dirty="0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613025" y="450850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Stab</a:t>
            </a:r>
            <a:endParaRPr lang="de-DE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584450" y="5603875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Stab</a:t>
            </a:r>
            <a:endParaRPr lang="de-DE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2584450" y="50847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Segment</a:t>
            </a:r>
            <a:endParaRPr lang="de-DE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356100" y="4494213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Hochsegmentierter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  <p:bldP spid="8200" grpId="0"/>
      <p:bldP spid="8201" grpId="0"/>
      <p:bldP spid="8202" grpId="0"/>
      <p:bldP spid="8203" grpId="0"/>
      <p:bldP spid="82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ba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5990"/>
            <a:ext cx="8892480" cy="58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5579117"/>
            <a:ext cx="89999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dirty="0"/>
              <a:t>Die </a:t>
            </a:r>
            <a:r>
              <a:rPr lang="hu-HU" sz="2400" dirty="0" err="1"/>
              <a:t>Kernanh</a:t>
            </a:r>
            <a:r>
              <a:rPr lang="en-US" sz="2400" dirty="0">
                <a:cs typeface="Arial" charset="0"/>
              </a:rPr>
              <a:t>ä</a:t>
            </a:r>
            <a:r>
              <a:rPr lang="hu-HU" sz="2400" dirty="0" err="1">
                <a:cs typeface="Arial" charset="0"/>
              </a:rPr>
              <a:t>ngsel</a:t>
            </a:r>
            <a:r>
              <a:rPr lang="hu-HU" sz="2400" dirty="0">
                <a:cs typeface="Arial" charset="0"/>
              </a:rPr>
              <a:t> (</a:t>
            </a:r>
            <a:r>
              <a:rPr lang="hu-HU" sz="2400" dirty="0" err="1">
                <a:cs typeface="Arial" charset="0"/>
              </a:rPr>
              <a:t>Trommelschläger</a:t>
            </a:r>
            <a:r>
              <a:rPr lang="hu-HU" sz="2400" dirty="0">
                <a:cs typeface="Arial" charset="0"/>
              </a:rPr>
              <a:t>) der Neutrophilen (</a:t>
            </a:r>
            <a:r>
              <a:rPr lang="hu-HU" sz="2400" b="1" dirty="0" err="1">
                <a:cs typeface="Arial" charset="0"/>
              </a:rPr>
              <a:t>Barr-Körperchen</a:t>
            </a:r>
            <a:r>
              <a:rPr lang="hu-HU" sz="2400" dirty="0">
                <a:cs typeface="Arial" charset="0"/>
              </a:rPr>
              <a:t>, </a:t>
            </a:r>
            <a:r>
              <a:rPr lang="hu-HU" sz="2400" dirty="0" err="1">
                <a:cs typeface="Arial" charset="0"/>
              </a:rPr>
              <a:t>drumstick</a:t>
            </a:r>
            <a:r>
              <a:rPr lang="hu-HU" sz="2400" dirty="0">
                <a:cs typeface="Arial" charset="0"/>
              </a:rPr>
              <a:t>: </a:t>
            </a:r>
            <a:r>
              <a:rPr lang="hu-HU" sz="2400" b="1" dirty="0" err="1">
                <a:cs typeface="Arial" charset="0"/>
              </a:rPr>
              <a:t>inaktive</a:t>
            </a:r>
            <a:r>
              <a:rPr lang="hu-HU" sz="2400" b="1" dirty="0">
                <a:cs typeface="Arial" charset="0"/>
              </a:rPr>
              <a:t> X </a:t>
            </a:r>
            <a:r>
              <a:rPr lang="hu-HU" sz="2400" b="1" dirty="0" err="1">
                <a:cs typeface="Arial" charset="0"/>
              </a:rPr>
              <a:t>Chromosome</a:t>
            </a:r>
            <a:r>
              <a:rPr lang="hu-HU" sz="2400" dirty="0">
                <a:cs typeface="Arial" charset="0"/>
              </a:rPr>
              <a:t>): </a:t>
            </a:r>
            <a:r>
              <a:rPr lang="hu-HU" sz="2400" dirty="0" err="1">
                <a:cs typeface="Arial" charset="0"/>
              </a:rPr>
              <a:t>Merkmal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für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das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weibliche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Geschlecht</a:t>
            </a:r>
            <a:endParaRPr lang="en-US" sz="2400" dirty="0">
              <a:cs typeface="Arial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1691680" y="1484784"/>
            <a:ext cx="6477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3182938" y="1628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283968" y="1844824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6588224" y="2132856"/>
            <a:ext cx="3603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8" grpId="0" animBg="1"/>
      <p:bldP spid="102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Bildung</a:t>
            </a:r>
            <a:r>
              <a:rPr lang="hu-HU" dirty="0"/>
              <a:t> </a:t>
            </a:r>
            <a:r>
              <a:rPr lang="hu-HU" dirty="0" err="1"/>
              <a:t>anderer</a:t>
            </a:r>
            <a:r>
              <a:rPr lang="hu-HU" dirty="0"/>
              <a:t> Granulozyten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Die </a:t>
            </a:r>
            <a:r>
              <a:rPr lang="hu-HU" dirty="0" err="1"/>
              <a:t>Namen</a:t>
            </a:r>
            <a:r>
              <a:rPr lang="hu-HU" dirty="0"/>
              <a:t> der </a:t>
            </a:r>
            <a:r>
              <a:rPr lang="hu-HU" dirty="0" err="1"/>
              <a:t>Stadien</a:t>
            </a:r>
            <a:r>
              <a:rPr lang="hu-HU" dirty="0"/>
              <a:t> </a:t>
            </a:r>
            <a:r>
              <a:rPr lang="hu-HU" dirty="0" err="1"/>
              <a:t>sind</a:t>
            </a:r>
            <a:r>
              <a:rPr lang="hu-HU" dirty="0"/>
              <a:t> </a:t>
            </a:r>
            <a:r>
              <a:rPr lang="hu-HU" dirty="0" err="1"/>
              <a:t>gleich</a:t>
            </a:r>
            <a:r>
              <a:rPr lang="hu-HU" dirty="0"/>
              <a:t> (</a:t>
            </a:r>
            <a:r>
              <a:rPr lang="hu-HU" dirty="0" err="1"/>
              <a:t>nur</a:t>
            </a:r>
            <a:r>
              <a:rPr lang="hu-HU" dirty="0"/>
              <a:t> </a:t>
            </a:r>
            <a:r>
              <a:rPr lang="hu-HU" dirty="0" err="1"/>
              <a:t>zB</a:t>
            </a:r>
            <a:r>
              <a:rPr lang="hu-HU" dirty="0"/>
              <a:t> eosinophile … </a:t>
            </a:r>
            <a:r>
              <a:rPr lang="hu-HU" dirty="0" err="1"/>
              <a:t>zufügen</a:t>
            </a:r>
            <a:r>
              <a:rPr lang="hu-HU" dirty="0"/>
              <a:t>)</a:t>
            </a:r>
          </a:p>
          <a:p>
            <a:r>
              <a:rPr lang="hu-HU" dirty="0"/>
              <a:t>die </a:t>
            </a:r>
            <a:r>
              <a:rPr lang="hu-HU" dirty="0" err="1"/>
              <a:t>Zelltypen</a:t>
            </a:r>
            <a:r>
              <a:rPr lang="hu-HU" dirty="0"/>
              <a:t> </a:t>
            </a:r>
            <a:r>
              <a:rPr lang="hu-HU" dirty="0" err="1"/>
              <a:t>sind</a:t>
            </a:r>
            <a:r>
              <a:rPr lang="hu-HU" dirty="0"/>
              <a:t> </a:t>
            </a:r>
            <a:r>
              <a:rPr lang="hu-HU" dirty="0" err="1"/>
              <a:t>wesentlich</a:t>
            </a:r>
            <a:r>
              <a:rPr lang="hu-HU" dirty="0"/>
              <a:t> </a:t>
            </a:r>
            <a:r>
              <a:rPr lang="hu-HU" dirty="0" err="1"/>
              <a:t>seltener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Knochenmark</a:t>
            </a:r>
            <a:r>
              <a:rPr lang="hu-HU" dirty="0"/>
              <a:t> </a:t>
            </a:r>
            <a:r>
              <a:rPr lang="hu-HU" dirty="0" err="1"/>
              <a:t>zu</a:t>
            </a:r>
            <a:r>
              <a:rPr lang="hu-HU" dirty="0"/>
              <a:t> </a:t>
            </a:r>
            <a:r>
              <a:rPr lang="hu-HU" dirty="0" err="1"/>
              <a:t>finden</a:t>
            </a:r>
            <a:endParaRPr lang="hu-HU" dirty="0"/>
          </a:p>
          <a:p>
            <a:r>
              <a:rPr lang="hu-HU" sz="1800" dirty="0"/>
              <a:t>an der </a:t>
            </a:r>
            <a:r>
              <a:rPr lang="hu-HU" sz="1800" dirty="0" err="1"/>
              <a:t>Prüfung</a:t>
            </a:r>
            <a:r>
              <a:rPr lang="hu-HU" sz="1800" dirty="0"/>
              <a:t> </a:t>
            </a:r>
            <a:r>
              <a:rPr lang="hu-HU" sz="1800" dirty="0" err="1"/>
              <a:t>wird</a:t>
            </a:r>
            <a:r>
              <a:rPr lang="hu-HU" sz="1800" dirty="0"/>
              <a:t> </a:t>
            </a:r>
            <a:r>
              <a:rPr lang="hu-HU" sz="1800" dirty="0" err="1"/>
              <a:t>nicht</a:t>
            </a:r>
            <a:r>
              <a:rPr lang="hu-HU" sz="1800" dirty="0"/>
              <a:t> </a:t>
            </a:r>
            <a:r>
              <a:rPr lang="hu-HU" sz="1800" dirty="0" err="1"/>
              <a:t>gefragt</a:t>
            </a:r>
            <a:endParaRPr lang="de-DE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5220072" y="77723"/>
            <a:ext cx="33123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 err="1">
                <a:solidFill>
                  <a:srgbClr val="C00000"/>
                </a:solidFill>
              </a:rPr>
              <a:t>Entwicklung</a:t>
            </a:r>
            <a:r>
              <a:rPr lang="hu-HU" sz="2400" b="1" dirty="0">
                <a:solidFill>
                  <a:srgbClr val="C00000"/>
                </a:solidFill>
              </a:rPr>
              <a:t> der </a:t>
            </a:r>
            <a:r>
              <a:rPr lang="hu-HU" sz="2400" b="1" dirty="0" err="1">
                <a:solidFill>
                  <a:srgbClr val="C00000"/>
                </a:solidFill>
              </a:rPr>
              <a:t>Eosinophilen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4788782" y="1054477"/>
            <a:ext cx="280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eosinophile </a:t>
            </a:r>
            <a:r>
              <a:rPr lang="hu-HU" dirty="0" err="1"/>
              <a:t>Myelozyten</a:t>
            </a:r>
            <a:r>
              <a:rPr lang="hu-HU" dirty="0"/>
              <a:t> (linkes </a:t>
            </a:r>
            <a:r>
              <a:rPr lang="hu-HU" dirty="0" err="1"/>
              <a:t>Bild</a:t>
            </a:r>
            <a:r>
              <a:rPr lang="hu-HU" dirty="0"/>
              <a:t>; </a:t>
            </a:r>
            <a:r>
              <a:rPr lang="hu-HU" dirty="0" err="1"/>
              <a:t>gelber</a:t>
            </a:r>
            <a:r>
              <a:rPr lang="hu-HU" dirty="0"/>
              <a:t> </a:t>
            </a:r>
            <a:r>
              <a:rPr lang="hu-HU" dirty="0" err="1"/>
              <a:t>Pfeil</a:t>
            </a:r>
            <a:r>
              <a:rPr lang="hu-HU" dirty="0"/>
              <a:t>)</a:t>
            </a:r>
            <a:endParaRPr lang="de-DE" dirty="0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860031" cy="393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86466"/>
            <a:ext cx="5220072" cy="417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1187624" y="4654877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eosinophile </a:t>
            </a:r>
            <a:r>
              <a:rPr lang="hu-HU" dirty="0" err="1"/>
              <a:t>Myelozyten</a:t>
            </a:r>
            <a:r>
              <a:rPr lang="hu-HU" dirty="0"/>
              <a:t> (</a:t>
            </a:r>
            <a:r>
              <a:rPr lang="hu-HU" dirty="0" err="1"/>
              <a:t>rechtes</a:t>
            </a:r>
            <a:r>
              <a:rPr lang="hu-HU" dirty="0"/>
              <a:t> </a:t>
            </a:r>
            <a:r>
              <a:rPr lang="hu-HU" dirty="0" err="1"/>
              <a:t>Bild</a:t>
            </a:r>
            <a:r>
              <a:rPr lang="hu-HU" dirty="0"/>
              <a:t>; </a:t>
            </a:r>
            <a:r>
              <a:rPr lang="hu-HU" dirty="0" err="1"/>
              <a:t>gelber</a:t>
            </a:r>
            <a:r>
              <a:rPr lang="hu-HU" dirty="0"/>
              <a:t> </a:t>
            </a:r>
            <a:r>
              <a:rPr lang="hu-HU" dirty="0" err="1"/>
              <a:t>Pfeil</a:t>
            </a:r>
            <a:r>
              <a:rPr lang="hu-HU" dirty="0"/>
              <a:t>)</a:t>
            </a:r>
            <a:endParaRPr lang="de-DE" dirty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289426"/>
            <a:ext cx="1612759" cy="156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Bildung</a:t>
            </a:r>
            <a:r>
              <a:rPr lang="hu-HU" dirty="0"/>
              <a:t> der </a:t>
            </a:r>
            <a:r>
              <a:rPr lang="hu-HU" dirty="0" err="1"/>
              <a:t>Monozyten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Entwicklungsstadien</a:t>
            </a:r>
            <a:r>
              <a:rPr lang="hu-HU" dirty="0"/>
              <a:t> </a:t>
            </a:r>
            <a:r>
              <a:rPr lang="hu-HU" dirty="0" err="1"/>
              <a:t>sind</a:t>
            </a:r>
            <a:r>
              <a:rPr lang="hu-HU" dirty="0"/>
              <a:t> </a:t>
            </a:r>
            <a:r>
              <a:rPr lang="hu-HU" dirty="0" err="1"/>
              <a:t>schwer</a:t>
            </a:r>
            <a:r>
              <a:rPr lang="hu-HU" dirty="0"/>
              <a:t> </a:t>
            </a:r>
            <a:r>
              <a:rPr lang="hu-HU" dirty="0" err="1"/>
              <a:t>voneinander</a:t>
            </a:r>
            <a:r>
              <a:rPr lang="hu-HU" dirty="0"/>
              <a:t> </a:t>
            </a:r>
            <a:r>
              <a:rPr lang="hu-HU" dirty="0" err="1"/>
              <a:t>zu</a:t>
            </a:r>
            <a:r>
              <a:rPr lang="hu-HU" dirty="0"/>
              <a:t> </a:t>
            </a:r>
            <a:r>
              <a:rPr lang="hu-HU" dirty="0" err="1"/>
              <a:t>unterscheiden</a:t>
            </a:r>
            <a:endParaRPr lang="hu-HU" dirty="0"/>
          </a:p>
          <a:p>
            <a:r>
              <a:rPr lang="hu-HU" dirty="0" err="1"/>
              <a:t>Stadiennamen</a:t>
            </a:r>
            <a:r>
              <a:rPr lang="hu-HU" dirty="0"/>
              <a:t>: </a:t>
            </a:r>
            <a:r>
              <a:rPr lang="hu-HU" dirty="0" err="1"/>
              <a:t>Monoblast</a:t>
            </a:r>
            <a:r>
              <a:rPr lang="hu-HU" dirty="0"/>
              <a:t>, </a:t>
            </a:r>
            <a:r>
              <a:rPr lang="hu-HU" dirty="0" err="1"/>
              <a:t>Promonozyte</a:t>
            </a:r>
            <a:r>
              <a:rPr lang="hu-HU" dirty="0"/>
              <a:t>, </a:t>
            </a:r>
            <a:r>
              <a:rPr lang="hu-HU" dirty="0" err="1"/>
              <a:t>Monozyte</a:t>
            </a:r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2" cy="358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403648" y="3573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Monoblast</a:t>
            </a:r>
            <a:endParaRPr lang="de-DE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128" y="3284984"/>
            <a:ext cx="450687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6300192" y="2924944"/>
            <a:ext cx="17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Promonozyte</a:t>
            </a:r>
            <a:endParaRPr lang="de-DE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Bildung</a:t>
            </a:r>
            <a:r>
              <a:rPr lang="hu-HU" dirty="0"/>
              <a:t> der </a:t>
            </a:r>
            <a:r>
              <a:rPr lang="hu-HU" dirty="0" err="1"/>
              <a:t>Thrombozyten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Die </a:t>
            </a:r>
            <a:r>
              <a:rPr lang="hu-HU" sz="2400" dirty="0" err="1"/>
              <a:t>Vorstufen</a:t>
            </a:r>
            <a:r>
              <a:rPr lang="hu-HU" sz="2400" dirty="0"/>
              <a:t> </a:t>
            </a:r>
            <a:r>
              <a:rPr lang="hu-HU" sz="2400" dirty="0" err="1"/>
              <a:t>werden</a:t>
            </a:r>
            <a:r>
              <a:rPr lang="hu-HU" sz="2400" dirty="0"/>
              <a:t> </a:t>
            </a:r>
            <a:r>
              <a:rPr lang="hu-HU" sz="2400" dirty="0" err="1"/>
              <a:t>zu</a:t>
            </a:r>
            <a:r>
              <a:rPr lang="hu-HU" sz="2400" dirty="0"/>
              <a:t> </a:t>
            </a:r>
            <a:r>
              <a:rPr lang="hu-HU" sz="2400" dirty="0" err="1"/>
              <a:t>extrem</a:t>
            </a:r>
            <a:r>
              <a:rPr lang="hu-HU" sz="2400" dirty="0"/>
              <a:t> </a:t>
            </a:r>
            <a:r>
              <a:rPr lang="hu-HU" sz="2400" dirty="0" err="1"/>
              <a:t>großen</a:t>
            </a:r>
            <a:r>
              <a:rPr lang="hu-HU" sz="2400" dirty="0"/>
              <a:t> </a:t>
            </a:r>
            <a:r>
              <a:rPr lang="hu-HU" sz="2400" dirty="0" err="1"/>
              <a:t>Zellen</a:t>
            </a:r>
            <a:endParaRPr lang="hu-HU" sz="2400" dirty="0"/>
          </a:p>
          <a:p>
            <a:r>
              <a:rPr lang="hu-HU" sz="2400" dirty="0" err="1"/>
              <a:t>Keine</a:t>
            </a:r>
            <a:r>
              <a:rPr lang="hu-HU" sz="2400" dirty="0"/>
              <a:t> </a:t>
            </a:r>
            <a:r>
              <a:rPr lang="hu-HU" sz="2400" dirty="0" err="1"/>
              <a:t>Granulation</a:t>
            </a:r>
            <a:r>
              <a:rPr lang="hu-HU" sz="2400" dirty="0"/>
              <a:t>, </a:t>
            </a:r>
            <a:r>
              <a:rPr lang="hu-HU" sz="2400" dirty="0" err="1"/>
              <a:t>Polyploidie</a:t>
            </a:r>
            <a:endParaRPr lang="hu-HU" sz="2400" dirty="0"/>
          </a:p>
          <a:p>
            <a:r>
              <a:rPr lang="hu-HU" sz="2400" dirty="0" err="1"/>
              <a:t>Stadien</a:t>
            </a:r>
            <a:r>
              <a:rPr lang="hu-HU" sz="2400" dirty="0"/>
              <a:t>:</a:t>
            </a:r>
            <a:br>
              <a:rPr lang="hu-HU" sz="2400" dirty="0"/>
            </a:br>
            <a:r>
              <a:rPr lang="hu-HU" sz="2400" dirty="0"/>
              <a:t>-</a:t>
            </a:r>
            <a:r>
              <a:rPr lang="hu-HU" sz="2400" b="1" dirty="0" err="1"/>
              <a:t>Megakaryoblast</a:t>
            </a:r>
            <a:r>
              <a:rPr lang="hu-HU" sz="2400" dirty="0"/>
              <a:t> (</a:t>
            </a:r>
            <a:r>
              <a:rPr lang="hu-HU" sz="2400" dirty="0" err="1"/>
              <a:t>diploid</a:t>
            </a:r>
            <a:r>
              <a:rPr lang="hu-HU" sz="2400" dirty="0"/>
              <a:t> und </a:t>
            </a:r>
            <a:r>
              <a:rPr lang="hu-HU" sz="2400" dirty="0" err="1"/>
              <a:t>normale</a:t>
            </a:r>
            <a:r>
              <a:rPr lang="hu-HU" sz="2400" dirty="0"/>
              <a:t> </a:t>
            </a:r>
            <a:r>
              <a:rPr lang="hu-HU" sz="2400" dirty="0" err="1"/>
              <a:t>Größe</a:t>
            </a:r>
            <a:r>
              <a:rPr lang="hu-HU" sz="2400" dirty="0"/>
              <a:t>)</a:t>
            </a:r>
          </a:p>
          <a:p>
            <a:pPr>
              <a:buNone/>
            </a:pPr>
            <a:r>
              <a:rPr lang="hu-HU" sz="2400" dirty="0"/>
              <a:t>    </a:t>
            </a:r>
            <a:r>
              <a:rPr lang="hu-HU" sz="2400" dirty="0" err="1"/>
              <a:t>-</a:t>
            </a:r>
            <a:r>
              <a:rPr lang="hu-HU" sz="2400" b="1" dirty="0" err="1"/>
              <a:t>Promegakaryozyte</a:t>
            </a:r>
            <a:endParaRPr lang="hu-HU" sz="2400" b="1" dirty="0"/>
          </a:p>
          <a:p>
            <a:pPr>
              <a:buNone/>
            </a:pPr>
            <a:r>
              <a:rPr lang="hu-HU" sz="2400" dirty="0"/>
              <a:t>    </a:t>
            </a:r>
            <a:r>
              <a:rPr lang="hu-HU" sz="2400" dirty="0" err="1"/>
              <a:t>-</a:t>
            </a:r>
            <a:r>
              <a:rPr lang="hu-HU" sz="2400" b="1" dirty="0" err="1"/>
              <a:t>Megakaryozyte</a:t>
            </a:r>
            <a:r>
              <a:rPr lang="hu-HU" sz="2400" dirty="0"/>
              <a:t> (</a:t>
            </a:r>
            <a:r>
              <a:rPr lang="hu-HU" sz="2400" dirty="0" err="1"/>
              <a:t>polyploid</a:t>
            </a:r>
            <a:r>
              <a:rPr lang="hu-HU" sz="2400" dirty="0"/>
              <a:t>; </a:t>
            </a:r>
            <a:r>
              <a:rPr lang="hu-HU" sz="2400" dirty="0" err="1"/>
              <a:t>im</a:t>
            </a:r>
            <a:r>
              <a:rPr lang="hu-HU" sz="2400" dirty="0"/>
              <a:t> </a:t>
            </a:r>
            <a:r>
              <a:rPr lang="hu-HU" sz="2400" dirty="0" err="1"/>
              <a:t>Mittel</a:t>
            </a:r>
            <a:r>
              <a:rPr lang="hu-HU" sz="2400" dirty="0"/>
              <a:t> 16n, </a:t>
            </a:r>
            <a:r>
              <a:rPr lang="hu-HU" sz="2400" dirty="0" err="1"/>
              <a:t>durch</a:t>
            </a:r>
            <a:r>
              <a:rPr lang="hu-HU" sz="2400" dirty="0"/>
              <a:t> </a:t>
            </a:r>
            <a:r>
              <a:rPr lang="hu-HU" sz="2400" dirty="0" err="1"/>
              <a:t>Endoreduplikation</a:t>
            </a:r>
            <a:r>
              <a:rPr lang="hu-HU" sz="2400" dirty="0"/>
              <a:t>, </a:t>
            </a:r>
            <a:r>
              <a:rPr lang="hu-HU" sz="2400" dirty="0" err="1"/>
              <a:t>ohne</a:t>
            </a:r>
            <a:r>
              <a:rPr lang="hu-HU" sz="2400" dirty="0"/>
              <a:t> </a:t>
            </a:r>
            <a:r>
              <a:rPr lang="hu-HU" sz="2400" dirty="0" err="1"/>
              <a:t>Kernteilungen</a:t>
            </a:r>
            <a:r>
              <a:rPr lang="hu-HU" sz="2400" dirty="0"/>
              <a:t>)</a:t>
            </a:r>
          </a:p>
          <a:p>
            <a:pPr>
              <a:buNone/>
            </a:pPr>
            <a:r>
              <a:rPr lang="hu-HU" sz="2400" dirty="0"/>
              <a:t>    -</a:t>
            </a:r>
            <a:r>
              <a:rPr lang="hu-HU" sz="2400" dirty="0" err="1"/>
              <a:t>Thrombozyten</a:t>
            </a:r>
            <a:r>
              <a:rPr lang="hu-HU" sz="2400" dirty="0"/>
              <a:t> </a:t>
            </a:r>
            <a:r>
              <a:rPr lang="hu-HU" sz="2400" dirty="0" err="1"/>
              <a:t>entstehen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der </a:t>
            </a:r>
            <a:r>
              <a:rPr lang="hu-HU" sz="2400" dirty="0" err="1"/>
              <a:t>marginalen</a:t>
            </a:r>
            <a:r>
              <a:rPr lang="hu-HU" sz="2400" dirty="0"/>
              <a:t> </a:t>
            </a:r>
            <a:r>
              <a:rPr lang="hu-HU" sz="2400" dirty="0" err="1"/>
              <a:t>Zytoplasma</a:t>
            </a:r>
            <a:r>
              <a:rPr lang="hu-HU" sz="2400" dirty="0"/>
              <a:t> der </a:t>
            </a:r>
            <a:r>
              <a:rPr lang="hu-HU" sz="2400" dirty="0" err="1"/>
              <a:t>Megakaryozyten</a:t>
            </a:r>
            <a:r>
              <a:rPr lang="hu-HU" sz="2400" dirty="0"/>
              <a:t> (</a:t>
            </a:r>
            <a:r>
              <a:rPr lang="hu-HU" sz="2400" dirty="0" err="1"/>
              <a:t>Thrombozytenschnüre</a:t>
            </a:r>
            <a:r>
              <a:rPr lang="hu-HU" sz="2400" dirty="0"/>
              <a:t> in </a:t>
            </a:r>
            <a:r>
              <a:rPr lang="hu-HU" sz="2400" dirty="0" err="1"/>
              <a:t>Knochenmarksinusen</a:t>
            </a:r>
            <a:r>
              <a:rPr lang="hu-HU" sz="2400" dirty="0"/>
              <a:t>) </a:t>
            </a:r>
            <a:r>
              <a:rPr lang="hu-HU" sz="2400" dirty="0" err="1"/>
              <a:t>durch</a:t>
            </a:r>
            <a:r>
              <a:rPr lang="hu-HU" sz="2400" dirty="0"/>
              <a:t> </a:t>
            </a:r>
            <a:r>
              <a:rPr lang="hu-HU" sz="2400" dirty="0" err="1"/>
              <a:t>Demarkationsspalten</a:t>
            </a:r>
            <a:endParaRPr lang="de-DE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7757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4355976" y="102143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Megakaryoblast</a:t>
            </a:r>
            <a:endParaRPr lang="de-DE" b="1" dirty="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3150866"/>
            <a:ext cx="4608512" cy="370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1052983" y="5004433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Promegakaryozyt</a:t>
            </a:r>
            <a:r>
              <a:rPr lang="hu-HU" dirty="0"/>
              <a:t>:</a:t>
            </a:r>
          </a:p>
          <a:p>
            <a:r>
              <a:rPr lang="hu-HU" dirty="0"/>
              <a:t>30-70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/>
              <a:t>m (</a:t>
            </a:r>
            <a:r>
              <a:rPr lang="hu-HU" dirty="0" err="1"/>
              <a:t>vergleiche</a:t>
            </a:r>
            <a:r>
              <a:rPr lang="hu-HU" dirty="0"/>
              <a:t> mit den </a:t>
            </a:r>
            <a:r>
              <a:rPr lang="hu-HU" dirty="0" err="1"/>
              <a:t>benachtbarten</a:t>
            </a:r>
            <a:r>
              <a:rPr lang="hu-HU" dirty="0"/>
              <a:t> </a:t>
            </a:r>
            <a:r>
              <a:rPr lang="hu-HU" dirty="0" err="1"/>
              <a:t>erythropoetischen</a:t>
            </a:r>
            <a:r>
              <a:rPr lang="hu-HU" dirty="0"/>
              <a:t> und neutrophilen </a:t>
            </a:r>
            <a:r>
              <a:rPr lang="hu-HU" dirty="0" err="1"/>
              <a:t>bildenden</a:t>
            </a:r>
            <a:r>
              <a:rPr lang="hu-HU" dirty="0"/>
              <a:t> </a:t>
            </a:r>
            <a:r>
              <a:rPr lang="hu-HU" dirty="0" err="1"/>
              <a:t>Zellformen</a:t>
            </a:r>
            <a:r>
              <a:rPr lang="hu-HU" dirty="0"/>
              <a:t>!)</a:t>
            </a:r>
            <a:endParaRPr lang="de-DE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1268760"/>
            <a:ext cx="9144000" cy="3796854"/>
            <a:chOff x="0" y="3061146"/>
            <a:chExt cx="9144000" cy="3796854"/>
          </a:xfrm>
        </p:grpSpPr>
        <p:pic>
          <p:nvPicPr>
            <p:cNvPr id="942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27984" y="3061146"/>
              <a:ext cx="4716016" cy="379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068960"/>
              <a:ext cx="4710333" cy="3789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églalap 4"/>
          <p:cNvSpPr/>
          <p:nvPr/>
        </p:nvSpPr>
        <p:spPr>
          <a:xfrm>
            <a:off x="971600" y="5157192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/>
              <a:t>Promegakaryozyt</a:t>
            </a:r>
            <a:endParaRPr lang="de-DE" b="1" dirty="0"/>
          </a:p>
        </p:txBody>
      </p:sp>
      <p:sp>
        <p:nvSpPr>
          <p:cNvPr id="6" name="Téglalap 5"/>
          <p:cNvSpPr/>
          <p:nvPr/>
        </p:nvSpPr>
        <p:spPr>
          <a:xfrm>
            <a:off x="5832331" y="5157192"/>
            <a:ext cx="310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/>
              <a:t>Megakaryozyt</a:t>
            </a:r>
            <a:r>
              <a:rPr lang="hu-HU" dirty="0"/>
              <a:t>: </a:t>
            </a:r>
            <a:r>
              <a:rPr lang="hu-HU" dirty="0" err="1"/>
              <a:t>bis</a:t>
            </a:r>
            <a:r>
              <a:rPr lang="hu-HU" dirty="0"/>
              <a:t> 100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/>
              <a:t>m, </a:t>
            </a:r>
          </a:p>
          <a:p>
            <a:r>
              <a:rPr lang="hu-HU" dirty="0" err="1"/>
              <a:t>noch</a:t>
            </a:r>
            <a:r>
              <a:rPr lang="hu-HU" dirty="0"/>
              <a:t> </a:t>
            </a:r>
            <a:r>
              <a:rPr lang="hu-HU" dirty="0" err="1"/>
              <a:t>mehr</a:t>
            </a:r>
            <a:r>
              <a:rPr lang="hu-HU" dirty="0"/>
              <a:t> </a:t>
            </a:r>
            <a:r>
              <a:rPr lang="hu-HU" dirty="0" err="1"/>
              <a:t>Zytoplasma</a:t>
            </a:r>
            <a:endParaRPr lang="de-D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652120" cy="479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084168" y="54868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Freisetzung</a:t>
            </a:r>
            <a:r>
              <a:rPr lang="hu-HU" dirty="0"/>
              <a:t> von </a:t>
            </a:r>
            <a:r>
              <a:rPr lang="hu-HU" dirty="0" err="1"/>
              <a:t>Thrombozyten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einer</a:t>
            </a:r>
            <a:r>
              <a:rPr lang="hu-HU" dirty="0"/>
              <a:t> </a:t>
            </a:r>
            <a:r>
              <a:rPr lang="hu-HU" dirty="0" err="1"/>
              <a:t>Megakaryozyte</a:t>
            </a:r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03768"/>
            <a:ext cx="6012160" cy="39322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8"/>
            <a:ext cx="7367143" cy="294428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32656"/>
            <a:ext cx="306070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4788024" y="342900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Randpartie</a:t>
            </a:r>
            <a:r>
              <a:rPr lang="hu-HU" dirty="0"/>
              <a:t> </a:t>
            </a:r>
            <a:r>
              <a:rPr lang="hu-HU" dirty="0" err="1"/>
              <a:t>einer</a:t>
            </a:r>
            <a:r>
              <a:rPr lang="hu-HU" dirty="0"/>
              <a:t> </a:t>
            </a:r>
            <a:r>
              <a:rPr lang="hu-HU" dirty="0" err="1"/>
              <a:t>Megakaryozyte</a:t>
            </a:r>
            <a:endParaRPr lang="hu-HU" dirty="0"/>
          </a:p>
          <a:p>
            <a:r>
              <a:rPr lang="hu-HU" dirty="0"/>
              <a:t>mit </a:t>
            </a:r>
            <a:r>
              <a:rPr lang="hu-HU" dirty="0" err="1"/>
              <a:t>Demarkationssplaten</a:t>
            </a:r>
            <a:endParaRPr lang="de-DE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40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megakario és trombo ph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116" y="3429000"/>
            <a:ext cx="51298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5" descr="megakario és tr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44641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4500563" y="765175"/>
            <a:ext cx="39592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Megakaryozyten</a:t>
            </a:r>
            <a:r>
              <a:rPr lang="hu-HU" dirty="0"/>
              <a:t> mit </a:t>
            </a:r>
            <a:r>
              <a:rPr lang="hu-HU" dirty="0" err="1"/>
              <a:t>Thrombozyten</a:t>
            </a:r>
            <a:r>
              <a:rPr lang="hu-HU" dirty="0"/>
              <a:t> </a:t>
            </a:r>
            <a:r>
              <a:rPr lang="hu-HU" dirty="0" err="1"/>
              <a:t>demarcating</a:t>
            </a:r>
            <a:r>
              <a:rPr lang="hu-HU" dirty="0"/>
              <a:t> </a:t>
            </a:r>
            <a:r>
              <a:rPr lang="hu-HU" dirty="0" err="1"/>
              <a:t>membrane</a:t>
            </a:r>
            <a:r>
              <a:rPr lang="hu-HU" dirty="0"/>
              <a:t> (TDM) (</a:t>
            </a:r>
            <a:r>
              <a:rPr lang="hu-HU" dirty="0" err="1"/>
              <a:t>Pappenheim</a:t>
            </a:r>
            <a:r>
              <a:rPr lang="hu-HU" dirty="0"/>
              <a:t> –</a:t>
            </a:r>
            <a:r>
              <a:rPr lang="hu-HU" dirty="0" err="1"/>
              <a:t>links</a:t>
            </a:r>
            <a:r>
              <a:rPr lang="hu-HU" dirty="0"/>
              <a:t>, </a:t>
            </a:r>
            <a:r>
              <a:rPr lang="hu-HU" dirty="0" err="1"/>
              <a:t>Phasenkontrast</a:t>
            </a:r>
            <a:r>
              <a:rPr lang="hu-HU" dirty="0"/>
              <a:t> </a:t>
            </a:r>
            <a:r>
              <a:rPr lang="hu-HU" dirty="0" err="1"/>
              <a:t>unten</a:t>
            </a:r>
            <a:r>
              <a:rPr lang="hu-HU" dirty="0"/>
              <a:t>). </a:t>
            </a:r>
            <a:r>
              <a:rPr lang="hu-HU" dirty="0" err="1"/>
              <a:t>Nach</a:t>
            </a:r>
            <a:r>
              <a:rPr lang="hu-HU" dirty="0"/>
              <a:t> </a:t>
            </a:r>
            <a:r>
              <a:rPr lang="hu-HU" dirty="0" err="1"/>
              <a:t>Freisetzung</a:t>
            </a:r>
            <a:r>
              <a:rPr lang="hu-HU" dirty="0"/>
              <a:t> der </a:t>
            </a:r>
            <a:r>
              <a:rPr lang="hu-HU" dirty="0" err="1"/>
              <a:t>Thrombozyten</a:t>
            </a:r>
            <a:r>
              <a:rPr lang="hu-HU" dirty="0"/>
              <a:t> </a:t>
            </a:r>
            <a:r>
              <a:rPr lang="hu-HU" dirty="0" err="1"/>
              <a:t>bleibt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Zellkern</a:t>
            </a:r>
            <a:r>
              <a:rPr lang="hu-HU" dirty="0"/>
              <a:t> mit </a:t>
            </a:r>
            <a:r>
              <a:rPr lang="hu-HU" dirty="0" err="1"/>
              <a:t>ganz</a:t>
            </a:r>
            <a:r>
              <a:rPr lang="hu-HU" dirty="0"/>
              <a:t> </a:t>
            </a:r>
            <a:r>
              <a:rPr lang="hu-HU" dirty="0" err="1"/>
              <a:t>weniger</a:t>
            </a:r>
            <a:r>
              <a:rPr lang="hu-HU" dirty="0"/>
              <a:t> </a:t>
            </a:r>
            <a:r>
              <a:rPr lang="hu-HU" dirty="0" err="1"/>
              <a:t>Zytoplasma</a:t>
            </a:r>
            <a:r>
              <a:rPr lang="hu-HU" dirty="0"/>
              <a:t> </a:t>
            </a:r>
            <a:r>
              <a:rPr lang="hu-HU" dirty="0" err="1"/>
              <a:t>zurück</a:t>
            </a:r>
            <a:r>
              <a:rPr lang="hu-HU" dirty="0"/>
              <a:t> (</a:t>
            </a:r>
            <a:r>
              <a:rPr lang="hu-HU" dirty="0" err="1"/>
              <a:t>nackte</a:t>
            </a:r>
            <a:r>
              <a:rPr lang="hu-HU" dirty="0"/>
              <a:t> </a:t>
            </a:r>
            <a:r>
              <a:rPr lang="hu-HU" dirty="0" err="1"/>
              <a:t>Megakaryozyte</a:t>
            </a:r>
            <a:r>
              <a:rPr lang="hu-HU" dirty="0"/>
              <a:t>): Apoptose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Blutkreislauf</a:t>
            </a:r>
            <a:endParaRPr lang="de-DE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classconnection.s3.amazonaws.com/383/flashcards/5960383/png/screen_shot_2014-09-17_at_105113_pm-14886ABFB8B2C0C3A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04864"/>
            <a:ext cx="5294156" cy="386370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115616" y="62068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Emperipolesis</a:t>
            </a:r>
            <a:r>
              <a:rPr lang="hu-HU" dirty="0"/>
              <a:t>: </a:t>
            </a:r>
            <a:r>
              <a:rPr lang="hu-HU" dirty="0" err="1"/>
              <a:t>Vorhandensein</a:t>
            </a:r>
            <a:r>
              <a:rPr lang="hu-HU" dirty="0"/>
              <a:t> </a:t>
            </a: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normale</a:t>
            </a:r>
            <a:r>
              <a:rPr lang="hu-HU" dirty="0"/>
              <a:t> </a:t>
            </a:r>
            <a:r>
              <a:rPr lang="hu-HU" dirty="0" err="1"/>
              <a:t>Zelle</a:t>
            </a:r>
            <a:r>
              <a:rPr lang="hu-HU" dirty="0"/>
              <a:t> in der </a:t>
            </a:r>
            <a:r>
              <a:rPr lang="hu-HU" dirty="0" err="1"/>
              <a:t>Zytoplasma</a:t>
            </a:r>
            <a:r>
              <a:rPr lang="hu-HU" dirty="0"/>
              <a:t> von </a:t>
            </a:r>
            <a:r>
              <a:rPr lang="hu-HU" dirty="0" err="1"/>
              <a:t>einer</a:t>
            </a:r>
            <a:r>
              <a:rPr lang="hu-HU" dirty="0"/>
              <a:t> </a:t>
            </a:r>
            <a:r>
              <a:rPr lang="hu-HU" dirty="0" err="1"/>
              <a:t>anderen</a:t>
            </a:r>
            <a:r>
              <a:rPr lang="hu-HU" dirty="0"/>
              <a:t> </a:t>
            </a:r>
            <a:r>
              <a:rPr lang="hu-HU" dirty="0" err="1"/>
              <a:t>Zelle</a:t>
            </a:r>
            <a:endParaRPr lang="de-DE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osteobl és k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36838"/>
            <a:ext cx="3598863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5" descr="zsírsej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33375"/>
            <a:ext cx="3598862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őlas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4076700"/>
            <a:ext cx="3598862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539750" y="404813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Andere</a:t>
            </a:r>
            <a:r>
              <a:rPr lang="hu-HU" dirty="0"/>
              <a:t> </a:t>
            </a:r>
            <a:r>
              <a:rPr lang="hu-HU" dirty="0" err="1"/>
              <a:t>Zelltypen</a:t>
            </a:r>
            <a:r>
              <a:rPr lang="hu-HU" dirty="0"/>
              <a:t> in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roten</a:t>
            </a:r>
            <a:r>
              <a:rPr lang="hu-HU" dirty="0"/>
              <a:t> </a:t>
            </a:r>
            <a:r>
              <a:rPr lang="hu-HU" dirty="0" err="1"/>
              <a:t>Knochenmark</a:t>
            </a:r>
            <a:r>
              <a:rPr lang="hu-HU" dirty="0"/>
              <a:t>:</a:t>
            </a:r>
            <a:endParaRPr lang="de-DE" dirty="0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2195513" y="242093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3924300" y="1557338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3924300" y="5734050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331913" y="2054225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Osteoklast</a:t>
            </a:r>
            <a:endParaRPr lang="de-DE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2555875" y="1412875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Fettzelle</a:t>
            </a:r>
            <a:endParaRPr lang="de-DE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124075" y="5516563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Plasmazellen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animBg="1"/>
      <p:bldP spid="18441" grpId="0" animBg="1"/>
      <p:bldP spid="18442" grpId="0" animBg="1"/>
      <p:bldP spid="18443" grpId="0"/>
      <p:bldP spid="18444" grpId="0"/>
      <p:bldP spid="184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Blutbildung – Hämatopoese II.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 err="1"/>
              <a:t>Bildung</a:t>
            </a:r>
            <a:r>
              <a:rPr lang="hu-HU" sz="2800" dirty="0"/>
              <a:t> der </a:t>
            </a:r>
            <a:r>
              <a:rPr lang="hu-HU" sz="2800" dirty="0" err="1"/>
              <a:t>Erythrozyten</a:t>
            </a:r>
            <a:r>
              <a:rPr lang="hu-HU" sz="2800" dirty="0"/>
              <a:t>: </a:t>
            </a:r>
            <a:r>
              <a:rPr lang="hu-HU" sz="2800" dirty="0" err="1"/>
              <a:t>Erythropoese</a:t>
            </a:r>
            <a:endParaRPr lang="hu-HU" sz="2800" dirty="0"/>
          </a:p>
          <a:p>
            <a:r>
              <a:rPr lang="hu-HU" sz="2800" dirty="0" err="1"/>
              <a:t>Bildung</a:t>
            </a:r>
            <a:r>
              <a:rPr lang="hu-HU" sz="2800" dirty="0"/>
              <a:t> der </a:t>
            </a:r>
            <a:r>
              <a:rPr lang="hu-HU" sz="2800" dirty="0" err="1"/>
              <a:t>Granulozyten</a:t>
            </a:r>
            <a:r>
              <a:rPr lang="hu-HU" sz="2800" dirty="0"/>
              <a:t>: </a:t>
            </a:r>
            <a:r>
              <a:rPr lang="hu-HU" sz="2800" dirty="0" err="1" smtClean="0"/>
              <a:t>Granulopoese</a:t>
            </a:r>
            <a:endParaRPr lang="hu-HU" sz="2800" dirty="0"/>
          </a:p>
          <a:p>
            <a:r>
              <a:rPr lang="hu-HU" sz="2800" dirty="0" err="1"/>
              <a:t>Bildung</a:t>
            </a:r>
            <a:r>
              <a:rPr lang="hu-HU" sz="2800" dirty="0"/>
              <a:t> </a:t>
            </a:r>
            <a:r>
              <a:rPr lang="hu-HU" sz="2800" dirty="0" smtClean="0"/>
              <a:t>der </a:t>
            </a:r>
            <a:r>
              <a:rPr lang="hu-HU" sz="2800" dirty="0" err="1" smtClean="0"/>
              <a:t>Lymphozyten</a:t>
            </a:r>
            <a:r>
              <a:rPr lang="hu-HU" sz="2800" dirty="0" smtClean="0"/>
              <a:t>: </a:t>
            </a:r>
            <a:r>
              <a:rPr lang="hu-HU" sz="2800" dirty="0" err="1" smtClean="0"/>
              <a:t>Lymphopoese</a:t>
            </a:r>
            <a:endParaRPr lang="hu-HU" sz="2800" dirty="0" smtClean="0"/>
          </a:p>
          <a:p>
            <a:r>
              <a:rPr lang="hu-HU" sz="2800" dirty="0" err="1"/>
              <a:t>Bildung</a:t>
            </a:r>
            <a:r>
              <a:rPr lang="hu-HU" sz="2800" dirty="0"/>
              <a:t> </a:t>
            </a:r>
            <a:r>
              <a:rPr lang="hu-HU" sz="2800" dirty="0" smtClean="0"/>
              <a:t>der </a:t>
            </a:r>
            <a:r>
              <a:rPr lang="hu-HU" sz="2800" dirty="0" err="1" smtClean="0"/>
              <a:t>Monozyten</a:t>
            </a:r>
            <a:r>
              <a:rPr lang="hu-HU" sz="2800" dirty="0" smtClean="0"/>
              <a:t>: </a:t>
            </a:r>
            <a:r>
              <a:rPr lang="hu-HU" sz="2800" dirty="0" err="1" smtClean="0"/>
              <a:t>Monopoese</a:t>
            </a:r>
            <a:endParaRPr lang="hu-HU" sz="2800" dirty="0" smtClean="0"/>
          </a:p>
          <a:p>
            <a:r>
              <a:rPr lang="hu-HU" sz="2800" dirty="0" err="1" smtClean="0"/>
              <a:t>Bildung</a:t>
            </a:r>
            <a:r>
              <a:rPr lang="hu-HU" sz="2800" dirty="0" smtClean="0"/>
              <a:t> </a:t>
            </a:r>
            <a:r>
              <a:rPr lang="hu-HU" sz="2800" dirty="0"/>
              <a:t>von </a:t>
            </a:r>
            <a:r>
              <a:rPr lang="hu-HU" sz="2800" dirty="0" err="1"/>
              <a:t>Erythrozyten</a:t>
            </a:r>
            <a:r>
              <a:rPr lang="hu-HU" sz="2800" dirty="0"/>
              <a:t>, </a:t>
            </a:r>
            <a:r>
              <a:rPr lang="hu-HU" sz="2800" dirty="0" err="1"/>
              <a:t>alle</a:t>
            </a:r>
            <a:r>
              <a:rPr lang="hu-HU" sz="2800" dirty="0"/>
              <a:t> </a:t>
            </a:r>
            <a:r>
              <a:rPr lang="hu-HU" sz="2800" dirty="0" err="1"/>
              <a:t>Granulozyten</a:t>
            </a:r>
            <a:r>
              <a:rPr lang="hu-HU" sz="2800" dirty="0"/>
              <a:t>, </a:t>
            </a:r>
            <a:r>
              <a:rPr lang="hu-HU" sz="2800" dirty="0" err="1"/>
              <a:t>Monozyten</a:t>
            </a:r>
            <a:r>
              <a:rPr lang="hu-HU" sz="2800" dirty="0"/>
              <a:t> und </a:t>
            </a:r>
            <a:r>
              <a:rPr lang="hu-HU" sz="2800" dirty="0" err="1"/>
              <a:t>Thrombozyten</a:t>
            </a:r>
            <a:r>
              <a:rPr lang="hu-HU" sz="2800" dirty="0"/>
              <a:t>: </a:t>
            </a:r>
            <a:r>
              <a:rPr lang="hu-HU" sz="2800" b="1" dirty="0" err="1">
                <a:solidFill>
                  <a:srgbClr val="C00000"/>
                </a:solidFill>
              </a:rPr>
              <a:t>Myelopoese</a:t>
            </a:r>
            <a:r>
              <a:rPr lang="hu-HU" sz="2800" dirty="0"/>
              <a:t> (</a:t>
            </a:r>
            <a:r>
              <a:rPr lang="hu-HU" sz="2800" dirty="0" err="1"/>
              <a:t>Myelon</a:t>
            </a:r>
            <a:r>
              <a:rPr lang="hu-HU" sz="2800" dirty="0"/>
              <a:t> (gr): </a:t>
            </a:r>
            <a:r>
              <a:rPr lang="hu-HU" sz="2800" dirty="0" err="1"/>
              <a:t>Knochenmark</a:t>
            </a:r>
            <a:r>
              <a:rPr lang="hu-HU" sz="2800" dirty="0"/>
              <a:t>)</a:t>
            </a:r>
          </a:p>
          <a:p>
            <a:r>
              <a:rPr lang="hu-HU" sz="2800" dirty="0" err="1"/>
              <a:t>Bildung</a:t>
            </a:r>
            <a:r>
              <a:rPr lang="hu-HU" sz="2800" dirty="0"/>
              <a:t> der </a:t>
            </a:r>
            <a:r>
              <a:rPr lang="hu-HU" sz="2800" dirty="0" err="1"/>
              <a:t>Lymphozyten</a:t>
            </a:r>
            <a:r>
              <a:rPr lang="hu-HU" sz="2800" dirty="0"/>
              <a:t>: </a:t>
            </a:r>
            <a:r>
              <a:rPr lang="hu-HU" sz="2800" dirty="0" err="1" smtClean="0">
                <a:solidFill>
                  <a:srgbClr val="C00000"/>
                </a:solidFill>
              </a:rPr>
              <a:t>Lymphopoese</a:t>
            </a:r>
            <a:endParaRPr lang="hu-H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Blutbildung – Hämatopoese III.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400" b="1" dirty="0" err="1"/>
              <a:t>Verschiedene</a:t>
            </a:r>
            <a:r>
              <a:rPr lang="hu-HU" sz="2400" b="1" dirty="0"/>
              <a:t> </a:t>
            </a:r>
            <a:r>
              <a:rPr lang="hu-HU" sz="2400" b="1" dirty="0" err="1"/>
              <a:t>Stufen</a:t>
            </a:r>
            <a:r>
              <a:rPr lang="hu-HU" sz="2400" b="1" dirty="0"/>
              <a:t> </a:t>
            </a:r>
            <a:r>
              <a:rPr lang="hu-HU" sz="2400" dirty="0"/>
              <a:t>der „</a:t>
            </a:r>
            <a:r>
              <a:rPr lang="hu-HU" sz="2400" dirty="0" err="1"/>
              <a:t>Stammzelligkeit</a:t>
            </a:r>
            <a:r>
              <a:rPr lang="hu-HU" sz="2400" dirty="0"/>
              <a:t>”: </a:t>
            </a:r>
            <a:r>
              <a:rPr lang="hu-HU" sz="2400" dirty="0" err="1"/>
              <a:t>Untersuchungen</a:t>
            </a:r>
            <a:r>
              <a:rPr lang="hu-HU" sz="2400" dirty="0"/>
              <a:t> an mit </a:t>
            </a:r>
            <a:r>
              <a:rPr lang="hu-HU" sz="2400" dirty="0" err="1"/>
              <a:t>lethalem</a:t>
            </a:r>
            <a:r>
              <a:rPr lang="hu-HU" sz="2400" dirty="0"/>
              <a:t> </a:t>
            </a:r>
            <a:r>
              <a:rPr lang="hu-HU" sz="2400" dirty="0" err="1"/>
              <a:t>Dosis</a:t>
            </a:r>
            <a:r>
              <a:rPr lang="hu-HU" sz="2400" dirty="0"/>
              <a:t> </a:t>
            </a:r>
            <a:r>
              <a:rPr lang="hu-HU" sz="2400" dirty="0" err="1"/>
              <a:t>eingestrahlten</a:t>
            </a:r>
            <a:r>
              <a:rPr lang="hu-HU" sz="2400" dirty="0"/>
              <a:t> (und </a:t>
            </a:r>
            <a:r>
              <a:rPr lang="hu-HU" sz="2400" dirty="0" err="1"/>
              <a:t>darauf</a:t>
            </a:r>
            <a:r>
              <a:rPr lang="hu-HU" sz="2400" dirty="0"/>
              <a:t> </a:t>
            </a:r>
            <a:r>
              <a:rPr lang="hu-HU" sz="2400" dirty="0" err="1"/>
              <a:t>folgenden</a:t>
            </a:r>
            <a:r>
              <a:rPr lang="hu-HU" sz="2400" dirty="0"/>
              <a:t> </a:t>
            </a:r>
            <a:r>
              <a:rPr lang="hu-HU" sz="2400" dirty="0" err="1"/>
              <a:t>Zelltransplantation</a:t>
            </a:r>
            <a:r>
              <a:rPr lang="hu-HU" sz="2400" dirty="0"/>
              <a:t>) </a:t>
            </a:r>
            <a:r>
              <a:rPr lang="hu-HU" sz="2400" dirty="0" err="1"/>
              <a:t>Mäusen</a:t>
            </a:r>
            <a:r>
              <a:rPr lang="hu-HU" sz="2400" dirty="0"/>
              <a:t>:</a:t>
            </a:r>
          </a:p>
          <a:p>
            <a:pPr>
              <a:buNone/>
            </a:pPr>
            <a:r>
              <a:rPr lang="hu-HU" sz="2400" dirty="0" err="1"/>
              <a:t>-</a:t>
            </a:r>
            <a:r>
              <a:rPr lang="hu-HU" sz="2400" b="1" dirty="0" err="1"/>
              <a:t>hämatopoetiesche</a:t>
            </a:r>
            <a:r>
              <a:rPr lang="hu-HU" sz="2400" dirty="0"/>
              <a:t> (</a:t>
            </a:r>
            <a:r>
              <a:rPr lang="hu-HU" sz="2400" dirty="0" err="1"/>
              <a:t>hämopoetische</a:t>
            </a:r>
            <a:r>
              <a:rPr lang="hu-HU" sz="2400" dirty="0"/>
              <a:t>) </a:t>
            </a:r>
            <a:r>
              <a:rPr lang="hu-HU" sz="2400" b="1" dirty="0" err="1"/>
              <a:t>Stammzelle</a:t>
            </a:r>
            <a:r>
              <a:rPr lang="hu-HU" sz="2400" dirty="0"/>
              <a:t> (HSC) </a:t>
            </a:r>
            <a:r>
              <a:rPr lang="hu-HU" sz="2400" dirty="0" err="1"/>
              <a:t>ist</a:t>
            </a:r>
            <a:r>
              <a:rPr lang="hu-HU" sz="2400" dirty="0"/>
              <a:t> </a:t>
            </a:r>
            <a:r>
              <a:rPr lang="hu-HU" sz="2400" dirty="0" err="1"/>
              <a:t>eine</a:t>
            </a:r>
            <a:r>
              <a:rPr lang="hu-HU" sz="2400" dirty="0"/>
              <a:t> </a:t>
            </a:r>
            <a:r>
              <a:rPr lang="hu-HU" sz="2400" dirty="0" err="1"/>
              <a:t>somatische</a:t>
            </a:r>
            <a:r>
              <a:rPr lang="hu-HU" sz="2400" dirty="0"/>
              <a:t>, </a:t>
            </a:r>
            <a:r>
              <a:rPr lang="hu-HU" sz="2400" b="1" dirty="0" err="1"/>
              <a:t>multipotente</a:t>
            </a:r>
            <a:r>
              <a:rPr lang="hu-HU" sz="2400" dirty="0"/>
              <a:t> </a:t>
            </a:r>
            <a:r>
              <a:rPr lang="hu-HU" sz="2400" dirty="0" err="1"/>
              <a:t>Stammzelle</a:t>
            </a:r>
            <a:endParaRPr lang="hu-HU" sz="2400" dirty="0"/>
          </a:p>
          <a:p>
            <a:pPr>
              <a:buNone/>
            </a:pPr>
            <a:r>
              <a:rPr lang="hu-HU" sz="2400" dirty="0" err="1"/>
              <a:t>-Progenitorzelle</a:t>
            </a:r>
            <a:r>
              <a:rPr lang="hu-HU" sz="2400" dirty="0"/>
              <a:t>: </a:t>
            </a:r>
            <a:r>
              <a:rPr lang="hu-HU" sz="2400" dirty="0" err="1"/>
              <a:t>common</a:t>
            </a:r>
            <a:r>
              <a:rPr lang="hu-HU" sz="2400" dirty="0"/>
              <a:t> </a:t>
            </a:r>
            <a:r>
              <a:rPr lang="hu-HU" sz="2400" dirty="0" err="1"/>
              <a:t>myeloid</a:t>
            </a:r>
            <a:r>
              <a:rPr lang="hu-HU" sz="2400" dirty="0"/>
              <a:t> progenitor: CMP, CLP</a:t>
            </a:r>
          </a:p>
          <a:p>
            <a:pPr>
              <a:buNone/>
            </a:pPr>
            <a:r>
              <a:rPr lang="hu-HU" sz="2400" dirty="0" err="1"/>
              <a:t>-determinierte</a:t>
            </a:r>
            <a:r>
              <a:rPr lang="hu-HU" sz="2400" dirty="0"/>
              <a:t> </a:t>
            </a:r>
            <a:r>
              <a:rPr lang="hu-HU" sz="2400" dirty="0" err="1"/>
              <a:t>Stammzelle</a:t>
            </a:r>
            <a:r>
              <a:rPr lang="hu-HU" sz="2400" dirty="0"/>
              <a:t>: CFU-GEMM</a:t>
            </a:r>
          </a:p>
          <a:p>
            <a:pPr>
              <a:buNone/>
            </a:pPr>
            <a:r>
              <a:rPr lang="hu-HU" sz="2400" dirty="0" err="1"/>
              <a:t>-bi-</a:t>
            </a:r>
            <a:r>
              <a:rPr lang="hu-HU" sz="2400" dirty="0"/>
              <a:t>/</a:t>
            </a:r>
            <a:r>
              <a:rPr lang="hu-HU" sz="2400" dirty="0" err="1"/>
              <a:t>unipotenzielle</a:t>
            </a:r>
            <a:r>
              <a:rPr lang="hu-HU" sz="2400" dirty="0"/>
              <a:t> </a:t>
            </a:r>
            <a:r>
              <a:rPr lang="hu-HU" sz="2400" dirty="0" err="1"/>
              <a:t>Stammzelle</a:t>
            </a:r>
            <a:r>
              <a:rPr lang="hu-HU" sz="2400" dirty="0"/>
              <a:t>: </a:t>
            </a:r>
            <a:r>
              <a:rPr lang="hu-HU" sz="2400" dirty="0" err="1"/>
              <a:t>zB</a:t>
            </a:r>
            <a:r>
              <a:rPr lang="hu-HU" sz="2400" dirty="0"/>
              <a:t>.: </a:t>
            </a:r>
            <a:r>
              <a:rPr lang="hu-HU" sz="2400" dirty="0" err="1"/>
              <a:t>CFU-Eo</a:t>
            </a:r>
            <a:r>
              <a:rPr lang="hu-HU" sz="2400" dirty="0"/>
              <a:t> (</a:t>
            </a:r>
            <a:r>
              <a:rPr lang="hu-HU" sz="2400" dirty="0" err="1"/>
              <a:t>uni-</a:t>
            </a:r>
            <a:r>
              <a:rPr lang="hu-HU" sz="2400" dirty="0"/>
              <a:t>), CFU-GM (</a:t>
            </a:r>
            <a:r>
              <a:rPr lang="hu-HU" sz="2400" dirty="0" err="1"/>
              <a:t>bi-</a:t>
            </a:r>
            <a:r>
              <a:rPr lang="hu-HU" sz="2400" dirty="0"/>
              <a:t>), BFU-E (</a:t>
            </a:r>
            <a:r>
              <a:rPr lang="hu-HU" sz="2400" dirty="0" err="1"/>
              <a:t>uni-</a:t>
            </a:r>
            <a:r>
              <a:rPr lang="hu-HU" sz="2400" dirty="0"/>
              <a:t>) (CFU: </a:t>
            </a:r>
            <a:r>
              <a:rPr lang="hu-HU" sz="2400" dirty="0" err="1"/>
              <a:t>colony</a:t>
            </a:r>
            <a:r>
              <a:rPr lang="hu-HU" sz="2400" dirty="0"/>
              <a:t> </a:t>
            </a:r>
            <a:r>
              <a:rPr lang="hu-HU" sz="2400" dirty="0" err="1"/>
              <a:t>forming</a:t>
            </a:r>
            <a:r>
              <a:rPr lang="hu-HU" sz="2400" dirty="0"/>
              <a:t> unit, BFU: </a:t>
            </a:r>
            <a:r>
              <a:rPr lang="hu-HU" sz="2400" dirty="0" err="1"/>
              <a:t>burst</a:t>
            </a:r>
            <a:r>
              <a:rPr lang="hu-HU" sz="2400" dirty="0"/>
              <a:t> </a:t>
            </a:r>
            <a:r>
              <a:rPr lang="hu-HU" sz="2400" dirty="0" err="1"/>
              <a:t>forming</a:t>
            </a:r>
            <a:r>
              <a:rPr lang="hu-HU" sz="2400" dirty="0"/>
              <a:t> unit)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Blutbildung</a:t>
            </a:r>
            <a:r>
              <a:rPr lang="hu-HU" dirty="0"/>
              <a:t> – </a:t>
            </a:r>
            <a:r>
              <a:rPr lang="hu-HU" dirty="0" err="1"/>
              <a:t>Hämatopoese</a:t>
            </a:r>
            <a:r>
              <a:rPr lang="hu-HU" dirty="0"/>
              <a:t> IV.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Adult</a:t>
            </a:r>
            <a:r>
              <a:rPr lang="hu-HU" sz="2400" dirty="0" smtClean="0"/>
              <a:t>:</a:t>
            </a:r>
            <a:endParaRPr lang="hu-HU" sz="2400" dirty="0"/>
          </a:p>
          <a:p>
            <a:r>
              <a:rPr lang="hu-HU" sz="2400" b="1" dirty="0" err="1"/>
              <a:t>Myelopoese</a:t>
            </a:r>
            <a:r>
              <a:rPr lang="hu-HU" sz="2400" b="1" dirty="0"/>
              <a:t> </a:t>
            </a:r>
            <a:r>
              <a:rPr lang="hu-HU" sz="2400" b="1" dirty="0" err="1"/>
              <a:t>passiert</a:t>
            </a:r>
            <a:r>
              <a:rPr lang="hu-HU" sz="2400" b="1" dirty="0"/>
              <a:t> in </a:t>
            </a:r>
            <a:r>
              <a:rPr lang="hu-HU" sz="2400" b="1" dirty="0" err="1"/>
              <a:t>dem</a:t>
            </a:r>
            <a:r>
              <a:rPr lang="hu-HU" sz="2400" b="1" dirty="0"/>
              <a:t> </a:t>
            </a:r>
            <a:r>
              <a:rPr lang="hu-HU" sz="2400" b="1" dirty="0" err="1"/>
              <a:t>Knochenmark</a:t>
            </a:r>
            <a:endParaRPr lang="hu-HU" sz="2400" b="1" dirty="0"/>
          </a:p>
          <a:p>
            <a:r>
              <a:rPr lang="hu-HU" sz="2400" b="1" dirty="0" err="1"/>
              <a:t>Lymphopoese</a:t>
            </a:r>
            <a:r>
              <a:rPr lang="hu-HU" sz="2400" dirty="0"/>
              <a:t>: </a:t>
            </a:r>
            <a:r>
              <a:rPr lang="hu-HU" sz="2400" dirty="0" err="1"/>
              <a:t>beginnt</a:t>
            </a:r>
            <a:r>
              <a:rPr lang="hu-HU" sz="2400" dirty="0"/>
              <a:t> in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Knochenmark</a:t>
            </a:r>
            <a:r>
              <a:rPr lang="hu-HU" sz="2400" dirty="0"/>
              <a:t>, </a:t>
            </a:r>
            <a:r>
              <a:rPr lang="hu-HU" sz="2400" dirty="0" err="1"/>
              <a:t>bestimmte</a:t>
            </a:r>
            <a:r>
              <a:rPr lang="hu-HU" sz="2400" dirty="0"/>
              <a:t> </a:t>
            </a:r>
            <a:r>
              <a:rPr lang="hu-HU" sz="2400" dirty="0" err="1"/>
              <a:t>lymphoide</a:t>
            </a:r>
            <a:r>
              <a:rPr lang="hu-HU" sz="2400" dirty="0"/>
              <a:t> </a:t>
            </a:r>
            <a:r>
              <a:rPr lang="hu-HU" sz="2400" dirty="0" err="1"/>
              <a:t>Stammzellen</a:t>
            </a:r>
            <a:r>
              <a:rPr lang="hu-HU" sz="2400" dirty="0"/>
              <a:t> </a:t>
            </a:r>
            <a:r>
              <a:rPr lang="hu-HU" sz="2400" dirty="0" err="1"/>
              <a:t>wandern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Knochenmark</a:t>
            </a:r>
            <a:r>
              <a:rPr lang="hu-HU" sz="2400" dirty="0"/>
              <a:t> in </a:t>
            </a:r>
            <a:r>
              <a:rPr lang="hu-HU" sz="2400" dirty="0" err="1"/>
              <a:t>das</a:t>
            </a:r>
            <a:r>
              <a:rPr lang="hu-HU" sz="2400" dirty="0"/>
              <a:t> </a:t>
            </a:r>
            <a:r>
              <a:rPr lang="hu-HU" sz="2400" b="1" dirty="0" err="1"/>
              <a:t>Thymus</a:t>
            </a:r>
            <a:r>
              <a:rPr lang="hu-HU" sz="2400" dirty="0"/>
              <a:t> </a:t>
            </a:r>
            <a:r>
              <a:rPr lang="hu-HU" sz="2400" dirty="0" err="1"/>
              <a:t>ein</a:t>
            </a:r>
            <a:r>
              <a:rPr lang="hu-HU" sz="2400" dirty="0"/>
              <a:t> und </a:t>
            </a:r>
            <a:r>
              <a:rPr lang="hu-HU" sz="2400" b="1" dirty="0" err="1"/>
              <a:t>dort</a:t>
            </a:r>
            <a:r>
              <a:rPr lang="hu-HU" sz="2400" b="1" dirty="0"/>
              <a:t> </a:t>
            </a:r>
            <a:r>
              <a:rPr lang="hu-HU" sz="2400" b="1" dirty="0" err="1"/>
              <a:t>bilden</a:t>
            </a:r>
            <a:r>
              <a:rPr lang="hu-HU" sz="2400" b="1" dirty="0"/>
              <a:t> die T </a:t>
            </a:r>
            <a:r>
              <a:rPr lang="hu-HU" sz="2400" b="1" dirty="0" err="1"/>
              <a:t>Lymphozyten</a:t>
            </a:r>
            <a:endParaRPr lang="hu-HU" sz="2400" b="1" dirty="0"/>
          </a:p>
          <a:p>
            <a:r>
              <a:rPr lang="hu-HU" sz="2400" b="1" dirty="0"/>
              <a:t>andere</a:t>
            </a:r>
            <a:r>
              <a:rPr lang="hu-HU" sz="2400" dirty="0"/>
              <a:t> </a:t>
            </a:r>
            <a:r>
              <a:rPr lang="hu-HU" sz="2400" dirty="0" err="1"/>
              <a:t>lymphoide</a:t>
            </a:r>
            <a:r>
              <a:rPr lang="hu-HU" sz="2400" dirty="0"/>
              <a:t> </a:t>
            </a:r>
            <a:r>
              <a:rPr lang="hu-HU" sz="2400" dirty="0" err="1"/>
              <a:t>Stammzelle</a:t>
            </a:r>
            <a:r>
              <a:rPr lang="hu-HU" sz="2400" dirty="0"/>
              <a:t> </a:t>
            </a:r>
            <a:r>
              <a:rPr lang="hu-HU" sz="2400" dirty="0" err="1"/>
              <a:t>bleiben</a:t>
            </a:r>
            <a:r>
              <a:rPr lang="hu-HU" sz="2400" dirty="0"/>
              <a:t> in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Knochenmark</a:t>
            </a:r>
            <a:r>
              <a:rPr lang="hu-HU" sz="2400" dirty="0"/>
              <a:t> </a:t>
            </a:r>
            <a:r>
              <a:rPr lang="hu-HU" sz="2400" dirty="0" smtClean="0"/>
              <a:t>und </a:t>
            </a:r>
            <a:r>
              <a:rPr lang="hu-HU" sz="2400" dirty="0" err="1"/>
              <a:t>sie</a:t>
            </a:r>
            <a:r>
              <a:rPr lang="hu-HU" sz="2400" dirty="0"/>
              <a:t> </a:t>
            </a:r>
            <a:r>
              <a:rPr lang="hu-HU" sz="2400" b="1" dirty="0" err="1"/>
              <a:t>bilden</a:t>
            </a:r>
            <a:r>
              <a:rPr lang="hu-HU" sz="2400" b="1" dirty="0"/>
              <a:t> </a:t>
            </a:r>
            <a:r>
              <a:rPr lang="hu-HU" sz="2400" b="1" dirty="0" err="1"/>
              <a:t>dort</a:t>
            </a:r>
            <a:r>
              <a:rPr lang="hu-HU" sz="2400" b="1" dirty="0"/>
              <a:t> die B </a:t>
            </a:r>
            <a:r>
              <a:rPr lang="hu-HU" sz="2400" b="1" dirty="0" err="1"/>
              <a:t>Lymphozyten</a:t>
            </a:r>
            <a:r>
              <a:rPr lang="hu-HU" sz="2400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854"/>
            <a:ext cx="5256584" cy="638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580112" y="947628"/>
            <a:ext cx="35638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Schema</a:t>
            </a:r>
            <a:r>
              <a:rPr lang="hu-HU" dirty="0"/>
              <a:t> des </a:t>
            </a:r>
            <a:r>
              <a:rPr lang="hu-HU" dirty="0" err="1"/>
              <a:t>Knochenmarks</a:t>
            </a:r>
            <a:r>
              <a:rPr lang="hu-HU" dirty="0"/>
              <a:t> (</a:t>
            </a:r>
            <a:r>
              <a:rPr lang="hu-HU" dirty="0" err="1"/>
              <a:t>liegt</a:t>
            </a:r>
            <a:r>
              <a:rPr lang="hu-HU" dirty="0"/>
              <a:t> </a:t>
            </a:r>
            <a:r>
              <a:rPr lang="hu-HU" dirty="0" err="1"/>
              <a:t>innerhalb</a:t>
            </a:r>
            <a:r>
              <a:rPr lang="hu-HU" dirty="0"/>
              <a:t> der </a:t>
            </a:r>
            <a:r>
              <a:rPr lang="hu-HU" dirty="0" err="1"/>
              <a:t>Spongiosa</a:t>
            </a:r>
            <a:r>
              <a:rPr lang="hu-HU" dirty="0"/>
              <a:t> der </a:t>
            </a:r>
            <a:r>
              <a:rPr lang="hu-HU" dirty="0" err="1"/>
              <a:t>Knochen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b="1" dirty="0" err="1"/>
              <a:t>retikuläres</a:t>
            </a:r>
            <a:r>
              <a:rPr lang="hu-HU" b="1" dirty="0"/>
              <a:t> </a:t>
            </a:r>
            <a:r>
              <a:rPr lang="hu-HU" b="1" dirty="0" err="1"/>
              <a:t>Bindegewebe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Grundgerüst</a:t>
            </a:r>
            <a:r>
              <a:rPr lang="hu-HU" dirty="0"/>
              <a:t>) mit vielen </a:t>
            </a:r>
            <a:r>
              <a:rPr lang="hu-HU" b="1" dirty="0" err="1"/>
              <a:t>Adipozyten</a:t>
            </a:r>
            <a:r>
              <a:rPr lang="hu-HU" dirty="0"/>
              <a:t> (</a:t>
            </a:r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Fettzellen</a:t>
            </a:r>
            <a:r>
              <a:rPr lang="hu-HU" dirty="0"/>
              <a:t>);</a:t>
            </a:r>
          </a:p>
          <a:p>
            <a:endParaRPr lang="hu-HU" dirty="0"/>
          </a:p>
          <a:p>
            <a:r>
              <a:rPr lang="hu-HU" dirty="0"/>
              <a:t>die </a:t>
            </a:r>
            <a:r>
              <a:rPr lang="hu-HU" dirty="0" err="1"/>
              <a:t>Bindegewebsräume</a:t>
            </a:r>
            <a:r>
              <a:rPr lang="hu-HU" dirty="0"/>
              <a:t> sind mit </a:t>
            </a:r>
            <a:r>
              <a:rPr lang="hu-HU" b="1" dirty="0" err="1"/>
              <a:t>myelopoetische</a:t>
            </a:r>
            <a:r>
              <a:rPr lang="hu-HU" b="1" dirty="0"/>
              <a:t> </a:t>
            </a:r>
            <a:r>
              <a:rPr lang="hu-HU" b="1" dirty="0" err="1"/>
              <a:t>Entwicklungsformen</a:t>
            </a:r>
            <a:r>
              <a:rPr lang="hu-HU" b="1" dirty="0"/>
              <a:t> </a:t>
            </a:r>
            <a:r>
              <a:rPr lang="hu-HU" dirty="0" err="1"/>
              <a:t>dicht</a:t>
            </a:r>
            <a:r>
              <a:rPr lang="hu-HU" dirty="0"/>
              <a:t> </a:t>
            </a:r>
            <a:r>
              <a:rPr lang="hu-HU" dirty="0" err="1"/>
              <a:t>gefüllt</a:t>
            </a:r>
            <a:r>
              <a:rPr lang="hu-HU" dirty="0"/>
              <a:t>;</a:t>
            </a:r>
          </a:p>
          <a:p>
            <a:endParaRPr lang="hu-HU" dirty="0"/>
          </a:p>
          <a:p>
            <a:r>
              <a:rPr lang="hu-HU" dirty="0"/>
              <a:t>in </a:t>
            </a:r>
            <a:r>
              <a:rPr lang="hu-HU" dirty="0" err="1"/>
              <a:t>diesem</a:t>
            </a:r>
            <a:r>
              <a:rPr lang="hu-HU" dirty="0"/>
              <a:t> </a:t>
            </a:r>
            <a:r>
              <a:rPr lang="hu-HU" dirty="0" err="1"/>
              <a:t>hämopoetischen</a:t>
            </a:r>
            <a:r>
              <a:rPr lang="hu-HU" dirty="0"/>
              <a:t> </a:t>
            </a:r>
            <a:r>
              <a:rPr lang="hu-HU" dirty="0" err="1"/>
              <a:t>Bindegewebe</a:t>
            </a:r>
            <a:r>
              <a:rPr lang="hu-HU" dirty="0"/>
              <a:t> </a:t>
            </a:r>
            <a:r>
              <a:rPr lang="hu-HU" dirty="0" err="1"/>
              <a:t>sind</a:t>
            </a:r>
            <a:r>
              <a:rPr lang="hu-HU" dirty="0"/>
              <a:t> </a:t>
            </a:r>
            <a:r>
              <a:rPr lang="hu-HU" dirty="0" err="1"/>
              <a:t>viele</a:t>
            </a:r>
            <a:r>
              <a:rPr lang="hu-HU" dirty="0"/>
              <a:t> </a:t>
            </a:r>
            <a:r>
              <a:rPr lang="hu-HU" dirty="0" err="1"/>
              <a:t>venőse</a:t>
            </a:r>
            <a:r>
              <a:rPr lang="hu-HU" dirty="0"/>
              <a:t> </a:t>
            </a:r>
            <a:r>
              <a:rPr lang="hu-HU" b="1" dirty="0" err="1"/>
              <a:t>Blutsinusen</a:t>
            </a:r>
            <a:r>
              <a:rPr lang="hu-HU" dirty="0"/>
              <a:t> (</a:t>
            </a:r>
            <a:r>
              <a:rPr lang="hu-HU" dirty="0" err="1"/>
              <a:t>Abgabe</a:t>
            </a:r>
            <a:r>
              <a:rPr lang="hu-HU" dirty="0"/>
              <a:t> der </a:t>
            </a:r>
            <a:r>
              <a:rPr lang="hu-HU" dirty="0" err="1"/>
              <a:t>fertigen</a:t>
            </a:r>
            <a:r>
              <a:rPr lang="hu-HU" dirty="0"/>
              <a:t> </a:t>
            </a:r>
            <a:r>
              <a:rPr lang="hu-HU" dirty="0" err="1"/>
              <a:t>Blutzellen</a:t>
            </a:r>
            <a:r>
              <a:rPr lang="hu-HU" dirty="0"/>
              <a:t> in die </a:t>
            </a:r>
            <a:r>
              <a:rPr lang="hu-HU" dirty="0" err="1"/>
              <a:t>Zirkulation</a:t>
            </a:r>
            <a:r>
              <a:rPr lang="hu-HU" dirty="0"/>
              <a:t>)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08104" y="11663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C00000"/>
                </a:solidFill>
              </a:rPr>
              <a:t>Medulla </a:t>
            </a:r>
            <a:r>
              <a:rPr lang="hu-HU" sz="2400" b="1" dirty="0" err="1">
                <a:solidFill>
                  <a:srgbClr val="C00000"/>
                </a:solidFill>
              </a:rPr>
              <a:t>ossium</a:t>
            </a:r>
            <a:r>
              <a:rPr lang="hu-HU" sz="2400" b="1" dirty="0">
                <a:solidFill>
                  <a:srgbClr val="C00000"/>
                </a:solidFill>
              </a:rPr>
              <a:t> </a:t>
            </a:r>
            <a:r>
              <a:rPr lang="hu-HU" sz="2400" b="1" dirty="0" err="1">
                <a:solidFill>
                  <a:srgbClr val="C00000"/>
                </a:solidFill>
              </a:rPr>
              <a:t>rubra</a:t>
            </a:r>
            <a:endParaRPr lang="hu-HU" sz="2400" b="1" dirty="0">
              <a:solidFill>
                <a:srgbClr val="C00000"/>
              </a:solidFill>
            </a:endParaRPr>
          </a:p>
          <a:p>
            <a:r>
              <a:rPr lang="hu-HU" sz="2400" b="1" dirty="0" err="1">
                <a:solidFill>
                  <a:srgbClr val="C00000"/>
                </a:solidFill>
              </a:rPr>
              <a:t>Rotes</a:t>
            </a:r>
            <a:r>
              <a:rPr lang="hu-HU" sz="2400" b="1" dirty="0">
                <a:solidFill>
                  <a:srgbClr val="C00000"/>
                </a:solidFill>
              </a:rPr>
              <a:t> </a:t>
            </a:r>
            <a:r>
              <a:rPr lang="hu-HU" sz="2400" b="1" dirty="0" err="1">
                <a:solidFill>
                  <a:srgbClr val="C00000"/>
                </a:solidFill>
              </a:rPr>
              <a:t>Knochenmark</a:t>
            </a:r>
            <a:endParaRPr lang="de-DE" sz="2400" b="1" dirty="0">
              <a:solidFill>
                <a:srgbClr val="C00000"/>
              </a:solidFill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4818351" y="5301208"/>
            <a:ext cx="761761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5616624" cy="681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868144" y="69269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Abstammung</a:t>
            </a:r>
            <a:r>
              <a:rPr lang="hu-HU" dirty="0"/>
              <a:t> der </a:t>
            </a:r>
            <a:r>
              <a:rPr lang="hu-HU" dirty="0" err="1"/>
              <a:t>Blutzellen</a:t>
            </a:r>
            <a:endParaRPr lang="hu-HU" dirty="0"/>
          </a:p>
          <a:p>
            <a:r>
              <a:rPr lang="hu-HU" dirty="0"/>
              <a:t>von der HSZ (</a:t>
            </a:r>
            <a:r>
              <a:rPr lang="hu-HU" dirty="0" err="1"/>
              <a:t>hämopoetische</a:t>
            </a:r>
            <a:r>
              <a:rPr lang="hu-HU" dirty="0"/>
              <a:t> </a:t>
            </a:r>
            <a:r>
              <a:rPr lang="hu-HU" dirty="0" err="1"/>
              <a:t>Stammzelle</a:t>
            </a:r>
            <a:r>
              <a:rPr lang="hu-HU" dirty="0"/>
              <a:t>)</a:t>
            </a:r>
            <a:endParaRPr lang="de-D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934</Words>
  <Application>Microsoft Office PowerPoint</Application>
  <PresentationFormat>Diavetítés a képernyőre (4:3 oldalarány)</PresentationFormat>
  <Paragraphs>166</Paragraphs>
  <Slides>43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9" baseType="lpstr">
      <vt:lpstr>Arial</vt:lpstr>
      <vt:lpstr>Calibri</vt:lpstr>
      <vt:lpstr>Segoe UI</vt:lpstr>
      <vt:lpstr>Symbol</vt:lpstr>
      <vt:lpstr>Alapértelmezett terv</vt:lpstr>
      <vt:lpstr>Image</vt:lpstr>
      <vt:lpstr>Blutbildung</vt:lpstr>
      <vt:lpstr>Blutbildung – Hämatopoese I.</vt:lpstr>
      <vt:lpstr>PowerPoint-bemutató</vt:lpstr>
      <vt:lpstr>PowerPoint-bemutató</vt:lpstr>
      <vt:lpstr>Blutbildung – Hämatopoese II.</vt:lpstr>
      <vt:lpstr>Blutbildung – Hämatopoese III.</vt:lpstr>
      <vt:lpstr>Blutbildung – Hämatopoese IV.</vt:lpstr>
      <vt:lpstr>PowerPoint-bemutató</vt:lpstr>
      <vt:lpstr>PowerPoint-bemutató</vt:lpstr>
      <vt:lpstr>PowerPoint-bemutató</vt:lpstr>
      <vt:lpstr>PowerPoint-bemutató</vt:lpstr>
      <vt:lpstr>Erythropoese I.</vt:lpstr>
      <vt:lpstr>Erythropoese II.</vt:lpstr>
      <vt:lpstr>PowerPoint-bemutató</vt:lpstr>
      <vt:lpstr>PowerPoint-bemutató</vt:lpstr>
      <vt:lpstr>PowerPoint-bemutató</vt:lpstr>
      <vt:lpstr>PowerPoint-bemutató</vt:lpstr>
      <vt:lpstr>PowerPoint-bemutató</vt:lpstr>
      <vt:lpstr>Bildung der Leukozyten</vt:lpstr>
      <vt:lpstr>Bildung der neutrophilen Granulozyten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Bildung anderer Granulozyten</vt:lpstr>
      <vt:lpstr>PowerPoint-bemutató</vt:lpstr>
      <vt:lpstr>Bildung der Monozyten</vt:lpstr>
      <vt:lpstr>PowerPoint-bemutató</vt:lpstr>
      <vt:lpstr>Bildung der Thrombozyten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Bildung der weißen Blutzellen</dc:title>
  <dc:creator>Magyar</dc:creator>
  <cp:lastModifiedBy>Dr. Magyar Attila</cp:lastModifiedBy>
  <cp:revision>30</cp:revision>
  <dcterms:created xsi:type="dcterms:W3CDTF">2004-11-08T08:17:48Z</dcterms:created>
  <dcterms:modified xsi:type="dcterms:W3CDTF">2018-10-30T10:32:12Z</dcterms:modified>
</cp:coreProperties>
</file>