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78" r:id="rId8"/>
    <p:sldId id="262" r:id="rId9"/>
    <p:sldId id="261" r:id="rId10"/>
    <p:sldId id="265" r:id="rId11"/>
    <p:sldId id="263" r:id="rId12"/>
    <p:sldId id="281" r:id="rId13"/>
    <p:sldId id="269" r:id="rId14"/>
    <p:sldId id="270" r:id="rId15"/>
    <p:sldId id="271" r:id="rId16"/>
    <p:sldId id="264" r:id="rId17"/>
    <p:sldId id="272" r:id="rId18"/>
    <p:sldId id="268" r:id="rId19"/>
    <p:sldId id="274" r:id="rId20"/>
    <p:sldId id="266" r:id="rId21"/>
    <p:sldId id="276" r:id="rId22"/>
    <p:sldId id="277" r:id="rId23"/>
    <p:sldId id="275" r:id="rId24"/>
    <p:sldId id="280" r:id="rId25"/>
    <p:sldId id="279" r:id="rId26"/>
    <p:sldId id="282" r:id="rId27"/>
    <p:sldId id="284" r:id="rId28"/>
    <p:sldId id="283" r:id="rId29"/>
    <p:sldId id="285" r:id="rId30"/>
    <p:sldId id="287" r:id="rId31"/>
    <p:sldId id="286" r:id="rId32"/>
    <p:sldId id="289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0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2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6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07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27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76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9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50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8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69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2B01-66DA-4F95-A55D-26933193411F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CCF7-B45A-4286-9C62-51F2ADD528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0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91600" cy="103981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 Kiss Anna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Anatómiai, Szövet-és Fejlődéstani Intézet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7170" name="Picture 2" descr="KÃ©ptalÃ¡lat a kÃ¶vetkezÅre: âStructure of the blood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8" y="155758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al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44" y="1892236"/>
            <a:ext cx="5135414" cy="34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52749" y="2635135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05149" y="3685311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57793" y="4652361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6146" name="Picture 2" descr="vessel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37" y="1533490"/>
            <a:ext cx="8801619" cy="49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949831" y="1668544"/>
            <a:ext cx="2187017" cy="3393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artériák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36848" y="1651258"/>
            <a:ext cx="2084896" cy="3566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vénák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240595" y="1633972"/>
            <a:ext cx="2084896" cy="3566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kapillárisok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819373" y="2215299"/>
            <a:ext cx="1102936" cy="2450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funkció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820941" y="2744774"/>
            <a:ext cx="1102936" cy="2450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vérnyomás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714119" y="3081111"/>
            <a:ext cx="2202725" cy="6157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lumen átmérője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14118" y="3734648"/>
            <a:ext cx="2202725" cy="5829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fal vastagsága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04692" y="4442614"/>
            <a:ext cx="2212152" cy="9946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fal rétegei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756531" y="5498832"/>
            <a:ext cx="2193299" cy="4023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 izom &amp; elasztikus rostok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754956" y="6025301"/>
            <a:ext cx="1102936" cy="2450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billentyűk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9127" y="2025195"/>
            <a:ext cx="2136873" cy="5358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 a szívből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088146" y="1990623"/>
            <a:ext cx="2139882" cy="5813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 a szív felé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234316" y="2025195"/>
            <a:ext cx="2091176" cy="5468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anyagcsre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szövetek közötti folyadékkal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916844" y="2667842"/>
            <a:ext cx="2171301" cy="3755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136848" y="2667842"/>
            <a:ext cx="2064471" cy="4022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240597" y="2678837"/>
            <a:ext cx="2064471" cy="4022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965546" y="3070116"/>
            <a:ext cx="2171301" cy="6267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136847" y="3109392"/>
            <a:ext cx="2103752" cy="5874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tág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231173" y="3120387"/>
            <a:ext cx="2103752" cy="5874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nagyon szűk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912139" y="3773924"/>
            <a:ext cx="2202725" cy="5829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vastag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6136847" y="3756638"/>
            <a:ext cx="2064472" cy="5796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vékony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240595" y="3747160"/>
            <a:ext cx="2081768" cy="589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nagyon vékony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954544" y="5519254"/>
            <a:ext cx="2193299" cy="4023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147843" y="5519254"/>
            <a:ext cx="2075469" cy="422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kevés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242165" y="5511395"/>
            <a:ext cx="2075469" cy="422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951316" y="4491641"/>
            <a:ext cx="1435331" cy="1967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réteg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6148651" y="4519346"/>
            <a:ext cx="1435331" cy="1967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réteg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262853" y="4522112"/>
            <a:ext cx="1435331" cy="1967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réteg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8" y="263951"/>
            <a:ext cx="7277485" cy="6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Aorta: elasztikus artéria</a:t>
            </a:r>
          </a:p>
        </p:txBody>
      </p:sp>
      <p:pic>
        <p:nvPicPr>
          <p:cNvPr id="31747" name="Picture 4" descr="a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4" y="2087563"/>
            <a:ext cx="6789066" cy="44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654924" y="2420938"/>
            <a:ext cx="3553545" cy="1585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rgbClr val="FFFF00"/>
                </a:solidFill>
              </a:rPr>
              <a:t>Az </a:t>
            </a:r>
            <a:r>
              <a:rPr lang="hu-HU" dirty="0" err="1" smtClean="0">
                <a:solidFill>
                  <a:srgbClr val="FFFF00"/>
                </a:solidFill>
              </a:rPr>
              <a:t>elastikus</a:t>
            </a:r>
            <a:r>
              <a:rPr lang="hu-HU" dirty="0" smtClean="0">
                <a:solidFill>
                  <a:srgbClr val="FFFF00"/>
                </a:solidFill>
              </a:rPr>
              <a:t> rostok a domináns struktúrák a t. </a:t>
            </a:r>
            <a:r>
              <a:rPr lang="hu-HU" dirty="0" err="1" smtClean="0">
                <a:solidFill>
                  <a:srgbClr val="FFFF00"/>
                </a:solidFill>
              </a:rPr>
              <a:t>media-ban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Arteria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 és véna</a:t>
            </a:r>
          </a:p>
        </p:txBody>
      </p:sp>
      <p:pic>
        <p:nvPicPr>
          <p:cNvPr id="33795" name="Picture 4" descr="a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57" y="1690688"/>
            <a:ext cx="62436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H="1">
            <a:off x="2516957" y="4067733"/>
            <a:ext cx="1500598" cy="1758032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461913" y="5495827"/>
            <a:ext cx="4986387" cy="110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rgbClr val="FFFF00"/>
                </a:solidFill>
              </a:rPr>
              <a:t>Több izom sejt a t. </a:t>
            </a:r>
            <a:r>
              <a:rPr lang="hu-HU" dirty="0" err="1" smtClean="0">
                <a:solidFill>
                  <a:srgbClr val="FFFF00"/>
                </a:solidFill>
              </a:rPr>
              <a:t>mediában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Kis artéria és véna</a:t>
            </a:r>
          </a:p>
        </p:txBody>
      </p:sp>
      <p:pic>
        <p:nvPicPr>
          <p:cNvPr id="34819" name="Picture 4" descr="smalla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87564"/>
            <a:ext cx="7029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3" name="Picture 4" descr="blood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8" y="2026616"/>
            <a:ext cx="9718829" cy="34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6438507" y="3902697"/>
            <a:ext cx="37707" cy="203619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5439264" y="5901180"/>
            <a:ext cx="2639505" cy="452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precapillaris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arteriola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Arteriolák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</a:rPr>
              <a:t>venulák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</a:rPr>
              <a:t>, kapillárisok</a:t>
            </a:r>
          </a:p>
        </p:txBody>
      </p:sp>
      <p:pic>
        <p:nvPicPr>
          <p:cNvPr id="35843" name="Picture 4" descr="cav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0" y="1892314"/>
            <a:ext cx="6146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3841029" y="3907531"/>
            <a:ext cx="360362" cy="217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216040" y="3728258"/>
            <a:ext cx="360362" cy="21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8256588" y="3357564"/>
            <a:ext cx="215900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99" y="1512765"/>
            <a:ext cx="3786841" cy="51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17715" y="575034"/>
            <a:ext cx="850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sz="4400" dirty="0"/>
          </a:p>
        </p:txBody>
      </p:sp>
      <p:pic>
        <p:nvPicPr>
          <p:cNvPr id="11268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4" y="1684058"/>
            <a:ext cx="4503595" cy="33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94217" y="3539671"/>
            <a:ext cx="5378335" cy="124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zonula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occludens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caveolák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)40-60nm</a:t>
            </a: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rácsrost hálózat (szilárdság, támasztás)</a:t>
            </a:r>
          </a:p>
          <a:p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Pericyták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basális-ba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ágyazottan		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Ã©ptalÃ¡lat a kÃ¶vetkezÅre: âcaveolae in endothelial cel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2" y="1648037"/>
            <a:ext cx="3730332" cy="47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Ã©ptalÃ¡lat a kÃ¶vetkezÅre: âcaveolae in endothelial cell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39" y="2878466"/>
            <a:ext cx="7027715" cy="27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013542" y="3214540"/>
            <a:ext cx="1338606" cy="358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caveolae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8" y="2257971"/>
            <a:ext cx="4742934" cy="35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920345" y="2257971"/>
            <a:ext cx="4742934" cy="8925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féle ér-típus a keringési rendszerben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70611" y="3150524"/>
            <a:ext cx="1263535" cy="3823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 a szívből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743498" y="3161604"/>
            <a:ext cx="1518456" cy="3713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 a szív felé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78536" y="3965171"/>
            <a:ext cx="1041457" cy="7813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artéria: oxigén-dús vér</a:t>
            </a:r>
            <a:endParaRPr lang="hu-H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80314" y="3967937"/>
            <a:ext cx="1058486" cy="8617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véna: széndioxid-dús vér</a:t>
            </a:r>
            <a:endParaRPr lang="hu-H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01883" y="4580310"/>
            <a:ext cx="1421475" cy="7897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</a:t>
            </a: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lárisok</a:t>
            </a:r>
            <a:endParaRPr lang="hu-H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29542" y="5396978"/>
            <a:ext cx="3580015" cy="34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2" name="Picture 8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51" y="2253684"/>
            <a:ext cx="5551653" cy="41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15" y="1585878"/>
            <a:ext cx="6391373" cy="47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7" y="1375192"/>
            <a:ext cx="370205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4946073" y="5403272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folytonos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30386" y="5406038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fenestrált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dirty="0"/>
          </a:p>
        </p:txBody>
      </p:sp>
      <p:pic>
        <p:nvPicPr>
          <p:cNvPr id="3" name="Picture 6" descr="KÃ©ptalÃ¡lat a kÃ¶vetkezÅre: âfenestrated endothelium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" y="1996081"/>
            <a:ext cx="7191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KapcsolÃ³dÃ³ kÃ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09" y="1423687"/>
            <a:ext cx="3312791" cy="30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901144" y="3923602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folytonos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5419" y="3918059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fenestrált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331731" y="3926371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382699" y="4297680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141316" y="4746567"/>
            <a:ext cx="2635135" cy="54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kerek pórusok, </a:t>
            </a:r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diaphragmával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nem egyenletes eloszlásban csoportokat alkotva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335595" y="5539047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418427" y="5910349"/>
            <a:ext cx="1742886" cy="52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intenzív folyadék áramlás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6156965" y="4308759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5478087" y="5156660"/>
            <a:ext cx="1712422" cy="36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sinusoidok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fala</a:t>
            </a:r>
          </a:p>
          <a:p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tágas hézagok</a:t>
            </a:r>
          </a:p>
          <a:p>
            <a:endParaRPr lang="hu-H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-jellegű sejtek telepednek le a hézagokban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4538118"/>
            <a:ext cx="4922596" cy="20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Ã©ptalÃ¡lat a kÃ¶vetkezÅre: âfenestrated endothelium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6" y="259495"/>
            <a:ext cx="5118152" cy="64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670175" y="2069869"/>
            <a:ext cx="3158836" cy="382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sugár irányban rendezett 8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filamentum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9867207" y="2552007"/>
            <a:ext cx="1" cy="9271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8927868" y="3715789"/>
            <a:ext cx="2410691" cy="191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makromolekuláris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szűrő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59876" y="3440786"/>
            <a:ext cx="11604396" cy="112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szekréciós aktivitása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III. IV. V. típusú kollagén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bazális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membránhoz)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granulociták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kivándorlásában,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limfociták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recirkulációjában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értónus 			                                         fenntartásában)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NO: nitrogén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szintáz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aktiválódása, simaizom relaxáció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endotelin-1: oxigénhiány hatására érszűkítő, hosszan tartó, erőteljes simaizom 			                                          összehúzódás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véralvadási faktor (von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Willebrand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faktor)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trombocita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aktiváló faktor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sejtadhéziós molekulák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növekedési faktorok (PDGF, IL-1, FGF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Sejtvándorlás az érfalon keresztül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tankonyvtar.hu/hu/tartalom/tamop425/2011_0001_524_Immunologia/images/image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96" y="1567451"/>
            <a:ext cx="6405481" cy="5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3268" cy="129399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Speciális értípus: magas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endothelű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(HEV)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3" y="1507975"/>
            <a:ext cx="80962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6325386" y="5297862"/>
            <a:ext cx="8772" cy="4901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3704731" y="5920033"/>
            <a:ext cx="5203595" cy="29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nyirokszervek többségében; a felszín molekuláris összetétele jelzi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limfociták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számára a kivándorlási „kaput”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Nyirokkeringés-nyirokerek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Ã©ptalÃ¡lat a kÃ¶vetkezÅre: âlymphatic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5" y="1516678"/>
            <a:ext cx="6570481" cy="49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907876" y="2638342"/>
            <a:ext cx="5020887" cy="297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nyirokrendszer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hálózat,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kapilárisok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nagyobb 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része a keringési rendszernek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 felesleget szállít vissza a vénás rendszerhez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idegrendszerben csontvelőben hiányzik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" y="22580"/>
            <a:ext cx="11764117" cy="6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50829" y="452487"/>
            <a:ext cx="2309567" cy="904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artéria: nagy nyomású, oxigéndús vér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2396" y="3590205"/>
            <a:ext cx="2204305" cy="8686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véna: kis nyomású, széndioxidban dús vér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48985" y="130987"/>
            <a:ext cx="2187019" cy="11594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oxigéndús szövetnedv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20703" y="1924826"/>
            <a:ext cx="2187019" cy="11594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 bomlástermékekkel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041064" y="1690688"/>
            <a:ext cx="2017336" cy="11373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 felesleg  bomlástermékekkel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200561" y="28446"/>
            <a:ext cx="1923068" cy="499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nyirokkapilláris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418192" y="4149534"/>
            <a:ext cx="1114718" cy="431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704085" y="6027041"/>
            <a:ext cx="1599412" cy="430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nyirokcsomó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733014" y="6027042"/>
            <a:ext cx="1941922" cy="6377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nyirokerek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62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47" y="156941"/>
            <a:ext cx="8785782" cy="65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007909" y="716437"/>
            <a:ext cx="7824248" cy="7447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nyirokerek szerkezete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27812" y="1762298"/>
            <a:ext cx="3067396" cy="7564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vakon kezdődő, nagyon vékony falú erek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11182" y="2718262"/>
            <a:ext cx="3117278" cy="769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sok billentyű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11182" y="3596641"/>
            <a:ext cx="3507974" cy="767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közbeiktatott nyirokcsomók-”szűrő” funkció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86495" y="4679180"/>
            <a:ext cx="3710241" cy="1181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kis rések az </a:t>
            </a:r>
            <a:r>
              <a:rPr lang="hu-HU" dirty="0" err="1" smtClean="0">
                <a:solidFill>
                  <a:schemeClr val="tx1"/>
                </a:solidFill>
              </a:rPr>
              <a:t>endothel</a:t>
            </a:r>
            <a:r>
              <a:rPr lang="hu-HU" dirty="0" smtClean="0">
                <a:solidFill>
                  <a:schemeClr val="tx1"/>
                </a:solidFill>
              </a:rPr>
              <a:t> sejtek között, a nagy részecskékre is </a:t>
            </a:r>
            <a:r>
              <a:rPr lang="hu-HU" dirty="0" err="1" smtClean="0">
                <a:solidFill>
                  <a:schemeClr val="tx1"/>
                </a:solidFill>
              </a:rPr>
              <a:t>permeabilis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8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nyirokerek szerkezete</a:t>
            </a:r>
            <a:b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7" y="1869797"/>
            <a:ext cx="5084291" cy="47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45" y="3847939"/>
            <a:ext cx="51054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331825" y="3847942"/>
            <a:ext cx="1986742" cy="449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 kapillárisok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858347" y="3838775"/>
            <a:ext cx="2039098" cy="4589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nagyobb, gyűjtő nyirokerek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2" y="1245988"/>
            <a:ext cx="3301103" cy="2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5875" y="1676400"/>
            <a:ext cx="8540750" cy="442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	3 réteg:</a:t>
            </a:r>
          </a:p>
          <a:p>
            <a:pPr marL="0" indent="0">
              <a:buNone/>
              <a:defRPr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intima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endothel+subendothelialis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ksz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media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sima izom +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elastikus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rostok</a:t>
            </a: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adventitia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lazarostos kötőszövet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096000" y="3001962"/>
            <a:ext cx="895350" cy="3127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096000" y="3667124"/>
            <a:ext cx="895350" cy="331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122890" y="4212199"/>
            <a:ext cx="895350" cy="3127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078065" y="4832538"/>
            <a:ext cx="895350" cy="331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100042" y="3054718"/>
            <a:ext cx="3128685" cy="8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FF00"/>
                </a:solidFill>
              </a:rPr>
              <a:t>membrana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elastica</a:t>
            </a:r>
            <a:r>
              <a:rPr lang="hu-HU" sz="2400" dirty="0" smtClean="0">
                <a:solidFill>
                  <a:srgbClr val="FFFF00"/>
                </a:solidFill>
              </a:rPr>
              <a:t> int. (</a:t>
            </a:r>
            <a:r>
              <a:rPr lang="hu-HU" sz="2400" dirty="0" err="1" smtClean="0">
                <a:solidFill>
                  <a:srgbClr val="FFFF00"/>
                </a:solidFill>
              </a:rPr>
              <a:t>arteriolákig</a:t>
            </a:r>
            <a:r>
              <a:rPr lang="hu-HU" sz="2400" dirty="0" smtClean="0">
                <a:solidFill>
                  <a:srgbClr val="FFFF00"/>
                </a:solidFill>
              </a:rPr>
              <a:t>)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001427" y="4363574"/>
            <a:ext cx="3361769" cy="575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/>
          </a:p>
        </p:txBody>
      </p:sp>
      <p:pic>
        <p:nvPicPr>
          <p:cNvPr id="4" name="Picture 6" descr="KÃ©ptalÃ¡lat a kÃ¶vetkezÅre: âthickening of the lymphatic vessels 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52" y="1774170"/>
            <a:ext cx="7784488" cy="41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8663236" y="2130458"/>
            <a:ext cx="1734530" cy="3487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elzáródás szintje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757501" y="2778977"/>
            <a:ext cx="1932495" cy="756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billentyű tágulat, elégtelen működés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815635" y="3762869"/>
            <a:ext cx="1770665" cy="4320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ellentétes irányú nyirokáramlás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8663236" y="4278410"/>
            <a:ext cx="1770665" cy="4320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1" y="2328600"/>
            <a:ext cx="6174515" cy="34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98" y="1428056"/>
            <a:ext cx="30099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99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 irodalom</a:t>
            </a:r>
            <a:endParaRPr lang="hu-HU" altLang="hu-HU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Kirszenbaum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, A.L. :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Histology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and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Cell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Biology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: An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introduction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to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pathology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Ross, M.H.: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Histology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Röhlich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Szövettan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3" name="Picture 4" descr="ma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29" y="1545899"/>
            <a:ext cx="6861162" cy="44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 flipV="1">
            <a:off x="7098384" y="3742441"/>
            <a:ext cx="443059" cy="42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7319913" y="2469824"/>
            <a:ext cx="2144598" cy="12726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9332530" y="2281286"/>
            <a:ext cx="1385740" cy="226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134691" y="4166647"/>
            <a:ext cx="1932377" cy="339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7720553" y="4421171"/>
            <a:ext cx="1611977" cy="8766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3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6" y="2027892"/>
            <a:ext cx="5214990" cy="42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74" y="2027892"/>
            <a:ext cx="52387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2050" name="Picture 2" descr="KÃ©ptalÃ¡lat a kÃ¶vetkezÅre: âStructure of the blood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4" y="1490548"/>
            <a:ext cx="5539065" cy="51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834434" y="1490548"/>
            <a:ext cx="5005632" cy="4627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</a:rPr>
              <a:t>1.) 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endothelium+subendothelialis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ksz+néhány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sima izom sejt</a:t>
            </a:r>
          </a:p>
          <a:p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sima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izom+elasztikus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rostok</a:t>
            </a:r>
          </a:p>
          <a:p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nagyobb 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ereknél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vasa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vasorum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96785" y="4289367"/>
            <a:ext cx="1446415" cy="232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izom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31189" y="3330952"/>
            <a:ext cx="7782528" cy="2388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</a:rPr>
              <a:t>1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basalison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sejtkapcsoló struktúrák: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zonula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occludens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helyenként nexusok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subendothelium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laza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körkörösen futó rugalmas rostokkal,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elszórt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izom sejtekkel</a:t>
            </a: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kötőszöveti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(rugalmas) rostok + sima izom sejtek amorf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alapállományba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ágyazottan</a:t>
            </a: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(inkább a vénákban kifejezett): rugalmas rostok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vénákban sima izom elemek is!)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erekeben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vasa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vasorum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idegek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Ã©ptalÃ¡lat a kÃ¶vetkezÅre: âStructure of the blood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9" y="2562889"/>
            <a:ext cx="3918683" cy="36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8104909" y="4488872"/>
            <a:ext cx="1271842" cy="1911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izom</a:t>
            </a:r>
            <a:endParaRPr lang="hu-H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48" y="2017334"/>
            <a:ext cx="8240406" cy="42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4098" name="Picture 2" descr="KÃ©ptalÃ¡lat a kÃ¶vetkezÅre: âStructure of the blood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" y="1690688"/>
            <a:ext cx="6783621" cy="43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53" y="1470825"/>
            <a:ext cx="29146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9973557" y="1423690"/>
            <a:ext cx="707010" cy="263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artér</a:t>
            </a:r>
            <a:r>
              <a:rPr lang="hu-HU" sz="1400" dirty="0" smtClean="0">
                <a:solidFill>
                  <a:schemeClr val="tx1"/>
                </a:solidFill>
              </a:rPr>
              <a:t>ia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003406" y="3018392"/>
            <a:ext cx="707010" cy="263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véna</a:t>
            </a: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482</Words>
  <Application>Microsoft Office PowerPoint</Application>
  <PresentationFormat>Szélesvásznú</PresentationFormat>
  <Paragraphs>184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Office-téma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Az erek szöveti szerkezete</vt:lpstr>
      <vt:lpstr>PowerPoint-bemutató</vt:lpstr>
      <vt:lpstr>Aorta: elasztikus artéria</vt:lpstr>
      <vt:lpstr>Arteria és véna</vt:lpstr>
      <vt:lpstr>Kis artéria és véna</vt:lpstr>
      <vt:lpstr>Az erek szöveti szerkezete</vt:lpstr>
      <vt:lpstr>Arteriolák, venulák, kapillárisok</vt:lpstr>
      <vt:lpstr>PowerPoint-bemutató</vt:lpstr>
      <vt:lpstr>PowerPoint-bemutató</vt:lpstr>
      <vt:lpstr>A kapillárisok szerkezete</vt:lpstr>
      <vt:lpstr>A kapillárisok szerkezete</vt:lpstr>
      <vt:lpstr>PowerPoint-bemutató</vt:lpstr>
      <vt:lpstr>A kapillárisok szerkezete</vt:lpstr>
      <vt:lpstr>Sejtvándorlás az érfalon keresztül</vt:lpstr>
      <vt:lpstr>Speciális értípus: magas endothelű venula (HEV)</vt:lpstr>
      <vt:lpstr>Nyirokkeringés-nyirokerek</vt:lpstr>
      <vt:lpstr>PowerPoint-bemutató</vt:lpstr>
      <vt:lpstr>PowerPoint-bemutató</vt:lpstr>
      <vt:lpstr>A nyirokerek szerkezete </vt:lpstr>
      <vt:lpstr>Lymphoedema</vt:lpstr>
      <vt:lpstr>Lymphoedema</vt:lpstr>
      <vt:lpstr>Felhasznált irodalom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erek szöveti szerkezete</dc:title>
  <dc:creator>kissa</dc:creator>
  <cp:lastModifiedBy>kissa</cp:lastModifiedBy>
  <cp:revision>54</cp:revision>
  <dcterms:created xsi:type="dcterms:W3CDTF">2018-10-31T08:02:56Z</dcterms:created>
  <dcterms:modified xsi:type="dcterms:W3CDTF">2018-11-19T10:29:46Z</dcterms:modified>
</cp:coreProperties>
</file>