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  <p:sldMasterId id="2147483672" r:id="rId3"/>
  </p:sldMasterIdLst>
  <p:notesMasterIdLst>
    <p:notesMasterId r:id="rId43"/>
  </p:notesMasterIdLst>
  <p:sldIdLst>
    <p:sldId id="308" r:id="rId4"/>
    <p:sldId id="257" r:id="rId5"/>
    <p:sldId id="331" r:id="rId6"/>
    <p:sldId id="332" r:id="rId7"/>
    <p:sldId id="338" r:id="rId8"/>
    <p:sldId id="333" r:id="rId9"/>
    <p:sldId id="299" r:id="rId10"/>
    <p:sldId id="339" r:id="rId11"/>
    <p:sldId id="335" r:id="rId12"/>
    <p:sldId id="270" r:id="rId13"/>
    <p:sldId id="301" r:id="rId14"/>
    <p:sldId id="268" r:id="rId15"/>
    <p:sldId id="307" r:id="rId16"/>
    <p:sldId id="334" r:id="rId17"/>
    <p:sldId id="272" r:id="rId18"/>
    <p:sldId id="341" r:id="rId19"/>
    <p:sldId id="276" r:id="rId20"/>
    <p:sldId id="273" r:id="rId21"/>
    <p:sldId id="302" r:id="rId22"/>
    <p:sldId id="275" r:id="rId23"/>
    <p:sldId id="274" r:id="rId24"/>
    <p:sldId id="309" r:id="rId25"/>
    <p:sldId id="278" r:id="rId26"/>
    <p:sldId id="303" r:id="rId27"/>
    <p:sldId id="279" r:id="rId28"/>
    <p:sldId id="282" r:id="rId29"/>
    <p:sldId id="283" r:id="rId30"/>
    <p:sldId id="284" r:id="rId31"/>
    <p:sldId id="285" r:id="rId32"/>
    <p:sldId id="289" r:id="rId33"/>
    <p:sldId id="342" r:id="rId34"/>
    <p:sldId id="288" r:id="rId35"/>
    <p:sldId id="290" r:id="rId36"/>
    <p:sldId id="311" r:id="rId37"/>
    <p:sldId id="295" r:id="rId38"/>
    <p:sldId id="297" r:id="rId39"/>
    <p:sldId id="298" r:id="rId40"/>
    <p:sldId id="304" r:id="rId41"/>
    <p:sldId id="312" r:id="rId42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9900"/>
    <a:srgbClr val="003300"/>
    <a:srgbClr val="CC3300"/>
    <a:srgbClr val="663300"/>
    <a:srgbClr val="00CC66"/>
    <a:srgbClr val="FF00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F6568-12BE-4646-96CE-14D850B370DC}" type="datetimeFigureOut">
              <a:rPr lang="de-DE" smtClean="0"/>
              <a:t>04.11.2018</a:t>
            </a:fld>
            <a:endParaRPr lang="de-DE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E02265-B98D-4798-ADA5-4EA869A65F7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2271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Bruce M </a:t>
            </a:r>
            <a:r>
              <a:rPr lang="hu-HU" dirty="0" err="1"/>
              <a:t>Carlson</a:t>
            </a:r>
            <a:r>
              <a:rPr lang="hu-HU" dirty="0"/>
              <a:t> Human </a:t>
            </a:r>
            <a:r>
              <a:rPr lang="hu-HU" dirty="0" err="1"/>
              <a:t>Embryology</a:t>
            </a:r>
            <a:r>
              <a:rPr lang="hu-HU" dirty="0"/>
              <a:t> and </a:t>
            </a:r>
            <a:r>
              <a:rPr lang="hu-HU" dirty="0" err="1"/>
              <a:t>Developmental</a:t>
            </a:r>
            <a:r>
              <a:rPr lang="hu-HU" dirty="0"/>
              <a:t> </a:t>
            </a:r>
            <a:r>
              <a:rPr lang="hu-HU" dirty="0" err="1"/>
              <a:t>Biology</a:t>
            </a:r>
            <a:r>
              <a:rPr lang="hu-HU" dirty="0"/>
              <a:t>, </a:t>
            </a:r>
            <a:r>
              <a:rPr lang="hu-HU" dirty="0" err="1"/>
              <a:t>Elsevier</a:t>
            </a:r>
            <a:r>
              <a:rPr lang="hu-HU" dirty="0"/>
              <a:t>, 2014</a:t>
            </a:r>
            <a:endParaRPr lang="de-DE" dirty="0"/>
          </a:p>
          <a:p>
            <a:endParaRPr lang="de-DE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02265-B98D-4798-ADA5-4EA869A65F7E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6410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F61580-17A7-4BE6-A9F7-6B09939A536D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417238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AD0A58-0561-4DDA-B14A-4473057213F1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0155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90C553-5373-4DF7-925B-5B0B1913114F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06481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90C60-D3C4-412E-A472-40BE5D1E8990}" type="datetimeFigureOut">
              <a:rPr lang="hu-HU"/>
              <a:pPr>
                <a:defRPr/>
              </a:pPr>
              <a:t>2018.11.04.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E380C-FF96-4450-A1A4-40B71821A4D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5829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2CEDC-FA02-4A54-801D-187F7CE66D28}" type="datetimeFigureOut">
              <a:rPr lang="hu-HU"/>
              <a:pPr>
                <a:defRPr/>
              </a:pPr>
              <a:t>2018.11.04.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43202-FFC8-4596-B288-59F3FF08BF4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2395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D8A55-0CC2-4F02-888E-BD91083DCCF6}" type="datetimeFigureOut">
              <a:rPr lang="hu-HU"/>
              <a:pPr>
                <a:defRPr/>
              </a:pPr>
              <a:t>2018.11.04.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0AC4A-E1ED-43A7-853F-4937408CE2E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5133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BDB4E-8798-42A2-B313-BA9B377039E3}" type="datetimeFigureOut">
              <a:rPr lang="hu-HU"/>
              <a:pPr>
                <a:defRPr/>
              </a:pPr>
              <a:t>2018.11.04.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7BCF0-F738-4EE3-B45A-07E0018290E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94011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88E5D-433A-4335-A1B2-B062ACECEF9B}" type="datetimeFigureOut">
              <a:rPr lang="hu-HU"/>
              <a:pPr>
                <a:defRPr/>
              </a:pPr>
              <a:t>2018.11.04.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DDD48-3336-4F3E-9587-4E371348DDA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9470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A641D-CFFC-487D-8BD4-D98940F663C1}" type="datetimeFigureOut">
              <a:rPr lang="hu-HU"/>
              <a:pPr>
                <a:defRPr/>
              </a:pPr>
              <a:t>2018.11.04.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8B511-A437-4458-989F-23F3C9522DF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11630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86F82-5C02-4675-A88A-E30F22BCCCDF}" type="datetimeFigureOut">
              <a:rPr lang="hu-HU"/>
              <a:pPr>
                <a:defRPr/>
              </a:pPr>
              <a:t>2018.11.04.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2615C-E467-483D-863B-613D82C0ED9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68523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1365F-49D7-44C6-BECF-F8FA5E01F791}" type="datetimeFigureOut">
              <a:rPr lang="hu-HU"/>
              <a:pPr>
                <a:defRPr/>
              </a:pPr>
              <a:t>2018.11.04.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67914-00AB-4EB5-92BF-3D3EED17352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2735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5CE70C-CA6B-4705-BA61-BAC33E44E874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795731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C0FF0-0974-4FDF-B49B-B9469DF036C5}" type="datetimeFigureOut">
              <a:rPr lang="hu-HU"/>
              <a:pPr>
                <a:defRPr/>
              </a:pPr>
              <a:t>2018.11.04.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E7F61-0F18-4E6B-B764-9C9F70E0D17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2112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2C387-A949-4985-B339-93EC2ABDC759}" type="datetimeFigureOut">
              <a:rPr lang="hu-HU"/>
              <a:pPr>
                <a:defRPr/>
              </a:pPr>
              <a:t>2018.11.04.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8DF80-C92D-4A01-8C0E-3BE27E26BD9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13949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4D873-6182-4528-B60C-A2BBF983252C}" type="datetimeFigureOut">
              <a:rPr lang="hu-HU"/>
              <a:pPr>
                <a:defRPr/>
              </a:pPr>
              <a:t>2018.11.04.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A2016-F185-46B4-BE43-6740638077B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81571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9C02A-FD5C-4CA2-A7B5-6472C9486B2F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3207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06AACD-34C3-452A-BDB1-10F298B7D9AC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4566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315E29-8413-448F-ABB3-292F878B671C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24692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E0CC79-B660-46C3-97E2-8474DA32EA90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62797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74A4B-EE94-4278-A87A-8290060E33A0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08322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06378B-BA89-44EB-A807-818D650170A0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0178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D0BF18-CB0B-4CE2-9B55-84F7F69067B4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5053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E8F91A-665F-42F4-BD0B-2DC903B18E79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0990378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EAD128-D707-4139-A41A-3646B359FFF8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089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25703E-9956-44BF-98C0-9C002E411835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16752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AAC35-4FFB-42B1-8F3E-F587BC2F158C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33432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5FCE66-FB5C-42FB-B595-481C0719DF5E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3071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CA9193-BAD1-4562-A393-BAE2D0048D37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703636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402A22-1769-4138-A38A-F401BE9680D7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72909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ED50D4-85E2-4F8B-A678-FF542B966CDB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605021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D41BCF-F802-4B87-97A5-668C1A8A41D2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9074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55AE3A-8DA8-4D18-BD2B-4750ABE6E2F4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337361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9996C7-42F6-4C88-BB62-83ABA3C00C87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80642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 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3EC1763-EED9-40B1-8602-0C3000C3AB9C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Mintacím szerkesztése</a:t>
            </a:r>
          </a:p>
        </p:txBody>
      </p:sp>
      <p:sp>
        <p:nvSpPr>
          <p:cNvPr id="18435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C8DC947-2B6C-46A3-BDBC-251978800C5A}" type="datetimeFigureOut">
              <a:rPr lang="hu-HU"/>
              <a:pPr>
                <a:defRPr/>
              </a:pPr>
              <a:t>2018.11.04.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06709DE-7B1C-4A52-AA03-539DDC28A75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9133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Mintaszöveg szerkesztése 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424B024-135E-46FA-8ACC-132FAFB86F9C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2880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swers.com/topic/menstrual-cycle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7313"/>
            <a:ext cx="6705600" cy="667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228600" y="304800"/>
            <a:ext cx="6248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4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A megtermékenyítés</a:t>
            </a:r>
            <a:endParaRPr lang="hu-HU" sz="4400">
              <a:latin typeface="Microsoft Sans Serif" pitchFamily="34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6257925" y="5916613"/>
            <a:ext cx="284797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altLang="hu-HU" sz="20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Magyar Attila </a:t>
            </a:r>
          </a:p>
          <a:p>
            <a:pPr algn="ctr">
              <a:spcBef>
                <a:spcPct val="50000"/>
              </a:spcBef>
            </a:pPr>
            <a:r>
              <a:rPr lang="hu-HU" altLang="hu-HU" sz="20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2018. 11. 06.</a:t>
            </a:r>
            <a:endParaRPr lang="de-DE" altLang="hu-HU" sz="2000" b="1" i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hu-HU" altLang="hu-HU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Kapacitáció</a:t>
            </a:r>
            <a:endParaRPr lang="hu-HU" altLang="hu-H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ejakulátumban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levő</a:t>
            </a:r>
            <a:r>
              <a:rPr lang="hu-HU" altLang="hu-H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spermiumok még nem 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megtermékenyítőképesek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. Egy bizonyos időt kell 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töltsenek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a női nemi utakban, hogy ezt a képességüket megszerezzék. Ez a 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kapacitáció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lezajlik pufferoldatban is. Ennek során csak biokémiai változások (de nem morfológiai) történnek a spermiummal.</a:t>
            </a:r>
          </a:p>
          <a:p>
            <a:pPr marL="0" indent="0">
              <a:buNone/>
            </a:pPr>
            <a:endParaRPr lang="hu-HU" alt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Ezt az utóérést nevezzük </a:t>
            </a:r>
            <a:r>
              <a:rPr lang="hu-HU" alt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kapacitációnak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. Időtartama 50-240 perc in vitro és 5-6 óra in vivo (egér). </a:t>
            </a:r>
          </a:p>
          <a:p>
            <a:endParaRPr lang="hu-HU" alt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Csak a 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kapacitáción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átesett spermiumok képesek a megtermékenyítésre, azaz a következő 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lépés:az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akroszómarekació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(AR) megtételére.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57200"/>
            <a:ext cx="7772400" cy="5638800"/>
          </a:xfrm>
        </p:spPr>
        <p:txBody>
          <a:bodyPr/>
          <a:lstStyle/>
          <a:p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ejakulált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spermiumok folyamatosan érnek, illetve öregednek el, így a kapacitált populációban mindig kb. kb. 10% a megtermékenyítésre képes spermiumok aránya (az egyedi összetétel folyamatosan változik).</a:t>
            </a:r>
          </a:p>
          <a:p>
            <a:endParaRPr lang="hu-HU" alt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kapacitáció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során megváltozik pl. a plazmamembrán összetétele (és ezáltal 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fluidabb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lesz), membránpotenciálja, a spermium számos fehérjéje 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foszforilálódik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. A 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kapacitáció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előidézhető megfelelő pufferoldatban való tartással is.</a:t>
            </a:r>
          </a:p>
          <a:p>
            <a:endParaRPr lang="hu-HU" alt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Az albumin és a 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ipid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transfer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protein (LTP-1; 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mindkettő kimutatható a női nemi utakban) 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 spermium plazmamembránjához köt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ő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dnek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kivonják abból a 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koleszteolt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ezáltal a membrán folyékonyabb lesz.</a:t>
            </a:r>
            <a:endParaRPr lang="hu-HU" altLang="hu-HU" sz="20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hu-HU" altLang="hu-HU" sz="20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hu-HU" altLang="hu-H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  <a:noFill/>
        </p:spPr>
        <p:txBody>
          <a:bodyPr/>
          <a:lstStyle/>
          <a:p>
            <a:r>
              <a:rPr lang="hu-HU" altLang="hu-H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spermiumok transzportja és kemotaxisa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562600"/>
          </a:xfrm>
        </p:spPr>
        <p:txBody>
          <a:bodyPr/>
          <a:lstStyle/>
          <a:p>
            <a:endParaRPr lang="hu-HU" altLang="hu-H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altLang="hu-H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Transzport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: A spermiumok a méhen keresztül a tuba 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isthmusába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ezen </a:t>
            </a:r>
            <a:r>
              <a:rPr lang="hu-HU" alt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szervek simaizom működése 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révén jutnak el (a csillómozgás csak a szuszpenzióban tartáshoz kell). </a:t>
            </a:r>
            <a:b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alt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altLang="hu-H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Kemotaxis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: A spermiumok saját 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mozgása,melyet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kémiai 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grádiensek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irányítanak.</a:t>
            </a:r>
            <a:r>
              <a:rPr lang="hu-HU" altLang="hu-HU" sz="1000" dirty="0">
                <a:latin typeface="Arial" panose="020B0604020202020204" pitchFamily="34" charset="0"/>
                <a:cs typeface="Arial" panose="020B0604020202020204" pitchFamily="34" charset="0"/>
              </a:rPr>
              <a:t> Nagy jelentősége van a külső megtermékenyítésű, tengeri állatoknál. A tengeri sün petesejtje egy 14 AA nagyságú </a:t>
            </a:r>
            <a:r>
              <a:rPr lang="hu-HU" altLang="hu-HU" sz="1000" dirty="0" err="1">
                <a:latin typeface="Arial" panose="020B0604020202020204" pitchFamily="34" charset="0"/>
                <a:cs typeface="Arial" panose="020B0604020202020204" pitchFamily="34" charset="0"/>
              </a:rPr>
              <a:t>peptidet</a:t>
            </a:r>
            <a:r>
              <a:rPr lang="hu-HU" altLang="hu-H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1000" dirty="0" err="1">
                <a:latin typeface="Arial" panose="020B0604020202020204" pitchFamily="34" charset="0"/>
                <a:cs typeface="Arial" panose="020B0604020202020204" pitchFamily="34" charset="0"/>
              </a:rPr>
              <a:t>szekretál</a:t>
            </a:r>
            <a:r>
              <a:rPr lang="hu-HU" altLang="hu-HU" sz="1000" dirty="0">
                <a:latin typeface="Arial" panose="020B0604020202020204" pitchFamily="34" charset="0"/>
                <a:cs typeface="Arial" panose="020B0604020202020204" pitchFamily="34" charset="0"/>
              </a:rPr>
              <a:t>, mely fajspecifikus </a:t>
            </a:r>
            <a:r>
              <a:rPr lang="hu-HU" altLang="hu-HU" sz="1000" dirty="0" err="1">
                <a:latin typeface="Arial" panose="020B0604020202020204" pitchFamily="34" charset="0"/>
                <a:cs typeface="Arial" panose="020B0604020202020204" pitchFamily="34" charset="0"/>
              </a:rPr>
              <a:t>kemoattraktív</a:t>
            </a:r>
            <a:r>
              <a:rPr lang="hu-HU" altLang="hu-HU" sz="1000" dirty="0">
                <a:latin typeface="Arial" panose="020B0604020202020204" pitchFamily="34" charset="0"/>
                <a:cs typeface="Arial" panose="020B0604020202020204" pitchFamily="34" charset="0"/>
              </a:rPr>
              <a:t> hatással bír (</a:t>
            </a:r>
            <a:r>
              <a:rPr lang="hu-HU" altLang="hu-HU" sz="1000" dirty="0" err="1">
                <a:latin typeface="Arial" panose="020B0604020202020204" pitchFamily="34" charset="0"/>
                <a:cs typeface="Arial" panose="020B0604020202020204" pitchFamily="34" charset="0"/>
              </a:rPr>
              <a:t>resact</a:t>
            </a:r>
            <a:r>
              <a:rPr lang="hu-HU" altLang="hu-HU" sz="1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0">
              <a:buNone/>
            </a:pPr>
            <a:b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alt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hu-HU" altLang="hu-H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spermiumok transzportja és kemotaxisa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953000"/>
          </a:xfrm>
        </p:spPr>
        <p:txBody>
          <a:bodyPr/>
          <a:lstStyle/>
          <a:p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60-es években kimutatták, hogy az emlősökben a tüszőfolyadék vonzza a spermiumokat. Ezt követően a tüszőfolyadék (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liquor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folliculi; az ovuláció során kerül a tuba üregébe) több 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kemoattraktív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komponensét sikerült azonosítani, mint pl. a</a:t>
            </a:r>
            <a:b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altLang="hu-H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progeszteront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, vagy az</a:t>
            </a:r>
            <a:b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altLang="hu-HU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atriális</a:t>
            </a:r>
            <a:r>
              <a:rPr lang="hu-HU" altLang="hu-H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natriuretikus</a:t>
            </a:r>
            <a:r>
              <a:rPr lang="hu-HU" altLang="hu-H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faktort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(ez utóbbi egy 28 AA 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peptid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; 0,7 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nM-os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koncentrációban, és a szerkezete emlékezet a 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resactéra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Ez a 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kemotaktikus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hatás csak a kapacitált spermiumokon érvényesül. </a:t>
            </a:r>
            <a:b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alt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mai elképzelések szerint az 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isthmus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valamiféle spermium-raktár (várakozási hely) lenne, ahonnan a kapacitált spermiumok (és csak ezek) csak az ovulációt követően, a tüszőfolyadékból kiszabadult 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kemoattraktánsok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hatására jut el a petesejt közelébe.</a:t>
            </a:r>
            <a:endParaRPr lang="hu-HU" alt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alt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altLang="hu-H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sperm mot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61913"/>
            <a:ext cx="4206875" cy="594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5" descr="sperm motil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8" y="3017838"/>
            <a:ext cx="4608512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4716016" y="692696"/>
            <a:ext cx="35283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kapacitált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spermiuok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mozgása hiperaktív lesz,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kemoattraktánsok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hatására (alsó ábra: A, a B-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, ami még nem hiperaktív mozgás, összehasonlítva.)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r>
              <a:rPr lang="hu-HU" altLang="hu-H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petesejt (első) felismerése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800600"/>
          </a:xfrm>
        </p:spPr>
        <p:txBody>
          <a:bodyPr/>
          <a:lstStyle/>
          <a:p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Az első felismerés: a spermiumok a 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zona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pellucidát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, annak is proteinjeit ismerik fel.</a:t>
            </a:r>
          </a:p>
          <a:p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zona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pellucida 3 fehérjéből áll: </a:t>
            </a:r>
          </a:p>
          <a:p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egér: ZP1 (200 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kDa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), ennek humán megfelelője: ZPB; </a:t>
            </a:r>
            <a:b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ZP2 (120 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kDa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b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ZP3 (83 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kDa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ZP3-at ismerik fel a spermium feji membránjában lévő 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zona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receptorok. A ZP3 erősen 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glikozilált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(sok szénhidrát oldallánc kapcsolódik a 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polipeptid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vázhoz, mely csak 44 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kDa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nagyságú.</a:t>
            </a:r>
          </a:p>
          <a:p>
            <a:endParaRPr lang="hu-HU" altLang="hu-HU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5791200" y="990600"/>
            <a:ext cx="2895600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kumimoji="0" lang="hu-HU" altLang="hu-HU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zona</a:t>
            </a:r>
            <a:r>
              <a:rPr kumimoji="0" lang="hu-HU" altLang="hu-HU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pellucida fehérjéi: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ZP1 (200 </a:t>
            </a:r>
            <a:r>
              <a:rPr kumimoji="0" lang="hu-HU" altLang="hu-HU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kDa</a:t>
            </a:r>
            <a:r>
              <a:rPr kumimoji="0" lang="hu-HU" altLang="hu-HU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ZP2 (120 </a:t>
            </a:r>
            <a:r>
              <a:rPr kumimoji="0" lang="hu-HU" altLang="hu-HU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kDa</a:t>
            </a:r>
            <a:r>
              <a:rPr kumimoji="0" lang="hu-HU" altLang="hu-HU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ZP3 (83 </a:t>
            </a:r>
            <a:r>
              <a:rPr kumimoji="0" lang="hu-HU" altLang="hu-HU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kDa</a:t>
            </a:r>
            <a:r>
              <a:rPr kumimoji="0" lang="hu-HU" altLang="hu-HU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ebből csak 44 </a:t>
            </a:r>
            <a:r>
              <a:rPr kumimoji="0" lang="hu-HU" altLang="hu-HU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kDa</a:t>
            </a:r>
            <a:r>
              <a:rPr kumimoji="0" lang="hu-HU" altLang="hu-HU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kumimoji="0" lang="hu-HU" altLang="hu-HU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polipeptidváz</a:t>
            </a:r>
            <a:r>
              <a:rPr kumimoji="0" lang="hu-HU" altLang="hu-HU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a többi a piros „dobverőként” illusztrált </a:t>
            </a:r>
            <a:r>
              <a:rPr kumimoji="0" lang="hu-HU" altLang="hu-HU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oligoszaccharid</a:t>
            </a:r>
            <a:r>
              <a:rPr kumimoji="0" lang="hu-HU" altLang="hu-HU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hu-HU" altLang="hu-HU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oldallácok</a:t>
            </a:r>
            <a:r>
              <a:rPr kumimoji="0" lang="hu-HU" altLang="hu-HU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révén)</a:t>
            </a:r>
          </a:p>
        </p:txBody>
      </p:sp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458152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0011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381000" y="5486400"/>
            <a:ext cx="8077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Gátlási kísérletek intakt (de már kapacitált) spermiumokkal, petesejttel és tisztított zónafehérjékkel. Csak a ZP3 gátolja meg a spermiumok kötődését a petesejthez.</a:t>
            </a: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6629400" y="533400"/>
            <a:ext cx="2362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alt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Az ivarsejtek felismerése: a női oldal szerepe</a:t>
            </a:r>
            <a:endParaRPr lang="hu-HU" alt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6019800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304800" y="5257800"/>
            <a:ext cx="7924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Tisztított és radioaktívan megjelölt ZP3 csak a spermiumfejhez (receptorok) kötődik (a fotoemulzióban kivált fekete szemcsék, pöttyök jelzik a ZP3 lokalizációját).</a:t>
            </a:r>
          </a:p>
        </p:txBody>
      </p:sp>
      <p:sp>
        <p:nvSpPr>
          <p:cNvPr id="19459" name="Text Box 7"/>
          <p:cNvSpPr txBox="1">
            <a:spLocks noChangeArrowheads="1"/>
          </p:cNvSpPr>
          <p:nvPr/>
        </p:nvSpPr>
        <p:spPr bwMode="auto">
          <a:xfrm>
            <a:off x="5029200" y="838200"/>
            <a:ext cx="2895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alt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Az ivarsejtek felismerése: a női oldal szerepe</a:t>
            </a:r>
          </a:p>
        </p:txBody>
      </p:sp>
      <p:pic>
        <p:nvPicPr>
          <p:cNvPr id="1946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328453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28600"/>
            <a:ext cx="8424936" cy="762000"/>
          </a:xfrm>
        </p:spPr>
        <p:txBody>
          <a:bodyPr/>
          <a:lstStyle/>
          <a:p>
            <a:r>
              <a:rPr lang="hu-HU" altLang="hu-H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ivarsejtek felismerése: a férfi oldal szerepe</a:t>
            </a:r>
            <a:endParaRPr lang="hu-HU" altLang="hu-H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7788" y="1328996"/>
            <a:ext cx="7772400" cy="1676400"/>
          </a:xfrm>
        </p:spPr>
        <p:txBody>
          <a:bodyPr/>
          <a:lstStyle/>
          <a:p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Legalább 15 jelöltje van a spermiumok 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zonareceptorának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, melyek közül a legismertebbek:</a:t>
            </a:r>
            <a:b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	- p56, p47, 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zonadhesin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, de a két utóbbiról kiderült, hogy az 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akroszómavezikulumban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vannak</a:t>
            </a:r>
            <a:b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hu-HU" alt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GalTase</a:t>
            </a:r>
            <a:br>
              <a:rPr lang="hu-HU" altLang="hu-H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	- p95 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zona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receptor 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Tyr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kinase</a:t>
            </a:r>
            <a:endParaRPr lang="hu-HU" alt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5076056" y="4653137"/>
            <a:ext cx="391554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Immunofluoreszcens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festés sp56 specifikus ellenanyaggal (piros fluoreszcencia a spermium fején).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349035"/>
            <a:ext cx="4680520" cy="23009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33400"/>
            <a:ext cx="7772400" cy="5562600"/>
          </a:xfrm>
        </p:spPr>
        <p:txBody>
          <a:bodyPr/>
          <a:lstStyle/>
          <a:p>
            <a:pPr>
              <a:buFontTx/>
              <a:buChar char=" "/>
            </a:pPr>
            <a:r>
              <a:rPr lang="hu-HU" alt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 megtermékenyítés fontosabb eseményei időrendi sorrendben:</a:t>
            </a:r>
          </a:p>
          <a:p>
            <a:pPr>
              <a:buFontTx/>
              <a:buChar char=" "/>
            </a:pPr>
            <a:endParaRPr lang="hu-HU" alt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altLang="hu-HU" sz="2400" dirty="0">
                <a:latin typeface="Arial" panose="020B0604020202020204" pitchFamily="34" charset="0"/>
                <a:cs typeface="Arial" panose="020B0604020202020204" pitchFamily="34" charset="0"/>
              </a:rPr>
              <a:t>1. A petesejt </a:t>
            </a:r>
            <a:r>
              <a:rPr lang="hu-HU" alt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ovulációja</a:t>
            </a:r>
            <a:r>
              <a:rPr lang="hu-HU" alt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a petefészekből</a:t>
            </a:r>
          </a:p>
          <a:p>
            <a:pPr marL="0" indent="0">
              <a:buNone/>
            </a:pPr>
            <a:r>
              <a:rPr lang="hu-HU" alt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hu-HU" alt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 spermiumok </a:t>
            </a:r>
            <a:r>
              <a:rPr lang="hu-HU" alt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kapacitációja</a:t>
            </a:r>
            <a:r>
              <a:rPr lang="hu-HU" alt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és kemotaxisa;</a:t>
            </a:r>
          </a:p>
          <a:p>
            <a:pPr marL="0" indent="0">
              <a:buNone/>
            </a:pPr>
            <a:r>
              <a:rPr lang="hu-HU" alt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hu-HU" alt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az első felismerés: a </a:t>
            </a:r>
            <a:r>
              <a:rPr lang="hu-HU" alt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zona</a:t>
            </a:r>
            <a:r>
              <a:rPr lang="hu-HU" alt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 felismerése </a:t>
            </a:r>
            <a:r>
              <a:rPr lang="hu-HU" altLang="hu-HU" sz="2400" dirty="0">
                <a:latin typeface="Arial" panose="020B0604020202020204" pitchFamily="34" charset="0"/>
                <a:cs typeface="Arial" panose="020B0604020202020204" pitchFamily="34" charset="0"/>
              </a:rPr>
              <a:t>és kötődés</a:t>
            </a:r>
            <a:br>
              <a:rPr lang="hu-HU" altLang="hu-H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alt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   ahhoz a spermium részéről;</a:t>
            </a:r>
          </a:p>
          <a:p>
            <a:pPr marL="0" indent="0">
              <a:buNone/>
            </a:pPr>
            <a:r>
              <a:rPr lang="hu-HU" alt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hu-HU" alt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akroszómareakció</a:t>
            </a:r>
            <a:r>
              <a:rPr lang="hu-HU" alt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(AR);</a:t>
            </a:r>
          </a:p>
          <a:p>
            <a:pPr marL="0" indent="0">
              <a:buNone/>
            </a:pPr>
            <a:r>
              <a:rPr lang="hu-HU" alt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hu-HU" alt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 2. felismerés és a gaméták </a:t>
            </a:r>
            <a:r>
              <a:rPr lang="hu-HU" alt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fúziója</a:t>
            </a:r>
            <a:r>
              <a:rPr lang="hu-HU" altLang="hu-HU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hu-HU" alt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zigóta</a:t>
            </a:r>
          </a:p>
          <a:p>
            <a:pPr marL="0" indent="0">
              <a:buNone/>
            </a:pPr>
            <a:r>
              <a:rPr lang="hu-HU" alt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hu-HU" alt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alt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polispermia</a:t>
            </a:r>
            <a:r>
              <a:rPr lang="hu-HU" alt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megakadályozása: </a:t>
            </a:r>
            <a:r>
              <a:rPr lang="hu-HU" alt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kortikális</a:t>
            </a:r>
            <a:r>
              <a:rPr lang="hu-HU" alt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 szemcse</a:t>
            </a:r>
            <a:br>
              <a:rPr lang="hu-HU" altLang="hu-H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alt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    reakció</a:t>
            </a:r>
            <a:r>
              <a:rPr lang="hu-HU" alt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(CGR);</a:t>
            </a:r>
          </a:p>
          <a:p>
            <a:pPr marL="0" indent="0">
              <a:buNone/>
            </a:pPr>
            <a:r>
              <a:rPr lang="hu-HU" alt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hu-HU" alt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az első közös osztódási orsó létrejötte, a zigóta első</a:t>
            </a:r>
            <a:br>
              <a:rPr lang="hu-HU" altLang="hu-H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alt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hu-HU" alt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mitózisa</a:t>
            </a:r>
            <a:r>
              <a:rPr lang="hu-HU" altLang="hu-HU" sz="2400" dirty="0">
                <a:latin typeface="Arial" panose="020B0604020202020204" pitchFamily="34" charset="0"/>
                <a:cs typeface="Arial" panose="020B0604020202020204" pitchFamily="34" charset="0"/>
              </a:rPr>
              <a:t>, a petesejt anyagcseréjének megváltozása.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7772400" cy="5410200"/>
          </a:xfrm>
        </p:spPr>
        <p:txBody>
          <a:bodyPr/>
          <a:lstStyle/>
          <a:p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galaktozil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transzferáz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: egy, a spermium feji membránjába beépülő, </a:t>
            </a:r>
            <a:r>
              <a:rPr lang="hu-HU" altLang="hu-H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integráns membránenzim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(60 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kDa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Ez az 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enzin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csak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a ZP3 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oligoszacharid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oldalláncait ismeri fel (ZP3 specifikus receptor).</a:t>
            </a:r>
          </a:p>
          <a:p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Ez az enzim egy aktivált 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galaktóz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(UDP-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galaktóz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) felkötését katalizálja a ZP3 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oligoszacharid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oldalláncának a végére (N-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acetil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glükózamin-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galaktozil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transzferáz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r>
              <a:rPr lang="hu-HU" altLang="hu-H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Csakhogy aktivált </a:t>
            </a:r>
            <a:r>
              <a:rPr lang="hu-HU" altLang="hu-HU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galaktóz</a:t>
            </a:r>
            <a:r>
              <a:rPr lang="hu-HU" altLang="hu-H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nincs soha jelen a petevezető ampullájában. </a:t>
            </a:r>
            <a:endParaRPr lang="hu-HU" alt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alt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Így az enzim kötődve marad a ZP3-hoz, ezáltal rögzíti a spermiumokat a </a:t>
            </a:r>
            <a:r>
              <a:rPr lang="hu-HU" alt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zonához</a:t>
            </a:r>
            <a:r>
              <a:rPr lang="hu-HU" alt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685800" y="533400"/>
            <a:ext cx="7620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hu-HU" altLang="hu-HU" b="1" dirty="0">
                <a:latin typeface="Arial" panose="020B0604020202020204" pitchFamily="34" charset="0"/>
                <a:cs typeface="Arial" panose="020B0604020202020204" pitchFamily="34" charset="0"/>
              </a:rPr>
              <a:t>Az ivarsejtek felismerése: a spermium </a:t>
            </a:r>
            <a:br>
              <a:rPr lang="hu-HU" altLang="hu-HU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altLang="hu-HU" b="1" i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altLang="hu-HU" b="1" i="1" dirty="0" err="1">
                <a:latin typeface="Arial" panose="020B0604020202020204" pitchFamily="34" charset="0"/>
                <a:cs typeface="Arial" panose="020B0604020202020204" pitchFamily="34" charset="0"/>
              </a:rPr>
              <a:t>Galaktozil</a:t>
            </a:r>
            <a:r>
              <a:rPr lang="hu-HU" altLang="hu-HU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transzferáz</a:t>
            </a:r>
            <a:r>
              <a:rPr lang="hu-HU" altLang="hu-HU" b="1" i="1" dirty="0">
                <a:latin typeface="Arial" panose="020B0604020202020204" pitchFamily="34" charset="0"/>
                <a:cs typeface="Arial" panose="020B0604020202020204" pitchFamily="34" charset="0"/>
              </a:rPr>
              <a:t> szerepe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762000" y="5562600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altLang="hu-HU" dirty="0" err="1">
                <a:latin typeface="Arial" panose="020B0604020202020204" pitchFamily="34" charset="0"/>
                <a:cs typeface="Arial" panose="020B0604020202020204" pitchFamily="34" charset="0"/>
              </a:rPr>
              <a:t>GalTase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 feltételezett funkciója sémásan</a:t>
            </a: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279400" y="36322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altLang="hu-HU" sz="1200"/>
              <a:t>A spermium feje</a:t>
            </a:r>
            <a:endParaRPr lang="hu-HU" altLang="hu-HU"/>
          </a:p>
        </p:txBody>
      </p:sp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609600"/>
            <a:ext cx="8724900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7772400" cy="5334000"/>
          </a:xfrm>
        </p:spPr>
        <p:txBody>
          <a:bodyPr/>
          <a:lstStyle/>
          <a:p>
            <a:r>
              <a:rPr lang="hu-HU" altLang="hu-HU" sz="2400" dirty="0">
                <a:latin typeface="Arial" panose="020B0604020202020204" pitchFamily="34" charset="0"/>
                <a:cs typeface="Arial" panose="020B0604020202020204" pitchFamily="34" charset="0"/>
              </a:rPr>
              <a:t>Így pl. ha intakt </a:t>
            </a:r>
            <a:r>
              <a:rPr lang="hu-HU" alt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spemiumok</a:t>
            </a:r>
            <a:r>
              <a:rPr lang="hu-HU" alt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és petesejtek keverékéhez (radioaktívan jelölt) UDP-</a:t>
            </a:r>
            <a:r>
              <a:rPr lang="hu-HU" alt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galaktózt</a:t>
            </a:r>
            <a:r>
              <a:rPr lang="hu-HU" alt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adnak, a spermiumok nem kötődnek a petesejthez, és a ZP3-at utólagosan kitisztítva rajta lesz a radioaktív jel.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hu-HU" altLang="hu-HU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Akroszómareakció</a:t>
            </a:r>
            <a:r>
              <a:rPr lang="hu-HU" altLang="hu-H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(AR)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953000"/>
          </a:xfrm>
        </p:spPr>
        <p:txBody>
          <a:bodyPr/>
          <a:lstStyle/>
          <a:p>
            <a:r>
              <a:rPr lang="hu-HU" alt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alt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zona</a:t>
            </a:r>
            <a:r>
              <a:rPr lang="hu-HU" alt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felismerése nemcsak a spermium kötődését jelenti, hanem a következő lépés kiváltásáért is felelős.</a:t>
            </a:r>
          </a:p>
          <a:p>
            <a:r>
              <a:rPr lang="hu-HU" alt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alt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zonareceptorok</a:t>
            </a:r>
            <a:r>
              <a:rPr lang="hu-HU" alt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keresztkötése (</a:t>
            </a:r>
            <a:r>
              <a:rPr lang="hu-HU" alt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cross</a:t>
            </a:r>
            <a:r>
              <a:rPr lang="hu-HU" alt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 linking</a:t>
            </a:r>
            <a:r>
              <a:rPr lang="hu-HU" altLang="hu-HU" sz="2400" dirty="0">
                <a:latin typeface="Arial" panose="020B0604020202020204" pitchFamily="34" charset="0"/>
                <a:cs typeface="Arial" panose="020B0604020202020204" pitchFamily="34" charset="0"/>
              </a:rPr>
              <a:t>) aktiválják az </a:t>
            </a:r>
            <a:r>
              <a:rPr lang="hu-HU" alt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akroszómavezikulum</a:t>
            </a:r>
            <a:r>
              <a:rPr lang="hu-HU" alt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exocitózisát</a:t>
            </a:r>
            <a:r>
              <a:rPr lang="hu-HU" altLang="hu-H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hu-HU" alt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 keresztkötés jelátviteli utat  (</a:t>
            </a:r>
            <a:r>
              <a:rPr lang="hu-HU" alt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r>
              <a:rPr lang="hu-HU" alt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transduction</a:t>
            </a:r>
            <a:r>
              <a:rPr lang="hu-HU" altLang="hu-HU" sz="2400" dirty="0">
                <a:latin typeface="Arial" panose="020B0604020202020204" pitchFamily="34" charset="0"/>
                <a:cs typeface="Arial" panose="020B0604020202020204" pitchFamily="34" charset="0"/>
              </a:rPr>
              <a:t>) indít be a spermium citoplazmájában: különféle fehérjék aktiválása. Ennek a kaszkádfolyamatnak a következménye -többek között- a </a:t>
            </a:r>
            <a:r>
              <a:rPr lang="hu-HU" alt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citoplazmatikus</a:t>
            </a:r>
            <a:r>
              <a:rPr lang="hu-HU" alt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hu-HU" altLang="hu-HU" sz="2400" dirty="0">
                <a:latin typeface="Arial" panose="020B0604020202020204" pitchFamily="34" charset="0"/>
                <a:cs typeface="Arial" panose="020B0604020202020204" pitchFamily="34" charset="0"/>
              </a:rPr>
              <a:t>-ion koncentráció megnövekedése (milliszekundumok alatt): [Ca</a:t>
            </a:r>
            <a:r>
              <a:rPr lang="hu-HU" altLang="hu-HU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hu-HU" altLang="hu-HU" sz="24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hu-HU" altLang="hu-HU" sz="1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u-HU" altLang="hu-HU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</a:t>
            </a:r>
            <a:r>
              <a:rPr lang="hu-HU" alt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hu-HU" alt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 megnövekedett [Ca</a:t>
            </a:r>
            <a:r>
              <a:rPr lang="hu-HU" altLang="hu-HU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hu-HU" altLang="hu-HU" sz="24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hu-HU" altLang="hu-HU" sz="1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u-HU" alt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felelős az akroszóma </a:t>
            </a:r>
            <a:r>
              <a:rPr lang="hu-HU" alt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exocitózisáért</a:t>
            </a:r>
            <a:r>
              <a:rPr lang="hu-HU" altLang="hu-H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457200"/>
          </a:xfrm>
        </p:spPr>
        <p:txBody>
          <a:bodyPr/>
          <a:lstStyle/>
          <a:p>
            <a:r>
              <a:rPr lang="hu-HU" altLang="hu-HU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Akroszómareakció</a:t>
            </a:r>
            <a:r>
              <a:rPr lang="hu-HU" altLang="hu-H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II.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029200"/>
          </a:xfrm>
        </p:spPr>
        <p:txBody>
          <a:bodyPr/>
          <a:lstStyle/>
          <a:p>
            <a:r>
              <a:rPr lang="hu-HU" alt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Anti-</a:t>
            </a:r>
            <a:r>
              <a:rPr lang="hu-HU" alt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GalTase</a:t>
            </a:r>
            <a:r>
              <a:rPr lang="hu-HU" alt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ellenanyaggal kiváltható intakt spermiumok AR-ja (petesejt nélkül). A fontos az, hogy a keresztkötő reagensnek legalább két kötőhelye legyen.</a:t>
            </a:r>
          </a:p>
          <a:p>
            <a:r>
              <a:rPr lang="hu-HU" alt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Az AR kiváltható petesejtek, vagy ellenanyagok nélkül is úgy, hogy spermiumokhoz </a:t>
            </a:r>
            <a:r>
              <a:rPr lang="hu-HU" alt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Ca-ionofórt</a:t>
            </a:r>
            <a:r>
              <a:rPr lang="hu-HU" alt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adnak.</a:t>
            </a:r>
          </a:p>
          <a:p>
            <a:r>
              <a:rPr lang="hu-HU" alt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Az AR reakció során az </a:t>
            </a:r>
            <a:r>
              <a:rPr lang="hu-HU" alt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akroszómatartalom</a:t>
            </a:r>
            <a:r>
              <a:rPr lang="hu-HU" alt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kiürül. Az így kiszabaduló enzimek segítségével a spermium egy csatornát „fúr” a </a:t>
            </a:r>
            <a:r>
              <a:rPr lang="hu-HU" alt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zonába</a:t>
            </a:r>
            <a:r>
              <a:rPr lang="hu-HU" altLang="hu-HU" sz="2400" dirty="0">
                <a:latin typeface="Arial" panose="020B0604020202020204" pitchFamily="34" charset="0"/>
                <a:cs typeface="Arial" panose="020B0604020202020204" pitchFamily="34" charset="0"/>
              </a:rPr>
              <a:t>, amelyen keresztül átpréseli magát a petesejt sejtfelszínéig.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762000" y="54864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Az AR sémája és képe TEM felvételen </a:t>
            </a: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609600"/>
            <a:ext cx="81248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800"/>
            <a:ext cx="4786313" cy="631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"/>
            <a:ext cx="5476875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3"/>
          <p:cNvSpPr txBox="1">
            <a:spLocks noChangeArrowheads="1"/>
          </p:cNvSpPr>
          <p:nvPr/>
        </p:nvSpPr>
        <p:spPr bwMode="auto">
          <a:xfrm>
            <a:off x="685800" y="5867400"/>
            <a:ext cx="746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„…ketten próbálkoztak….”</a:t>
            </a:r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614363"/>
            <a:ext cx="6429375" cy="471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61715" y="188640"/>
            <a:ext cx="7772400" cy="914400"/>
          </a:xfrm>
        </p:spPr>
        <p:txBody>
          <a:bodyPr/>
          <a:lstStyle/>
          <a:p>
            <a:r>
              <a:rPr lang="hu-HU" altLang="hu-H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2. felismerés és a </a:t>
            </a:r>
            <a:r>
              <a:rPr lang="hu-HU" altLang="hu-HU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gaméták</a:t>
            </a:r>
            <a:r>
              <a:rPr lang="hu-HU" altLang="hu-H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fúziója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03040"/>
            <a:ext cx="7772400" cy="5450160"/>
          </a:xfrm>
        </p:spPr>
        <p:txBody>
          <a:bodyPr/>
          <a:lstStyle/>
          <a:p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Amint a spermium a 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zonán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átért, a petesejt membránjánál találja magát. De ez még nem elég a „boldogsághoz”: most újra fel kell egymást ismerni.</a:t>
            </a:r>
            <a:b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alt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Ez a felismerés újabb receptorokat/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ligandokat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igényel.</a:t>
            </a:r>
          </a:p>
          <a:p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mai ismeretek szerint kulcsfontosságú egy CD9-nek nevezett transzmembrán fehérje (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tetraspannin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) a petesejt, és az 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Izumo-nak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nevezett membránfehérje a spermium sejtmembránjában. Az ezekre mutáns (KO) egerek esetében az 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akroszómareakció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után a spermium a 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zonán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belülre kerül, de nem tudja megtermékenyíteni a petesejtet…</a:t>
            </a:r>
            <a:b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alt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altLang="hu-H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spermium fejében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ezt a feltételezések szerint a </a:t>
            </a:r>
            <a:r>
              <a:rPr lang="hu-HU" altLang="hu-HU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fertilin</a:t>
            </a:r>
            <a:r>
              <a:rPr lang="hu-HU" altLang="hu-H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közvetítené. Ez a molekula szintén egy integráns membránfehérje, mely az egyenlítő mögött helyezkedik el (így nem válik le az AR során).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4000" dirty="0">
                <a:latin typeface="Arial" panose="020B0604020202020204" pitchFamily="34" charset="0"/>
                <a:cs typeface="Arial" panose="020B0604020202020204" pitchFamily="34" charset="0"/>
              </a:rPr>
              <a:t>Tüszőrepedés (ovuláció)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752600"/>
            <a:ext cx="8062664" cy="43434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Ovuláció: a 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Graaf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tüsző érett petesejtje a petefészekből a petevezetőbe jut, ahol megtermékenyül(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het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b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alt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tüszőrepedés a menstruációs ciklus 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~ 14. napján következik be.</a:t>
            </a:r>
            <a:b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</a:br>
            <a:endParaRPr lang="hu-HU" altLang="hu-HU" sz="20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Az ovuláció összetett folyamat. A petesejt </a:t>
            </a:r>
            <a:r>
              <a:rPr lang="hu-HU" altLang="hu-H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lassú kisodródásáért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mechanikai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okok (a petefészek ödémája az ovulációt megelőzően) mellett a petefészek </a:t>
            </a:r>
            <a:r>
              <a:rPr lang="hu-HU" altLang="hu-HU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simaizom</a:t>
            </a:r>
            <a:r>
              <a:rPr lang="hu-HU" altLang="hu-H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elemeinek a fokozott összehúzódása, valamint </a:t>
            </a:r>
            <a:r>
              <a:rPr lang="hu-HU" altLang="hu-HU" sz="2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proteolitikus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folyamatok a felelősek. Ovuláció előtt a petefészek a 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Graaf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tüsző felett kidomborodik: </a:t>
            </a:r>
            <a:r>
              <a:rPr lang="hu-HU" altLang="hu-H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stigma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alt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Az érett petesejt (amely ovulációkor a 2. érési osztódás 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metafázisában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van) a </a:t>
            </a:r>
            <a:r>
              <a:rPr lang="hu-HU" altLang="hu-HU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pellucidával</a:t>
            </a:r>
            <a:r>
              <a:rPr lang="hu-HU" altLang="hu-H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és a  </a:t>
            </a:r>
            <a:r>
              <a:rPr lang="hu-HU" altLang="hu-H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kumuluszsejtekkel 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körülvetten jut a tubába.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3886200" y="762000"/>
            <a:ext cx="381000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A petesejt membránjának felismerése és a sejtfúzió.</a:t>
            </a:r>
          </a:p>
          <a:p>
            <a:pPr>
              <a:spcBef>
                <a:spcPct val="50000"/>
              </a:spcBef>
            </a:pP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A fúziót követően a petesejt </a:t>
            </a:r>
            <a:r>
              <a:rPr lang="hu-HU" altLang="hu-HU" dirty="0" err="1">
                <a:latin typeface="Arial" panose="020B0604020202020204" pitchFamily="34" charset="0"/>
                <a:cs typeface="Arial" panose="020B0604020202020204" pitchFamily="34" charset="0"/>
              </a:rPr>
              <a:t>kérgi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 szemcséinek tartalma </a:t>
            </a:r>
            <a:r>
              <a:rPr lang="hu-HU" altLang="hu-HU" dirty="0" err="1">
                <a:latin typeface="Arial" panose="020B0604020202020204" pitchFamily="34" charset="0"/>
                <a:cs typeface="Arial" panose="020B0604020202020204" pitchFamily="34" charset="0"/>
              </a:rPr>
              <a:t>exocitózissal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 kiürül.</a:t>
            </a:r>
          </a:p>
        </p:txBody>
      </p:sp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2616200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9144000" cy="405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zövegdoboz 1"/>
          <p:cNvSpPr txBox="1"/>
          <p:nvPr/>
        </p:nvSpPr>
        <p:spPr>
          <a:xfrm>
            <a:off x="251520" y="4725144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kumimoji="0" lang="hu-HU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tetraspannin</a:t>
            </a:r>
            <a:r>
              <a:rPr kumimoji="0" lang="hu-H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hu-HU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transzmemrán</a:t>
            </a:r>
            <a:r>
              <a:rPr kumimoji="0" lang="hu-H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fehérje, a CD9 (petesejt membrán) és a szintén transzmembrán </a:t>
            </a:r>
            <a:r>
              <a:rPr kumimoji="0" lang="hu-HU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Izumo</a:t>
            </a:r>
            <a:r>
              <a:rPr kumimoji="0" lang="hu-H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fehérjék (spermium membrán) kölcsönhatása szükséges a két ivarsejt második felismeréséhez.</a:t>
            </a:r>
            <a:r>
              <a:rPr kumimoji="0" lang="hu-HU" sz="18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Transzgén állatok (CD9KO vagy </a:t>
            </a:r>
            <a:r>
              <a:rPr kumimoji="0" lang="hu-HU" sz="1800" b="0" i="0" u="none" strike="noStrike" kern="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Izumo</a:t>
            </a:r>
            <a:r>
              <a:rPr kumimoji="0" lang="hu-HU" sz="18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KO állatok) nem fertilisek, az AR után a spermiumok a </a:t>
            </a:r>
            <a:r>
              <a:rPr kumimoji="0" lang="hu-HU" sz="1800" b="0" i="0" u="none" strike="noStrike" kern="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zona</a:t>
            </a:r>
            <a:r>
              <a:rPr kumimoji="0" lang="hu-HU" sz="18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alá jutnak de a </a:t>
            </a:r>
            <a:r>
              <a:rPr kumimoji="0" lang="hu-HU" sz="1800" b="0" i="0" u="none" strike="noStrike" kern="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hu-HU" sz="1800" kern="0" baseline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vábbi</a:t>
            </a:r>
            <a:r>
              <a:rPr lang="hu-HU" sz="1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folyamatok gátlódnak, és nem történik megtermékenyítés.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0659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5410200" y="1295400"/>
            <a:ext cx="3200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altLang="hu-HU" dirty="0" err="1">
                <a:latin typeface="Arial" panose="020B0604020202020204" pitchFamily="34" charset="0"/>
                <a:cs typeface="Arial" panose="020B0604020202020204" pitchFamily="34" charset="0"/>
              </a:rPr>
              <a:t>fertilin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 szerkezete</a:t>
            </a:r>
          </a:p>
          <a:p>
            <a:pPr>
              <a:spcBef>
                <a:spcPct val="50000"/>
              </a:spcBef>
            </a:pP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Az ADAM molekulacsaládba tartozik (</a:t>
            </a:r>
            <a:r>
              <a:rPr lang="hu-HU" altLang="hu-HU" sz="2000" u="sng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isintegrin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2000" u="sng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nd </a:t>
            </a:r>
            <a:r>
              <a:rPr lang="hu-HU" altLang="hu-HU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etalloproteinase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domain-nal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bíró fehérje)</a:t>
            </a:r>
          </a:p>
          <a:p>
            <a:pPr>
              <a:spcBef>
                <a:spcPct val="50000"/>
              </a:spcBef>
            </a:pP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Fúziós 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peptid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: mint az influenzavírusban. A sejtmembránok összeolvadásáért ez lenne 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peptidszakasz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a felelős?</a:t>
            </a:r>
          </a:p>
        </p:txBody>
      </p:sp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1938"/>
            <a:ext cx="4438650" cy="633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hu-HU" altLang="hu-H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petesejt </a:t>
            </a:r>
            <a:r>
              <a:rPr lang="hu-HU" altLang="hu-HU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kortikális</a:t>
            </a:r>
            <a:r>
              <a:rPr lang="hu-HU" altLang="hu-H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granulumainak</a:t>
            </a:r>
            <a:r>
              <a:rPr lang="hu-HU" altLang="hu-H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az </a:t>
            </a:r>
            <a:r>
              <a:rPr lang="hu-HU" altLang="hu-HU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exocitózisa</a:t>
            </a:r>
            <a:r>
              <a:rPr lang="hu-HU" altLang="hu-H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</a:t>
            </a:r>
            <a:r>
              <a:rPr lang="hu-HU" altLang="hu-HU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polispermia</a:t>
            </a:r>
            <a:r>
              <a:rPr lang="hu-HU" altLang="hu-H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meggátlása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191000"/>
          </a:xfrm>
        </p:spPr>
        <p:txBody>
          <a:bodyPr/>
          <a:lstStyle/>
          <a:p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Kortikális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szemcsék (CG): 4-5000 db. petesejtenként; 0,5-1 </a:t>
            </a:r>
            <a:r>
              <a:rPr lang="hu-HU" altLang="hu-HU" sz="2000" dirty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m átmérővel. </a:t>
            </a:r>
          </a:p>
          <a:p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CG-k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exocitózisa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cortical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granule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CGR) azt jelenti, hogy </a:t>
            </a:r>
            <a:r>
              <a:rPr lang="hu-HU" altLang="hu-H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szemcse (a petesejt teljes felszínéről) </a:t>
            </a:r>
            <a:r>
              <a:rPr lang="hu-HU" altLang="hu-HU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pillanatszerűen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(néhány másodperc alatt) kiürülnek, amint az első spermium kötődik a petesejthez.</a:t>
            </a:r>
          </a:p>
          <a:p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CG-k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szintén sokféle enzimet tartalmaznak. Vannak benne 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glikozidázok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(a legismertebb: </a:t>
            </a:r>
            <a:r>
              <a:rPr lang="hu-HU" altLang="hu-H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b-</a:t>
            </a:r>
            <a:r>
              <a:rPr lang="hu-HU" altLang="hu-HU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Hexózaminidáz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), melyek a ZP3 szénhidrát 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oldallácait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módosítják: 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továbbbi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spermiumok AR nem tud 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végbemenni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. Más enzim az </a:t>
            </a:r>
            <a:r>
              <a:rPr lang="hu-HU" altLang="hu-HU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ovoperoxidáz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, mely a 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zonát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megkeményíti (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zona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hardening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: hiába történnek újabb AR-ók, a kiszabadult enzimek már nem képesek újabb lyukakat emészteni a 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zonába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05806" y="620688"/>
            <a:ext cx="7772400" cy="1143000"/>
          </a:xfrm>
        </p:spPr>
        <p:txBody>
          <a:bodyPr/>
          <a:lstStyle/>
          <a:p>
            <a:r>
              <a:rPr lang="hu-HU" altLang="hu-H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petesejt </a:t>
            </a:r>
            <a:r>
              <a:rPr lang="hu-HU" altLang="hu-HU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kortikális</a:t>
            </a:r>
            <a:r>
              <a:rPr lang="hu-HU" altLang="hu-H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granulumainak</a:t>
            </a:r>
            <a:r>
              <a:rPr lang="hu-HU" altLang="hu-H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az </a:t>
            </a:r>
            <a:r>
              <a:rPr lang="hu-HU" altLang="hu-HU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exocitózisa</a:t>
            </a:r>
            <a:r>
              <a:rPr lang="hu-HU" altLang="hu-H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</a:t>
            </a:r>
            <a:r>
              <a:rPr lang="hu-HU" altLang="hu-HU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polispermia</a:t>
            </a:r>
            <a:r>
              <a:rPr lang="hu-HU" altLang="hu-H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meggátlása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Összefoglalva: A 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kortikális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szemcsék 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exocitózisa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meggátolja a 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polispermiát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. (a tengeri sünben a CGR előtt még egy korábbi esemény történik, a spermium fúzióját követően, a petesejt membránja 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depolarizálódik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-a membránpotenciál csökken- ez az 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ú.n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fast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block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. Ilyet nem lehet emlősöknél megfigyelni.)</a:t>
            </a:r>
          </a:p>
          <a:p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CGR esetében is az </a:t>
            </a:r>
            <a:r>
              <a:rPr lang="hu-HU" altLang="hu-HU" sz="24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hu-HU" altLang="hu-HU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hu-HU" altLang="hu-HU" sz="24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hu-HU" altLang="hu-HU" sz="14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növekedése a felelős a 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kérgi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szemcsék 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exocitózisáért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(a petesejten egy </a:t>
            </a:r>
            <a:r>
              <a:rPr lang="hu-HU" altLang="hu-HU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kálciumhullám</a:t>
            </a:r>
            <a:r>
              <a:rPr lang="hu-HU" altLang="hu-H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szalad végig).</a:t>
            </a:r>
            <a:endParaRPr lang="hu-HU" alt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altLang="hu-H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5763"/>
            <a:ext cx="7118350" cy="608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3"/>
          <p:cNvSpPr txBox="1">
            <a:spLocks noChangeArrowheads="1"/>
          </p:cNvSpPr>
          <p:nvPr/>
        </p:nvSpPr>
        <p:spPr bwMode="auto">
          <a:xfrm>
            <a:off x="356644" y="4790229"/>
            <a:ext cx="844445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petesejt 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citoplazmatikus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kálciumhulláma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(in vivo festés 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aeqorinnal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, egy 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-ionkoncentrációtól függően fluoreszkáló festékkel). Az első fluoreszkáló pötty (bal oldali képek) a spermium behatolási helyét mutatják.</a:t>
            </a:r>
          </a:p>
        </p:txBody>
      </p:sp>
      <p:sp>
        <p:nvSpPr>
          <p:cNvPr id="38915" name="Line 4"/>
          <p:cNvSpPr>
            <a:spLocks noChangeShapeType="1"/>
          </p:cNvSpPr>
          <p:nvPr/>
        </p:nvSpPr>
        <p:spPr bwMode="auto">
          <a:xfrm>
            <a:off x="3886200" y="39624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16" name="Text Box 5"/>
          <p:cNvSpPr txBox="1">
            <a:spLocks noChangeArrowheads="1"/>
          </p:cNvSpPr>
          <p:nvPr/>
        </p:nvSpPr>
        <p:spPr bwMode="auto">
          <a:xfrm>
            <a:off x="4343400" y="4114800"/>
            <a:ext cx="1066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altLang="hu-HU" sz="1800" dirty="0">
                <a:latin typeface="Arial" panose="020B0604020202020204" pitchFamily="34" charset="0"/>
                <a:cs typeface="Arial" panose="020B0604020202020204" pitchFamily="34" charset="0"/>
              </a:rPr>
              <a:t>időtartam</a:t>
            </a:r>
            <a:endParaRPr lang="hu-HU" alt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7" name="Text Box 6"/>
          <p:cNvSpPr txBox="1">
            <a:spLocks noChangeArrowheads="1"/>
          </p:cNvSpPr>
          <p:nvPr/>
        </p:nvSpPr>
        <p:spPr bwMode="auto">
          <a:xfrm>
            <a:off x="457200" y="3657600"/>
            <a:ext cx="15225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altLang="hu-HU" sz="1400" dirty="0">
                <a:latin typeface="Arial" panose="020B0604020202020204" pitchFamily="34" charset="0"/>
                <a:cs typeface="Arial" panose="020B0604020202020204" pitchFamily="34" charset="0"/>
              </a:rPr>
              <a:t>0. másodperc</a:t>
            </a:r>
            <a:endParaRPr lang="hu-HU" alt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8" name="Text Box 7"/>
          <p:cNvSpPr txBox="1">
            <a:spLocks noChangeArrowheads="1"/>
          </p:cNvSpPr>
          <p:nvPr/>
        </p:nvSpPr>
        <p:spPr bwMode="auto">
          <a:xfrm>
            <a:off x="7543800" y="36576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altLang="hu-HU" sz="1400" dirty="0">
                <a:latin typeface="Arial" panose="020B0604020202020204" pitchFamily="34" charset="0"/>
                <a:cs typeface="Arial" panose="020B0604020202020204" pitchFamily="34" charset="0"/>
              </a:rPr>
              <a:t>3. másodperc</a:t>
            </a:r>
          </a:p>
        </p:txBody>
      </p:sp>
      <p:pic>
        <p:nvPicPr>
          <p:cNvPr id="3891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420100" cy="312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2656"/>
            <a:ext cx="7772400" cy="1152128"/>
          </a:xfrm>
        </p:spPr>
        <p:txBody>
          <a:bodyPr/>
          <a:lstStyle/>
          <a:p>
            <a:r>
              <a:rPr lang="hu-HU" altLang="hu-H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anyai és apai genetikai állomány egyesülése</a:t>
            </a:r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228599" y="1905000"/>
            <a:ext cx="2403475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altLang="hu-HU" sz="1600" dirty="0">
                <a:latin typeface="Arial" panose="020B0604020202020204" pitchFamily="34" charset="0"/>
                <a:cs typeface="Arial" panose="020B0604020202020204" pitchFamily="34" charset="0"/>
              </a:rPr>
              <a:t>Fluoreszcens jelölés: kék szín: DNS; zöld szín: </a:t>
            </a:r>
            <a:r>
              <a:rPr lang="hu-HU" alt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mikrotubulusok</a:t>
            </a:r>
            <a:r>
              <a:rPr lang="hu-HU" altLang="hu-H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hu-HU" altLang="hu-HU" sz="1600" dirty="0">
                <a:latin typeface="Arial" panose="020B0604020202020204" pitchFamily="34" charset="0"/>
                <a:cs typeface="Arial" panose="020B0604020202020204" pitchFamily="34" charset="0"/>
              </a:rPr>
              <a:t>A: az első meiotikus osztódás az ovuláció előtt (csak petesejt).</a:t>
            </a:r>
          </a:p>
          <a:p>
            <a:pPr>
              <a:spcBef>
                <a:spcPct val="50000"/>
              </a:spcBef>
            </a:pPr>
            <a:r>
              <a:rPr lang="hu-HU" altLang="hu-HU" sz="1600" dirty="0">
                <a:latin typeface="Arial" panose="020B0604020202020204" pitchFamily="34" charset="0"/>
                <a:cs typeface="Arial" panose="020B0604020202020204" pitchFamily="34" charset="0"/>
              </a:rPr>
              <a:t>B: Spermiumbelépés (balra), és a második meiotikus osztódás befejezése (fönt).</a:t>
            </a:r>
          </a:p>
          <a:p>
            <a:pPr>
              <a:spcBef>
                <a:spcPct val="50000"/>
              </a:spcBef>
            </a:pPr>
            <a:r>
              <a:rPr lang="hu-HU" altLang="hu-HU" sz="1600" dirty="0">
                <a:latin typeface="Arial" panose="020B0604020202020204" pitchFamily="34" charset="0"/>
                <a:cs typeface="Arial" panose="020B0604020202020204" pitchFamily="34" charset="0"/>
              </a:rPr>
              <a:t>C-E: A férfi és női előmagok egyesülése, első </a:t>
            </a:r>
            <a:r>
              <a:rPr lang="hu-HU" alt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mitózis</a:t>
            </a:r>
            <a:r>
              <a:rPr lang="hu-HU" altLang="hu-H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altLang="hu-H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94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1981200"/>
            <a:ext cx="62071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/>
          <a:lstStyle/>
          <a:p>
            <a:r>
              <a:rPr lang="hu-HU" altLang="hu-H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Assisted</a:t>
            </a:r>
            <a:r>
              <a:rPr lang="hu-HU" alt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reproductive</a:t>
            </a:r>
            <a:r>
              <a:rPr lang="hu-HU" alt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  <a:r>
              <a:rPr lang="hu-HU" alt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 (ART)</a:t>
            </a:r>
            <a:endParaRPr lang="hu-HU" alt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7772400" cy="4191000"/>
          </a:xfrm>
        </p:spPr>
        <p:txBody>
          <a:bodyPr/>
          <a:lstStyle/>
          <a:p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legismertebb technikák: </a:t>
            </a:r>
            <a:b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altLang="hu-HU" sz="2000" u="sng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hu-HU" altLang="hu-HU" sz="2000" u="sng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itro </a:t>
            </a:r>
            <a:r>
              <a:rPr lang="hu-HU" altLang="hu-HU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ertilization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(IVF)</a:t>
            </a:r>
            <a:b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altLang="hu-HU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ntra</a:t>
            </a:r>
            <a:r>
              <a:rPr lang="hu-HU" altLang="hu-HU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ytoplasmic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perm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njection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(ICSI)</a:t>
            </a:r>
            <a:b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alt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Orvosi javallat: petevezetőgyulladás (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salpingitis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) miatti átjárhatatlanság (pl. IVF-re); kevés, vagy hiányzó spermium az 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ejakulátumban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oligospermia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azoospermia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; ICSI-re. Heretumorok (a 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citosztatikus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kezelést megelőzően spermiumgyűjtés és fagyasztva tárolás). Sok pénz …</a:t>
            </a:r>
            <a:b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alt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Az első IVF gyermek 1978-ban született (UK). A SE-en: az I.sz Szülészeti és Nőgyógyászati Klinikán végzik, de máshol (magánklinikákon) is.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81000"/>
            <a:ext cx="7772400" cy="5715000"/>
          </a:xfrm>
        </p:spPr>
        <p:txBody>
          <a:bodyPr/>
          <a:lstStyle/>
          <a:p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Embriómanipulációs laboratóriumi módszerek felhasználásával történik.</a:t>
            </a:r>
            <a:b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alt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Az IVF lépései:</a:t>
            </a:r>
            <a:b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	1. Szuperovuláció (a feleség hormonális kezelése FSH-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val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és 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hCG-vel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), nagyszámú (8-10) petesejt nyerése céljából;</a:t>
            </a:r>
            <a:b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	2. petesejtek gyűjtése (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ultrhang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megfigyelés mellett 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preovulatórikus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tüszőkből leszívással);</a:t>
            </a:r>
            <a:b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	3. hímivarsejtek gyűjtése;</a:t>
            </a:r>
            <a:b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	4. in vitro fertilizáció;</a:t>
            </a:r>
            <a:b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	5. Embriótenyésztés és az egészséges zigóták szelekciója</a:t>
            </a:r>
            <a:b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	6. A kiválasztott zigóta(-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ák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) transzplantációja az méhbe (saját,</a:t>
            </a:r>
            <a:b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		 vagy béranya).</a:t>
            </a:r>
            <a:b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alt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Etikai-jogi problémák: csak a gazdagok számára? Mi legyen a felesleges, egészséges zigótákkal (abortusz?)? arra használjuk az orvosi kapacitást, hogy 50 éves nőnek lehessen gyermeke? Mi van akkor a lefagyasztott embriókkal, ha a házaspár elválik?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943600" y="533400"/>
            <a:ext cx="2743200" cy="36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Ovuláció </a:t>
            </a:r>
          </a:p>
          <a:p>
            <a:pPr>
              <a:spcBef>
                <a:spcPct val="50000"/>
              </a:spcBef>
            </a:pP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(a nyúlban)</a:t>
            </a:r>
          </a:p>
          <a:p>
            <a:pPr>
              <a:spcBef>
                <a:spcPct val="50000"/>
              </a:spcBef>
            </a:pPr>
            <a:endParaRPr lang="hu-HU" alt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hu-HU" altLang="hu-HU" sz="1400" dirty="0">
                <a:latin typeface="Arial" panose="020B0604020202020204" pitchFamily="34" charset="0"/>
                <a:cs typeface="Arial" panose="020B0604020202020204" pitchFamily="34" charset="0"/>
              </a:rPr>
              <a:t>Ödéma</a:t>
            </a:r>
          </a:p>
          <a:p>
            <a:pPr>
              <a:spcBef>
                <a:spcPct val="50000"/>
              </a:spcBef>
            </a:pPr>
            <a:endParaRPr lang="hu-HU" alt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hu-HU" altLang="hu-HU" sz="1400" dirty="0">
                <a:latin typeface="Arial" panose="020B0604020202020204" pitchFamily="34" charset="0"/>
                <a:cs typeface="Arial" panose="020B0604020202020204" pitchFamily="34" charset="0"/>
              </a:rPr>
              <a:t>Simaizomsejt kontrakció</a:t>
            </a:r>
          </a:p>
          <a:p>
            <a:pPr>
              <a:spcBef>
                <a:spcPct val="50000"/>
              </a:spcBef>
            </a:pPr>
            <a:endParaRPr lang="hu-HU" alt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hu-HU" altLang="hu-H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Enzimek</a:t>
            </a:r>
            <a:r>
              <a:rPr lang="hu-HU" alt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u-HU" alt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kollagenáz</a:t>
            </a:r>
            <a:r>
              <a:rPr lang="hu-HU" altLang="hu-H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alt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plazminogén</a:t>
            </a:r>
            <a:r>
              <a:rPr lang="hu-HU" alt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aktivátorok</a:t>
            </a:r>
            <a:r>
              <a:rPr lang="hu-HU" altLang="hu-HU" sz="1400" dirty="0">
                <a:latin typeface="Arial" panose="020B0604020202020204" pitchFamily="34" charset="0"/>
                <a:cs typeface="Arial" panose="020B0604020202020204" pitchFamily="34" charset="0"/>
              </a:rPr>
              <a:t>) és </a:t>
            </a:r>
            <a:r>
              <a:rPr lang="hu-HU" altLang="hu-HU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prosztaglandinok</a:t>
            </a:r>
            <a:endParaRPr lang="hu-HU" alt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5343525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019852403x_menstrual-cycl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16632"/>
            <a:ext cx="5425281" cy="6519360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07504" y="6642556"/>
            <a:ext cx="25922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8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hlinkClick r:id="rId3"/>
              </a:rPr>
              <a:t>http://www.answers.com/topic/menstrual-cycle</a:t>
            </a:r>
            <a:endParaRPr kumimoji="0" lang="hu-HU" sz="8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6156176" y="188640"/>
            <a:ext cx="266429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6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menstruációs ciklusra jellemző </a:t>
            </a:r>
            <a:r>
              <a:rPr kumimoji="0" lang="hu-HU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hipofízis</a:t>
            </a:r>
            <a:r>
              <a:rPr kumimoji="0" lang="hu-H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hormonkoncentrációk (FSH, LH); </a:t>
            </a:r>
            <a:br>
              <a:rPr kumimoji="0" lang="hu-H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hu-HU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u-H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hu-H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kumimoji="0" lang="hu-HU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petefészekben</a:t>
            </a:r>
            <a:r>
              <a:rPr kumimoji="0" lang="hu-H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termelt </a:t>
            </a:r>
            <a:r>
              <a:rPr kumimoji="0" lang="hu-HU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szetroidok</a:t>
            </a:r>
            <a:r>
              <a:rPr kumimoji="0" lang="hu-H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koncentrációja;</a:t>
            </a:r>
            <a:br>
              <a:rPr kumimoji="0" lang="hu-H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hu-HU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kumimoji="0" lang="hu-HU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petetüsző </a:t>
            </a:r>
            <a:r>
              <a:rPr kumimoji="0" lang="hu-H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fejlődése;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u-H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endParaRPr kumimoji="0" lang="hu-H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kumimoji="0" lang="hu-HU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méhnyálkahártya </a:t>
            </a:r>
            <a:r>
              <a:rPr kumimoji="0" lang="hu-H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állapota;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u-H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br>
              <a:rPr kumimoji="0" lang="hu-H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hu-H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kumimoji="0" lang="hu-HU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testhőmérséklet</a:t>
            </a:r>
            <a:r>
              <a:rPr kumimoji="0" lang="hu-H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változása</a:t>
            </a:r>
          </a:p>
        </p:txBody>
      </p:sp>
      <p:cxnSp>
        <p:nvCxnSpPr>
          <p:cNvPr id="7" name="Egyenes összekötő nyíllal 6"/>
          <p:cNvCxnSpPr/>
          <p:nvPr/>
        </p:nvCxnSpPr>
        <p:spPr>
          <a:xfrm flipH="1">
            <a:off x="5796136" y="1484784"/>
            <a:ext cx="43204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 flipH="1">
            <a:off x="5793713" y="2852936"/>
            <a:ext cx="43204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 flipH="1">
            <a:off x="5796136" y="3676923"/>
            <a:ext cx="43204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 flipH="1">
            <a:off x="5796136" y="4509120"/>
            <a:ext cx="43204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 flipH="1">
            <a:off x="5796136" y="5589240"/>
            <a:ext cx="43204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223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876800" y="381000"/>
            <a:ext cx="3727648" cy="383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altLang="hu-HU" b="1" dirty="0">
                <a:latin typeface="Arial" panose="020B0604020202020204" pitchFamily="34" charset="0"/>
                <a:cs typeface="Arial" panose="020B0604020202020204" pitchFamily="34" charset="0"/>
              </a:rPr>
              <a:t>A többszörös terhesség oka lehet :</a:t>
            </a:r>
            <a:br>
              <a:rPr lang="hu-HU" altLang="hu-H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alt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hu-HU" altLang="hu-H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-egy tüszőben több petesejt </a:t>
            </a:r>
            <a:r>
              <a:rPr lang="hu-HU" altLang="hu-HU" sz="1800" dirty="0">
                <a:latin typeface="Arial" panose="020B0604020202020204" pitchFamily="34" charset="0"/>
                <a:cs typeface="Arial" panose="020B0604020202020204" pitchFamily="34" charset="0"/>
              </a:rPr>
              <a:t>(a nőben rendkívül ritka; ez egy </a:t>
            </a:r>
            <a:r>
              <a:rPr lang="hu-HU" altLang="hu-HU" sz="1800" b="1" dirty="0">
                <a:latin typeface="Arial" panose="020B0604020202020204" pitchFamily="34" charset="0"/>
                <a:cs typeface="Arial" panose="020B0604020202020204" pitchFamily="34" charset="0"/>
              </a:rPr>
              <a:t>macska</a:t>
            </a:r>
            <a:r>
              <a:rPr lang="hu-HU" altLang="hu-HU" sz="1800" dirty="0">
                <a:latin typeface="Arial" panose="020B0604020202020204" pitchFamily="34" charset="0"/>
                <a:cs typeface="Arial" panose="020B0604020202020204" pitchFamily="34" charset="0"/>
              </a:rPr>
              <a:t> tüsző);</a:t>
            </a:r>
          </a:p>
          <a:p>
            <a:pPr>
              <a:spcBef>
                <a:spcPct val="50000"/>
              </a:spcBef>
            </a:pPr>
            <a:r>
              <a:rPr lang="hu-HU" altLang="hu-H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hu-HU" altLang="hu-HU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poliovuláció</a:t>
            </a:r>
            <a:r>
              <a:rPr lang="hu-HU" altLang="hu-H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1800" dirty="0">
                <a:latin typeface="Arial" panose="020B0604020202020204" pitchFamily="34" charset="0"/>
                <a:cs typeface="Arial" panose="020B0604020202020204" pitchFamily="34" charset="0"/>
              </a:rPr>
              <a:t>(nőben ritkán két tüsző </a:t>
            </a:r>
            <a:r>
              <a:rPr lang="hu-HU" altLang="hu-HU" sz="1800" dirty="0" err="1">
                <a:latin typeface="Arial" panose="020B0604020202020204" pitchFamily="34" charset="0"/>
                <a:cs typeface="Arial" panose="020B0604020202020204" pitchFamily="34" charset="0"/>
              </a:rPr>
              <a:t>ovulál</a:t>
            </a:r>
            <a:r>
              <a:rPr lang="hu-HU" altLang="hu-HU" sz="1800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hu-HU" altLang="hu-HU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hu-HU" altLang="hu-H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 korai embrió „testének” (ICM) kettéválása </a:t>
            </a:r>
            <a:r>
              <a:rPr lang="hu-HU" altLang="hu-HU" sz="1800" dirty="0">
                <a:latin typeface="Arial" panose="020B0604020202020204" pitchFamily="34" charset="0"/>
                <a:cs typeface="Arial" panose="020B0604020202020204" pitchFamily="34" charset="0"/>
              </a:rPr>
              <a:t>(lásd később, az ikerterhességnél).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4116388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404664"/>
            <a:ext cx="8352928" cy="5832648"/>
          </a:xfrm>
        </p:spPr>
        <p:txBody>
          <a:bodyPr/>
          <a:lstStyle/>
          <a:p>
            <a:pPr marL="0" indent="0">
              <a:buNone/>
            </a:pPr>
            <a:r>
              <a:rPr lang="hu-HU" altLang="hu-HU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Az ejakuláció során 40-400 millió spermium kerül a hátsó hüvelyboltozatba (</a:t>
            </a:r>
            <a:r>
              <a:rPr lang="hu-HU" altLang="hu-HU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fornix</a:t>
            </a:r>
            <a:r>
              <a:rPr lang="hu-HU" altLang="hu-HU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vaginae posterius). Néhány száz-1500 éri el közülük a petesejtet. Ez volt a helyzet 80 évvel ezelőtt…ma már jóval kevesebb!!</a:t>
            </a:r>
            <a:br>
              <a:rPr lang="hu-HU" altLang="hu-HU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endParaRPr lang="hu-HU" altLang="hu-HU" sz="24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hu-HU" altLang="hu-HU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 hátsó hüvelyboltozatból a spermiumok részben </a:t>
            </a:r>
            <a:r>
              <a:rPr lang="hu-HU" altLang="hu-H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passzívan</a:t>
            </a:r>
            <a:r>
              <a:rPr lang="hu-HU" altLang="hu-HU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(spermiumtranszport), részben </a:t>
            </a:r>
            <a:r>
              <a:rPr lang="hu-HU" altLang="hu-H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aktívan</a:t>
            </a:r>
            <a:r>
              <a:rPr lang="hu-HU" altLang="hu-HU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(a spermiumfarok csillómozgása révén) jutnak el a méh nyakcsatornáján (</a:t>
            </a:r>
            <a:r>
              <a:rPr lang="hu-HU" altLang="hu-HU" sz="2400" i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cervix</a:t>
            </a:r>
            <a:r>
              <a:rPr lang="hu-HU" altLang="hu-HU" sz="2400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hu-HU" altLang="hu-HU" sz="2400" i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uteri</a:t>
            </a:r>
            <a:r>
              <a:rPr lang="hu-HU" altLang="hu-HU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), a méh üregén (</a:t>
            </a:r>
            <a:r>
              <a:rPr lang="hu-HU" altLang="hu-HU" sz="2400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uterus</a:t>
            </a:r>
            <a:r>
              <a:rPr lang="hu-HU" altLang="hu-HU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 keresztül a petevezető kezdeti szűk szakaszába (</a:t>
            </a:r>
            <a:r>
              <a:rPr lang="hu-HU" altLang="hu-HU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isthmus</a:t>
            </a:r>
            <a:r>
              <a:rPr lang="hu-HU" altLang="hu-HU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hu-HU" altLang="hu-HU" sz="2400" i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tubae</a:t>
            </a:r>
            <a:r>
              <a:rPr lang="hu-HU" altLang="hu-HU" sz="2400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hu-HU" altLang="hu-HU" sz="2400" i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uterinae</a:t>
            </a:r>
            <a:r>
              <a:rPr lang="hu-HU" altLang="hu-HU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), majd innen a petevezető kitágult részébe (</a:t>
            </a:r>
            <a:r>
              <a:rPr lang="hu-HU" altLang="hu-H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Ampulla </a:t>
            </a:r>
            <a:r>
              <a:rPr lang="hu-HU" altLang="hu-HU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tubae</a:t>
            </a:r>
            <a:r>
              <a:rPr lang="hu-HU" altLang="hu-H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hu-HU" altLang="hu-HU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uterinae</a:t>
            </a:r>
            <a:r>
              <a:rPr lang="hu-HU" altLang="hu-HU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). Itt történik majd a megtermékenyítés.</a:t>
            </a:r>
            <a:br>
              <a:rPr lang="hu-HU" altLang="hu-HU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endParaRPr lang="hu-HU" altLang="hu-HU" sz="24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hu-HU" altLang="hu-HU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 spermiumok ejakuláció után kb.3- 5 napig életképesek, illetve 3 napig megtermékenyítésre képesek a női nemi utakban.</a:t>
            </a:r>
          </a:p>
          <a:p>
            <a:endParaRPr lang="hu-HU" altLang="hu-H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6877050" y="533400"/>
            <a:ext cx="226695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Női nemi szervek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 Unicode" panose="020B0602030504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 panose="020B0602030504020204" pitchFamily="34" charset="0"/>
              </a:rPr>
              <a:t>1 Uterus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 panose="020B0602030504020204" pitchFamily="34" charset="0"/>
              </a:rPr>
              <a:t>2 </a:t>
            </a:r>
            <a:r>
              <a:rPr kumimoji="0" lang="hu-HU" altLang="hu-HU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 panose="020B0602030504020204" pitchFamily="34" charset="0"/>
              </a:rPr>
              <a:t>Ovarium</a:t>
            </a:r>
            <a:endParaRPr kumimoji="0" lang="hu-HU" altLang="hu-HU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 Unicode" panose="020B0602030504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 panose="020B0602030504020204" pitchFamily="34" charset="0"/>
              </a:rPr>
              <a:t>3 Tuba uterina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 panose="020B0602030504020204" pitchFamily="34" charset="0"/>
              </a:rPr>
              <a:t>4 Vagina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 panose="020B0602030504020204" pitchFamily="34" charset="0"/>
              </a:rPr>
              <a:t>5 </a:t>
            </a:r>
            <a:r>
              <a:rPr kumimoji="0" lang="hu-HU" altLang="hu-HU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 panose="020B0602030504020204" pitchFamily="34" charset="0"/>
              </a:rPr>
              <a:t>Vesica</a:t>
            </a:r>
            <a:r>
              <a:rPr kumimoji="0" lang="hu-HU" altLang="hu-H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 panose="020B0602030504020204" pitchFamily="34" charset="0"/>
              </a:rPr>
              <a:t> urinaria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Sans Unicode" panose="020B0602030504020204" pitchFamily="34" charset="0"/>
              </a:rPr>
              <a:t>6 szeméremajkak</a:t>
            </a:r>
            <a:endParaRPr kumimoji="0" lang="hu-HU" altLang="hu-H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 Unicode" panose="020B0602030504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687388"/>
            <a:ext cx="6537325" cy="535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881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6631"/>
            <a:ext cx="7416824" cy="6557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zövegdoboz 1"/>
          <p:cNvSpPr txBox="1"/>
          <p:nvPr/>
        </p:nvSpPr>
        <p:spPr>
          <a:xfrm>
            <a:off x="5220072" y="476672"/>
            <a:ext cx="3744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spermiumok száma ejakuláció után a női nemi utak különböző részein (</a:t>
            </a:r>
            <a:r>
              <a:rPr lang="hu-H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nagyságrendekben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11916"/>
      </p:ext>
    </p:extLst>
  </p:cSld>
  <p:clrMapOvr>
    <a:masterClrMapping/>
  </p:clrMapOvr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lapértelmezett terv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1389</TotalTime>
  <Words>1410</Words>
  <Application>Microsoft Office PowerPoint</Application>
  <PresentationFormat>Diavetítés a képernyőre (4:3 oldalarány)</PresentationFormat>
  <Paragraphs>146</Paragraphs>
  <Slides>39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3</vt:i4>
      </vt:variant>
      <vt:variant>
        <vt:lpstr>Diacímek</vt:lpstr>
      </vt:variant>
      <vt:variant>
        <vt:i4>39</vt:i4>
      </vt:variant>
    </vt:vector>
  </HeadingPairs>
  <TitlesOfParts>
    <vt:vector size="49" baseType="lpstr">
      <vt:lpstr>Arial</vt:lpstr>
      <vt:lpstr>Calibri</vt:lpstr>
      <vt:lpstr>Lucida Sans Unicode</vt:lpstr>
      <vt:lpstr>Microsoft Sans Serif</vt:lpstr>
      <vt:lpstr>Symbol</vt:lpstr>
      <vt:lpstr>Times New Roman</vt:lpstr>
      <vt:lpstr>Wingdings</vt:lpstr>
      <vt:lpstr>Alapértelmezett terv</vt:lpstr>
      <vt:lpstr>Office-téma</vt:lpstr>
      <vt:lpstr>1_Alapértelmezett terv</vt:lpstr>
      <vt:lpstr>PowerPoint-bemutató</vt:lpstr>
      <vt:lpstr>PowerPoint-bemutató</vt:lpstr>
      <vt:lpstr>Tüszőrepedés (ovuláció)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Kapacitáció</vt:lpstr>
      <vt:lpstr>PowerPoint-bemutató</vt:lpstr>
      <vt:lpstr>A spermiumok transzportja és kemotaxisa </vt:lpstr>
      <vt:lpstr>A spermiumok transzportja és kemotaxisa</vt:lpstr>
      <vt:lpstr>PowerPoint-bemutató</vt:lpstr>
      <vt:lpstr>A petesejt (első) felismerése</vt:lpstr>
      <vt:lpstr>PowerPoint-bemutató</vt:lpstr>
      <vt:lpstr>PowerPoint-bemutató</vt:lpstr>
      <vt:lpstr>PowerPoint-bemutató</vt:lpstr>
      <vt:lpstr>Az ivarsejtek felismerése: a férfi oldal szerepe</vt:lpstr>
      <vt:lpstr>PowerPoint-bemutató</vt:lpstr>
      <vt:lpstr>PowerPoint-bemutató</vt:lpstr>
      <vt:lpstr>PowerPoint-bemutató</vt:lpstr>
      <vt:lpstr>Akroszómareakció (AR)</vt:lpstr>
      <vt:lpstr>Akroszómareakció II.</vt:lpstr>
      <vt:lpstr>PowerPoint-bemutató</vt:lpstr>
      <vt:lpstr>PowerPoint-bemutató</vt:lpstr>
      <vt:lpstr>PowerPoint-bemutató</vt:lpstr>
      <vt:lpstr>PowerPoint-bemutató</vt:lpstr>
      <vt:lpstr>A 2. felismerés és a gaméták fúziója</vt:lpstr>
      <vt:lpstr>PowerPoint-bemutató</vt:lpstr>
      <vt:lpstr>PowerPoint-bemutató</vt:lpstr>
      <vt:lpstr>PowerPoint-bemutató</vt:lpstr>
      <vt:lpstr>A petesejt kortikális granulumainak az exocitózisa: a polispermia meggátlása</vt:lpstr>
      <vt:lpstr>A petesejt kortikális granulumainak az exocitózisa: a polispermia meggátlása </vt:lpstr>
      <vt:lpstr>PowerPoint-bemutató</vt:lpstr>
      <vt:lpstr>PowerPoint-bemutató</vt:lpstr>
      <vt:lpstr>Az anyai és apai genetikai állomány egyesülése</vt:lpstr>
      <vt:lpstr>Assisted reproductive technology (ART)</vt:lpstr>
      <vt:lpstr>PowerPoint-bemutató</vt:lpstr>
    </vt:vector>
  </TitlesOfParts>
  <Company>Semmelweis Egyetem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fertilizáció</dc:title>
  <dc:creator>Fejlődésbiológiai Labor</dc:creator>
  <cp:lastModifiedBy>M</cp:lastModifiedBy>
  <cp:revision>40</cp:revision>
  <dcterms:created xsi:type="dcterms:W3CDTF">2001-09-20T03:12:23Z</dcterms:created>
  <dcterms:modified xsi:type="dcterms:W3CDTF">2018-11-04T13:15:48Z</dcterms:modified>
</cp:coreProperties>
</file>