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92"/>
  </p:notesMasterIdLst>
  <p:handoutMasterIdLst>
    <p:handoutMasterId r:id="rId93"/>
  </p:handoutMasterIdLst>
  <p:sldIdLst>
    <p:sldId id="343" r:id="rId2"/>
    <p:sldId id="369" r:id="rId3"/>
    <p:sldId id="370" r:id="rId4"/>
    <p:sldId id="344" r:id="rId5"/>
    <p:sldId id="345" r:id="rId6"/>
    <p:sldId id="371" r:id="rId7"/>
    <p:sldId id="346" r:id="rId8"/>
    <p:sldId id="347" r:id="rId9"/>
    <p:sldId id="348" r:id="rId10"/>
    <p:sldId id="372" r:id="rId11"/>
    <p:sldId id="349" r:id="rId12"/>
    <p:sldId id="373" r:id="rId13"/>
    <p:sldId id="355" r:id="rId14"/>
    <p:sldId id="414" r:id="rId15"/>
    <p:sldId id="375" r:id="rId16"/>
    <p:sldId id="352" r:id="rId17"/>
    <p:sldId id="353" r:id="rId18"/>
    <p:sldId id="354" r:id="rId19"/>
    <p:sldId id="356" r:id="rId20"/>
    <p:sldId id="357" r:id="rId21"/>
    <p:sldId id="358" r:id="rId22"/>
    <p:sldId id="378" r:id="rId23"/>
    <p:sldId id="380" r:id="rId24"/>
    <p:sldId id="379" r:id="rId25"/>
    <p:sldId id="359" r:id="rId26"/>
    <p:sldId id="360" r:id="rId27"/>
    <p:sldId id="361" r:id="rId28"/>
    <p:sldId id="384" r:id="rId29"/>
    <p:sldId id="365" r:id="rId30"/>
    <p:sldId id="366" r:id="rId31"/>
    <p:sldId id="385" r:id="rId32"/>
    <p:sldId id="387" r:id="rId33"/>
    <p:sldId id="367" r:id="rId34"/>
    <p:sldId id="368" r:id="rId35"/>
    <p:sldId id="312" r:id="rId36"/>
    <p:sldId id="389" r:id="rId37"/>
    <p:sldId id="293" r:id="rId38"/>
    <p:sldId id="410" r:id="rId39"/>
    <p:sldId id="393" r:id="rId40"/>
    <p:sldId id="411" r:id="rId41"/>
    <p:sldId id="337" r:id="rId42"/>
    <p:sldId id="313" r:id="rId43"/>
    <p:sldId id="394" r:id="rId44"/>
    <p:sldId id="395" r:id="rId45"/>
    <p:sldId id="260" r:id="rId46"/>
    <p:sldId id="396" r:id="rId47"/>
    <p:sldId id="397" r:id="rId48"/>
    <p:sldId id="398" r:id="rId49"/>
    <p:sldId id="399" r:id="rId50"/>
    <p:sldId id="262" r:id="rId51"/>
    <p:sldId id="400" r:id="rId52"/>
    <p:sldId id="401" r:id="rId53"/>
    <p:sldId id="402" r:id="rId54"/>
    <p:sldId id="403" r:id="rId55"/>
    <p:sldId id="336" r:id="rId56"/>
    <p:sldId id="285" r:id="rId57"/>
    <p:sldId id="404" r:id="rId58"/>
    <p:sldId id="314" r:id="rId59"/>
    <p:sldId id="294" r:id="rId60"/>
    <p:sldId id="405" r:id="rId61"/>
    <p:sldId id="309" r:id="rId62"/>
    <p:sldId id="315" r:id="rId63"/>
    <p:sldId id="297" r:id="rId64"/>
    <p:sldId id="287" r:id="rId65"/>
    <p:sldId id="324" r:id="rId66"/>
    <p:sldId id="298" r:id="rId67"/>
    <p:sldId id="286" r:id="rId68"/>
    <p:sldId id="310" r:id="rId69"/>
    <p:sldId id="282" r:id="rId70"/>
    <p:sldId id="283" r:id="rId71"/>
    <p:sldId id="257" r:id="rId72"/>
    <p:sldId id="258" r:id="rId73"/>
    <p:sldId id="415" r:id="rId74"/>
    <p:sldId id="340" r:id="rId75"/>
    <p:sldId id="316" r:id="rId76"/>
    <p:sldId id="296" r:id="rId77"/>
    <p:sldId id="263" r:id="rId78"/>
    <p:sldId id="264" r:id="rId79"/>
    <p:sldId id="320" r:id="rId80"/>
    <p:sldId id="325" r:id="rId81"/>
    <p:sldId id="284" r:id="rId82"/>
    <p:sldId id="323" r:id="rId83"/>
    <p:sldId id="289" r:id="rId84"/>
    <p:sldId id="327" r:id="rId85"/>
    <p:sldId id="412" r:id="rId86"/>
    <p:sldId id="413" r:id="rId87"/>
    <p:sldId id="338" r:id="rId88"/>
    <p:sldId id="326" r:id="rId89"/>
    <p:sldId id="339" r:id="rId90"/>
    <p:sldId id="342" r:id="rId91"/>
  </p:sldIdLst>
  <p:sldSz cx="9144000" cy="6858000" type="screen4x3"/>
  <p:notesSz cx="9874250" cy="67976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25B"/>
    <a:srgbClr val="FFFFFF"/>
    <a:srgbClr val="99CCFF"/>
    <a:srgbClr val="CCFFFF"/>
    <a:srgbClr val="CCECFF"/>
    <a:srgbClr val="FFFF00"/>
    <a:srgbClr val="070000"/>
    <a:srgbClr val="CC0000"/>
    <a:srgbClr val="FF505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-1986"/>
    </p:cViewPr>
  </p:sorterViewPr>
  <p:notesViewPr>
    <p:cSldViewPr snapToGrid="0">
      <p:cViewPr varScale="1">
        <p:scale>
          <a:sx n="108" d="100"/>
          <a:sy n="108" d="100"/>
        </p:scale>
        <p:origin x="70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593123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90D2A-7819-4EE1-A67D-A9D2D2B8220F}" type="datetimeFigureOut">
              <a:rPr lang="hu-HU" smtClean="0"/>
              <a:t>2018. 10. 09.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262E6-4801-4001-A9CF-2292482EA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3414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593123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9B60A56-25A0-424A-877E-33B9CC7DB776}" type="datetimeFigureOut">
              <a:rPr lang="hu-HU"/>
              <a:pPr>
                <a:defRPr/>
              </a:pPr>
              <a:t>2018. 10. 09.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408363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87425" y="3271381"/>
            <a:ext cx="789940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DCDC131-9C22-4452-94FF-116EB93D8F8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333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78619D5-9425-4E8A-9F63-853E025DDCE7}" type="slidenum">
              <a:rPr lang="hu-HU" altLang="hu-HU" sz="1200"/>
              <a:pPr/>
              <a:t>3</a:t>
            </a:fld>
            <a:endParaRPr lang="hu-HU" altLang="hu-HU" sz="1200"/>
          </a:p>
        </p:txBody>
      </p:sp>
      <p:sp>
        <p:nvSpPr>
          <p:cNvPr id="614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CA" altLang="hu-HU" smtClean="0"/>
              <a:t>Specialized type of CT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CA" altLang="hu-HU" smtClean="0"/>
              <a:t>General functions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CA" altLang="hu-HU" smtClean="0"/>
              <a:t> types</a:t>
            </a:r>
          </a:p>
        </p:txBody>
      </p:sp>
      <p:sp>
        <p:nvSpPr>
          <p:cNvPr id="6149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BDE15C53-A7E1-4076-A367-489EAA168A74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68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A91B06A-5254-4EC6-B4AF-34C78EE6C31A}" type="slidenum">
              <a:rPr lang="hu-HU" altLang="hu-HU" sz="1200"/>
              <a:pPr/>
              <a:t>52</a:t>
            </a:fld>
            <a:endParaRPr lang="hu-HU" altLang="hu-HU" sz="1200"/>
          </a:p>
        </p:txBody>
      </p:sp>
      <p:sp>
        <p:nvSpPr>
          <p:cNvPr id="6963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69637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05F003FD-5BBC-452D-8E13-92A824B90F92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52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7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B469AAE-5994-4816-81CB-D40230633F4C}" type="slidenum">
              <a:rPr lang="hu-HU" altLang="hu-HU" sz="1200"/>
              <a:pPr/>
              <a:t>54</a:t>
            </a:fld>
            <a:endParaRPr lang="hu-HU" altLang="hu-HU" sz="1200"/>
          </a:p>
        </p:txBody>
      </p:sp>
      <p:sp>
        <p:nvSpPr>
          <p:cNvPr id="727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72709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DD812B8D-6106-447F-922F-C519DA7CF13E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54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5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0CD8C35-5E61-43AE-AFB1-CE24F98D5AD3}" type="slidenum">
              <a:rPr lang="hu-HU" altLang="hu-HU" sz="1200"/>
              <a:pPr/>
              <a:t>6</a:t>
            </a:fld>
            <a:endParaRPr lang="hu-HU" altLang="hu-HU" sz="1200"/>
          </a:p>
        </p:txBody>
      </p:sp>
      <p:sp>
        <p:nvSpPr>
          <p:cNvPr id="1024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CA" altLang="hu-HU" smtClean="0"/>
              <a:t>- Articular cartilage doesn’t have a perichondrium</a:t>
            </a:r>
          </a:p>
        </p:txBody>
      </p:sp>
      <p:sp>
        <p:nvSpPr>
          <p:cNvPr id="10245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BE604543-A4FF-4015-B598-E49F784594CE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6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57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B7096AB-73A8-4FF6-BCB7-556F734CB201}" type="slidenum">
              <a:rPr lang="hu-HU" altLang="hu-HU" sz="1200"/>
              <a:pPr/>
              <a:t>24</a:t>
            </a:fld>
            <a:endParaRPr lang="hu-HU" altLang="hu-HU" sz="1200"/>
          </a:p>
        </p:txBody>
      </p:sp>
      <p:sp>
        <p:nvSpPr>
          <p:cNvPr id="2969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29701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0143CE82-4BF7-4802-8861-63FCCC9D0323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2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446717F-3FD7-4D00-A409-9E903AA1D769}" type="slidenum">
              <a:rPr lang="hu-HU" altLang="hu-HU" sz="1200"/>
              <a:pPr/>
              <a:t>36</a:t>
            </a:fld>
            <a:endParaRPr lang="hu-HU" altLang="hu-HU" sz="1200"/>
          </a:p>
        </p:txBody>
      </p:sp>
      <p:sp>
        <p:nvSpPr>
          <p:cNvPr id="460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46085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287F40A4-069C-4B3F-8691-BF2765FBA27A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36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29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28A6D68-CF98-4284-951C-2562147C0F53}" type="slidenum">
              <a:rPr lang="hu-HU" altLang="hu-HU" sz="1200"/>
              <a:pPr/>
              <a:t>43</a:t>
            </a:fld>
            <a:endParaRPr lang="hu-HU" altLang="hu-HU" sz="1200"/>
          </a:p>
        </p:txBody>
      </p:sp>
      <p:sp>
        <p:nvSpPr>
          <p:cNvPr id="5529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55301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774D6E86-0A66-44E1-A712-E14C930281A6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43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85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48CCB7F-17CD-41E4-B811-C612DFE1DB09}" type="slidenum">
              <a:rPr lang="hu-HU" altLang="hu-HU" sz="1200"/>
              <a:pPr/>
              <a:t>44</a:t>
            </a:fld>
            <a:endParaRPr lang="hu-HU" altLang="hu-HU" sz="1200"/>
          </a:p>
        </p:txBody>
      </p:sp>
      <p:sp>
        <p:nvSpPr>
          <p:cNvPr id="5734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57349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BF676C05-AA4F-4C15-AB80-F86B5D14DBCA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44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1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860D9A5-6AC6-45DC-9BEA-9FD263A79E56}" type="slidenum">
              <a:rPr lang="hu-HU" altLang="hu-HU" sz="1200"/>
              <a:pPr/>
              <a:t>47</a:t>
            </a:fld>
            <a:endParaRPr lang="hu-HU" altLang="hu-HU" sz="1200"/>
          </a:p>
        </p:txBody>
      </p:sp>
      <p:sp>
        <p:nvSpPr>
          <p:cNvPr id="6144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61445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8CAD6DAD-84D5-422B-A9A0-07A135063AD2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47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5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56EFC56-625A-46CD-B107-B6CA227B8C32}" type="slidenum">
              <a:rPr lang="hu-HU" altLang="hu-HU" sz="1200"/>
              <a:pPr/>
              <a:t>48</a:t>
            </a:fld>
            <a:endParaRPr lang="hu-HU" altLang="hu-HU" sz="1200"/>
          </a:p>
        </p:txBody>
      </p:sp>
      <p:sp>
        <p:nvSpPr>
          <p:cNvPr id="6349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63493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9257F540-7A38-41A4-81F8-2AF0A3199C6D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48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988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84394A9-0DA2-4BBF-917C-BAADFCB91BC0}" type="slidenum">
              <a:rPr lang="hu-HU" altLang="hu-HU" sz="1200"/>
              <a:pPr/>
              <a:t>49</a:t>
            </a:fld>
            <a:endParaRPr lang="hu-HU" altLang="hu-HU" sz="1200"/>
          </a:p>
        </p:txBody>
      </p:sp>
      <p:sp>
        <p:nvSpPr>
          <p:cNvPr id="6553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hu-HU" smtClean="0"/>
          </a:p>
        </p:txBody>
      </p:sp>
      <p:sp>
        <p:nvSpPr>
          <p:cNvPr id="65541" name="Slide Number Placeholder 3"/>
          <p:cNvSpPr txBox="1">
            <a:spLocks noGrp="1"/>
          </p:cNvSpPr>
          <p:nvPr/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502964BD-D8DA-47CA-9084-9417C3AF88AE}" type="slidenum">
              <a:rPr lang="en-CA" altLang="hu-HU" sz="120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49</a:t>
            </a:fld>
            <a:endParaRPr lang="en-CA" altLang="hu-H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7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>
              <a:defRPr/>
            </a:pPr>
            <a:fld id="{03710407-E8E4-4DEB-AEA6-E11197D66000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06344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58CEE-7F72-46A7-B7B2-387108E1E73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43680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58CEE-7F72-46A7-B7B2-387108E1E73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629965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58CEE-7F72-46A7-B7B2-387108E1E73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307608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58CEE-7F72-46A7-B7B2-387108E1E73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97744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58CEE-7F72-46A7-B7B2-387108E1E73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548190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58CEE-7F72-46A7-B7B2-387108E1E73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54682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C835B-BB09-4F26-AAAA-7C2D7760799D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048285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65EC4-09BB-448D-91FF-81D3AFB5DF4E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08443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>
              <a:defRPr/>
            </a:pPr>
            <a:fld id="{A918DA94-23CF-4A39-979D-6C653E89D5E0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67656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>
              <a:defRPr/>
            </a:pPr>
            <a:fld id="{431DD921-B6CA-4D57-846E-7A16303A50D4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53255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10D9C-36AE-43A1-BE26-603F39A09A6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6393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F342E-20CB-4658-9C0E-A13FCB394BCA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14316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0A245-0251-4090-94C4-45D09CD05B8E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50375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3A154-973A-4D75-8F85-A788722EE428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9005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84D0-E2A5-4BCE-A0A4-9479F28C75E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96416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A539D-0859-4282-B3C3-2963B5B06D21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40300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3F58CEE-7F72-46A7-B7B2-387108E1E737}" type="slidenum">
              <a:rPr lang="en-GB" altLang="hu-HU" smtClean="0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30758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86267" y="944003"/>
            <a:ext cx="8260509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 dirty="0">
                <a:latin typeface="Tahoma" panose="020B0604030504040204" pitchFamily="34" charset="0"/>
              </a:rPr>
              <a:t>PORCSZÖVET, CSONTSZÖVET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Tahoma" panose="020B0604030504040204" pitchFamily="34" charset="0"/>
              </a:rPr>
              <a:t>Semmelweis Egyetem </a:t>
            </a:r>
            <a:r>
              <a:rPr lang="hu-HU" altLang="hu-HU" sz="2000" dirty="0" err="1">
                <a:latin typeface="Tahoma" panose="020B0604030504040204" pitchFamily="34" charset="0"/>
              </a:rPr>
              <a:t>ÁOK</a:t>
            </a:r>
            <a:endParaRPr lang="hu-HU" altLang="hu-HU" sz="20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Tahoma" panose="020B0604030504040204" pitchFamily="34" charset="0"/>
              </a:rPr>
              <a:t>1. évfolyam 1. félév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Tahoma" panose="020B0604030504040204" pitchFamily="34" charset="0"/>
              </a:rPr>
              <a:t>Anatómiai, Szövet- és Fejlődéstani Intézet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Tahoma" panose="020B0604030504040204" pitchFamily="34" charset="0"/>
              </a:rPr>
              <a:t>Dr. Kocsis Katalin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latin typeface="Tahoma" panose="020B0604030504040204" pitchFamily="34" charset="0"/>
              </a:rPr>
              <a:t>2018.10.09.</a:t>
            </a:r>
            <a:endParaRPr lang="hu-HU" altLang="hu-HU" sz="20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224118" y="-135312"/>
            <a:ext cx="8229600" cy="1143001"/>
          </a:xfrm>
        </p:spPr>
        <p:txBody>
          <a:bodyPr/>
          <a:lstStyle/>
          <a:p>
            <a:r>
              <a:rPr lang="hu-HU" altLang="hu-HU" sz="3200" dirty="0" smtClean="0"/>
              <a:t>Porc mátrix összetétele</a:t>
            </a:r>
            <a:endParaRPr lang="en-CA" altLang="hu-HU" sz="3200" dirty="0" smtClean="0"/>
          </a:p>
        </p:txBody>
      </p:sp>
      <p:pic>
        <p:nvPicPr>
          <p:cNvPr id="14339" name="Content Placeholder 3" descr="figure_7.2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43"/>
          <a:stretch>
            <a:fillRect/>
          </a:stretch>
        </p:blipFill>
        <p:spPr>
          <a:xfrm>
            <a:off x="3600450" y="828675"/>
            <a:ext cx="5543550" cy="5768975"/>
          </a:xfrm>
        </p:spPr>
      </p:pic>
      <p:sp>
        <p:nvSpPr>
          <p:cNvPr id="5" name="Left Brace 4"/>
          <p:cNvSpPr/>
          <p:nvPr/>
        </p:nvSpPr>
        <p:spPr>
          <a:xfrm>
            <a:off x="2411413" y="1628775"/>
            <a:ext cx="288925" cy="4891088"/>
          </a:xfrm>
          <a:prstGeom prst="leftBrace">
            <a:avLst>
              <a:gd name="adj1" fmla="val 37592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469232" y="3640138"/>
            <a:ext cx="18707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</a:t>
            </a:r>
            <a:r>
              <a:rPr lang="en-CA" alt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75" y="647926"/>
            <a:ext cx="7737475" cy="519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445745" y="5953032"/>
            <a:ext cx="73326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ahoma" panose="020B0604030504040204" pitchFamily="34" charset="0"/>
              </a:rPr>
              <a:t>PORC </a:t>
            </a:r>
            <a:r>
              <a:rPr lang="hu-HU" altLang="hu-HU" dirty="0" err="1">
                <a:latin typeface="Tahoma" panose="020B0604030504040204" pitchFamily="34" charset="0"/>
              </a:rPr>
              <a:t>KOLLAGÉNROST</a:t>
            </a:r>
            <a:r>
              <a:rPr lang="hu-HU" altLang="hu-HU" dirty="0">
                <a:latin typeface="Tahoma" panose="020B0604030504040204" pitchFamily="34" charset="0"/>
              </a:rPr>
              <a:t> FELÉPÍTÉSE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575" y="3262313"/>
            <a:ext cx="30861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05175"/>
            <a:ext cx="26193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913" y="0"/>
            <a:ext cx="3113087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959600" y="6126163"/>
            <a:ext cx="162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Aggrecan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 descr="porc szerkezet vazla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Line 1027"/>
          <p:cNvSpPr>
            <a:spLocks noChangeShapeType="1"/>
          </p:cNvSpPr>
          <p:nvPr/>
        </p:nvSpPr>
        <p:spPr bwMode="auto">
          <a:xfrm>
            <a:off x="3810000" y="1181100"/>
            <a:ext cx="1219200" cy="323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2" name="Line 1028"/>
          <p:cNvSpPr>
            <a:spLocks noChangeShapeType="1"/>
          </p:cNvSpPr>
          <p:nvPr/>
        </p:nvSpPr>
        <p:spPr bwMode="auto">
          <a:xfrm flipV="1">
            <a:off x="3505200" y="2000250"/>
            <a:ext cx="1466850" cy="247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3" name="Line 1029"/>
          <p:cNvSpPr>
            <a:spLocks noChangeShapeType="1"/>
          </p:cNvSpPr>
          <p:nvPr/>
        </p:nvSpPr>
        <p:spPr bwMode="auto">
          <a:xfrm>
            <a:off x="3200400" y="2628900"/>
            <a:ext cx="171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4" name="Line 1030"/>
          <p:cNvSpPr>
            <a:spLocks noChangeShapeType="1"/>
          </p:cNvSpPr>
          <p:nvPr/>
        </p:nvSpPr>
        <p:spPr bwMode="auto">
          <a:xfrm>
            <a:off x="2990850" y="3448050"/>
            <a:ext cx="21336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5" name="Text Box 1031"/>
          <p:cNvSpPr txBox="1">
            <a:spLocks noChangeArrowheads="1"/>
          </p:cNvSpPr>
          <p:nvPr/>
        </p:nvSpPr>
        <p:spPr bwMode="auto">
          <a:xfrm>
            <a:off x="4994275" y="1233488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chondroitinszulfát</a:t>
            </a:r>
          </a:p>
        </p:txBody>
      </p:sp>
      <p:sp>
        <p:nvSpPr>
          <p:cNvPr id="17416" name="Text Box 1032"/>
          <p:cNvSpPr txBox="1">
            <a:spLocks noChangeArrowheads="1"/>
          </p:cNvSpPr>
          <p:nvPr/>
        </p:nvSpPr>
        <p:spPr bwMode="auto">
          <a:xfrm>
            <a:off x="4994275" y="1785938"/>
            <a:ext cx="2398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keratánszulfát</a:t>
            </a:r>
          </a:p>
        </p:txBody>
      </p:sp>
      <p:sp>
        <p:nvSpPr>
          <p:cNvPr id="17417" name="Text Box 1033"/>
          <p:cNvSpPr txBox="1">
            <a:spLocks noChangeArrowheads="1"/>
          </p:cNvSpPr>
          <p:nvPr/>
        </p:nvSpPr>
        <p:spPr bwMode="auto">
          <a:xfrm>
            <a:off x="4994275" y="2414588"/>
            <a:ext cx="242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tengelyfehérje</a:t>
            </a:r>
          </a:p>
        </p:txBody>
      </p:sp>
      <p:sp>
        <p:nvSpPr>
          <p:cNvPr id="17418" name="Text Box 1034"/>
          <p:cNvSpPr txBox="1">
            <a:spLocks noChangeArrowheads="1"/>
          </p:cNvSpPr>
          <p:nvPr/>
        </p:nvSpPr>
        <p:spPr bwMode="auto">
          <a:xfrm>
            <a:off x="5089525" y="3500438"/>
            <a:ext cx="197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kötőfehérje</a:t>
            </a:r>
          </a:p>
        </p:txBody>
      </p:sp>
      <p:sp>
        <p:nvSpPr>
          <p:cNvPr id="17419" name="Text Box 1035"/>
          <p:cNvSpPr txBox="1">
            <a:spLocks noChangeArrowheads="1"/>
          </p:cNvSpPr>
          <p:nvPr/>
        </p:nvSpPr>
        <p:spPr bwMode="auto">
          <a:xfrm>
            <a:off x="4956175" y="4376738"/>
            <a:ext cx="4016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a GAG oldalláncok párhuzamosak a kollagénfibrillumokkal</a:t>
            </a:r>
          </a:p>
        </p:txBody>
      </p:sp>
      <p:sp>
        <p:nvSpPr>
          <p:cNvPr id="17420" name="Text Box 1036"/>
          <p:cNvSpPr txBox="1">
            <a:spLocks noChangeArrowheads="1"/>
          </p:cNvSpPr>
          <p:nvPr/>
        </p:nvSpPr>
        <p:spPr bwMode="auto">
          <a:xfrm>
            <a:off x="4559300" y="38100"/>
            <a:ext cx="4451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latin typeface="Tahoma" panose="020B0604030504040204" pitchFamily="34" charset="0"/>
              </a:rPr>
              <a:t>Aggrecan - hyaluronsav aggregátum</a:t>
            </a:r>
          </a:p>
        </p:txBody>
      </p:sp>
      <p:sp>
        <p:nvSpPr>
          <p:cNvPr id="17421" name="Line 1037"/>
          <p:cNvSpPr>
            <a:spLocks noChangeShapeType="1"/>
          </p:cNvSpPr>
          <p:nvPr/>
        </p:nvSpPr>
        <p:spPr bwMode="auto">
          <a:xfrm>
            <a:off x="3981450" y="3105150"/>
            <a:ext cx="1028700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2" name="Text Box 1038"/>
          <p:cNvSpPr txBox="1">
            <a:spLocks noChangeArrowheads="1"/>
          </p:cNvSpPr>
          <p:nvPr/>
        </p:nvSpPr>
        <p:spPr bwMode="auto">
          <a:xfrm>
            <a:off x="5013325" y="3024188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hyaluronsav</a:t>
            </a:r>
          </a:p>
        </p:txBody>
      </p:sp>
      <p:sp>
        <p:nvSpPr>
          <p:cNvPr id="17423" name="Line 1039"/>
          <p:cNvSpPr>
            <a:spLocks noChangeShapeType="1"/>
          </p:cNvSpPr>
          <p:nvPr/>
        </p:nvSpPr>
        <p:spPr bwMode="auto">
          <a:xfrm>
            <a:off x="2057400" y="4324350"/>
            <a:ext cx="268605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24" name="Line 1040"/>
          <p:cNvSpPr>
            <a:spLocks noChangeShapeType="1"/>
          </p:cNvSpPr>
          <p:nvPr/>
        </p:nvSpPr>
        <p:spPr bwMode="auto">
          <a:xfrm flipV="1">
            <a:off x="2819400" y="4927600"/>
            <a:ext cx="1924050" cy="844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988" y="539543"/>
            <a:ext cx="7321082" cy="51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99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129" y="641354"/>
            <a:ext cx="7557247" cy="390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47900" y="1314450"/>
            <a:ext cx="44958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>
                <a:latin typeface="Tahoma" panose="020B0604030504040204" pitchFamily="34" charset="0"/>
              </a:rPr>
              <a:t>CHONDRON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a porcszövet alapegysége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részei: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2400">
                <a:latin typeface="Tahoma" panose="020B0604030504040204" pitchFamily="34" charset="0"/>
              </a:rPr>
              <a:t>chondrocyták (2-4)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2400">
                <a:latin typeface="Tahoma" panose="020B0604030504040204" pitchFamily="34" charset="0"/>
              </a:rPr>
              <a:t>pericelluláris mátrix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2400">
                <a:latin typeface="Tahoma" panose="020B0604030504040204" pitchFamily="34" charset="0"/>
              </a:rPr>
              <a:t>territoriális mátrix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hondron szerkezet vazlatos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041" y="326091"/>
            <a:ext cx="3432175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13628" y="2467629"/>
            <a:ext cx="26209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 err="1">
                <a:latin typeface="Tahoma" panose="020B0604030504040204" pitchFamily="34" charset="0"/>
              </a:rPr>
              <a:t>CHONDRON</a:t>
            </a:r>
            <a:endParaRPr lang="hu-HU" altLang="hu-HU" dirty="0">
              <a:latin typeface="Tahoma" panose="020B0604030504040204" pitchFamily="34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113678" y="3902729"/>
            <a:ext cx="2220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400">
                <a:latin typeface="Tahoma" panose="020B0604030504040204" pitchFamily="34" charset="0"/>
              </a:rPr>
              <a:t>chondrocyta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053353" y="5469591"/>
            <a:ext cx="2495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altLang="hu-HU" sz="2400">
                <a:latin typeface="Tahoma" panose="020B0604030504040204" pitchFamily="34" charset="0"/>
              </a:rPr>
              <a:t>pericelluláris mátrix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3968003" y="5545791"/>
            <a:ext cx="2076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>
                <a:latin typeface="Tahoma" panose="020B0604030504040204" pitchFamily="34" charset="0"/>
              </a:rPr>
              <a:t>territoriális mátrix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6615953" y="3697941"/>
            <a:ext cx="2857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interterritoriális mátrix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6619128" y="2969279"/>
            <a:ext cx="119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ahoma" panose="020B0604030504040204" pitchFamily="34" charset="0"/>
              </a:rPr>
              <a:t>lacuna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yalinporc HE nagy nagyit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562" y="905435"/>
            <a:ext cx="7729249" cy="510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779863"/>
              </p:ext>
            </p:extLst>
          </p:nvPr>
        </p:nvGraphicFramePr>
        <p:xfrm>
          <a:off x="1264023" y="674688"/>
          <a:ext cx="7514851" cy="5358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2" name="Image" r:id="rId3" imgW="9695729" imgH="6912813" progId="Photoshop.Image.5">
                  <p:embed/>
                </p:oleObj>
              </mc:Choice>
              <mc:Fallback>
                <p:oleObj name="Image" r:id="rId3" imgW="9695729" imgH="6912813" progId="Photoshop.Image.5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4023" y="674688"/>
                        <a:ext cx="7514851" cy="5358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171574" y="52507"/>
            <a:ext cx="7607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ahoma" panose="020B0604030504040204" pitchFamily="34" charset="0"/>
              </a:rPr>
              <a:t>RENDEZETTSÉG A PORCMÁTRIXBAN</a:t>
            </a: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818528" y="5533185"/>
            <a:ext cx="202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normál fény</a:t>
            </a: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5445872" y="5575928"/>
            <a:ext cx="238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FF00"/>
                </a:solidFill>
                <a:latin typeface="Tahoma" panose="020B0604030504040204" pitchFamily="34" charset="0"/>
              </a:rPr>
              <a:t>polarizált fény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026"/>
          <p:cNvSpPr txBox="1">
            <a:spLocks noChangeArrowheads="1"/>
          </p:cNvSpPr>
          <p:nvPr/>
        </p:nvSpPr>
        <p:spPr bwMode="auto">
          <a:xfrm>
            <a:off x="757238" y="2730500"/>
            <a:ext cx="7513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PORCSZÖVET</a:t>
            </a:r>
            <a:endParaRPr lang="en-GB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ntervertebral disc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423" y="720731"/>
            <a:ext cx="7252447" cy="544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018429" y="720731"/>
            <a:ext cx="3171825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ahoma" panose="020B0604030504040204" pitchFamily="34" charset="0"/>
              </a:rPr>
              <a:t>NORMÁL FÉNY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ntervertebral disc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226" y="564356"/>
            <a:ext cx="711388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381935" y="767697"/>
            <a:ext cx="3971925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ahoma" panose="020B0604030504040204" pitchFamily="34" charset="0"/>
              </a:rPr>
              <a:t>POLARIZÁLT FÉNY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84"/>
          <p:cNvSpPr>
            <a:spLocks noChangeArrowheads="1"/>
          </p:cNvSpPr>
          <p:nvPr/>
        </p:nvSpPr>
        <p:spPr bwMode="auto">
          <a:xfrm>
            <a:off x="6574864" y="1631203"/>
            <a:ext cx="2108200" cy="4940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>
              <a:latin typeface="Tahoma" panose="020B0604030504040204" pitchFamily="34" charset="0"/>
            </a:endParaRPr>
          </a:p>
        </p:txBody>
      </p:sp>
      <p:pic>
        <p:nvPicPr>
          <p:cNvPr id="24579" name="Picture 5" descr="tudo bronchus hyalinporc 40x 1"/>
          <p:cNvPicPr>
            <a:picLocks noChangeAspect="1" noChangeArrowheads="1"/>
          </p:cNvPicPr>
          <p:nvPr/>
        </p:nvPicPr>
        <p:blipFill>
          <a:blip r:embed="rId2" cstate="email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109" y="1036740"/>
            <a:ext cx="5003053" cy="427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021076" y="5461614"/>
            <a:ext cx="23807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latin typeface="Tahoma" panose="020B0604030504040204" pitchFamily="34" charset="0"/>
              </a:rPr>
              <a:t>Metakromázia</a:t>
            </a:r>
            <a:endParaRPr lang="hu-HU" altLang="hu-HU" sz="2400" dirty="0">
              <a:latin typeface="Tahoma" panose="020B0604030504040204" pitchFamily="34" charset="0"/>
            </a:endParaRPr>
          </a:p>
        </p:txBody>
      </p:sp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436" y="160771"/>
            <a:ext cx="2959978" cy="105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82" name="Group 182"/>
          <p:cNvGrpSpPr>
            <a:grpSpLocks/>
          </p:cNvGrpSpPr>
          <p:nvPr/>
        </p:nvGrpSpPr>
        <p:grpSpPr bwMode="auto">
          <a:xfrm>
            <a:off x="6743139" y="1826466"/>
            <a:ext cx="1728788" cy="4335462"/>
            <a:chOff x="4146" y="1207"/>
            <a:chExt cx="1089" cy="2731"/>
          </a:xfrm>
        </p:grpSpPr>
        <p:sp>
          <p:nvSpPr>
            <p:cNvPr id="24587" name="Freeform 8"/>
            <p:cNvSpPr>
              <a:spLocks/>
            </p:cNvSpPr>
            <p:nvPr/>
          </p:nvSpPr>
          <p:spPr bwMode="auto">
            <a:xfrm>
              <a:off x="4146" y="1207"/>
              <a:ext cx="750" cy="2708"/>
            </a:xfrm>
            <a:custGeom>
              <a:avLst/>
              <a:gdLst>
                <a:gd name="T0" fmla="*/ 3 w 750"/>
                <a:gd name="T1" fmla="*/ 0 h 2708"/>
                <a:gd name="T2" fmla="*/ 51 w 750"/>
                <a:gd name="T3" fmla="*/ 267 h 2708"/>
                <a:gd name="T4" fmla="*/ 311 w 750"/>
                <a:gd name="T5" fmla="*/ 727 h 2708"/>
                <a:gd name="T6" fmla="*/ 572 w 750"/>
                <a:gd name="T7" fmla="*/ 1371 h 2708"/>
                <a:gd name="T8" fmla="*/ 627 w 750"/>
                <a:gd name="T9" fmla="*/ 2105 h 2708"/>
                <a:gd name="T10" fmla="*/ 750 w 750"/>
                <a:gd name="T11" fmla="*/ 2708 h 27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0" h="2708">
                  <a:moveTo>
                    <a:pt x="3" y="0"/>
                  </a:moveTo>
                  <a:cubicBezTo>
                    <a:pt x="1" y="73"/>
                    <a:pt x="0" y="146"/>
                    <a:pt x="51" y="267"/>
                  </a:cubicBezTo>
                  <a:cubicBezTo>
                    <a:pt x="102" y="388"/>
                    <a:pt x="224" y="543"/>
                    <a:pt x="311" y="727"/>
                  </a:cubicBezTo>
                  <a:cubicBezTo>
                    <a:pt x="398" y="911"/>
                    <a:pt x="519" y="1141"/>
                    <a:pt x="572" y="1371"/>
                  </a:cubicBezTo>
                  <a:cubicBezTo>
                    <a:pt x="625" y="1601"/>
                    <a:pt x="597" y="1882"/>
                    <a:pt x="627" y="2105"/>
                  </a:cubicBezTo>
                  <a:cubicBezTo>
                    <a:pt x="657" y="2328"/>
                    <a:pt x="730" y="2608"/>
                    <a:pt x="750" y="270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24588" name="Group 13"/>
            <p:cNvGrpSpPr>
              <a:grpSpLocks/>
            </p:cNvGrpSpPr>
            <p:nvPr/>
          </p:nvGrpSpPr>
          <p:grpSpPr bwMode="auto">
            <a:xfrm>
              <a:off x="4156" y="1266"/>
              <a:ext cx="108" cy="56"/>
              <a:chOff x="4156" y="1266"/>
              <a:chExt cx="108" cy="56"/>
            </a:xfrm>
          </p:grpSpPr>
          <p:sp>
            <p:nvSpPr>
              <p:cNvPr id="24754" name="Line 10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55" name="Rectangle 11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89" name="Group 14"/>
            <p:cNvGrpSpPr>
              <a:grpSpLocks/>
            </p:cNvGrpSpPr>
            <p:nvPr/>
          </p:nvGrpSpPr>
          <p:grpSpPr bwMode="auto">
            <a:xfrm>
              <a:off x="4208" y="1448"/>
              <a:ext cx="108" cy="56"/>
              <a:chOff x="4156" y="1266"/>
              <a:chExt cx="108" cy="56"/>
            </a:xfrm>
          </p:grpSpPr>
          <p:sp>
            <p:nvSpPr>
              <p:cNvPr id="24752" name="Line 15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53" name="Rectangle 16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0" name="Group 20"/>
            <p:cNvGrpSpPr>
              <a:grpSpLocks/>
            </p:cNvGrpSpPr>
            <p:nvPr/>
          </p:nvGrpSpPr>
          <p:grpSpPr bwMode="auto">
            <a:xfrm>
              <a:off x="4175" y="1370"/>
              <a:ext cx="105" cy="56"/>
              <a:chOff x="4175" y="1370"/>
              <a:chExt cx="105" cy="56"/>
            </a:xfrm>
          </p:grpSpPr>
          <p:sp>
            <p:nvSpPr>
              <p:cNvPr id="24750" name="Line 17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51" name="Oval 18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1" name="Group 21"/>
            <p:cNvGrpSpPr>
              <a:grpSpLocks/>
            </p:cNvGrpSpPr>
            <p:nvPr/>
          </p:nvGrpSpPr>
          <p:grpSpPr bwMode="auto">
            <a:xfrm>
              <a:off x="4256" y="1553"/>
              <a:ext cx="105" cy="56"/>
              <a:chOff x="4175" y="1370"/>
              <a:chExt cx="105" cy="56"/>
            </a:xfrm>
          </p:grpSpPr>
          <p:sp>
            <p:nvSpPr>
              <p:cNvPr id="24748" name="Line 22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49" name="Oval 23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2" name="Group 24"/>
            <p:cNvGrpSpPr>
              <a:grpSpLocks/>
            </p:cNvGrpSpPr>
            <p:nvPr/>
          </p:nvGrpSpPr>
          <p:grpSpPr bwMode="auto">
            <a:xfrm>
              <a:off x="4321" y="1642"/>
              <a:ext cx="108" cy="56"/>
              <a:chOff x="4156" y="1266"/>
              <a:chExt cx="108" cy="56"/>
            </a:xfrm>
          </p:grpSpPr>
          <p:sp>
            <p:nvSpPr>
              <p:cNvPr id="24746" name="Line 25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47" name="Rectangle 26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3" name="Group 27"/>
            <p:cNvGrpSpPr>
              <a:grpSpLocks/>
            </p:cNvGrpSpPr>
            <p:nvPr/>
          </p:nvGrpSpPr>
          <p:grpSpPr bwMode="auto">
            <a:xfrm>
              <a:off x="4425" y="1823"/>
              <a:ext cx="108" cy="56"/>
              <a:chOff x="4156" y="1266"/>
              <a:chExt cx="108" cy="56"/>
            </a:xfrm>
          </p:grpSpPr>
          <p:sp>
            <p:nvSpPr>
              <p:cNvPr id="24744" name="Line 28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45" name="Rectangle 29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4" name="Group 30"/>
            <p:cNvGrpSpPr>
              <a:grpSpLocks/>
            </p:cNvGrpSpPr>
            <p:nvPr/>
          </p:nvGrpSpPr>
          <p:grpSpPr bwMode="auto">
            <a:xfrm>
              <a:off x="4384" y="1745"/>
              <a:ext cx="105" cy="56"/>
              <a:chOff x="4175" y="1370"/>
              <a:chExt cx="105" cy="56"/>
            </a:xfrm>
          </p:grpSpPr>
          <p:sp>
            <p:nvSpPr>
              <p:cNvPr id="24742" name="Line 31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43" name="Oval 32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5" name="Group 33"/>
            <p:cNvGrpSpPr>
              <a:grpSpLocks/>
            </p:cNvGrpSpPr>
            <p:nvPr/>
          </p:nvGrpSpPr>
          <p:grpSpPr bwMode="auto">
            <a:xfrm>
              <a:off x="4473" y="1928"/>
              <a:ext cx="105" cy="56"/>
              <a:chOff x="4175" y="1370"/>
              <a:chExt cx="105" cy="56"/>
            </a:xfrm>
          </p:grpSpPr>
          <p:sp>
            <p:nvSpPr>
              <p:cNvPr id="24740" name="Line 34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41" name="Oval 35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6" name="Group 36"/>
            <p:cNvGrpSpPr>
              <a:grpSpLocks/>
            </p:cNvGrpSpPr>
            <p:nvPr/>
          </p:nvGrpSpPr>
          <p:grpSpPr bwMode="auto">
            <a:xfrm>
              <a:off x="4526" y="2026"/>
              <a:ext cx="108" cy="56"/>
              <a:chOff x="4156" y="1266"/>
              <a:chExt cx="108" cy="56"/>
            </a:xfrm>
          </p:grpSpPr>
          <p:sp>
            <p:nvSpPr>
              <p:cNvPr id="24738" name="Line 37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39" name="Rectangle 38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7" name="Group 39"/>
            <p:cNvGrpSpPr>
              <a:grpSpLocks/>
            </p:cNvGrpSpPr>
            <p:nvPr/>
          </p:nvGrpSpPr>
          <p:grpSpPr bwMode="auto">
            <a:xfrm>
              <a:off x="4602" y="2206"/>
              <a:ext cx="108" cy="56"/>
              <a:chOff x="4156" y="1266"/>
              <a:chExt cx="108" cy="56"/>
            </a:xfrm>
          </p:grpSpPr>
          <p:sp>
            <p:nvSpPr>
              <p:cNvPr id="24736" name="Line 40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37" name="Rectangle 41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8" name="Group 42"/>
            <p:cNvGrpSpPr>
              <a:grpSpLocks/>
            </p:cNvGrpSpPr>
            <p:nvPr/>
          </p:nvGrpSpPr>
          <p:grpSpPr bwMode="auto">
            <a:xfrm>
              <a:off x="4569" y="2128"/>
              <a:ext cx="105" cy="56"/>
              <a:chOff x="4175" y="1370"/>
              <a:chExt cx="105" cy="56"/>
            </a:xfrm>
          </p:grpSpPr>
          <p:sp>
            <p:nvSpPr>
              <p:cNvPr id="24734" name="Line 43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35" name="Oval 44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599" name="Group 45"/>
            <p:cNvGrpSpPr>
              <a:grpSpLocks/>
            </p:cNvGrpSpPr>
            <p:nvPr/>
          </p:nvGrpSpPr>
          <p:grpSpPr bwMode="auto">
            <a:xfrm>
              <a:off x="4650" y="2311"/>
              <a:ext cx="105" cy="56"/>
              <a:chOff x="4175" y="1370"/>
              <a:chExt cx="105" cy="56"/>
            </a:xfrm>
          </p:grpSpPr>
          <p:sp>
            <p:nvSpPr>
              <p:cNvPr id="24732" name="Line 46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33" name="Oval 47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0" name="Group 48"/>
            <p:cNvGrpSpPr>
              <a:grpSpLocks/>
            </p:cNvGrpSpPr>
            <p:nvPr/>
          </p:nvGrpSpPr>
          <p:grpSpPr bwMode="auto">
            <a:xfrm>
              <a:off x="4685" y="2414"/>
              <a:ext cx="108" cy="56"/>
              <a:chOff x="4156" y="1266"/>
              <a:chExt cx="108" cy="56"/>
            </a:xfrm>
          </p:grpSpPr>
          <p:sp>
            <p:nvSpPr>
              <p:cNvPr id="24730" name="Line 49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31" name="Rectangle 50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1" name="Group 51"/>
            <p:cNvGrpSpPr>
              <a:grpSpLocks/>
            </p:cNvGrpSpPr>
            <p:nvPr/>
          </p:nvGrpSpPr>
          <p:grpSpPr bwMode="auto">
            <a:xfrm>
              <a:off x="4736" y="2607"/>
              <a:ext cx="108" cy="56"/>
              <a:chOff x="4156" y="1266"/>
              <a:chExt cx="108" cy="56"/>
            </a:xfrm>
          </p:grpSpPr>
          <p:sp>
            <p:nvSpPr>
              <p:cNvPr id="24728" name="Line 52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29" name="Rectangle 53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2" name="Group 54"/>
            <p:cNvGrpSpPr>
              <a:grpSpLocks/>
            </p:cNvGrpSpPr>
            <p:nvPr/>
          </p:nvGrpSpPr>
          <p:grpSpPr bwMode="auto">
            <a:xfrm>
              <a:off x="4704" y="2518"/>
              <a:ext cx="105" cy="56"/>
              <a:chOff x="4175" y="1370"/>
              <a:chExt cx="105" cy="56"/>
            </a:xfrm>
          </p:grpSpPr>
          <p:sp>
            <p:nvSpPr>
              <p:cNvPr id="24726" name="Line 55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27" name="Oval 56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3" name="Group 57"/>
            <p:cNvGrpSpPr>
              <a:grpSpLocks/>
            </p:cNvGrpSpPr>
            <p:nvPr/>
          </p:nvGrpSpPr>
          <p:grpSpPr bwMode="auto">
            <a:xfrm>
              <a:off x="4752" y="2708"/>
              <a:ext cx="105" cy="56"/>
              <a:chOff x="4175" y="1370"/>
              <a:chExt cx="105" cy="56"/>
            </a:xfrm>
          </p:grpSpPr>
          <p:sp>
            <p:nvSpPr>
              <p:cNvPr id="24724" name="Line 58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25" name="Oval 59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4" name="Group 60"/>
            <p:cNvGrpSpPr>
              <a:grpSpLocks/>
            </p:cNvGrpSpPr>
            <p:nvPr/>
          </p:nvGrpSpPr>
          <p:grpSpPr bwMode="auto">
            <a:xfrm>
              <a:off x="4753" y="2801"/>
              <a:ext cx="108" cy="56"/>
              <a:chOff x="4156" y="1266"/>
              <a:chExt cx="108" cy="56"/>
            </a:xfrm>
          </p:grpSpPr>
          <p:sp>
            <p:nvSpPr>
              <p:cNvPr id="24722" name="Line 61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23" name="Rectangle 62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5" name="Group 63"/>
            <p:cNvGrpSpPr>
              <a:grpSpLocks/>
            </p:cNvGrpSpPr>
            <p:nvPr/>
          </p:nvGrpSpPr>
          <p:grpSpPr bwMode="auto">
            <a:xfrm>
              <a:off x="4769" y="2902"/>
              <a:ext cx="105" cy="56"/>
              <a:chOff x="4175" y="1370"/>
              <a:chExt cx="105" cy="56"/>
            </a:xfrm>
          </p:grpSpPr>
          <p:sp>
            <p:nvSpPr>
              <p:cNvPr id="24720" name="Line 64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21" name="Oval 65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6" name="Group 66"/>
            <p:cNvGrpSpPr>
              <a:grpSpLocks/>
            </p:cNvGrpSpPr>
            <p:nvPr/>
          </p:nvGrpSpPr>
          <p:grpSpPr bwMode="auto">
            <a:xfrm>
              <a:off x="4766" y="2990"/>
              <a:ext cx="108" cy="56"/>
              <a:chOff x="4156" y="1266"/>
              <a:chExt cx="108" cy="56"/>
            </a:xfrm>
          </p:grpSpPr>
          <p:sp>
            <p:nvSpPr>
              <p:cNvPr id="24718" name="Line 67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19" name="Rectangle 68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7" name="Group 69"/>
            <p:cNvGrpSpPr>
              <a:grpSpLocks/>
            </p:cNvGrpSpPr>
            <p:nvPr/>
          </p:nvGrpSpPr>
          <p:grpSpPr bwMode="auto">
            <a:xfrm>
              <a:off x="4772" y="3091"/>
              <a:ext cx="105" cy="56"/>
              <a:chOff x="4175" y="1370"/>
              <a:chExt cx="105" cy="56"/>
            </a:xfrm>
          </p:grpSpPr>
          <p:sp>
            <p:nvSpPr>
              <p:cNvPr id="24716" name="Line 70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17" name="Oval 71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8" name="Group 72"/>
            <p:cNvGrpSpPr>
              <a:grpSpLocks/>
            </p:cNvGrpSpPr>
            <p:nvPr/>
          </p:nvGrpSpPr>
          <p:grpSpPr bwMode="auto">
            <a:xfrm>
              <a:off x="4771" y="3191"/>
              <a:ext cx="108" cy="56"/>
              <a:chOff x="4156" y="1266"/>
              <a:chExt cx="108" cy="56"/>
            </a:xfrm>
          </p:grpSpPr>
          <p:sp>
            <p:nvSpPr>
              <p:cNvPr id="24714" name="Line 73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15" name="Rectangle 74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09" name="Group 75"/>
            <p:cNvGrpSpPr>
              <a:grpSpLocks/>
            </p:cNvGrpSpPr>
            <p:nvPr/>
          </p:nvGrpSpPr>
          <p:grpSpPr bwMode="auto">
            <a:xfrm>
              <a:off x="4777" y="3292"/>
              <a:ext cx="105" cy="56"/>
              <a:chOff x="4175" y="1370"/>
              <a:chExt cx="105" cy="56"/>
            </a:xfrm>
          </p:grpSpPr>
          <p:sp>
            <p:nvSpPr>
              <p:cNvPr id="24712" name="Line 76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13" name="Oval 77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10" name="Group 78"/>
            <p:cNvGrpSpPr>
              <a:grpSpLocks/>
            </p:cNvGrpSpPr>
            <p:nvPr/>
          </p:nvGrpSpPr>
          <p:grpSpPr bwMode="auto">
            <a:xfrm>
              <a:off x="4798" y="3366"/>
              <a:ext cx="108" cy="56"/>
              <a:chOff x="4156" y="1266"/>
              <a:chExt cx="108" cy="56"/>
            </a:xfrm>
          </p:grpSpPr>
          <p:sp>
            <p:nvSpPr>
              <p:cNvPr id="24710" name="Line 79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11" name="Rectangle 80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11" name="Group 81"/>
            <p:cNvGrpSpPr>
              <a:grpSpLocks/>
            </p:cNvGrpSpPr>
            <p:nvPr/>
          </p:nvGrpSpPr>
          <p:grpSpPr bwMode="auto">
            <a:xfrm>
              <a:off x="4804" y="3467"/>
              <a:ext cx="105" cy="56"/>
              <a:chOff x="4175" y="1370"/>
              <a:chExt cx="105" cy="56"/>
            </a:xfrm>
          </p:grpSpPr>
          <p:sp>
            <p:nvSpPr>
              <p:cNvPr id="24708" name="Line 82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09" name="Oval 83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12" name="Group 84"/>
            <p:cNvGrpSpPr>
              <a:grpSpLocks/>
            </p:cNvGrpSpPr>
            <p:nvPr/>
          </p:nvGrpSpPr>
          <p:grpSpPr bwMode="auto">
            <a:xfrm>
              <a:off x="4828" y="3549"/>
              <a:ext cx="108" cy="56"/>
              <a:chOff x="4156" y="1266"/>
              <a:chExt cx="108" cy="56"/>
            </a:xfrm>
          </p:grpSpPr>
          <p:sp>
            <p:nvSpPr>
              <p:cNvPr id="24706" name="Line 85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07" name="Rectangle 86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13" name="Group 87"/>
            <p:cNvGrpSpPr>
              <a:grpSpLocks/>
            </p:cNvGrpSpPr>
            <p:nvPr/>
          </p:nvGrpSpPr>
          <p:grpSpPr bwMode="auto">
            <a:xfrm>
              <a:off x="4852" y="3650"/>
              <a:ext cx="105" cy="56"/>
              <a:chOff x="4175" y="1370"/>
              <a:chExt cx="105" cy="56"/>
            </a:xfrm>
          </p:grpSpPr>
          <p:sp>
            <p:nvSpPr>
              <p:cNvPr id="24704" name="Line 88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05" name="Oval 89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14" name="Group 90"/>
            <p:cNvGrpSpPr>
              <a:grpSpLocks/>
            </p:cNvGrpSpPr>
            <p:nvPr/>
          </p:nvGrpSpPr>
          <p:grpSpPr bwMode="auto">
            <a:xfrm>
              <a:off x="4880" y="3768"/>
              <a:ext cx="108" cy="56"/>
              <a:chOff x="4156" y="1266"/>
              <a:chExt cx="108" cy="56"/>
            </a:xfrm>
          </p:grpSpPr>
          <p:sp>
            <p:nvSpPr>
              <p:cNvPr id="24702" name="Line 91"/>
              <p:cNvSpPr>
                <a:spLocks noChangeShapeType="1"/>
              </p:cNvSpPr>
              <p:nvPr/>
            </p:nvSpPr>
            <p:spPr bwMode="auto">
              <a:xfrm flipV="1">
                <a:off x="4156" y="1292"/>
                <a:ext cx="56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03" name="Rectangle 92"/>
              <p:cNvSpPr>
                <a:spLocks noChangeArrowheads="1"/>
              </p:cNvSpPr>
              <p:nvPr/>
            </p:nvSpPr>
            <p:spPr bwMode="auto">
              <a:xfrm>
                <a:off x="4208" y="126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15" name="Group 93"/>
            <p:cNvGrpSpPr>
              <a:grpSpLocks/>
            </p:cNvGrpSpPr>
            <p:nvPr/>
          </p:nvGrpSpPr>
          <p:grpSpPr bwMode="auto">
            <a:xfrm>
              <a:off x="4900" y="3875"/>
              <a:ext cx="105" cy="56"/>
              <a:chOff x="4175" y="1370"/>
              <a:chExt cx="105" cy="56"/>
            </a:xfrm>
          </p:grpSpPr>
          <p:sp>
            <p:nvSpPr>
              <p:cNvPr id="24700" name="Line 94"/>
              <p:cNvSpPr>
                <a:spLocks noChangeShapeType="1"/>
              </p:cNvSpPr>
              <p:nvPr/>
            </p:nvSpPr>
            <p:spPr bwMode="auto">
              <a:xfrm>
                <a:off x="4175" y="1394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01" name="Oval 95"/>
              <p:cNvSpPr>
                <a:spLocks noChangeArrowheads="1"/>
              </p:cNvSpPr>
              <p:nvPr/>
            </p:nvSpPr>
            <p:spPr bwMode="auto">
              <a:xfrm>
                <a:off x="4217" y="1370"/>
                <a:ext cx="63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grpSp>
          <p:nvGrpSpPr>
            <p:cNvPr id="24616" name="Group 100"/>
            <p:cNvGrpSpPr>
              <a:grpSpLocks/>
            </p:cNvGrpSpPr>
            <p:nvPr/>
          </p:nvGrpSpPr>
          <p:grpSpPr bwMode="auto">
            <a:xfrm>
              <a:off x="4293" y="1252"/>
              <a:ext cx="219" cy="77"/>
              <a:chOff x="4293" y="1252"/>
              <a:chExt cx="219" cy="77"/>
            </a:xfrm>
          </p:grpSpPr>
          <p:sp>
            <p:nvSpPr>
              <p:cNvPr id="24698" name="Oval 96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99" name="Text Box 99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17" name="Group 101"/>
            <p:cNvGrpSpPr>
              <a:grpSpLocks/>
            </p:cNvGrpSpPr>
            <p:nvPr/>
          </p:nvGrpSpPr>
          <p:grpSpPr bwMode="auto">
            <a:xfrm>
              <a:off x="4291" y="1352"/>
              <a:ext cx="219" cy="77"/>
              <a:chOff x="4293" y="1252"/>
              <a:chExt cx="219" cy="77"/>
            </a:xfrm>
          </p:grpSpPr>
          <p:sp>
            <p:nvSpPr>
              <p:cNvPr id="24696" name="Oval 102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97" name="Text Box 103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18" name="Group 104"/>
            <p:cNvGrpSpPr>
              <a:grpSpLocks/>
            </p:cNvGrpSpPr>
            <p:nvPr/>
          </p:nvGrpSpPr>
          <p:grpSpPr bwMode="auto">
            <a:xfrm>
              <a:off x="4338" y="1437"/>
              <a:ext cx="219" cy="77"/>
              <a:chOff x="4293" y="1252"/>
              <a:chExt cx="219" cy="77"/>
            </a:xfrm>
          </p:grpSpPr>
          <p:sp>
            <p:nvSpPr>
              <p:cNvPr id="24694" name="Oval 105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95" name="Text Box 106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19" name="Group 107"/>
            <p:cNvGrpSpPr>
              <a:grpSpLocks/>
            </p:cNvGrpSpPr>
            <p:nvPr/>
          </p:nvGrpSpPr>
          <p:grpSpPr bwMode="auto">
            <a:xfrm>
              <a:off x="4381" y="1539"/>
              <a:ext cx="219" cy="77"/>
              <a:chOff x="4293" y="1252"/>
              <a:chExt cx="219" cy="77"/>
            </a:xfrm>
          </p:grpSpPr>
          <p:sp>
            <p:nvSpPr>
              <p:cNvPr id="24692" name="Oval 108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93" name="Text Box 109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0" name="Group 110"/>
            <p:cNvGrpSpPr>
              <a:grpSpLocks/>
            </p:cNvGrpSpPr>
            <p:nvPr/>
          </p:nvGrpSpPr>
          <p:grpSpPr bwMode="auto">
            <a:xfrm>
              <a:off x="4447" y="1630"/>
              <a:ext cx="219" cy="77"/>
              <a:chOff x="4293" y="1252"/>
              <a:chExt cx="219" cy="77"/>
            </a:xfrm>
          </p:grpSpPr>
          <p:sp>
            <p:nvSpPr>
              <p:cNvPr id="24690" name="Oval 111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91" name="Text Box 112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1" name="Group 113"/>
            <p:cNvGrpSpPr>
              <a:grpSpLocks/>
            </p:cNvGrpSpPr>
            <p:nvPr/>
          </p:nvGrpSpPr>
          <p:grpSpPr bwMode="auto">
            <a:xfrm>
              <a:off x="4494" y="1725"/>
              <a:ext cx="219" cy="77"/>
              <a:chOff x="4293" y="1252"/>
              <a:chExt cx="219" cy="77"/>
            </a:xfrm>
          </p:grpSpPr>
          <p:sp>
            <p:nvSpPr>
              <p:cNvPr id="24688" name="Oval 114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89" name="Text Box 115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2" name="Group 116"/>
            <p:cNvGrpSpPr>
              <a:grpSpLocks/>
            </p:cNvGrpSpPr>
            <p:nvPr/>
          </p:nvGrpSpPr>
          <p:grpSpPr bwMode="auto">
            <a:xfrm>
              <a:off x="4552" y="1813"/>
              <a:ext cx="219" cy="77"/>
              <a:chOff x="4293" y="1252"/>
              <a:chExt cx="219" cy="77"/>
            </a:xfrm>
          </p:grpSpPr>
          <p:sp>
            <p:nvSpPr>
              <p:cNvPr id="24686" name="Oval 117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87" name="Text Box 118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3" name="Group 119"/>
            <p:cNvGrpSpPr>
              <a:grpSpLocks/>
            </p:cNvGrpSpPr>
            <p:nvPr/>
          </p:nvGrpSpPr>
          <p:grpSpPr bwMode="auto">
            <a:xfrm>
              <a:off x="4588" y="1912"/>
              <a:ext cx="219" cy="77"/>
              <a:chOff x="4293" y="1252"/>
              <a:chExt cx="219" cy="77"/>
            </a:xfrm>
          </p:grpSpPr>
          <p:sp>
            <p:nvSpPr>
              <p:cNvPr id="24684" name="Oval 120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85" name="Text Box 121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4" name="Group 122"/>
            <p:cNvGrpSpPr>
              <a:grpSpLocks/>
            </p:cNvGrpSpPr>
            <p:nvPr/>
          </p:nvGrpSpPr>
          <p:grpSpPr bwMode="auto">
            <a:xfrm>
              <a:off x="4645" y="2006"/>
              <a:ext cx="219" cy="77"/>
              <a:chOff x="4293" y="1252"/>
              <a:chExt cx="219" cy="77"/>
            </a:xfrm>
          </p:grpSpPr>
          <p:sp>
            <p:nvSpPr>
              <p:cNvPr id="24682" name="Oval 123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83" name="Text Box 124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5" name="Group 125"/>
            <p:cNvGrpSpPr>
              <a:grpSpLocks/>
            </p:cNvGrpSpPr>
            <p:nvPr/>
          </p:nvGrpSpPr>
          <p:grpSpPr bwMode="auto">
            <a:xfrm>
              <a:off x="4686" y="2106"/>
              <a:ext cx="219" cy="77"/>
              <a:chOff x="4293" y="1252"/>
              <a:chExt cx="219" cy="77"/>
            </a:xfrm>
          </p:grpSpPr>
          <p:sp>
            <p:nvSpPr>
              <p:cNvPr id="24680" name="Oval 126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81" name="Text Box 127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6" name="Group 128"/>
            <p:cNvGrpSpPr>
              <a:grpSpLocks/>
            </p:cNvGrpSpPr>
            <p:nvPr/>
          </p:nvGrpSpPr>
          <p:grpSpPr bwMode="auto">
            <a:xfrm>
              <a:off x="4725" y="2187"/>
              <a:ext cx="219" cy="77"/>
              <a:chOff x="4293" y="1252"/>
              <a:chExt cx="219" cy="77"/>
            </a:xfrm>
          </p:grpSpPr>
          <p:sp>
            <p:nvSpPr>
              <p:cNvPr id="24678" name="Oval 129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79" name="Text Box 130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7" name="Group 131"/>
            <p:cNvGrpSpPr>
              <a:grpSpLocks/>
            </p:cNvGrpSpPr>
            <p:nvPr/>
          </p:nvGrpSpPr>
          <p:grpSpPr bwMode="auto">
            <a:xfrm>
              <a:off x="4763" y="2292"/>
              <a:ext cx="219" cy="77"/>
              <a:chOff x="4293" y="1252"/>
              <a:chExt cx="219" cy="77"/>
            </a:xfrm>
          </p:grpSpPr>
          <p:sp>
            <p:nvSpPr>
              <p:cNvPr id="24676" name="Oval 132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77" name="Text Box 133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8" name="Group 134"/>
            <p:cNvGrpSpPr>
              <a:grpSpLocks/>
            </p:cNvGrpSpPr>
            <p:nvPr/>
          </p:nvGrpSpPr>
          <p:grpSpPr bwMode="auto">
            <a:xfrm>
              <a:off x="4808" y="2404"/>
              <a:ext cx="219" cy="77"/>
              <a:chOff x="4293" y="1252"/>
              <a:chExt cx="219" cy="77"/>
            </a:xfrm>
          </p:grpSpPr>
          <p:sp>
            <p:nvSpPr>
              <p:cNvPr id="24674" name="Oval 135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75" name="Text Box 136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29" name="Group 137"/>
            <p:cNvGrpSpPr>
              <a:grpSpLocks/>
            </p:cNvGrpSpPr>
            <p:nvPr/>
          </p:nvGrpSpPr>
          <p:grpSpPr bwMode="auto">
            <a:xfrm>
              <a:off x="4820" y="2509"/>
              <a:ext cx="219" cy="77"/>
              <a:chOff x="4293" y="1252"/>
              <a:chExt cx="219" cy="77"/>
            </a:xfrm>
          </p:grpSpPr>
          <p:sp>
            <p:nvSpPr>
              <p:cNvPr id="24672" name="Oval 138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73" name="Text Box 139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0" name="Group 140"/>
            <p:cNvGrpSpPr>
              <a:grpSpLocks/>
            </p:cNvGrpSpPr>
            <p:nvPr/>
          </p:nvGrpSpPr>
          <p:grpSpPr bwMode="auto">
            <a:xfrm>
              <a:off x="4853" y="2596"/>
              <a:ext cx="219" cy="77"/>
              <a:chOff x="4293" y="1252"/>
              <a:chExt cx="219" cy="77"/>
            </a:xfrm>
          </p:grpSpPr>
          <p:sp>
            <p:nvSpPr>
              <p:cNvPr id="24670" name="Oval 141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71" name="Text Box 142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1" name="Group 143"/>
            <p:cNvGrpSpPr>
              <a:grpSpLocks/>
            </p:cNvGrpSpPr>
            <p:nvPr/>
          </p:nvGrpSpPr>
          <p:grpSpPr bwMode="auto">
            <a:xfrm>
              <a:off x="4871" y="2698"/>
              <a:ext cx="219" cy="77"/>
              <a:chOff x="4293" y="1252"/>
              <a:chExt cx="219" cy="77"/>
            </a:xfrm>
          </p:grpSpPr>
          <p:sp>
            <p:nvSpPr>
              <p:cNvPr id="24668" name="Oval 144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69" name="Text Box 145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2" name="Group 146"/>
            <p:cNvGrpSpPr>
              <a:grpSpLocks/>
            </p:cNvGrpSpPr>
            <p:nvPr/>
          </p:nvGrpSpPr>
          <p:grpSpPr bwMode="auto">
            <a:xfrm>
              <a:off x="4870" y="2794"/>
              <a:ext cx="219" cy="77"/>
              <a:chOff x="4293" y="1252"/>
              <a:chExt cx="219" cy="77"/>
            </a:xfrm>
          </p:grpSpPr>
          <p:sp>
            <p:nvSpPr>
              <p:cNvPr id="24666" name="Oval 147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67" name="Text Box 148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3" name="Group 149"/>
            <p:cNvGrpSpPr>
              <a:grpSpLocks/>
            </p:cNvGrpSpPr>
            <p:nvPr/>
          </p:nvGrpSpPr>
          <p:grpSpPr bwMode="auto">
            <a:xfrm>
              <a:off x="4889" y="2894"/>
              <a:ext cx="219" cy="77"/>
              <a:chOff x="4293" y="1252"/>
              <a:chExt cx="219" cy="77"/>
            </a:xfrm>
          </p:grpSpPr>
          <p:sp>
            <p:nvSpPr>
              <p:cNvPr id="24664" name="Oval 150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65" name="Text Box 151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4" name="Group 152"/>
            <p:cNvGrpSpPr>
              <a:grpSpLocks/>
            </p:cNvGrpSpPr>
            <p:nvPr/>
          </p:nvGrpSpPr>
          <p:grpSpPr bwMode="auto">
            <a:xfrm>
              <a:off x="4882" y="2985"/>
              <a:ext cx="219" cy="77"/>
              <a:chOff x="4293" y="1252"/>
              <a:chExt cx="219" cy="77"/>
            </a:xfrm>
          </p:grpSpPr>
          <p:sp>
            <p:nvSpPr>
              <p:cNvPr id="24662" name="Oval 153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63" name="Text Box 154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5" name="Group 155"/>
            <p:cNvGrpSpPr>
              <a:grpSpLocks/>
            </p:cNvGrpSpPr>
            <p:nvPr/>
          </p:nvGrpSpPr>
          <p:grpSpPr bwMode="auto">
            <a:xfrm>
              <a:off x="4889" y="3078"/>
              <a:ext cx="219" cy="77"/>
              <a:chOff x="4293" y="1252"/>
              <a:chExt cx="219" cy="77"/>
            </a:xfrm>
          </p:grpSpPr>
          <p:sp>
            <p:nvSpPr>
              <p:cNvPr id="24660" name="Oval 156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61" name="Text Box 157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6" name="Group 158"/>
            <p:cNvGrpSpPr>
              <a:grpSpLocks/>
            </p:cNvGrpSpPr>
            <p:nvPr/>
          </p:nvGrpSpPr>
          <p:grpSpPr bwMode="auto">
            <a:xfrm>
              <a:off x="4894" y="3180"/>
              <a:ext cx="219" cy="77"/>
              <a:chOff x="4293" y="1252"/>
              <a:chExt cx="219" cy="77"/>
            </a:xfrm>
          </p:grpSpPr>
          <p:sp>
            <p:nvSpPr>
              <p:cNvPr id="24658" name="Oval 159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59" name="Text Box 160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7" name="Group 161"/>
            <p:cNvGrpSpPr>
              <a:grpSpLocks/>
            </p:cNvGrpSpPr>
            <p:nvPr/>
          </p:nvGrpSpPr>
          <p:grpSpPr bwMode="auto">
            <a:xfrm>
              <a:off x="4894" y="3275"/>
              <a:ext cx="219" cy="77"/>
              <a:chOff x="4293" y="1252"/>
              <a:chExt cx="219" cy="77"/>
            </a:xfrm>
          </p:grpSpPr>
          <p:sp>
            <p:nvSpPr>
              <p:cNvPr id="24656" name="Oval 162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57" name="Text Box 163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8" name="Group 164"/>
            <p:cNvGrpSpPr>
              <a:grpSpLocks/>
            </p:cNvGrpSpPr>
            <p:nvPr/>
          </p:nvGrpSpPr>
          <p:grpSpPr bwMode="auto">
            <a:xfrm>
              <a:off x="4915" y="3360"/>
              <a:ext cx="219" cy="77"/>
              <a:chOff x="4293" y="1252"/>
              <a:chExt cx="219" cy="77"/>
            </a:xfrm>
          </p:grpSpPr>
          <p:sp>
            <p:nvSpPr>
              <p:cNvPr id="24654" name="Oval 165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55" name="Text Box 166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39" name="Group 167"/>
            <p:cNvGrpSpPr>
              <a:grpSpLocks/>
            </p:cNvGrpSpPr>
            <p:nvPr/>
          </p:nvGrpSpPr>
          <p:grpSpPr bwMode="auto">
            <a:xfrm>
              <a:off x="4926" y="3453"/>
              <a:ext cx="219" cy="77"/>
              <a:chOff x="4293" y="1252"/>
              <a:chExt cx="219" cy="77"/>
            </a:xfrm>
          </p:grpSpPr>
          <p:sp>
            <p:nvSpPr>
              <p:cNvPr id="24652" name="Oval 168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53" name="Text Box 169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40" name="Group 170"/>
            <p:cNvGrpSpPr>
              <a:grpSpLocks/>
            </p:cNvGrpSpPr>
            <p:nvPr/>
          </p:nvGrpSpPr>
          <p:grpSpPr bwMode="auto">
            <a:xfrm>
              <a:off x="4944" y="3536"/>
              <a:ext cx="219" cy="77"/>
              <a:chOff x="4293" y="1252"/>
              <a:chExt cx="219" cy="77"/>
            </a:xfrm>
          </p:grpSpPr>
          <p:sp>
            <p:nvSpPr>
              <p:cNvPr id="24650" name="Oval 171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51" name="Text Box 172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41" name="Group 173"/>
            <p:cNvGrpSpPr>
              <a:grpSpLocks/>
            </p:cNvGrpSpPr>
            <p:nvPr/>
          </p:nvGrpSpPr>
          <p:grpSpPr bwMode="auto">
            <a:xfrm>
              <a:off x="4968" y="3636"/>
              <a:ext cx="219" cy="77"/>
              <a:chOff x="4293" y="1252"/>
              <a:chExt cx="219" cy="77"/>
            </a:xfrm>
          </p:grpSpPr>
          <p:sp>
            <p:nvSpPr>
              <p:cNvPr id="24648" name="Oval 174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49" name="Text Box 175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42" name="Group 176"/>
            <p:cNvGrpSpPr>
              <a:grpSpLocks/>
            </p:cNvGrpSpPr>
            <p:nvPr/>
          </p:nvGrpSpPr>
          <p:grpSpPr bwMode="auto">
            <a:xfrm>
              <a:off x="4999" y="3753"/>
              <a:ext cx="219" cy="77"/>
              <a:chOff x="4293" y="1252"/>
              <a:chExt cx="219" cy="77"/>
            </a:xfrm>
          </p:grpSpPr>
          <p:sp>
            <p:nvSpPr>
              <p:cNvPr id="24646" name="Oval 177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47" name="Text Box 178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  <p:grpSp>
          <p:nvGrpSpPr>
            <p:cNvPr id="24643" name="Group 179"/>
            <p:cNvGrpSpPr>
              <a:grpSpLocks/>
            </p:cNvGrpSpPr>
            <p:nvPr/>
          </p:nvGrpSpPr>
          <p:grpSpPr bwMode="auto">
            <a:xfrm>
              <a:off x="5016" y="3861"/>
              <a:ext cx="219" cy="77"/>
              <a:chOff x="4293" y="1252"/>
              <a:chExt cx="219" cy="77"/>
            </a:xfrm>
          </p:grpSpPr>
          <p:sp>
            <p:nvSpPr>
              <p:cNvPr id="24644" name="Oval 180"/>
              <p:cNvSpPr>
                <a:spLocks noChangeArrowheads="1"/>
              </p:cNvSpPr>
              <p:nvPr/>
            </p:nvSpPr>
            <p:spPr bwMode="auto">
              <a:xfrm>
                <a:off x="4293" y="1257"/>
                <a:ext cx="219" cy="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hu-HU" altLang="hu-HU" sz="800">
                  <a:solidFill>
                    <a:schemeClr val="bg1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645" name="Text Box 181"/>
              <p:cNvSpPr txBox="1">
                <a:spLocks noChangeArrowheads="1"/>
              </p:cNvSpPr>
              <p:nvPr/>
            </p:nvSpPr>
            <p:spPr bwMode="auto">
              <a:xfrm>
                <a:off x="4305" y="1252"/>
                <a:ext cx="62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800">
                    <a:solidFill>
                      <a:schemeClr val="bg1"/>
                    </a:solidFill>
                    <a:latin typeface="Tahoma" panose="020B0604030504040204" pitchFamily="34" charset="0"/>
                  </a:rPr>
                  <a:t>+</a:t>
                </a:r>
              </a:p>
            </p:txBody>
          </p:sp>
        </p:grpSp>
      </p:grpSp>
      <p:sp>
        <p:nvSpPr>
          <p:cNvPr id="59575" name="Freeform 183"/>
          <p:cNvSpPr>
            <a:spLocks/>
          </p:cNvSpPr>
          <p:nvPr/>
        </p:nvSpPr>
        <p:spPr bwMode="auto">
          <a:xfrm>
            <a:off x="6919352" y="1801066"/>
            <a:ext cx="1562100" cy="4414837"/>
          </a:xfrm>
          <a:custGeom>
            <a:avLst/>
            <a:gdLst>
              <a:gd name="T0" fmla="*/ 68045013 w 984"/>
              <a:gd name="T1" fmla="*/ 73083729 h 2781"/>
              <a:gd name="T2" fmla="*/ 47883763 w 984"/>
              <a:gd name="T3" fmla="*/ 466228060 h 2781"/>
              <a:gd name="T4" fmla="*/ 330141263 w 984"/>
              <a:gd name="T5" fmla="*/ 1030742996 h 2781"/>
              <a:gd name="T6" fmla="*/ 884575638 w 984"/>
              <a:gd name="T7" fmla="*/ 2008563510 h 2781"/>
              <a:gd name="T8" fmla="*/ 1348284388 w 984"/>
              <a:gd name="T9" fmla="*/ 2147483646 h 2781"/>
              <a:gd name="T10" fmla="*/ 1549896888 w 984"/>
              <a:gd name="T11" fmla="*/ 2147483646 h 2781"/>
              <a:gd name="T12" fmla="*/ 1590219388 w 984"/>
              <a:gd name="T13" fmla="*/ 2147483646 h 2781"/>
              <a:gd name="T14" fmla="*/ 1761590013 w 984"/>
              <a:gd name="T15" fmla="*/ 2147483646 h 2781"/>
              <a:gd name="T16" fmla="*/ 1902718763 w 984"/>
              <a:gd name="T17" fmla="*/ 2147483646 h 2781"/>
              <a:gd name="T18" fmla="*/ 2147483646 w 984"/>
              <a:gd name="T19" fmla="*/ 2147483646 h 2781"/>
              <a:gd name="T20" fmla="*/ 2147483646 w 984"/>
              <a:gd name="T21" fmla="*/ 2147483646 h 2781"/>
              <a:gd name="T22" fmla="*/ 2147483646 w 984"/>
              <a:gd name="T23" fmla="*/ 2147483646 h 2781"/>
              <a:gd name="T24" fmla="*/ 2147483646 w 984"/>
              <a:gd name="T25" fmla="*/ 2147483646 h 2781"/>
              <a:gd name="T26" fmla="*/ 2147483646 w 984"/>
              <a:gd name="T27" fmla="*/ 2147483646 h 2781"/>
              <a:gd name="T28" fmla="*/ 2144653763 w 984"/>
              <a:gd name="T29" fmla="*/ 2147483646 h 2781"/>
              <a:gd name="T30" fmla="*/ 2033766888 w 984"/>
              <a:gd name="T31" fmla="*/ 2147483646 h 2781"/>
              <a:gd name="T32" fmla="*/ 1398687513 w 984"/>
              <a:gd name="T33" fmla="*/ 1827112281 h 2781"/>
              <a:gd name="T34" fmla="*/ 854333763 w 984"/>
              <a:gd name="T35" fmla="*/ 829130519 h 2781"/>
              <a:gd name="T36" fmla="*/ 652721263 w 984"/>
              <a:gd name="T37" fmla="*/ 395663693 h 2781"/>
              <a:gd name="T38" fmla="*/ 682963138 w 984"/>
              <a:gd name="T39" fmla="*/ 214212463 h 2781"/>
              <a:gd name="T40" fmla="*/ 451108763 w 984"/>
              <a:gd name="T41" fmla="*/ 32761234 h 2781"/>
              <a:gd name="T42" fmla="*/ 68045013 w 984"/>
              <a:gd name="T43" fmla="*/ 73083729 h 27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4" h="2781">
                <a:moveTo>
                  <a:pt x="27" y="29"/>
                </a:moveTo>
                <a:cubicBezTo>
                  <a:pt x="0" y="58"/>
                  <a:pt x="2" y="122"/>
                  <a:pt x="19" y="185"/>
                </a:cubicBezTo>
                <a:cubicBezTo>
                  <a:pt x="36" y="248"/>
                  <a:pt x="76" y="307"/>
                  <a:pt x="131" y="409"/>
                </a:cubicBezTo>
                <a:cubicBezTo>
                  <a:pt x="186" y="511"/>
                  <a:pt x="284" y="664"/>
                  <a:pt x="351" y="797"/>
                </a:cubicBezTo>
                <a:cubicBezTo>
                  <a:pt x="418" y="930"/>
                  <a:pt x="491" y="1066"/>
                  <a:pt x="535" y="1209"/>
                </a:cubicBezTo>
                <a:cubicBezTo>
                  <a:pt x="579" y="1352"/>
                  <a:pt x="599" y="1516"/>
                  <a:pt x="615" y="1653"/>
                </a:cubicBezTo>
                <a:cubicBezTo>
                  <a:pt x="631" y="1790"/>
                  <a:pt x="617" y="1897"/>
                  <a:pt x="631" y="2029"/>
                </a:cubicBezTo>
                <a:cubicBezTo>
                  <a:pt x="645" y="2161"/>
                  <a:pt x="678" y="2330"/>
                  <a:pt x="699" y="2445"/>
                </a:cubicBezTo>
                <a:cubicBezTo>
                  <a:pt x="720" y="2560"/>
                  <a:pt x="728" y="2666"/>
                  <a:pt x="755" y="2721"/>
                </a:cubicBezTo>
                <a:cubicBezTo>
                  <a:pt x="782" y="2776"/>
                  <a:pt x="829" y="2765"/>
                  <a:pt x="859" y="2773"/>
                </a:cubicBezTo>
                <a:cubicBezTo>
                  <a:pt x="889" y="2781"/>
                  <a:pt x="915" y="2778"/>
                  <a:pt x="935" y="2769"/>
                </a:cubicBezTo>
                <a:cubicBezTo>
                  <a:pt x="955" y="2760"/>
                  <a:pt x="974" y="2751"/>
                  <a:pt x="979" y="2717"/>
                </a:cubicBezTo>
                <a:cubicBezTo>
                  <a:pt x="984" y="2683"/>
                  <a:pt x="978" y="2652"/>
                  <a:pt x="963" y="2565"/>
                </a:cubicBezTo>
                <a:cubicBezTo>
                  <a:pt x="948" y="2478"/>
                  <a:pt x="906" y="2347"/>
                  <a:pt x="887" y="2197"/>
                </a:cubicBezTo>
                <a:cubicBezTo>
                  <a:pt x="868" y="2047"/>
                  <a:pt x="864" y="1812"/>
                  <a:pt x="851" y="1665"/>
                </a:cubicBezTo>
                <a:cubicBezTo>
                  <a:pt x="838" y="1518"/>
                  <a:pt x="856" y="1474"/>
                  <a:pt x="807" y="1317"/>
                </a:cubicBezTo>
                <a:cubicBezTo>
                  <a:pt x="758" y="1160"/>
                  <a:pt x="633" y="890"/>
                  <a:pt x="555" y="725"/>
                </a:cubicBezTo>
                <a:cubicBezTo>
                  <a:pt x="477" y="560"/>
                  <a:pt x="388" y="424"/>
                  <a:pt x="339" y="329"/>
                </a:cubicBezTo>
                <a:cubicBezTo>
                  <a:pt x="290" y="234"/>
                  <a:pt x="270" y="198"/>
                  <a:pt x="259" y="157"/>
                </a:cubicBezTo>
                <a:cubicBezTo>
                  <a:pt x="248" y="116"/>
                  <a:pt x="284" y="109"/>
                  <a:pt x="271" y="85"/>
                </a:cubicBezTo>
                <a:cubicBezTo>
                  <a:pt x="258" y="61"/>
                  <a:pt x="218" y="24"/>
                  <a:pt x="179" y="13"/>
                </a:cubicBezTo>
                <a:cubicBezTo>
                  <a:pt x="140" y="2"/>
                  <a:pt x="54" y="0"/>
                  <a:pt x="27" y="29"/>
                </a:cubicBezTo>
                <a:close/>
              </a:path>
            </a:pathLst>
          </a:custGeom>
          <a:solidFill>
            <a:srgbClr val="9966FF">
              <a:alpha val="50195"/>
            </a:srgbClr>
          </a:solidFill>
          <a:ln w="12700" cmpd="sng">
            <a:solidFill>
              <a:srgbClr val="99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4" name="Freeform 185"/>
          <p:cNvSpPr>
            <a:spLocks/>
          </p:cNvSpPr>
          <p:nvPr/>
        </p:nvSpPr>
        <p:spPr bwMode="auto">
          <a:xfrm>
            <a:off x="6808227" y="3013916"/>
            <a:ext cx="428625" cy="106362"/>
          </a:xfrm>
          <a:custGeom>
            <a:avLst/>
            <a:gdLst>
              <a:gd name="T0" fmla="*/ 680442188 w 270"/>
              <a:gd name="T1" fmla="*/ 0 h 67"/>
              <a:gd name="T2" fmla="*/ 317539688 w 270"/>
              <a:gd name="T3" fmla="*/ 168848881 h 67"/>
              <a:gd name="T4" fmla="*/ 0 w 270"/>
              <a:gd name="T5" fmla="*/ 17640217 h 6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0" h="67">
                <a:moveTo>
                  <a:pt x="270" y="0"/>
                </a:moveTo>
                <a:lnTo>
                  <a:pt x="126" y="67"/>
                </a:lnTo>
                <a:lnTo>
                  <a:pt x="0" y="7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5" name="Freeform 186"/>
          <p:cNvSpPr>
            <a:spLocks/>
          </p:cNvSpPr>
          <p:nvPr/>
        </p:nvSpPr>
        <p:spPr bwMode="auto">
          <a:xfrm rot="18601815" flipV="1">
            <a:off x="6939195" y="3256010"/>
            <a:ext cx="428625" cy="106362"/>
          </a:xfrm>
          <a:custGeom>
            <a:avLst/>
            <a:gdLst>
              <a:gd name="T0" fmla="*/ 680442188 w 270"/>
              <a:gd name="T1" fmla="*/ 0 h 67"/>
              <a:gd name="T2" fmla="*/ 317539688 w 270"/>
              <a:gd name="T3" fmla="*/ 168848881 h 67"/>
              <a:gd name="T4" fmla="*/ 0 w 270"/>
              <a:gd name="T5" fmla="*/ 17640217 h 6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0" h="67">
                <a:moveTo>
                  <a:pt x="270" y="0"/>
                </a:moveTo>
                <a:lnTo>
                  <a:pt x="126" y="67"/>
                </a:lnTo>
                <a:lnTo>
                  <a:pt x="0" y="7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6" name="Text Box 188"/>
          <p:cNvSpPr txBox="1">
            <a:spLocks noChangeArrowheads="1"/>
          </p:cNvSpPr>
          <p:nvPr/>
        </p:nvSpPr>
        <p:spPr bwMode="auto">
          <a:xfrm rot="3288909">
            <a:off x="6504220" y="3160760"/>
            <a:ext cx="784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0">
                <a:latin typeface="Arial Narrow" panose="020B0606020202030204" pitchFamily="34" charset="0"/>
              </a:rPr>
              <a:t>0,5-0,7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53" y="347381"/>
            <a:ext cx="7431740" cy="557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017993" y="3583081"/>
            <a:ext cx="2430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Tahoma" panose="020B0604030504040204" pitchFamily="34" charset="0"/>
              </a:rPr>
              <a:t>Perichondrium</a:t>
            </a:r>
            <a:endParaRPr lang="hu-HU" altLang="hu-HU" sz="24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0" y="-306388"/>
            <a:ext cx="8229600" cy="1143001"/>
          </a:xfrm>
        </p:spPr>
        <p:txBody>
          <a:bodyPr/>
          <a:lstStyle/>
          <a:p>
            <a:r>
              <a:rPr lang="en-CA" altLang="hu-HU" sz="3200" dirty="0" err="1" smtClean="0"/>
              <a:t>Hyalin</a:t>
            </a:r>
            <a:r>
              <a:rPr lang="hu-HU" altLang="hu-HU" sz="3200" dirty="0" smtClean="0"/>
              <a:t>porc</a:t>
            </a:r>
            <a:endParaRPr lang="en-CA" altLang="hu-HU" sz="3200" dirty="0" smtClean="0"/>
          </a:p>
        </p:txBody>
      </p:sp>
      <p:pic>
        <p:nvPicPr>
          <p:cNvPr id="28675" name="Content Placeholder 5" descr="figure_7.4.jpg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313" y="443367"/>
            <a:ext cx="3657601" cy="6189662"/>
          </a:xfrm>
        </p:spPr>
      </p:pic>
      <p:sp>
        <p:nvSpPr>
          <p:cNvPr id="7" name="Right Brace 6"/>
          <p:cNvSpPr/>
          <p:nvPr/>
        </p:nvSpPr>
        <p:spPr>
          <a:xfrm>
            <a:off x="5486400" y="476704"/>
            <a:ext cx="287338" cy="647700"/>
          </a:xfrm>
          <a:prstGeom prst="rightBrace">
            <a:avLst>
              <a:gd name="adj1" fmla="val 2657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8" name="Right Brace 7"/>
          <p:cNvSpPr/>
          <p:nvPr/>
        </p:nvSpPr>
        <p:spPr>
          <a:xfrm>
            <a:off x="5486400" y="1268867"/>
            <a:ext cx="287338" cy="431800"/>
          </a:xfrm>
          <a:prstGeom prst="rightBrace">
            <a:avLst>
              <a:gd name="adj1" fmla="val 2657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9" name="Right Brace 8"/>
          <p:cNvSpPr/>
          <p:nvPr/>
        </p:nvSpPr>
        <p:spPr>
          <a:xfrm>
            <a:off x="5486400" y="1700667"/>
            <a:ext cx="287338" cy="647700"/>
          </a:xfrm>
          <a:prstGeom prst="rightBrace">
            <a:avLst>
              <a:gd name="adj1" fmla="val 2657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3436831" y="5301117"/>
            <a:ext cx="431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52731" y="3788229"/>
            <a:ext cx="1978132" cy="12872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063814" y="5012193"/>
            <a:ext cx="854386" cy="5048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89412" y="6110396"/>
            <a:ext cx="12969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3" name="TextBox 11"/>
          <p:cNvSpPr txBox="1">
            <a:spLocks noChangeArrowheads="1"/>
          </p:cNvSpPr>
          <p:nvPr/>
        </p:nvSpPr>
        <p:spPr bwMode="auto">
          <a:xfrm>
            <a:off x="5791200" y="559254"/>
            <a:ext cx="40322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Rostos</a:t>
            </a:r>
            <a:r>
              <a:rPr lang="en-CA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perichondrium</a:t>
            </a:r>
          </a:p>
        </p:txBody>
      </p:sp>
      <p:sp>
        <p:nvSpPr>
          <p:cNvPr id="28684" name="TextBox 12"/>
          <p:cNvSpPr txBox="1">
            <a:spLocks noChangeArrowheads="1"/>
          </p:cNvSpPr>
          <p:nvPr/>
        </p:nvSpPr>
        <p:spPr bwMode="auto">
          <a:xfrm>
            <a:off x="5791200" y="1251404"/>
            <a:ext cx="4495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Sejtes</a:t>
            </a:r>
            <a:r>
              <a:rPr lang="en-CA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perichondrium</a:t>
            </a:r>
          </a:p>
        </p:txBody>
      </p:sp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5829300" y="1781629"/>
            <a:ext cx="3657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Új porc</a:t>
            </a:r>
            <a:endParaRPr lang="en-CA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6" name="TextBox 15"/>
          <p:cNvSpPr txBox="1">
            <a:spLocks noChangeArrowheads="1"/>
          </p:cNvSpPr>
          <p:nvPr/>
        </p:nvSpPr>
        <p:spPr bwMode="auto">
          <a:xfrm>
            <a:off x="5630863" y="3477079"/>
            <a:ext cx="426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Chondron</a:t>
            </a:r>
            <a:endParaRPr lang="en-CA" altLang="hu-H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7" name="TextBox 17"/>
          <p:cNvSpPr txBox="1">
            <a:spLocks noChangeArrowheads="1"/>
          </p:cNvSpPr>
          <p:nvPr/>
        </p:nvSpPr>
        <p:spPr bwMode="auto">
          <a:xfrm>
            <a:off x="5791200" y="4761367"/>
            <a:ext cx="42672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Territorial</a:t>
            </a:r>
            <a:r>
              <a:rPr lang="hu-HU" alt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CA" alt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hu-HU" sz="2500" dirty="0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</a:p>
        </p:txBody>
      </p:sp>
      <p:sp>
        <p:nvSpPr>
          <p:cNvPr id="28688" name="TextBox 19"/>
          <p:cNvSpPr txBox="1">
            <a:spLocks noChangeArrowheads="1"/>
          </p:cNvSpPr>
          <p:nvPr/>
        </p:nvSpPr>
        <p:spPr bwMode="auto">
          <a:xfrm>
            <a:off x="5429903" y="5903573"/>
            <a:ext cx="426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Interterritorial</a:t>
            </a:r>
            <a:r>
              <a:rPr lang="hu-HU" alt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CA" alt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hu-HU" sz="2500" dirty="0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orc csato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52" y="274638"/>
            <a:ext cx="7485529" cy="56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933700" y="274638"/>
            <a:ext cx="3703638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ahoma" panose="020B0604030504040204" pitchFamily="34" charset="0"/>
              </a:rPr>
              <a:t>PORC CSATORNA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orc csontoso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376" y="145943"/>
            <a:ext cx="7611035" cy="57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387600" y="274638"/>
            <a:ext cx="4840288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ahoma" panose="020B0604030504040204" pitchFamily="34" charset="0"/>
              </a:rPr>
              <a:t>ELCSONTOSODÓ PORC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257300" y="1127312"/>
            <a:ext cx="78867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dirty="0">
                <a:latin typeface="Tahoma" panose="020B0604030504040204" pitchFamily="34" charset="0"/>
              </a:rPr>
              <a:t>Különleges funkciójú </a:t>
            </a:r>
            <a:r>
              <a:rPr lang="hu-HU" altLang="hu-HU" dirty="0" err="1">
                <a:latin typeface="Tahoma" panose="020B0604030504040204" pitchFamily="34" charset="0"/>
              </a:rPr>
              <a:t>hyalinporcok</a:t>
            </a:r>
            <a:endParaRPr lang="hu-HU" altLang="hu-HU" sz="24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4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latin typeface="Tahoma" panose="020B0604030504040204" pitchFamily="34" charset="0"/>
              </a:rPr>
              <a:t>epifízis porckorong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</a:t>
            </a:r>
            <a:r>
              <a:rPr lang="hu-HU" altLang="hu-HU" sz="2400" dirty="0" err="1">
                <a:latin typeface="Tahoma" panose="020B0604030504040204" pitchFamily="34" charset="0"/>
              </a:rPr>
              <a:t>enchondralis</a:t>
            </a:r>
            <a:r>
              <a:rPr lang="hu-HU" altLang="hu-HU" sz="2400" dirty="0">
                <a:latin typeface="Tahoma" panose="020B0604030504040204" pitchFamily="34" charset="0"/>
              </a:rPr>
              <a:t> csontosodás esetén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a csont hosszanti növekedéséért felelős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elmeszesedő </a:t>
            </a:r>
            <a:r>
              <a:rPr lang="hu-HU" altLang="hu-HU" sz="2400" dirty="0" err="1">
                <a:latin typeface="Tahoma" panose="020B0604030504040204" pitchFamily="34" charset="0"/>
              </a:rPr>
              <a:t>ECM</a:t>
            </a:r>
            <a:r>
              <a:rPr lang="hu-HU" altLang="hu-HU" sz="2400" dirty="0">
                <a:latin typeface="Tahoma" panose="020B0604030504040204" pitchFamily="34" charset="0"/>
              </a:rPr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X. típusú kollagén csak itt van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latin typeface="Tahoma" panose="020B0604030504040204" pitchFamily="34" charset="0"/>
              </a:rPr>
              <a:t>ízületi porc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7" descr="figure_13_19a_unlabel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054" y="1531191"/>
            <a:ext cx="2681287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1"/>
          <p:cNvSpPr>
            <a:spLocks noGrp="1"/>
          </p:cNvSpPr>
          <p:nvPr>
            <p:ph type="title" idx="4294967295"/>
          </p:nvPr>
        </p:nvSpPr>
        <p:spPr>
          <a:xfrm>
            <a:off x="914400" y="-242888"/>
            <a:ext cx="8229600" cy="1143001"/>
          </a:xfrm>
        </p:spPr>
        <p:txBody>
          <a:bodyPr/>
          <a:lstStyle/>
          <a:p>
            <a:r>
              <a:rPr lang="hu-HU" altLang="hu-HU" sz="3600" dirty="0" smtClean="0"/>
              <a:t>Rugalmas porc</a:t>
            </a:r>
            <a:endParaRPr lang="en-CA" altLang="hu-HU" sz="3600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11941" y="2909141"/>
            <a:ext cx="8636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5" name="TextBox 18"/>
          <p:cNvSpPr txBox="1">
            <a:spLocks noChangeArrowheads="1"/>
          </p:cNvSpPr>
          <p:nvPr/>
        </p:nvSpPr>
        <p:spPr bwMode="auto">
          <a:xfrm>
            <a:off x="1107141" y="5195141"/>
            <a:ext cx="21605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Külső fül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7" name="Picture 26" descr="figure_21_03c_unlabel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225" y="2039938"/>
            <a:ext cx="3152775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5867400" y="4800600"/>
            <a:ext cx="1008063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9" name="TextBox 28"/>
          <p:cNvSpPr txBox="1">
            <a:spLocks noChangeArrowheads="1"/>
          </p:cNvSpPr>
          <p:nvPr/>
        </p:nvSpPr>
        <p:spPr bwMode="auto">
          <a:xfrm>
            <a:off x="4191000" y="4572000"/>
            <a:ext cx="21605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hu-HU" sz="2200">
                <a:latin typeface="Arial" panose="020B0604020202020204" pitchFamily="34" charset="0"/>
                <a:cs typeface="Arial" panose="020B0604020202020204" pitchFamily="34" charset="0"/>
              </a:rPr>
              <a:t>Epiglottis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462741" y="2147141"/>
            <a:ext cx="8636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10341" y="4433141"/>
            <a:ext cx="8636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28750" y="2171700"/>
            <a:ext cx="66103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>
                <a:latin typeface="Tahoma" panose="020B0604030504040204" pitchFamily="34" charset="0"/>
              </a:rPr>
              <a:t>Rugalmas porc tulajdonságai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400">
                <a:latin typeface="Tahoma" panose="020B0604030504040204" pitchFamily="34" charset="0"/>
              </a:rPr>
              <a:t>ECM-ben elasztikus rostok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>
                <a:latin typeface="Tahoma" panose="020B0604030504040204" pitchFamily="34" charset="0"/>
              </a:rPr>
              <a:t>mindig körbeveszi porchártya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>
                <a:latin typeface="Tahoma" panose="020B0604030504040204" pitchFamily="34" charset="0"/>
              </a:rPr>
              <a:t>chondronokban 1-2 porcsejt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 descr="figure_06_01_unlabeled.jpg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7588" y="188913"/>
            <a:ext cx="3046412" cy="6669087"/>
          </a:xfrm>
        </p:spPr>
      </p:pic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1367072" y="239446"/>
            <a:ext cx="5667863" cy="1143000"/>
          </a:xfrm>
        </p:spPr>
        <p:txBody>
          <a:bodyPr/>
          <a:lstStyle/>
          <a:p>
            <a:pPr algn="l"/>
            <a:r>
              <a:rPr lang="hu-HU" altLang="hu-HU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Porcszövet</a:t>
            </a:r>
            <a:endParaRPr lang="en-CA" altLang="hu-HU" sz="48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6325" y="4365625"/>
            <a:ext cx="576263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3912792" y="4583568"/>
            <a:ext cx="2592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Hyalin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porc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3912792" y="4943931"/>
            <a:ext cx="25923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Rugalmas porc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3933429" y="5304293"/>
            <a:ext cx="23034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Rostos porc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Content Placeholder 3" descr="figure_06_01_unlabele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4375150"/>
            <a:ext cx="2232025" cy="2366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Content Placeholder 3" descr="figure_06_01_unlabele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867" y="4402593"/>
            <a:ext cx="3603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3476369" y="3944263"/>
            <a:ext cx="17326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alt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ípusok</a:t>
            </a: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229915" y="1769772"/>
            <a:ext cx="28082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Szerepe</a:t>
            </a: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1150143" y="2587311"/>
            <a:ext cx="446643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CA" alt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Csontfejlődés </a:t>
            </a:r>
            <a:r>
              <a:rPr lang="hu-HU" alt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előtelepe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CA" alt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Ütés-állóság az ízületekben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CA" alt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Rugalmasság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CA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ugalmas porc HE kis nagyit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870" y="1119503"/>
            <a:ext cx="7367868" cy="460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882900" y="274638"/>
            <a:ext cx="2700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 err="1">
                <a:latin typeface="Tahoma" panose="020B0604030504040204" pitchFamily="34" charset="0"/>
              </a:rPr>
              <a:t>EPIGLOTTIS</a:t>
            </a:r>
            <a:endParaRPr lang="hu-HU" altLang="hu-HU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351" y="779929"/>
            <a:ext cx="6829602" cy="508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707435" y="5060576"/>
            <a:ext cx="31623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800" dirty="0" smtClean="0">
                <a:latin typeface="Tahoma" panose="020B0604030504040204" pitchFamily="34" charset="0"/>
              </a:rPr>
              <a:t>Rugalmas porc</a:t>
            </a:r>
            <a:endParaRPr lang="hu-HU" altLang="hu-HU" sz="28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914400" y="-242888"/>
            <a:ext cx="8229600" cy="1143001"/>
          </a:xfrm>
        </p:spPr>
        <p:txBody>
          <a:bodyPr/>
          <a:lstStyle/>
          <a:p>
            <a:r>
              <a:rPr lang="hu-HU" altLang="hu-HU" sz="3600" dirty="0" smtClean="0"/>
              <a:t>Rostos porc</a:t>
            </a:r>
            <a:endParaRPr lang="en-CA" altLang="hu-HU" sz="3600" dirty="0" smtClean="0"/>
          </a:p>
        </p:txBody>
      </p:sp>
      <p:pic>
        <p:nvPicPr>
          <p:cNvPr id="1026" name="Picture 2" descr="C:\Users\Stefanie\Desktop\Marieb\Chapter_04\B_JPEG_Images_and_Tables\b_unlabeled\figure_04_08i_unlabele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611617"/>
            <a:ext cx="2304256" cy="2780999"/>
          </a:xfrm>
          <a:prstGeom prst="ellipse">
            <a:avLst/>
          </a:prstGeom>
          <a:noFill/>
        </p:spPr>
      </p:pic>
      <p:pic>
        <p:nvPicPr>
          <p:cNvPr id="40964" name="Picture 2" descr="C:\Users\Stefanie\Desktop\Marieb\Chapter_08\B_JPEG_Images_and_Tables\b_unlabeled\fIgure_08_08e_unlabele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856" y="2368363"/>
            <a:ext cx="17272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2329656" y="3770126"/>
            <a:ext cx="492125" cy="288925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TextBox 18"/>
          <p:cNvSpPr txBox="1">
            <a:spLocks noChangeArrowheads="1"/>
          </p:cNvSpPr>
          <p:nvPr/>
        </p:nvSpPr>
        <p:spPr bwMode="auto">
          <a:xfrm>
            <a:off x="566340" y="5460815"/>
            <a:ext cx="28082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Menisc</a:t>
            </a:r>
            <a:r>
              <a:rPr lang="hu-HU" alt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7" name="TextBox 19"/>
          <p:cNvSpPr txBox="1">
            <a:spLocks noChangeArrowheads="1"/>
          </p:cNvSpPr>
          <p:nvPr/>
        </p:nvSpPr>
        <p:spPr bwMode="auto">
          <a:xfrm>
            <a:off x="4015581" y="2988675"/>
            <a:ext cx="2808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Intervertebral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figure_07_17a_unlabele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064" y="1031250"/>
            <a:ext cx="2034226" cy="1800200"/>
          </a:xfrm>
          <a:prstGeom prst="ellipse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6732588" y="1103313"/>
            <a:ext cx="792162" cy="720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6146006" y="1834357"/>
            <a:ext cx="884237" cy="863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2" name="TextBox 27"/>
          <p:cNvSpPr txBox="1">
            <a:spLocks noChangeArrowheads="1"/>
          </p:cNvSpPr>
          <p:nvPr/>
        </p:nvSpPr>
        <p:spPr bwMode="auto">
          <a:xfrm>
            <a:off x="6696075" y="742950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000">
                <a:latin typeface="Arial" panose="020B0604020202020204" pitchFamily="34" charset="0"/>
                <a:cs typeface="Arial" panose="020B0604020202020204" pitchFamily="34" charset="0"/>
              </a:rPr>
              <a:t>Annulus fibrosus</a:t>
            </a:r>
          </a:p>
        </p:txBody>
      </p:sp>
      <p:sp>
        <p:nvSpPr>
          <p:cNvPr id="40973" name="TextBox 28"/>
          <p:cNvSpPr txBox="1">
            <a:spLocks noChangeArrowheads="1"/>
          </p:cNvSpPr>
          <p:nvPr/>
        </p:nvSpPr>
        <p:spPr bwMode="auto">
          <a:xfrm>
            <a:off x="6659563" y="2636838"/>
            <a:ext cx="2449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000">
                <a:latin typeface="Arial" panose="020B0604020202020204" pitchFamily="34" charset="0"/>
                <a:cs typeface="Arial" panose="020B0604020202020204" pitchFamily="34" charset="0"/>
              </a:rPr>
              <a:t>Nucleus pulposus</a:t>
            </a:r>
          </a:p>
        </p:txBody>
      </p:sp>
      <p:pic>
        <p:nvPicPr>
          <p:cNvPr id="30" name="Picture 29" descr="fIgure_08_02_unlabele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1840" y="4077072"/>
            <a:ext cx="2520280" cy="1948006"/>
          </a:xfrm>
          <a:prstGeom prst="ellipse">
            <a:avLst/>
          </a:prstGeom>
        </p:spPr>
      </p:pic>
      <p:sp>
        <p:nvSpPr>
          <p:cNvPr id="40975" name="TextBox 31"/>
          <p:cNvSpPr txBox="1">
            <a:spLocks noChangeArrowheads="1"/>
          </p:cNvSpPr>
          <p:nvPr/>
        </p:nvSpPr>
        <p:spPr bwMode="auto">
          <a:xfrm>
            <a:off x="3203575" y="6237288"/>
            <a:ext cx="28082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hu-HU" sz="2200">
                <a:latin typeface="Arial" panose="020B0604020202020204" pitchFamily="34" charset="0"/>
                <a:cs typeface="Arial" panose="020B0604020202020204" pitchFamily="34" charset="0"/>
              </a:rPr>
              <a:t>Symphysis pubis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391025" y="5715000"/>
            <a:ext cx="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77" name="Picture 35" descr="figure_10_14c_unlabeled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88" y="3325813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TextBox 37"/>
          <p:cNvSpPr txBox="1">
            <a:spLocks noChangeArrowheads="1"/>
          </p:cNvSpPr>
          <p:nvPr/>
        </p:nvSpPr>
        <p:spPr bwMode="auto">
          <a:xfrm>
            <a:off x="6138863" y="5853113"/>
            <a:ext cx="30241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Inak, szalagok tapadás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7405688" y="4132263"/>
            <a:ext cx="5762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V="1">
            <a:off x="1387475" y="3909032"/>
            <a:ext cx="64770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819150" y="1809750"/>
            <a:ext cx="75438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>
                <a:latin typeface="Tahoma" panose="020B0604030504040204" pitchFamily="34" charset="0"/>
              </a:rPr>
              <a:t>Rostos porc tulajdonságai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400">
                <a:latin typeface="Tahoma" panose="020B0604030504040204" pitchFamily="34" charset="0"/>
              </a:rPr>
              <a:t>az ECM-ben I. típusú kollagénből álló vaskos rostok vannak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>
                <a:latin typeface="Tahoma" panose="020B0604030504040204" pitchFamily="34" charset="0"/>
              </a:rPr>
              <a:t>chondronok (1-2 sejttel) elszórtan találhatóak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>
                <a:latin typeface="Tahoma" panose="020B0604030504040204" pitchFamily="34" charset="0"/>
              </a:rPr>
              <a:t>nincsen körülötte porchártya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ostosporc HE kis nagyit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77" y="644525"/>
            <a:ext cx="7447969" cy="532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79525" y="65088"/>
            <a:ext cx="66881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ahoma" panose="020B0604030504040204" pitchFamily="34" charset="0"/>
              </a:rPr>
              <a:t>CSIGOLYAKÖZTI PORCKORONG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026"/>
          <p:cNvSpPr txBox="1">
            <a:spLocks noChangeArrowheads="1"/>
          </p:cNvSpPr>
          <p:nvPr/>
        </p:nvSpPr>
        <p:spPr bwMode="auto">
          <a:xfrm>
            <a:off x="757238" y="2730500"/>
            <a:ext cx="7513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</a:t>
            </a:r>
            <a:endParaRPr lang="en-GB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5" descr="figure_8.2.jpg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9082" y="827088"/>
            <a:ext cx="3451169" cy="5405718"/>
          </a:xfrm>
        </p:spPr>
      </p:pic>
      <p:sp>
        <p:nvSpPr>
          <p:cNvPr id="45059" name="Title 1"/>
          <p:cNvSpPr>
            <a:spLocks noGrp="1"/>
          </p:cNvSpPr>
          <p:nvPr>
            <p:ph type="title" idx="4294967295"/>
          </p:nvPr>
        </p:nvSpPr>
        <p:spPr>
          <a:xfrm>
            <a:off x="0" y="-315913"/>
            <a:ext cx="8229600" cy="1143001"/>
          </a:xfrm>
        </p:spPr>
        <p:txBody>
          <a:bodyPr/>
          <a:lstStyle/>
          <a:p>
            <a:r>
              <a:rPr lang="hu-HU" altLang="hu-HU" sz="3200" dirty="0" smtClean="0"/>
              <a:t>Hosszú csöves csont részei</a:t>
            </a:r>
            <a:endParaRPr lang="en-CA" altLang="hu-H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816100" y="330200"/>
            <a:ext cx="567055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típusai: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érett (lemezes) csont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éretlen (fonott, primer) csont</a:t>
            </a:r>
          </a:p>
          <a:p>
            <a:pPr eaLnBrk="1" hangingPunct="1">
              <a:spcBef>
                <a:spcPct val="50000"/>
              </a:spcBef>
              <a:defRPr/>
            </a:pPr>
            <a:endParaRPr lang="hu-HU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érett (lemezes) csont típusai: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compact csont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szivacsos csont</a:t>
            </a:r>
          </a:p>
          <a:p>
            <a:pPr eaLnBrk="1" hangingPunct="1">
              <a:spcBef>
                <a:spcPct val="50000"/>
              </a:spcBef>
              <a:defRPr/>
            </a:pPr>
            <a:endParaRPr lang="hu-HU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felépítése: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sejtek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extracelluláris mátrix (ECM)</a:t>
            </a:r>
            <a:endParaRPr lang="en-GB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757238" y="2730500"/>
            <a:ext cx="7513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ÉRETLEN (FONOTT) CSONT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sont03 másola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549275"/>
            <a:ext cx="362108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4787900" y="630872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>
                <a:latin typeface="Times New Roman" panose="02020603050405020304" pitchFamily="18" charset="0"/>
              </a:rPr>
              <a:t>Ross, Kaye and Pawlina, Histology, LWW, 2006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5940425" y="1484313"/>
            <a:ext cx="25193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 smtClean="0"/>
              <a:t>éretlen (fonott) csont</a:t>
            </a:r>
            <a:endParaRPr lang="hu-HU" altLang="hu-HU" dirty="0"/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5940425" y="4437063"/>
            <a:ext cx="2736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 err="1" smtClean="0"/>
              <a:t>compact</a:t>
            </a:r>
            <a:r>
              <a:rPr lang="hu-HU" altLang="hu-HU" dirty="0" smtClean="0"/>
              <a:t> csont</a:t>
            </a:r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488142" y="1167653"/>
            <a:ext cx="687593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ahoma" panose="020B0604030504040204" pitchFamily="34" charset="0"/>
              </a:rPr>
              <a:t>Porcszövet típusai, előfordulásuk: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8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800" dirty="0" err="1">
                <a:latin typeface="Tahoma" panose="020B0604030504040204" pitchFamily="34" charset="0"/>
              </a:rPr>
              <a:t>hyalinporc</a:t>
            </a:r>
            <a:endParaRPr lang="hu-HU" altLang="hu-HU" sz="18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ahoma" panose="020B0604030504040204" pitchFamily="34" charset="0"/>
              </a:rPr>
              <a:t>   </a:t>
            </a:r>
            <a:r>
              <a:rPr lang="hu-HU" altLang="hu-HU" sz="1800" dirty="0" err="1">
                <a:latin typeface="Tahoma" panose="020B0604030504040204" pitchFamily="34" charset="0"/>
              </a:rPr>
              <a:t>ízfelszín</a:t>
            </a:r>
            <a:r>
              <a:rPr lang="hu-HU" altLang="hu-HU" sz="1800" dirty="0">
                <a:latin typeface="Tahoma" panose="020B0604030504040204" pitchFamily="34" charset="0"/>
              </a:rPr>
              <a:t>, gége, légcső, hörgők, orr, bordaporc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ahoma" panose="020B0604030504040204" pitchFamily="34" charset="0"/>
              </a:rPr>
              <a:t>   epifízis porckorong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dirty="0">
                <a:latin typeface="Tahoma" panose="020B0604030504040204" pitchFamily="34" charset="0"/>
              </a:rPr>
              <a:t>rugalmas porc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ahoma" panose="020B0604030504040204" pitchFamily="34" charset="0"/>
              </a:rPr>
              <a:t>   fülkagyló, gégefedő, fülkürt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dirty="0">
                <a:latin typeface="Tahoma" panose="020B0604030504040204" pitchFamily="34" charset="0"/>
              </a:rPr>
              <a:t>rostos porc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ahoma" panose="020B0604030504040204" pitchFamily="34" charset="0"/>
              </a:rPr>
              <a:t>   csigolyaközti porckorong, </a:t>
            </a:r>
            <a:r>
              <a:rPr lang="hu-HU" altLang="hu-HU" sz="1800" dirty="0" err="1">
                <a:latin typeface="Tahoma" panose="020B0604030504040204" pitchFamily="34" charset="0"/>
              </a:rPr>
              <a:t>ízfelszín</a:t>
            </a:r>
            <a:r>
              <a:rPr lang="hu-HU" altLang="hu-HU" sz="1800" dirty="0">
                <a:latin typeface="Tahoma" panose="020B0604030504040204" pitchFamily="34" charset="0"/>
              </a:rPr>
              <a:t>, </a:t>
            </a:r>
            <a:r>
              <a:rPr lang="hu-HU" altLang="hu-HU" sz="1800" dirty="0" err="1">
                <a:latin typeface="Tahoma" panose="020B0604030504040204" pitchFamily="34" charset="0"/>
              </a:rPr>
              <a:t>meniscus</a:t>
            </a:r>
            <a:r>
              <a:rPr lang="hu-HU" altLang="hu-HU" sz="1800" dirty="0">
                <a:latin typeface="Tahoma" panose="020B0604030504040204" pitchFamily="34" charset="0"/>
              </a:rPr>
              <a:t>, </a:t>
            </a:r>
            <a:r>
              <a:rPr lang="hu-HU" altLang="hu-HU" sz="1800" dirty="0" err="1">
                <a:latin typeface="Tahoma" panose="020B0604030504040204" pitchFamily="34" charset="0"/>
              </a:rPr>
              <a:t>discus</a:t>
            </a:r>
            <a:endParaRPr lang="hu-HU" altLang="hu-HU" sz="18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sont immature Ross 150 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523" y="419867"/>
            <a:ext cx="7584141" cy="569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394853" y="5589588"/>
            <a:ext cx="6324600" cy="45720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ÉRETLEN ÉS ÉRETT CSONT KEVEREDÉSE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rabcs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726" y="89647"/>
            <a:ext cx="37211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272988" y="1391211"/>
            <a:ext cx="3738563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Szivacsos vagy </a:t>
            </a:r>
            <a:r>
              <a:rPr lang="hu-HU" altLang="hu-HU" sz="2400" dirty="0" err="1"/>
              <a:t>trabeculáris</a:t>
            </a:r>
            <a:endParaRPr lang="hu-HU" altLang="hu-HU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csont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026"/>
          <p:cNvSpPr txBox="1">
            <a:spLocks noChangeArrowheads="1"/>
          </p:cNvSpPr>
          <p:nvPr/>
        </p:nvSpPr>
        <p:spPr bwMode="auto">
          <a:xfrm>
            <a:off x="757238" y="2730500"/>
            <a:ext cx="7513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SEJTJEI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600869" y="-73586"/>
            <a:ext cx="8229600" cy="1143000"/>
          </a:xfrm>
        </p:spPr>
        <p:txBody>
          <a:bodyPr/>
          <a:lstStyle/>
          <a:p>
            <a:r>
              <a:rPr lang="en-CA" altLang="hu-HU" sz="3200" dirty="0" err="1" smtClean="0"/>
              <a:t>Embr</a:t>
            </a:r>
            <a:r>
              <a:rPr lang="hu-HU" altLang="hu-HU" sz="3200" dirty="0" smtClean="0"/>
              <a:t>i</a:t>
            </a:r>
            <a:r>
              <a:rPr lang="en-CA" altLang="hu-HU" sz="3200" dirty="0" smtClean="0"/>
              <a:t>on</a:t>
            </a:r>
            <a:r>
              <a:rPr lang="hu-HU" altLang="hu-HU" sz="3200" dirty="0" err="1" smtClean="0"/>
              <a:t>ális</a:t>
            </a:r>
            <a:r>
              <a:rPr lang="hu-HU" altLang="hu-HU" sz="3200" dirty="0" smtClean="0"/>
              <a:t> kötőszövet</a:t>
            </a:r>
            <a:endParaRPr lang="en-CA" altLang="hu-HU" sz="3200" dirty="0" smtClean="0"/>
          </a:p>
        </p:txBody>
      </p:sp>
      <p:pic>
        <p:nvPicPr>
          <p:cNvPr id="54275" name="Picture 4" descr="bone0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908050"/>
            <a:ext cx="5472112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>
          <a:xfrm>
            <a:off x="170329" y="-150812"/>
            <a:ext cx="8229600" cy="1143000"/>
          </a:xfrm>
        </p:spPr>
        <p:txBody>
          <a:bodyPr/>
          <a:lstStyle/>
          <a:p>
            <a:r>
              <a:rPr lang="hu-HU" altLang="hu-HU" sz="3200" dirty="0" smtClean="0"/>
              <a:t>Sejtes alkotók</a:t>
            </a:r>
            <a:endParaRPr lang="en-CA" altLang="hu-HU" sz="3200" dirty="0" smtClean="0"/>
          </a:p>
        </p:txBody>
      </p:sp>
      <p:pic>
        <p:nvPicPr>
          <p:cNvPr id="56323" name="Content Placeholder 6" descr="figure_8.7.jpg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9072563" cy="3240087"/>
          </a:xfrm>
        </p:spPr>
      </p:pic>
      <p:sp>
        <p:nvSpPr>
          <p:cNvPr id="56324" name="TextBox 7"/>
          <p:cNvSpPr txBox="1">
            <a:spLocks noChangeArrowheads="1"/>
          </p:cNvSpPr>
          <p:nvPr/>
        </p:nvSpPr>
        <p:spPr bwMode="auto">
          <a:xfrm>
            <a:off x="3203575" y="4797425"/>
            <a:ext cx="2232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Osteoclast</a:t>
            </a:r>
            <a:endParaRPr lang="en-CA" altLang="hu-HU" sz="2200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203200" y="1306513"/>
            <a:ext cx="22320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 err="1" smtClean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Osteocyt</a:t>
            </a:r>
            <a:r>
              <a:rPr lang="hu-HU" altLang="hu-HU" sz="2200" dirty="0" err="1" smtClean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ák</a:t>
            </a:r>
            <a:endParaRPr lang="en-CA" altLang="hu-HU" sz="2200" dirty="0">
              <a:solidFill>
                <a:srgbClr val="CC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6" name="TextBox 9"/>
          <p:cNvSpPr txBox="1">
            <a:spLocks noChangeArrowheads="1"/>
          </p:cNvSpPr>
          <p:nvPr/>
        </p:nvSpPr>
        <p:spPr bwMode="auto">
          <a:xfrm>
            <a:off x="2351088" y="1327150"/>
            <a:ext cx="2232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Osteoblast</a:t>
            </a:r>
            <a:r>
              <a:rPr lang="hu-HU" altLang="hu-HU" sz="22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  <a:endParaRPr lang="en-CA" altLang="hu-HU" sz="2200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7" name="TextBox 10"/>
          <p:cNvSpPr txBox="1">
            <a:spLocks noChangeArrowheads="1"/>
          </p:cNvSpPr>
          <p:nvPr/>
        </p:nvSpPr>
        <p:spPr bwMode="auto">
          <a:xfrm>
            <a:off x="4605338" y="1060450"/>
            <a:ext cx="31686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Osteoprogenitor</a:t>
            </a:r>
            <a:r>
              <a:rPr lang="en-CA" altLang="hu-HU" sz="22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osteogenic </a:t>
            </a:r>
            <a:r>
              <a:rPr lang="hu-HU" altLang="hu-HU" sz="2200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sejtek</a:t>
            </a:r>
            <a:endParaRPr lang="en-CA" altLang="hu-HU" sz="2200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89013" y="1652588"/>
            <a:ext cx="2143125" cy="13446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9013" y="1652588"/>
            <a:ext cx="1927225" cy="1489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19500" y="1708150"/>
            <a:ext cx="1023938" cy="10731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29025" y="1708150"/>
            <a:ext cx="1951038" cy="15763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00725" y="1773238"/>
            <a:ext cx="715963" cy="1511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00725" y="1773238"/>
            <a:ext cx="1003300" cy="1079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11638" y="3716338"/>
            <a:ext cx="0" cy="1152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72225" y="3789363"/>
            <a:ext cx="0" cy="7191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6" name="TextBox 20"/>
          <p:cNvSpPr txBox="1">
            <a:spLocks noChangeArrowheads="1"/>
          </p:cNvSpPr>
          <p:nvPr/>
        </p:nvSpPr>
        <p:spPr bwMode="auto">
          <a:xfrm>
            <a:off x="5435600" y="4437063"/>
            <a:ext cx="17287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Monocyt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hu-HU" sz="2200" dirty="0">
                <a:latin typeface="Arial" panose="020B0604020202020204" pitchFamily="34" charset="0"/>
                <a:cs typeface="Arial" panose="020B0604020202020204" pitchFamily="34" charset="0"/>
              </a:rPr>
              <a:t>progenitor</a:t>
            </a:r>
          </a:p>
        </p:txBody>
      </p:sp>
      <p:sp>
        <p:nvSpPr>
          <p:cNvPr id="56337" name="TextBox 21"/>
          <p:cNvSpPr txBox="1">
            <a:spLocks noChangeArrowheads="1"/>
          </p:cNvSpPr>
          <p:nvPr/>
        </p:nvSpPr>
        <p:spPr bwMode="auto">
          <a:xfrm>
            <a:off x="6884894" y="1092200"/>
            <a:ext cx="2278156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Mesenchymal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őssejt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8186738" y="1828800"/>
            <a:ext cx="4762" cy="4079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csontsejtek em osteoblast R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660" y="335986"/>
            <a:ext cx="3027065" cy="537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csontsejtek em osteocytaR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065" y="1577788"/>
            <a:ext cx="4135590" cy="392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98820" y="5274516"/>
            <a:ext cx="250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OSTEOBLAST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488580" y="5045916"/>
            <a:ext cx="250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OSTEOCYTA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csont05 másola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776" y="1081882"/>
            <a:ext cx="80645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4787900" y="630872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>
                <a:latin typeface="Times New Roman" panose="02020603050405020304" pitchFamily="18" charset="0"/>
              </a:rPr>
              <a:t>Ross, Kaye and Pawlina, Histology, LWW, 2006</a:t>
            </a:r>
          </a:p>
        </p:txBody>
      </p:sp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539750" y="476250"/>
            <a:ext cx="777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</a:rPr>
              <a:t>Osteocytes, functional types, electronmicrographs</a:t>
            </a:r>
          </a:p>
        </p:txBody>
      </p:sp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827088" y="5734050"/>
            <a:ext cx="2305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400">
                <a:latin typeface="Times New Roman" panose="02020603050405020304" pitchFamily="18" charset="0"/>
              </a:rPr>
              <a:t>resting</a:t>
            </a:r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3563938" y="5734050"/>
            <a:ext cx="2160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400">
                <a:latin typeface="Times New Roman" panose="02020603050405020304" pitchFamily="18" charset="0"/>
              </a:rPr>
              <a:t> formative</a:t>
            </a:r>
          </a:p>
        </p:txBody>
      </p: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6300788" y="5734050"/>
            <a:ext cx="2159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400">
                <a:latin typeface="Times New Roman" panose="02020603050405020304" pitchFamily="18" charset="0"/>
              </a:rPr>
              <a:t> resorptive</a:t>
            </a:r>
          </a:p>
        </p:txBody>
      </p:sp>
      <p:sp>
        <p:nvSpPr>
          <p:cNvPr id="59400" name="Text Box 12"/>
          <p:cNvSpPr txBox="1">
            <a:spLocks noChangeArrowheads="1"/>
          </p:cNvSpPr>
          <p:nvPr/>
        </p:nvSpPr>
        <p:spPr bwMode="auto">
          <a:xfrm>
            <a:off x="2212321" y="6581001"/>
            <a:ext cx="66627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200">
                <a:latin typeface="Times New Roman" panose="02020603050405020304" pitchFamily="18" charset="0"/>
              </a:rPr>
              <a:t>OL – osmiophilic lamina (lacunar border); arrow: osteoid;  MM – mineralized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0" y="-315913"/>
            <a:ext cx="8229600" cy="1143001"/>
          </a:xfrm>
        </p:spPr>
        <p:txBody>
          <a:bodyPr/>
          <a:lstStyle/>
          <a:p>
            <a:r>
              <a:rPr lang="en-CA" altLang="hu-HU" sz="3200" dirty="0" err="1" smtClean="0"/>
              <a:t>Osteocyt</a:t>
            </a:r>
            <a:r>
              <a:rPr lang="hu-HU" altLang="hu-HU" sz="3200" dirty="0" err="1" smtClean="0"/>
              <a:t>ák</a:t>
            </a:r>
            <a:endParaRPr lang="en-CA" altLang="hu-HU" sz="3200" dirty="0" smtClean="0"/>
          </a:p>
        </p:txBody>
      </p:sp>
      <p:pic>
        <p:nvPicPr>
          <p:cNvPr id="60419" name="Picture 2" descr="C:\Users\Stefanie\Desktop\2011-10-01\osteon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295" y="2475194"/>
            <a:ext cx="3455987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 flipV="1">
            <a:off x="2563906" y="2286000"/>
            <a:ext cx="99919" cy="85566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TextBox 12"/>
          <p:cNvSpPr txBox="1">
            <a:spLocks noChangeArrowheads="1"/>
          </p:cNvSpPr>
          <p:nvPr/>
        </p:nvSpPr>
        <p:spPr bwMode="auto">
          <a:xfrm>
            <a:off x="1954213" y="1854200"/>
            <a:ext cx="21605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Lacuna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22" name="Picture 4" descr="bone0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93" y="476250"/>
            <a:ext cx="38163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88125" y="3505200"/>
            <a:ext cx="1944688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7235825" y="3059113"/>
            <a:ext cx="1296988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6948488" y="755650"/>
            <a:ext cx="1584325" cy="45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0426" name="TextBox 14"/>
          <p:cNvSpPr txBox="1">
            <a:spLocks noChangeArrowheads="1"/>
          </p:cNvSpPr>
          <p:nvPr/>
        </p:nvSpPr>
        <p:spPr bwMode="auto">
          <a:xfrm>
            <a:off x="5434106" y="6308725"/>
            <a:ext cx="80532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</a:t>
            </a:r>
            <a:endParaRPr lang="en-CA" alt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 idx="4294967295"/>
          </p:nvPr>
        </p:nvSpPr>
        <p:spPr>
          <a:xfrm>
            <a:off x="492919" y="0"/>
            <a:ext cx="8229600" cy="1143001"/>
          </a:xfrm>
        </p:spPr>
        <p:txBody>
          <a:bodyPr/>
          <a:lstStyle/>
          <a:p>
            <a:r>
              <a:rPr lang="en-CA" altLang="hu-HU" sz="3200" dirty="0" smtClean="0"/>
              <a:t>Osteoblast</a:t>
            </a:r>
            <a:r>
              <a:rPr lang="hu-HU" altLang="hu-HU" sz="3200" dirty="0" smtClean="0"/>
              <a:t>ok és</a:t>
            </a:r>
            <a:r>
              <a:rPr lang="en-CA" altLang="hu-HU" sz="3200" dirty="0" smtClean="0"/>
              <a:t> </a:t>
            </a:r>
            <a:r>
              <a:rPr lang="hu-HU" altLang="hu-HU" sz="3200" dirty="0" smtClean="0"/>
              <a:t>o</a:t>
            </a:r>
            <a:r>
              <a:rPr lang="en-CA" altLang="hu-HU" sz="3200" dirty="0" err="1" smtClean="0"/>
              <a:t>steocyt</a:t>
            </a:r>
            <a:r>
              <a:rPr lang="hu-HU" altLang="hu-HU" sz="3200" dirty="0" err="1" smtClean="0"/>
              <a:t>ák</a:t>
            </a:r>
            <a:endParaRPr lang="en-CA" altLang="hu-HU" sz="3200" dirty="0" smtClean="0"/>
          </a:p>
        </p:txBody>
      </p:sp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3635375" y="6454775"/>
            <a:ext cx="19446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8" name="Picture 5" descr="perioste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2520" y="1019735"/>
            <a:ext cx="7679158" cy="492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Brace 6"/>
          <p:cNvSpPr/>
          <p:nvPr/>
        </p:nvSpPr>
        <p:spPr>
          <a:xfrm>
            <a:off x="4767193" y="1019735"/>
            <a:ext cx="431800" cy="1991751"/>
          </a:xfrm>
          <a:prstGeom prst="rightBrace">
            <a:avLst>
              <a:gd name="adj1" fmla="val 14650"/>
              <a:gd name="adj2" fmla="val 3926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70" name="TextBox 7"/>
          <p:cNvSpPr txBox="1">
            <a:spLocks noChangeArrowheads="1"/>
          </p:cNvSpPr>
          <p:nvPr/>
        </p:nvSpPr>
        <p:spPr bwMode="auto">
          <a:xfrm>
            <a:off x="5508346" y="1569570"/>
            <a:ext cx="2520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eriosteum</a:t>
            </a:r>
            <a:endParaRPr lang="en-US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9" descr="plate_11 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476250"/>
            <a:ext cx="4183062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15"/>
          <p:cNvSpPr txBox="1">
            <a:spLocks noChangeArrowheads="1"/>
          </p:cNvSpPr>
          <p:nvPr/>
        </p:nvSpPr>
        <p:spPr bwMode="auto">
          <a:xfrm>
            <a:off x="3059113" y="6454775"/>
            <a:ext cx="35290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CSONTCSISZOLAT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324853" y="-315160"/>
            <a:ext cx="8229600" cy="1143000"/>
          </a:xfrm>
        </p:spPr>
        <p:txBody>
          <a:bodyPr/>
          <a:lstStyle/>
          <a:p>
            <a:r>
              <a:rPr lang="en-CA" altLang="hu-HU" sz="3200" dirty="0" err="1" smtClean="0"/>
              <a:t>Osteoc</a:t>
            </a:r>
            <a:r>
              <a:rPr lang="hu-HU" altLang="hu-HU" sz="3200" dirty="0" err="1" smtClean="0"/>
              <a:t>yták</a:t>
            </a:r>
            <a:endParaRPr lang="en-CA" altLang="hu-H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56982" y="1210235"/>
            <a:ext cx="81153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dirty="0" err="1">
                <a:latin typeface="Tahoma" panose="020B0604030504040204" pitchFamily="34" charset="0"/>
              </a:rPr>
              <a:t>Hyalinporc</a:t>
            </a:r>
            <a:endParaRPr lang="hu-HU" altLang="hu-HU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latin typeface="Tahoma" panose="020B0604030504040204" pitchFamily="34" charset="0"/>
              </a:rPr>
              <a:t>ér- és idegmentes szövet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latin typeface="Tahoma" panose="020B0604030504040204" pitchFamily="34" charset="0"/>
              </a:rPr>
              <a:t>a sejtek anaerob működésűek, diffúzióval jutnak tápanyagokhoz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latin typeface="Tahoma" panose="020B0604030504040204" pitchFamily="34" charset="0"/>
              </a:rPr>
              <a:t>a sejtjei a differenciálódás után nem osztódnak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- nincsen regeneráció a porcszövetben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latin typeface="Tahoma" panose="020B0604030504040204" pitchFamily="34" charset="0"/>
              </a:rPr>
              <a:t>porchártya veszi körbe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- </a:t>
            </a:r>
            <a:r>
              <a:rPr lang="hu-HU" altLang="hu-HU" sz="2400" dirty="0" err="1">
                <a:latin typeface="Tahoma" panose="020B0604030504040204" pitchFamily="34" charset="0"/>
              </a:rPr>
              <a:t>stratum</a:t>
            </a:r>
            <a:r>
              <a:rPr lang="hu-HU" altLang="hu-HU" sz="2400" dirty="0">
                <a:latin typeface="Tahoma" panose="020B0604030504040204" pitchFamily="34" charset="0"/>
              </a:rPr>
              <a:t> </a:t>
            </a:r>
            <a:r>
              <a:rPr lang="hu-HU" altLang="hu-HU" sz="2400" dirty="0" err="1">
                <a:latin typeface="Tahoma" panose="020B0604030504040204" pitchFamily="34" charset="0"/>
              </a:rPr>
              <a:t>fibrosum</a:t>
            </a:r>
            <a:r>
              <a:rPr lang="hu-HU" altLang="hu-HU" sz="2400" dirty="0">
                <a:latin typeface="Tahoma" panose="020B0604030504040204" pitchFamily="34" charset="0"/>
              </a:rPr>
              <a:t> és </a:t>
            </a:r>
            <a:r>
              <a:rPr lang="hu-HU" altLang="hu-HU" sz="2400" dirty="0" err="1">
                <a:latin typeface="Tahoma" panose="020B0604030504040204" pitchFamily="34" charset="0"/>
              </a:rPr>
              <a:t>chondroblasticum</a:t>
            </a:r>
            <a:endParaRPr lang="hu-HU" altLang="hu-HU" sz="24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sontsejtek em osteoclast R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988" y="641410"/>
            <a:ext cx="7799294" cy="544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161088" y="5624513"/>
            <a:ext cx="250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OSTEOCLAST</a:t>
            </a:r>
            <a:endParaRPr lang="en-GB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992" y="143435"/>
            <a:ext cx="7526783" cy="59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 idx="4294967295"/>
          </p:nvPr>
        </p:nvSpPr>
        <p:spPr>
          <a:xfrm>
            <a:off x="-645362" y="1073627"/>
            <a:ext cx="5187636" cy="1309969"/>
          </a:xfrm>
        </p:spPr>
        <p:txBody>
          <a:bodyPr/>
          <a:lstStyle/>
          <a:p>
            <a:r>
              <a:rPr lang="en-CA" altLang="hu-HU" sz="3200" dirty="0" smtClean="0"/>
              <a:t>Osteoclast</a:t>
            </a:r>
            <a:r>
              <a:rPr lang="hu-HU" altLang="hu-HU" sz="3200" dirty="0" smtClean="0"/>
              <a:t>ok</a:t>
            </a:r>
            <a:endParaRPr lang="en-CA" altLang="hu-HU" sz="3200" dirty="0" smtClean="0"/>
          </a:p>
        </p:txBody>
      </p:sp>
      <p:pic>
        <p:nvPicPr>
          <p:cNvPr id="68612" name="Picture 4" descr="bone0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0492" y="2873656"/>
            <a:ext cx="52911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figure_8.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355" y="163793"/>
            <a:ext cx="273526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11"/>
          <p:cNvSpPr txBox="1">
            <a:spLocks noChangeArrowheads="1"/>
          </p:cNvSpPr>
          <p:nvPr/>
        </p:nvSpPr>
        <p:spPr bwMode="auto">
          <a:xfrm>
            <a:off x="7172605" y="5131081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nyúlványok</a:t>
            </a:r>
            <a:endParaRPr lang="en-CA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TextBox 12"/>
          <p:cNvSpPr txBox="1">
            <a:spLocks noChangeArrowheads="1"/>
          </p:cNvSpPr>
          <p:nvPr/>
        </p:nvSpPr>
        <p:spPr bwMode="auto">
          <a:xfrm>
            <a:off x="6632061" y="1172620"/>
            <a:ext cx="2303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Howship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lacuna</a:t>
            </a:r>
            <a:endParaRPr lang="en-CA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TextBox 13"/>
          <p:cNvSpPr txBox="1">
            <a:spLocks noChangeArrowheads="1"/>
          </p:cNvSpPr>
          <p:nvPr/>
        </p:nvSpPr>
        <p:spPr bwMode="auto">
          <a:xfrm>
            <a:off x="7099580" y="4659593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CA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ucleus</a:t>
            </a:r>
            <a:endParaRPr lang="en-CA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7" name="TextBox 14"/>
          <p:cNvSpPr txBox="1">
            <a:spLocks noChangeArrowheads="1"/>
          </p:cNvSpPr>
          <p:nvPr/>
        </p:nvSpPr>
        <p:spPr bwMode="auto">
          <a:xfrm>
            <a:off x="7101167" y="3913468"/>
            <a:ext cx="230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vesiculumok</a:t>
            </a:r>
            <a:endParaRPr lang="en-CA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8" name="TextBox 15"/>
          <p:cNvSpPr txBox="1">
            <a:spLocks noChangeArrowheads="1"/>
          </p:cNvSpPr>
          <p:nvPr/>
        </p:nvSpPr>
        <p:spPr bwMode="auto">
          <a:xfrm>
            <a:off x="7172605" y="2924456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CA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itochondri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endParaRPr lang="en-CA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075392" y="3114956"/>
            <a:ext cx="0" cy="2889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084917" y="3086381"/>
            <a:ext cx="3097213" cy="95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012017" y="4142068"/>
            <a:ext cx="2160588" cy="15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164542" y="4791356"/>
            <a:ext cx="935038" cy="15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435755" y="5285068"/>
            <a:ext cx="2808287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5012017" y="2467256"/>
            <a:ext cx="2881313" cy="95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891742" y="1603656"/>
            <a:ext cx="0" cy="863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239253" y="1077913"/>
            <a:ext cx="7641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hu-HU" sz="2000" dirty="0" err="1" smtClean="0"/>
              <a:t>Osteoclastok</a:t>
            </a:r>
            <a:r>
              <a:rPr lang="hu-HU" sz="2000" dirty="0" smtClean="0"/>
              <a:t> </a:t>
            </a:r>
            <a:r>
              <a:rPr lang="hu-HU" sz="2000" dirty="0" err="1" smtClean="0"/>
              <a:t>monocyta</a:t>
            </a:r>
            <a:r>
              <a:rPr lang="hu-HU" sz="2000" dirty="0" smtClean="0"/>
              <a:t> eredetű sejtek, több sejt összeolvadásából jönnek létre</a:t>
            </a:r>
            <a:r>
              <a:rPr lang="hu-HU" altLang="hu-HU" sz="2000" kern="0" dirty="0" smtClean="0"/>
              <a:t>. </a:t>
            </a:r>
            <a:endParaRPr lang="hu-HU" altLang="hu-HU" sz="2000" dirty="0"/>
          </a:p>
          <a:p>
            <a:pPr algn="just" eaLnBrk="1" hangingPunct="1">
              <a:defRPr/>
            </a:pPr>
            <a:endParaRPr lang="hu-HU" sz="2000" dirty="0"/>
          </a:p>
        </p:txBody>
      </p:sp>
      <p:pic>
        <p:nvPicPr>
          <p:cNvPr id="70659" name="Picture 4" descr="http://www.mhhe.com/biosci/ap/histology_mh/osteoc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440" y="2401351"/>
            <a:ext cx="4166466" cy="3024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736" y="2397673"/>
            <a:ext cx="3804569" cy="3028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2" descr="C:\Users\Stefanie\Desktop\2011-10-02\osteoclas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613" y="342060"/>
            <a:ext cx="514191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C:\Users\Stefanie\Desktop\2011-10-02\osteoclas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613" y="3437685"/>
            <a:ext cx="51196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5"/>
          <p:cNvSpPr txBox="1">
            <a:spLocks noChangeArrowheads="1"/>
          </p:cNvSpPr>
          <p:nvPr/>
        </p:nvSpPr>
        <p:spPr bwMode="auto">
          <a:xfrm rot="-5400000">
            <a:off x="594519" y="4986291"/>
            <a:ext cx="30972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trichrome</a:t>
            </a:r>
          </a:p>
        </p:txBody>
      </p:sp>
      <p:sp>
        <p:nvSpPr>
          <p:cNvPr id="71686" name="TextBox 6"/>
          <p:cNvSpPr txBox="1">
            <a:spLocks noChangeArrowheads="1"/>
          </p:cNvSpPr>
          <p:nvPr/>
        </p:nvSpPr>
        <p:spPr bwMode="auto">
          <a:xfrm rot="-5400000">
            <a:off x="595312" y="1818435"/>
            <a:ext cx="3095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445168" y="0"/>
            <a:ext cx="8229600" cy="1143000"/>
          </a:xfrm>
        </p:spPr>
        <p:txBody>
          <a:bodyPr/>
          <a:lstStyle/>
          <a:p>
            <a:r>
              <a:rPr lang="en-CA" altLang="hu-HU" sz="3200" dirty="0" smtClean="0"/>
              <a:t>Osteoclast</a:t>
            </a:r>
            <a:r>
              <a:rPr lang="hu-HU" altLang="hu-HU" sz="3200" dirty="0" smtClean="0"/>
              <a:t>ok</a:t>
            </a:r>
            <a:endParaRPr lang="en-CA" altLang="hu-H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sontosteoclHE100xnem2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512" y="620713"/>
            <a:ext cx="7407663" cy="49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Line 5"/>
          <p:cNvSpPr>
            <a:spLocks noChangeAspect="1" noChangeShapeType="1"/>
          </p:cNvSpPr>
          <p:nvPr/>
        </p:nvSpPr>
        <p:spPr bwMode="auto">
          <a:xfrm flipH="1">
            <a:off x="5655925" y="1865387"/>
            <a:ext cx="1556186" cy="8714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34" name="Text Box 6"/>
          <p:cNvSpPr txBox="1">
            <a:spLocks noChangeAspect="1" noChangeArrowheads="1"/>
          </p:cNvSpPr>
          <p:nvPr/>
        </p:nvSpPr>
        <p:spPr bwMode="auto">
          <a:xfrm>
            <a:off x="7194270" y="1633469"/>
            <a:ext cx="1048435" cy="31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>
                <a:latin typeface="Arial" panose="020B0604020202020204" pitchFamily="34" charset="0"/>
              </a:rPr>
              <a:t>osteoclast</a:t>
            </a:r>
          </a:p>
        </p:txBody>
      </p:sp>
      <p:sp>
        <p:nvSpPr>
          <p:cNvPr id="120839" name="Line 7"/>
          <p:cNvSpPr>
            <a:spLocks noChangeAspect="1" noChangeShapeType="1"/>
          </p:cNvSpPr>
          <p:nvPr/>
        </p:nvSpPr>
        <p:spPr bwMode="auto">
          <a:xfrm>
            <a:off x="8083519" y="3110061"/>
            <a:ext cx="311512" cy="10580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36" name="Text Box 8"/>
          <p:cNvSpPr txBox="1">
            <a:spLocks noChangeAspect="1" noChangeArrowheads="1"/>
          </p:cNvSpPr>
          <p:nvPr/>
        </p:nvSpPr>
        <p:spPr bwMode="auto">
          <a:xfrm>
            <a:off x="7460496" y="2799922"/>
            <a:ext cx="1004522" cy="31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>
                <a:latin typeface="Arial" panose="020B0604020202020204" pitchFamily="34" charset="0"/>
              </a:rPr>
              <a:t>osteocyta</a:t>
            </a:r>
          </a:p>
        </p:txBody>
      </p:sp>
      <p:sp>
        <p:nvSpPr>
          <p:cNvPr id="120841" name="Line 9"/>
          <p:cNvSpPr>
            <a:spLocks noChangeAspect="1" noChangeShapeType="1"/>
          </p:cNvSpPr>
          <p:nvPr/>
        </p:nvSpPr>
        <p:spPr bwMode="auto">
          <a:xfrm flipV="1">
            <a:off x="2045409" y="3484698"/>
            <a:ext cx="248386" cy="8714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38" name="Text Box 10"/>
          <p:cNvSpPr txBox="1">
            <a:spLocks noChangeAspect="1" noChangeArrowheads="1"/>
          </p:cNvSpPr>
          <p:nvPr/>
        </p:nvSpPr>
        <p:spPr bwMode="auto">
          <a:xfrm>
            <a:off x="1530798" y="4434328"/>
            <a:ext cx="1520506" cy="31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 dirty="0" err="1">
                <a:latin typeface="Arial" panose="020B0604020202020204" pitchFamily="34" charset="0"/>
              </a:rPr>
              <a:t>endosteális</a:t>
            </a:r>
            <a:r>
              <a:rPr lang="hu-HU" altLang="hu-HU" sz="1800" b="0" dirty="0">
                <a:latin typeface="Arial" panose="020B0604020202020204" pitchFamily="34" charset="0"/>
              </a:rPr>
              <a:t> sejt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094497" y="620713"/>
            <a:ext cx="1743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Arial" panose="020B0604020202020204" pitchFamily="34" charset="0"/>
              </a:rPr>
              <a:t>Osteoclast</a:t>
            </a:r>
            <a:endParaRPr lang="hu-HU" altLang="hu-HU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sont osteoclast Fun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163" y="376488"/>
            <a:ext cx="7411453" cy="554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56836" y="451132"/>
            <a:ext cx="2189162" cy="45720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OSTEOCLAST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H="1">
            <a:off x="2671010" y="833688"/>
            <a:ext cx="135690" cy="15726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4496135" y="833688"/>
            <a:ext cx="1906254" cy="279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413209" y="5399338"/>
            <a:ext cx="3082925" cy="45720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HOWSHIP</a:t>
            </a: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LACUNA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 flipV="1">
            <a:off x="2045368" y="2815389"/>
            <a:ext cx="515269" cy="25157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4106863" y="3924635"/>
            <a:ext cx="3124116" cy="1520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4106863" y="1828800"/>
            <a:ext cx="3304590" cy="3630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4496134" y="833687"/>
            <a:ext cx="3428666" cy="2439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053" y="242939"/>
            <a:ext cx="6580438" cy="609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026"/>
          <p:cNvSpPr txBox="1">
            <a:spLocks noChangeArrowheads="1"/>
          </p:cNvSpPr>
          <p:nvPr/>
        </p:nvSpPr>
        <p:spPr bwMode="auto">
          <a:xfrm>
            <a:off x="757238" y="2730500"/>
            <a:ext cx="7513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CSONT ECM FELÉPÍTÉSE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026"/>
          <p:cNvSpPr txBox="1">
            <a:spLocks noChangeArrowheads="1"/>
          </p:cNvSpPr>
          <p:nvPr/>
        </p:nvSpPr>
        <p:spPr bwMode="auto">
          <a:xfrm>
            <a:off x="1006475" y="1112838"/>
            <a:ext cx="7143750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ECM</a:t>
            </a:r>
          </a:p>
          <a:p>
            <a:pPr eaLnBrk="1" hangingPunct="1">
              <a:spcBef>
                <a:spcPct val="50000"/>
              </a:spcBef>
              <a:defRPr/>
            </a:pPr>
            <a:endParaRPr lang="hu-HU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szerves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I. típusú kollagén (rendezett lefutás)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proteoglikánok, glikoproteinek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szervetlen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hidroxiapatit és egyéb sók</a:t>
            </a:r>
          </a:p>
          <a:p>
            <a:pPr eaLnBrk="1" hangingPunct="1">
              <a:spcBef>
                <a:spcPct val="50000"/>
              </a:spcBef>
              <a:defRPr/>
            </a:pPr>
            <a:endParaRPr lang="hu-H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889000" y="174624"/>
            <a:ext cx="8229600" cy="1143001"/>
          </a:xfrm>
        </p:spPr>
        <p:txBody>
          <a:bodyPr/>
          <a:lstStyle/>
          <a:p>
            <a:r>
              <a:rPr lang="en-CA" altLang="hu-HU" sz="3600" dirty="0" err="1" smtClean="0"/>
              <a:t>Hyalin</a:t>
            </a:r>
            <a:r>
              <a:rPr lang="hu-HU" altLang="hu-HU" sz="3600" dirty="0" smtClean="0"/>
              <a:t>porc</a:t>
            </a:r>
            <a:endParaRPr lang="en-CA" altLang="hu-HU" sz="3600" dirty="0" smtClean="0"/>
          </a:p>
        </p:txBody>
      </p:sp>
      <p:pic>
        <p:nvPicPr>
          <p:cNvPr id="9220" name="Picture 10" descr="figure_07_22a_unlabel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8117" y="2501153"/>
            <a:ext cx="256698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Igure_08_02_unlabele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7193" y="2909047"/>
            <a:ext cx="2105516" cy="2456435"/>
          </a:xfrm>
          <a:prstGeom prst="ellipse">
            <a:avLst/>
          </a:prstGeom>
        </p:spPr>
      </p:pic>
      <p:cxnSp>
        <p:nvCxnSpPr>
          <p:cNvPr id="14" name="Straight Arrow Connector 13"/>
          <p:cNvCxnSpPr>
            <a:stCxn id="9224" idx="0"/>
          </p:cNvCxnSpPr>
          <p:nvPr/>
        </p:nvCxnSpPr>
        <p:spPr>
          <a:xfrm flipV="1">
            <a:off x="5464318" y="4406153"/>
            <a:ext cx="330199" cy="1403350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007818" y="4280647"/>
            <a:ext cx="28575" cy="1144588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Box 19"/>
          <p:cNvSpPr txBox="1">
            <a:spLocks noChangeArrowheads="1"/>
          </p:cNvSpPr>
          <p:nvPr/>
        </p:nvSpPr>
        <p:spPr bwMode="auto">
          <a:xfrm>
            <a:off x="4456255" y="5809503"/>
            <a:ext cx="20161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Bordaporc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5" name="TextBox 21"/>
          <p:cNvSpPr txBox="1">
            <a:spLocks noChangeArrowheads="1"/>
          </p:cNvSpPr>
          <p:nvPr/>
        </p:nvSpPr>
        <p:spPr bwMode="auto">
          <a:xfrm>
            <a:off x="7198193" y="5423647"/>
            <a:ext cx="20161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Epifízis porckorong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6" name="Picture 18" descr="figure_21_07_unlabele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256" y="2817765"/>
            <a:ext cx="2967038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>
            <a:off x="2402056" y="2593928"/>
            <a:ext cx="0" cy="452437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8" name="TextBox 25"/>
          <p:cNvSpPr txBox="1">
            <a:spLocks noChangeArrowheads="1"/>
          </p:cNvSpPr>
          <p:nvPr/>
        </p:nvSpPr>
        <p:spPr bwMode="auto">
          <a:xfrm>
            <a:off x="1106656" y="2131965"/>
            <a:ext cx="25003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Légzőrendszer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264993" y="2604247"/>
            <a:ext cx="333375" cy="763588"/>
          </a:xfrm>
          <a:prstGeom prst="straightConnector1">
            <a:avLst/>
          </a:prstGeom>
          <a:ln w="285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0" name="TextBox 27"/>
          <p:cNvSpPr txBox="1">
            <a:spLocks noChangeArrowheads="1"/>
          </p:cNvSpPr>
          <p:nvPr/>
        </p:nvSpPr>
        <p:spPr bwMode="auto">
          <a:xfrm>
            <a:off x="7162800" y="2201863"/>
            <a:ext cx="20161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Ízületi porc</a:t>
            </a:r>
            <a:endParaRPr lang="en-CA" alt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 idx="4294967295"/>
          </p:nvPr>
        </p:nvSpPr>
        <p:spPr>
          <a:xfrm>
            <a:off x="0" y="-304800"/>
            <a:ext cx="8229600" cy="1143000"/>
          </a:xfrm>
        </p:spPr>
        <p:txBody>
          <a:bodyPr/>
          <a:lstStyle/>
          <a:p>
            <a:r>
              <a:rPr lang="hu-HU" altLang="hu-HU" sz="3200" dirty="0" smtClean="0"/>
              <a:t>CSONTSZÖVET </a:t>
            </a:r>
            <a:r>
              <a:rPr lang="hu-HU" altLang="hu-HU" sz="3200" dirty="0" err="1" smtClean="0"/>
              <a:t>ECM</a:t>
            </a:r>
            <a:endParaRPr lang="en-CA" altLang="hu-HU" sz="3200" dirty="0" smtClean="0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379" y="1200193"/>
            <a:ext cx="7403432" cy="463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2362200" y="4696327"/>
            <a:ext cx="2447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CA" alt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CA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CA" alt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CA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CA" altLang="hu-HU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CA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en-CA" altLang="hu-HU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8" descr="csont vazlat 1 RP 150dp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363" y="1470025"/>
            <a:ext cx="5354637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76275" y="2163763"/>
            <a:ext cx="3789363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csontmátrix lemezrendszerei:</a:t>
            </a:r>
          </a:p>
          <a:p>
            <a:pPr marL="457200" indent="-457200" eaLnBrk="1" hangingPunct="1">
              <a:spcBef>
                <a:spcPct val="50000"/>
              </a:spcBef>
              <a:defRPr/>
            </a:pP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laminae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generales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externae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internae</a:t>
            </a: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laminae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speciales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Havers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laminae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intercalares</a:t>
            </a: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eaLnBrk="1" hangingPunct="1">
              <a:spcBef>
                <a:spcPct val="50000"/>
              </a:spcBef>
              <a:defRPr/>
            </a:pP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8707438" y="3246438"/>
            <a:ext cx="436562" cy="45720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5141913" y="3049588"/>
            <a:ext cx="436562" cy="45720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6519863" y="1935163"/>
            <a:ext cx="436562" cy="45720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6704013" y="3076575"/>
            <a:ext cx="436562" cy="45720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74469" y="2293752"/>
            <a:ext cx="436562" cy="45720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757238" y="2730500"/>
            <a:ext cx="751363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EGYSÉGE: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OSTEON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sont vazlat2 B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425" y="1247192"/>
            <a:ext cx="4299219" cy="457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5449892" y="2212975"/>
            <a:ext cx="36845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OSTEON RÉSZEI</a:t>
            </a:r>
          </a:p>
          <a:p>
            <a:pPr marL="457200" indent="-457200" eaLnBrk="1" hangingPunct="1">
              <a:spcBef>
                <a:spcPct val="50000"/>
              </a:spcBef>
              <a:defRPr/>
            </a:pPr>
            <a:endParaRPr lang="hu-HU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osteocyták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laminae speciales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Havers csatorna</a:t>
            </a:r>
            <a:endParaRPr lang="en-GB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 flipV="1">
            <a:off x="4695826" y="2468980"/>
            <a:ext cx="820738" cy="6254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3409949" y="1889544"/>
            <a:ext cx="2073275" cy="4921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>
            <a:off x="4967288" y="3220286"/>
            <a:ext cx="574675" cy="2551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 flipV="1">
            <a:off x="4967288" y="3496094"/>
            <a:ext cx="560387" cy="1051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>
            <a:off x="4967288" y="3870744"/>
            <a:ext cx="541337" cy="1762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>
            <a:off x="4843463" y="4018381"/>
            <a:ext cx="655637" cy="52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V="1">
            <a:off x="5067300" y="4075531"/>
            <a:ext cx="436563" cy="52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>
            <a:off x="4695825" y="4566069"/>
            <a:ext cx="803275" cy="42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5568954" y="5857875"/>
            <a:ext cx="351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(Volkmann csatorna)</a:t>
            </a:r>
            <a:endParaRPr lang="en-GB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>
            <a:off x="3666564" y="4194593"/>
            <a:ext cx="1978585" cy="187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6" name="Line 18"/>
          <p:cNvSpPr>
            <a:spLocks noChangeShapeType="1"/>
          </p:cNvSpPr>
          <p:nvPr/>
        </p:nvSpPr>
        <p:spPr bwMode="auto">
          <a:xfrm>
            <a:off x="2805952" y="5124869"/>
            <a:ext cx="2826497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sont osteon vazlat B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688" y="874713"/>
            <a:ext cx="5040312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05644" y="2416175"/>
            <a:ext cx="36845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OSTEON</a:t>
            </a: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VÁZLATA</a:t>
            </a:r>
          </a:p>
          <a:p>
            <a:pPr marL="457200" indent="-457200" eaLnBrk="1" hangingPunct="1">
              <a:spcBef>
                <a:spcPct val="50000"/>
              </a:spcBef>
              <a:defRPr/>
            </a:pPr>
            <a:endParaRPr lang="hu-H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osteocyták</a:t>
            </a:r>
            <a:endParaRPr lang="hu-H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laminae</a:t>
            </a: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speciales</a:t>
            </a:r>
            <a:endParaRPr lang="hu-H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Havers</a:t>
            </a: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csatorna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878638" y="4889500"/>
            <a:ext cx="436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6956425" y="2903538"/>
            <a:ext cx="43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4171950" y="1738313"/>
            <a:ext cx="43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8213725" y="849313"/>
            <a:ext cx="43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702425" y="1006475"/>
            <a:ext cx="43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5710238" y="1047750"/>
            <a:ext cx="436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4530725" y="1219200"/>
            <a:ext cx="43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6492875" y="2187575"/>
            <a:ext cx="43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8162925" y="1643063"/>
            <a:ext cx="43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en-GB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026"/>
          <p:cNvSpPr txBox="1">
            <a:spLocks noChangeArrowheads="1"/>
          </p:cNvSpPr>
          <p:nvPr/>
        </p:nvSpPr>
        <p:spPr bwMode="auto">
          <a:xfrm>
            <a:off x="438150" y="2730500"/>
            <a:ext cx="81772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A SZÖVETTANI PREPARÁTUMOKON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78569" y="563396"/>
            <a:ext cx="79248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3550" indent="-463550" eaLnBrk="1" hangingPunct="1">
              <a:spcBef>
                <a:spcPct val="50000"/>
              </a:spcBef>
              <a:defRPr/>
            </a:pP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SZÖVETTANI FELDOLGOZÁSA</a:t>
            </a:r>
          </a:p>
          <a:p>
            <a:pPr marL="463550" indent="-463550" eaLnBrk="1" hangingPunct="1">
              <a:spcBef>
                <a:spcPct val="50000"/>
              </a:spcBef>
              <a:defRPr/>
            </a:pPr>
            <a:endParaRPr lang="hu-HU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63550" indent="-46355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csiszolat </a:t>
            </a:r>
            <a:b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(nincsenek sejtek)</a:t>
            </a:r>
          </a:p>
          <a:p>
            <a:pPr marL="463550" indent="-46355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dekalcinálás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beágyazás, festés </a:t>
            </a:r>
            <a:b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(nincsen szervetlen állomány)</a:t>
            </a:r>
          </a:p>
          <a:p>
            <a:pPr marL="463550" indent="-463550" eaLnBrk="1" hangingPunct="1">
              <a:spcBef>
                <a:spcPct val="50000"/>
              </a:spcBef>
              <a:defRPr/>
            </a:pPr>
            <a:endParaRPr lang="hu-HU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63550" indent="-463550" eaLnBrk="1" hangingPunct="1">
              <a:spcBef>
                <a:spcPct val="50000"/>
              </a:spcBef>
              <a:defRPr/>
            </a:pP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festések:</a:t>
            </a:r>
          </a:p>
          <a:p>
            <a:pPr marL="463550" indent="-46355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Schmorl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(pikrinsav) 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Tahoma" pitchFamily="34" charset="0"/>
              </a:rPr>
              <a:t>—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sejtek: barna, </a:t>
            </a:r>
            <a:r>
              <a:rPr lang="hu-HU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ECM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 sárgás;</a:t>
            </a:r>
          </a:p>
          <a:p>
            <a:pPr marL="463550" indent="-46355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HE 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Tahoma" pitchFamily="34" charset="0"/>
              </a:rPr>
              <a:t>—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sejtek: kék, </a:t>
            </a:r>
            <a:r>
              <a:rPr lang="hu-HU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ECM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 piros;</a:t>
            </a:r>
          </a:p>
          <a:p>
            <a:pPr marL="463550" indent="-46355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Azan </a:t>
            </a:r>
            <a:r>
              <a:rPr lang="hu-HU" sz="2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/ </a:t>
            </a:r>
            <a:r>
              <a:rPr lang="hu-HU" sz="22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trichrom</a:t>
            </a:r>
            <a:r>
              <a:rPr lang="hu-HU" sz="2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2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ahoma" pitchFamily="34" charset="0"/>
              </a:rPr>
              <a:t>—</a:t>
            </a:r>
            <a:r>
              <a:rPr lang="hu-HU" sz="2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sejtek: piros, </a:t>
            </a:r>
            <a:r>
              <a:rPr lang="hu-HU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ECM</a:t>
            </a:r>
            <a:r>
              <a:rPr lang="hu-H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 kék</a:t>
            </a:r>
            <a:endParaRPr lang="en-GB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026" descr="csont csiszolat foto B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360" y="305887"/>
            <a:ext cx="7662882" cy="576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1027"/>
          <p:cNvSpPr txBox="1">
            <a:spLocks noChangeArrowheads="1"/>
          </p:cNvSpPr>
          <p:nvPr/>
        </p:nvSpPr>
        <p:spPr bwMode="auto">
          <a:xfrm>
            <a:off x="4701172" y="6220469"/>
            <a:ext cx="3816350" cy="457200"/>
          </a:xfrm>
          <a:prstGeom prst="rect">
            <a:avLst/>
          </a:prstGeom>
          <a:solidFill>
            <a:srgbClr val="8ED25B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CSONTCSISZOLAT</a:t>
            </a:r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>
            <a:grpSpLocks noChangeAspect="1"/>
          </p:cNvGrpSpPr>
          <p:nvPr/>
        </p:nvGrpSpPr>
        <p:grpSpPr>
          <a:xfrm>
            <a:off x="661737" y="272534"/>
            <a:ext cx="8169442" cy="6517116"/>
            <a:chOff x="0" y="0"/>
            <a:chExt cx="9144000" cy="7294563"/>
          </a:xfrm>
        </p:grpSpPr>
        <p:pic>
          <p:nvPicPr>
            <p:cNvPr id="89090" name="Picture 1026" descr="csont osteon vazlat BH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938" y="0"/>
              <a:ext cx="7104062" cy="684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1" name="Text Box 1027"/>
            <p:cNvSpPr txBox="1">
              <a:spLocks noChangeArrowheads="1"/>
            </p:cNvSpPr>
            <p:nvPr/>
          </p:nvSpPr>
          <p:spPr bwMode="auto">
            <a:xfrm>
              <a:off x="0" y="4899025"/>
              <a:ext cx="4586288" cy="1291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457200" indent="-457200" algn="r" eaLnBrk="1" hangingPunct="1">
                <a:spcBef>
                  <a:spcPct val="50000"/>
                </a:spcBef>
                <a:defRPr/>
              </a:pPr>
              <a:r>
                <a:rPr lang="hu-HU" sz="23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osteocyta nyúlványok helye: </a:t>
              </a:r>
              <a:r>
                <a:rPr lang="hu-HU" sz="2300" u="sng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canaliculus</a:t>
              </a:r>
              <a:r>
                <a:rPr lang="hu-HU" sz="23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osseum</a:t>
              </a:r>
            </a:p>
          </p:txBody>
        </p:sp>
        <p:sp>
          <p:nvSpPr>
            <p:cNvPr id="83981" name="Text Box 1037"/>
            <p:cNvSpPr txBox="1">
              <a:spLocks noChangeArrowheads="1"/>
            </p:cNvSpPr>
            <p:nvPr/>
          </p:nvSpPr>
          <p:spPr bwMode="auto">
            <a:xfrm>
              <a:off x="171450" y="808038"/>
              <a:ext cx="1652588" cy="1291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  <a:defRPr/>
              </a:pPr>
              <a:r>
                <a:rPr lang="hu-HU" sz="23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Havers csatorna helye</a:t>
              </a:r>
              <a:endParaRPr lang="en-GB" sz="23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3982" name="Text Box 1038"/>
            <p:cNvSpPr txBox="1">
              <a:spLocks noChangeArrowheads="1"/>
            </p:cNvSpPr>
            <p:nvPr/>
          </p:nvSpPr>
          <p:spPr bwMode="auto">
            <a:xfrm>
              <a:off x="1803828" y="6795049"/>
              <a:ext cx="4518230" cy="499514"/>
            </a:xfrm>
            <a:prstGeom prst="rect">
              <a:avLst/>
            </a:prstGeom>
            <a:solidFill>
              <a:srgbClr val="8ED25B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hu-HU" sz="23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CSONTCSISZOLAT vázlata</a:t>
              </a:r>
              <a:endParaRPr lang="en-GB" sz="2300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3983" name="Text Box 1039"/>
            <p:cNvSpPr txBox="1">
              <a:spLocks noChangeArrowheads="1"/>
            </p:cNvSpPr>
            <p:nvPr/>
          </p:nvSpPr>
          <p:spPr bwMode="auto">
            <a:xfrm>
              <a:off x="44450" y="3030539"/>
              <a:ext cx="2798763" cy="1188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344488" indent="-344488" algn="r" eaLnBrk="1" hangingPunct="1">
                <a:spcBef>
                  <a:spcPct val="50000"/>
                </a:spcBef>
                <a:defRPr/>
              </a:pPr>
              <a:r>
                <a:rPr lang="hu-HU" sz="23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osteocyták helye: </a:t>
              </a:r>
              <a:r>
                <a:rPr lang="hu-HU" sz="2300" u="sng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lacuna</a:t>
              </a:r>
              <a:r>
                <a:rPr lang="hu-HU" sz="23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osseum</a:t>
              </a:r>
              <a:endParaRPr lang="en-GB" sz="23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3984" name="Line 1040"/>
            <p:cNvSpPr>
              <a:spLocks noChangeShapeType="1"/>
            </p:cNvSpPr>
            <p:nvPr/>
          </p:nvSpPr>
          <p:spPr bwMode="auto">
            <a:xfrm flipV="1">
              <a:off x="2851150" y="3021013"/>
              <a:ext cx="1098550" cy="358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 sz="2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985" name="Line 1041"/>
            <p:cNvSpPr>
              <a:spLocks noChangeShapeType="1"/>
            </p:cNvSpPr>
            <p:nvPr/>
          </p:nvSpPr>
          <p:spPr bwMode="auto">
            <a:xfrm flipV="1">
              <a:off x="2838450" y="3259138"/>
              <a:ext cx="1720850" cy="1190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 sz="2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986" name="Line 1042"/>
            <p:cNvSpPr>
              <a:spLocks noChangeShapeType="1"/>
            </p:cNvSpPr>
            <p:nvPr/>
          </p:nvSpPr>
          <p:spPr bwMode="auto">
            <a:xfrm flipV="1">
              <a:off x="2836863" y="2411413"/>
              <a:ext cx="900112" cy="968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 sz="2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987" name="Line 1043"/>
            <p:cNvSpPr>
              <a:spLocks noChangeShapeType="1"/>
            </p:cNvSpPr>
            <p:nvPr/>
          </p:nvSpPr>
          <p:spPr bwMode="auto">
            <a:xfrm flipV="1">
              <a:off x="4494213" y="4865688"/>
              <a:ext cx="1089025" cy="449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 sz="2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988" name="Line 1044"/>
            <p:cNvSpPr>
              <a:spLocks noChangeShapeType="1"/>
            </p:cNvSpPr>
            <p:nvPr/>
          </p:nvSpPr>
          <p:spPr bwMode="auto">
            <a:xfrm>
              <a:off x="4481513" y="5313363"/>
              <a:ext cx="763587" cy="523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 sz="2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989" name="Line 1045"/>
            <p:cNvSpPr>
              <a:spLocks noChangeShapeType="1"/>
            </p:cNvSpPr>
            <p:nvPr/>
          </p:nvSpPr>
          <p:spPr bwMode="auto">
            <a:xfrm flipV="1">
              <a:off x="4479925" y="4413250"/>
              <a:ext cx="727075" cy="901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 sz="2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990" name="Line 1046"/>
            <p:cNvSpPr>
              <a:spLocks noChangeShapeType="1"/>
            </p:cNvSpPr>
            <p:nvPr/>
          </p:nvSpPr>
          <p:spPr bwMode="auto">
            <a:xfrm>
              <a:off x="1804988" y="1419225"/>
              <a:ext cx="342900" cy="38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 sz="2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026" descr="csont schmorl foto a Ross 150 dp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158" y="152234"/>
            <a:ext cx="7820526" cy="587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27"/>
          <p:cNvSpPr txBox="1">
            <a:spLocks noChangeArrowheads="1"/>
          </p:cNvSpPr>
          <p:nvPr/>
        </p:nvSpPr>
        <p:spPr bwMode="auto">
          <a:xfrm>
            <a:off x="2435334" y="6229015"/>
            <a:ext cx="6101350" cy="40011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KERESZTMETSZET, CSISZOLAT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14400" y="855009"/>
            <a:ext cx="82296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dirty="0" err="1">
                <a:latin typeface="Tahoma" panose="020B0604030504040204" pitchFamily="34" charset="0"/>
              </a:rPr>
              <a:t>Hyalinporc</a:t>
            </a:r>
            <a:r>
              <a:rPr lang="hu-HU" altLang="hu-HU" dirty="0">
                <a:latin typeface="Tahoma" panose="020B0604030504040204" pitchFamily="34" charset="0"/>
              </a:rPr>
              <a:t> felépítése: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sejtek és </a:t>
            </a:r>
            <a:r>
              <a:rPr lang="hu-HU" altLang="hu-HU" sz="2400" dirty="0" err="1">
                <a:latin typeface="Tahoma" panose="020B0604030504040204" pitchFamily="34" charset="0"/>
              </a:rPr>
              <a:t>extracellularis</a:t>
            </a:r>
            <a:r>
              <a:rPr lang="hu-HU" altLang="hu-HU" sz="2400" dirty="0">
                <a:latin typeface="Tahoma" panose="020B0604030504040204" pitchFamily="34" charset="0"/>
              </a:rPr>
              <a:t> mátrix (</a:t>
            </a:r>
            <a:r>
              <a:rPr lang="hu-HU" altLang="hu-HU" sz="2400" dirty="0" err="1">
                <a:latin typeface="Tahoma" panose="020B0604030504040204" pitchFamily="34" charset="0"/>
              </a:rPr>
              <a:t>ECM</a:t>
            </a:r>
            <a:r>
              <a:rPr lang="hu-HU" altLang="hu-HU" sz="2400" dirty="0"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4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latin typeface="Tahoma" panose="020B0604030504040204" pitchFamily="34" charset="0"/>
              </a:rPr>
              <a:t>sejt: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</a:t>
            </a:r>
            <a:r>
              <a:rPr lang="hu-HU" altLang="hu-HU" sz="2400" dirty="0" err="1">
                <a:latin typeface="Tahoma" panose="020B0604030504040204" pitchFamily="34" charset="0"/>
              </a:rPr>
              <a:t>chondrocyta</a:t>
            </a:r>
            <a:r>
              <a:rPr lang="hu-HU" altLang="hu-HU" sz="2400" dirty="0">
                <a:latin typeface="Tahoma" panose="020B0604030504040204" pitchFamily="34" charset="0"/>
              </a:rPr>
              <a:t> (</a:t>
            </a:r>
            <a:r>
              <a:rPr lang="hu-HU" altLang="hu-HU" sz="2400" dirty="0" err="1">
                <a:latin typeface="Tahoma" panose="020B0604030504040204" pitchFamily="34" charset="0"/>
              </a:rPr>
              <a:t>chondroblastból</a:t>
            </a:r>
            <a:r>
              <a:rPr lang="hu-HU" altLang="hu-HU" sz="2400" dirty="0">
                <a:latin typeface="Tahoma" panose="020B0604030504040204" pitchFamily="34" charset="0"/>
              </a:rPr>
              <a:t> fejlődik)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 dirty="0" err="1">
                <a:latin typeface="Tahoma" panose="020B0604030504040204" pitchFamily="34" charset="0"/>
              </a:rPr>
              <a:t>ECM</a:t>
            </a:r>
            <a:r>
              <a:rPr lang="hu-HU" altLang="hu-HU" sz="2400" dirty="0">
                <a:latin typeface="Tahoma" panose="020B060403050404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kollagének (</a:t>
            </a:r>
            <a:r>
              <a:rPr lang="hu-HU" altLang="hu-HU" sz="2400" dirty="0" err="1">
                <a:latin typeface="Tahoma" panose="020B0604030504040204" pitchFamily="34" charset="0"/>
              </a:rPr>
              <a:t>II</a:t>
            </a:r>
            <a:r>
              <a:rPr lang="hu-HU" altLang="hu-HU" sz="2400" dirty="0">
                <a:latin typeface="Tahoma" panose="020B0604030504040204" pitchFamily="34" charset="0"/>
              </a:rPr>
              <a:t>., </a:t>
            </a:r>
            <a:r>
              <a:rPr lang="hu-HU" altLang="hu-HU" sz="2400" dirty="0" err="1">
                <a:latin typeface="Tahoma" panose="020B0604030504040204" pitchFamily="34" charset="0"/>
              </a:rPr>
              <a:t>IX</a:t>
            </a:r>
            <a:r>
              <a:rPr lang="hu-HU" altLang="hu-HU" sz="2400" dirty="0">
                <a:latin typeface="Tahoma" panose="020B0604030504040204" pitchFamily="34" charset="0"/>
              </a:rPr>
              <a:t>., </a:t>
            </a:r>
            <a:r>
              <a:rPr lang="hu-HU" altLang="hu-HU" sz="2400" dirty="0" err="1">
                <a:latin typeface="Tahoma" panose="020B0604030504040204" pitchFamily="34" charset="0"/>
              </a:rPr>
              <a:t>XI</a:t>
            </a:r>
            <a:r>
              <a:rPr lang="hu-HU" altLang="hu-HU" sz="2400" dirty="0">
                <a:latin typeface="Tahoma" panose="020B0604030504040204" pitchFamily="34" charset="0"/>
              </a:rPr>
              <a:t>., V., X.)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</a:t>
            </a:r>
            <a:r>
              <a:rPr lang="hu-HU" altLang="hu-HU" sz="2400" dirty="0" err="1">
                <a:latin typeface="Tahoma" panose="020B0604030504040204" pitchFamily="34" charset="0"/>
              </a:rPr>
              <a:t>proteoglikánok</a:t>
            </a:r>
            <a:r>
              <a:rPr lang="hu-HU" altLang="hu-HU" sz="2400" dirty="0">
                <a:latin typeface="Tahoma" panose="020B0604030504040204" pitchFamily="34" charset="0"/>
              </a:rPr>
              <a:t> (</a:t>
            </a:r>
            <a:r>
              <a:rPr lang="hu-HU" altLang="hu-HU" sz="2400" dirty="0" err="1">
                <a:latin typeface="Tahoma" panose="020B0604030504040204" pitchFamily="34" charset="0"/>
              </a:rPr>
              <a:t>aggrecan</a:t>
            </a:r>
            <a:r>
              <a:rPr lang="hu-HU" altLang="hu-HU" sz="2400" dirty="0">
                <a:latin typeface="Tahoma" panose="020B0604030504040204" pitchFamily="34" charset="0"/>
              </a:rPr>
              <a:t>, </a:t>
            </a:r>
            <a:r>
              <a:rPr lang="hu-HU" altLang="hu-HU" sz="2400" dirty="0" err="1">
                <a:latin typeface="Tahoma" panose="020B0604030504040204" pitchFamily="34" charset="0"/>
              </a:rPr>
              <a:t>decorin</a:t>
            </a:r>
            <a:r>
              <a:rPr lang="hu-HU" altLang="hu-HU" sz="2400" dirty="0">
                <a:latin typeface="Tahoma" panose="020B0604030504040204" pitchFamily="34" charset="0"/>
              </a:rPr>
              <a:t>, </a:t>
            </a:r>
            <a:r>
              <a:rPr lang="hu-HU" altLang="hu-HU" sz="2400" dirty="0" err="1">
                <a:latin typeface="Tahoma" panose="020B0604030504040204" pitchFamily="34" charset="0"/>
              </a:rPr>
              <a:t>biglycan</a:t>
            </a:r>
            <a:r>
              <a:rPr lang="hu-HU" altLang="hu-HU" sz="2400" dirty="0"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</a:t>
            </a:r>
            <a:r>
              <a:rPr lang="hu-HU" altLang="hu-HU" sz="2400" dirty="0" err="1">
                <a:latin typeface="Tahoma" panose="020B0604030504040204" pitchFamily="34" charset="0"/>
              </a:rPr>
              <a:t>hyaluronsav</a:t>
            </a:r>
            <a:endParaRPr lang="hu-HU" altLang="hu-HU" sz="24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	</a:t>
            </a:r>
            <a:r>
              <a:rPr lang="hu-HU" altLang="hu-HU" sz="2400" dirty="0" err="1">
                <a:latin typeface="Tahoma" panose="020B0604030504040204" pitchFamily="34" charset="0"/>
              </a:rPr>
              <a:t>glikoproteinek</a:t>
            </a:r>
            <a:endParaRPr lang="hu-HU" altLang="hu-HU" sz="24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026" descr="csont schmorl foto b Ross 150 dp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283" y="155659"/>
            <a:ext cx="7700211" cy="577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1027"/>
          <p:cNvSpPr txBox="1">
            <a:spLocks noChangeArrowheads="1"/>
          </p:cNvSpPr>
          <p:nvPr/>
        </p:nvSpPr>
        <p:spPr bwMode="auto">
          <a:xfrm>
            <a:off x="1923636" y="6297662"/>
            <a:ext cx="6101350" cy="40011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KERESZTMETSZET, CSISZOLAT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>
            <a:grpSpLocks noChangeAspect="1"/>
          </p:cNvGrpSpPr>
          <p:nvPr/>
        </p:nvGrpSpPr>
        <p:grpSpPr>
          <a:xfrm>
            <a:off x="1203157" y="264443"/>
            <a:ext cx="7700211" cy="5773822"/>
            <a:chOff x="0" y="-108285"/>
            <a:chExt cx="9144000" cy="6856413"/>
          </a:xfrm>
        </p:grpSpPr>
        <p:grpSp>
          <p:nvGrpSpPr>
            <p:cNvPr id="2" name="Csoportba foglalás 1"/>
            <p:cNvGrpSpPr/>
            <p:nvPr/>
          </p:nvGrpSpPr>
          <p:grpSpPr>
            <a:xfrm>
              <a:off x="0" y="-108285"/>
              <a:ext cx="9144000" cy="6856413"/>
              <a:chOff x="0" y="0"/>
              <a:chExt cx="9144000" cy="6856413"/>
            </a:xfrm>
          </p:grpSpPr>
          <p:pic>
            <p:nvPicPr>
              <p:cNvPr id="92162" name="Picture 2" descr="csont schmorl kn RP 150 dpi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6856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7" name="Freeform 5"/>
              <p:cNvSpPr>
                <a:spLocks/>
              </p:cNvSpPr>
              <p:nvPr/>
            </p:nvSpPr>
            <p:spPr bwMode="auto">
              <a:xfrm>
                <a:off x="4056063" y="3222625"/>
                <a:ext cx="504825" cy="546100"/>
              </a:xfrm>
              <a:custGeom>
                <a:avLst/>
                <a:gdLst/>
                <a:ahLst/>
                <a:cxnLst>
                  <a:cxn ang="0">
                    <a:pos x="73" y="18"/>
                  </a:cxn>
                  <a:cxn ang="0">
                    <a:pos x="48" y="37"/>
                  </a:cxn>
                  <a:cxn ang="0">
                    <a:pos x="36" y="49"/>
                  </a:cxn>
                  <a:cxn ang="0">
                    <a:pos x="25" y="66"/>
                  </a:cxn>
                  <a:cxn ang="0">
                    <a:pos x="13" y="85"/>
                  </a:cxn>
                  <a:cxn ang="0">
                    <a:pos x="4" y="103"/>
                  </a:cxn>
                  <a:cxn ang="0">
                    <a:pos x="0" y="139"/>
                  </a:cxn>
                  <a:cxn ang="0">
                    <a:pos x="1" y="249"/>
                  </a:cxn>
                  <a:cxn ang="0">
                    <a:pos x="54" y="307"/>
                  </a:cxn>
                  <a:cxn ang="0">
                    <a:pos x="91" y="322"/>
                  </a:cxn>
                  <a:cxn ang="0">
                    <a:pos x="130" y="328"/>
                  </a:cxn>
                  <a:cxn ang="0">
                    <a:pos x="157" y="334"/>
                  </a:cxn>
                  <a:cxn ang="0">
                    <a:pos x="231" y="327"/>
                  </a:cxn>
                  <a:cxn ang="0">
                    <a:pos x="240" y="319"/>
                  </a:cxn>
                  <a:cxn ang="0">
                    <a:pos x="247" y="301"/>
                  </a:cxn>
                  <a:cxn ang="0">
                    <a:pos x="285" y="277"/>
                  </a:cxn>
                  <a:cxn ang="0">
                    <a:pos x="297" y="213"/>
                  </a:cxn>
                  <a:cxn ang="0">
                    <a:pos x="306" y="195"/>
                  </a:cxn>
                  <a:cxn ang="0">
                    <a:pos x="285" y="72"/>
                  </a:cxn>
                  <a:cxn ang="0">
                    <a:pos x="268" y="51"/>
                  </a:cxn>
                  <a:cxn ang="0">
                    <a:pos x="219" y="12"/>
                  </a:cxn>
                  <a:cxn ang="0">
                    <a:pos x="109" y="10"/>
                  </a:cxn>
                  <a:cxn ang="0">
                    <a:pos x="73" y="18"/>
                  </a:cxn>
                </a:cxnLst>
                <a:rect l="0" t="0" r="r" b="b"/>
                <a:pathLst>
                  <a:path w="318" h="344">
                    <a:moveTo>
                      <a:pt x="73" y="18"/>
                    </a:moveTo>
                    <a:cubicBezTo>
                      <a:pt x="65" y="24"/>
                      <a:pt x="57" y="31"/>
                      <a:pt x="48" y="37"/>
                    </a:cubicBezTo>
                    <a:cubicBezTo>
                      <a:pt x="45" y="42"/>
                      <a:pt x="36" y="49"/>
                      <a:pt x="36" y="49"/>
                    </a:cubicBezTo>
                    <a:cubicBezTo>
                      <a:pt x="34" y="55"/>
                      <a:pt x="29" y="60"/>
                      <a:pt x="25" y="66"/>
                    </a:cubicBezTo>
                    <a:cubicBezTo>
                      <a:pt x="24" y="73"/>
                      <a:pt x="19" y="81"/>
                      <a:pt x="13" y="85"/>
                    </a:cubicBezTo>
                    <a:cubicBezTo>
                      <a:pt x="12" y="92"/>
                      <a:pt x="7" y="97"/>
                      <a:pt x="4" y="103"/>
                    </a:cubicBezTo>
                    <a:cubicBezTo>
                      <a:pt x="2" y="115"/>
                      <a:pt x="2" y="127"/>
                      <a:pt x="0" y="139"/>
                    </a:cubicBezTo>
                    <a:cubicBezTo>
                      <a:pt x="0" y="176"/>
                      <a:pt x="0" y="212"/>
                      <a:pt x="1" y="249"/>
                    </a:cubicBezTo>
                    <a:cubicBezTo>
                      <a:pt x="1" y="266"/>
                      <a:pt x="38" y="304"/>
                      <a:pt x="54" y="307"/>
                    </a:cubicBezTo>
                    <a:cubicBezTo>
                      <a:pt x="65" y="315"/>
                      <a:pt x="77" y="320"/>
                      <a:pt x="91" y="322"/>
                    </a:cubicBezTo>
                    <a:cubicBezTo>
                      <a:pt x="102" y="327"/>
                      <a:pt x="118" y="327"/>
                      <a:pt x="130" y="328"/>
                    </a:cubicBezTo>
                    <a:cubicBezTo>
                      <a:pt x="139" y="330"/>
                      <a:pt x="148" y="333"/>
                      <a:pt x="157" y="334"/>
                    </a:cubicBezTo>
                    <a:cubicBezTo>
                      <a:pt x="232" y="333"/>
                      <a:pt x="203" y="344"/>
                      <a:pt x="231" y="327"/>
                    </a:cubicBezTo>
                    <a:cubicBezTo>
                      <a:pt x="234" y="324"/>
                      <a:pt x="238" y="323"/>
                      <a:pt x="240" y="319"/>
                    </a:cubicBezTo>
                    <a:cubicBezTo>
                      <a:pt x="243" y="312"/>
                      <a:pt x="241" y="307"/>
                      <a:pt x="247" y="301"/>
                    </a:cubicBezTo>
                    <a:cubicBezTo>
                      <a:pt x="257" y="291"/>
                      <a:pt x="273" y="284"/>
                      <a:pt x="285" y="277"/>
                    </a:cubicBezTo>
                    <a:cubicBezTo>
                      <a:pt x="297" y="261"/>
                      <a:pt x="284" y="231"/>
                      <a:pt x="297" y="213"/>
                    </a:cubicBezTo>
                    <a:cubicBezTo>
                      <a:pt x="298" y="207"/>
                      <a:pt x="302" y="200"/>
                      <a:pt x="306" y="195"/>
                    </a:cubicBezTo>
                    <a:cubicBezTo>
                      <a:pt x="316" y="146"/>
                      <a:pt x="318" y="105"/>
                      <a:pt x="285" y="72"/>
                    </a:cubicBezTo>
                    <a:cubicBezTo>
                      <a:pt x="278" y="65"/>
                      <a:pt x="277" y="56"/>
                      <a:pt x="268" y="51"/>
                    </a:cubicBezTo>
                    <a:cubicBezTo>
                      <a:pt x="258" y="34"/>
                      <a:pt x="239" y="15"/>
                      <a:pt x="219" y="12"/>
                    </a:cubicBezTo>
                    <a:cubicBezTo>
                      <a:pt x="183" y="0"/>
                      <a:pt x="150" y="10"/>
                      <a:pt x="109" y="10"/>
                    </a:cubicBezTo>
                    <a:cubicBezTo>
                      <a:pt x="97" y="11"/>
                      <a:pt x="63" y="11"/>
                      <a:pt x="73" y="18"/>
                    </a:cubicBezTo>
                    <a:close/>
                  </a:path>
                </a:pathLst>
              </a:custGeom>
              <a:noFill/>
              <a:ln w="38100" cap="rnd" cmpd="sng">
                <a:solidFill>
                  <a:schemeClr val="accent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395913" y="5603875"/>
                <a:ext cx="646112" cy="611188"/>
              </a:xfrm>
              <a:custGeom>
                <a:avLst/>
                <a:gdLst/>
                <a:ahLst/>
                <a:cxnLst>
                  <a:cxn ang="0">
                    <a:pos x="91" y="2"/>
                  </a:cxn>
                  <a:cxn ang="0">
                    <a:pos x="69" y="14"/>
                  </a:cxn>
                  <a:cxn ang="0">
                    <a:pos x="63" y="18"/>
                  </a:cxn>
                  <a:cxn ang="0">
                    <a:pos x="59" y="24"/>
                  </a:cxn>
                  <a:cxn ang="0">
                    <a:pos x="47" y="32"/>
                  </a:cxn>
                  <a:cxn ang="0">
                    <a:pos x="27" y="60"/>
                  </a:cxn>
                  <a:cxn ang="0">
                    <a:pos x="1" y="128"/>
                  </a:cxn>
                  <a:cxn ang="0">
                    <a:pos x="13" y="268"/>
                  </a:cxn>
                  <a:cxn ang="0">
                    <a:pos x="19" y="314"/>
                  </a:cxn>
                  <a:cxn ang="0">
                    <a:pos x="43" y="324"/>
                  </a:cxn>
                  <a:cxn ang="0">
                    <a:pos x="55" y="328"/>
                  </a:cxn>
                  <a:cxn ang="0">
                    <a:pos x="135" y="348"/>
                  </a:cxn>
                  <a:cxn ang="0">
                    <a:pos x="177" y="374"/>
                  </a:cxn>
                  <a:cxn ang="0">
                    <a:pos x="219" y="378"/>
                  </a:cxn>
                  <a:cxn ang="0">
                    <a:pos x="285" y="376"/>
                  </a:cxn>
                  <a:cxn ang="0">
                    <a:pos x="311" y="354"/>
                  </a:cxn>
                  <a:cxn ang="0">
                    <a:pos x="323" y="350"/>
                  </a:cxn>
                  <a:cxn ang="0">
                    <a:pos x="341" y="328"/>
                  </a:cxn>
                  <a:cxn ang="0">
                    <a:pos x="375" y="276"/>
                  </a:cxn>
                  <a:cxn ang="0">
                    <a:pos x="383" y="258"/>
                  </a:cxn>
                  <a:cxn ang="0">
                    <a:pos x="389" y="180"/>
                  </a:cxn>
                  <a:cxn ang="0">
                    <a:pos x="375" y="74"/>
                  </a:cxn>
                  <a:cxn ang="0">
                    <a:pos x="317" y="40"/>
                  </a:cxn>
                  <a:cxn ang="0">
                    <a:pos x="297" y="30"/>
                  </a:cxn>
                  <a:cxn ang="0">
                    <a:pos x="245" y="8"/>
                  </a:cxn>
                  <a:cxn ang="0">
                    <a:pos x="223" y="0"/>
                  </a:cxn>
                  <a:cxn ang="0">
                    <a:pos x="91" y="2"/>
                  </a:cxn>
                </a:cxnLst>
                <a:rect l="0" t="0" r="r" b="b"/>
                <a:pathLst>
                  <a:path w="407" h="385">
                    <a:moveTo>
                      <a:pt x="91" y="2"/>
                    </a:moveTo>
                    <a:cubicBezTo>
                      <a:pt x="80" y="9"/>
                      <a:pt x="84" y="12"/>
                      <a:pt x="69" y="14"/>
                    </a:cubicBezTo>
                    <a:cubicBezTo>
                      <a:pt x="67" y="15"/>
                      <a:pt x="65" y="16"/>
                      <a:pt x="63" y="18"/>
                    </a:cubicBezTo>
                    <a:cubicBezTo>
                      <a:pt x="61" y="20"/>
                      <a:pt x="61" y="22"/>
                      <a:pt x="59" y="24"/>
                    </a:cubicBezTo>
                    <a:cubicBezTo>
                      <a:pt x="55" y="27"/>
                      <a:pt x="47" y="32"/>
                      <a:pt x="47" y="32"/>
                    </a:cubicBezTo>
                    <a:cubicBezTo>
                      <a:pt x="41" y="42"/>
                      <a:pt x="37" y="54"/>
                      <a:pt x="27" y="60"/>
                    </a:cubicBezTo>
                    <a:cubicBezTo>
                      <a:pt x="13" y="80"/>
                      <a:pt x="9" y="105"/>
                      <a:pt x="1" y="128"/>
                    </a:cubicBezTo>
                    <a:cubicBezTo>
                      <a:pt x="2" y="171"/>
                      <a:pt x="0" y="228"/>
                      <a:pt x="13" y="268"/>
                    </a:cubicBezTo>
                    <a:cubicBezTo>
                      <a:pt x="13" y="271"/>
                      <a:pt x="13" y="310"/>
                      <a:pt x="19" y="314"/>
                    </a:cubicBezTo>
                    <a:cubicBezTo>
                      <a:pt x="27" y="319"/>
                      <a:pt x="35" y="321"/>
                      <a:pt x="43" y="324"/>
                    </a:cubicBezTo>
                    <a:cubicBezTo>
                      <a:pt x="47" y="325"/>
                      <a:pt x="55" y="328"/>
                      <a:pt x="55" y="328"/>
                    </a:cubicBezTo>
                    <a:cubicBezTo>
                      <a:pt x="81" y="347"/>
                      <a:pt x="104" y="344"/>
                      <a:pt x="135" y="348"/>
                    </a:cubicBezTo>
                    <a:cubicBezTo>
                      <a:pt x="150" y="353"/>
                      <a:pt x="164" y="365"/>
                      <a:pt x="177" y="374"/>
                    </a:cubicBezTo>
                    <a:cubicBezTo>
                      <a:pt x="189" y="382"/>
                      <a:pt x="205" y="377"/>
                      <a:pt x="219" y="378"/>
                    </a:cubicBezTo>
                    <a:cubicBezTo>
                      <a:pt x="240" y="385"/>
                      <a:pt x="264" y="381"/>
                      <a:pt x="285" y="376"/>
                    </a:cubicBezTo>
                    <a:cubicBezTo>
                      <a:pt x="292" y="369"/>
                      <a:pt x="301" y="359"/>
                      <a:pt x="311" y="354"/>
                    </a:cubicBezTo>
                    <a:cubicBezTo>
                      <a:pt x="315" y="352"/>
                      <a:pt x="323" y="350"/>
                      <a:pt x="323" y="350"/>
                    </a:cubicBezTo>
                    <a:cubicBezTo>
                      <a:pt x="329" y="341"/>
                      <a:pt x="332" y="334"/>
                      <a:pt x="341" y="328"/>
                    </a:cubicBezTo>
                    <a:cubicBezTo>
                      <a:pt x="347" y="311"/>
                      <a:pt x="360" y="286"/>
                      <a:pt x="375" y="276"/>
                    </a:cubicBezTo>
                    <a:cubicBezTo>
                      <a:pt x="379" y="271"/>
                      <a:pt x="383" y="258"/>
                      <a:pt x="383" y="258"/>
                    </a:cubicBezTo>
                    <a:cubicBezTo>
                      <a:pt x="384" y="232"/>
                      <a:pt x="384" y="205"/>
                      <a:pt x="389" y="180"/>
                    </a:cubicBezTo>
                    <a:cubicBezTo>
                      <a:pt x="391" y="146"/>
                      <a:pt x="407" y="96"/>
                      <a:pt x="375" y="74"/>
                    </a:cubicBezTo>
                    <a:cubicBezTo>
                      <a:pt x="363" y="56"/>
                      <a:pt x="335" y="50"/>
                      <a:pt x="317" y="40"/>
                    </a:cubicBezTo>
                    <a:cubicBezTo>
                      <a:pt x="298" y="29"/>
                      <a:pt x="313" y="34"/>
                      <a:pt x="297" y="30"/>
                    </a:cubicBezTo>
                    <a:cubicBezTo>
                      <a:pt x="283" y="20"/>
                      <a:pt x="262" y="11"/>
                      <a:pt x="245" y="8"/>
                    </a:cubicBezTo>
                    <a:cubicBezTo>
                      <a:pt x="238" y="4"/>
                      <a:pt x="231" y="3"/>
                      <a:pt x="223" y="0"/>
                    </a:cubicBezTo>
                    <a:cubicBezTo>
                      <a:pt x="179" y="1"/>
                      <a:pt x="135" y="2"/>
                      <a:pt x="91" y="2"/>
                    </a:cubicBezTo>
                    <a:close/>
                  </a:path>
                </a:pathLst>
              </a:custGeom>
              <a:noFill/>
              <a:ln w="38100" cap="rnd" cmpd="sng">
                <a:solidFill>
                  <a:schemeClr val="accent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1149350" y="3471863"/>
                <a:ext cx="704850" cy="712787"/>
              </a:xfrm>
              <a:custGeom>
                <a:avLst/>
                <a:gdLst/>
                <a:ahLst/>
                <a:cxnLst>
                  <a:cxn ang="0">
                    <a:pos x="4" y="93"/>
                  </a:cxn>
                  <a:cxn ang="0">
                    <a:pos x="8" y="241"/>
                  </a:cxn>
                  <a:cxn ang="0">
                    <a:pos x="20" y="321"/>
                  </a:cxn>
                  <a:cxn ang="0">
                    <a:pos x="64" y="329"/>
                  </a:cxn>
                  <a:cxn ang="0">
                    <a:pos x="112" y="357"/>
                  </a:cxn>
                  <a:cxn ang="0">
                    <a:pos x="280" y="449"/>
                  </a:cxn>
                  <a:cxn ang="0">
                    <a:pos x="384" y="445"/>
                  </a:cxn>
                  <a:cxn ang="0">
                    <a:pos x="404" y="413"/>
                  </a:cxn>
                  <a:cxn ang="0">
                    <a:pos x="364" y="129"/>
                  </a:cxn>
                  <a:cxn ang="0">
                    <a:pos x="332" y="85"/>
                  </a:cxn>
                  <a:cxn ang="0">
                    <a:pos x="300" y="57"/>
                  </a:cxn>
                  <a:cxn ang="0">
                    <a:pos x="252" y="21"/>
                  </a:cxn>
                  <a:cxn ang="0">
                    <a:pos x="228" y="5"/>
                  </a:cxn>
                  <a:cxn ang="0">
                    <a:pos x="64" y="17"/>
                  </a:cxn>
                  <a:cxn ang="0">
                    <a:pos x="12" y="57"/>
                  </a:cxn>
                  <a:cxn ang="0">
                    <a:pos x="4" y="93"/>
                  </a:cxn>
                </a:cxnLst>
                <a:rect l="0" t="0" r="r" b="b"/>
                <a:pathLst>
                  <a:path w="444" h="449">
                    <a:moveTo>
                      <a:pt x="4" y="93"/>
                    </a:moveTo>
                    <a:cubicBezTo>
                      <a:pt x="5" y="142"/>
                      <a:pt x="6" y="192"/>
                      <a:pt x="8" y="241"/>
                    </a:cubicBezTo>
                    <a:cubicBezTo>
                      <a:pt x="8" y="253"/>
                      <a:pt x="8" y="309"/>
                      <a:pt x="20" y="321"/>
                    </a:cubicBezTo>
                    <a:cubicBezTo>
                      <a:pt x="31" y="332"/>
                      <a:pt x="49" y="327"/>
                      <a:pt x="64" y="329"/>
                    </a:cubicBezTo>
                    <a:cubicBezTo>
                      <a:pt x="79" y="334"/>
                      <a:pt x="98" y="348"/>
                      <a:pt x="112" y="357"/>
                    </a:cubicBezTo>
                    <a:cubicBezTo>
                      <a:pt x="135" y="427"/>
                      <a:pt x="218" y="437"/>
                      <a:pt x="280" y="449"/>
                    </a:cubicBezTo>
                    <a:cubicBezTo>
                      <a:pt x="315" y="448"/>
                      <a:pt x="349" y="449"/>
                      <a:pt x="384" y="445"/>
                    </a:cubicBezTo>
                    <a:cubicBezTo>
                      <a:pt x="397" y="444"/>
                      <a:pt x="404" y="413"/>
                      <a:pt x="404" y="413"/>
                    </a:cubicBezTo>
                    <a:cubicBezTo>
                      <a:pt x="411" y="332"/>
                      <a:pt x="444" y="183"/>
                      <a:pt x="364" y="129"/>
                    </a:cubicBezTo>
                    <a:cubicBezTo>
                      <a:pt x="357" y="109"/>
                      <a:pt x="349" y="96"/>
                      <a:pt x="332" y="85"/>
                    </a:cubicBezTo>
                    <a:cubicBezTo>
                      <a:pt x="324" y="73"/>
                      <a:pt x="300" y="57"/>
                      <a:pt x="300" y="57"/>
                    </a:cubicBezTo>
                    <a:cubicBezTo>
                      <a:pt x="290" y="41"/>
                      <a:pt x="268" y="32"/>
                      <a:pt x="252" y="21"/>
                    </a:cubicBezTo>
                    <a:cubicBezTo>
                      <a:pt x="244" y="15"/>
                      <a:pt x="228" y="5"/>
                      <a:pt x="228" y="5"/>
                    </a:cubicBezTo>
                    <a:cubicBezTo>
                      <a:pt x="174" y="12"/>
                      <a:pt x="116" y="0"/>
                      <a:pt x="64" y="17"/>
                    </a:cubicBezTo>
                    <a:cubicBezTo>
                      <a:pt x="40" y="53"/>
                      <a:pt x="43" y="36"/>
                      <a:pt x="12" y="57"/>
                    </a:cubicBezTo>
                    <a:cubicBezTo>
                      <a:pt x="0" y="76"/>
                      <a:pt x="4" y="64"/>
                      <a:pt x="4" y="93"/>
                    </a:cubicBezTo>
                    <a:close/>
                  </a:path>
                </a:pathLst>
              </a:custGeom>
              <a:noFill/>
              <a:ln w="38100" cap="rnd" cmpd="sng">
                <a:solidFill>
                  <a:schemeClr val="accent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078" name="Freeform 6"/>
            <p:cNvSpPr>
              <a:spLocks/>
            </p:cNvSpPr>
            <p:nvPr/>
          </p:nvSpPr>
          <p:spPr bwMode="auto">
            <a:xfrm>
              <a:off x="7380288" y="546100"/>
              <a:ext cx="644525" cy="644525"/>
            </a:xfrm>
            <a:custGeom>
              <a:avLst/>
              <a:gdLst/>
              <a:ahLst/>
              <a:cxnLst>
                <a:cxn ang="0">
                  <a:pos x="52" y="46"/>
                </a:cxn>
                <a:cxn ang="0">
                  <a:pos x="34" y="73"/>
                </a:cxn>
                <a:cxn ang="0">
                  <a:pos x="52" y="262"/>
                </a:cxn>
                <a:cxn ang="0">
                  <a:pos x="67" y="277"/>
                </a:cxn>
                <a:cxn ang="0">
                  <a:pos x="88" y="313"/>
                </a:cxn>
                <a:cxn ang="0">
                  <a:pos x="106" y="328"/>
                </a:cxn>
                <a:cxn ang="0">
                  <a:pos x="157" y="379"/>
                </a:cxn>
                <a:cxn ang="0">
                  <a:pos x="175" y="388"/>
                </a:cxn>
                <a:cxn ang="0">
                  <a:pos x="244" y="391"/>
                </a:cxn>
                <a:cxn ang="0">
                  <a:pos x="283" y="406"/>
                </a:cxn>
                <a:cxn ang="0">
                  <a:pos x="316" y="379"/>
                </a:cxn>
                <a:cxn ang="0">
                  <a:pos x="319" y="370"/>
                </a:cxn>
                <a:cxn ang="0">
                  <a:pos x="355" y="349"/>
                </a:cxn>
                <a:cxn ang="0">
                  <a:pos x="373" y="334"/>
                </a:cxn>
                <a:cxn ang="0">
                  <a:pos x="379" y="316"/>
                </a:cxn>
                <a:cxn ang="0">
                  <a:pos x="388" y="244"/>
                </a:cxn>
                <a:cxn ang="0">
                  <a:pos x="361" y="97"/>
                </a:cxn>
                <a:cxn ang="0">
                  <a:pos x="340" y="76"/>
                </a:cxn>
                <a:cxn ang="0">
                  <a:pos x="313" y="46"/>
                </a:cxn>
                <a:cxn ang="0">
                  <a:pos x="187" y="4"/>
                </a:cxn>
                <a:cxn ang="0">
                  <a:pos x="100" y="7"/>
                </a:cxn>
                <a:cxn ang="0">
                  <a:pos x="55" y="34"/>
                </a:cxn>
                <a:cxn ang="0">
                  <a:pos x="52" y="46"/>
                </a:cxn>
              </a:cxnLst>
              <a:rect l="0" t="0" r="r" b="b"/>
              <a:pathLst>
                <a:path w="406" h="406">
                  <a:moveTo>
                    <a:pt x="52" y="46"/>
                  </a:moveTo>
                  <a:cubicBezTo>
                    <a:pt x="45" y="56"/>
                    <a:pt x="43" y="64"/>
                    <a:pt x="34" y="73"/>
                  </a:cubicBezTo>
                  <a:cubicBezTo>
                    <a:pt x="25" y="116"/>
                    <a:pt x="0" y="245"/>
                    <a:pt x="52" y="262"/>
                  </a:cubicBezTo>
                  <a:cubicBezTo>
                    <a:pt x="76" y="298"/>
                    <a:pt x="39" y="245"/>
                    <a:pt x="67" y="277"/>
                  </a:cubicBezTo>
                  <a:cubicBezTo>
                    <a:pt x="76" y="288"/>
                    <a:pt x="79" y="304"/>
                    <a:pt x="88" y="313"/>
                  </a:cubicBezTo>
                  <a:cubicBezTo>
                    <a:pt x="112" y="337"/>
                    <a:pt x="81" y="299"/>
                    <a:pt x="106" y="328"/>
                  </a:cubicBezTo>
                  <a:cubicBezTo>
                    <a:pt x="124" y="350"/>
                    <a:pt x="127" y="369"/>
                    <a:pt x="157" y="379"/>
                  </a:cubicBezTo>
                  <a:cubicBezTo>
                    <a:pt x="170" y="383"/>
                    <a:pt x="162" y="387"/>
                    <a:pt x="175" y="388"/>
                  </a:cubicBezTo>
                  <a:cubicBezTo>
                    <a:pt x="198" y="390"/>
                    <a:pt x="221" y="390"/>
                    <a:pt x="244" y="391"/>
                  </a:cubicBezTo>
                  <a:cubicBezTo>
                    <a:pt x="258" y="395"/>
                    <a:pt x="269" y="401"/>
                    <a:pt x="283" y="406"/>
                  </a:cubicBezTo>
                  <a:cubicBezTo>
                    <a:pt x="299" y="402"/>
                    <a:pt x="310" y="397"/>
                    <a:pt x="316" y="379"/>
                  </a:cubicBezTo>
                  <a:cubicBezTo>
                    <a:pt x="317" y="376"/>
                    <a:pt x="317" y="372"/>
                    <a:pt x="319" y="370"/>
                  </a:cubicBezTo>
                  <a:cubicBezTo>
                    <a:pt x="328" y="361"/>
                    <a:pt x="343" y="353"/>
                    <a:pt x="355" y="349"/>
                  </a:cubicBezTo>
                  <a:cubicBezTo>
                    <a:pt x="361" y="343"/>
                    <a:pt x="369" y="341"/>
                    <a:pt x="373" y="334"/>
                  </a:cubicBezTo>
                  <a:cubicBezTo>
                    <a:pt x="376" y="329"/>
                    <a:pt x="379" y="316"/>
                    <a:pt x="379" y="316"/>
                  </a:cubicBezTo>
                  <a:cubicBezTo>
                    <a:pt x="381" y="292"/>
                    <a:pt x="386" y="268"/>
                    <a:pt x="388" y="244"/>
                  </a:cubicBezTo>
                  <a:cubicBezTo>
                    <a:pt x="387" y="203"/>
                    <a:pt x="406" y="127"/>
                    <a:pt x="361" y="97"/>
                  </a:cubicBezTo>
                  <a:cubicBezTo>
                    <a:pt x="347" y="76"/>
                    <a:pt x="356" y="81"/>
                    <a:pt x="340" y="76"/>
                  </a:cubicBezTo>
                  <a:cubicBezTo>
                    <a:pt x="334" y="67"/>
                    <a:pt x="322" y="52"/>
                    <a:pt x="313" y="46"/>
                  </a:cubicBezTo>
                  <a:cubicBezTo>
                    <a:pt x="283" y="1"/>
                    <a:pt x="238" y="6"/>
                    <a:pt x="187" y="4"/>
                  </a:cubicBezTo>
                  <a:cubicBezTo>
                    <a:pt x="157" y="0"/>
                    <a:pt x="130" y="5"/>
                    <a:pt x="100" y="7"/>
                  </a:cubicBezTo>
                  <a:cubicBezTo>
                    <a:pt x="98" y="8"/>
                    <a:pt x="57" y="31"/>
                    <a:pt x="55" y="34"/>
                  </a:cubicBezTo>
                  <a:cubicBezTo>
                    <a:pt x="52" y="37"/>
                    <a:pt x="53" y="42"/>
                    <a:pt x="52" y="46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950824" y="6189216"/>
            <a:ext cx="6952544" cy="40011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KERESZTMETSZET,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SCHMORL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FESTÉS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>
            <a:grpSpLocks noChangeAspect="1"/>
          </p:cNvGrpSpPr>
          <p:nvPr/>
        </p:nvGrpSpPr>
        <p:grpSpPr>
          <a:xfrm>
            <a:off x="1194732" y="421106"/>
            <a:ext cx="7395815" cy="5548146"/>
            <a:chOff x="0" y="0"/>
            <a:chExt cx="9144000" cy="6859588"/>
          </a:xfrm>
        </p:grpSpPr>
        <p:pic>
          <p:nvPicPr>
            <p:cNvPr id="93186" name="Picture 2" descr="csont schmorl nn RP 150 dp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88" name="Text Box 4"/>
            <p:cNvSpPr txBox="1">
              <a:spLocks noChangeArrowheads="1"/>
            </p:cNvSpPr>
            <p:nvPr/>
          </p:nvSpPr>
          <p:spPr bwMode="auto">
            <a:xfrm>
              <a:off x="166688" y="3168649"/>
              <a:ext cx="3130075" cy="494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dirty="0" err="1">
                  <a:latin typeface="Arial" panose="020B0604020202020204" pitchFamily="34" charset="0"/>
                </a:rPr>
                <a:t>Volkmann</a:t>
              </a:r>
              <a:r>
                <a:rPr lang="hu-HU" altLang="hu-HU" sz="2000" dirty="0">
                  <a:latin typeface="Arial" panose="020B0604020202020204" pitchFamily="34" charset="0"/>
                </a:rPr>
                <a:t> csatorna</a:t>
              </a: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 flipV="1">
              <a:off x="3165475" y="3341688"/>
              <a:ext cx="766763" cy="698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0" name="Text Box 6"/>
            <p:cNvSpPr txBox="1">
              <a:spLocks noChangeArrowheads="1"/>
            </p:cNvSpPr>
            <p:nvPr/>
          </p:nvSpPr>
          <p:spPr bwMode="auto">
            <a:xfrm>
              <a:off x="5675313" y="2816224"/>
              <a:ext cx="2695798" cy="494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dirty="0" err="1">
                  <a:latin typeface="Arial" panose="020B0604020202020204" pitchFamily="34" charset="0"/>
                </a:rPr>
                <a:t>Havers</a:t>
              </a:r>
              <a:r>
                <a:rPr lang="hu-HU" altLang="hu-HU" sz="2000" dirty="0">
                  <a:latin typeface="Arial" panose="020B0604020202020204" pitchFamily="34" charset="0"/>
                </a:rPr>
                <a:t> csatorna</a:t>
              </a:r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flipV="1">
              <a:off x="6270625" y="2100263"/>
              <a:ext cx="144463" cy="8175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5856288" y="3181350"/>
              <a:ext cx="368300" cy="1739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95427" y="6148223"/>
            <a:ext cx="6672019" cy="40011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HOSSZMETSZET,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SCHMORL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FESTÉS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titled-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483" y="104176"/>
            <a:ext cx="7842857" cy="57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241884" y="6136392"/>
            <a:ext cx="6253635" cy="40011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CSONTSZÖVET,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HAEMATOXILIN-EOZIN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FESTÉS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6828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>
            <a:grpSpLocks noChangeAspect="1"/>
          </p:cNvGrpSpPr>
          <p:nvPr/>
        </p:nvGrpSpPr>
        <p:grpSpPr>
          <a:xfrm>
            <a:off x="1070810" y="622782"/>
            <a:ext cx="7894554" cy="5248898"/>
            <a:chOff x="323850" y="620713"/>
            <a:chExt cx="8569325" cy="5697537"/>
          </a:xfrm>
        </p:grpSpPr>
        <p:pic>
          <p:nvPicPr>
            <p:cNvPr id="94210" name="Picture 2" descr="csontosteoclHE16xnem2 19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620713"/>
              <a:ext cx="8569325" cy="569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3" name="Text Box 5"/>
            <p:cNvSpPr txBox="1">
              <a:spLocks noChangeArrowheads="1"/>
            </p:cNvSpPr>
            <p:nvPr/>
          </p:nvSpPr>
          <p:spPr bwMode="auto">
            <a:xfrm>
              <a:off x="2751138" y="3448050"/>
              <a:ext cx="1314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dirty="0" err="1">
                  <a:latin typeface="Arial" panose="020B0604020202020204" pitchFamily="34" charset="0"/>
                </a:rPr>
                <a:t>osteoclast</a:t>
              </a:r>
              <a:endParaRPr lang="hu-HU" altLang="hu-HU" sz="1800" dirty="0">
                <a:latin typeface="Arial" panose="020B0604020202020204" pitchFamily="34" charset="0"/>
              </a:endParaRPr>
            </a:p>
          </p:txBody>
        </p:sp>
        <p:sp>
          <p:nvSpPr>
            <p:cNvPr id="124934" name="Line 6"/>
            <p:cNvSpPr>
              <a:spLocks noChangeShapeType="1"/>
            </p:cNvSpPr>
            <p:nvPr/>
          </p:nvSpPr>
          <p:spPr bwMode="auto">
            <a:xfrm flipH="1">
              <a:off x="2268538" y="3789363"/>
              <a:ext cx="574675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935" name="Line 7"/>
            <p:cNvSpPr>
              <a:spLocks noChangeShapeType="1"/>
            </p:cNvSpPr>
            <p:nvPr/>
          </p:nvSpPr>
          <p:spPr bwMode="auto">
            <a:xfrm flipV="1">
              <a:off x="4067175" y="3500438"/>
              <a:ext cx="504825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936" name="Line 8"/>
            <p:cNvSpPr>
              <a:spLocks noChangeShapeType="1"/>
            </p:cNvSpPr>
            <p:nvPr/>
          </p:nvSpPr>
          <p:spPr bwMode="auto">
            <a:xfrm flipH="1" flipV="1">
              <a:off x="2124075" y="3213100"/>
              <a:ext cx="719138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937" name="Line 9"/>
            <p:cNvSpPr>
              <a:spLocks noChangeShapeType="1"/>
            </p:cNvSpPr>
            <p:nvPr/>
          </p:nvSpPr>
          <p:spPr bwMode="auto">
            <a:xfrm flipH="1" flipV="1">
              <a:off x="1908175" y="1989138"/>
              <a:ext cx="935038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18" name="Text Box 10"/>
            <p:cNvSpPr txBox="1">
              <a:spLocks noChangeArrowheads="1"/>
            </p:cNvSpPr>
            <p:nvPr/>
          </p:nvSpPr>
          <p:spPr bwMode="auto">
            <a:xfrm>
              <a:off x="3327400" y="4456113"/>
              <a:ext cx="11620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>
                  <a:latin typeface="Arial" panose="020B0604020202020204" pitchFamily="34" charset="0"/>
                </a:rPr>
                <a:t>osteocyta</a:t>
              </a:r>
            </a:p>
          </p:txBody>
        </p:sp>
        <p:sp>
          <p:nvSpPr>
            <p:cNvPr id="124939" name="Line 11"/>
            <p:cNvSpPr>
              <a:spLocks noChangeShapeType="1"/>
            </p:cNvSpPr>
            <p:nvPr/>
          </p:nvSpPr>
          <p:spPr bwMode="auto">
            <a:xfrm flipH="1">
              <a:off x="2555875" y="4724400"/>
              <a:ext cx="792163" cy="433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940" name="Line 12"/>
            <p:cNvSpPr>
              <a:spLocks noChangeShapeType="1"/>
            </p:cNvSpPr>
            <p:nvPr/>
          </p:nvSpPr>
          <p:spPr bwMode="auto">
            <a:xfrm>
              <a:off x="3851275" y="4724400"/>
              <a:ext cx="144463" cy="433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2241884" y="6136392"/>
            <a:ext cx="6253635" cy="40011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CSONTSZÖVET,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HAEMATOXILIN-EOZIN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FESTÉS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3448938" y="1003592"/>
            <a:ext cx="174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Arial" panose="020B0604020202020204" pitchFamily="34" charset="0"/>
              </a:rPr>
              <a:t>Osteoclast</a:t>
            </a:r>
            <a:endParaRPr lang="hu-HU" altLang="hu-HU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026"/>
          <p:cNvSpPr txBox="1">
            <a:spLocks noChangeArrowheads="1"/>
          </p:cNvSpPr>
          <p:nvPr/>
        </p:nvSpPr>
        <p:spPr bwMode="auto">
          <a:xfrm>
            <a:off x="757238" y="2730500"/>
            <a:ext cx="75136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CSONT ECM TÉRBELI RENDEZETTSÉGE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029" descr="csont vazlat2 b B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675" y="0"/>
            <a:ext cx="4632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1027"/>
          <p:cNvSpPr txBox="1">
            <a:spLocks noChangeArrowheads="1"/>
          </p:cNvSpPr>
          <p:nvPr/>
        </p:nvSpPr>
        <p:spPr bwMode="auto">
          <a:xfrm>
            <a:off x="295834" y="1604963"/>
            <a:ext cx="399676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 </a:t>
            </a: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kollagénrostok</a:t>
            </a: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az </a:t>
            </a: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osteon</a:t>
            </a: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szomszédos lemezeiben egymásra merőlegesen futnak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7588" name="Line 1028"/>
          <p:cNvSpPr>
            <a:spLocks noChangeShapeType="1"/>
          </p:cNvSpPr>
          <p:nvPr/>
        </p:nvSpPr>
        <p:spPr bwMode="auto">
          <a:xfrm flipV="1">
            <a:off x="4416425" y="1244600"/>
            <a:ext cx="992188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csont pol mi kn RP 150 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222" y="125505"/>
            <a:ext cx="7805271" cy="585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213222" y="5579348"/>
            <a:ext cx="7805271" cy="40011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KERESZTMETSZET POLARIZÁLT FÉNYBEN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csont pol mi nn RP 150 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706" y="331614"/>
            <a:ext cx="7521388" cy="565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344706" y="5590826"/>
            <a:ext cx="7521388" cy="40011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CSONTSZÖVET KERESZTMETSZET POLARIZÁLT FÉNYBEN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757238" y="2730500"/>
            <a:ext cx="7513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PERIOSTEUM FELÉPÍTÉSE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rc fia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894" y="673684"/>
            <a:ext cx="7395882" cy="554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906619" y="0"/>
            <a:ext cx="4518025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ahoma" panose="020B0604030504040204" pitchFamily="34" charset="0"/>
              </a:rPr>
              <a:t>FIATAL PORCSZÖVET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100138" y="1697038"/>
            <a:ext cx="72612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Periosteum (csonthártya) rétegei: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stratum fibroblasticum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stratum osteoblasticum</a:t>
            </a:r>
          </a:p>
          <a:p>
            <a:pPr eaLnBrk="1" hangingPunct="1">
              <a:spcBef>
                <a:spcPct val="50000"/>
              </a:spcBef>
              <a:defRPr/>
            </a:pPr>
            <a:endParaRPr lang="hu-HU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Periosteum: erekben, idegekben gazdag</a:t>
            </a:r>
          </a:p>
          <a:p>
            <a:pPr eaLnBrk="1" hangingPunct="1">
              <a:spcBef>
                <a:spcPct val="50000"/>
              </a:spcBef>
              <a:defRPr/>
            </a:pPr>
            <a:endParaRPr lang="hu-HU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</a:rPr>
              <a:t>velőűr felőli megfelelője: endosteum</a:t>
            </a:r>
            <a:endParaRPr lang="en-GB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sont Sharpey RP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313" y="153247"/>
            <a:ext cx="7566212" cy="56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484531" y="5911271"/>
            <a:ext cx="7659469" cy="400110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PERIOSTEUM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RÉTEGEI (1,2),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SHARPEY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ROSTOK (NYILAK)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586850" y="815788"/>
            <a:ext cx="369887" cy="457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7845519" y="2245192"/>
            <a:ext cx="384175" cy="457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57238" y="2730500"/>
            <a:ext cx="7513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ÍZÜLETEK FELÉPÍTÉSE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sont izulet vazlat B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1338" y="0"/>
            <a:ext cx="4792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896144" y="193645"/>
            <a:ext cx="3419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ÍZÜLET FELÉPÍTÉSE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860425" y="1063625"/>
            <a:ext cx="3419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compact csont</a:t>
            </a: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885825" y="1831975"/>
            <a:ext cx="3419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szivacsos csont</a:t>
            </a: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885825" y="2614613"/>
            <a:ext cx="3419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ízületi porc</a:t>
            </a: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898525" y="3171825"/>
            <a:ext cx="3419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ízületi üreg</a:t>
            </a: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96850" y="3781425"/>
            <a:ext cx="4108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ízületi tok rostos réteg</a:t>
            </a:r>
            <a:endParaRPr lang="en-GB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0" y="4762500"/>
            <a:ext cx="4291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ízületi tok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synoviális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réteg</a:t>
            </a:r>
            <a:endParaRPr lang="en-GB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sont izulet szinovia vazlat B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471" y="603786"/>
            <a:ext cx="6793660" cy="50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781424" y="5867120"/>
            <a:ext cx="8018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SYNOVIÁLIS</a:t>
            </a: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MEMBRÁN FELÉPÍTÉSE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576" y="1735655"/>
            <a:ext cx="8166847" cy="390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341" y="220718"/>
            <a:ext cx="7745506" cy="579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izuleti porc HE kis nagyit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955" y="1147482"/>
            <a:ext cx="8078868" cy="468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277533" y="367647"/>
            <a:ext cx="4008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dirty="0">
                <a:latin typeface="Tahoma" panose="020B0604030504040204" pitchFamily="34" charset="0"/>
              </a:rPr>
              <a:t>NYÚL TÉRDÍZÜLET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Benninghof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788" y="609600"/>
            <a:ext cx="5410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598531" y="485214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latin typeface="Tahoma" panose="020B0604030504040204" pitchFamily="34" charset="0"/>
              </a:rPr>
              <a:t>felszíni zóna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457467" y="1437714"/>
            <a:ext cx="1922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000">
                <a:latin typeface="Tahoma" panose="020B0604030504040204" pitchFamily="34" charset="0"/>
              </a:rPr>
              <a:t>középső zóna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1887072" y="3761814"/>
            <a:ext cx="1492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000">
                <a:latin typeface="Tahoma" panose="020B0604030504040204" pitchFamily="34" charset="0"/>
              </a:rPr>
              <a:t>mély zóna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964554" y="5676840"/>
            <a:ext cx="2496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Tahoma" panose="020B0604030504040204" pitchFamily="34" charset="0"/>
              </a:rPr>
              <a:t>meszesedett zóna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348463" y="4809564"/>
            <a:ext cx="2031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000">
                <a:latin typeface="Tahoma" panose="020B0604030504040204" pitchFamily="34" charset="0"/>
              </a:rPr>
              <a:t>ár-apály vonal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1870075" y="0"/>
            <a:ext cx="58404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>
                <a:latin typeface="Tahoma" panose="020B0604030504040204" pitchFamily="34" charset="0"/>
              </a:rPr>
              <a:t>ÍZÜLETI PORC SZERKEZETE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199364"/>
              </p:ext>
            </p:extLst>
          </p:nvPr>
        </p:nvGraphicFramePr>
        <p:xfrm>
          <a:off x="1465514" y="1326776"/>
          <a:ext cx="3509711" cy="488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9" name="Image" r:id="rId3" imgW="7192376" imgH="10013413" progId="Photoshop.Image.5">
                  <p:embed/>
                </p:oleObj>
              </mc:Choice>
              <mc:Fallback>
                <p:oleObj name="Image" r:id="rId3" imgW="7192376" imgH="1001341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514" y="1326776"/>
                        <a:ext cx="3509711" cy="4886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619" name="Picture 3" descr="Benninghof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090" y="1326776"/>
            <a:ext cx="3912910" cy="48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3666608" y="69850"/>
            <a:ext cx="31289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dirty="0">
                <a:latin typeface="Tahoma" panose="020B0604030504040204" pitchFamily="34" charset="0"/>
              </a:rPr>
              <a:t>ÍZÜLETI PORC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1879040" y="759432"/>
            <a:ext cx="295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polarizált fényben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5595282" y="759432"/>
            <a:ext cx="318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vázlatos szerkezete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orc em ke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995" y="251012"/>
            <a:ext cx="7712100" cy="548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944582" y="5803526"/>
            <a:ext cx="61309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Tahoma" panose="020B0604030504040204" pitchFamily="34" charset="0"/>
              </a:rPr>
              <a:t>CHONDROCYTA</a:t>
            </a:r>
            <a:r>
              <a:rPr lang="hu-HU" altLang="hu-HU" sz="24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ELEKTRONMIKROSZKÓPOS FELVÉTELE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692150" y="1863725"/>
            <a:ext cx="76977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>
                <a:latin typeface="Tahoma" panose="020B0604030504040204" pitchFamily="34" charset="0"/>
              </a:rPr>
              <a:t>Irodalom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>
                <a:latin typeface="Tahoma" panose="020B0604030504040204" pitchFamily="34" charset="0"/>
              </a:rPr>
              <a:t>Röhlich Pál: Szövettan. Budapest, 1999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>
                <a:latin typeface="Tahoma" panose="020B0604030504040204" pitchFamily="34" charset="0"/>
              </a:rPr>
              <a:t>L.C. Junqueira et al.: Basic Histology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is">
  <a:themeElements>
    <a:clrScheme name="Parallaxis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is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i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868</TotalTime>
  <Words>810</Words>
  <Application>Microsoft Office PowerPoint</Application>
  <PresentationFormat>Diavetítés a képernyőre (4:3 oldalarány)</PresentationFormat>
  <Paragraphs>383</Paragraphs>
  <Slides>90</Slides>
  <Notes>11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90</vt:i4>
      </vt:variant>
    </vt:vector>
  </HeadingPairs>
  <TitlesOfParts>
    <vt:vector size="98" baseType="lpstr">
      <vt:lpstr>Arial</vt:lpstr>
      <vt:lpstr>Arial Narrow</vt:lpstr>
      <vt:lpstr>Calibri</vt:lpstr>
      <vt:lpstr>Corbel</vt:lpstr>
      <vt:lpstr>Tahoma</vt:lpstr>
      <vt:lpstr>Times New Roman</vt:lpstr>
      <vt:lpstr>Parallaxis</vt:lpstr>
      <vt:lpstr>Image</vt:lpstr>
      <vt:lpstr>PowerPoint-bemutató</vt:lpstr>
      <vt:lpstr>PowerPoint-bemutató</vt:lpstr>
      <vt:lpstr>Porcszövet</vt:lpstr>
      <vt:lpstr>PowerPoint-bemutató</vt:lpstr>
      <vt:lpstr>PowerPoint-bemutató</vt:lpstr>
      <vt:lpstr>Hyalinporc</vt:lpstr>
      <vt:lpstr>PowerPoint-bemutató</vt:lpstr>
      <vt:lpstr>PowerPoint-bemutató</vt:lpstr>
      <vt:lpstr>PowerPoint-bemutató</vt:lpstr>
      <vt:lpstr>Porc mátrix összetétele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Hyalinporc</vt:lpstr>
      <vt:lpstr>PowerPoint-bemutató</vt:lpstr>
      <vt:lpstr>PowerPoint-bemutató</vt:lpstr>
      <vt:lpstr>PowerPoint-bemutató</vt:lpstr>
      <vt:lpstr>Rugalmas porc</vt:lpstr>
      <vt:lpstr>PowerPoint-bemutató</vt:lpstr>
      <vt:lpstr>PowerPoint-bemutató</vt:lpstr>
      <vt:lpstr>PowerPoint-bemutató</vt:lpstr>
      <vt:lpstr>Rostos porc</vt:lpstr>
      <vt:lpstr>PowerPoint-bemutató</vt:lpstr>
      <vt:lpstr>PowerPoint-bemutató</vt:lpstr>
      <vt:lpstr>PowerPoint-bemutató</vt:lpstr>
      <vt:lpstr>Hosszú csöves csont részei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Embrionális kötőszövet</vt:lpstr>
      <vt:lpstr>Sejtes alkotók</vt:lpstr>
      <vt:lpstr>PowerPoint-bemutató</vt:lpstr>
      <vt:lpstr>PowerPoint-bemutató</vt:lpstr>
      <vt:lpstr>Osteocyták</vt:lpstr>
      <vt:lpstr>Osteoblastok és osteocyták</vt:lpstr>
      <vt:lpstr>Osteocyták</vt:lpstr>
      <vt:lpstr>PowerPoint-bemutató</vt:lpstr>
      <vt:lpstr>PowerPoint-bemutató</vt:lpstr>
      <vt:lpstr>Osteoclastok</vt:lpstr>
      <vt:lpstr>PowerPoint-bemutató</vt:lpstr>
      <vt:lpstr>Osteoclastok</vt:lpstr>
      <vt:lpstr>PowerPoint-bemutató</vt:lpstr>
      <vt:lpstr>PowerPoint-bemutató</vt:lpstr>
      <vt:lpstr>PowerPoint-bemutató</vt:lpstr>
      <vt:lpstr>PowerPoint-bemutató</vt:lpstr>
      <vt:lpstr>PowerPoint-bemutató</vt:lpstr>
      <vt:lpstr>CSONTSZÖVET ECM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Kocsis</dc:creator>
  <cp:lastModifiedBy>csgergo</cp:lastModifiedBy>
  <cp:revision>98</cp:revision>
  <cp:lastPrinted>2018-10-09T08:05:51Z</cp:lastPrinted>
  <dcterms:created xsi:type="dcterms:W3CDTF">2002-10-07T16:26:34Z</dcterms:created>
  <dcterms:modified xsi:type="dcterms:W3CDTF">2018-10-09T14:16:06Z</dcterms:modified>
</cp:coreProperties>
</file>