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0"/>
  </p:notesMasterIdLst>
  <p:handoutMasterIdLst>
    <p:handoutMasterId r:id="rId51"/>
  </p:handoutMasterIdLst>
  <p:sldIdLst>
    <p:sldId id="256" r:id="rId2"/>
    <p:sldId id="293" r:id="rId3"/>
    <p:sldId id="308" r:id="rId4"/>
    <p:sldId id="294" r:id="rId5"/>
    <p:sldId id="295" r:id="rId6"/>
    <p:sldId id="297" r:id="rId7"/>
    <p:sldId id="296" r:id="rId8"/>
    <p:sldId id="298" r:id="rId9"/>
    <p:sldId id="290" r:id="rId10"/>
    <p:sldId id="289" r:id="rId11"/>
    <p:sldId id="257" r:id="rId12"/>
    <p:sldId id="299" r:id="rId13"/>
    <p:sldId id="300" r:id="rId14"/>
    <p:sldId id="282" r:id="rId15"/>
    <p:sldId id="258" r:id="rId16"/>
    <p:sldId id="261" r:id="rId17"/>
    <p:sldId id="292" r:id="rId18"/>
    <p:sldId id="269" r:id="rId19"/>
    <p:sldId id="262" r:id="rId20"/>
    <p:sldId id="264" r:id="rId21"/>
    <p:sldId id="260" r:id="rId22"/>
    <p:sldId id="265" r:id="rId23"/>
    <p:sldId id="291" r:id="rId24"/>
    <p:sldId id="266" r:id="rId25"/>
    <p:sldId id="288" r:id="rId26"/>
    <p:sldId id="286" r:id="rId27"/>
    <p:sldId id="301" r:id="rId28"/>
    <p:sldId id="287" r:id="rId29"/>
    <p:sldId id="303" r:id="rId30"/>
    <p:sldId id="304" r:id="rId31"/>
    <p:sldId id="302" r:id="rId32"/>
    <p:sldId id="307" r:id="rId33"/>
    <p:sldId id="268" r:id="rId34"/>
    <p:sldId id="270" r:id="rId35"/>
    <p:sldId id="284" r:id="rId36"/>
    <p:sldId id="285" r:id="rId37"/>
    <p:sldId id="271" r:id="rId38"/>
    <p:sldId id="272" r:id="rId39"/>
    <p:sldId id="273" r:id="rId40"/>
    <p:sldId id="305" r:id="rId41"/>
    <p:sldId id="306" r:id="rId42"/>
    <p:sldId id="274" r:id="rId43"/>
    <p:sldId id="275" r:id="rId44"/>
    <p:sldId id="276" r:id="rId45"/>
    <p:sldId id="277" r:id="rId46"/>
    <p:sldId id="278" r:id="rId47"/>
    <p:sldId id="279" r:id="rId48"/>
    <p:sldId id="280" r:id="rId4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3921" autoAdjust="0"/>
  </p:normalViewPr>
  <p:slideViewPr>
    <p:cSldViewPr>
      <p:cViewPr varScale="1">
        <p:scale>
          <a:sx n="83" d="100"/>
          <a:sy n="83" d="100"/>
        </p:scale>
        <p:origin x="146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2AA345-D693-4274-B711-E5475A6ADF3E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9EDF99-BFC4-486E-B1EE-33A39FB486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203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hu-H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56DE0A4-B35F-4384-8990-9B45CBA708CC}" type="datetimeFigureOut">
              <a:rPr lang="hu-HU"/>
              <a:pPr/>
              <a:t>2018.10.01.</a:t>
            </a:fld>
            <a:endParaRPr lang="hu-H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hu-H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55F1F32-F9F6-4B5E-B6A6-C8C0F090E34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3058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mitochondrium, </a:t>
            </a:r>
            <a:r>
              <a:rPr lang="hu-HU" dirty="0" err="1" smtClean="0"/>
              <a:t>elektrontranszportlánc</a:t>
            </a:r>
            <a:r>
              <a:rPr lang="hu-HU" dirty="0" smtClean="0"/>
              <a:t>,</a:t>
            </a:r>
            <a:r>
              <a:rPr lang="hu-HU" baseline="0" dirty="0" smtClean="0"/>
              <a:t> ATP, energia, </a:t>
            </a:r>
            <a:r>
              <a:rPr lang="hu-HU" baseline="0" smtClean="0"/>
              <a:t>peroxiszóma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F1F32-F9F6-4B5E-B6A6-C8C0F090E347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420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NAD: </a:t>
            </a:r>
            <a:r>
              <a:rPr lang="hu-HU" dirty="0" err="1" smtClean="0"/>
              <a:t>nikotinsavamid-</a:t>
            </a:r>
            <a:r>
              <a:rPr lang="hu-HU" baseline="0" dirty="0" err="1" smtClean="0"/>
              <a:t>adenin-dinukleotid</a:t>
            </a:r>
            <a:endParaRPr lang="hu-HU" baseline="0" dirty="0" smtClean="0"/>
          </a:p>
          <a:p>
            <a:endParaRPr lang="hu-HU" baseline="0" dirty="0" smtClean="0"/>
          </a:p>
          <a:p>
            <a:r>
              <a:rPr lang="hu-HU" baseline="0" dirty="0" err="1" smtClean="0"/>
              <a:t>Dehidrogenáz</a:t>
            </a:r>
            <a:r>
              <a:rPr lang="hu-HU" baseline="0" dirty="0" smtClean="0"/>
              <a:t> enzimek eltávolítják a </a:t>
            </a:r>
            <a:r>
              <a:rPr lang="hu-HU" baseline="0" dirty="0" err="1" smtClean="0"/>
              <a:t>szubsztrátmolekuláról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</a:t>
            </a:r>
            <a:r>
              <a:rPr lang="hu-HU" baseline="0" dirty="0" smtClean="0"/>
              <a:t> protonokat és elektronokat, majd a NAD koenzimre viszik át.</a:t>
            </a:r>
          </a:p>
          <a:p>
            <a:endParaRPr lang="hu-HU" baseline="0" dirty="0" smtClean="0"/>
          </a:p>
          <a:p>
            <a:r>
              <a:rPr lang="hu-HU" baseline="0" dirty="0" smtClean="0"/>
              <a:t>NAD+ + 2e + 2p+ </a:t>
            </a:r>
            <a:r>
              <a:rPr lang="hu-HU" baseline="0" dirty="0" smtClean="0">
                <a:sym typeface="Wingdings" pitchFamily="2" charset="2"/>
              </a:rPr>
              <a:t> NADH + H+ (elraktározott energia elektron formában) vagyis két elektron és egy proton felvételére képes</a:t>
            </a:r>
          </a:p>
          <a:p>
            <a:endParaRPr lang="hu-HU" baseline="0" dirty="0" smtClean="0">
              <a:sym typeface="Wingdings" pitchFamily="2" charset="2"/>
            </a:endParaRPr>
          </a:p>
          <a:p>
            <a:r>
              <a:rPr lang="hu-HU" baseline="0" dirty="0" smtClean="0">
                <a:sym typeface="Wingdings" pitchFamily="2" charset="2"/>
              </a:rPr>
              <a:t>O2 + 4e + 4H+  2 H</a:t>
            </a:r>
            <a:r>
              <a:rPr lang="hu-HU" baseline="-25000" dirty="0" smtClean="0">
                <a:sym typeface="Wingdings" pitchFamily="2" charset="2"/>
              </a:rPr>
              <a:t>2</a:t>
            </a:r>
            <a:r>
              <a:rPr lang="hu-HU" baseline="0" dirty="0" smtClean="0">
                <a:sym typeface="Wingdings" pitchFamily="2" charset="2"/>
              </a:rPr>
              <a:t>O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F1F32-F9F6-4B5E-B6A6-C8C0F090E347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92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091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1D52-FA17-4A9E-B910-0184E570DEF5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93AB-22AF-46B6-8DA0-C43A0CE24F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74D8-7332-4135-B21B-D466AAC7AB56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34DEB-145B-49BB-83FB-CD052FB3A6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4010-5F6A-418E-96BF-BF8E0AB0DB0B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86409-0575-4379-853F-6552278563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8C90-9790-4F12-A8B0-7DDA6AD02248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EB4C5-604E-48A3-9577-2C0F419599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661B-F1A4-4F7C-BFD5-B1814FFBB091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4D87-EBB9-4186-8369-DF4AAEE784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D421-15FD-436A-9A8E-07459AD8B61C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5536-A827-4A74-8204-09059B109A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CED1-637F-4904-B00E-C551745735CB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30359-D734-4A7B-BF27-EAF5F5A8F5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DE6E-1AB7-4C90-B090-AB904543FEEF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D9835-2B44-4B5E-9530-97F7ED6845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142A-E2CE-4F69-B0E1-659D966DC062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BDBE-6ED2-4074-ABCF-895C6E0BA7A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F472-C9D8-4DB9-8501-5C0002F6C895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F0D5-263B-4B82-B4A6-2E6E4AF0D8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7158-4026-48B6-9676-A27009A65BE5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D3D0-68AF-4AD9-896F-D3B62CD582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08B996-D255-41F9-B46B-83C811075BE1}" type="datetimeFigureOut">
              <a:rPr lang="hu-HU"/>
              <a:pPr>
                <a:defRPr/>
              </a:pPr>
              <a:t>2018.10.01.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CF0593-60AF-4C5E-B8A4-2D525CEB9D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ím 1"/>
          <p:cNvSpPr>
            <a:spLocks noGrp="1"/>
          </p:cNvSpPr>
          <p:nvPr>
            <p:ph type="ctrTitle"/>
          </p:nvPr>
        </p:nvSpPr>
        <p:spPr>
          <a:xfrm>
            <a:off x="592683" y="3600450"/>
            <a:ext cx="7772400" cy="1470025"/>
          </a:xfrm>
        </p:spPr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Mitokondrium, </a:t>
            </a:r>
            <a:r>
              <a:rPr lang="hu-H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peroxiszóma</a:t>
            </a:r>
            <a:endParaRPr lang="hu-H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78483" y="4941168"/>
            <a:ext cx="6400800" cy="139174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Zsiros Viktória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4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Egészségügyi ügyvitelszervező szak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2016.09.28.</a:t>
            </a:r>
            <a:endParaRPr lang="hu-HU" sz="24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273333"/>
            <a:ext cx="52863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3815655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Endoszimbionta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elmélet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96" y="1600200"/>
            <a:ext cx="6912768" cy="452596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Genetikai rendszere, molekuláris összetevői és egyéb sajátságai jobban hasonlít a </a:t>
            </a:r>
            <a:r>
              <a:rPr lang="hu-HU" dirty="0" err="1" smtClean="0"/>
              <a:t>prokarióta</a:t>
            </a:r>
            <a:r>
              <a:rPr lang="hu-HU" dirty="0" smtClean="0"/>
              <a:t>, mint az </a:t>
            </a:r>
            <a:r>
              <a:rPr lang="hu-HU" dirty="0" err="1" smtClean="0"/>
              <a:t>eukarióta</a:t>
            </a:r>
            <a:r>
              <a:rPr lang="hu-HU" dirty="0" smtClean="0"/>
              <a:t> sejtekre.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smtClean="0"/>
              <a:t>önálló genom, cirkuláris DNS, néhány fehérje saját szintézise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err="1"/>
              <a:t>c</a:t>
            </a:r>
            <a:r>
              <a:rPr lang="hu-HU" dirty="0" err="1" smtClean="0"/>
              <a:t>ardyolipin</a:t>
            </a:r>
            <a:r>
              <a:rPr lang="hu-HU" dirty="0" smtClean="0"/>
              <a:t> molekula a belső membránban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o</a:t>
            </a:r>
            <a:r>
              <a:rPr lang="hu-HU" dirty="0" smtClean="0"/>
              <a:t>sztódással szaporodás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Létrejötte </a:t>
            </a:r>
            <a:r>
              <a:rPr lang="hu-HU" dirty="0" err="1" smtClean="0"/>
              <a:t>ős-eukarióta</a:t>
            </a:r>
            <a:r>
              <a:rPr lang="hu-HU" dirty="0" smtClean="0"/>
              <a:t> sejtnek köszönhető, amely </a:t>
            </a:r>
            <a:r>
              <a:rPr lang="hu-HU" dirty="0" err="1" smtClean="0"/>
              <a:t>prokarióta</a:t>
            </a:r>
            <a:r>
              <a:rPr lang="hu-HU" dirty="0" smtClean="0"/>
              <a:t> sejteket vett fel, és nem bontotta le, hanem függő viszonyba kerültek egymással.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bekebelezett </a:t>
            </a:r>
            <a:r>
              <a:rPr lang="hu-HU" dirty="0" err="1" smtClean="0"/>
              <a:t>prokarióta</a:t>
            </a:r>
            <a:r>
              <a:rPr lang="hu-HU" dirty="0" smtClean="0"/>
              <a:t> sejt genomja bekerült az </a:t>
            </a:r>
            <a:r>
              <a:rPr lang="hu-HU" dirty="0" err="1" smtClean="0"/>
              <a:t>ős-eukarióta</a:t>
            </a:r>
            <a:r>
              <a:rPr lang="hu-HU" dirty="0" smtClean="0"/>
              <a:t> sejt genomjába, így a továbbiakban a bekebelezett sejt fehérjéinek többségét a gazdasejt szolgáltatta.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szimbiózis előnye egy új, gazdaságosabb energiatermelő – és tároló rendszer létrejötte, valamint az addig toxikus oxigén hatékony felhasználásának lehetősége.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09978"/>
            <a:ext cx="19240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upload.wikimedia.org/wikipedia/en/9/9b/Cardioli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22" y="188640"/>
            <a:ext cx="4812478" cy="12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0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>
          <a:xfrm>
            <a:off x="468313" y="11113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2060848"/>
            <a:ext cx="3816350" cy="4708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mitokondrium tehát félig önálló (</a:t>
            </a:r>
            <a:r>
              <a:rPr lang="hu-HU" sz="1800" dirty="0" err="1" smtClean="0"/>
              <a:t>szemiautonóm</a:t>
            </a:r>
            <a:r>
              <a:rPr lang="hu-HU" sz="1800" dirty="0" smtClean="0"/>
              <a:t>) organellum. Saját génekkel rendelkezik, viszont felépítéséhez és működéséhez a sejtmagi genom génjei is szükségesek.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sejtekben lezajló aerob oxidációs folyamatok során felszabaduló energiát használják fel ATP-szintézisre          funkciója az oxidatív </a:t>
            </a:r>
            <a:r>
              <a:rPr lang="hu-HU" sz="1800" dirty="0" err="1" smtClean="0"/>
              <a:t>foszforiláció</a:t>
            </a:r>
            <a:r>
              <a:rPr lang="hu-HU" sz="1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763688" y="5445224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Picture 2" descr="C:\Users\szabok\Documents\ECB\Art of ECB3\JPEGs\Chapter 01\figure_01_18.jpg"/>
          <p:cNvSpPr>
            <a:spLocks noChangeAspect="1" noChangeArrowheads="1"/>
          </p:cNvSpPr>
          <p:nvPr/>
        </p:nvSpPr>
        <p:spPr bwMode="auto">
          <a:xfrm>
            <a:off x="4211638" y="1563688"/>
            <a:ext cx="4370387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26" name="Picture 2" descr="C:\Users\szabok\Documents\ECB\Art of ECB3\JPEGs\Chapter 01\figure_01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96" y="2612104"/>
            <a:ext cx="4740384" cy="36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55679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Eukarióta</a:t>
            </a:r>
            <a:r>
              <a:rPr lang="hu-HU" dirty="0"/>
              <a:t> sejtek specializált energia átalakító, energiakonzerváló szervecskéi.</a:t>
            </a:r>
          </a:p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Képes osztódni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418"/>
            <a:ext cx="9144000" cy="41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493801" y="-180786"/>
            <a:ext cx="8229600" cy="1143000"/>
          </a:xfrm>
        </p:spPr>
        <p:txBody>
          <a:bodyPr/>
          <a:lstStyle/>
          <a:p>
            <a:r>
              <a:rPr lang="hu-HU" dirty="0" smtClean="0"/>
              <a:t>Változatos alak és méret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1149131"/>
            <a:ext cx="7239627" cy="253005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78912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szívizomsejtben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32282" y="714926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Spermium farki részében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9" y="3662050"/>
            <a:ext cx="4839433" cy="286696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885297" y="64509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fibroblasztban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588224" y="645097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élesztőgombában</a:t>
            </a:r>
            <a:endParaRPr lang="hu-HU" dirty="0"/>
          </a:p>
        </p:txBody>
      </p:sp>
      <p:pic>
        <p:nvPicPr>
          <p:cNvPr id="7170" name="Picture 2" descr="Image result for mitochondrium 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01" y="538848"/>
            <a:ext cx="22669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1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DNS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485859" y="1052736"/>
            <a:ext cx="8229600" cy="460851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800" dirty="0" smtClean="0"/>
              <a:t>2-10 azonos kópia, másolat van egy mitokondriumon belül</a:t>
            </a:r>
          </a:p>
          <a:p>
            <a:pPr>
              <a:lnSpc>
                <a:spcPct val="80000"/>
              </a:lnSpc>
            </a:pPr>
            <a:r>
              <a:rPr lang="hu-HU" sz="1800" dirty="0" smtClean="0"/>
              <a:t>Sejtenként akár 10</a:t>
            </a:r>
            <a:r>
              <a:rPr lang="hu-HU" sz="1800" baseline="30000" dirty="0" smtClean="0"/>
              <a:t>3</a:t>
            </a:r>
            <a:r>
              <a:rPr lang="hu-HU" sz="1800" dirty="0" smtClean="0"/>
              <a:t>-10</a:t>
            </a:r>
            <a:r>
              <a:rPr lang="hu-HU" sz="1800" baseline="30000" dirty="0" smtClean="0"/>
              <a:t>4</a:t>
            </a:r>
            <a:r>
              <a:rPr lang="hu-HU" sz="1800" dirty="0" smtClean="0"/>
              <a:t> példány!</a:t>
            </a:r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dirty="0" err="1" smtClean="0"/>
              <a:t>mtDNS</a:t>
            </a:r>
            <a:r>
              <a:rPr lang="hu-HU" sz="1800" dirty="0" smtClean="0"/>
              <a:t> két lánca </a:t>
            </a:r>
            <a:r>
              <a:rPr lang="hu-HU" sz="1800" dirty="0" err="1" smtClean="0"/>
              <a:t>templátként</a:t>
            </a:r>
            <a:r>
              <a:rPr lang="hu-HU" sz="1800" dirty="0" smtClean="0"/>
              <a:t> szolgál, képes </a:t>
            </a:r>
            <a:r>
              <a:rPr lang="hu-HU" sz="1800" dirty="0" err="1" smtClean="0"/>
              <a:t>replikációra</a:t>
            </a:r>
            <a:r>
              <a:rPr lang="hu-HU" sz="1800" dirty="0" smtClean="0"/>
              <a:t> 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Kompakt genomot alkot.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Kódol:</a:t>
            </a:r>
          </a:p>
          <a:p>
            <a:pPr lvl="1">
              <a:lnSpc>
                <a:spcPct val="80000"/>
              </a:lnSpc>
            </a:pPr>
            <a:r>
              <a:rPr lang="hu-HU" sz="1600" dirty="0" smtClean="0"/>
              <a:t>2 </a:t>
            </a:r>
            <a:r>
              <a:rPr lang="hu-HU" sz="1600" dirty="0" err="1" smtClean="0"/>
              <a:t>rRNS-t</a:t>
            </a:r>
            <a:endParaRPr lang="hu-HU" sz="1600" dirty="0" smtClean="0"/>
          </a:p>
          <a:p>
            <a:pPr lvl="1">
              <a:lnSpc>
                <a:spcPct val="80000"/>
              </a:lnSpc>
            </a:pPr>
            <a:r>
              <a:rPr lang="hu-HU" sz="1600" dirty="0" smtClean="0"/>
              <a:t>22 </a:t>
            </a:r>
            <a:r>
              <a:rPr lang="hu-HU" sz="1600" dirty="0" err="1" smtClean="0"/>
              <a:t>tRNS-t</a:t>
            </a:r>
            <a:endParaRPr lang="hu-HU" sz="1600" dirty="0" smtClean="0"/>
          </a:p>
          <a:p>
            <a:pPr lvl="1">
              <a:lnSpc>
                <a:spcPct val="80000"/>
              </a:lnSpc>
            </a:pPr>
            <a:r>
              <a:rPr lang="hu-HU" sz="1600" dirty="0" smtClean="0"/>
              <a:t>13-14 </a:t>
            </a:r>
            <a:r>
              <a:rPr lang="hu-HU" sz="1600" dirty="0" err="1" smtClean="0"/>
              <a:t>mRNS-t</a:t>
            </a:r>
            <a:r>
              <a:rPr lang="hu-HU" sz="1600" dirty="0" smtClean="0"/>
              <a:t>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hu-HU" sz="1600" dirty="0" smtClean="0"/>
              <a:t>Ez utóbbiak a légzési </a:t>
            </a:r>
            <a:r>
              <a:rPr lang="hu-HU" sz="1600" dirty="0" smtClean="0"/>
              <a:t>lánc fehérjéit és </a:t>
            </a:r>
            <a:r>
              <a:rPr lang="hu-HU" sz="1600" dirty="0" err="1" smtClean="0"/>
              <a:t>ATP-szintáz</a:t>
            </a:r>
            <a:r>
              <a:rPr lang="hu-HU" sz="1600" dirty="0" smtClean="0"/>
              <a:t> enzim </a:t>
            </a:r>
            <a:r>
              <a:rPr lang="hu-HU" sz="1600" dirty="0" smtClean="0"/>
              <a:t>alegységeit kódolják</a:t>
            </a:r>
            <a:endParaRPr lang="hu-HU" sz="1600" dirty="0" smtClean="0"/>
          </a:p>
          <a:p>
            <a:pPr lvl="1">
              <a:lnSpc>
                <a:spcPct val="80000"/>
              </a:lnSpc>
            </a:pPr>
            <a:endParaRPr lang="hu-HU" sz="1600" dirty="0"/>
          </a:p>
          <a:p>
            <a:pPr lvl="1"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Egyes </a:t>
            </a:r>
            <a:r>
              <a:rPr lang="hu-HU" sz="1800" dirty="0" err="1" smtClean="0"/>
              <a:t>tripletek</a:t>
            </a:r>
            <a:r>
              <a:rPr lang="hu-HU" sz="1800" dirty="0" smtClean="0"/>
              <a:t> mást kódolnak eltérve az univerzális kódszótártól.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/>
              <a:t>A </a:t>
            </a:r>
            <a:r>
              <a:rPr lang="hu-HU" sz="1800" dirty="0" err="1"/>
              <a:t>mtDNS-t</a:t>
            </a:r>
            <a:r>
              <a:rPr lang="hu-HU" sz="1800" dirty="0"/>
              <a:t> nem védik </a:t>
            </a:r>
            <a:r>
              <a:rPr lang="hu-HU" sz="1800" dirty="0" err="1"/>
              <a:t>hisztonok</a:t>
            </a:r>
            <a:r>
              <a:rPr lang="hu-HU" sz="1800" dirty="0"/>
              <a:t> a károsítástól + gyenge </a:t>
            </a:r>
            <a:r>
              <a:rPr lang="hu-HU" sz="1800" dirty="0" err="1"/>
              <a:t>reparációs</a:t>
            </a:r>
            <a:r>
              <a:rPr lang="hu-HU" sz="1800" dirty="0"/>
              <a:t> rendszerrel is </a:t>
            </a:r>
            <a:r>
              <a:rPr lang="hu-HU" sz="1800" dirty="0" smtClean="0"/>
              <a:t>rendelkezik, ezért a </a:t>
            </a:r>
            <a:r>
              <a:rPr lang="hu-HU" sz="1800" dirty="0">
                <a:solidFill>
                  <a:schemeClr val="tx2"/>
                </a:solidFill>
              </a:rPr>
              <a:t>nukleáris DNS-nél nagyobb a </a:t>
            </a:r>
            <a:r>
              <a:rPr lang="hu-HU" sz="1800" dirty="0" err="1" smtClean="0">
                <a:solidFill>
                  <a:schemeClr val="tx2"/>
                </a:solidFill>
              </a:rPr>
              <a:t>mtDNS</a:t>
            </a:r>
            <a:r>
              <a:rPr lang="hu-HU" sz="1800" dirty="0" smtClean="0">
                <a:solidFill>
                  <a:schemeClr val="tx2"/>
                </a:solidFill>
              </a:rPr>
              <a:t> mutációs rátája </a:t>
            </a:r>
            <a:r>
              <a:rPr lang="hu-HU" sz="1800" dirty="0" smtClean="0"/>
              <a:t>(lásd</a:t>
            </a:r>
            <a:r>
              <a:rPr lang="hu-HU" sz="1800" dirty="0"/>
              <a:t>: betegségek</a:t>
            </a:r>
            <a:r>
              <a:rPr lang="hu-HU" sz="1800" dirty="0" smtClean="0"/>
              <a:t>)</a:t>
            </a:r>
          </a:p>
          <a:p>
            <a:pPr>
              <a:lnSpc>
                <a:spcPct val="80000"/>
              </a:lnSpc>
            </a:pP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/>
              <a:t>Felhasználható egyedek/csoportok rokonsági kapcsolatainak </a:t>
            </a:r>
            <a:r>
              <a:rPr lang="hu-HU" sz="1800" dirty="0" smtClean="0"/>
              <a:t>vizsgálatára (</a:t>
            </a:r>
            <a:r>
              <a:rPr lang="hu-HU" sz="1800" dirty="0" err="1" smtClean="0"/>
              <a:t>mitochondriális</a:t>
            </a:r>
            <a:r>
              <a:rPr lang="hu-HU" sz="1800" dirty="0" smtClean="0"/>
              <a:t> Éva)</a:t>
            </a:r>
            <a:endParaRPr lang="hu-HU" sz="1800" dirty="0"/>
          </a:p>
          <a:p>
            <a:pPr>
              <a:lnSpc>
                <a:spcPct val="80000"/>
              </a:lnSpc>
            </a:pPr>
            <a:endParaRPr lang="hu-HU" sz="1800" dirty="0"/>
          </a:p>
          <a:p>
            <a:pPr marL="0" indent="0">
              <a:lnSpc>
                <a:spcPct val="80000"/>
              </a:lnSpc>
              <a:buNone/>
            </a:pPr>
            <a:endParaRPr lang="hu-H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>
          <a:xfrm>
            <a:off x="539750" y="125760"/>
            <a:ext cx="80645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morfológiai jellemzői, szerkezete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5472608" cy="4826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hu-HU" sz="1800" dirty="0" smtClean="0"/>
              <a:t>Alak: gömbölyű, vagy pálcikaszerűen megnyúlt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Száma: </a:t>
            </a:r>
            <a:r>
              <a:rPr lang="hu-HU" sz="1800" dirty="0" smtClean="0"/>
              <a:t>nagy számban </a:t>
            </a:r>
            <a:r>
              <a:rPr lang="hu-HU" sz="1800" dirty="0" smtClean="0"/>
              <a:t>jelen van a sejtekben, össztérfogata elérheti a sejt 1/5-ét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Erősen specializált kettős membránrendszerrel rendelkeznek, funkciójuk eltérő.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b="1" dirty="0" smtClean="0">
                <a:solidFill>
                  <a:srgbClr val="0070C0"/>
                </a:solidFill>
              </a:rPr>
              <a:t>külső membrán </a:t>
            </a:r>
            <a:r>
              <a:rPr lang="hu-HU" sz="1800" dirty="0" smtClean="0"/>
              <a:t>határolja a mitokondriumot a citoplazma felől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b="1" dirty="0" smtClean="0">
                <a:solidFill>
                  <a:srgbClr val="0070C0"/>
                </a:solidFill>
              </a:rPr>
              <a:t>belső membrán </a:t>
            </a:r>
            <a:r>
              <a:rPr lang="hu-HU" sz="1800" dirty="0" smtClean="0"/>
              <a:t>a mitokondrium belső terét is két részre osztja: </a:t>
            </a:r>
          </a:p>
          <a:p>
            <a:pPr lvl="1">
              <a:lnSpc>
                <a:spcPct val="80000"/>
              </a:lnSpc>
            </a:pPr>
            <a:r>
              <a:rPr lang="hu-HU" sz="1500" dirty="0" smtClean="0"/>
              <a:t>Két membrán között: </a:t>
            </a:r>
            <a:r>
              <a:rPr lang="hu-HU" sz="1500" b="1" dirty="0" smtClean="0">
                <a:solidFill>
                  <a:srgbClr val="0070C0"/>
                </a:solidFill>
              </a:rPr>
              <a:t>intermembrán tér</a:t>
            </a:r>
          </a:p>
          <a:p>
            <a:pPr lvl="1">
              <a:lnSpc>
                <a:spcPct val="80000"/>
              </a:lnSpc>
            </a:pPr>
            <a:r>
              <a:rPr lang="hu-HU" sz="1500" dirty="0" smtClean="0"/>
              <a:t>Belső membránon belül: </a:t>
            </a:r>
            <a:r>
              <a:rPr lang="hu-HU" sz="1500" b="1" dirty="0" err="1" smtClean="0">
                <a:solidFill>
                  <a:srgbClr val="0070C0"/>
                </a:solidFill>
              </a:rPr>
              <a:t>mitokondriális</a:t>
            </a:r>
            <a:r>
              <a:rPr lang="hu-HU" sz="1500" b="1" dirty="0" smtClean="0">
                <a:solidFill>
                  <a:srgbClr val="0070C0"/>
                </a:solidFill>
              </a:rPr>
              <a:t> mátrix</a:t>
            </a:r>
          </a:p>
          <a:p>
            <a:pPr lvl="1">
              <a:lnSpc>
                <a:spcPct val="80000"/>
              </a:lnSpc>
            </a:pPr>
            <a:endParaRPr lang="hu-HU" sz="15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1800" dirty="0" smtClean="0"/>
              <a:t>A belső membrán felszínét a mátrixba nyomuló lemezszerű (</a:t>
            </a:r>
            <a:r>
              <a:rPr lang="hu-HU" sz="1800" dirty="0" err="1" smtClean="0"/>
              <a:t>crista</a:t>
            </a:r>
            <a:r>
              <a:rPr lang="hu-HU" sz="1800" dirty="0" smtClean="0"/>
              <a:t>), csőszerű (</a:t>
            </a:r>
            <a:r>
              <a:rPr lang="hu-HU" sz="1800" dirty="0" err="1" smtClean="0"/>
              <a:t>tubulus</a:t>
            </a:r>
            <a:r>
              <a:rPr lang="hu-HU" sz="1800" dirty="0" smtClean="0"/>
              <a:t>) képződmények, vagy a belső membránról levált </a:t>
            </a:r>
            <a:r>
              <a:rPr lang="hu-HU" sz="1800" dirty="0" err="1" smtClean="0"/>
              <a:t>vezikulumok</a:t>
            </a:r>
            <a:r>
              <a:rPr lang="hu-HU" sz="1800" dirty="0" smtClean="0"/>
              <a:t> erősen megnövelik. A belső membrán jellege alapján csoportosítjuk a mitokondriumokat: </a:t>
            </a:r>
            <a:r>
              <a:rPr lang="hu-HU" sz="1800" dirty="0" err="1" smtClean="0"/>
              <a:t>krisztás</a:t>
            </a:r>
            <a:r>
              <a:rPr lang="hu-HU" sz="1800" dirty="0" smtClean="0"/>
              <a:t>, </a:t>
            </a:r>
            <a:r>
              <a:rPr lang="hu-HU" sz="1800" dirty="0" err="1" smtClean="0"/>
              <a:t>tubuláris</a:t>
            </a:r>
            <a:r>
              <a:rPr lang="hu-HU" sz="1800" dirty="0" smtClean="0"/>
              <a:t>, </a:t>
            </a:r>
            <a:r>
              <a:rPr lang="hu-HU" sz="1800" dirty="0" err="1" smtClean="0"/>
              <a:t>vezikuláris</a:t>
            </a:r>
            <a:r>
              <a:rPr lang="hu-HU" sz="1800" dirty="0" smtClean="0"/>
              <a:t>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283064"/>
            <a:ext cx="3328425" cy="4666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1628800"/>
            <a:ext cx="4968875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zövegdoboz 2"/>
          <p:cNvSpPr txBox="1">
            <a:spLocks noChangeArrowheads="1"/>
          </p:cNvSpPr>
          <p:nvPr/>
        </p:nvSpPr>
        <p:spPr bwMode="auto">
          <a:xfrm>
            <a:off x="611561" y="1865313"/>
            <a:ext cx="272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70C0"/>
                </a:solidFill>
                <a:latin typeface="Calibri" pitchFamily="34" charset="0"/>
              </a:rPr>
              <a:t>Mitokondriális</a:t>
            </a:r>
            <a:r>
              <a:rPr lang="hu-HU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mátrix</a:t>
            </a:r>
          </a:p>
        </p:txBody>
      </p:sp>
      <p:sp>
        <p:nvSpPr>
          <p:cNvPr id="17411" name="Szövegdoboz 3"/>
          <p:cNvSpPr txBox="1">
            <a:spLocks noChangeArrowheads="1"/>
          </p:cNvSpPr>
          <p:nvPr/>
        </p:nvSpPr>
        <p:spPr bwMode="auto">
          <a:xfrm>
            <a:off x="626133" y="3089275"/>
            <a:ext cx="272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Belső membrán</a:t>
            </a:r>
          </a:p>
        </p:txBody>
      </p:sp>
      <p:sp>
        <p:nvSpPr>
          <p:cNvPr id="17412" name="Szövegdoboz 4"/>
          <p:cNvSpPr txBox="1">
            <a:spLocks noChangeArrowheads="1"/>
          </p:cNvSpPr>
          <p:nvPr/>
        </p:nvSpPr>
        <p:spPr bwMode="auto">
          <a:xfrm>
            <a:off x="626133" y="4499828"/>
            <a:ext cx="272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Külső membrán</a:t>
            </a:r>
          </a:p>
        </p:txBody>
      </p:sp>
      <p:sp>
        <p:nvSpPr>
          <p:cNvPr id="17413" name="Szövegdoboz 5"/>
          <p:cNvSpPr txBox="1">
            <a:spLocks noChangeArrowheads="1"/>
          </p:cNvSpPr>
          <p:nvPr/>
        </p:nvSpPr>
        <p:spPr bwMode="auto">
          <a:xfrm>
            <a:off x="624086" y="5608638"/>
            <a:ext cx="272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Intermembrán tér</a:t>
            </a:r>
          </a:p>
        </p:txBody>
      </p:sp>
      <p:sp>
        <p:nvSpPr>
          <p:cNvPr id="17414" name="Cím 1"/>
          <p:cNvSpPr txBox="1">
            <a:spLocks/>
          </p:cNvSpPr>
          <p:nvPr/>
        </p:nvSpPr>
        <p:spPr bwMode="auto">
          <a:xfrm>
            <a:off x="624086" y="181124"/>
            <a:ext cx="806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 </a:t>
            </a:r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morfológiai jellemzői, szerkezete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936310" cy="648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507" y="645333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https://en.wikipedia.org/wiki/Mitochondrion</a:t>
            </a:r>
          </a:p>
        </p:txBody>
      </p:sp>
    </p:spTree>
    <p:extLst>
      <p:ext uri="{BB962C8B-B14F-4D97-AF65-F5344CB8AC3E}">
        <p14:creationId xmlns:p14="http://schemas.microsoft.com/office/powerpoint/2010/main" val="32789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vesedis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462" y="819367"/>
            <a:ext cx="4638602" cy="53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1" descr="spermiu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869" y="1019450"/>
            <a:ext cx="12573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ím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morfológiai jellemzői, szerkezete</a:t>
            </a:r>
          </a:p>
        </p:txBody>
      </p:sp>
      <p:sp>
        <p:nvSpPr>
          <p:cNvPr id="18436" name="Szövegdoboz 6"/>
          <p:cNvSpPr txBox="1">
            <a:spLocks noChangeArrowheads="1"/>
          </p:cNvSpPr>
          <p:nvPr/>
        </p:nvSpPr>
        <p:spPr bwMode="auto">
          <a:xfrm>
            <a:off x="1449262" y="6270900"/>
            <a:ext cx="2432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latin typeface="Calibri" pitchFamily="34" charset="0"/>
              </a:rPr>
              <a:t>Vesehámsejt, </a:t>
            </a:r>
            <a:r>
              <a:rPr lang="hu-HU" sz="2000" dirty="0" err="1">
                <a:latin typeface="Calibri" pitchFamily="34" charset="0"/>
              </a:rPr>
              <a:t>EM-kép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18437" name="Szövegdoboz 7"/>
          <p:cNvSpPr txBox="1">
            <a:spLocks noChangeArrowheads="1"/>
          </p:cNvSpPr>
          <p:nvPr/>
        </p:nvSpPr>
        <p:spPr bwMode="auto">
          <a:xfrm>
            <a:off x="5857875" y="2071688"/>
            <a:ext cx="1382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latin typeface="Calibri" pitchFamily="34" charset="0"/>
              </a:rPr>
              <a:t>Spermium, </a:t>
            </a:r>
          </a:p>
          <a:p>
            <a:r>
              <a:rPr lang="hu-HU" sz="2000">
                <a:latin typeface="Calibri" pitchFamily="34" charset="0"/>
              </a:rPr>
              <a:t>EM-kép</a:t>
            </a:r>
          </a:p>
        </p:txBody>
      </p:sp>
      <p:sp>
        <p:nvSpPr>
          <p:cNvPr id="18438" name="Szövegdoboz 8"/>
          <p:cNvSpPr txBox="1">
            <a:spLocks noChangeArrowheads="1"/>
          </p:cNvSpPr>
          <p:nvPr/>
        </p:nvSpPr>
        <p:spPr bwMode="auto">
          <a:xfrm>
            <a:off x="5812889" y="3533763"/>
            <a:ext cx="1427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 smtClean="0">
                <a:latin typeface="Calibri" pitchFamily="34" charset="0"/>
              </a:rPr>
              <a:t>Mitokondriális</a:t>
            </a:r>
            <a:r>
              <a:rPr lang="hu-HU" sz="1600" dirty="0" smtClean="0">
                <a:latin typeface="Calibri" pitchFamily="34" charset="0"/>
              </a:rPr>
              <a:t> </a:t>
            </a:r>
            <a:endParaRPr lang="hu-HU" sz="1600" dirty="0">
              <a:latin typeface="Calibri" pitchFamily="34" charset="0"/>
            </a:endParaRPr>
          </a:p>
          <a:p>
            <a:r>
              <a:rPr lang="hu-HU" sz="1600" dirty="0">
                <a:latin typeface="Calibri" pitchFamily="34" charset="0"/>
              </a:rPr>
              <a:t>hüvely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292080" y="4077072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457200" y="137648"/>
            <a:ext cx="8229600" cy="864319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Külső membrán</a:t>
            </a:r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457200" y="1023428"/>
            <a:ext cx="8229600" cy="2620963"/>
          </a:xfrm>
        </p:spPr>
        <p:txBody>
          <a:bodyPr/>
          <a:lstStyle/>
          <a:p>
            <a:r>
              <a:rPr lang="hu-HU" sz="2000" dirty="0" smtClean="0"/>
              <a:t>A külső membrán nagy mennyiségben tartalmaz porin molekulákból felépülő csatornákat, amelyek a kisebb molekulákat (fehérjéket, ionokat) diffúzió útján válogatás nélkül átengedik          az intermembrán tér összetétele nagyban hasonlít a citoplazma összetételéhez. A külső membrán tehát </a:t>
            </a:r>
            <a:r>
              <a:rPr lang="hu-HU" sz="2000" dirty="0" smtClean="0">
                <a:solidFill>
                  <a:schemeClr val="tx2"/>
                </a:solidFill>
              </a:rPr>
              <a:t>permeábilis</a:t>
            </a:r>
            <a:r>
              <a:rPr lang="hu-HU" sz="2000" dirty="0" smtClean="0"/>
              <a:t>. (5000 Dalton tömegig, </a:t>
            </a:r>
            <a:r>
              <a:rPr lang="hu-HU" sz="2000" dirty="0" err="1" smtClean="0"/>
              <a:t>polipeptidek</a:t>
            </a:r>
            <a:r>
              <a:rPr lang="hu-HU" sz="2000" dirty="0" smtClean="0"/>
              <a:t>, kisebb molekulák)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A külső felszínén számos receptor is található, melyek további fehérjéket és </a:t>
            </a:r>
            <a:r>
              <a:rPr lang="hu-HU" sz="2000" dirty="0" err="1" smtClean="0"/>
              <a:t>polipeptideket</a:t>
            </a:r>
            <a:r>
              <a:rPr lang="hu-HU" sz="2000" dirty="0" smtClean="0"/>
              <a:t> ismernek fel és transzportálnak az intermembrán résbe.</a:t>
            </a:r>
          </a:p>
          <a:p>
            <a:pPr marL="0" indent="0">
              <a:buNone/>
            </a:pPr>
            <a:endParaRPr lang="hu-HU" sz="1800" dirty="0" smtClean="0"/>
          </a:p>
          <a:p>
            <a:endParaRPr lang="hu-HU" sz="1800" dirty="0" smtClean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5147741" y="1844824"/>
            <a:ext cx="36036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7380312" y="4176516"/>
            <a:ext cx="731837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1143000"/>
          </a:xfrm>
        </p:spPr>
        <p:txBody>
          <a:bodyPr/>
          <a:lstStyle/>
          <a:p>
            <a:r>
              <a:rPr lang="hu-HU" dirty="0" smtClean="0"/>
              <a:t>GTP, ATP</a:t>
            </a:r>
            <a:endParaRPr lang="hu-HU" dirty="0"/>
          </a:p>
        </p:txBody>
      </p:sp>
      <p:sp>
        <p:nvSpPr>
          <p:cNvPr id="47" name="Téglalap 46"/>
          <p:cNvSpPr/>
          <p:nvPr/>
        </p:nvSpPr>
        <p:spPr>
          <a:xfrm>
            <a:off x="148332" y="1638623"/>
            <a:ext cx="4679950" cy="49688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3607" r="61697" b="65736"/>
          <a:stretch>
            <a:fillRect/>
          </a:stretch>
        </p:blipFill>
        <p:spPr bwMode="auto">
          <a:xfrm>
            <a:off x="395982" y="1797373"/>
            <a:ext cx="241141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Kép 5" descr="tubuli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/>
          <a:stretch>
            <a:fillRect/>
          </a:stretch>
        </p:blipFill>
        <p:spPr bwMode="auto">
          <a:xfrm>
            <a:off x="2808982" y="1649735"/>
            <a:ext cx="16240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4264" r="52121" b="-371"/>
          <a:stretch>
            <a:fillRect/>
          </a:stretch>
        </p:blipFill>
        <p:spPr bwMode="auto">
          <a:xfrm>
            <a:off x="251520" y="3068960"/>
            <a:ext cx="4000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Szövegdoboz 9"/>
          <p:cNvSpPr txBox="1">
            <a:spLocks noChangeArrowheads="1"/>
          </p:cNvSpPr>
          <p:nvPr/>
        </p:nvSpPr>
        <p:spPr bwMode="auto">
          <a:xfrm>
            <a:off x="3220145" y="2257748"/>
            <a:ext cx="5286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α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2" name="Szövegdoboz 10"/>
          <p:cNvSpPr txBox="1">
            <a:spLocks noChangeArrowheads="1"/>
          </p:cNvSpPr>
          <p:nvPr/>
        </p:nvSpPr>
        <p:spPr bwMode="auto">
          <a:xfrm>
            <a:off x="3651945" y="2278385"/>
            <a:ext cx="5286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3" name="Szövegdoboz 12"/>
          <p:cNvSpPr txBox="1">
            <a:spLocks noChangeArrowheads="1"/>
          </p:cNvSpPr>
          <p:nvPr/>
        </p:nvSpPr>
        <p:spPr bwMode="auto">
          <a:xfrm>
            <a:off x="2718495" y="2721298"/>
            <a:ext cx="525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54" name="Szövegdoboz 13"/>
          <p:cNvSpPr txBox="1">
            <a:spLocks noChangeArrowheads="1"/>
          </p:cNvSpPr>
          <p:nvPr/>
        </p:nvSpPr>
        <p:spPr bwMode="auto">
          <a:xfrm>
            <a:off x="4156770" y="2002160"/>
            <a:ext cx="5254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55" name="Téglalap 54"/>
          <p:cNvSpPr/>
          <p:nvPr/>
        </p:nvSpPr>
        <p:spPr>
          <a:xfrm>
            <a:off x="4231382" y="1989460"/>
            <a:ext cx="452438" cy="296863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2359720" y="1989460"/>
            <a:ext cx="452437" cy="296863"/>
          </a:xfrm>
          <a:prstGeom prst="rect">
            <a:avLst/>
          </a:prstGeom>
          <a:solidFill>
            <a:srgbClr val="996633"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Szövegdoboz 17"/>
          <p:cNvSpPr txBox="1">
            <a:spLocks noChangeArrowheads="1"/>
          </p:cNvSpPr>
          <p:nvPr/>
        </p:nvSpPr>
        <p:spPr bwMode="auto">
          <a:xfrm>
            <a:off x="2883595" y="3943673"/>
            <a:ext cx="1081087" cy="306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Dokkolás</a:t>
            </a:r>
          </a:p>
        </p:txBody>
      </p:sp>
      <p:sp>
        <p:nvSpPr>
          <p:cNvPr id="58" name="Szövegdoboz 18"/>
          <p:cNvSpPr txBox="1">
            <a:spLocks noChangeArrowheads="1"/>
          </p:cNvSpPr>
          <p:nvPr/>
        </p:nvSpPr>
        <p:spPr bwMode="auto">
          <a:xfrm>
            <a:off x="2883595" y="4931098"/>
            <a:ext cx="1081087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Hidrolízis</a:t>
            </a:r>
          </a:p>
        </p:txBody>
      </p:sp>
      <p:sp>
        <p:nvSpPr>
          <p:cNvPr id="59" name="Szövegdoboz 19"/>
          <p:cNvSpPr txBox="1">
            <a:spLocks noChangeArrowheads="1"/>
          </p:cNvSpPr>
          <p:nvPr/>
        </p:nvSpPr>
        <p:spPr bwMode="auto">
          <a:xfrm>
            <a:off x="2643882" y="3438848"/>
            <a:ext cx="5286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0" name="Szövegdoboz 20"/>
          <p:cNvSpPr txBox="1">
            <a:spLocks noChangeArrowheads="1"/>
          </p:cNvSpPr>
          <p:nvPr/>
        </p:nvSpPr>
        <p:spPr bwMode="auto">
          <a:xfrm>
            <a:off x="2643882" y="4446910"/>
            <a:ext cx="5286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1" name="Szövegdoboz 21"/>
          <p:cNvSpPr txBox="1">
            <a:spLocks noChangeArrowheads="1"/>
          </p:cNvSpPr>
          <p:nvPr/>
        </p:nvSpPr>
        <p:spPr bwMode="auto">
          <a:xfrm>
            <a:off x="2643882" y="5383535"/>
            <a:ext cx="5286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2" name="Szövegdoboz 23"/>
          <p:cNvSpPr txBox="1">
            <a:spLocks noChangeArrowheads="1"/>
          </p:cNvSpPr>
          <p:nvPr/>
        </p:nvSpPr>
        <p:spPr bwMode="auto">
          <a:xfrm>
            <a:off x="2451795" y="3089598"/>
            <a:ext cx="5286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63" name="Téglalap 62"/>
          <p:cNvSpPr/>
          <p:nvPr/>
        </p:nvSpPr>
        <p:spPr>
          <a:xfrm>
            <a:off x="2524820" y="3078485"/>
            <a:ext cx="287337" cy="215900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Szövegdoboz 25"/>
          <p:cNvSpPr txBox="1">
            <a:spLocks noChangeArrowheads="1"/>
          </p:cNvSpPr>
          <p:nvPr/>
        </p:nvSpPr>
        <p:spPr bwMode="auto">
          <a:xfrm>
            <a:off x="2235895" y="5008885"/>
            <a:ext cx="647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GDP+ P</a:t>
            </a:r>
            <a:r>
              <a:rPr kumimoji="0" lang="hu-HU" altLang="en-US" sz="9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i</a:t>
            </a:r>
          </a:p>
        </p:txBody>
      </p:sp>
      <p:sp>
        <p:nvSpPr>
          <p:cNvPr id="65" name="Szövegdoboz 26"/>
          <p:cNvSpPr txBox="1">
            <a:spLocks noChangeArrowheads="1"/>
          </p:cNvSpPr>
          <p:nvPr/>
        </p:nvSpPr>
        <p:spPr bwMode="auto">
          <a:xfrm>
            <a:off x="2380357" y="4072260"/>
            <a:ext cx="5286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66" name="Téglalap 65"/>
          <p:cNvSpPr/>
          <p:nvPr/>
        </p:nvSpPr>
        <p:spPr>
          <a:xfrm>
            <a:off x="2451795" y="4086548"/>
            <a:ext cx="288925" cy="215900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églalap 66"/>
          <p:cNvSpPr/>
          <p:nvPr/>
        </p:nvSpPr>
        <p:spPr>
          <a:xfrm>
            <a:off x="2308920" y="5023173"/>
            <a:ext cx="431800" cy="215900"/>
          </a:xfrm>
          <a:prstGeom prst="rect">
            <a:avLst/>
          </a:prstGeom>
          <a:solidFill>
            <a:srgbClr val="996633"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219770" y="3078485"/>
            <a:ext cx="144462" cy="28892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Szövegdoboz 37"/>
          <p:cNvSpPr txBox="1">
            <a:spLocks noChangeArrowheads="1"/>
          </p:cNvSpPr>
          <p:nvPr/>
        </p:nvSpPr>
        <p:spPr bwMode="auto">
          <a:xfrm>
            <a:off x="148332" y="5972498"/>
            <a:ext cx="4679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A GTP kis idő múlva GDP-vé hidrolizál! Ez a folyamat mikrotubuluson belül, nem eredményezi az egymáshoz kapcsolódó dimerek szétválását, de a kapcsolatok „meglazulnak”.</a:t>
            </a:r>
          </a:p>
        </p:txBody>
      </p:sp>
      <p:pic>
        <p:nvPicPr>
          <p:cNvPr id="89" name="Kép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83" y="102046"/>
            <a:ext cx="4433112" cy="2390849"/>
          </a:xfrm>
          <a:prstGeom prst="rect">
            <a:avLst/>
          </a:prstGeom>
        </p:spPr>
      </p:pic>
      <p:pic>
        <p:nvPicPr>
          <p:cNvPr id="90" name="Kép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44" y="3294385"/>
            <a:ext cx="4829025" cy="2628582"/>
          </a:xfrm>
          <a:prstGeom prst="rect">
            <a:avLst/>
          </a:prstGeom>
        </p:spPr>
      </p:pic>
      <p:sp>
        <p:nvSpPr>
          <p:cNvPr id="91" name="Szövegdoboz 90"/>
          <p:cNvSpPr txBox="1"/>
          <p:nvPr/>
        </p:nvSpPr>
        <p:spPr>
          <a:xfrm>
            <a:off x="364232" y="1417638"/>
            <a:ext cx="251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tubulin</a:t>
            </a:r>
            <a:endParaRPr lang="hu-HU" dirty="0"/>
          </a:p>
        </p:txBody>
      </p:sp>
      <p:sp>
        <p:nvSpPr>
          <p:cNvPr id="92" name="Szövegdoboz 91"/>
          <p:cNvSpPr txBox="1"/>
          <p:nvPr/>
        </p:nvSpPr>
        <p:spPr>
          <a:xfrm>
            <a:off x="4828282" y="3222947"/>
            <a:ext cx="111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aktin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3264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27663" y="4194175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Intermembrán tér</a:t>
            </a:r>
          </a:p>
        </p:txBody>
      </p:sp>
      <p:sp>
        <p:nvSpPr>
          <p:cNvPr id="5" name="Téglalap 4"/>
          <p:cNvSpPr/>
          <p:nvPr/>
        </p:nvSpPr>
        <p:spPr>
          <a:xfrm>
            <a:off x="6464300" y="4292600"/>
            <a:ext cx="987425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3556" name="Tartalom helye 2"/>
          <p:cNvSpPr txBox="1">
            <a:spLocks/>
          </p:cNvSpPr>
          <p:nvPr/>
        </p:nvSpPr>
        <p:spPr bwMode="auto">
          <a:xfrm>
            <a:off x="395536" y="1394619"/>
            <a:ext cx="82296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>
                <a:latin typeface="Calibri" pitchFamily="34" charset="0"/>
              </a:rPr>
              <a:t>A belső és külső membrán által közbezárt rés, összetétele a külső membrán permeábilis mivolta miatt nagyban hasonlít a citoplazmáéra.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hu-HU" sz="20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>
                <a:latin typeface="Calibri" pitchFamily="34" charset="0"/>
              </a:rPr>
              <a:t>A belső membránban termelődő ATP-t hasznosító enzimeket (pl.: </a:t>
            </a:r>
            <a:r>
              <a:rPr lang="hu-HU" sz="2000" dirty="0" err="1">
                <a:latin typeface="Calibri" pitchFamily="34" charset="0"/>
              </a:rPr>
              <a:t>kreatin-kináz</a:t>
            </a:r>
            <a:r>
              <a:rPr lang="hu-HU" sz="2000" dirty="0"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citokróm-c</a:t>
            </a:r>
            <a:r>
              <a:rPr lang="hu-HU" sz="2000" dirty="0">
                <a:latin typeface="Calibri" pitchFamily="34" charset="0"/>
              </a:rPr>
              <a:t>) tartalmaz.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14963" y="4194175"/>
            <a:ext cx="37147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412724" y="116632"/>
            <a:ext cx="8229600" cy="821457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Belső membrán</a:t>
            </a:r>
          </a:p>
        </p:txBody>
      </p:sp>
      <p:sp>
        <p:nvSpPr>
          <p:cNvPr id="22531" name="Tartalom helye 2"/>
          <p:cNvSpPr>
            <a:spLocks noGrp="1"/>
          </p:cNvSpPr>
          <p:nvPr>
            <p:ph idx="1"/>
          </p:nvPr>
        </p:nvSpPr>
        <p:spPr>
          <a:xfrm>
            <a:off x="148802" y="1124744"/>
            <a:ext cx="8757444" cy="4525963"/>
          </a:xfrm>
        </p:spPr>
        <p:txBody>
          <a:bodyPr/>
          <a:lstStyle/>
          <a:p>
            <a:r>
              <a:rPr lang="hu-HU" sz="2000" dirty="0" smtClean="0"/>
              <a:t>A belső membrán az ionok számára extrém mértékben impermeábilis. Oka a membrán speciális </a:t>
            </a:r>
            <a:r>
              <a:rPr lang="hu-HU" sz="2000" dirty="0" err="1" smtClean="0"/>
              <a:t>foszfolipid-összetétele</a:t>
            </a:r>
            <a:r>
              <a:rPr lang="hu-HU" sz="2000" dirty="0" smtClean="0"/>
              <a:t>, főként </a:t>
            </a:r>
            <a:r>
              <a:rPr lang="hu-HU" sz="2000" dirty="0" err="1" smtClean="0">
                <a:solidFill>
                  <a:schemeClr val="tx2"/>
                </a:solidFill>
              </a:rPr>
              <a:t>kardiolipin</a:t>
            </a:r>
            <a:r>
              <a:rPr lang="hu-HU" sz="2000" dirty="0" smtClean="0"/>
              <a:t> tartalma. </a:t>
            </a:r>
            <a:r>
              <a:rPr lang="hu-HU" sz="2000" dirty="0" err="1" smtClean="0"/>
              <a:t>Permeabilitása</a:t>
            </a:r>
            <a:r>
              <a:rPr lang="hu-HU" sz="2000" dirty="0" smtClean="0"/>
              <a:t> rendkívül </a:t>
            </a:r>
            <a:r>
              <a:rPr lang="hu-HU" sz="2000" dirty="0" smtClean="0">
                <a:solidFill>
                  <a:schemeClr val="tx2"/>
                </a:solidFill>
              </a:rPr>
              <a:t>szelektív</a:t>
            </a:r>
            <a:r>
              <a:rPr lang="hu-HU" sz="2000" dirty="0" smtClean="0"/>
              <a:t>. A belső membránon történő transzport csak fehérjék segítségével jön létre.</a:t>
            </a:r>
          </a:p>
          <a:p>
            <a:endParaRPr lang="hu-HU" sz="2000" dirty="0" smtClean="0"/>
          </a:p>
          <a:p>
            <a:r>
              <a:rPr lang="hu-HU" sz="2000" dirty="0" smtClean="0"/>
              <a:t>Tartalmaz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transzport fehérjé</a:t>
            </a:r>
            <a:r>
              <a:rPr lang="hu-HU" sz="2000" dirty="0" smtClean="0"/>
              <a:t>ket, az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</a:rPr>
              <a:t>elektrontranszportlánc</a:t>
            </a:r>
            <a:r>
              <a:rPr lang="hu-HU" sz="2000" dirty="0" smtClean="0"/>
              <a:t> komplexeit és mobilis elemeit, valamint az </a:t>
            </a:r>
            <a:r>
              <a:rPr lang="hu-HU" sz="2000" dirty="0" err="1" smtClean="0"/>
              <a:t>ATP-szintázt</a:t>
            </a:r>
            <a:r>
              <a:rPr lang="hu-HU" sz="2000" dirty="0" smtClean="0"/>
              <a:t>.</a:t>
            </a:r>
            <a:endParaRPr lang="hu-HU" sz="1800" dirty="0" smtClean="0"/>
          </a:p>
        </p:txBody>
      </p:sp>
      <p:sp>
        <p:nvSpPr>
          <p:cNvPr id="5" name="Téglalap 4"/>
          <p:cNvSpPr/>
          <p:nvPr/>
        </p:nvSpPr>
        <p:spPr>
          <a:xfrm>
            <a:off x="8227642" y="4652963"/>
            <a:ext cx="900112" cy="290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48802" y="4194175"/>
            <a:ext cx="50078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+mn-lt"/>
              </a:rPr>
              <a:t>Funkciója: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+mn-lt"/>
              </a:rPr>
              <a:t>sejtlégzés </a:t>
            </a:r>
            <a:r>
              <a:rPr lang="hu-HU" sz="2000" dirty="0">
                <a:latin typeface="+mn-lt"/>
              </a:rPr>
              <a:t>elektrontranszport-láncának oxidatív </a:t>
            </a:r>
            <a:r>
              <a:rPr lang="hu-HU" sz="2000" dirty="0" smtClean="0">
                <a:latin typeface="+mn-lt"/>
              </a:rPr>
              <a:t>reakciói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+mn-lt"/>
              </a:rPr>
              <a:t>ATP-szintézis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>
                <a:latin typeface="+mn-lt"/>
              </a:rPr>
              <a:t>metabolitoknak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a mátrixba való ki- és bejutásának szabályozása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27663" y="4194175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Mátrix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>
          <a:xfrm>
            <a:off x="468313" y="908720"/>
            <a:ext cx="8229600" cy="4525962"/>
          </a:xfrm>
        </p:spPr>
        <p:txBody>
          <a:bodyPr/>
          <a:lstStyle/>
          <a:p>
            <a:r>
              <a:rPr lang="hu-HU" sz="2000" dirty="0" smtClean="0"/>
              <a:t>A belső membrán szelektív </a:t>
            </a:r>
            <a:r>
              <a:rPr lang="hu-HU" sz="2000" dirty="0" err="1" smtClean="0"/>
              <a:t>permeabilitása</a:t>
            </a:r>
            <a:r>
              <a:rPr lang="hu-HU" sz="2000" dirty="0" smtClean="0"/>
              <a:t> miatt erősen specializált összetételű és funkciójú tér.</a:t>
            </a:r>
          </a:p>
          <a:p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 smtClean="0">
                <a:solidFill>
                  <a:schemeClr val="tx2"/>
                </a:solidFill>
              </a:rPr>
              <a:t>citromsav ciklus</a:t>
            </a:r>
            <a:r>
              <a:rPr lang="hu-HU" sz="2000" dirty="0" smtClean="0"/>
              <a:t> (</a:t>
            </a:r>
            <a:r>
              <a:rPr lang="hu-HU" sz="2000" dirty="0" err="1" smtClean="0"/>
              <a:t>Krebs-ciklus</a:t>
            </a:r>
            <a:r>
              <a:rPr lang="hu-HU" sz="2000" dirty="0" smtClean="0"/>
              <a:t>) és a </a:t>
            </a:r>
            <a:r>
              <a:rPr lang="hu-HU" sz="2000" dirty="0" smtClean="0">
                <a:solidFill>
                  <a:schemeClr val="tx2"/>
                </a:solidFill>
              </a:rPr>
              <a:t>zsírsavak </a:t>
            </a:r>
            <a:r>
              <a:rPr lang="hu-HU" sz="2000" dirty="0" err="1" smtClean="0">
                <a:solidFill>
                  <a:schemeClr val="tx2"/>
                </a:solidFill>
              </a:rPr>
              <a:t>ß-oxidációját</a:t>
            </a:r>
            <a:r>
              <a:rPr lang="hu-HU" sz="2000" dirty="0" smtClean="0"/>
              <a:t> végző </a:t>
            </a:r>
            <a:r>
              <a:rPr lang="hu-HU" sz="2000" dirty="0" err="1" smtClean="0"/>
              <a:t>solubilis</a:t>
            </a:r>
            <a:r>
              <a:rPr lang="hu-HU" sz="2000" dirty="0" smtClean="0"/>
              <a:t> enzimeket tartalmazza. </a:t>
            </a:r>
          </a:p>
          <a:p>
            <a:endParaRPr lang="hu-HU" sz="2000" dirty="0" smtClean="0"/>
          </a:p>
          <a:p>
            <a:r>
              <a:rPr lang="hu-HU" sz="2000" dirty="0" smtClean="0"/>
              <a:t>Ca</a:t>
            </a:r>
            <a:r>
              <a:rPr lang="hu-HU" sz="2000" baseline="30000" dirty="0" smtClean="0"/>
              <a:t>2+</a:t>
            </a:r>
            <a:r>
              <a:rPr lang="hu-HU" sz="2000" dirty="0" err="1" smtClean="0"/>
              <a:t>-ion</a:t>
            </a:r>
            <a:r>
              <a:rPr lang="hu-HU" sz="2000" dirty="0" smtClean="0"/>
              <a:t> és más kationok </a:t>
            </a:r>
            <a:r>
              <a:rPr lang="hu-HU" sz="2000" i="1" dirty="0" smtClean="0"/>
              <a:t>mátrixszemcsékben</a:t>
            </a:r>
            <a:r>
              <a:rPr lang="hu-HU" sz="2000" dirty="0" smtClean="0"/>
              <a:t> raktározódnak. </a:t>
            </a:r>
          </a:p>
          <a:p>
            <a:endParaRPr lang="hu-HU" sz="2000" dirty="0" smtClean="0"/>
          </a:p>
          <a:p>
            <a:r>
              <a:rPr lang="hu-HU" sz="2000" dirty="0" smtClean="0"/>
              <a:t>Itt lokalizálódnak a </a:t>
            </a:r>
            <a:r>
              <a:rPr lang="hu-HU" sz="2000" dirty="0" err="1" smtClean="0"/>
              <a:t>mitokondriális</a:t>
            </a:r>
            <a:r>
              <a:rPr lang="hu-HU" sz="2000" dirty="0" smtClean="0"/>
              <a:t> DNS, riboszómák és </a:t>
            </a:r>
            <a:r>
              <a:rPr lang="hu-HU" sz="2000" dirty="0" err="1" smtClean="0"/>
              <a:t>tRNS</a:t>
            </a:r>
            <a:r>
              <a:rPr lang="hu-HU" sz="2000" dirty="0" smtClean="0"/>
              <a:t> molekulák.</a:t>
            </a:r>
          </a:p>
        </p:txBody>
      </p:sp>
      <p:sp>
        <p:nvSpPr>
          <p:cNvPr id="5" name="Téglalap 4"/>
          <p:cNvSpPr/>
          <p:nvPr/>
        </p:nvSpPr>
        <p:spPr>
          <a:xfrm>
            <a:off x="6875463" y="4724400"/>
            <a:ext cx="731837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795"/>
            <a:ext cx="8229600" cy="74590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</a:t>
            </a:r>
            <a:r>
              <a:rPr lang="hu-H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funkciója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2344" y="764704"/>
            <a:ext cx="4659312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97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>
          <a:xfrm>
            <a:off x="34925" y="44450"/>
            <a:ext cx="9109075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</a:p>
        </p:txBody>
      </p:sp>
      <p:sp>
        <p:nvSpPr>
          <p:cNvPr id="25604" name="Rectangle 4"/>
          <p:cNvSpPr>
            <a:spLocks noGrp="1"/>
          </p:cNvSpPr>
          <p:nvPr>
            <p:ph type="body" idx="4294967295"/>
          </p:nvPr>
        </p:nvSpPr>
        <p:spPr>
          <a:xfrm>
            <a:off x="142874" y="1197778"/>
            <a:ext cx="8893175" cy="5589587"/>
          </a:xfrm>
        </p:spPr>
        <p:txBody>
          <a:bodyPr/>
          <a:lstStyle/>
          <a:p>
            <a:r>
              <a:rPr lang="hu-HU" sz="1800" b="1" dirty="0" err="1" smtClean="0">
                <a:solidFill>
                  <a:schemeClr val="tx2"/>
                </a:solidFill>
              </a:rPr>
              <a:t>Citrátciklus</a:t>
            </a:r>
            <a:r>
              <a:rPr lang="hu-HU" sz="1800" dirty="0" smtClean="0"/>
              <a:t>: </a:t>
            </a:r>
          </a:p>
          <a:p>
            <a:pPr lvl="1"/>
            <a:r>
              <a:rPr lang="hu-HU" sz="1600" dirty="0" err="1" smtClean="0"/>
              <a:t>Acetil-KoA</a:t>
            </a:r>
            <a:r>
              <a:rPr lang="hu-HU" sz="1600" dirty="0" smtClean="0"/>
              <a:t> (2C-atom) oxálecetsavval (4C-atom) egyesülve citromsavvá (6C-atom) alakul</a:t>
            </a:r>
          </a:p>
          <a:p>
            <a:pPr lvl="1"/>
            <a:r>
              <a:rPr lang="hu-HU" sz="1600" dirty="0" smtClean="0"/>
              <a:t>Láncrövidítő enzimatikus lépések következnek, melyek </a:t>
            </a:r>
            <a:r>
              <a:rPr lang="hu-HU" sz="1600" u="sng" dirty="0" smtClean="0"/>
              <a:t>CO</a:t>
            </a:r>
            <a:r>
              <a:rPr lang="hu-HU" sz="1000" u="sng" dirty="0" smtClean="0"/>
              <a:t>2</a:t>
            </a:r>
            <a:r>
              <a:rPr lang="hu-HU" sz="1600" u="sng" dirty="0" smtClean="0"/>
              <a:t> felszabadulásával</a:t>
            </a:r>
            <a:r>
              <a:rPr lang="hu-HU" sz="1600" dirty="0" smtClean="0"/>
              <a:t>, GDP </a:t>
            </a:r>
            <a:r>
              <a:rPr lang="hu-HU" sz="1600" dirty="0" smtClean="0">
                <a:sym typeface="Wingdings" pitchFamily="2" charset="2"/>
              </a:rPr>
              <a:t> GTP </a:t>
            </a:r>
            <a:r>
              <a:rPr lang="hu-HU" sz="1600" dirty="0" err="1" smtClean="0">
                <a:sym typeface="Wingdings" pitchFamily="2" charset="2"/>
              </a:rPr>
              <a:t>makroerg</a:t>
            </a:r>
            <a:r>
              <a:rPr lang="hu-HU" sz="1600" dirty="0" smtClean="0">
                <a:sym typeface="Wingdings" pitchFamily="2" charset="2"/>
              </a:rPr>
              <a:t> kötés keletkezésével és </a:t>
            </a:r>
            <a:r>
              <a:rPr lang="hu-HU" sz="1600" u="sng" dirty="0" smtClean="0">
                <a:solidFill>
                  <a:schemeClr val="tx2"/>
                </a:solidFill>
                <a:sym typeface="Wingdings" pitchFamily="2" charset="2"/>
              </a:rPr>
              <a:t>redukált koenzimek: NADH és FADH</a:t>
            </a:r>
            <a:r>
              <a:rPr lang="hu-HU" sz="1600" u="sng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hu-HU" sz="1600" u="sng" dirty="0" smtClean="0">
                <a:solidFill>
                  <a:schemeClr val="tx2"/>
                </a:solidFill>
                <a:sym typeface="Wingdings" pitchFamily="2" charset="2"/>
              </a:rPr>
              <a:t>  keletkezésével járnak</a:t>
            </a:r>
            <a:endParaRPr lang="hu-HU" sz="1600" u="sng" dirty="0" smtClean="0">
              <a:sym typeface="Wingdings" pitchFamily="2" charset="2"/>
            </a:endParaRPr>
          </a:p>
          <a:p>
            <a:pPr lvl="1"/>
            <a:endParaRPr lang="hu-HU" sz="1600" dirty="0" smtClean="0"/>
          </a:p>
          <a:p>
            <a:pPr lvl="1"/>
            <a:endParaRPr lang="hu-HU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2" y="2472540"/>
            <a:ext cx="50863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2438641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NADH: </a:t>
            </a:r>
            <a:r>
              <a:rPr lang="hu-HU" dirty="0" err="1" smtClean="0"/>
              <a:t>Nikotinsavamid-adenin-dinukleotid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9407" y="2708920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FADH</a:t>
            </a:r>
            <a:r>
              <a:rPr lang="hu-HU" sz="1050" dirty="0" smtClean="0"/>
              <a:t>2</a:t>
            </a:r>
            <a:r>
              <a:rPr lang="hu-HU" dirty="0" smtClean="0"/>
              <a:t>: </a:t>
            </a:r>
            <a:r>
              <a:rPr lang="hu-HU" dirty="0" err="1" smtClean="0"/>
              <a:t>Flavin-adenin-dinukleotid</a:t>
            </a:r>
            <a:endParaRPr lang="hu-HU" dirty="0"/>
          </a:p>
        </p:txBody>
      </p:sp>
      <p:pic>
        <p:nvPicPr>
          <p:cNvPr id="9218" name="Picture 2" descr="Image result for FAD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3448496"/>
            <a:ext cx="4241172" cy="3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10952" y="0"/>
            <a:ext cx="8229600" cy="854968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06" y="3789040"/>
            <a:ext cx="5627390" cy="29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3456384"/>
          </a:xfrm>
        </p:spPr>
        <p:txBody>
          <a:bodyPr/>
          <a:lstStyle/>
          <a:p>
            <a:r>
              <a:rPr lang="hu-HU" sz="1800" b="1" dirty="0">
                <a:solidFill>
                  <a:schemeClr val="tx2"/>
                </a:solidFill>
              </a:rPr>
              <a:t>Oxidatív </a:t>
            </a:r>
            <a:r>
              <a:rPr lang="hu-HU" sz="1800" b="1" dirty="0" err="1">
                <a:solidFill>
                  <a:schemeClr val="tx2"/>
                </a:solidFill>
              </a:rPr>
              <a:t>foszforiláció</a:t>
            </a:r>
            <a:r>
              <a:rPr lang="hu-HU" sz="1800" dirty="0"/>
              <a:t>:</a:t>
            </a:r>
          </a:p>
          <a:p>
            <a:pPr lvl="1"/>
            <a:r>
              <a:rPr lang="hu-HU" sz="1600" dirty="0"/>
              <a:t>Keletkezett NADH és </a:t>
            </a:r>
            <a:r>
              <a:rPr lang="hu-HU" sz="1600" dirty="0">
                <a:sym typeface="Wingdings" pitchFamily="2" charset="2"/>
              </a:rPr>
              <a:t>FADH</a:t>
            </a:r>
            <a:r>
              <a:rPr lang="hu-HU" sz="1600" baseline="-25000" dirty="0">
                <a:sym typeface="Wingdings" pitchFamily="2" charset="2"/>
              </a:rPr>
              <a:t>2 </a:t>
            </a:r>
            <a:r>
              <a:rPr lang="hu-HU" sz="1600" dirty="0">
                <a:sym typeface="Wingdings" pitchFamily="2" charset="2"/>
              </a:rPr>
              <a:t>oxidációja során a szállított elektronok a légzési lánc komplexein felszabadulnak, energiaszintjük ezáltal csökken.</a:t>
            </a:r>
          </a:p>
          <a:p>
            <a:pPr lvl="1"/>
            <a:r>
              <a:rPr lang="hu-HU" sz="1600" dirty="0">
                <a:sym typeface="Wingdings" pitchFamily="2" charset="2"/>
              </a:rPr>
              <a:t>Az utolsó komponens, amely a leadott elektronokat végül felveszi, az oxigén = </a:t>
            </a:r>
            <a:r>
              <a:rPr lang="hu-HU" sz="1600" dirty="0">
                <a:solidFill>
                  <a:schemeClr val="tx2"/>
                </a:solidFill>
                <a:sym typeface="Wingdings" pitchFamily="2" charset="2"/>
              </a:rPr>
              <a:t>terminális </a:t>
            </a:r>
            <a:r>
              <a:rPr lang="hu-HU" sz="1600" dirty="0" err="1">
                <a:solidFill>
                  <a:schemeClr val="tx2"/>
                </a:solidFill>
                <a:sym typeface="Wingdings" pitchFamily="2" charset="2"/>
              </a:rPr>
              <a:t>elektronakceptor</a:t>
            </a:r>
            <a:r>
              <a:rPr lang="hu-HU" sz="1600" dirty="0">
                <a:solidFill>
                  <a:schemeClr val="tx2"/>
                </a:solidFill>
                <a:sym typeface="Wingdings" pitchFamily="2" charset="2"/>
              </a:rPr>
              <a:t>.</a:t>
            </a:r>
          </a:p>
          <a:p>
            <a:pPr lvl="1"/>
            <a:r>
              <a:rPr lang="hu-HU" sz="1600" dirty="0">
                <a:sym typeface="Wingdings" pitchFamily="2" charset="2"/>
              </a:rPr>
              <a:t>Eközben a </a:t>
            </a:r>
            <a:r>
              <a:rPr lang="hu-HU" sz="1600" dirty="0" smtClean="0">
                <a:sym typeface="Wingdings" pitchFamily="2" charset="2"/>
              </a:rPr>
              <a:t>koenzimekből felszabaduló </a:t>
            </a:r>
            <a:r>
              <a:rPr lang="hu-HU" sz="1600" dirty="0">
                <a:sym typeface="Wingdings" pitchFamily="2" charset="2"/>
              </a:rPr>
              <a:t>energia arra használódik, hogy protonok pumpálódjanak a mátrixból az intermembrán térbe. A kettő közötti belső membrán impermeábilis!, így a két térség között meredek protongrádiens alakul ki.</a:t>
            </a:r>
          </a:p>
          <a:p>
            <a:pPr lvl="1"/>
            <a:r>
              <a:rPr lang="hu-HU" sz="1600" dirty="0">
                <a:sym typeface="Wingdings" pitchFamily="2" charset="2"/>
              </a:rPr>
              <a:t>Ez az elektrokémiai protongrádiens biztosítja az ATP keletkezéséért felelős </a:t>
            </a:r>
            <a:r>
              <a:rPr lang="hu-HU" sz="1600" dirty="0" err="1">
                <a:solidFill>
                  <a:schemeClr val="tx2"/>
                </a:solidFill>
                <a:sym typeface="Wingdings" pitchFamily="2" charset="2"/>
              </a:rPr>
              <a:t>ATP-szintáz</a:t>
            </a:r>
            <a:r>
              <a:rPr lang="hu-HU" sz="1600" dirty="0">
                <a:sym typeface="Wingdings" pitchFamily="2" charset="2"/>
              </a:rPr>
              <a:t> enzim működését. Két részből áll: egyik része protoncsatorna, amely visszaengedi a </a:t>
            </a:r>
            <a:r>
              <a:rPr lang="hu-HU" sz="1600" dirty="0" smtClean="0">
                <a:sym typeface="Wingdings" pitchFamily="2" charset="2"/>
              </a:rPr>
              <a:t>protonokat a mátrixba, </a:t>
            </a:r>
            <a:r>
              <a:rPr lang="hu-HU" sz="1600" dirty="0">
                <a:sym typeface="Wingdings" pitchFamily="2" charset="2"/>
              </a:rPr>
              <a:t>másik része pedig ennek hatására ADP-ből és anorganikus foszfátból ATP-t szintetizál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=oxidatív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foszforiláció</a:t>
            </a:r>
            <a:r>
              <a:rPr lang="hu-HU" sz="1600" dirty="0">
                <a:sym typeface="Wingdings" pitchFamily="2" charset="2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Cím 1"/>
          <p:cNvSpPr>
            <a:spLocks noGrp="1"/>
          </p:cNvSpPr>
          <p:nvPr>
            <p:ph type="title"/>
          </p:nvPr>
        </p:nvSpPr>
        <p:spPr>
          <a:xfrm>
            <a:off x="466973" y="44450"/>
            <a:ext cx="8209483" cy="1143000"/>
          </a:xfrm>
          <a:ln/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8964488" cy="4525963"/>
          </a:xfrm>
        </p:spPr>
        <p:txBody>
          <a:bodyPr/>
          <a:lstStyle/>
          <a:p>
            <a:r>
              <a:rPr lang="hu-HU" sz="2000" dirty="0" smtClean="0"/>
              <a:t>Glükóz lebontása és </a:t>
            </a:r>
            <a:r>
              <a:rPr lang="hu-HU" sz="2000" dirty="0" err="1" smtClean="0"/>
              <a:t>citrát-ciklus</a:t>
            </a:r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err="1" smtClean="0"/>
              <a:t>Elektrontranszportlánc</a:t>
            </a:r>
            <a:r>
              <a:rPr lang="hu-HU" sz="2000" dirty="0" smtClean="0"/>
              <a:t> (légzési lánc, 40 protein 3 komplexbe rendeződve)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Az elektron a terminális (végső) </a:t>
            </a:r>
            <a:r>
              <a:rPr lang="hu-HU" sz="2000" dirty="0" err="1" smtClean="0"/>
              <a:t>elektronakceptor</a:t>
            </a:r>
            <a:r>
              <a:rPr lang="hu-HU" sz="2000" dirty="0" smtClean="0"/>
              <a:t> (befogadó) molekulára kerül</a:t>
            </a: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Közben a protonpumpaként funkcionáló komplexek protont halmoznak fel a intermembrán térben, ami jelentős koncentrációkülönbséget okoz</a:t>
            </a: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Az </a:t>
            </a:r>
            <a:r>
              <a:rPr lang="hu-HU" sz="2000" dirty="0" err="1" smtClean="0"/>
              <a:t>ATP-szintáz</a:t>
            </a:r>
            <a:r>
              <a:rPr lang="hu-HU" sz="2000" dirty="0"/>
              <a:t> </a:t>
            </a:r>
            <a:r>
              <a:rPr lang="hu-HU" sz="2000" dirty="0" smtClean="0"/>
              <a:t>a </a:t>
            </a:r>
            <a:r>
              <a:rPr lang="hu-HU" sz="2000" dirty="0" err="1" smtClean="0"/>
              <a:t>cc</a:t>
            </a:r>
            <a:r>
              <a:rPr lang="hu-HU" sz="2000" dirty="0" smtClean="0"/>
              <a:t>. különbséget kiegyenlíti azáltal, hogy a protonokat visszajuttatja a mátrixba, KÖZBEN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ATP-T SZINTETIZÁL!!!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755576" y="1597743"/>
            <a:ext cx="0" cy="484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755577" y="2998341"/>
            <a:ext cx="0" cy="3695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755576" y="3862437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755577" y="1685974"/>
            <a:ext cx="3455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1400" dirty="0" err="1" smtClean="0"/>
              <a:t>NADH</a:t>
            </a:r>
            <a:r>
              <a:rPr lang="hu-HU" sz="1400" dirty="0" smtClean="0"/>
              <a:t> elszállítja az elektronokat</a:t>
            </a:r>
            <a:endParaRPr lang="hu-HU" sz="1400" dirty="0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71550" y="2926333"/>
            <a:ext cx="40324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1400" dirty="0" smtClean="0"/>
              <a:t>Elektronok továbbadása a komplex tagjai között</a:t>
            </a:r>
            <a:endParaRPr lang="hu-HU" sz="1400" dirty="0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755576" y="5158581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NADH leadja a nagyenergiájú elektronokat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4665"/>
            <a:ext cx="8914441" cy="42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5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07975"/>
            <a:ext cx="75946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 oldali kapcsos zárójel 1"/>
          <p:cNvSpPr/>
          <p:nvPr/>
        </p:nvSpPr>
        <p:spPr>
          <a:xfrm>
            <a:off x="971600" y="1268760"/>
            <a:ext cx="360040" cy="2376264"/>
          </a:xfrm>
          <a:prstGeom prst="leftBrace">
            <a:avLst>
              <a:gd name="adj1" fmla="val 28449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0986" y="213372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n-lt"/>
              </a:rPr>
              <a:t>b</a:t>
            </a:r>
            <a:r>
              <a:rPr lang="hu-HU" dirty="0" smtClean="0">
                <a:latin typeface="+mn-lt"/>
              </a:rPr>
              <a:t>első membrán</a:t>
            </a:r>
            <a:endParaRPr 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1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64" y="737120"/>
            <a:ext cx="8875936" cy="50794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3326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Légzési lánc </a:t>
            </a:r>
            <a:r>
              <a:rPr lang="hu-HU" dirty="0" err="1" smtClean="0"/>
              <a:t>enzimkomplexei</a:t>
            </a:r>
            <a:r>
              <a:rPr lang="hu-HU" dirty="0" smtClean="0"/>
              <a:t> (vizsgára nem kell!!!!)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8064" y="5858527"/>
            <a:ext cx="887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 ezeket kihagyjuk, a nagyenergiájú elektronokból hő fejlődik</a:t>
            </a:r>
          </a:p>
          <a:p>
            <a:r>
              <a:rPr lang="hu-HU" dirty="0" smtClean="0"/>
              <a:t>Cianidok: az </a:t>
            </a:r>
            <a:r>
              <a:rPr lang="hu-HU" dirty="0" err="1" smtClean="0"/>
              <a:t>enzimkomplex</a:t>
            </a:r>
            <a:r>
              <a:rPr lang="hu-HU" dirty="0" smtClean="0"/>
              <a:t> fématomjaihoz (</a:t>
            </a:r>
            <a:r>
              <a:rPr lang="hu-HU" dirty="0" err="1" smtClean="0"/>
              <a:t>Cu</a:t>
            </a:r>
            <a:r>
              <a:rPr lang="hu-HU" dirty="0" smtClean="0"/>
              <a:t>, </a:t>
            </a:r>
            <a:r>
              <a:rPr lang="hu-HU" dirty="0" err="1" smtClean="0"/>
              <a:t>Fe</a:t>
            </a:r>
            <a:r>
              <a:rPr lang="hu-HU" dirty="0" smtClean="0"/>
              <a:t>) kötődnek és blokkolják a légzési láncot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2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Aktin-miozin</a:t>
            </a:r>
            <a:r>
              <a:rPr lang="hu-HU" dirty="0" smtClean="0"/>
              <a:t> mechanizmus</a:t>
            </a:r>
            <a:endParaRPr lang="hu-HU" dirty="0"/>
          </a:p>
        </p:txBody>
      </p:sp>
      <p:pic>
        <p:nvPicPr>
          <p:cNvPr id="4" name="5. Details of Actin-Myosin Crosslink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052736"/>
            <a:ext cx="7670292" cy="5567211"/>
          </a:xfrm>
        </p:spPr>
      </p:pic>
    </p:spTree>
    <p:extLst>
      <p:ext uri="{BB962C8B-B14F-4D97-AF65-F5344CB8AC3E}">
        <p14:creationId xmlns:p14="http://schemas.microsoft.com/office/powerpoint/2010/main" val="573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 motor atp woahdude protein synthas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0688"/>
            <a:ext cx="5061023" cy="61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16632"/>
            <a:ext cx="4113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ATP </a:t>
            </a:r>
            <a:r>
              <a:rPr lang="hu-HU" dirty="0" err="1" smtClean="0"/>
              <a:t>szintáz</a:t>
            </a:r>
            <a:r>
              <a:rPr lang="hu-HU" dirty="0" smtClean="0"/>
              <a:t> (protonmeghajtású motor)</a:t>
            </a:r>
          </a:p>
          <a:p>
            <a:r>
              <a:rPr lang="hu-HU" dirty="0" smtClean="0"/>
              <a:t>3 ATP/fordulat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1556792"/>
            <a:ext cx="30963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1) Kémiai </a:t>
            </a:r>
            <a:r>
              <a:rPr lang="hu-HU" dirty="0" smtClean="0"/>
              <a:t>energia (táplálékmolekulák</a:t>
            </a:r>
            <a:r>
              <a:rPr lang="hu-HU" smtClean="0"/>
              <a:t>, </a:t>
            </a:r>
            <a:r>
              <a:rPr lang="hu-HU" smtClean="0"/>
              <a:t>AcCoA, NADH+ H</a:t>
            </a:r>
            <a:r>
              <a:rPr lang="hu-HU" baseline="30000" smtClean="0"/>
              <a:t>+</a:t>
            </a:r>
            <a:r>
              <a:rPr lang="hu-HU" smtClean="0"/>
              <a:t>)</a:t>
            </a:r>
            <a:endParaRPr lang="hu-HU" dirty="0" smtClean="0"/>
          </a:p>
          <a:p>
            <a:endParaRPr lang="hu-HU" dirty="0"/>
          </a:p>
          <a:p>
            <a:r>
              <a:rPr lang="hu-HU" smtClean="0"/>
              <a:t>2) </a:t>
            </a:r>
            <a:r>
              <a:rPr lang="hu-HU" smtClean="0"/>
              <a:t>Elektromos </a:t>
            </a:r>
            <a:r>
              <a:rPr lang="hu-HU" dirty="0" smtClean="0"/>
              <a:t>energia (nagy </a:t>
            </a:r>
            <a:r>
              <a:rPr lang="hu-HU" smtClean="0"/>
              <a:t>energiájú </a:t>
            </a:r>
            <a:r>
              <a:rPr lang="hu-HU" smtClean="0"/>
              <a:t>elektronáram a légzési láncon)</a:t>
            </a:r>
            <a:endParaRPr lang="hu-HU" dirty="0" smtClean="0"/>
          </a:p>
          <a:p>
            <a:endParaRPr lang="hu-HU" dirty="0"/>
          </a:p>
          <a:p>
            <a:r>
              <a:rPr lang="hu-HU" smtClean="0"/>
              <a:t>3) Kémiai-elektromos </a:t>
            </a:r>
            <a:r>
              <a:rPr lang="hu-HU" dirty="0" smtClean="0"/>
              <a:t>gradiens (protonkülönbség a </a:t>
            </a:r>
            <a:r>
              <a:rPr lang="hu-HU" dirty="0" err="1" smtClean="0"/>
              <a:t>mebrán</a:t>
            </a:r>
            <a:r>
              <a:rPr lang="hu-HU" dirty="0" smtClean="0"/>
              <a:t> két oldalán)</a:t>
            </a:r>
          </a:p>
          <a:p>
            <a:endParaRPr lang="hu-HU" dirty="0"/>
          </a:p>
          <a:p>
            <a:r>
              <a:rPr lang="hu-HU" dirty="0" smtClean="0"/>
              <a:t>Mechanikai energia (protonmotor)</a:t>
            </a:r>
          </a:p>
          <a:p>
            <a:endParaRPr lang="hu-HU" dirty="0"/>
          </a:p>
          <a:p>
            <a:r>
              <a:rPr lang="hu-HU" dirty="0" smtClean="0"/>
              <a:t>Kémiailag tárolt energia (ATP)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85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90219"/>
            <a:ext cx="6462320" cy="64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4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33265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Fotoszintázis</a:t>
            </a:r>
            <a:r>
              <a:rPr lang="hu-HU" dirty="0" smtClean="0"/>
              <a:t> ugyanez fordítva (vizsgára nem kell)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82237"/>
            <a:ext cx="9138968" cy="489654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3568" y="57332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Nagyenergiájú </a:t>
            </a:r>
            <a:r>
              <a:rPr lang="hu-HU" dirty="0" smtClean="0"/>
              <a:t>elektronokat a klorofill biztosítja fény hatására (</a:t>
            </a:r>
            <a:r>
              <a:rPr lang="hu-HU" dirty="0" err="1" smtClean="0"/>
              <a:t>kloroplasztiszok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7861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title"/>
          </p:nvPr>
        </p:nvSpPr>
        <p:spPr>
          <a:xfrm>
            <a:off x="468313" y="20638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Egyéb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funkciók</a:t>
            </a:r>
          </a:p>
        </p:txBody>
      </p:sp>
      <p:sp>
        <p:nvSpPr>
          <p:cNvPr id="2662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 smtClean="0"/>
              <a:t>Ca</a:t>
            </a:r>
            <a:r>
              <a:rPr lang="hu-HU" sz="2000" baseline="30000" dirty="0" smtClean="0"/>
              <a:t>2+</a:t>
            </a:r>
            <a:r>
              <a:rPr lang="hu-HU" sz="2000" dirty="0" err="1" smtClean="0"/>
              <a:t>-raktár</a:t>
            </a:r>
            <a:endParaRPr lang="hu-HU" sz="2000" dirty="0" smtClean="0"/>
          </a:p>
          <a:p>
            <a:endParaRPr lang="hu-HU" sz="2000" baseline="30000" dirty="0" smtClean="0"/>
          </a:p>
          <a:p>
            <a:r>
              <a:rPr lang="hu-HU" sz="2000" dirty="0" smtClean="0"/>
              <a:t>Hőtermelés (ATP </a:t>
            </a:r>
            <a:r>
              <a:rPr lang="hu-HU" sz="2000" dirty="0" err="1" smtClean="0"/>
              <a:t>szintáz</a:t>
            </a:r>
            <a:r>
              <a:rPr lang="hu-HU" sz="2000" dirty="0" smtClean="0"/>
              <a:t> megkerülésével egyenlítődik ki a </a:t>
            </a:r>
            <a:r>
              <a:rPr lang="hu-HU" sz="2000" dirty="0" err="1" smtClean="0"/>
              <a:t>protongradiens</a:t>
            </a:r>
            <a:r>
              <a:rPr lang="hu-HU" sz="2000" dirty="0" smtClean="0"/>
              <a:t>)</a:t>
            </a:r>
          </a:p>
          <a:p>
            <a:endParaRPr lang="hu-HU" sz="2000" dirty="0"/>
          </a:p>
          <a:p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szteroid hormon szintézis</a:t>
            </a:r>
          </a:p>
          <a:p>
            <a:endParaRPr lang="hu-HU" sz="2000" dirty="0" smtClean="0"/>
          </a:p>
          <a:p>
            <a:r>
              <a:rPr lang="hu-HU" sz="2000" dirty="0" err="1"/>
              <a:t>a</a:t>
            </a:r>
            <a:r>
              <a:rPr lang="hu-HU" sz="2000" dirty="0" err="1" smtClean="0"/>
              <a:t>poptotikus</a:t>
            </a:r>
            <a:r>
              <a:rPr lang="hu-HU" sz="2000" dirty="0" smtClean="0"/>
              <a:t> folyamatok (</a:t>
            </a:r>
            <a:r>
              <a:rPr lang="hu-HU" sz="2000" err="1" smtClean="0"/>
              <a:t>citokróm</a:t>
            </a:r>
            <a:r>
              <a:rPr lang="hu-HU" sz="2000" err="1"/>
              <a:t>-</a:t>
            </a:r>
            <a:r>
              <a:rPr lang="hu-HU" sz="2000" err="1" smtClean="0"/>
              <a:t>C</a:t>
            </a:r>
            <a:r>
              <a:rPr lang="hu-HU" sz="2000" smtClean="0"/>
              <a:t> </a:t>
            </a:r>
            <a:r>
              <a:rPr lang="hu-HU" sz="2000" smtClean="0"/>
              <a:t>felszabadulás indukálja)</a:t>
            </a:r>
            <a:endParaRPr lang="hu-HU" sz="2000" dirty="0" smtClean="0"/>
          </a:p>
        </p:txBody>
      </p:sp>
      <p:pic>
        <p:nvPicPr>
          <p:cNvPr id="11266" name="Picture 2" descr="Image result for hibernating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536504" cy="31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artalom helye 4"/>
          <p:cNvSpPr>
            <a:spLocks noGrp="1"/>
          </p:cNvSpPr>
          <p:nvPr>
            <p:ph idx="1"/>
          </p:nvPr>
        </p:nvSpPr>
        <p:spPr>
          <a:xfrm>
            <a:off x="558800" y="1124744"/>
            <a:ext cx="8229600" cy="5399930"/>
          </a:xfrm>
        </p:spPr>
        <p:txBody>
          <a:bodyPr/>
          <a:lstStyle/>
          <a:p>
            <a:r>
              <a:rPr lang="hu-HU" sz="1800" dirty="0" smtClean="0"/>
              <a:t>A petesejt megtermékenyítését követően az új egyed minden sejtjének mitokondriuma az anyától származik (</a:t>
            </a:r>
            <a:r>
              <a:rPr lang="hu-HU" sz="1800" dirty="0" err="1"/>
              <a:t>maternális</a:t>
            </a:r>
            <a:r>
              <a:rPr lang="hu-HU" sz="1800" dirty="0"/>
              <a:t> öröklődés</a:t>
            </a:r>
            <a:r>
              <a:rPr lang="hu-HU" sz="1800" dirty="0" smtClean="0"/>
              <a:t>).</a:t>
            </a:r>
          </a:p>
          <a:p>
            <a:endParaRPr lang="hu-HU" sz="1800" dirty="0" smtClean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DNS is kizárólag anyai ágon öröklődik tovább, így a DNS-hibák is továbbadhatók, örökletes kórképekhez vezetnek.</a:t>
            </a:r>
          </a:p>
          <a:p>
            <a:endParaRPr lang="hu-HU" sz="1800" dirty="0" smtClean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betegségek tünetei változatosak, jobban érintettek azok a szervek, amelynek sejtjei 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energiaellátásra különösen rá vannak utalva (szívizomzat, vázizomzat, kp-i idegrendszer, érzékszervek, vese…)</a:t>
            </a:r>
          </a:p>
          <a:p>
            <a:endParaRPr lang="hu-HU" sz="1800" dirty="0" smtClean="0"/>
          </a:p>
          <a:p>
            <a:r>
              <a:rPr lang="hu-HU" sz="1800" dirty="0" smtClean="0"/>
              <a:t>Az </a:t>
            </a:r>
            <a:r>
              <a:rPr lang="hu-HU" sz="1800" dirty="0" smtClean="0">
                <a:solidFill>
                  <a:schemeClr val="tx2"/>
                </a:solidFill>
              </a:rPr>
              <a:t>öröklődő betegségek</a:t>
            </a:r>
            <a:r>
              <a:rPr lang="hu-HU" sz="1800" dirty="0" smtClean="0"/>
              <a:t> mellett a mitokondrium genomjában az élet folyamán </a:t>
            </a:r>
            <a:r>
              <a:rPr lang="hu-HU" sz="1800" dirty="0" smtClean="0">
                <a:solidFill>
                  <a:schemeClr val="tx2"/>
                </a:solidFill>
              </a:rPr>
              <a:t>szomatikus mutációk</a:t>
            </a:r>
            <a:r>
              <a:rPr lang="hu-HU" sz="1800" dirty="0" smtClean="0"/>
              <a:t> is felhalmozódhatnak, ami szintén a működésük romlásához vezet. (az ATP termelés hibája folytán keletkező szabad gyökök miatt + öregedés) </a:t>
            </a:r>
          </a:p>
          <a:p>
            <a:endParaRPr lang="hu-HU" sz="1800" dirty="0" smtClean="0"/>
          </a:p>
          <a:p>
            <a:r>
              <a:rPr lang="hu-HU" sz="1800" dirty="0" smtClean="0"/>
              <a:t>Csökkent ATP-szintézis. </a:t>
            </a:r>
          </a:p>
          <a:p>
            <a:endParaRPr lang="hu-HU" sz="1800" dirty="0" smtClean="0"/>
          </a:p>
          <a:p>
            <a:r>
              <a:rPr lang="hu-HU" sz="1800" dirty="0" smtClean="0"/>
              <a:t>Nem ritka </a:t>
            </a:r>
            <a:r>
              <a:rPr lang="hu-HU" sz="1800" smtClean="0"/>
              <a:t>betegségek</a:t>
            </a:r>
            <a:r>
              <a:rPr lang="hu-HU" sz="1800" smtClean="0"/>
              <a:t>. (1/5000)</a:t>
            </a:r>
            <a:endParaRPr lang="hu-HU" sz="1800" dirty="0" smtClean="0"/>
          </a:p>
          <a:p>
            <a:endParaRPr lang="hu-HU" sz="1800" dirty="0" smtClean="0"/>
          </a:p>
        </p:txBody>
      </p:sp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sp>
        <p:nvSpPr>
          <p:cNvPr id="27651" name="Szövegdoboz 5"/>
          <p:cNvSpPr txBox="1">
            <a:spLocks noChangeArrowheads="1"/>
          </p:cNvSpPr>
          <p:nvPr/>
        </p:nvSpPr>
        <p:spPr bwMode="auto">
          <a:xfrm>
            <a:off x="4581525" y="40100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Öröklődő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r>
              <a:rPr lang="hu-HU" sz="1800" dirty="0" err="1" smtClean="0"/>
              <a:t>Maternális</a:t>
            </a:r>
            <a:r>
              <a:rPr lang="hu-HU" sz="1800" dirty="0" smtClean="0"/>
              <a:t> öröklődés következményei.</a:t>
            </a:r>
          </a:p>
          <a:p>
            <a:endParaRPr lang="hu-HU" sz="1800" dirty="0" smtClean="0"/>
          </a:p>
          <a:p>
            <a:r>
              <a:rPr lang="hu-HU" sz="1800" dirty="0" err="1" smtClean="0">
                <a:solidFill>
                  <a:schemeClr val="tx2"/>
                </a:solidFill>
              </a:rPr>
              <a:t>Heteroplazmia</a:t>
            </a:r>
            <a:r>
              <a:rPr lang="hu-HU" sz="1800" dirty="0" smtClean="0"/>
              <a:t>: normál és mutáns </a:t>
            </a:r>
            <a:r>
              <a:rPr lang="hu-HU" sz="1800" dirty="0" err="1" smtClean="0"/>
              <a:t>mtDNS</a:t>
            </a:r>
            <a:r>
              <a:rPr lang="hu-HU" sz="1800" dirty="0" smtClean="0"/>
              <a:t> egyaránt jelen van a sejtekben. Betegség továbbörökítése tehát a </a:t>
            </a:r>
            <a:r>
              <a:rPr lang="hu-HU" sz="1800" dirty="0" err="1" smtClean="0"/>
              <a:t>heteroplazmia</a:t>
            </a:r>
            <a:r>
              <a:rPr lang="hu-HU" sz="1800" dirty="0" smtClean="0"/>
              <a:t> mértékétől függ.</a:t>
            </a:r>
          </a:p>
          <a:p>
            <a:endParaRPr lang="hu-HU" sz="1800" dirty="0" smtClean="0"/>
          </a:p>
          <a:p>
            <a:r>
              <a:rPr lang="hu-HU" sz="1800" dirty="0" err="1" smtClean="0">
                <a:solidFill>
                  <a:schemeClr val="tx2"/>
                </a:solidFill>
              </a:rPr>
              <a:t>Multiszisztémás</a:t>
            </a:r>
            <a:r>
              <a:rPr lang="hu-HU" sz="1800" dirty="0" smtClean="0">
                <a:solidFill>
                  <a:schemeClr val="tx2"/>
                </a:solidFill>
              </a:rPr>
              <a:t> kórképek</a:t>
            </a:r>
            <a:r>
              <a:rPr lang="hu-HU" sz="1800" dirty="0" smtClean="0"/>
              <a:t>: több szervet/szervrendszert érintenek egyszerre. Főleg nagy energiaigényű szövetek érintettek (pl. idegszövet, </a:t>
            </a:r>
            <a:r>
              <a:rPr lang="hu-HU" sz="1800" smtClean="0"/>
              <a:t>izmok</a:t>
            </a:r>
            <a:r>
              <a:rPr lang="hu-HU" sz="1800" smtClean="0"/>
              <a:t>)</a:t>
            </a:r>
          </a:p>
          <a:p>
            <a:pPr lvl="1"/>
            <a:r>
              <a:rPr lang="hu-HU" sz="1400" smtClean="0"/>
              <a:t>Izomgyengeség, csökkent növekedés, szív-, máj-, vese-, emésztőrendszeri elégtelenség. </a:t>
            </a:r>
            <a:endParaRPr lang="hu-HU" sz="1400" dirty="0" smtClean="0"/>
          </a:p>
          <a:p>
            <a:endParaRPr lang="hu-HU" sz="1800" dirty="0" smtClean="0"/>
          </a:p>
          <a:p>
            <a:r>
              <a:rPr lang="hu-HU" sz="1800" dirty="0" err="1" smtClean="0"/>
              <a:t>Leber-féle</a:t>
            </a:r>
            <a:r>
              <a:rPr lang="hu-HU" sz="1800" dirty="0" smtClean="0"/>
              <a:t> </a:t>
            </a:r>
            <a:r>
              <a:rPr lang="hu-HU" sz="1800" dirty="0" err="1" smtClean="0"/>
              <a:t>hereditaer</a:t>
            </a:r>
            <a:r>
              <a:rPr lang="hu-HU" sz="1800" dirty="0" smtClean="0"/>
              <a:t> </a:t>
            </a:r>
            <a:r>
              <a:rPr lang="hu-HU" sz="1800" dirty="0" err="1" smtClean="0"/>
              <a:t>opticus</a:t>
            </a:r>
            <a:r>
              <a:rPr lang="hu-HU" sz="1800" dirty="0" smtClean="0"/>
              <a:t> </a:t>
            </a:r>
            <a:r>
              <a:rPr lang="hu-HU" sz="1800" dirty="0" err="1" smtClean="0"/>
              <a:t>neuropathia</a:t>
            </a:r>
            <a:r>
              <a:rPr lang="hu-HU" sz="1800" dirty="0" smtClean="0"/>
              <a:t> (optikai </a:t>
            </a:r>
            <a:r>
              <a:rPr lang="hu-HU" sz="1800" dirty="0" err="1" smtClean="0"/>
              <a:t>neuropátia</a:t>
            </a:r>
            <a:r>
              <a:rPr lang="hu-HU" sz="1800" dirty="0" smtClean="0"/>
              <a:t>): </a:t>
            </a:r>
            <a:r>
              <a:rPr lang="hu-HU" sz="1800" dirty="0"/>
              <a:t>Kétoldali látótérkiesést, </a:t>
            </a:r>
            <a:r>
              <a:rPr lang="hu-HU" sz="1800" dirty="0" err="1"/>
              <a:t>látóidegsorvadást</a:t>
            </a:r>
            <a:r>
              <a:rPr lang="hu-HU" sz="1800" dirty="0"/>
              <a:t>, vakságot okoz</a:t>
            </a:r>
            <a:r>
              <a:rPr lang="hu-HU" sz="1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1800" dirty="0" smtClean="0"/>
              <a:t>Szomatikus DNS mutációk felhalmozódása okozza a </a:t>
            </a:r>
            <a:r>
              <a:rPr lang="hu-HU" sz="1800" smtClean="0"/>
              <a:t>sejtekben</a:t>
            </a:r>
            <a:r>
              <a:rPr lang="hu-HU" sz="1800" smtClean="0"/>
              <a:t>. (a mitochondriumok a sejttől függetlenül osztódnak, gyenge DNS hibajavító mechanizmus)</a:t>
            </a:r>
            <a:endParaRPr lang="hu-HU" sz="1800" dirty="0" smtClean="0"/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>
                <a:solidFill>
                  <a:schemeClr val="tx2"/>
                </a:solidFill>
              </a:rPr>
              <a:t>Szomatikus </a:t>
            </a:r>
            <a:r>
              <a:rPr lang="hu-HU" sz="1800" dirty="0" err="1" smtClean="0">
                <a:solidFill>
                  <a:schemeClr val="tx2"/>
                </a:solidFill>
              </a:rPr>
              <a:t>heteroplazmia</a:t>
            </a:r>
            <a:r>
              <a:rPr lang="hu-HU" sz="1800" dirty="0" smtClean="0"/>
              <a:t>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Csökkent oxidatív </a:t>
            </a:r>
            <a:r>
              <a:rPr lang="hu-HU" sz="1800" dirty="0" err="1" smtClean="0"/>
              <a:t>foszforiláció</a:t>
            </a:r>
            <a:r>
              <a:rPr lang="hu-HU" sz="1800" dirty="0" smtClean="0"/>
              <a:t>, </a:t>
            </a:r>
            <a:r>
              <a:rPr lang="hu-HU" sz="1800" dirty="0" err="1" smtClean="0"/>
              <a:t>degeneratív</a:t>
            </a:r>
            <a:r>
              <a:rPr lang="hu-HU" sz="1800" dirty="0" smtClean="0"/>
              <a:t> betegségek kialakulása.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Hozzájárul a fiziológiai öregedés folyamatához.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Alzheimer-kór, Parkinson-kór.</a:t>
            </a:r>
          </a:p>
        </p:txBody>
      </p:sp>
      <p:sp>
        <p:nvSpPr>
          <p:cNvPr id="44036" name="Rectang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  <a:noFill/>
          <a:ln/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Szerzett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Klinikai tünetek</a:t>
            </a:r>
          </a:p>
        </p:txBody>
      </p:sp>
      <p:sp>
        <p:nvSpPr>
          <p:cNvPr id="28674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hu-HU" sz="2400" dirty="0" smtClean="0"/>
              <a:t>Agy: görcsrohamok, </a:t>
            </a:r>
            <a:r>
              <a:rPr lang="hu-HU" sz="2400" dirty="0" err="1" smtClean="0"/>
              <a:t>ataxia</a:t>
            </a:r>
            <a:r>
              <a:rPr lang="hu-HU" sz="2400" dirty="0" smtClean="0"/>
              <a:t>, </a:t>
            </a:r>
            <a:r>
              <a:rPr lang="hu-HU" sz="2400" dirty="0" err="1" smtClean="0"/>
              <a:t>dementia</a:t>
            </a:r>
            <a:endParaRPr lang="hu-HU" sz="2400" dirty="0" smtClean="0"/>
          </a:p>
          <a:p>
            <a:r>
              <a:rPr lang="hu-HU" sz="2400" dirty="0" smtClean="0"/>
              <a:t>Vázizom: gyengeség, fáradékonyság, </a:t>
            </a:r>
            <a:r>
              <a:rPr lang="hu-HU" sz="2400" dirty="0" err="1" smtClean="0"/>
              <a:t>myopathia</a:t>
            </a:r>
            <a:endParaRPr lang="hu-HU" sz="2400" dirty="0" smtClean="0"/>
          </a:p>
          <a:p>
            <a:r>
              <a:rPr lang="hu-HU" sz="2400" dirty="0" smtClean="0"/>
              <a:t>Szívizom: </a:t>
            </a:r>
            <a:r>
              <a:rPr lang="hu-HU" sz="2400" dirty="0" err="1" smtClean="0"/>
              <a:t>cardiomyopathia</a:t>
            </a:r>
            <a:r>
              <a:rPr lang="hu-HU" sz="2400" smtClean="0"/>
              <a:t>, </a:t>
            </a:r>
            <a:r>
              <a:rPr lang="hu-HU" sz="2400" smtClean="0"/>
              <a:t>ingerület</a:t>
            </a:r>
            <a:r>
              <a:rPr lang="hu-HU" sz="2400" smtClean="0"/>
              <a:t>vezetési </a:t>
            </a:r>
            <a:r>
              <a:rPr lang="hu-HU" sz="2400" dirty="0" smtClean="0"/>
              <a:t>zavar</a:t>
            </a:r>
          </a:p>
          <a:p>
            <a:r>
              <a:rPr lang="hu-HU" sz="2400" dirty="0" smtClean="0"/>
              <a:t>Szem: </a:t>
            </a:r>
            <a:r>
              <a:rPr lang="hu-HU" sz="2400" dirty="0" err="1" smtClean="0"/>
              <a:t>retinopathia</a:t>
            </a:r>
            <a:r>
              <a:rPr lang="hu-HU" sz="2400" dirty="0" smtClean="0"/>
              <a:t>, </a:t>
            </a:r>
            <a:r>
              <a:rPr lang="hu-HU" sz="2400" dirty="0" err="1" smtClean="0"/>
              <a:t>opticus</a:t>
            </a:r>
            <a:r>
              <a:rPr lang="hu-HU" sz="2400" dirty="0" smtClean="0"/>
              <a:t> </a:t>
            </a:r>
            <a:r>
              <a:rPr lang="hu-HU" sz="2400" dirty="0" err="1" smtClean="0"/>
              <a:t>neuropathia</a:t>
            </a:r>
            <a:r>
              <a:rPr lang="hu-HU" sz="2400" dirty="0" smtClean="0"/>
              <a:t>, vakság</a:t>
            </a:r>
          </a:p>
          <a:p>
            <a:r>
              <a:rPr lang="hu-HU" sz="2400" dirty="0" smtClean="0"/>
              <a:t>Máj: </a:t>
            </a:r>
            <a:r>
              <a:rPr lang="hu-HU" sz="2400" dirty="0" err="1" smtClean="0"/>
              <a:t>hepatopathia</a:t>
            </a:r>
            <a:endParaRPr lang="hu-HU" sz="2400" dirty="0" smtClean="0"/>
          </a:p>
          <a:p>
            <a:r>
              <a:rPr lang="hu-HU" sz="2400" dirty="0" smtClean="0"/>
              <a:t>Vese: </a:t>
            </a:r>
            <a:r>
              <a:rPr lang="hu-HU" sz="2400" dirty="0" err="1" smtClean="0"/>
              <a:t>glomerulopathia</a:t>
            </a:r>
            <a:endParaRPr lang="hu-HU" sz="2400" dirty="0" smtClean="0"/>
          </a:p>
          <a:p>
            <a:r>
              <a:rPr lang="hu-HU" sz="2400" dirty="0" err="1" smtClean="0"/>
              <a:t>Pancreas</a:t>
            </a:r>
            <a:r>
              <a:rPr lang="hu-HU" sz="2400" dirty="0" smtClean="0"/>
              <a:t>: diabetes mellitus</a:t>
            </a:r>
          </a:p>
          <a:p>
            <a:r>
              <a:rPr lang="hu-HU" sz="2400" dirty="0" smtClean="0"/>
              <a:t>Belső fül: hallászavar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6453188"/>
            <a:ext cx="565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Forrás: Szeberényi József: Molekuláris sejtbiológia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KEARNS-SAYRE-SYNDROMA</a:t>
            </a:r>
          </a:p>
        </p:txBody>
      </p:sp>
      <p:pic>
        <p:nvPicPr>
          <p:cNvPr id="29698" name="Tartalom helye 3" descr="KEARN-SAYRE-SYNDRO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29250" y="1643063"/>
            <a:ext cx="3087688" cy="4525962"/>
          </a:xfrm>
        </p:spPr>
      </p:pic>
      <p:sp>
        <p:nvSpPr>
          <p:cNvPr id="29699" name="Szövegdoboz 4"/>
          <p:cNvSpPr txBox="1">
            <a:spLocks noChangeArrowheads="1"/>
          </p:cNvSpPr>
          <p:nvPr/>
        </p:nvSpPr>
        <p:spPr bwMode="auto">
          <a:xfrm>
            <a:off x="409663" y="3244324"/>
            <a:ext cx="50367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Calibri" pitchFamily="34" charset="0"/>
              </a:rPr>
              <a:t>Öröklött betegség: alacsony </a:t>
            </a:r>
            <a:r>
              <a:rPr lang="hu-HU" sz="2000" dirty="0">
                <a:latin typeface="Calibri" pitchFamily="34" charset="0"/>
              </a:rPr>
              <a:t>termet, süketség, </a:t>
            </a:r>
          </a:p>
          <a:p>
            <a:r>
              <a:rPr lang="hu-HU" sz="2000" dirty="0" err="1">
                <a:latin typeface="Calibri" pitchFamily="34" charset="0"/>
              </a:rPr>
              <a:t>szemizombénulás</a:t>
            </a:r>
            <a:r>
              <a:rPr lang="hu-HU" sz="2000" dirty="0"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retinitis</a:t>
            </a:r>
            <a:r>
              <a:rPr lang="hu-HU" sz="2000" dirty="0">
                <a:latin typeface="Calibri" pitchFamily="34" charset="0"/>
              </a:rPr>
              <a:t> </a:t>
            </a:r>
          </a:p>
          <a:p>
            <a:r>
              <a:rPr lang="hu-HU" sz="2000" dirty="0" err="1">
                <a:latin typeface="Calibri" pitchFamily="34" charset="0"/>
              </a:rPr>
              <a:t>pigmentosa</a:t>
            </a:r>
            <a:r>
              <a:rPr lang="hu-HU" sz="2000" dirty="0">
                <a:latin typeface="Calibri" pitchFamily="34" charset="0"/>
              </a:rPr>
              <a:t>, szív ingerület-vezetési</a:t>
            </a:r>
          </a:p>
          <a:p>
            <a:r>
              <a:rPr lang="hu-HU" sz="2000" dirty="0">
                <a:latin typeface="Calibri" pitchFamily="34" charset="0"/>
              </a:rPr>
              <a:t>zavar, </a:t>
            </a:r>
            <a:r>
              <a:rPr lang="hu-HU" sz="2000" dirty="0" err="1" smtClean="0">
                <a:latin typeface="Calibri" pitchFamily="34" charset="0"/>
              </a:rPr>
              <a:t>ataxia</a:t>
            </a:r>
            <a:r>
              <a:rPr lang="hu-HU" sz="2000" dirty="0" smtClean="0">
                <a:latin typeface="Calibri" pitchFamily="34" charset="0"/>
              </a:rPr>
              <a:t>… </a:t>
            </a:r>
            <a:endParaRPr lang="hu-H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LEIGH-SYNDROMA</a:t>
            </a:r>
          </a:p>
        </p:txBody>
      </p:sp>
      <p:pic>
        <p:nvPicPr>
          <p:cNvPr id="30722" name="Tartalom helye 3" descr="LEIGH-SYNDROM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928813"/>
            <a:ext cx="3627437" cy="3600450"/>
          </a:xfrm>
        </p:spPr>
      </p:pic>
      <p:sp>
        <p:nvSpPr>
          <p:cNvPr id="30723" name="Szövegdoboz 4"/>
          <p:cNvSpPr txBox="1">
            <a:spLocks noChangeArrowheads="1"/>
          </p:cNvSpPr>
          <p:nvPr/>
        </p:nvSpPr>
        <p:spPr bwMode="auto">
          <a:xfrm>
            <a:off x="432096" y="2913430"/>
            <a:ext cx="407821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>
                <a:latin typeface="+mn-lt"/>
              </a:rPr>
              <a:t>A betegség spontán </a:t>
            </a:r>
            <a:r>
              <a:rPr lang="hu-HU" sz="2000" dirty="0" smtClean="0">
                <a:latin typeface="+mn-lt"/>
              </a:rPr>
              <a:t>mutáció, de leginkább </a:t>
            </a:r>
            <a:r>
              <a:rPr lang="hu-HU" sz="2000" dirty="0" err="1" smtClean="0">
                <a:latin typeface="+mn-lt"/>
              </a:rPr>
              <a:t>familiaris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vonatkozások alapján </a:t>
            </a:r>
            <a:r>
              <a:rPr lang="hu-HU" sz="2000" dirty="0" smtClean="0">
                <a:latin typeface="+mn-lt"/>
              </a:rPr>
              <a:t>keletkezik: izomgyengeség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smtClean="0">
                <a:latin typeface="+mn-lt"/>
              </a:rPr>
              <a:t>légzési zavarok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laktát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acidosis</a:t>
            </a:r>
            <a:r>
              <a:rPr lang="hu-HU" sz="2000" dirty="0" smtClean="0">
                <a:latin typeface="+mn-lt"/>
              </a:rPr>
              <a:t>, mentális retardáció. 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32" y="1124648"/>
            <a:ext cx="5874924" cy="2869863"/>
          </a:xfrm>
          <a:prstGeom prst="rect">
            <a:avLst/>
          </a:prstGeom>
        </p:spPr>
      </p:pic>
      <p:pic>
        <p:nvPicPr>
          <p:cNvPr id="1034" name="Picture 10" descr="Image result for g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52" y="3995751"/>
            <a:ext cx="5690947" cy="27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sz="3600" dirty="0" smtClean="0"/>
              <a:t>A sejtben szinte mindenhez energia kell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3638" y="1302280"/>
            <a:ext cx="8229600" cy="4525963"/>
          </a:xfrm>
        </p:spPr>
        <p:txBody>
          <a:bodyPr/>
          <a:lstStyle/>
          <a:p>
            <a:r>
              <a:rPr lang="hu-HU" dirty="0" smtClean="0"/>
              <a:t>ATP, </a:t>
            </a:r>
            <a:r>
              <a:rPr lang="hu-HU" dirty="0" err="1" smtClean="0"/>
              <a:t>Adenozin</a:t>
            </a:r>
            <a:r>
              <a:rPr lang="hu-HU" dirty="0" smtClean="0"/>
              <a:t> </a:t>
            </a:r>
            <a:r>
              <a:rPr lang="hu-HU" dirty="0" err="1" smtClean="0"/>
              <a:t>trifoszfát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GTP, </a:t>
            </a:r>
            <a:r>
              <a:rPr lang="hu-HU" dirty="0" err="1" smtClean="0"/>
              <a:t>Guanozin</a:t>
            </a:r>
            <a:r>
              <a:rPr lang="hu-HU" dirty="0" smtClean="0"/>
              <a:t> </a:t>
            </a:r>
            <a:r>
              <a:rPr lang="hu-HU" dirty="0" err="1" smtClean="0"/>
              <a:t>trifoszfát</a:t>
            </a:r>
            <a:endParaRPr lang="hu-HU" dirty="0"/>
          </a:p>
        </p:txBody>
      </p:sp>
      <p:sp>
        <p:nvSpPr>
          <p:cNvPr id="6" name="AutoShape 4" descr="Image result for AT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9768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/>
          <a:lstStyle/>
          <a:p>
            <a:r>
              <a:rPr lang="hu-HU" dirty="0" smtClean="0"/>
              <a:t>Leigh szindróma megelőzése: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5" y="1196752"/>
            <a:ext cx="9144000" cy="45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2" descr="Image result for three parent fertilization lei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6138"/>
            <a:ext cx="91114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MELAS</a:t>
            </a:r>
          </a:p>
        </p:txBody>
      </p:sp>
      <p:pic>
        <p:nvPicPr>
          <p:cNvPr id="31746" name="Tartalom helye 3" descr="MELAS-microinfarc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39952" y="2000250"/>
            <a:ext cx="4762500" cy="3619500"/>
          </a:xfrm>
        </p:spPr>
      </p:pic>
      <p:sp>
        <p:nvSpPr>
          <p:cNvPr id="31747" name="Szövegdoboz 4"/>
          <p:cNvSpPr txBox="1">
            <a:spLocks noChangeArrowheads="1"/>
          </p:cNvSpPr>
          <p:nvPr/>
        </p:nvSpPr>
        <p:spPr bwMode="auto">
          <a:xfrm>
            <a:off x="107504" y="2224950"/>
            <a:ext cx="38884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n-lt"/>
              </a:rPr>
              <a:t>Leginkább öröklődés útján alakulhat ki: </a:t>
            </a:r>
            <a:r>
              <a:rPr lang="hu-HU" sz="2000" dirty="0" err="1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hu-HU" sz="2000" dirty="0" err="1" smtClean="0">
                <a:latin typeface="+mn-lt"/>
              </a:rPr>
              <a:t>itochondriális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hu-HU" sz="2000" dirty="0" err="1">
                <a:latin typeface="+mn-lt"/>
              </a:rPr>
              <a:t>ncepalopathia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hu-HU" sz="2000" dirty="0" err="1">
                <a:latin typeface="+mn-lt"/>
              </a:rPr>
              <a:t>aktát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+mn-lt"/>
              </a:rPr>
              <a:t>a</a:t>
            </a:r>
            <a:r>
              <a:rPr lang="hu-HU" sz="2000" dirty="0" err="1">
                <a:latin typeface="+mn-lt"/>
              </a:rPr>
              <a:t>cidosis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>
                <a:solidFill>
                  <a:srgbClr val="FF0000"/>
                </a:solidFill>
                <a:latin typeface="+mn-lt"/>
              </a:rPr>
              <a:t>s</a:t>
            </a:r>
            <a:r>
              <a:rPr lang="hu-HU" sz="2000" dirty="0">
                <a:latin typeface="+mn-lt"/>
              </a:rPr>
              <a:t>troke </a:t>
            </a:r>
            <a:r>
              <a:rPr lang="hu-HU" sz="2000" dirty="0" smtClean="0">
                <a:latin typeface="+mn-lt"/>
              </a:rPr>
              <a:t>fiatal korban</a:t>
            </a:r>
          </a:p>
          <a:p>
            <a:endParaRPr lang="hu-HU" sz="2000" smtClean="0">
              <a:latin typeface="+mn-lt"/>
            </a:endParaRPr>
          </a:p>
          <a:p>
            <a:r>
              <a:rPr lang="hu-HU" sz="2000" smtClean="0">
                <a:latin typeface="+mn-lt"/>
              </a:rPr>
              <a:t>A </a:t>
            </a:r>
            <a:r>
              <a:rPr lang="hu-HU" sz="2000" dirty="0" err="1">
                <a:latin typeface="+mn-lt"/>
              </a:rPr>
              <a:t>mitochondrialis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latin typeface="+mn-lt"/>
              </a:rPr>
              <a:t>encephalo-myopathia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lactat</a:t>
            </a:r>
            <a:r>
              <a:rPr lang="hu-HU" sz="2000" dirty="0">
                <a:latin typeface="+mn-lt"/>
              </a:rPr>
              <a:t> (tejsav) </a:t>
            </a:r>
            <a:r>
              <a:rPr lang="hu-HU" sz="2000" dirty="0" err="1" smtClean="0">
                <a:latin typeface="+mn-lt"/>
              </a:rPr>
              <a:t>acidosis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és stroke-szerű </a:t>
            </a:r>
            <a:r>
              <a:rPr lang="hu-HU" sz="2000" dirty="0">
                <a:latin typeface="+mn-lt"/>
              </a:rPr>
              <a:t>megnyilvánulások kezdőbetűiből tevődik </a:t>
            </a:r>
            <a:r>
              <a:rPr lang="hu-HU" sz="2000" dirty="0" smtClean="0">
                <a:latin typeface="+mn-lt"/>
              </a:rPr>
              <a:t>össze</a:t>
            </a:r>
            <a:r>
              <a:rPr lang="hu-HU" sz="2000" smtClean="0">
                <a:latin typeface="+mn-lt"/>
              </a:rPr>
              <a:t>. </a:t>
            </a:r>
            <a:endParaRPr lang="hu-HU" sz="2000" smtClean="0">
              <a:latin typeface="+mn-lt"/>
            </a:endParaRPr>
          </a:p>
          <a:p>
            <a:endParaRPr lang="hu-HU" sz="2000">
              <a:latin typeface="+mn-lt"/>
            </a:endParaRPr>
          </a:p>
          <a:p>
            <a:r>
              <a:rPr lang="hu-HU" sz="2000" smtClean="0">
                <a:latin typeface="+mn-lt"/>
              </a:rPr>
              <a:t>A </a:t>
            </a:r>
            <a:r>
              <a:rPr lang="hu-HU" sz="2000" dirty="0">
                <a:latin typeface="+mn-lt"/>
              </a:rPr>
              <a:t>betegség tünetei különböző életkorokban léphetnek </a:t>
            </a:r>
            <a:r>
              <a:rPr lang="hu-HU" sz="2000" dirty="0" smtClean="0">
                <a:latin typeface="+mn-lt"/>
              </a:rPr>
              <a:t>fel. 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>
          <a:xfrm>
            <a:off x="938288" y="70511"/>
            <a:ext cx="3682752" cy="720303"/>
          </a:xfrm>
        </p:spPr>
        <p:txBody>
          <a:bodyPr/>
          <a:lstStyle/>
          <a:p>
            <a:r>
              <a:rPr lang="hu-H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Peroxiszóma</a:t>
            </a:r>
            <a:endParaRPr lang="hu-H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2770" name="Tartalom helye 2"/>
          <p:cNvSpPr>
            <a:spLocks noGrp="1"/>
          </p:cNvSpPr>
          <p:nvPr>
            <p:ph idx="1"/>
          </p:nvPr>
        </p:nvSpPr>
        <p:spPr>
          <a:xfrm>
            <a:off x="230788" y="629568"/>
            <a:ext cx="6022598" cy="2139179"/>
          </a:xfrm>
        </p:spPr>
        <p:txBody>
          <a:bodyPr/>
          <a:lstStyle/>
          <a:p>
            <a:r>
              <a:rPr lang="hu-HU" sz="1600" dirty="0"/>
              <a:t>0,1-1 </a:t>
            </a:r>
            <a:r>
              <a:rPr lang="el-GR" sz="1600" dirty="0" smtClean="0"/>
              <a:t>μ</a:t>
            </a:r>
            <a:r>
              <a:rPr lang="hu-HU" sz="1600" dirty="0" smtClean="0"/>
              <a:t>m nagyságú</a:t>
            </a:r>
            <a:r>
              <a:rPr lang="hu-HU" sz="1600" smtClean="0"/>
              <a:t>, </a:t>
            </a:r>
            <a:r>
              <a:rPr lang="hu-HU" sz="1600" smtClean="0"/>
              <a:t>egyrétegű membránnal </a:t>
            </a:r>
            <a:r>
              <a:rPr lang="hu-HU" sz="1600" dirty="0" smtClean="0"/>
              <a:t>határolt </a:t>
            </a:r>
            <a:r>
              <a:rPr lang="hu-HU" sz="1600" dirty="0" err="1" smtClean="0"/>
              <a:t>sejtorganellum</a:t>
            </a:r>
            <a:endParaRPr lang="hu-HU" sz="1600" dirty="0" smtClean="0"/>
          </a:p>
          <a:p>
            <a:r>
              <a:rPr lang="hu-HU" sz="1600" dirty="0" err="1"/>
              <a:t>EM-pal</a:t>
            </a:r>
            <a:r>
              <a:rPr lang="hu-HU" sz="1600" dirty="0"/>
              <a:t> belsejében közepes sűrűségű, finoman </a:t>
            </a:r>
            <a:r>
              <a:rPr lang="hu-HU" sz="1600" dirty="0" err="1"/>
              <a:t>granuláris</a:t>
            </a:r>
            <a:r>
              <a:rPr lang="hu-HU" sz="1600" dirty="0"/>
              <a:t> anyag fedezhető fel, esetenként </a:t>
            </a:r>
            <a:r>
              <a:rPr lang="hu-HU" sz="1600" dirty="0" err="1"/>
              <a:t>urát-oxidáz</a:t>
            </a:r>
            <a:r>
              <a:rPr lang="hu-HU" sz="1600" dirty="0"/>
              <a:t> enzim által alkotott kristályok</a:t>
            </a:r>
          </a:p>
          <a:p>
            <a:r>
              <a:rPr lang="hu-HU" sz="1600" dirty="0" smtClean="0"/>
              <a:t>Oxidatív </a:t>
            </a:r>
            <a:r>
              <a:rPr lang="hu-HU" sz="1600" dirty="0"/>
              <a:t>enzimei közé tartozik pl. a </a:t>
            </a:r>
            <a:r>
              <a:rPr lang="hu-HU" sz="1600" dirty="0" err="1"/>
              <a:t>peroxidáz</a:t>
            </a:r>
            <a:r>
              <a:rPr lang="hu-HU" sz="1600" dirty="0"/>
              <a:t> és a </a:t>
            </a:r>
            <a:r>
              <a:rPr lang="hu-HU" sz="1600" dirty="0" err="1"/>
              <a:t>kataláz</a:t>
            </a:r>
            <a:r>
              <a:rPr lang="hu-HU" sz="1600" dirty="0"/>
              <a:t> </a:t>
            </a:r>
            <a:endParaRPr lang="hu-HU" sz="1600" dirty="0" smtClean="0"/>
          </a:p>
          <a:p>
            <a:r>
              <a:rPr lang="hu-HU" sz="1600" dirty="0" err="1" smtClean="0"/>
              <a:t>Peroxidatív</a:t>
            </a:r>
            <a:r>
              <a:rPr lang="hu-HU" sz="1600" dirty="0" smtClean="0"/>
              <a:t> tulajdonsággal rendelkezik (H2O2-t termel)</a:t>
            </a:r>
          </a:p>
          <a:p>
            <a:r>
              <a:rPr lang="hu-HU" sz="1600" dirty="0" smtClean="0"/>
              <a:t>Enzimeik a citoplazma szabad riboszómáin keletkeznek, majd ezek után jutnak be a </a:t>
            </a:r>
            <a:r>
              <a:rPr lang="hu-HU" sz="1600" dirty="0" err="1" smtClean="0"/>
              <a:t>peroxiszómába</a:t>
            </a:r>
            <a:endParaRPr lang="hu-HU" sz="1600" dirty="0" smtClean="0"/>
          </a:p>
          <a:p>
            <a:r>
              <a:rPr lang="hu-HU" sz="1600" dirty="0" smtClean="0"/>
              <a:t>Lehetséges, hogy </a:t>
            </a:r>
            <a:r>
              <a:rPr lang="hu-HU" sz="1600" dirty="0" err="1" smtClean="0"/>
              <a:t>endoszimbionta</a:t>
            </a:r>
            <a:r>
              <a:rPr lang="hu-HU" sz="1600" dirty="0" smtClean="0"/>
              <a:t> eredetűek</a:t>
            </a:r>
            <a:endParaRPr lang="hu-HU" sz="1800" dirty="0" smtClean="0"/>
          </a:p>
        </p:txBody>
      </p:sp>
      <p:pic>
        <p:nvPicPr>
          <p:cNvPr id="32771" name="Picture 2" descr="G:\peroxiszóma em.jpg"/>
          <p:cNvPicPr>
            <a:picLocks noChangeAspect="1" noChangeArrowheads="1"/>
          </p:cNvPicPr>
          <p:nvPr/>
        </p:nvPicPr>
        <p:blipFill>
          <a:blip r:embed="rId2"/>
          <a:srcRect t="31998" r="3116" b="5605"/>
          <a:stretch>
            <a:fillRect/>
          </a:stretch>
        </p:blipFill>
        <p:spPr bwMode="auto">
          <a:xfrm>
            <a:off x="4139403" y="3519427"/>
            <a:ext cx="475596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04784" y="3376151"/>
            <a:ext cx="333758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+mn-lt"/>
              </a:rPr>
              <a:t>Feladat: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Glikogén anyagcsere (</a:t>
            </a:r>
            <a:r>
              <a:rPr lang="hu-HU" sz="1600" dirty="0" err="1">
                <a:latin typeface="+mn-lt"/>
              </a:rPr>
              <a:t>glikogenezis</a:t>
            </a:r>
            <a:r>
              <a:rPr lang="hu-HU" sz="1600" dirty="0">
                <a:latin typeface="+mn-lt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Purin-lebontás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err="1">
                <a:latin typeface="+mn-lt"/>
              </a:rPr>
              <a:t>Lipid</a:t>
            </a:r>
            <a:r>
              <a:rPr lang="hu-HU" sz="1600" dirty="0">
                <a:latin typeface="+mn-lt"/>
              </a:rPr>
              <a:t> anyagcsere (zsírsav oxidáció)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Detoxikáció (méregtelenítés) </a:t>
            </a:r>
            <a:endParaRPr lang="hu-HU" sz="16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+mn-lt"/>
              </a:rPr>
              <a:t>pl</a:t>
            </a:r>
            <a:r>
              <a:rPr lang="hu-HU" sz="1600" dirty="0">
                <a:latin typeface="+mn-lt"/>
              </a:rPr>
              <a:t>. etanol </a:t>
            </a:r>
            <a:r>
              <a:rPr lang="hu-HU" sz="1600">
                <a:latin typeface="+mn-lt"/>
              </a:rPr>
              <a:t>oxidációja </a:t>
            </a:r>
            <a:r>
              <a:rPr lang="hu-HU" sz="1600" smtClean="0">
                <a:latin typeface="+mn-lt"/>
              </a:rPr>
              <a:t>acetaldehiddé</a:t>
            </a:r>
          </a:p>
          <a:p>
            <a:pPr>
              <a:lnSpc>
                <a:spcPct val="150000"/>
              </a:lnSpc>
            </a:pPr>
            <a:r>
              <a:rPr lang="hu-HU" sz="1600" smtClean="0">
                <a:latin typeface="+mn-lt"/>
              </a:rPr>
              <a:t>Plazmalogén (lipid) szintézis </a:t>
            </a:r>
            <a:endParaRPr lang="hu-HU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+mn-lt"/>
              </a:rPr>
              <a:t>Előfordulás: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Májsejtek, vesehámsejtek</a:t>
            </a:r>
            <a:endParaRPr lang="el-GR" sz="1600" dirty="0">
              <a:latin typeface="+mn-lt"/>
            </a:endParaRPr>
          </a:p>
          <a:p>
            <a:endParaRPr lang="hu-HU" sz="1600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04" y="96114"/>
            <a:ext cx="2842161" cy="288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17385" y="290452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latin typeface="+mn-lt"/>
              </a:rPr>
              <a:t>Peroxiszómák</a:t>
            </a:r>
            <a:r>
              <a:rPr lang="hu-HU" sz="1200" dirty="0">
                <a:latin typeface="+mn-lt"/>
              </a:rPr>
              <a:t> májsejtben (patkány)</a:t>
            </a:r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83297" y="6399427"/>
            <a:ext cx="5392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latin typeface="+mn-lt"/>
              </a:rPr>
              <a:t>(</a:t>
            </a:r>
            <a:r>
              <a:rPr lang="hu-HU" sz="1100" dirty="0" err="1">
                <a:latin typeface="+mn-lt"/>
              </a:rPr>
              <a:t>Courtesy</a:t>
            </a:r>
            <a:r>
              <a:rPr lang="hu-HU" sz="1100" dirty="0">
                <a:latin typeface="+mn-lt"/>
              </a:rPr>
              <a:t> of Daniel S. </a:t>
            </a:r>
            <a:r>
              <a:rPr lang="hu-HU" sz="1100" dirty="0" err="1">
                <a:latin typeface="+mn-lt"/>
              </a:rPr>
              <a:t>Friend</a:t>
            </a:r>
            <a:r>
              <a:rPr lang="hu-HU" sz="1100" dirty="0">
                <a:latin typeface="+mn-lt"/>
              </a:rPr>
              <a:t>.) </a:t>
            </a:r>
          </a:p>
          <a:p>
            <a:r>
              <a:rPr lang="hu-HU" sz="1100" dirty="0">
                <a:latin typeface="+mn-lt"/>
              </a:rPr>
              <a:t>http://</a:t>
            </a:r>
            <a:r>
              <a:rPr lang="hu-HU" sz="1100" dirty="0" smtClean="0">
                <a:latin typeface="+mn-lt"/>
              </a:rPr>
              <a:t>www.ncbi.nlm.nih.gov/books/bv.fcgi?highlight=peroxisomes&amp;rid=mboc4.figgrp.2195</a:t>
            </a:r>
            <a:endParaRPr lang="hu-HU" sz="11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471863" y="4763644"/>
            <a:ext cx="2520950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492500" y="3500438"/>
            <a:ext cx="2519363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3796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enzimek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4643438" y="3716338"/>
            <a:ext cx="43338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4364038" y="4950793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Enzimek keveréke.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Két kiemelt fontosságú enzim. </a:t>
            </a:r>
            <a:r>
              <a:rPr lang="hu-HU" sz="1800" dirty="0" err="1" smtClean="0"/>
              <a:t>Peroxidáz</a:t>
            </a:r>
            <a:r>
              <a:rPr lang="hu-HU" sz="1800" dirty="0" smtClean="0"/>
              <a:t> és </a:t>
            </a:r>
            <a:r>
              <a:rPr lang="hu-HU" sz="1800" dirty="0" err="1" smtClean="0"/>
              <a:t>kataláz</a:t>
            </a:r>
            <a:r>
              <a:rPr lang="hu-HU" sz="1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err="1" smtClean="0">
                <a:solidFill>
                  <a:srgbClr val="0070C0"/>
                </a:solidFill>
              </a:rPr>
              <a:t>Peroxidáz</a:t>
            </a:r>
            <a:r>
              <a:rPr lang="hu-HU" sz="1800" dirty="0" smtClean="0">
                <a:solidFill>
                  <a:srgbClr val="0070C0"/>
                </a:solidFill>
              </a:rPr>
              <a:t>.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smtClean="0"/>
              <a:t>Hidrogént von el különböző szerves vegyületekből oxigén segítségével és hidrogén-peroxiddá alakítja.</a:t>
            </a:r>
          </a:p>
          <a:p>
            <a:pPr marL="457200" lvl="1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dirty="0" smtClean="0"/>
              <a:t>R-H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+ O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           R + 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</a:t>
            </a:r>
            <a:r>
              <a:rPr lang="hu-HU" sz="1800" baseline="-25000" dirty="0" smtClean="0"/>
              <a:t>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baseline="-25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err="1" smtClean="0">
                <a:solidFill>
                  <a:srgbClr val="0070C0"/>
                </a:solidFill>
              </a:rPr>
              <a:t>Kataláz</a:t>
            </a:r>
            <a:r>
              <a:rPr lang="hu-HU" sz="2200" dirty="0" smtClean="0">
                <a:solidFill>
                  <a:srgbClr val="0070C0"/>
                </a:solidFill>
              </a:rPr>
              <a:t>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smtClean="0"/>
              <a:t>A keletkező hidrogén-peroxidot bontja tovább.</a:t>
            </a:r>
            <a:endParaRPr lang="hu-HU" sz="1800" dirty="0"/>
          </a:p>
          <a:p>
            <a:pPr marL="457200" lvl="1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dirty="0" smtClean="0"/>
              <a:t>2H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            2H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 + O</a:t>
            </a:r>
            <a:r>
              <a:rPr lang="hu-HU" sz="1800" baseline="-25000" dirty="0" smtClean="0"/>
              <a:t>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baseline="-25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További oxidatív enzimek</a:t>
            </a:r>
            <a:r>
              <a:rPr lang="hu-HU" sz="2200" dirty="0" smtClean="0"/>
              <a:t>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err="1" smtClean="0"/>
              <a:t>Urát-oxidáz</a:t>
            </a:r>
            <a:r>
              <a:rPr lang="hu-HU" sz="1800" dirty="0" smtClean="0"/>
              <a:t>, </a:t>
            </a:r>
            <a:r>
              <a:rPr lang="hu-HU" sz="1800" dirty="0" err="1" smtClean="0"/>
              <a:t>zsírsav-oxidázok</a:t>
            </a:r>
            <a:r>
              <a:rPr lang="hu-HU" sz="1800" dirty="0" smtClean="0"/>
              <a:t>, </a:t>
            </a:r>
            <a:r>
              <a:rPr lang="hu-HU" sz="1800" dirty="0" err="1" smtClean="0"/>
              <a:t>D-aminosav-oxidáz</a:t>
            </a:r>
            <a:r>
              <a:rPr lang="hu-HU" sz="1800" dirty="0" smtClean="0"/>
              <a:t>, stb.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pic>
        <p:nvPicPr>
          <p:cNvPr id="34818" name="Tartalom helye 3" descr="Zellweger_syndrom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24128" y="1571624"/>
            <a:ext cx="3167062" cy="4525963"/>
          </a:xfrm>
        </p:spPr>
      </p:pic>
      <p:sp>
        <p:nvSpPr>
          <p:cNvPr id="34819" name="Szövegdoboz 4"/>
          <p:cNvSpPr txBox="1">
            <a:spLocks noChangeArrowheads="1"/>
          </p:cNvSpPr>
          <p:nvPr/>
        </p:nvSpPr>
        <p:spPr bwMode="auto">
          <a:xfrm>
            <a:off x="179512" y="1696382"/>
            <a:ext cx="542200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i="1" dirty="0" err="1">
                <a:solidFill>
                  <a:srgbClr val="FF0000"/>
                </a:solidFill>
                <a:latin typeface="Calibri" pitchFamily="34" charset="0"/>
              </a:rPr>
              <a:t>Zellweger-syndroma</a:t>
            </a:r>
            <a:r>
              <a:rPr lang="hu-HU" sz="2000" i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 err="1">
                <a:latin typeface="+mn-lt"/>
              </a:rPr>
              <a:t>peroxiszómák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autoszomális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recesszív módon öröklődő betegségei hozzák létre </a:t>
            </a:r>
            <a:r>
              <a:rPr lang="hu-HU" sz="2000" dirty="0" smtClean="0">
                <a:latin typeface="+mn-lt"/>
              </a:rPr>
              <a:t>az igen </a:t>
            </a:r>
            <a:r>
              <a:rPr lang="hu-HU" sz="2000" dirty="0">
                <a:latin typeface="+mn-lt"/>
              </a:rPr>
              <a:t>heterogén, változatos betegségcsoportot, a </a:t>
            </a:r>
            <a:r>
              <a:rPr lang="hu-HU" sz="2000" dirty="0" err="1">
                <a:latin typeface="+mn-lt"/>
              </a:rPr>
              <a:t>Zellweger-spektrum-szindrómát</a:t>
            </a:r>
            <a:r>
              <a:rPr lang="hu-HU" sz="2000" dirty="0">
                <a:latin typeface="+mn-lt"/>
              </a:rPr>
              <a:t>. A </a:t>
            </a:r>
            <a:r>
              <a:rPr lang="hu-HU" sz="2000" dirty="0" smtClean="0">
                <a:latin typeface="+mn-lt"/>
              </a:rPr>
              <a:t>betegség során a </a:t>
            </a:r>
            <a:r>
              <a:rPr lang="hu-HU" sz="2000" dirty="0" err="1">
                <a:latin typeface="+mn-lt"/>
              </a:rPr>
              <a:t>peroxiszómák</a:t>
            </a:r>
            <a:r>
              <a:rPr lang="hu-HU" sz="2000" dirty="0">
                <a:latin typeface="+mn-lt"/>
              </a:rPr>
              <a:t> hiányzó, vagy kóros </a:t>
            </a:r>
            <a:r>
              <a:rPr lang="hu-HU" sz="2000" dirty="0" smtClean="0">
                <a:latin typeface="+mn-lt"/>
              </a:rPr>
              <a:t>funkciója, ill. többszörös enzimhiány jelenik meg, </a:t>
            </a:r>
            <a:r>
              <a:rPr lang="hu-HU" sz="2000" dirty="0">
                <a:latin typeface="+mn-lt"/>
              </a:rPr>
              <a:t>mely központi idegrendszeri </a:t>
            </a:r>
            <a:r>
              <a:rPr lang="hu-HU" sz="2000" dirty="0" smtClean="0">
                <a:latin typeface="+mn-lt"/>
              </a:rPr>
              <a:t>károsodásokhoz, </a:t>
            </a:r>
            <a:r>
              <a:rPr lang="hu-HU" sz="2000" dirty="0">
                <a:latin typeface="+mn-lt"/>
              </a:rPr>
              <a:t>vese- és </a:t>
            </a:r>
            <a:r>
              <a:rPr lang="hu-HU" sz="2000" dirty="0" smtClean="0">
                <a:latin typeface="+mn-lt"/>
              </a:rPr>
              <a:t>májbetegségekhez vezet.</a:t>
            </a:r>
          </a:p>
          <a:p>
            <a:endParaRPr lang="hu-HU" sz="2000" dirty="0" smtClean="0">
              <a:latin typeface="Calibri" pitchFamily="34" charset="0"/>
            </a:endParaRPr>
          </a:p>
          <a:p>
            <a:r>
              <a:rPr lang="hu-HU" sz="2000" dirty="0" smtClean="0">
                <a:latin typeface="Calibri" pitchFamily="34" charset="0"/>
              </a:rPr>
              <a:t>Tehát genetikailag </a:t>
            </a:r>
            <a:r>
              <a:rPr lang="hu-HU" sz="2000" dirty="0">
                <a:latin typeface="Calibri" pitchFamily="34" charset="0"/>
              </a:rPr>
              <a:t>az import mechanizmus </a:t>
            </a:r>
          </a:p>
          <a:p>
            <a:r>
              <a:rPr lang="hu-HU" sz="2000" dirty="0">
                <a:latin typeface="Calibri" pitchFamily="34" charset="0"/>
              </a:rPr>
              <a:t>hibás, </a:t>
            </a:r>
            <a:r>
              <a:rPr lang="hu-HU" sz="2000" dirty="0" smtClean="0">
                <a:latin typeface="Calibri" pitchFamily="34" charset="0"/>
              </a:rPr>
              <a:t>üresek a </a:t>
            </a:r>
            <a:r>
              <a:rPr lang="hu-HU" sz="2000" dirty="0" err="1" smtClean="0">
                <a:latin typeface="Calibri" pitchFamily="34" charset="0"/>
              </a:rPr>
              <a:t>peroxysomák</a:t>
            </a:r>
            <a:r>
              <a:rPr lang="hu-HU" sz="2000" dirty="0" smtClean="0">
                <a:latin typeface="Calibri" pitchFamily="34" charset="0"/>
              </a:rPr>
              <a:t>, így súlyos </a:t>
            </a:r>
            <a:r>
              <a:rPr lang="hu-HU" sz="2000" dirty="0">
                <a:latin typeface="Calibri" pitchFamily="34" charset="0"/>
              </a:rPr>
              <a:t>idegi-, </a:t>
            </a:r>
          </a:p>
          <a:p>
            <a:r>
              <a:rPr lang="hu-HU" sz="2000" dirty="0">
                <a:latin typeface="Calibri" pitchFamily="34" charset="0"/>
              </a:rPr>
              <a:t>máj- és vese </a:t>
            </a:r>
            <a:r>
              <a:rPr lang="hu-HU" sz="2000" dirty="0" smtClean="0">
                <a:latin typeface="Calibri" pitchFamily="34" charset="0"/>
              </a:rPr>
              <a:t>rendellenességek alakulnak ki, amelyek korai halálhoz vezetnek.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Tartalom helye 3" descr="Neonatalis adrenoleukodystrophi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72125" y="2214563"/>
            <a:ext cx="2741613" cy="3427412"/>
          </a:xfrm>
        </p:spPr>
      </p:pic>
      <p:sp>
        <p:nvSpPr>
          <p:cNvPr id="35842" name="Szövegdoboz 5"/>
          <p:cNvSpPr txBox="1">
            <a:spLocks noChangeArrowheads="1"/>
          </p:cNvSpPr>
          <p:nvPr/>
        </p:nvSpPr>
        <p:spPr bwMode="auto">
          <a:xfrm>
            <a:off x="214313" y="2500312"/>
            <a:ext cx="500575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i="1" dirty="0" err="1">
                <a:solidFill>
                  <a:srgbClr val="FF0000"/>
                </a:solidFill>
                <a:latin typeface="+mn-lt"/>
              </a:rPr>
              <a:t>Neonatális</a:t>
            </a:r>
            <a:r>
              <a:rPr lang="hu-HU" sz="20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2000" i="1" dirty="0" err="1">
                <a:solidFill>
                  <a:srgbClr val="FF0000"/>
                </a:solidFill>
                <a:latin typeface="+mn-lt"/>
              </a:rPr>
              <a:t>adrenoleucodystrophia</a:t>
            </a:r>
            <a:r>
              <a:rPr lang="hu-HU" sz="2000" i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r>
              <a:rPr lang="hu-HU" sz="2000" dirty="0">
                <a:latin typeface="+mn-lt"/>
              </a:rPr>
              <a:t>enyhébb, mint a </a:t>
            </a:r>
            <a:r>
              <a:rPr lang="hu-HU" sz="2000" dirty="0" err="1">
                <a:latin typeface="+mn-lt"/>
              </a:rPr>
              <a:t>Zellweger-syndroma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>
                <a:latin typeface="+mn-lt"/>
              </a:rPr>
              <a:t>akár 30-40 évig is élhetnek, pszichoszomatikus</a:t>
            </a:r>
          </a:p>
          <a:p>
            <a:r>
              <a:rPr lang="hu-HU" sz="2000" dirty="0">
                <a:latin typeface="+mn-lt"/>
              </a:rPr>
              <a:t>retardáció, csökkent </a:t>
            </a:r>
            <a:r>
              <a:rPr lang="hu-HU" sz="2000" dirty="0" err="1">
                <a:latin typeface="+mn-lt"/>
              </a:rPr>
              <a:t>mellékveseműködés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>
                <a:latin typeface="+mn-lt"/>
              </a:rPr>
              <a:t>gyakori a vakság, </a:t>
            </a:r>
            <a:r>
              <a:rPr lang="hu-HU" sz="2000" dirty="0" err="1">
                <a:latin typeface="+mn-lt"/>
              </a:rPr>
              <a:t>hepatomegalia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 smtClean="0">
                <a:latin typeface="+mn-lt"/>
              </a:rPr>
              <a:t>icterus</a:t>
            </a:r>
            <a:r>
              <a:rPr lang="hu-HU" sz="2000" dirty="0" smtClean="0">
                <a:latin typeface="+mn-lt"/>
              </a:rPr>
              <a:t> (</a:t>
            </a:r>
            <a:r>
              <a:rPr lang="hu-HU" sz="2000" smtClean="0">
                <a:latin typeface="+mn-lt"/>
              </a:rPr>
              <a:t>sárgaság</a:t>
            </a:r>
            <a:r>
              <a:rPr lang="hu-HU" sz="2000" smtClean="0">
                <a:latin typeface="+mn-lt"/>
              </a:rPr>
              <a:t>).</a:t>
            </a:r>
          </a:p>
          <a:p>
            <a:endParaRPr lang="hu-HU" sz="2000">
              <a:latin typeface="+mn-lt"/>
            </a:endParaRPr>
          </a:p>
          <a:p>
            <a:endParaRPr lang="hu-HU" sz="2000" smtClean="0">
              <a:latin typeface="+mn-lt"/>
            </a:endParaRPr>
          </a:p>
          <a:p>
            <a:r>
              <a:rPr lang="hu-HU" sz="2000" smtClean="0">
                <a:latin typeface="+mn-lt"/>
              </a:rPr>
              <a:t>Idegi tünetek: </a:t>
            </a:r>
          </a:p>
          <a:p>
            <a:r>
              <a:rPr lang="hu-HU" sz="2000" smtClean="0">
                <a:latin typeface="+mn-lt"/>
              </a:rPr>
              <a:t>Plazmalogén szintézis zavara</a:t>
            </a:r>
          </a:p>
          <a:p>
            <a:r>
              <a:rPr lang="hu-HU" sz="2000" smtClean="0">
                <a:latin typeface="+mn-lt"/>
              </a:rPr>
              <a:t>Plazmalogén:</a:t>
            </a:r>
            <a:endParaRPr lang="hu-HU" sz="2000" dirty="0">
              <a:latin typeface="+mn-lt"/>
            </a:endParaRPr>
          </a:p>
        </p:txBody>
      </p:sp>
      <p:sp>
        <p:nvSpPr>
          <p:cNvPr id="35843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pic>
        <p:nvPicPr>
          <p:cNvPr id="1026" name="Picture 2" descr="https://upload.wikimedia.org/wikipedia/commons/thumb/2/21/Plasmologen.svg/250px-Plasmolog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276849"/>
            <a:ext cx="23812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95528" y="6467491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Myelinhüvely fontos lipid alkotóeleme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Felhasznált irodalom</a:t>
            </a:r>
          </a:p>
        </p:txBody>
      </p:sp>
      <p:sp>
        <p:nvSpPr>
          <p:cNvPr id="3686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 err="1" smtClean="0"/>
              <a:t>Röhlich</a:t>
            </a:r>
            <a:r>
              <a:rPr lang="hu-HU" sz="1800" dirty="0" smtClean="0"/>
              <a:t> Pál: Szövettan</a:t>
            </a:r>
          </a:p>
          <a:p>
            <a:endParaRPr lang="hu-HU" sz="1800" dirty="0" smtClean="0"/>
          </a:p>
          <a:p>
            <a:r>
              <a:rPr lang="hu-HU" sz="1800" dirty="0" err="1" smtClean="0"/>
              <a:t>Fisher</a:t>
            </a:r>
            <a:r>
              <a:rPr lang="hu-HU" sz="1800" dirty="0" smtClean="0"/>
              <a:t> Ernő: Funkcionális sejttan alapjai</a:t>
            </a:r>
          </a:p>
          <a:p>
            <a:endParaRPr lang="hu-HU" sz="1800" dirty="0" smtClean="0"/>
          </a:p>
          <a:p>
            <a:r>
              <a:rPr lang="hu-HU" sz="1800" dirty="0" smtClean="0"/>
              <a:t>Katz Sándor: „A </a:t>
            </a:r>
            <a:r>
              <a:rPr lang="hu-HU" sz="1800" dirty="0" err="1" smtClean="0"/>
              <a:t>mitochondrium</a:t>
            </a:r>
            <a:r>
              <a:rPr lang="hu-HU" sz="1800" dirty="0" smtClean="0"/>
              <a:t> és a </a:t>
            </a:r>
            <a:r>
              <a:rPr lang="hu-HU" sz="1800" dirty="0" err="1" smtClean="0"/>
              <a:t>mitochondriumban</a:t>
            </a:r>
            <a:r>
              <a:rPr lang="hu-HU" sz="1800" dirty="0" smtClean="0"/>
              <a:t> lezajló molekuláris mechanizmusok, </a:t>
            </a:r>
            <a:r>
              <a:rPr lang="hu-HU" sz="1800" dirty="0" err="1" smtClean="0"/>
              <a:t>peroxysomák</a:t>
            </a:r>
            <a:r>
              <a:rPr lang="hu-HU" sz="1800" dirty="0" smtClean="0"/>
              <a:t>” című előadás</a:t>
            </a:r>
          </a:p>
          <a:p>
            <a:endParaRPr lang="hu-HU" sz="1800" dirty="0" smtClean="0"/>
          </a:p>
          <a:p>
            <a:r>
              <a:rPr lang="hu-HU" sz="1800" dirty="0" smtClean="0"/>
              <a:t>Szeberényi József: Molekuláris biológia</a:t>
            </a:r>
          </a:p>
          <a:p>
            <a:endParaRPr lang="hu-HU" sz="1800" dirty="0"/>
          </a:p>
          <a:p>
            <a:r>
              <a:rPr lang="hu-HU" sz="1800" dirty="0" err="1" smtClean="0"/>
              <a:t>Google</a:t>
            </a:r>
            <a:r>
              <a:rPr lang="hu-HU" sz="1800" dirty="0" smtClean="0"/>
              <a:t>, </a:t>
            </a:r>
            <a:r>
              <a:rPr lang="hu-HU" sz="1800" dirty="0" err="1" smtClean="0"/>
              <a:t>Wikipedia</a:t>
            </a:r>
            <a:r>
              <a:rPr lang="hu-HU" sz="1800" dirty="0" smtClean="0"/>
              <a:t>, </a:t>
            </a:r>
            <a:r>
              <a:rPr lang="hu-HU" sz="1800" dirty="0" err="1" smtClean="0"/>
              <a:t>drdiag.hu</a:t>
            </a:r>
            <a:endParaRPr lang="hu-HU" sz="1800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730514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3568" y="2708920"/>
            <a:ext cx="776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Köszönöm a figyelmet!</a:t>
            </a:r>
            <a:endParaRPr lang="hu-H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Honnan jön az ATP?</a:t>
            </a:r>
            <a:br>
              <a:rPr lang="hu-HU" sz="3600" dirty="0" smtClean="0"/>
            </a:br>
            <a:r>
              <a:rPr lang="hu-HU" sz="3600" dirty="0" err="1" smtClean="0"/>
              <a:t>Glikolízis</a:t>
            </a:r>
            <a:r>
              <a:rPr lang="hu-HU" sz="3600" dirty="0" smtClean="0"/>
              <a:t> a sejtplazmában</a:t>
            </a:r>
            <a:endParaRPr lang="hu-HU" sz="3600" dirty="0"/>
          </a:p>
        </p:txBody>
      </p:sp>
      <p:pic>
        <p:nvPicPr>
          <p:cNvPr id="3074" name="Picture 2" descr="Image result for glikolíz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4" y="1336967"/>
            <a:ext cx="7704856" cy="552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399716" y="4797152"/>
            <a:ext cx="286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FF0000"/>
                </a:solidFill>
              </a:rPr>
              <a:t>2 ATP/glükóz</a:t>
            </a:r>
            <a:endParaRPr lang="hu-H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6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104484"/>
            <a:ext cx="8229600" cy="1143000"/>
          </a:xfrm>
        </p:spPr>
        <p:txBody>
          <a:bodyPr/>
          <a:lstStyle/>
          <a:p>
            <a:r>
              <a:rPr lang="hu-HU" dirty="0" smtClean="0"/>
              <a:t>Citromsav ciklus</a:t>
            </a:r>
            <a:endParaRPr lang="hu-HU" dirty="0"/>
          </a:p>
        </p:txBody>
      </p:sp>
      <p:pic>
        <p:nvPicPr>
          <p:cNvPr id="4098" name="Picture 2" descr="Image result for krebs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6" y="836712"/>
            <a:ext cx="7704856" cy="61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91880" y="48691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 GTP/</a:t>
            </a:r>
            <a:r>
              <a:rPr lang="hu-HU" dirty="0" err="1" smtClean="0">
                <a:solidFill>
                  <a:srgbClr val="FF0000"/>
                </a:solidFill>
              </a:rPr>
              <a:t>gükóz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8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hu-HU" sz="4000" dirty="0" smtClean="0"/>
              <a:t>Oxidatív </a:t>
            </a:r>
            <a:r>
              <a:rPr lang="hu-HU" sz="4000" dirty="0" err="1" smtClean="0"/>
              <a:t>foszforiláció</a:t>
            </a:r>
            <a:r>
              <a:rPr lang="hu-HU" sz="4000" dirty="0" smtClean="0"/>
              <a:t> (NADH, FADH</a:t>
            </a:r>
            <a:r>
              <a:rPr lang="hu-HU" sz="4000" baseline="-25000" dirty="0" smtClean="0"/>
              <a:t>2</a:t>
            </a:r>
            <a:r>
              <a:rPr lang="hu-HU" sz="4000" dirty="0" smtClean="0"/>
              <a:t>)</a:t>
            </a:r>
            <a:endParaRPr lang="hu-HU" sz="4000" dirty="0"/>
          </a:p>
        </p:txBody>
      </p:sp>
      <p:pic>
        <p:nvPicPr>
          <p:cNvPr id="5122" name="Picture 2" descr="Image result for Oxidative phosphory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8177"/>
            <a:ext cx="8339658" cy="46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1520" y="566124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34 ATP/glükóz !!!! </a:t>
            </a:r>
          </a:p>
          <a:p>
            <a:r>
              <a:rPr lang="hu-HU" sz="2400" dirty="0" smtClean="0"/>
              <a:t>(Elméletileg. Valójában kb. összesen 29-30 ATP/glükóz) </a:t>
            </a:r>
            <a:endParaRPr lang="hu-H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Oxigén kell a </a:t>
            </a:r>
            <a:r>
              <a:rPr lang="hu-HU" dirty="0" err="1" smtClean="0"/>
              <a:t>foszforilációhoz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11" y="1484784"/>
            <a:ext cx="8229600" cy="4525963"/>
          </a:xfrm>
        </p:spPr>
        <p:txBody>
          <a:bodyPr/>
          <a:lstStyle/>
          <a:p>
            <a:r>
              <a:rPr lang="hu-HU" dirty="0" smtClean="0"/>
              <a:t>2,1 milliárd éve: Nagy oxigénkatasztrófa</a:t>
            </a:r>
          </a:p>
          <a:p>
            <a:endParaRPr lang="hu-HU" dirty="0" smtClean="0"/>
          </a:p>
          <a:p>
            <a:pPr lvl="1"/>
            <a:r>
              <a:rPr lang="hu-HU" dirty="0" smtClean="0"/>
              <a:t>Kékalgák</a:t>
            </a:r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r>
              <a:rPr lang="hu-HU" dirty="0" smtClean="0"/>
              <a:t>Egyes baktériumok alkalmazkodtak</a:t>
            </a:r>
          </a:p>
          <a:p>
            <a:pPr lvl="1"/>
            <a:r>
              <a:rPr lang="hu-HU" dirty="0" err="1" smtClean="0"/>
              <a:t>Rickettsia</a:t>
            </a:r>
            <a:r>
              <a:rPr lang="hu-HU" dirty="0" smtClean="0"/>
              <a:t> rokonai (Tífusz)</a:t>
            </a:r>
          </a:p>
        </p:txBody>
      </p:sp>
      <p:pic>
        <p:nvPicPr>
          <p:cNvPr id="6146" name="Picture 2" descr="Image result for cyano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13" y="1988840"/>
            <a:ext cx="3622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rickett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77462"/>
            <a:ext cx="2736304" cy="24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8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7848103" cy="1143000"/>
          </a:xfrm>
        </p:spPr>
        <p:txBody>
          <a:bodyPr/>
          <a:lstStyle/>
          <a:p>
            <a:r>
              <a:rPr lang="hu-H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Endoszimbionta</a:t>
            </a: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elmélet (1,7-2 milliárd éve)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10468</TotalTime>
  <Words>1932</Words>
  <Application>Microsoft Office PowerPoint</Application>
  <PresentationFormat>Diavetítés a képernyőre (4:3 oldalarány)</PresentationFormat>
  <Paragraphs>326</Paragraphs>
  <Slides>48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3" baseType="lpstr">
      <vt:lpstr>Arial</vt:lpstr>
      <vt:lpstr>Calibri</vt:lpstr>
      <vt:lpstr>Monotype Corsiva</vt:lpstr>
      <vt:lpstr>Wingdings</vt:lpstr>
      <vt:lpstr>Office-téma</vt:lpstr>
      <vt:lpstr>Mitokondrium, peroxiszóma</vt:lpstr>
      <vt:lpstr>GTP, ATP</vt:lpstr>
      <vt:lpstr>Aktin-miozin mechanizmus</vt:lpstr>
      <vt:lpstr>A sejtben szinte mindenhez energia kell</vt:lpstr>
      <vt:lpstr>Honnan jön az ATP? Glikolízis a sejtplazmában</vt:lpstr>
      <vt:lpstr>Citromsav ciklus</vt:lpstr>
      <vt:lpstr>Oxidatív foszforiláció (NADH, FADH2)</vt:lpstr>
      <vt:lpstr>Oxigén kell a foszforilációhoz</vt:lpstr>
      <vt:lpstr>Endoszimbionta elmélet (1,7-2 milliárd éve)</vt:lpstr>
      <vt:lpstr>Endoszimbionta elmélet</vt:lpstr>
      <vt:lpstr>Mitokondrium</vt:lpstr>
      <vt:lpstr>Képes osztódni</vt:lpstr>
      <vt:lpstr>Változatos alak és méret</vt:lpstr>
      <vt:lpstr>A mitokondriális DNS</vt:lpstr>
      <vt:lpstr>A mitokondrium morfológiai jellemzői, szerkezete</vt:lpstr>
      <vt:lpstr>PowerPoint bemutató</vt:lpstr>
      <vt:lpstr>PowerPoint bemutató</vt:lpstr>
      <vt:lpstr>A mitokondrium morfológiai jellemzői, szerkezete</vt:lpstr>
      <vt:lpstr>Külső membrán</vt:lpstr>
      <vt:lpstr>Intermembrán tér</vt:lpstr>
      <vt:lpstr>Belső membrán</vt:lpstr>
      <vt:lpstr>Mátrix</vt:lpstr>
      <vt:lpstr>A mitokondrium funkciója</vt:lpstr>
      <vt:lpstr>A mitokondrium funkciója</vt:lpstr>
      <vt:lpstr>A mitokondrium funkciója</vt:lpstr>
      <vt:lpstr>A mitokondrium funkciója</vt:lpstr>
      <vt:lpstr>NADH leadja a nagyenergiájú elektronokat</vt:lpstr>
      <vt:lpstr>PowerPoint bemutató</vt:lpstr>
      <vt:lpstr>PowerPoint bemutató</vt:lpstr>
      <vt:lpstr>PowerPoint bemutató</vt:lpstr>
      <vt:lpstr>PowerPoint bemutató</vt:lpstr>
      <vt:lpstr>PowerPoint bemutató</vt:lpstr>
      <vt:lpstr>Egyéb mitokondriális funkciók</vt:lpstr>
      <vt:lpstr>Mitokondriális betegségek</vt:lpstr>
      <vt:lpstr>Öröklődő mitokondriális betegségek</vt:lpstr>
      <vt:lpstr>Szerzett mitokondriális betegségek</vt:lpstr>
      <vt:lpstr>Klinikai tünetek</vt:lpstr>
      <vt:lpstr>KEARNS-SAYRE-SYNDROMA</vt:lpstr>
      <vt:lpstr>LEIGH-SYNDROMA</vt:lpstr>
      <vt:lpstr>Leigh szindróma megelőzése:</vt:lpstr>
      <vt:lpstr>PowerPoint bemutató</vt:lpstr>
      <vt:lpstr>MELAS</vt:lpstr>
      <vt:lpstr>Peroxiszóma</vt:lpstr>
      <vt:lpstr>Peroxiszomális enzimek</vt:lpstr>
      <vt:lpstr>Peroxiszomális betegségek</vt:lpstr>
      <vt:lpstr>Peroxiszomális betegségek</vt:lpstr>
      <vt:lpstr>Felhasznált irodalom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Mitochondrium, peroxiszóma</dc:title>
  <dc:creator>szabok</dc:creator>
  <cp:lastModifiedBy>Zachar Gergely</cp:lastModifiedBy>
  <cp:revision>156</cp:revision>
  <dcterms:created xsi:type="dcterms:W3CDTF">2012-09-25T13:03:22Z</dcterms:created>
  <dcterms:modified xsi:type="dcterms:W3CDTF">2018-10-03T09:55:32Z</dcterms:modified>
</cp:coreProperties>
</file>