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32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1AD5-0C75-4AA4-9A2C-B34C786AE5BD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D45E-7A56-4E04-9626-6E9B123AEA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8518-5CF4-4DDB-8DF1-E30369A4B17C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B94C-15ED-4CB8-B0E1-C46D259348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88A1-4553-474B-AED3-81AB1B91AF57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EEE6-2122-49D5-B7FC-4F71E4D3C3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F2B3-7CAE-44F5-B9D9-18E38B7942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5430-4D30-4550-B12A-B90B0D72DE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2CB1-5A36-4DEF-8FB3-0108FC201D2F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236E-F6EC-4735-9261-653D64A9C3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434E-24F4-4A4B-81AF-C7C947421795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C6D5-E0D5-4192-A0B8-8493D9F5A7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D9DB-5335-4C1A-9E55-7694F0FE393E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1601-953B-47B3-9EC6-E5FBADF076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2873-CEA0-4C96-B5BB-20C96521F509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BAE7-5E25-4BDB-9E63-5FAF35239D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4AA9-7778-426C-8383-F9CFFFE97A63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D7E7-9723-4D35-BD2B-421054151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AD1B-0A25-4068-95C3-23578170DD73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39A1-AE79-4BF0-9A75-B98CFFC81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5D55-E22F-4BDC-85E4-5E6E26FC7579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FDC4-335E-48FE-A651-780CF03E9E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A92F-E05F-4EDA-B1B5-1BF0745F0D21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FD4B-1978-4713-8CE1-0C2F404163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CF89A-22D8-4879-BE6B-3DDE31B80373}" type="datetimeFigureOut">
              <a:rPr lang="hu-HU"/>
              <a:pPr>
                <a:defRPr/>
              </a:pPr>
              <a:t>2014.03.18.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DD8C08-3B70-4F14-86F1-7080AE39A8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Mozgásszervek összefoglaló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smtClean="0"/>
              <a:t>Legfontosabb anatómiai képletek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238125"/>
            <a:ext cx="3657600" cy="627062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12800" y="5443538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Tarsusok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41388" y="5791200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Metatarsusok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171575" y="6196013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Phalanxok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666750"/>
            <a:ext cx="3289300" cy="5892800"/>
          </a:xfrm>
          <a:prstGeom prst="rect">
            <a:avLst/>
          </a:prstGeom>
          <a:noFill/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916488" y="1420813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Caput femoris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6284913" y="1190625"/>
            <a:ext cx="725487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6500813" y="1406525"/>
            <a:ext cx="725487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6511925" y="1854200"/>
            <a:ext cx="725488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7672388" y="968375"/>
            <a:ext cx="696912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>
            <a:off x="8743950" y="5319713"/>
            <a:ext cx="1062038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10275" y="5375275"/>
            <a:ext cx="106045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7839075" y="4445000"/>
            <a:ext cx="1914525" cy="133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045075" y="1752600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Collum femoris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826000" y="2200275"/>
            <a:ext cx="197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Trochanter minor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8393113" y="703263"/>
            <a:ext cx="197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Trochanter mayor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025900" y="5189538"/>
            <a:ext cx="2208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Epicondylus medialis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9772650" y="4216400"/>
            <a:ext cx="2208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Epicondylus lateralis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9785350" y="5086350"/>
            <a:ext cx="2208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Facies poplitea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6188075" y="5883275"/>
            <a:ext cx="1262063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659313" y="575151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Facies patellaris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1350"/>
            <a:ext cx="6392863" cy="5337175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678863" y="971550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Tuberositas tibiae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25850" y="2814638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Tibia, corpus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90663" y="2597150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Fibula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38225" y="1289050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Caput fibulae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98925" y="5322888"/>
            <a:ext cx="1409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Malleolus medialis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3279775" y="5573713"/>
            <a:ext cx="8128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043113" y="5673725"/>
            <a:ext cx="72707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89000" y="5392738"/>
            <a:ext cx="117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Malleolus lateralis</a:t>
            </a: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1014413"/>
            <a:ext cx="4524375" cy="5238750"/>
          </a:xfrm>
          <a:prstGeom prst="rect">
            <a:avLst/>
          </a:prstGeom>
          <a:noFill/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68713" y="1217613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Tuberositas tibiae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8064500" y="563563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Trochlea tali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136063" y="1057275"/>
            <a:ext cx="871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Talus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854575" y="8509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Calcaneus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940425" y="412750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Tuber calcanei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6746875" y="695325"/>
            <a:ext cx="392113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5788025" y="1114425"/>
            <a:ext cx="121920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7718425" y="911225"/>
            <a:ext cx="84137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8224838" y="1316038"/>
            <a:ext cx="10874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8513763" y="1808163"/>
            <a:ext cx="1000125" cy="855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6754813" y="2606675"/>
            <a:ext cx="9017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8802688" y="2243138"/>
            <a:ext cx="1000125" cy="855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8437563" y="2241550"/>
            <a:ext cx="1319212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8131175" y="2239963"/>
            <a:ext cx="1624013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9525000" y="1665288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 naviculare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9769475" y="2143125"/>
            <a:ext cx="198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Ossa cuneiformia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311775" y="2401888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 cuboideum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948363" y="3952875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Metatarsusok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0344150" y="44450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Phalanxok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044575"/>
            <a:ext cx="4419600" cy="4419600"/>
          </a:xfrm>
          <a:prstGeom prst="rect">
            <a:avLst/>
          </a:prstGeom>
          <a:noFill/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349375" y="1030288"/>
            <a:ext cx="973138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3684588" y="911225"/>
            <a:ext cx="1335087" cy="769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3175000" y="1720850"/>
            <a:ext cx="2046288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449638" y="3155950"/>
            <a:ext cx="2046287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033963" y="754063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Gluteus medius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221288" y="1536700"/>
            <a:ext cx="177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Musculus piriformus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65763" y="2870200"/>
            <a:ext cx="177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Nervus ischiadicus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17525" y="720725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Gluteus maximus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204913"/>
            <a:ext cx="4976812" cy="4230687"/>
          </a:xfrm>
          <a:prstGeom prst="rect">
            <a:avLst/>
          </a:prstGeom>
          <a:noFill/>
        </p:spPr>
      </p:pic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3390900" y="1936750"/>
            <a:ext cx="2046288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7543800" y="1185863"/>
            <a:ext cx="1335088" cy="1030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8863013" y="985838"/>
            <a:ext cx="220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Musculus sartorius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63500"/>
            <a:ext cx="8942388" cy="677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1060450"/>
            <a:ext cx="442118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413" y="1897063"/>
            <a:ext cx="40592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33475" y="80010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proc. spinosus</a:t>
            </a:r>
            <a:endParaRPr lang="hu-HU"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66700" y="1582738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proc. articularis sup.</a:t>
            </a:r>
            <a:endParaRPr lang="hu-HU">
              <a:latin typeface="Calibri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62938" y="4800600"/>
            <a:ext cx="2005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proc. articularis inf.</a:t>
            </a:r>
            <a:endParaRPr lang="hu-HU">
              <a:latin typeface="Calibri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451475" y="1236663"/>
            <a:ext cx="174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proc. transversus</a:t>
            </a:r>
            <a:endParaRPr lang="hu-HU">
              <a:latin typeface="Calibri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910138" y="5208588"/>
            <a:ext cx="1717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corpus vertebrae</a:t>
            </a:r>
            <a:endParaRPr lang="hu-HU">
              <a:latin typeface="Calibri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17488" y="3360738"/>
            <a:ext cx="158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arcus vertebrae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03400" y="2889250"/>
            <a:ext cx="835025" cy="655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06575" y="2827338"/>
            <a:ext cx="2205038" cy="7191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39963" y="1779588"/>
            <a:ext cx="522287" cy="328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70163" y="1033463"/>
            <a:ext cx="904875" cy="387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10138" y="1582738"/>
            <a:ext cx="612775" cy="1141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389" idx="1"/>
          </p:cNvCxnSpPr>
          <p:nvPr/>
        </p:nvCxnSpPr>
        <p:spPr>
          <a:xfrm flipH="1" flipV="1">
            <a:off x="7866063" y="4367213"/>
            <a:ext cx="396875" cy="6191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391" idx="0"/>
          </p:cNvCxnSpPr>
          <p:nvPr/>
        </p:nvCxnSpPr>
        <p:spPr>
          <a:xfrm flipH="1" flipV="1">
            <a:off x="4516438" y="4459288"/>
            <a:ext cx="1252537" cy="749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Rectangle 29"/>
          <p:cNvSpPr>
            <a:spLocks noChangeArrowheads="1"/>
          </p:cNvSpPr>
          <p:nvPr/>
        </p:nvSpPr>
        <p:spPr bwMode="auto">
          <a:xfrm>
            <a:off x="9021763" y="4227513"/>
            <a:ext cx="1903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>for. intervertebrale</a:t>
            </a:r>
            <a:endParaRPr lang="hu-HU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>
            <a:stCxn id="16400" idx="1"/>
          </p:cNvCxnSpPr>
          <p:nvPr/>
        </p:nvCxnSpPr>
        <p:spPr>
          <a:xfrm flipH="1" flipV="1">
            <a:off x="8262938" y="3656013"/>
            <a:ext cx="758825" cy="755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71475"/>
            <a:ext cx="263207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3" y="325438"/>
            <a:ext cx="194945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824288" y="492125"/>
            <a:ext cx="446087" cy="22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11550" y="1046163"/>
            <a:ext cx="849313" cy="30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41550" y="650875"/>
            <a:ext cx="542925" cy="6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41550" y="371475"/>
            <a:ext cx="879475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49475" y="852488"/>
            <a:ext cx="892175" cy="19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41550" y="1033463"/>
            <a:ext cx="690563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95488" y="1985963"/>
            <a:ext cx="790575" cy="2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121025" y="3051175"/>
            <a:ext cx="501650" cy="24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90775" y="2962275"/>
            <a:ext cx="393700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954338" y="3402013"/>
            <a:ext cx="771525" cy="12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863850" y="4027488"/>
            <a:ext cx="758825" cy="2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95488" y="3898900"/>
            <a:ext cx="685800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149475" y="3546475"/>
            <a:ext cx="635000" cy="14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484438" y="5407025"/>
            <a:ext cx="758825" cy="2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95563" y="5738813"/>
            <a:ext cx="758825" cy="2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01938" y="6005513"/>
            <a:ext cx="741362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752725" y="6019800"/>
            <a:ext cx="808038" cy="18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776538" y="6019800"/>
            <a:ext cx="784225" cy="32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688263" y="782638"/>
            <a:ext cx="1016000" cy="20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670800" y="1225550"/>
            <a:ext cx="1016000" cy="2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688263" y="511175"/>
            <a:ext cx="814387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221788" y="1347788"/>
            <a:ext cx="590550" cy="24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9023350" y="3106738"/>
            <a:ext cx="719138" cy="312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4" name="TextBox 62"/>
          <p:cNvSpPr txBox="1">
            <a:spLocks noChangeArrowheads="1"/>
          </p:cNvSpPr>
          <p:nvPr/>
        </p:nvSpPr>
        <p:spPr bwMode="auto">
          <a:xfrm>
            <a:off x="4270375" y="293688"/>
            <a:ext cx="1171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clavicula</a:t>
            </a:r>
          </a:p>
        </p:txBody>
      </p:sp>
      <p:sp>
        <p:nvSpPr>
          <p:cNvPr id="17435" name="TextBox 63"/>
          <p:cNvSpPr txBox="1">
            <a:spLocks noChangeArrowheads="1"/>
          </p:cNvSpPr>
          <p:nvPr/>
        </p:nvSpPr>
        <p:spPr bwMode="auto">
          <a:xfrm>
            <a:off x="4289425" y="895350"/>
            <a:ext cx="1447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Fossa subscapularis</a:t>
            </a:r>
          </a:p>
        </p:txBody>
      </p:sp>
      <p:sp>
        <p:nvSpPr>
          <p:cNvPr id="17436" name="TextBox 64"/>
          <p:cNvSpPr txBox="1">
            <a:spLocks noChangeArrowheads="1"/>
          </p:cNvSpPr>
          <p:nvPr/>
        </p:nvSpPr>
        <p:spPr bwMode="auto">
          <a:xfrm>
            <a:off x="712788" y="219075"/>
            <a:ext cx="1652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Processus coracoideus</a:t>
            </a:r>
          </a:p>
        </p:txBody>
      </p:sp>
      <p:sp>
        <p:nvSpPr>
          <p:cNvPr id="17437" name="TextBox 65"/>
          <p:cNvSpPr txBox="1">
            <a:spLocks noChangeArrowheads="1"/>
          </p:cNvSpPr>
          <p:nvPr/>
        </p:nvSpPr>
        <p:spPr bwMode="auto">
          <a:xfrm>
            <a:off x="1465263" y="574675"/>
            <a:ext cx="846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acromion</a:t>
            </a:r>
          </a:p>
        </p:txBody>
      </p:sp>
      <p:sp>
        <p:nvSpPr>
          <p:cNvPr id="17438" name="TextBox 66"/>
          <p:cNvSpPr txBox="1">
            <a:spLocks noChangeArrowheads="1"/>
          </p:cNvSpPr>
          <p:nvPr/>
        </p:nvSpPr>
        <p:spPr bwMode="auto">
          <a:xfrm>
            <a:off x="823913" y="893763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Articulatio humeri</a:t>
            </a:r>
          </a:p>
        </p:txBody>
      </p:sp>
      <p:sp>
        <p:nvSpPr>
          <p:cNvPr id="17439" name="TextBox 67"/>
          <p:cNvSpPr txBox="1">
            <a:spLocks noChangeArrowheads="1"/>
          </p:cNvSpPr>
          <p:nvPr/>
        </p:nvSpPr>
        <p:spPr bwMode="auto">
          <a:xfrm>
            <a:off x="1254125" y="1203325"/>
            <a:ext cx="1147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Caput humeri</a:t>
            </a:r>
          </a:p>
        </p:txBody>
      </p:sp>
      <p:sp>
        <p:nvSpPr>
          <p:cNvPr id="17440" name="TextBox 68"/>
          <p:cNvSpPr txBox="1">
            <a:spLocks noChangeArrowheads="1"/>
          </p:cNvSpPr>
          <p:nvPr/>
        </p:nvSpPr>
        <p:spPr bwMode="auto">
          <a:xfrm>
            <a:off x="1001713" y="1881188"/>
            <a:ext cx="1147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Corpus humeri</a:t>
            </a:r>
          </a:p>
        </p:txBody>
      </p:sp>
      <p:sp>
        <p:nvSpPr>
          <p:cNvPr id="17441" name="TextBox 69"/>
          <p:cNvSpPr txBox="1">
            <a:spLocks noChangeArrowheads="1"/>
          </p:cNvSpPr>
          <p:nvPr/>
        </p:nvSpPr>
        <p:spPr bwMode="auto">
          <a:xfrm>
            <a:off x="904875" y="2809875"/>
            <a:ext cx="1535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Epicondylus lateralis</a:t>
            </a:r>
          </a:p>
        </p:txBody>
      </p:sp>
      <p:sp>
        <p:nvSpPr>
          <p:cNvPr id="17442" name="TextBox 70"/>
          <p:cNvSpPr txBox="1">
            <a:spLocks noChangeArrowheads="1"/>
          </p:cNvSpPr>
          <p:nvPr/>
        </p:nvSpPr>
        <p:spPr bwMode="auto">
          <a:xfrm>
            <a:off x="3570288" y="2895600"/>
            <a:ext cx="1535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Epicondylus medialis</a:t>
            </a:r>
          </a:p>
        </p:txBody>
      </p:sp>
      <p:sp>
        <p:nvSpPr>
          <p:cNvPr id="17443" name="TextBox 71"/>
          <p:cNvSpPr txBox="1">
            <a:spLocks noChangeArrowheads="1"/>
          </p:cNvSpPr>
          <p:nvPr/>
        </p:nvSpPr>
        <p:spPr bwMode="auto">
          <a:xfrm>
            <a:off x="3675063" y="3384550"/>
            <a:ext cx="1535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Trochlea humeri</a:t>
            </a:r>
          </a:p>
        </p:txBody>
      </p:sp>
      <p:sp>
        <p:nvSpPr>
          <p:cNvPr id="17444" name="TextBox 72"/>
          <p:cNvSpPr txBox="1">
            <a:spLocks noChangeArrowheads="1"/>
          </p:cNvSpPr>
          <p:nvPr/>
        </p:nvSpPr>
        <p:spPr bwMode="auto">
          <a:xfrm>
            <a:off x="3594100" y="3900488"/>
            <a:ext cx="520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ulna</a:t>
            </a:r>
          </a:p>
        </p:txBody>
      </p:sp>
      <p:sp>
        <p:nvSpPr>
          <p:cNvPr id="17445" name="TextBox 73"/>
          <p:cNvSpPr txBox="1">
            <a:spLocks noChangeArrowheads="1"/>
          </p:cNvSpPr>
          <p:nvPr/>
        </p:nvSpPr>
        <p:spPr bwMode="auto">
          <a:xfrm>
            <a:off x="1397000" y="3743325"/>
            <a:ext cx="598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radius</a:t>
            </a:r>
          </a:p>
        </p:txBody>
      </p:sp>
      <p:sp>
        <p:nvSpPr>
          <p:cNvPr id="17446" name="TextBox 74"/>
          <p:cNvSpPr txBox="1">
            <a:spLocks noChangeArrowheads="1"/>
          </p:cNvSpPr>
          <p:nvPr/>
        </p:nvSpPr>
        <p:spPr bwMode="auto">
          <a:xfrm>
            <a:off x="944563" y="3384550"/>
            <a:ext cx="1296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Tuberositas radii</a:t>
            </a:r>
          </a:p>
        </p:txBody>
      </p:sp>
      <p:sp>
        <p:nvSpPr>
          <p:cNvPr id="17447" name="TextBox 75"/>
          <p:cNvSpPr txBox="1">
            <a:spLocks noChangeArrowheads="1"/>
          </p:cNvSpPr>
          <p:nvPr/>
        </p:nvSpPr>
        <p:spPr bwMode="auto">
          <a:xfrm>
            <a:off x="3249613" y="5243513"/>
            <a:ext cx="1111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carpusok</a:t>
            </a:r>
          </a:p>
        </p:txBody>
      </p:sp>
      <p:sp>
        <p:nvSpPr>
          <p:cNvPr id="17448" name="TextBox 76"/>
          <p:cNvSpPr txBox="1">
            <a:spLocks noChangeArrowheads="1"/>
          </p:cNvSpPr>
          <p:nvPr/>
        </p:nvSpPr>
        <p:spPr bwMode="auto">
          <a:xfrm>
            <a:off x="3340100" y="5572125"/>
            <a:ext cx="1109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metacarpusok</a:t>
            </a:r>
          </a:p>
        </p:txBody>
      </p:sp>
      <p:sp>
        <p:nvSpPr>
          <p:cNvPr id="17449" name="TextBox 77"/>
          <p:cNvSpPr txBox="1">
            <a:spLocks noChangeArrowheads="1"/>
          </p:cNvSpPr>
          <p:nvPr/>
        </p:nvSpPr>
        <p:spPr bwMode="auto">
          <a:xfrm>
            <a:off x="3492500" y="5873750"/>
            <a:ext cx="868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phalanxok</a:t>
            </a:r>
          </a:p>
        </p:txBody>
      </p:sp>
      <p:sp>
        <p:nvSpPr>
          <p:cNvPr id="17450" name="TextBox 78"/>
          <p:cNvSpPr txBox="1">
            <a:spLocks noChangeArrowheads="1"/>
          </p:cNvSpPr>
          <p:nvPr/>
        </p:nvSpPr>
        <p:spPr bwMode="auto">
          <a:xfrm>
            <a:off x="6315075" y="1122363"/>
            <a:ext cx="1373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Fossa infraspinata</a:t>
            </a:r>
          </a:p>
        </p:txBody>
      </p:sp>
      <p:sp>
        <p:nvSpPr>
          <p:cNvPr id="17451" name="TextBox 79"/>
          <p:cNvSpPr txBox="1">
            <a:spLocks noChangeArrowheads="1"/>
          </p:cNvSpPr>
          <p:nvPr/>
        </p:nvSpPr>
        <p:spPr bwMode="auto">
          <a:xfrm>
            <a:off x="6537325" y="644525"/>
            <a:ext cx="1374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Spina scapulae</a:t>
            </a:r>
          </a:p>
        </p:txBody>
      </p:sp>
      <p:sp>
        <p:nvSpPr>
          <p:cNvPr id="17452" name="TextBox 80"/>
          <p:cNvSpPr txBox="1">
            <a:spLocks noChangeArrowheads="1"/>
          </p:cNvSpPr>
          <p:nvPr/>
        </p:nvSpPr>
        <p:spPr bwMode="auto">
          <a:xfrm>
            <a:off x="6342063" y="330200"/>
            <a:ext cx="1584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Fossa supraspinata</a:t>
            </a:r>
          </a:p>
        </p:txBody>
      </p:sp>
      <p:sp>
        <p:nvSpPr>
          <p:cNvPr id="17453" name="TextBox 81"/>
          <p:cNvSpPr txBox="1">
            <a:spLocks noChangeArrowheads="1"/>
          </p:cNvSpPr>
          <p:nvPr/>
        </p:nvSpPr>
        <p:spPr bwMode="auto">
          <a:xfrm>
            <a:off x="9774238" y="1169988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Sulcus nervi radialis</a:t>
            </a:r>
          </a:p>
        </p:txBody>
      </p:sp>
      <p:sp>
        <p:nvSpPr>
          <p:cNvPr id="17454" name="TextBox 82"/>
          <p:cNvSpPr txBox="1">
            <a:spLocks noChangeArrowheads="1"/>
          </p:cNvSpPr>
          <p:nvPr/>
        </p:nvSpPr>
        <p:spPr bwMode="auto">
          <a:xfrm>
            <a:off x="9725025" y="2947988"/>
            <a:ext cx="887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olecranon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smtClean="0"/>
              <a:t>Vállízület </a:t>
            </a:r>
            <a:r>
              <a:rPr lang="hu-HU" i="1" smtClean="0"/>
              <a:t>/</a:t>
            </a:r>
            <a:r>
              <a:rPr lang="hu-HU" sz="3600" i="1" smtClean="0"/>
              <a:t>Articulatio glenohumeralis</a:t>
            </a:r>
            <a:r>
              <a:rPr lang="hu-HU" i="1" smtClean="0"/>
              <a:t>/</a:t>
            </a:r>
            <a:endParaRPr lang="hu-HU" b="1" smtClean="0"/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1655763"/>
            <a:ext cx="4516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912100" y="2840038"/>
            <a:ext cx="193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proc. coracoideus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033713" y="1527175"/>
            <a:ext cx="1165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acromion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431925" y="3209925"/>
            <a:ext cx="193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caput humeri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898650" y="2371725"/>
            <a:ext cx="193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capsula articularis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748463" y="1450975"/>
            <a:ext cx="1938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ligamentum coracoacromiale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009650" y="4271963"/>
            <a:ext cx="2497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musculus biceps brachii hosszú fejének ina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32275" y="1711325"/>
            <a:ext cx="1104900" cy="95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29038" y="2557463"/>
            <a:ext cx="1104900" cy="936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68625" y="3379788"/>
            <a:ext cx="1103313" cy="95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5663" y="4500563"/>
            <a:ext cx="1104900" cy="95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83363" y="3025775"/>
            <a:ext cx="1303337" cy="184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75338" y="1895475"/>
            <a:ext cx="873125" cy="406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38125"/>
            <a:ext cx="39782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557213" y="1271588"/>
            <a:ext cx="161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arteria brachialis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19138" y="585788"/>
            <a:ext cx="161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arteria axillaris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202238" y="192088"/>
            <a:ext cx="161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arteria subclavia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758825" y="3167063"/>
            <a:ext cx="161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arteria ulnaris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827338" y="4291013"/>
            <a:ext cx="1617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arteria radialis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128963" y="2103438"/>
            <a:ext cx="178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Calibri" pitchFamily="34" charset="0"/>
              </a:rPr>
              <a:t>arteria profunda brachii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76463" y="777875"/>
            <a:ext cx="1300162" cy="146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00263" y="1460500"/>
            <a:ext cx="1028700" cy="730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28963" y="1781175"/>
            <a:ext cx="211137" cy="495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14538" y="3394075"/>
            <a:ext cx="528637" cy="9683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68513" y="4476750"/>
            <a:ext cx="796925" cy="5572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45000" y="420688"/>
            <a:ext cx="757238" cy="228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530225"/>
            <a:ext cx="3116263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9990138" y="2517775"/>
            <a:ext cx="1619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Vena basilica</a:t>
            </a:r>
          </a:p>
        </p:txBody>
      </p:sp>
      <p:sp>
        <p:nvSpPr>
          <p:cNvPr id="19472" name="TextBox 28"/>
          <p:cNvSpPr txBox="1">
            <a:spLocks noChangeArrowheads="1"/>
          </p:cNvSpPr>
          <p:nvPr/>
        </p:nvSpPr>
        <p:spPr bwMode="auto">
          <a:xfrm>
            <a:off x="6794500" y="1497013"/>
            <a:ext cx="1617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Vena cephalica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9428163" y="2395538"/>
            <a:ext cx="561975" cy="2921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74038" y="1781175"/>
            <a:ext cx="841375" cy="614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34"/>
          <p:cNvSpPr txBox="1">
            <a:spLocks noChangeArrowheads="1"/>
          </p:cNvSpPr>
          <p:nvPr/>
        </p:nvSpPr>
        <p:spPr bwMode="auto">
          <a:xfrm>
            <a:off x="6775450" y="2954338"/>
            <a:ext cx="1619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Calibri" pitchFamily="34" charset="0"/>
              </a:rPr>
              <a:t>vena mediana cubiti </a:t>
            </a:r>
            <a:r>
              <a:rPr lang="hu-HU" sz="1600" i="1">
                <a:latin typeface="Calibri" pitchFamily="34" charset="0"/>
              </a:rPr>
              <a:t>/vérvétel helye!/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174038" y="3263900"/>
            <a:ext cx="841375" cy="714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431800"/>
            <a:ext cx="26765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431800"/>
            <a:ext cx="278447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9775" y="2992438"/>
            <a:ext cx="11096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9775" y="3314700"/>
            <a:ext cx="14859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15475" y="1779588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0350" y="2441575"/>
            <a:ext cx="11747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138" y="1381125"/>
            <a:ext cx="1023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910319" flipH="1">
            <a:off x="1260475" y="833438"/>
            <a:ext cx="10572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71570" flipH="1">
            <a:off x="1185863" y="1844675"/>
            <a:ext cx="95726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71570" flipH="1">
            <a:off x="2024063" y="3867150"/>
            <a:ext cx="14811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28575" y="635000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supraspinatus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28575" y="1744663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infraspinatus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4476750" y="1179513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deltoideus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744538" y="383857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triceps brachii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5845175" y="31750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biceps brachii caput breve</a:t>
            </a:r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5845175" y="27828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biceps brachii caput longum</a:t>
            </a: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10429875" y="1744663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subscapularis</a:t>
            </a:r>
          </a:p>
        </p:txBody>
      </p:sp>
      <p:sp>
        <p:nvSpPr>
          <p:cNvPr id="20498" name="TextBox 20"/>
          <p:cNvSpPr txBox="1">
            <a:spLocks noChangeArrowheads="1"/>
          </p:cNvSpPr>
          <p:nvPr/>
        </p:nvSpPr>
        <p:spPr bwMode="auto">
          <a:xfrm>
            <a:off x="10325100" y="2441575"/>
            <a:ext cx="1370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teres mayor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206375"/>
            <a:ext cx="1560513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27000" y="75882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biceps brachii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92238" y="501650"/>
            <a:ext cx="1247775" cy="395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27000" y="1190625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Mm. flexores antebrachii (alkarflexorok)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84263" y="1492250"/>
            <a:ext cx="1658937" cy="4222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00050" y="40259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Flexor pollicis longus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89088" y="4302125"/>
            <a:ext cx="427037" cy="3905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7150" y="288925"/>
            <a:ext cx="1535113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6308725" y="168433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Mm. extensores antebrachii (alkarextensorok)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89838" y="2008188"/>
            <a:ext cx="966787" cy="3222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782050" y="1035050"/>
            <a:ext cx="844550" cy="5429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9632950" y="836613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brachioradialis</a:t>
            </a:r>
          </a:p>
        </p:txBody>
      </p:sp>
      <p:sp>
        <p:nvSpPr>
          <p:cNvPr id="21517" name="TextBox 21"/>
          <p:cNvSpPr txBox="1">
            <a:spLocks noChangeArrowheads="1"/>
          </p:cNvSpPr>
          <p:nvPr/>
        </p:nvSpPr>
        <p:spPr bwMode="auto">
          <a:xfrm>
            <a:off x="9632950" y="388938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triceps brachii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321675" y="538163"/>
            <a:ext cx="1366838" cy="2270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327025"/>
            <a:ext cx="2982913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181100" y="3976688"/>
            <a:ext cx="762000" cy="95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55975" y="3778250"/>
            <a:ext cx="957263" cy="523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5263" y="3175000"/>
            <a:ext cx="1577975" cy="65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27313" y="4535488"/>
            <a:ext cx="1577975" cy="650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182563" y="3803650"/>
            <a:ext cx="1368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Hypothenar</a:t>
            </a: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4205288" y="4244975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Reinaculum flexorum és canalis carpi</a:t>
            </a: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4313238" y="3613150"/>
            <a:ext cx="1368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Thenar</a:t>
            </a: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4313238" y="300355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Mm. Lumbricales (gilisztaizmok)</a:t>
            </a:r>
          </a:p>
        </p:txBody>
      </p:sp>
      <p:pic>
        <p:nvPicPr>
          <p:cNvPr id="2253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293688"/>
            <a:ext cx="3103563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6626225" y="424497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Mm. Interossei (interosseusok)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73975" y="3589338"/>
            <a:ext cx="1047750" cy="6556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66025" y="3675063"/>
            <a:ext cx="1262063" cy="622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61263" y="3589338"/>
            <a:ext cx="866775" cy="7080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32"/>
          <p:cNvSpPr txBox="1">
            <a:spLocks noChangeArrowheads="1"/>
          </p:cNvSpPr>
          <p:nvPr/>
        </p:nvSpPr>
        <p:spPr bwMode="auto">
          <a:xfrm>
            <a:off x="10634663" y="249872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adductor pollicis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9402763" y="2730500"/>
            <a:ext cx="1266825" cy="8588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35"/>
          <p:cNvSpPr txBox="1">
            <a:spLocks noChangeArrowheads="1"/>
          </p:cNvSpPr>
          <p:nvPr/>
        </p:nvSpPr>
        <p:spPr bwMode="auto">
          <a:xfrm>
            <a:off x="4097338" y="4929188"/>
            <a:ext cx="1368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latin typeface="Calibri" pitchFamily="34" charset="0"/>
              </a:rPr>
              <a:t>M. flexor digitorum superficialis et profondus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573338" y="5311775"/>
            <a:ext cx="1577975" cy="65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93725"/>
            <a:ext cx="8135937" cy="559435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2593975" y="1898650"/>
            <a:ext cx="1262063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89188" y="1228725"/>
            <a:ext cx="101600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2374900" y="2638425"/>
            <a:ext cx="9858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997325" y="5089525"/>
            <a:ext cx="9858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7710488" y="3649663"/>
            <a:ext cx="1379537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7040563" y="3241675"/>
            <a:ext cx="18002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6370638" y="4229100"/>
            <a:ext cx="25415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5991225" y="4343400"/>
            <a:ext cx="698500" cy="176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 flipV="1">
            <a:off x="6149975" y="2062163"/>
            <a:ext cx="329565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6945313" y="4862513"/>
            <a:ext cx="14827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7292975" y="4062413"/>
            <a:ext cx="1743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125538" y="1431925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Crista iliaca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660525" y="1995488"/>
            <a:ext cx="98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 ilei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87375" y="2647950"/>
            <a:ext cx="1947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Spina iliaca anterior superior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195513" y="5129213"/>
            <a:ext cx="180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Tuber ischiadicum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721475" y="6115050"/>
            <a:ext cx="180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Symphisis pubica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8432800" y="5330825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 ischii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8913813" y="4706938"/>
            <a:ext cx="2078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Tuberculum pubicum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9028113" y="4327525"/>
            <a:ext cx="2078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Os pubis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9099550" y="354171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Acetabulum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8836025" y="3076575"/>
            <a:ext cx="170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Spina ischiadica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9429750" y="2132013"/>
            <a:ext cx="170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Promontorium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 flipV="1">
            <a:off x="6080125" y="2719388"/>
            <a:ext cx="338137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9426575" y="2667000"/>
            <a:ext cx="170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Sacrum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241</Words>
  <Application>Microsoft Office PowerPoint</Application>
  <PresentationFormat>Custom</PresentationFormat>
  <Paragraphs>111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Office Theme</vt:lpstr>
      <vt:lpstr>Office Theme</vt:lpstr>
      <vt:lpstr>Office Theme</vt:lpstr>
      <vt:lpstr>Mozgásszervek összefoglaló</vt:lpstr>
      <vt:lpstr>2. dia</vt:lpstr>
      <vt:lpstr>3. dia</vt:lpstr>
      <vt:lpstr>Vállízület /Articulatio glenohumeralis/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Mozgásszervek összefoglaló</dc:title>
  <dc:creator>Dávid-Thymo</dc:creator>
  <cp:lastModifiedBy>dorad</cp:lastModifiedBy>
  <cp:revision>13</cp:revision>
  <dcterms:created xsi:type="dcterms:W3CDTF">2014-03-03T19:17:43Z</dcterms:created>
  <dcterms:modified xsi:type="dcterms:W3CDTF">2014-03-18T08:19:43Z</dcterms:modified>
</cp:coreProperties>
</file>