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2"/>
  </p:notesMasterIdLst>
  <p:sldIdLst>
    <p:sldId id="256" r:id="rId2"/>
    <p:sldId id="257" r:id="rId3"/>
    <p:sldId id="263" r:id="rId4"/>
    <p:sldId id="264" r:id="rId5"/>
    <p:sldId id="265" r:id="rId6"/>
    <p:sldId id="266" r:id="rId7"/>
    <p:sldId id="258" r:id="rId8"/>
    <p:sldId id="289" r:id="rId9"/>
    <p:sldId id="273" r:id="rId10"/>
    <p:sldId id="272" r:id="rId11"/>
    <p:sldId id="268" r:id="rId12"/>
    <p:sldId id="271" r:id="rId13"/>
    <p:sldId id="286" r:id="rId14"/>
    <p:sldId id="259" r:id="rId15"/>
    <p:sldId id="276" r:id="rId16"/>
    <p:sldId id="269" r:id="rId17"/>
    <p:sldId id="274" r:id="rId18"/>
    <p:sldId id="278" r:id="rId19"/>
    <p:sldId id="313" r:id="rId20"/>
    <p:sldId id="280" r:id="rId21"/>
    <p:sldId id="291" r:id="rId22"/>
    <p:sldId id="292" r:id="rId23"/>
    <p:sldId id="293" r:id="rId24"/>
    <p:sldId id="311" r:id="rId25"/>
    <p:sldId id="282" r:id="rId26"/>
    <p:sldId id="317" r:id="rId27"/>
    <p:sldId id="281" r:id="rId28"/>
    <p:sldId id="287" r:id="rId29"/>
    <p:sldId id="283" r:id="rId30"/>
    <p:sldId id="284" r:id="rId31"/>
    <p:sldId id="285" r:id="rId32"/>
    <p:sldId id="277" r:id="rId33"/>
    <p:sldId id="275" r:id="rId34"/>
    <p:sldId id="312" r:id="rId35"/>
    <p:sldId id="260" r:id="rId36"/>
    <p:sldId id="303" r:id="rId37"/>
    <p:sldId id="304" r:id="rId38"/>
    <p:sldId id="305" r:id="rId39"/>
    <p:sldId id="262" r:id="rId40"/>
    <p:sldId id="315" r:id="rId41"/>
    <p:sldId id="314" r:id="rId42"/>
    <p:sldId id="294" r:id="rId43"/>
    <p:sldId id="297" r:id="rId44"/>
    <p:sldId id="302" r:id="rId45"/>
    <p:sldId id="306" r:id="rId46"/>
    <p:sldId id="288" r:id="rId47"/>
    <p:sldId id="267" r:id="rId48"/>
    <p:sldId id="299" r:id="rId49"/>
    <p:sldId id="298" r:id="rId50"/>
    <p:sldId id="300" r:id="rId51"/>
    <p:sldId id="261" r:id="rId52"/>
    <p:sldId id="308" r:id="rId53"/>
    <p:sldId id="310" r:id="rId54"/>
    <p:sldId id="307" r:id="rId55"/>
    <p:sldId id="318" r:id="rId56"/>
    <p:sldId id="316" r:id="rId57"/>
    <p:sldId id="295" r:id="rId58"/>
    <p:sldId id="296" r:id="rId59"/>
    <p:sldId id="290" r:id="rId60"/>
    <p:sldId id="301" r:id="rId6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41451" autoAdjust="0"/>
  </p:normalViewPr>
  <p:slideViewPr>
    <p:cSldViewPr snapToGrid="0">
      <p:cViewPr varScale="1">
        <p:scale>
          <a:sx n="41" d="100"/>
          <a:sy n="41" d="100"/>
        </p:scale>
        <p:origin x="136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4283B-792E-4961-BF2F-A01A53F8B33D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419BE-C04D-4585-B48C-A625759F4D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262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6053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837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9752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935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1650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9582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711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124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805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164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330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073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4292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0204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435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931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1064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609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494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1740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962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5102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980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7471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9782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989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683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http://2e.mindsmachine.com/</a:t>
            </a:r>
            <a:r>
              <a:rPr lang="hu-HU" dirty="0" err="1"/>
              <a:t>ch</a:t>
            </a:r>
            <a:r>
              <a:rPr lang="hu-HU" dirty="0"/>
              <a:t>/04/</a:t>
            </a:r>
            <a:r>
              <a:rPr lang="hu-HU" dirty="0" err="1"/>
              <a:t>vs</a:t>
            </a:r>
            <a:r>
              <a:rPr lang="hu-HU" dirty="0"/>
              <a:t>/vs04.html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073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9030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34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952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583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60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65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23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492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26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39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73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0290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45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98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059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540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194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24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95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7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45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17534-88F3-4A93-BCE1-CCD701B5790E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5910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37137"/>
            <a:ext cx="9144000" cy="972825"/>
          </a:xfrm>
        </p:spPr>
        <p:txBody>
          <a:bodyPr>
            <a:normAutofit/>
          </a:bodyPr>
          <a:lstStyle/>
          <a:p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General </a:t>
            </a:r>
            <a:r>
              <a:rPr lang="hu-HU" dirty="0" err="1"/>
              <a:t>Structure</a:t>
            </a:r>
            <a:r>
              <a:rPr lang="hu-HU" dirty="0"/>
              <a:t>, </a:t>
            </a:r>
            <a:r>
              <a:rPr lang="hu-HU" dirty="0" err="1"/>
              <a:t>Synapses</a:t>
            </a:r>
            <a:r>
              <a:rPr lang="hu-HU" dirty="0"/>
              <a:t>, </a:t>
            </a:r>
            <a:r>
              <a:rPr lang="hu-HU" dirty="0" err="1"/>
              <a:t>Neurotransmitters</a:t>
            </a:r>
            <a:r>
              <a:rPr lang="hu-HU" dirty="0"/>
              <a:t>, </a:t>
            </a:r>
            <a:r>
              <a:rPr lang="hu-HU" dirty="0" err="1"/>
              <a:t>CNS</a:t>
            </a:r>
            <a:r>
              <a:rPr lang="hu-HU" dirty="0"/>
              <a:t>, </a:t>
            </a:r>
            <a:r>
              <a:rPr lang="hu-HU" dirty="0" err="1"/>
              <a:t>PNS</a:t>
            </a:r>
            <a:r>
              <a:rPr lang="hu-HU" dirty="0"/>
              <a:t>, </a:t>
            </a:r>
            <a:r>
              <a:rPr lang="hu-HU" dirty="0" err="1"/>
              <a:t>CSF</a:t>
            </a:r>
            <a:r>
              <a:rPr lang="hu-HU" dirty="0"/>
              <a:t>, </a:t>
            </a:r>
            <a:r>
              <a:rPr lang="hu-HU" dirty="0" err="1"/>
              <a:t>Meninges</a:t>
            </a:r>
            <a:r>
              <a:rPr lang="hu-HU" dirty="0"/>
              <a:t>, </a:t>
            </a:r>
            <a:r>
              <a:rPr lang="hu-HU" dirty="0" err="1"/>
              <a:t>Blood</a:t>
            </a:r>
            <a:r>
              <a:rPr lang="hu-HU" dirty="0"/>
              <a:t> </a:t>
            </a:r>
            <a:r>
              <a:rPr lang="hu-HU" dirty="0" err="1"/>
              <a:t>Supply</a:t>
            </a:r>
            <a:r>
              <a:rPr lang="hu-HU" dirty="0"/>
              <a:t>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915160" y="2137027"/>
            <a:ext cx="2335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dr.  Vanda Halász</a:t>
            </a:r>
          </a:p>
        </p:txBody>
      </p:sp>
    </p:spTree>
    <p:extLst>
      <p:ext uri="{BB962C8B-B14F-4D97-AF65-F5344CB8AC3E}">
        <p14:creationId xmlns:p14="http://schemas.microsoft.com/office/powerpoint/2010/main" val="422690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94" y="861790"/>
            <a:ext cx="4207856" cy="57773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944" y="3830621"/>
            <a:ext cx="4576524" cy="280851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0"/>
          <a:stretch/>
        </p:blipFill>
        <p:spPr>
          <a:xfrm rot="16200000">
            <a:off x="2200923" y="-36191"/>
            <a:ext cx="2669807" cy="461528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495996" y="189059"/>
            <a:ext cx="3190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>
                <a:latin typeface="Cambria" panose="02040503050406030204" pitchFamily="18" charset="0"/>
              </a:rPr>
              <a:t>Node</a:t>
            </a:r>
            <a:r>
              <a:rPr lang="hu-HU" sz="3200" b="1" dirty="0">
                <a:latin typeface="Cambria" panose="02040503050406030204" pitchFamily="18" charset="0"/>
              </a:rPr>
              <a:t> of </a:t>
            </a:r>
            <a:r>
              <a:rPr lang="hu-HU" sz="3200" b="1" dirty="0" err="1">
                <a:latin typeface="Cambria" panose="02040503050406030204" pitchFamily="18" charset="0"/>
              </a:rPr>
              <a:t>Ranvier</a:t>
            </a:r>
            <a:endParaRPr lang="hu-HU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33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6457686" y="2436413"/>
            <a:ext cx="3434459" cy="40118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4861481" y="167425"/>
            <a:ext cx="252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Cambria" panose="02040503050406030204" pitchFamily="18" charset="0"/>
              </a:rPr>
              <a:t>Nerve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Fiber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8130" y="811370"/>
            <a:ext cx="11910951" cy="150431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917048" y="571399"/>
            <a:ext cx="72872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Structural</a:t>
            </a:r>
            <a:r>
              <a:rPr lang="hu-HU" sz="2400" dirty="0">
                <a:latin typeface="Cambria" panose="02040503050406030204" pitchFamily="18" charset="0"/>
              </a:rPr>
              <a:t> and </a:t>
            </a:r>
            <a:r>
              <a:rPr lang="hu-HU" sz="2400" dirty="0" err="1">
                <a:latin typeface="Cambria" panose="02040503050406030204" pitchFamily="18" charset="0"/>
              </a:rPr>
              <a:t>functional</a:t>
            </a:r>
            <a:r>
              <a:rPr lang="hu-HU" sz="2400" dirty="0">
                <a:latin typeface="Cambria" panose="02040503050406030204" pitchFamily="18" charset="0"/>
              </a:rPr>
              <a:t> unit of </a:t>
            </a:r>
            <a:r>
              <a:rPr lang="hu-HU" sz="2400" dirty="0" err="1">
                <a:latin typeface="Cambria" panose="02040503050406030204" pitchFamily="18" charset="0"/>
              </a:rPr>
              <a:t>the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nervous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system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Classic </a:t>
            </a:r>
            <a:r>
              <a:rPr lang="hu-HU" sz="2400" dirty="0" err="1">
                <a:latin typeface="Cambria" panose="02040503050406030204" pitchFamily="18" charset="0"/>
              </a:rPr>
              <a:t>definition</a:t>
            </a:r>
            <a:r>
              <a:rPr lang="hu-HU" sz="2400" dirty="0">
                <a:latin typeface="Cambria" panose="02040503050406030204" pitchFamily="18" charset="0"/>
              </a:rPr>
              <a:t>: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r>
              <a:rPr lang="hu-HU" sz="2400" dirty="0">
                <a:latin typeface="Cambria" panose="02040503050406030204" pitchFamily="18" charset="0"/>
              </a:rPr>
              <a:t> + </a:t>
            </a:r>
            <a:r>
              <a:rPr lang="hu-HU" sz="2400" dirty="0" err="1">
                <a:latin typeface="Cambria" panose="02040503050406030204" pitchFamily="18" charset="0"/>
              </a:rPr>
              <a:t>mielin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sheath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Problem</a:t>
            </a:r>
            <a:r>
              <a:rPr lang="hu-HU" sz="2400" dirty="0">
                <a:latin typeface="Cambria" panose="02040503050406030204" pitchFamily="18" charset="0"/>
              </a:rPr>
              <a:t>: </a:t>
            </a:r>
            <a:r>
              <a:rPr lang="hu-HU" sz="2400" dirty="0" err="1">
                <a:latin typeface="Cambria" panose="02040503050406030204" pitchFamily="18" charset="0"/>
              </a:rPr>
              <a:t>there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are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unmielinated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fibers</a:t>
            </a:r>
            <a:endParaRPr lang="hu-HU" sz="2400" dirty="0">
              <a:latin typeface="Cambria" panose="020405030504060302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/>
          <a:srcRect l="33506" t="24242" r="35422" b="3376"/>
          <a:stretch/>
        </p:blipFill>
        <p:spPr>
          <a:xfrm>
            <a:off x="2615428" y="2436413"/>
            <a:ext cx="3061703" cy="401188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50" y="2598437"/>
            <a:ext cx="3220993" cy="368784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9" t="64671" r="48308"/>
          <a:stretch/>
        </p:blipFill>
        <p:spPr>
          <a:xfrm>
            <a:off x="510639" y="3550722"/>
            <a:ext cx="1888177" cy="198961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5" t="12176" r="34539" b="42744"/>
          <a:stretch/>
        </p:blipFill>
        <p:spPr>
          <a:xfrm>
            <a:off x="10105612" y="3550722"/>
            <a:ext cx="1769713" cy="20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8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1600" y="0"/>
            <a:ext cx="11963399" cy="3632200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740941"/>
              </p:ext>
            </p:extLst>
          </p:nvPr>
        </p:nvGraphicFramePr>
        <p:xfrm>
          <a:off x="374647" y="45186"/>
          <a:ext cx="11442706" cy="3367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595">
                  <a:extLst>
                    <a:ext uri="{9D8B030D-6E8A-4147-A177-3AD203B41FA5}">
                      <a16:colId xmlns:a16="http://schemas.microsoft.com/office/drawing/2014/main" xmlns="" val="1106828172"/>
                    </a:ext>
                  </a:extLst>
                </a:gridCol>
                <a:gridCol w="1284595">
                  <a:extLst>
                    <a:ext uri="{9D8B030D-6E8A-4147-A177-3AD203B41FA5}">
                      <a16:colId xmlns:a16="http://schemas.microsoft.com/office/drawing/2014/main" xmlns="" val="3834349543"/>
                    </a:ext>
                  </a:extLst>
                </a:gridCol>
                <a:gridCol w="990532">
                  <a:extLst>
                    <a:ext uri="{9D8B030D-6E8A-4147-A177-3AD203B41FA5}">
                      <a16:colId xmlns:a16="http://schemas.microsoft.com/office/drawing/2014/main" xmlns="" val="2553343492"/>
                    </a:ext>
                  </a:extLst>
                </a:gridCol>
                <a:gridCol w="990532">
                  <a:extLst>
                    <a:ext uri="{9D8B030D-6E8A-4147-A177-3AD203B41FA5}">
                      <a16:colId xmlns:a16="http://schemas.microsoft.com/office/drawing/2014/main" xmlns="" val="1116469001"/>
                    </a:ext>
                  </a:extLst>
                </a:gridCol>
                <a:gridCol w="2992230">
                  <a:extLst>
                    <a:ext uri="{9D8B030D-6E8A-4147-A177-3AD203B41FA5}">
                      <a16:colId xmlns:a16="http://schemas.microsoft.com/office/drawing/2014/main" xmlns="" val="2387747495"/>
                    </a:ext>
                  </a:extLst>
                </a:gridCol>
                <a:gridCol w="1423891">
                  <a:extLst>
                    <a:ext uri="{9D8B030D-6E8A-4147-A177-3AD203B41FA5}">
                      <a16:colId xmlns:a16="http://schemas.microsoft.com/office/drawing/2014/main" xmlns="" val="2785326660"/>
                    </a:ext>
                  </a:extLst>
                </a:gridCol>
                <a:gridCol w="2476331">
                  <a:extLst>
                    <a:ext uri="{9D8B030D-6E8A-4147-A177-3AD203B41FA5}">
                      <a16:colId xmlns:a16="http://schemas.microsoft.com/office/drawing/2014/main" xmlns="" val="2923195533"/>
                    </a:ext>
                  </a:extLst>
                </a:gridCol>
              </a:tblGrid>
              <a:tr h="343335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Numeric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Erlanger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&amp;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Gasser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Funktion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Diameter</a:t>
                      </a:r>
                      <a:endParaRPr lang="hu-HU" sz="200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(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ɰm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Conduction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velocity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(m/s)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2336243"/>
                  </a:ext>
                </a:extLst>
              </a:tr>
              <a:tr h="60294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mielinated</a:t>
                      </a:r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Ia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Ib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A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α</a:t>
                      </a:r>
                      <a:endParaRPr lang="el-GR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proprioception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somatomotor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12-20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70-120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7457680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II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β</a:t>
                      </a:r>
                      <a:endParaRPr lang="el-GR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touch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pressure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5-12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30-70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909401"/>
                  </a:ext>
                </a:extLst>
              </a:tr>
              <a:tr h="20512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γ</a:t>
                      </a:r>
                      <a:endParaRPr lang="el-GR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Muscle</a:t>
                      </a:r>
                      <a:r>
                        <a:rPr lang="hu-HU" sz="2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spindle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3-6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15-30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7146081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III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δ</a:t>
                      </a:r>
                      <a:endParaRPr lang="el-GR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Pain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temperature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touch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2-5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12-30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2362542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B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Preganglionic</a:t>
                      </a:r>
                      <a:r>
                        <a:rPr lang="hu-HU" sz="2000" u="none" strike="noStrike" baseline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fibers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&lt;3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3-15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02568268"/>
                  </a:ext>
                </a:extLst>
              </a:tr>
              <a:tr h="602949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unmielinated</a:t>
                      </a:r>
                      <a:endParaRPr lang="hu-HU" sz="16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IV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C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Postganglionic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fibers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0,3-1,3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0,5-2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9189472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r="48799"/>
          <a:stretch/>
        </p:blipFill>
        <p:spPr>
          <a:xfrm>
            <a:off x="947155" y="3631074"/>
            <a:ext cx="2992395" cy="32004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585" y="3631074"/>
            <a:ext cx="2975428" cy="3200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19675" t="38269" r="53150" b="17922"/>
          <a:stretch/>
        </p:blipFill>
        <p:spPr>
          <a:xfrm>
            <a:off x="8371326" y="3657848"/>
            <a:ext cx="3051958" cy="32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89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98967" y="440862"/>
            <a:ext cx="431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Structure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Nerves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67" y="1662546"/>
            <a:ext cx="6103045" cy="49089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503" y="368287"/>
            <a:ext cx="3862548" cy="289691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l="6913" t="3105" r="6382" b="16455"/>
          <a:stretch/>
        </p:blipFill>
        <p:spPr>
          <a:xfrm>
            <a:off x="7963503" y="3521339"/>
            <a:ext cx="3878155" cy="316303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96000" y="2425006"/>
            <a:ext cx="8391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axon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8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828612" y="2074783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latin typeface="Georgia" panose="02040502050405020303" pitchFamily="18" charset="0"/>
              </a:rPr>
              <a:t>CNS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78908" y="207478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latin typeface="Georgia" panose="02040502050405020303" pitchFamily="18" charset="0"/>
              </a:rPr>
              <a:t>PNS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532325" y="3429276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brain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spinal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cord</a:t>
            </a:r>
            <a:endParaRPr lang="hu-HU" sz="2400" dirty="0">
              <a:latin typeface="Georgia" panose="02040502050405020303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58171" y="3366934"/>
            <a:ext cx="1457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nerves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ganglia</a:t>
            </a:r>
            <a:endParaRPr lang="hu-HU" sz="2400" dirty="0"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83" y="4739"/>
            <a:ext cx="3067433" cy="68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60463" y="2967335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latin typeface="Georgia" panose="02040502050405020303" pitchFamily="18" charset="0"/>
              </a:rPr>
              <a:t>CNS </a:t>
            </a:r>
          </a:p>
        </p:txBody>
      </p:sp>
    </p:spTree>
    <p:extLst>
      <p:ext uri="{BB962C8B-B14F-4D97-AF65-F5344CB8AC3E}">
        <p14:creationId xmlns:p14="http://schemas.microsoft.com/office/powerpoint/2010/main" val="54086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l="19675" t="20781" r="42435" b="43686"/>
          <a:stretch/>
        </p:blipFill>
        <p:spPr>
          <a:xfrm>
            <a:off x="793064" y="401810"/>
            <a:ext cx="5162796" cy="272352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/>
          <a:srcRect l="19484" t="64610" r="51911" b="-143"/>
          <a:stretch/>
        </p:blipFill>
        <p:spPr>
          <a:xfrm>
            <a:off x="793064" y="3429000"/>
            <a:ext cx="5162796" cy="322795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3"/>
          <a:srcRect l="29328" t="17313" r="46045"/>
          <a:stretch/>
        </p:blipFill>
        <p:spPr>
          <a:xfrm>
            <a:off x="7233312" y="401810"/>
            <a:ext cx="3343703" cy="6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3084" t="12987" r="41072" b="37489"/>
          <a:stretch/>
        </p:blipFill>
        <p:spPr>
          <a:xfrm>
            <a:off x="309350" y="172935"/>
            <a:ext cx="5600131" cy="311308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3422" r="11278" b="61789"/>
          <a:stretch/>
        </p:blipFill>
        <p:spPr>
          <a:xfrm>
            <a:off x="1196454" y="3357511"/>
            <a:ext cx="2151003" cy="32460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37652" r="7483"/>
          <a:stretch/>
        </p:blipFill>
        <p:spPr>
          <a:xfrm>
            <a:off x="4039949" y="2614849"/>
            <a:ext cx="1667038" cy="40602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73" y="1174789"/>
            <a:ext cx="5070420" cy="436544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433442" y="750626"/>
            <a:ext cx="1845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Telencephalon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407021" y="172935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Diencephalon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909481" y="4994186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Cerebellum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96000" y="750625"/>
            <a:ext cx="1960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Mesencephalon</a:t>
            </a:r>
            <a:endParaRPr lang="hu-HU" sz="2000" dirty="0">
              <a:latin typeface="Georgia" panose="02040502050405020303" pitchFamily="18" charset="0"/>
            </a:endParaRPr>
          </a:p>
          <a:p>
            <a:r>
              <a:rPr lang="hu-HU" sz="2000" dirty="0">
                <a:latin typeface="Georgia" panose="02040502050405020303" pitchFamily="18" charset="0"/>
              </a:rPr>
              <a:t>(</a:t>
            </a:r>
            <a:r>
              <a:rPr lang="hu-HU" sz="2000" dirty="0" err="1">
                <a:latin typeface="Georgia" panose="02040502050405020303" pitchFamily="18" charset="0"/>
              </a:rPr>
              <a:t>midbrain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841346" y="5895755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Pons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49815" y="6029049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Medulla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oblongata</a:t>
            </a:r>
            <a:endParaRPr lang="hu-HU" sz="2000" dirty="0">
              <a:latin typeface="Georgia" panose="02040502050405020303" pitchFamily="18" charset="0"/>
            </a:endParaRPr>
          </a:p>
        </p:txBody>
      </p:sp>
      <p:cxnSp>
        <p:nvCxnSpPr>
          <p:cNvPr id="14" name="Egyenes összekötő nyíllal 13"/>
          <p:cNvCxnSpPr>
            <a:stCxn id="7" idx="2"/>
          </p:cNvCxnSpPr>
          <p:nvPr/>
        </p:nvCxnSpPr>
        <p:spPr>
          <a:xfrm flipH="1">
            <a:off x="9822142" y="1150736"/>
            <a:ext cx="1533989" cy="10602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cxnSpLocks/>
            <a:stCxn id="8" idx="2"/>
          </p:cNvCxnSpPr>
          <p:nvPr/>
        </p:nvCxnSpPr>
        <p:spPr>
          <a:xfrm flipH="1">
            <a:off x="8648932" y="573045"/>
            <a:ext cx="636695" cy="22226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cxnSpLocks/>
            <a:stCxn id="10" idx="2"/>
          </p:cNvCxnSpPr>
          <p:nvPr/>
        </p:nvCxnSpPr>
        <p:spPr>
          <a:xfrm>
            <a:off x="7076397" y="1458511"/>
            <a:ext cx="1522969" cy="19219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cxnSpLocks/>
            <a:stCxn id="11" idx="1"/>
          </p:cNvCxnSpPr>
          <p:nvPr/>
        </p:nvCxnSpPr>
        <p:spPr>
          <a:xfrm flipH="1" flipV="1">
            <a:off x="8768636" y="3875585"/>
            <a:ext cx="2072710" cy="22202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cxnSpLocks/>
            <a:stCxn id="12" idx="0"/>
          </p:cNvCxnSpPr>
          <p:nvPr/>
        </p:nvCxnSpPr>
        <p:spPr>
          <a:xfrm flipH="1" flipV="1">
            <a:off x="8599366" y="4525255"/>
            <a:ext cx="202367" cy="15037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cxnSpLocks/>
            <a:stCxn id="9" idx="0"/>
          </p:cNvCxnSpPr>
          <p:nvPr/>
        </p:nvCxnSpPr>
        <p:spPr>
          <a:xfrm flipV="1">
            <a:off x="6655038" y="4056324"/>
            <a:ext cx="1087394" cy="9378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639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465910" y="155973"/>
            <a:ext cx="3289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Telencephalon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12308" b="7207"/>
          <a:stretch/>
        </p:blipFill>
        <p:spPr>
          <a:xfrm>
            <a:off x="297843" y="830807"/>
            <a:ext cx="9194308" cy="51963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0261" t="35026" r="40112" b="15422"/>
          <a:stretch/>
        </p:blipFill>
        <p:spPr>
          <a:xfrm>
            <a:off x="7765576" y="3744498"/>
            <a:ext cx="4426424" cy="31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79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" y="144768"/>
            <a:ext cx="5685791" cy="32842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" y="3429000"/>
            <a:ext cx="5689537" cy="33193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0740" t="17617" r="11161" b="17286"/>
          <a:stretch/>
        </p:blipFill>
        <p:spPr>
          <a:xfrm>
            <a:off x="6310647" y="930498"/>
            <a:ext cx="5574749" cy="4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34851" y="540913"/>
            <a:ext cx="11500834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903504" y="1311201"/>
            <a:ext cx="10378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Harmonizes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the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processes</a:t>
            </a:r>
            <a:r>
              <a:rPr lang="hu-HU" sz="2400" dirty="0">
                <a:latin typeface="Georgia" panose="02040502050405020303" pitchFamily="18" charset="0"/>
              </a:rPr>
              <a:t> of </a:t>
            </a:r>
            <a:r>
              <a:rPr lang="hu-HU" sz="2400" dirty="0" err="1">
                <a:latin typeface="Georgia" panose="02040502050405020303" pitchFamily="18" charset="0"/>
              </a:rPr>
              <a:t>the</a:t>
            </a:r>
            <a:r>
              <a:rPr lang="hu-HU" sz="2400" dirty="0">
                <a:latin typeface="Georgia" panose="02040502050405020303" pitchFamily="18" charset="0"/>
              </a:rPr>
              <a:t> body </a:t>
            </a:r>
            <a:r>
              <a:rPr lang="hu-HU" sz="2400" dirty="0" err="1">
                <a:latin typeface="Georgia" panose="02040502050405020303" pitchFamily="18" charset="0"/>
              </a:rPr>
              <a:t>in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order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to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maintain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its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homeostasis</a:t>
            </a:r>
            <a:r>
              <a:rPr lang="hu-H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64735" y="2452007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Somatic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553" y="2463882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Autonomous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161911" y="3322751"/>
            <a:ext cx="416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latin typeface="Georgia" panose="02040502050405020303" pitchFamily="18" charset="0"/>
              </a:rPr>
              <a:t>Serves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communication</a:t>
            </a:r>
            <a:r>
              <a:rPr lang="hu-HU" sz="2000" dirty="0">
                <a:latin typeface="Georgia" panose="02040502050405020303" pitchFamily="18" charset="0"/>
              </a:rPr>
              <a:t> of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organism</a:t>
            </a:r>
            <a:r>
              <a:rPr lang="hu-HU" sz="2000" dirty="0">
                <a:latin typeface="Georgia" panose="02040502050405020303" pitchFamily="18" charset="0"/>
              </a:rPr>
              <a:t> and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outside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world</a:t>
            </a:r>
            <a:r>
              <a:rPr lang="hu-HU" sz="20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799208" y="3322750"/>
            <a:ext cx="399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latin typeface="Georgia" panose="02040502050405020303" pitchFamily="18" charset="0"/>
              </a:rPr>
              <a:t>Serves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internal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communication</a:t>
            </a:r>
            <a:r>
              <a:rPr lang="hu-HU" sz="2000" dirty="0">
                <a:latin typeface="Georgia" panose="02040502050405020303" pitchFamily="18" charset="0"/>
              </a:rPr>
              <a:t> of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organism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844968" y="5076783"/>
            <a:ext cx="655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Georgia" panose="02040502050405020303" pitchFamily="18" charset="0"/>
              </a:rPr>
              <a:t>Both </a:t>
            </a:r>
            <a:r>
              <a:rPr lang="hu-HU" sz="2000" dirty="0" err="1">
                <a:latin typeface="Georgia" panose="02040502050405020303" pitchFamily="18" charset="0"/>
              </a:rPr>
              <a:t>consist</a:t>
            </a:r>
            <a:r>
              <a:rPr lang="hu-HU" sz="2000" dirty="0">
                <a:latin typeface="Georgia" panose="02040502050405020303" pitchFamily="18" charset="0"/>
              </a:rPr>
              <a:t> a </a:t>
            </a:r>
            <a:r>
              <a:rPr lang="hu-HU" sz="2000" dirty="0" err="1">
                <a:latin typeface="Georgia" panose="02040502050405020303" pitchFamily="18" charset="0"/>
              </a:rPr>
              <a:t>central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CNS</a:t>
            </a:r>
            <a:r>
              <a:rPr lang="hu-HU" sz="2000" dirty="0">
                <a:latin typeface="Georgia" panose="02040502050405020303" pitchFamily="18" charset="0"/>
              </a:rPr>
              <a:t>) and </a:t>
            </a:r>
            <a:r>
              <a:rPr lang="hu-HU" sz="2000" dirty="0" err="1">
                <a:latin typeface="Georgia" panose="02040502050405020303" pitchFamily="18" charset="0"/>
              </a:rPr>
              <a:t>peripherial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PNS</a:t>
            </a:r>
            <a:r>
              <a:rPr lang="hu-HU" sz="2000" dirty="0">
                <a:latin typeface="Georgia" panose="02040502050405020303" pitchFamily="18" charset="0"/>
              </a:rPr>
              <a:t>) part.</a:t>
            </a:r>
          </a:p>
        </p:txBody>
      </p:sp>
    </p:spTree>
    <p:extLst>
      <p:ext uri="{BB962C8B-B14F-4D97-AF65-F5344CB8AC3E}">
        <p14:creationId xmlns:p14="http://schemas.microsoft.com/office/powerpoint/2010/main" val="279289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0" y="3290970"/>
            <a:ext cx="3841097" cy="33710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25298" t="69652" r="54329" b="2288"/>
          <a:stretch/>
        </p:blipFill>
        <p:spPr>
          <a:xfrm>
            <a:off x="196490" y="814671"/>
            <a:ext cx="2774351" cy="223479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95348" y="210032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Basal </a:t>
            </a:r>
            <a:r>
              <a:rPr lang="hu-HU" sz="3200" b="1" dirty="0" err="1">
                <a:latin typeface="Georgia" panose="02040502050405020303" pitchFamily="18" charset="0"/>
              </a:rPr>
              <a:t>ganglia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50" y="814671"/>
            <a:ext cx="3017450" cy="226545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32" y="1075167"/>
            <a:ext cx="5285433" cy="52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42" y="1135457"/>
            <a:ext cx="5285433" cy="52854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542662" y="24565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Hippocampus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206" y="4078504"/>
            <a:ext cx="3905330" cy="269620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2315" r="2527" b="15810"/>
          <a:stretch/>
        </p:blipFill>
        <p:spPr>
          <a:xfrm>
            <a:off x="1172206" y="836525"/>
            <a:ext cx="3831874" cy="31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9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84954" y="169044"/>
            <a:ext cx="6822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Histology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the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cerebral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cortex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57" y="1778558"/>
            <a:ext cx="5282335" cy="44664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557" y="1791675"/>
            <a:ext cx="5344048" cy="445337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902698" y="973343"/>
            <a:ext cx="4406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Neocortex</a:t>
            </a:r>
            <a:r>
              <a:rPr lang="hu-HU" sz="2200" dirty="0">
                <a:latin typeface="Georgia" panose="02040502050405020303" pitchFamily="18" charset="0"/>
              </a:rPr>
              <a:t>/ </a:t>
            </a:r>
            <a:r>
              <a:rPr lang="hu-HU" sz="2200" dirty="0" err="1">
                <a:latin typeface="Georgia" panose="02040502050405020303" pitchFamily="18" charset="0"/>
              </a:rPr>
              <a:t>isocortex</a:t>
            </a:r>
            <a:r>
              <a:rPr lang="hu-HU" sz="2200" dirty="0">
                <a:latin typeface="Georgia" panose="02040502050405020303" pitchFamily="18" charset="0"/>
              </a:rPr>
              <a:t>/ </a:t>
            </a:r>
            <a:r>
              <a:rPr lang="hu-HU" sz="2200" dirty="0" err="1">
                <a:latin typeface="Georgia" panose="02040502050405020303" pitchFamily="18" charset="0"/>
              </a:rPr>
              <a:t>neopallium</a:t>
            </a:r>
            <a:endParaRPr lang="hu-HU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66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6" y="1834681"/>
            <a:ext cx="5697771" cy="448938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927154" y="200685"/>
            <a:ext cx="23711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Allocortex</a:t>
            </a:r>
            <a:endParaRPr lang="hu-HU" sz="3200" b="1" dirty="0">
              <a:latin typeface="Georgia" panose="02040502050405020303" pitchFamily="18" charset="0"/>
            </a:endParaRPr>
          </a:p>
          <a:p>
            <a:endParaRPr lang="hu-HU" sz="3200" b="1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57539" y="819398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Paleocortex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Archicortex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Periarchicortex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8" t="68380" r="28796"/>
          <a:stretch/>
        </p:blipFill>
        <p:spPr>
          <a:xfrm>
            <a:off x="6212155" y="1834681"/>
            <a:ext cx="5821188" cy="44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58772" y="172977"/>
            <a:ext cx="59282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Fibers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the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telencephalon</a:t>
            </a:r>
            <a:endParaRPr lang="hu-HU" sz="3200" b="1" dirty="0">
              <a:latin typeface="Georgia" panose="02040502050405020303" pitchFamily="18" charset="0"/>
            </a:endParaRPr>
          </a:p>
          <a:p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CDF57D64-A934-4D31-A8E3-F0F2DF7F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3363" r="10193" b="8687"/>
          <a:stretch/>
        </p:blipFill>
        <p:spPr>
          <a:xfrm>
            <a:off x="2336247" y="1046223"/>
            <a:ext cx="7282833" cy="53457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4258" r="4258"/>
          <a:stretch/>
        </p:blipFill>
        <p:spPr>
          <a:xfrm>
            <a:off x="9555808" y="4792726"/>
            <a:ext cx="2514600" cy="189764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0" y="172977"/>
            <a:ext cx="2649479" cy="20123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B4DD40AE-EFD1-40F5-A3B6-CC116747B0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591" r="49648" b="27541"/>
          <a:stretch/>
        </p:blipFill>
        <p:spPr>
          <a:xfrm>
            <a:off x="166768" y="2265354"/>
            <a:ext cx="2083593" cy="244788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6D1C3245-928A-4E62-ACC7-B0837949C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8" y="4794644"/>
            <a:ext cx="2266504" cy="199040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95E3417A-34E3-4390-A630-606DFF9DA5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36" b="68204"/>
          <a:stretch/>
        </p:blipFill>
        <p:spPr>
          <a:xfrm>
            <a:off x="9621991" y="126174"/>
            <a:ext cx="2395708" cy="224804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C988C9C4-4E5F-4973-BA62-4469A2590A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2" t="66996" r="33242" b="369"/>
          <a:stretch/>
        </p:blipFill>
        <p:spPr>
          <a:xfrm>
            <a:off x="9631113" y="2490498"/>
            <a:ext cx="2395708" cy="21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5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48546" y="326006"/>
            <a:ext cx="6675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latin typeface="Georgia" panose="02040502050405020303" pitchFamily="18" charset="0"/>
              </a:rPr>
              <a:t>Brainstem</a:t>
            </a:r>
            <a:r>
              <a:rPr lang="hu-HU" sz="3200" b="1" dirty="0">
                <a:latin typeface="Georgia" panose="02040502050405020303" pitchFamily="18" charset="0"/>
              </a:rPr>
              <a:t> (</a:t>
            </a:r>
            <a:r>
              <a:rPr lang="hu-HU" sz="3200" b="1" dirty="0" err="1">
                <a:latin typeface="Georgia" panose="02040502050405020303" pitchFamily="18" charset="0"/>
              </a:rPr>
              <a:t>truncus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encephali</a:t>
            </a:r>
            <a:r>
              <a:rPr lang="hu-HU" sz="32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0" y="1291840"/>
            <a:ext cx="8877548" cy="493331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202668" y="2398683"/>
            <a:ext cx="2802370" cy="2062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200" dirty="0" err="1">
                <a:latin typeface="Georgia" panose="02040502050405020303" pitchFamily="18" charset="0"/>
              </a:rPr>
              <a:t>Diencephalon</a:t>
            </a:r>
            <a:endParaRPr lang="hu-HU" sz="22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200" dirty="0" err="1">
                <a:latin typeface="Georgia" panose="02040502050405020303" pitchFamily="18" charset="0"/>
              </a:rPr>
              <a:t>Mesencephalon</a:t>
            </a:r>
            <a:endParaRPr lang="hu-HU" sz="22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200" dirty="0" err="1">
                <a:latin typeface="Georgia" panose="02040502050405020303" pitchFamily="18" charset="0"/>
              </a:rPr>
              <a:t>Pons</a:t>
            </a:r>
            <a:endParaRPr lang="hu-HU" sz="22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200" dirty="0" err="1">
                <a:latin typeface="Georgia" panose="02040502050405020303" pitchFamily="18" charset="0"/>
              </a:rPr>
              <a:t>Medulla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oblongata</a:t>
            </a:r>
            <a:endParaRPr lang="hu-HU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86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97587" y="338885"/>
            <a:ext cx="9171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latin typeface="Georgia" panose="02040502050405020303" pitchFamily="18" charset="0"/>
              </a:rPr>
              <a:t>Reticular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Formation</a:t>
            </a:r>
            <a:r>
              <a:rPr lang="hu-HU" sz="3200" b="1" dirty="0">
                <a:latin typeface="Georgia" panose="02040502050405020303" pitchFamily="18" charset="0"/>
              </a:rPr>
              <a:t> (</a:t>
            </a:r>
            <a:r>
              <a:rPr lang="hu-HU" sz="3200" b="1" dirty="0" err="1">
                <a:latin typeface="Georgia" panose="02040502050405020303" pitchFamily="18" charset="0"/>
              </a:rPr>
              <a:t>formatio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reticularis</a:t>
            </a:r>
            <a:r>
              <a:rPr lang="hu-HU" sz="32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14049" t="14184" r="7464" b="9364"/>
          <a:stretch/>
        </p:blipFill>
        <p:spPr>
          <a:xfrm>
            <a:off x="2617114" y="1030310"/>
            <a:ext cx="6957772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37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34851" y="1122218"/>
            <a:ext cx="11500834" cy="5502200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4545638" y="300248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Diencephalon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16343" r="1123" b="15951"/>
          <a:stretch/>
        </p:blipFill>
        <p:spPr>
          <a:xfrm>
            <a:off x="682389" y="1523897"/>
            <a:ext cx="5243652" cy="468118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31009" y="1369444"/>
            <a:ext cx="5691117" cy="488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Georgia" panose="02040502050405020303" pitchFamily="18" charset="0"/>
              </a:rPr>
              <a:t>Thalamus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Relay station for sensory and motor systems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Sleep-wake cycle regulation</a:t>
            </a:r>
            <a:endParaRPr lang="hu-HU" dirty="0">
              <a:latin typeface="Georgia" panose="02040502050405020303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Georgia" panose="02040502050405020303" pitchFamily="18" charset="0"/>
              </a:rPr>
              <a:t>Epithalamus </a:t>
            </a:r>
            <a:endParaRPr lang="hu-HU" sz="2000" b="1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Georgia" panose="02040502050405020303" pitchFamily="18" charset="0"/>
              </a:rPr>
              <a:t>Cirkadian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rythm’s</a:t>
            </a:r>
            <a:r>
              <a:rPr lang="en-US" dirty="0">
                <a:latin typeface="Georgia" panose="02040502050405020303" pitchFamily="18" charset="0"/>
              </a:rPr>
              <a:t> regulation</a:t>
            </a:r>
            <a:endParaRPr lang="hu-HU" dirty="0">
              <a:latin typeface="Georgia" panose="02040502050405020303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Georgia" panose="02040502050405020303" pitchFamily="18" charset="0"/>
              </a:rPr>
              <a:t>Hypothalamus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Co</a:t>
            </a:r>
            <a:r>
              <a:rPr lang="hu-HU" dirty="0" err="1">
                <a:latin typeface="Georgia" panose="02040502050405020303" pitchFamily="18" charset="0"/>
              </a:rPr>
              <a:t>ntroll</a:t>
            </a:r>
            <a:r>
              <a:rPr lang="hu-HU" dirty="0">
                <a:latin typeface="Georgia" panose="02040502050405020303" pitchFamily="18" charset="0"/>
              </a:rPr>
              <a:t> of</a:t>
            </a:r>
            <a:r>
              <a:rPr lang="en-US" dirty="0">
                <a:latin typeface="Georgia" panose="02040502050405020303" pitchFamily="18" charset="0"/>
              </a:rPr>
              <a:t> endocrine system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Regulation</a:t>
            </a:r>
            <a:r>
              <a:rPr lang="hu-HU" dirty="0">
                <a:latin typeface="Georgia" panose="02040502050405020303" pitchFamily="18" charset="0"/>
              </a:rPr>
              <a:t> of </a:t>
            </a:r>
            <a:r>
              <a:rPr lang="en-US" dirty="0">
                <a:latin typeface="Georgia" panose="02040502050405020303" pitchFamily="18" charset="0"/>
              </a:rPr>
              <a:t>body temperature, appetite, behavior </a:t>
            </a:r>
            <a:endParaRPr lang="hu-HU" dirty="0">
              <a:latin typeface="Georgia" panose="02040502050405020303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Controll</a:t>
            </a:r>
            <a:r>
              <a:rPr lang="hu-HU" dirty="0">
                <a:latin typeface="Georgia" panose="02040502050405020303" pitchFamily="18" charset="0"/>
              </a:rPr>
              <a:t> of </a:t>
            </a:r>
            <a:r>
              <a:rPr lang="hu-HU" dirty="0" err="1">
                <a:latin typeface="Georgia" panose="02040502050405020303" pitchFamily="18" charset="0"/>
              </a:rPr>
              <a:t>autonomous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nervous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system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26" y="167739"/>
            <a:ext cx="1602674" cy="16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81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22894" y="96319"/>
            <a:ext cx="4511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Mesencephalon</a:t>
            </a:r>
            <a:r>
              <a:rPr lang="hu-HU" sz="2400" b="1" dirty="0">
                <a:latin typeface="Georgia" panose="02040502050405020303" pitchFamily="18" charset="0"/>
              </a:rPr>
              <a:t> (</a:t>
            </a:r>
            <a:r>
              <a:rPr lang="hu-HU" sz="2400" b="1" dirty="0" err="1">
                <a:latin typeface="Georgia" panose="02040502050405020303" pitchFamily="18" charset="0"/>
              </a:rPr>
              <a:t>midbrain</a:t>
            </a:r>
            <a:r>
              <a:rPr lang="hu-HU" sz="24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146770"/>
            <a:ext cx="5955078" cy="36067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6" y="547919"/>
            <a:ext cx="3132071" cy="60683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72" y="163511"/>
            <a:ext cx="3295142" cy="229991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413470" y="1231236"/>
            <a:ext cx="278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sup</a:t>
            </a:r>
            <a:r>
              <a:rPr lang="hu-HU" sz="2000" dirty="0"/>
              <a:t>. and </a:t>
            </a:r>
            <a:r>
              <a:rPr lang="hu-HU" sz="2000" dirty="0" err="1"/>
              <a:t>inf</a:t>
            </a:r>
            <a:r>
              <a:rPr lang="hu-HU" sz="2000" dirty="0"/>
              <a:t> </a:t>
            </a:r>
            <a:r>
              <a:rPr lang="hu-HU" sz="2000" dirty="0" err="1"/>
              <a:t>collicules</a:t>
            </a:r>
            <a:r>
              <a:rPr lang="hu-HU" sz="2000" dirty="0"/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 flipH="1">
            <a:off x="4523151" y="2561994"/>
            <a:ext cx="175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cerebral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crus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0457574" y="2627458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tectum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168322" y="5039082"/>
            <a:ext cx="148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tegmentum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948984" y="2600276"/>
            <a:ext cx="2215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cerebral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aqueduct</a:t>
            </a:r>
            <a:endParaRPr lang="hu-HU" sz="2000" dirty="0">
              <a:latin typeface="Georgia" panose="02040502050405020303" pitchFamily="18" charset="0"/>
            </a:endParaRPr>
          </a:p>
        </p:txBody>
      </p:sp>
      <p:cxnSp>
        <p:nvCxnSpPr>
          <p:cNvPr id="25" name="Egyenes összekötő nyíllal 24"/>
          <p:cNvCxnSpPr>
            <a:cxnSpLocks/>
            <a:stCxn id="13" idx="3"/>
          </p:cNvCxnSpPr>
          <p:nvPr/>
        </p:nvCxnSpPr>
        <p:spPr>
          <a:xfrm flipV="1">
            <a:off x="5657832" y="4556388"/>
            <a:ext cx="3161627" cy="6827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cxnSpLocks/>
            <a:stCxn id="11" idx="1"/>
          </p:cNvCxnSpPr>
          <p:nvPr/>
        </p:nvCxnSpPr>
        <p:spPr>
          <a:xfrm flipV="1">
            <a:off x="6282540" y="1787531"/>
            <a:ext cx="2791000" cy="9745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cxnSpLocks/>
            <a:stCxn id="11" idx="3"/>
          </p:cNvCxnSpPr>
          <p:nvPr/>
        </p:nvCxnSpPr>
        <p:spPr>
          <a:xfrm flipH="1">
            <a:off x="1460311" y="2762049"/>
            <a:ext cx="3062840" cy="1096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cxnSpLocks/>
            <a:stCxn id="10" idx="3"/>
          </p:cNvCxnSpPr>
          <p:nvPr/>
        </p:nvCxnSpPr>
        <p:spPr>
          <a:xfrm flipV="1">
            <a:off x="7197887" y="446463"/>
            <a:ext cx="2492023" cy="9848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>
            <a:cxnSpLocks/>
          </p:cNvCxnSpPr>
          <p:nvPr/>
        </p:nvCxnSpPr>
        <p:spPr>
          <a:xfrm flipH="1">
            <a:off x="2960011" y="1485781"/>
            <a:ext cx="1499701" cy="8110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>
            <a:cxnSpLocks/>
          </p:cNvCxnSpPr>
          <p:nvPr/>
        </p:nvCxnSpPr>
        <p:spPr>
          <a:xfrm flipH="1">
            <a:off x="2923125" y="1512681"/>
            <a:ext cx="1506430" cy="11846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>
            <a:cxnSpLocks/>
            <a:stCxn id="12" idx="2"/>
          </p:cNvCxnSpPr>
          <p:nvPr/>
        </p:nvCxnSpPr>
        <p:spPr>
          <a:xfrm flipH="1">
            <a:off x="9106925" y="3027568"/>
            <a:ext cx="1838123" cy="13397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>
            <a:cxnSpLocks/>
            <a:stCxn id="14" idx="2"/>
          </p:cNvCxnSpPr>
          <p:nvPr/>
        </p:nvCxnSpPr>
        <p:spPr>
          <a:xfrm flipH="1">
            <a:off x="8945665" y="3000386"/>
            <a:ext cx="111155" cy="12031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>
            <a:cxnSpLocks/>
          </p:cNvCxnSpPr>
          <p:nvPr/>
        </p:nvCxnSpPr>
        <p:spPr>
          <a:xfrm flipV="1">
            <a:off x="10070578" y="805218"/>
            <a:ext cx="275165" cy="18470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zövegdoboz 49"/>
          <p:cNvSpPr txBox="1"/>
          <p:nvPr/>
        </p:nvSpPr>
        <p:spPr>
          <a:xfrm>
            <a:off x="9382295" y="166469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SN</a:t>
            </a:r>
          </a:p>
        </p:txBody>
      </p:sp>
      <p:sp>
        <p:nvSpPr>
          <p:cNvPr id="51" name="Szövegdoboz 50"/>
          <p:cNvSpPr txBox="1"/>
          <p:nvPr/>
        </p:nvSpPr>
        <p:spPr>
          <a:xfrm>
            <a:off x="10516480" y="12728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RN</a:t>
            </a:r>
            <a:endParaRPr lang="hu-HU" dirty="0"/>
          </a:p>
        </p:txBody>
      </p:sp>
      <p:sp>
        <p:nvSpPr>
          <p:cNvPr id="56" name="Szövegdoboz 55"/>
          <p:cNvSpPr txBox="1"/>
          <p:nvPr/>
        </p:nvSpPr>
        <p:spPr>
          <a:xfrm>
            <a:off x="1362736" y="38809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pons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7" name="Szövegdoboz 56"/>
          <p:cNvSpPr txBox="1"/>
          <p:nvPr/>
        </p:nvSpPr>
        <p:spPr>
          <a:xfrm>
            <a:off x="1362736" y="1159358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diencephalon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8" name="Szövegdoboz 57"/>
          <p:cNvSpPr txBox="1"/>
          <p:nvPr/>
        </p:nvSpPr>
        <p:spPr>
          <a:xfrm>
            <a:off x="1243950" y="5225324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medulla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oblongata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73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73639" y="260074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Pons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9"/>
          <a:stretch/>
        </p:blipFill>
        <p:spPr>
          <a:xfrm>
            <a:off x="1090116" y="2083390"/>
            <a:ext cx="4204222" cy="42793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1"/>
          <a:stretch/>
        </p:blipFill>
        <p:spPr>
          <a:xfrm>
            <a:off x="6897662" y="2083390"/>
            <a:ext cx="4507620" cy="427931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081617" y="1035368"/>
            <a:ext cx="6050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connection</a:t>
            </a:r>
            <a:r>
              <a:rPr lang="hu-HU" sz="2400" dirty="0">
                <a:latin typeface="Georgia" panose="02040502050405020303" pitchFamily="18" charset="0"/>
              </a:rPr>
              <a:t> of </a:t>
            </a:r>
            <a:r>
              <a:rPr lang="hu-HU" sz="2400" dirty="0" err="1">
                <a:latin typeface="Georgia" panose="02040502050405020303" pitchFamily="18" charset="0"/>
              </a:rPr>
              <a:t>the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cerebellar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hemispheres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nuclei</a:t>
            </a:r>
            <a:r>
              <a:rPr lang="hu-HU" sz="2400" dirty="0">
                <a:latin typeface="Georgia" panose="02040502050405020303" pitchFamily="18" charset="0"/>
              </a:rPr>
              <a:t> of </a:t>
            </a:r>
            <a:r>
              <a:rPr lang="hu-HU" sz="2400" dirty="0" err="1">
                <a:latin typeface="Georgia" panose="02040502050405020303" pitchFamily="18" charset="0"/>
              </a:rPr>
              <a:t>cranial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nerves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45583" y="679212"/>
            <a:ext cx="11500834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397398" y="3057693"/>
            <a:ext cx="1426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err="1">
                <a:latin typeface="Georgia" panose="02040502050405020303" pitchFamily="18" charset="0"/>
              </a:rPr>
              <a:t>CNS</a:t>
            </a:r>
            <a:endParaRPr lang="hu-HU" sz="4400" b="1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828471" y="1015464"/>
            <a:ext cx="1521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skeletal</a:t>
            </a:r>
            <a:r>
              <a:rPr lang="hu-HU" sz="2200" dirty="0">
                <a:latin typeface="Georgia" panose="02040502050405020303" pitchFamily="18" charset="0"/>
              </a:rPr>
              <a:t> m.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466858" y="4842461"/>
            <a:ext cx="2008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 err="1">
                <a:latin typeface="Georgia" panose="02040502050405020303" pitchFamily="18" charset="0"/>
              </a:rPr>
              <a:t>glands</a:t>
            </a:r>
            <a:r>
              <a:rPr lang="hu-HU" sz="2200" dirty="0">
                <a:latin typeface="Georgia" panose="02040502050405020303" pitchFamily="18" charset="0"/>
              </a:rPr>
              <a:t>,</a:t>
            </a:r>
          </a:p>
          <a:p>
            <a:pPr algn="r"/>
            <a:r>
              <a:rPr lang="hu-HU" sz="2200" dirty="0" err="1">
                <a:latin typeface="Georgia" panose="02040502050405020303" pitchFamily="18" charset="0"/>
              </a:rPr>
              <a:t>smooth</a:t>
            </a:r>
            <a:r>
              <a:rPr lang="hu-HU" sz="2200" dirty="0">
                <a:latin typeface="Georgia" panose="02040502050405020303" pitchFamily="18" charset="0"/>
              </a:rPr>
              <a:t> m., </a:t>
            </a:r>
          </a:p>
          <a:p>
            <a:pPr algn="r"/>
            <a:r>
              <a:rPr lang="hu-HU" sz="2200" dirty="0" err="1">
                <a:latin typeface="Georgia" panose="02040502050405020303" pitchFamily="18" charset="0"/>
              </a:rPr>
              <a:t>cardiac</a:t>
            </a:r>
            <a:r>
              <a:rPr lang="hu-HU" sz="2200" dirty="0">
                <a:latin typeface="Georgia" panose="02040502050405020303" pitchFamily="18" charset="0"/>
              </a:rPr>
              <a:t> m.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35874" y="908061"/>
            <a:ext cx="2548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skin</a:t>
            </a:r>
            <a:r>
              <a:rPr lang="hu-HU" sz="2200" dirty="0">
                <a:latin typeface="Georgia" panose="02040502050405020303" pitchFamily="18" charset="0"/>
              </a:rPr>
              <a:t>,</a:t>
            </a:r>
          </a:p>
          <a:p>
            <a:r>
              <a:rPr lang="hu-HU" sz="2200" dirty="0" err="1">
                <a:latin typeface="Georgia" panose="02040502050405020303" pitchFamily="18" charset="0"/>
              </a:rPr>
              <a:t>skeletal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muscles</a:t>
            </a:r>
            <a:endParaRPr lang="hu-HU" sz="2200" dirty="0">
              <a:latin typeface="Georgia" panose="02040502050405020303" pitchFamily="18" charset="0"/>
            </a:endParaRPr>
          </a:p>
          <a:p>
            <a:r>
              <a:rPr lang="hu-HU" sz="2200" dirty="0" err="1">
                <a:latin typeface="Georgia" panose="02040502050405020303" pitchFamily="18" charset="0"/>
              </a:rPr>
              <a:t>joints</a:t>
            </a:r>
            <a:endParaRPr lang="hu-HU" sz="2200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58727" y="5610386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internal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organs</a:t>
            </a:r>
            <a:endParaRPr lang="hu-HU" sz="2200" dirty="0">
              <a:latin typeface="Georgia" panose="02040502050405020303" pitchFamily="18" charset="0"/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3001287" y="3967318"/>
            <a:ext cx="2367055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cxnSpLocks/>
          </p:cNvCxnSpPr>
          <p:nvPr/>
        </p:nvCxnSpPr>
        <p:spPr>
          <a:xfrm>
            <a:off x="2461426" y="1981461"/>
            <a:ext cx="2887133" cy="14109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cxnSpLocks/>
          </p:cNvCxnSpPr>
          <p:nvPr/>
        </p:nvCxnSpPr>
        <p:spPr>
          <a:xfrm flipV="1">
            <a:off x="7067890" y="1881289"/>
            <a:ext cx="2760581" cy="14583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7087673" y="3967318"/>
            <a:ext cx="2198882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/>
          <p:cNvSpPr txBox="1"/>
          <p:nvPr/>
        </p:nvSpPr>
        <p:spPr>
          <a:xfrm>
            <a:off x="1660288" y="3597986"/>
            <a:ext cx="13708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/>
              <a:t>afferent</a:t>
            </a:r>
            <a:endParaRPr lang="hu-HU" sz="2400" b="1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8781288" y="3557640"/>
            <a:ext cx="13676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/>
              <a:t>efferent</a:t>
            </a:r>
            <a:endParaRPr lang="hu-HU" sz="2400" b="1" dirty="0"/>
          </a:p>
        </p:txBody>
      </p:sp>
      <p:sp>
        <p:nvSpPr>
          <p:cNvPr id="34" name="Szövegdoboz 33"/>
          <p:cNvSpPr txBox="1"/>
          <p:nvPr/>
        </p:nvSpPr>
        <p:spPr>
          <a:xfrm rot="1560454">
            <a:off x="3201154" y="2288789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somatosensor</a:t>
            </a:r>
            <a:endParaRPr lang="hu-HU" sz="2000" dirty="0"/>
          </a:p>
        </p:txBody>
      </p:sp>
      <p:sp>
        <p:nvSpPr>
          <p:cNvPr id="35" name="Szövegdoboz 34"/>
          <p:cNvSpPr txBox="1"/>
          <p:nvPr/>
        </p:nvSpPr>
        <p:spPr>
          <a:xfrm rot="19671017">
            <a:off x="3148772" y="4219183"/>
            <a:ext cx="1751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viscerosensor</a:t>
            </a:r>
            <a:endParaRPr lang="hu-HU" sz="2000" dirty="0"/>
          </a:p>
        </p:txBody>
      </p:sp>
      <p:sp>
        <p:nvSpPr>
          <p:cNvPr id="36" name="Szövegdoboz 35"/>
          <p:cNvSpPr txBox="1"/>
          <p:nvPr/>
        </p:nvSpPr>
        <p:spPr>
          <a:xfrm rot="19957509" flipH="1">
            <a:off x="7286006" y="2307269"/>
            <a:ext cx="17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somatomotor</a:t>
            </a:r>
            <a:endParaRPr lang="hu-HU" sz="2000" dirty="0"/>
          </a:p>
        </p:txBody>
      </p:sp>
      <p:sp>
        <p:nvSpPr>
          <p:cNvPr id="39" name="Szövegdoboz 38"/>
          <p:cNvSpPr txBox="1"/>
          <p:nvPr/>
        </p:nvSpPr>
        <p:spPr>
          <a:xfrm rot="2154762" flipH="1">
            <a:off x="7390744" y="4315759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visceromotor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507581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43216" y="297215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Medulla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oblongata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9"/>
          <a:stretch/>
        </p:blipFill>
        <p:spPr>
          <a:xfrm>
            <a:off x="1090116" y="2083390"/>
            <a:ext cx="4204222" cy="42793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1"/>
          <a:stretch/>
        </p:blipFill>
        <p:spPr>
          <a:xfrm>
            <a:off x="6897662" y="2083390"/>
            <a:ext cx="4507620" cy="427931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979449" y="984149"/>
            <a:ext cx="6234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breathing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cardiac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rythm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vomiting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blood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pressure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cranial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nerve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nuclei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continues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in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spinal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cord</a:t>
            </a: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89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70098" y="250975"/>
            <a:ext cx="6558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Spinal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cord</a:t>
            </a:r>
            <a:r>
              <a:rPr lang="hu-HU" sz="3200" b="1" dirty="0">
                <a:latin typeface="Georgia" panose="02040502050405020303" pitchFamily="18" charset="0"/>
              </a:rPr>
              <a:t> (</a:t>
            </a:r>
            <a:r>
              <a:rPr lang="hu-HU" sz="3200" b="1" dirty="0" err="1">
                <a:latin typeface="Georgia" panose="02040502050405020303" pitchFamily="18" charset="0"/>
              </a:rPr>
              <a:t>medulla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spinalis</a:t>
            </a:r>
            <a:r>
              <a:rPr lang="hu-HU" sz="32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1492" t="35557" r="41232" b="21527"/>
          <a:stretch/>
        </p:blipFill>
        <p:spPr>
          <a:xfrm>
            <a:off x="3725128" y="962151"/>
            <a:ext cx="4544705" cy="29432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45" y="4057553"/>
            <a:ext cx="4873671" cy="280044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315" y="962151"/>
            <a:ext cx="3181350" cy="29432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AD673A62-CB6A-4BEB-860C-B25ECDF6AC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60" t="24851" r="48619" b="6467"/>
          <a:stretch/>
        </p:blipFill>
        <p:spPr>
          <a:xfrm>
            <a:off x="286602" y="962151"/>
            <a:ext cx="3090413" cy="57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7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60463" y="2967335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latin typeface="Georgia" panose="02040502050405020303" pitchFamily="18" charset="0"/>
              </a:rPr>
              <a:t>PNS </a:t>
            </a:r>
          </a:p>
        </p:txBody>
      </p:sp>
    </p:spTree>
    <p:extLst>
      <p:ext uri="{BB962C8B-B14F-4D97-AF65-F5344CB8AC3E}">
        <p14:creationId xmlns:p14="http://schemas.microsoft.com/office/powerpoint/2010/main" val="4110190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3059" t="26667" r="24664" b="12637"/>
          <a:stretch/>
        </p:blipFill>
        <p:spPr>
          <a:xfrm>
            <a:off x="6096000" y="1486915"/>
            <a:ext cx="5947238" cy="38841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51713" t="18755" r="31039" b="67912"/>
          <a:stretch/>
        </p:blipFill>
        <p:spPr>
          <a:xfrm>
            <a:off x="870842" y="40072"/>
            <a:ext cx="4464249" cy="19411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44424" t="22435" r="39568" b="45923"/>
          <a:stretch/>
        </p:blipFill>
        <p:spPr>
          <a:xfrm>
            <a:off x="3156215" y="4158597"/>
            <a:ext cx="2378166" cy="26442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49769" t="30595" r="30335" b="52987"/>
          <a:stretch/>
        </p:blipFill>
        <p:spPr>
          <a:xfrm>
            <a:off x="870842" y="2032042"/>
            <a:ext cx="4464248" cy="20720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54867" t="64627" r="34430" b="17675"/>
          <a:stretch/>
        </p:blipFill>
        <p:spPr>
          <a:xfrm>
            <a:off x="652306" y="4158597"/>
            <a:ext cx="2842904" cy="26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62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53" y="0"/>
            <a:ext cx="466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2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l="30560" t="25748" r="48619" b="15355"/>
          <a:stretch/>
        </p:blipFill>
        <p:spPr>
          <a:xfrm>
            <a:off x="192379" y="1283211"/>
            <a:ext cx="3090413" cy="491735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767942" y="251619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Spinal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nerves</a:t>
            </a:r>
            <a:r>
              <a:rPr lang="hu-HU" sz="3200" b="1" dirty="0">
                <a:latin typeface="Georgia" panose="02040502050405020303" pitchFamily="18" charset="0"/>
              </a:rPr>
              <a:t> (</a:t>
            </a:r>
            <a:r>
              <a:rPr lang="hu-HU" sz="3200" b="1" dirty="0" err="1">
                <a:latin typeface="Georgia" panose="02040502050405020303" pitchFamily="18" charset="0"/>
              </a:rPr>
              <a:t>nn</a:t>
            </a:r>
            <a:r>
              <a:rPr lang="hu-HU" sz="3200" b="1" dirty="0">
                <a:latin typeface="Georgia" panose="02040502050405020303" pitchFamily="18" charset="0"/>
              </a:rPr>
              <a:t>. </a:t>
            </a:r>
            <a:r>
              <a:rPr lang="hu-HU" sz="3200" b="1" dirty="0" err="1">
                <a:latin typeface="Georgia" panose="02040502050405020303" pitchFamily="18" charset="0"/>
              </a:rPr>
              <a:t>spinales</a:t>
            </a:r>
            <a:r>
              <a:rPr lang="hu-HU" sz="32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26" y="1827821"/>
            <a:ext cx="8024693" cy="390460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179230" y="1361096"/>
            <a:ext cx="133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dorsal</a:t>
            </a:r>
            <a:r>
              <a:rPr lang="hu-HU" dirty="0"/>
              <a:t> </a:t>
            </a:r>
            <a:r>
              <a:rPr lang="hu-HU" dirty="0" err="1"/>
              <a:t>root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760356" y="6015903"/>
            <a:ext cx="139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ventral</a:t>
            </a:r>
            <a:r>
              <a:rPr lang="hu-HU" dirty="0"/>
              <a:t> </a:t>
            </a:r>
            <a:r>
              <a:rPr lang="hu-HU" dirty="0" err="1"/>
              <a:t>root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879055" y="969806"/>
            <a:ext cx="165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dorsal</a:t>
            </a:r>
            <a:r>
              <a:rPr lang="hu-HU" dirty="0"/>
              <a:t> </a:t>
            </a:r>
            <a:r>
              <a:rPr lang="hu-HU" dirty="0" err="1"/>
              <a:t>branch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899639" y="1350117"/>
            <a:ext cx="17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fila</a:t>
            </a:r>
            <a:r>
              <a:rPr lang="hu-HU" dirty="0"/>
              <a:t> </a:t>
            </a:r>
            <a:r>
              <a:rPr lang="hu-HU" dirty="0" err="1"/>
              <a:t>radicularia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830501" y="1084097"/>
            <a:ext cx="139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dorsal</a:t>
            </a:r>
            <a:r>
              <a:rPr lang="hu-HU" dirty="0"/>
              <a:t> </a:t>
            </a:r>
            <a:r>
              <a:rPr lang="hu-HU" dirty="0" err="1"/>
              <a:t>root</a:t>
            </a:r>
            <a:r>
              <a:rPr lang="hu-HU" dirty="0"/>
              <a:t> </a:t>
            </a:r>
          </a:p>
          <a:p>
            <a:r>
              <a:rPr lang="hu-HU" dirty="0" err="1"/>
              <a:t>ganglion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8284043" y="6052934"/>
            <a:ext cx="150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spinal</a:t>
            </a:r>
            <a:r>
              <a:rPr lang="hu-HU" dirty="0"/>
              <a:t> </a:t>
            </a:r>
            <a:r>
              <a:rPr lang="hu-HU" dirty="0" err="1"/>
              <a:t>nerve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259813" y="6001455"/>
            <a:ext cx="1313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meningeal</a:t>
            </a:r>
            <a:endParaRPr lang="hu-HU" dirty="0"/>
          </a:p>
          <a:p>
            <a:r>
              <a:rPr lang="hu-HU" dirty="0" err="1"/>
              <a:t>branch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9879055" y="6052934"/>
            <a:ext cx="172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ventral</a:t>
            </a:r>
            <a:r>
              <a:rPr lang="hu-HU" dirty="0"/>
              <a:t> </a:t>
            </a:r>
            <a:r>
              <a:rPr lang="hu-HU" dirty="0" err="1"/>
              <a:t>branch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455068" y="5826663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ganglion</a:t>
            </a:r>
            <a:r>
              <a:rPr lang="hu-HU" dirty="0"/>
              <a:t> of</a:t>
            </a:r>
          </a:p>
          <a:p>
            <a:r>
              <a:rPr lang="hu-HU" dirty="0" err="1"/>
              <a:t>sympathethic</a:t>
            </a:r>
            <a:endParaRPr lang="hu-HU" dirty="0"/>
          </a:p>
          <a:p>
            <a:r>
              <a:rPr lang="hu-HU" dirty="0" err="1"/>
              <a:t>trunc</a:t>
            </a:r>
            <a:endParaRPr lang="hu-HU" dirty="0"/>
          </a:p>
        </p:txBody>
      </p:sp>
      <p:cxnSp>
        <p:nvCxnSpPr>
          <p:cNvPr id="17" name="Egyenes összekötő nyíllal 16"/>
          <p:cNvCxnSpPr>
            <a:stCxn id="7" idx="2"/>
          </p:cNvCxnSpPr>
          <p:nvPr/>
        </p:nvCxnSpPr>
        <p:spPr>
          <a:xfrm>
            <a:off x="6760356" y="1719449"/>
            <a:ext cx="0" cy="174496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4798706" y="1691977"/>
            <a:ext cx="988390" cy="193986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4" idx="2"/>
          </p:cNvCxnSpPr>
          <p:nvPr/>
        </p:nvCxnSpPr>
        <p:spPr>
          <a:xfrm flipH="1">
            <a:off x="8448546" y="1730428"/>
            <a:ext cx="397085" cy="156656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6" idx="2"/>
          </p:cNvCxnSpPr>
          <p:nvPr/>
        </p:nvCxnSpPr>
        <p:spPr>
          <a:xfrm flipH="1">
            <a:off x="9813660" y="1339138"/>
            <a:ext cx="894629" cy="229270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V="1">
            <a:off x="4126887" y="4739425"/>
            <a:ext cx="535265" cy="108723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stCxn id="13" idx="0"/>
          </p:cNvCxnSpPr>
          <p:nvPr/>
        </p:nvCxnSpPr>
        <p:spPr>
          <a:xfrm flipH="1" flipV="1">
            <a:off x="5447768" y="4340181"/>
            <a:ext cx="468732" cy="166127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>
            <a:stCxn id="5" idx="0"/>
          </p:cNvCxnSpPr>
          <p:nvPr/>
        </p:nvCxnSpPr>
        <p:spPr>
          <a:xfrm flipH="1" flipV="1">
            <a:off x="6757450" y="3631843"/>
            <a:ext cx="702008" cy="238406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>
            <a:stCxn id="9" idx="0"/>
          </p:cNvCxnSpPr>
          <p:nvPr/>
        </p:nvCxnSpPr>
        <p:spPr>
          <a:xfrm flipV="1">
            <a:off x="9034056" y="4095482"/>
            <a:ext cx="779596" cy="195745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>
            <a:stCxn id="14" idx="0"/>
          </p:cNvCxnSpPr>
          <p:nvPr/>
        </p:nvCxnSpPr>
        <p:spPr>
          <a:xfrm flipV="1">
            <a:off x="10740990" y="4533364"/>
            <a:ext cx="36869" cy="151957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539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05694" y="961901"/>
            <a:ext cx="7184571" cy="5427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985219"/>
            <a:ext cx="7143750" cy="53625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313548" y="185185"/>
            <a:ext cx="157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Plexus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22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216592" y="242673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Ganglia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73185" y="1104406"/>
            <a:ext cx="217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autonomous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228895" y="110440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sensory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72" b="32467"/>
          <a:stretch/>
        </p:blipFill>
        <p:spPr>
          <a:xfrm>
            <a:off x="1356604" y="3004458"/>
            <a:ext cx="3708522" cy="33171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315" y="3094904"/>
            <a:ext cx="4136856" cy="322674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551407" y="1746847"/>
            <a:ext cx="3754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Multipolar</a:t>
            </a:r>
            <a:r>
              <a:rPr lang="hu-HU" sz="2000" dirty="0">
                <a:latin typeface="Georgia" panose="02040502050405020303" pitchFamily="18" charset="0"/>
              </a:rPr>
              <a:t> neuron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Satellite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cell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I.e.: </a:t>
            </a:r>
            <a:r>
              <a:rPr lang="hu-HU" sz="2000" dirty="0" err="1">
                <a:latin typeface="Georgia" panose="02040502050405020303" pitchFamily="18" charset="0"/>
              </a:rPr>
              <a:t>submandibular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ganglion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 flipH="1">
            <a:off x="7429201" y="1621568"/>
            <a:ext cx="392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Pseudounpolar</a:t>
            </a:r>
            <a:r>
              <a:rPr lang="hu-HU" sz="2000" dirty="0">
                <a:latin typeface="Georgia" panose="02040502050405020303" pitchFamily="18" charset="0"/>
              </a:rPr>
              <a:t> neuron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Satellite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cell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I.e.: </a:t>
            </a:r>
            <a:r>
              <a:rPr lang="hu-HU" sz="2000" dirty="0" err="1">
                <a:latin typeface="Georgia" panose="02040502050405020303" pitchFamily="18" charset="0"/>
              </a:rPr>
              <a:t>dorsal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root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ganglion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ganglion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spinale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9964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85442" y="2902695"/>
            <a:ext cx="6622327" cy="10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latin typeface="Georgia" panose="02040502050405020303" pitchFamily="18" charset="0"/>
              </a:rPr>
              <a:t>Meninges</a:t>
            </a:r>
            <a:endParaRPr lang="hu-HU" sz="3200" b="1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hu-HU" sz="2400" b="1" dirty="0">
                <a:latin typeface="Georgia" panose="02040502050405020303" pitchFamily="18" charset="0"/>
              </a:rPr>
              <a:t>(</a:t>
            </a:r>
            <a:r>
              <a:rPr lang="hu-HU" sz="2400" b="1" dirty="0" err="1">
                <a:latin typeface="Georgia" panose="02040502050405020303" pitchFamily="18" charset="0"/>
              </a:rPr>
              <a:t>Coverings</a:t>
            </a:r>
            <a:r>
              <a:rPr lang="hu-HU" sz="2400" b="1" dirty="0">
                <a:latin typeface="Georgia" panose="02040502050405020303" pitchFamily="18" charset="0"/>
              </a:rPr>
              <a:t> of </a:t>
            </a:r>
            <a:r>
              <a:rPr lang="hu-HU" sz="2400" b="1" dirty="0" err="1">
                <a:latin typeface="Georgia" panose="02040502050405020303" pitchFamily="18" charset="0"/>
              </a:rPr>
              <a:t>the</a:t>
            </a:r>
            <a:r>
              <a:rPr lang="hu-HU" sz="2400" b="1" dirty="0">
                <a:latin typeface="Georgia" panose="02040502050405020303" pitchFamily="18" charset="0"/>
              </a:rPr>
              <a:t> </a:t>
            </a:r>
            <a:r>
              <a:rPr lang="hu-HU" sz="2400" b="1" dirty="0" err="1">
                <a:latin typeface="Georgia" panose="02040502050405020303" pitchFamily="18" charset="0"/>
              </a:rPr>
              <a:t>Brain</a:t>
            </a:r>
            <a:r>
              <a:rPr lang="hu-HU" sz="2400" b="1" dirty="0">
                <a:latin typeface="Georgia" panose="02040502050405020303" pitchFamily="18" charset="0"/>
              </a:rPr>
              <a:t> and </a:t>
            </a:r>
            <a:r>
              <a:rPr lang="hu-HU" sz="2400" b="1" dirty="0" err="1">
                <a:latin typeface="Georgia" panose="02040502050405020303" pitchFamily="18" charset="0"/>
              </a:rPr>
              <a:t>Spinal</a:t>
            </a:r>
            <a:r>
              <a:rPr lang="hu-HU" sz="2400" b="1" dirty="0">
                <a:latin typeface="Georgia" panose="02040502050405020303" pitchFamily="18" charset="0"/>
              </a:rPr>
              <a:t> </a:t>
            </a:r>
            <a:r>
              <a:rPr lang="hu-HU" sz="2400" b="1" dirty="0" err="1">
                <a:latin typeface="Georgia" panose="02040502050405020303" pitchFamily="18" charset="0"/>
              </a:rPr>
              <a:t>Cord</a:t>
            </a:r>
            <a:r>
              <a:rPr lang="hu-HU" sz="2400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8710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5" y="463634"/>
            <a:ext cx="11296630" cy="59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6512350" y="4752010"/>
            <a:ext cx="5672937" cy="207262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-113862" y="4726252"/>
            <a:ext cx="4748207" cy="207262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1028" name="Picture 4" descr="Image result for electric synapse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 bwMode="auto">
          <a:xfrm>
            <a:off x="0" y="862879"/>
            <a:ext cx="2562804" cy="348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electric synaps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93" y="995249"/>
            <a:ext cx="5119737" cy="30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r="6013"/>
          <a:stretch/>
        </p:blipFill>
        <p:spPr bwMode="auto">
          <a:xfrm>
            <a:off x="8258761" y="901516"/>
            <a:ext cx="3958997" cy="369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524633" y="154547"/>
            <a:ext cx="1923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Synapse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60096" y="287707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Electrical</a:t>
            </a:r>
            <a:r>
              <a:rPr lang="hu-HU" sz="2400" dirty="0">
                <a:latin typeface="Georgia" panose="02040502050405020303" pitchFamily="18" charset="0"/>
              </a:rPr>
              <a:t> (nexus)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425864" y="258021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Chemical</a:t>
            </a:r>
            <a:endParaRPr lang="hu-HU" sz="2400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512350" y="4910500"/>
            <a:ext cx="57054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action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potential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causes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ntm</a:t>
            </a:r>
            <a:r>
              <a:rPr lang="hu-HU" dirty="0">
                <a:latin typeface="Georgia" panose="02040502050405020303" pitchFamily="18" charset="0"/>
              </a:rPr>
              <a:t>. </a:t>
            </a:r>
            <a:r>
              <a:rPr lang="hu-HU" dirty="0" err="1">
                <a:latin typeface="Georgia" panose="02040502050405020303" pitchFamily="18" charset="0"/>
              </a:rPr>
              <a:t>relase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aminoacid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GABA</a:t>
            </a:r>
            <a:r>
              <a:rPr lang="hu-HU" dirty="0">
                <a:latin typeface="Georgia" panose="02040502050405020303" pitchFamily="18" charset="0"/>
              </a:rPr>
              <a:t>), </a:t>
            </a:r>
            <a:r>
              <a:rPr lang="hu-HU" dirty="0" err="1">
                <a:latin typeface="Georgia" panose="02040502050405020303" pitchFamily="18" charset="0"/>
              </a:rPr>
              <a:t>peptid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substance</a:t>
            </a:r>
            <a:r>
              <a:rPr lang="hu-HU" dirty="0">
                <a:latin typeface="Georgia" panose="02040502050405020303" pitchFamily="18" charset="0"/>
              </a:rPr>
              <a:t> P), </a:t>
            </a:r>
            <a:r>
              <a:rPr lang="hu-HU" dirty="0" err="1">
                <a:latin typeface="Georgia" panose="02040502050405020303" pitchFamily="18" charset="0"/>
              </a:rPr>
              <a:t>gas</a:t>
            </a:r>
            <a:r>
              <a:rPr lang="hu-HU" dirty="0">
                <a:latin typeface="Georgia" panose="02040502050405020303" pitchFamily="18" charset="0"/>
              </a:rPr>
              <a:t> (NO).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receptor </a:t>
            </a:r>
            <a:r>
              <a:rPr lang="hu-HU" dirty="0" err="1">
                <a:latin typeface="Georgia" panose="02040502050405020303" pitchFamily="18" charset="0"/>
              </a:rPr>
              <a:t>subtypes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same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ntm</a:t>
            </a:r>
            <a:r>
              <a:rPr lang="hu-HU" dirty="0">
                <a:latin typeface="Georgia" panose="02040502050405020303" pitchFamily="18" charset="0"/>
              </a:rPr>
              <a:t>. </a:t>
            </a:r>
            <a:r>
              <a:rPr lang="hu-HU" dirty="0" err="1">
                <a:latin typeface="Georgia" panose="02040502050405020303" pitchFamily="18" charset="0"/>
              </a:rPr>
              <a:t>different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effect</a:t>
            </a:r>
            <a:r>
              <a:rPr lang="hu-HU" dirty="0">
                <a:latin typeface="Georgia" panose="020405020504050203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slow</a:t>
            </a:r>
            <a:r>
              <a:rPr lang="hu-HU" dirty="0">
                <a:latin typeface="Georgia" panose="02040502050405020303" pitchFamily="18" charset="0"/>
              </a:rPr>
              <a:t>, </a:t>
            </a:r>
            <a:r>
              <a:rPr lang="hu-HU" dirty="0" err="1">
                <a:latin typeface="Georgia" panose="02040502050405020303" pitchFamily="18" charset="0"/>
              </a:rPr>
              <a:t>wide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synaptic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cleft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inhibitory</a:t>
            </a:r>
            <a:r>
              <a:rPr lang="hu-HU" dirty="0">
                <a:latin typeface="Georgia" panose="02040502050405020303" pitchFamily="18" charset="0"/>
              </a:rPr>
              <a:t> and </a:t>
            </a:r>
            <a:r>
              <a:rPr lang="hu-HU" dirty="0" err="1">
                <a:latin typeface="Georgia" panose="02040502050405020303" pitchFamily="18" charset="0"/>
              </a:rPr>
              <a:t>excitatoric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answer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unidirectional</a:t>
            </a:r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0" y="4910500"/>
            <a:ext cx="41969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ion flow </a:t>
            </a:r>
            <a:r>
              <a:rPr lang="hu-HU" dirty="0" err="1">
                <a:latin typeface="Georgia" panose="02040502050405020303" pitchFamily="18" charset="0"/>
              </a:rPr>
              <a:t>through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the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gap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junctionon</a:t>
            </a:r>
            <a:r>
              <a:rPr lang="hu-HU" dirty="0">
                <a:latin typeface="Georgia" panose="020405020504050203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fast</a:t>
            </a:r>
            <a:r>
              <a:rPr lang="hu-HU" dirty="0">
                <a:latin typeface="Georgia" panose="02040502050405020303" pitchFamily="18" charset="0"/>
              </a:rPr>
              <a:t>, </a:t>
            </a:r>
            <a:r>
              <a:rPr lang="hu-HU" dirty="0" err="1">
                <a:latin typeface="Georgia" panose="02040502050405020303" pitchFamily="18" charset="0"/>
              </a:rPr>
              <a:t>narrow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synaptic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cleft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syncronize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electrical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activity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excitatoric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answer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bidirectional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xmlns="" id="{8B9F637A-C017-4811-921B-1845598B684F}"/>
              </a:ext>
            </a:extLst>
          </p:cNvPr>
          <p:cNvCxnSpPr/>
          <p:nvPr/>
        </p:nvCxnSpPr>
        <p:spPr>
          <a:xfrm>
            <a:off x="7635831" y="510639"/>
            <a:ext cx="2327564" cy="0"/>
          </a:xfrm>
          <a:prstGeom prst="straightConnector1">
            <a:avLst/>
          </a:prstGeom>
          <a:ln w="7620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69DA9830-7B02-4476-8720-E7A5067F158A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3326824" y="510639"/>
            <a:ext cx="2079058" cy="7901"/>
          </a:xfrm>
          <a:prstGeom prst="straightConnector1">
            <a:avLst/>
          </a:prstGeom>
          <a:ln w="7620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3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ura mater fo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32" y="300274"/>
            <a:ext cx="9356936" cy="625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66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3" y="546762"/>
            <a:ext cx="10979954" cy="57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65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34039"/>
          <a:stretch/>
        </p:blipFill>
        <p:spPr>
          <a:xfrm>
            <a:off x="6828312" y="340811"/>
            <a:ext cx="4138701" cy="61763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34968" t="56278" r="37175" b="10475"/>
          <a:stretch/>
        </p:blipFill>
        <p:spPr>
          <a:xfrm>
            <a:off x="546264" y="1484416"/>
            <a:ext cx="5403273" cy="36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16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12" y="1618869"/>
            <a:ext cx="3105150" cy="39433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49" y="1618869"/>
            <a:ext cx="3163115" cy="39433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53" y="1618869"/>
            <a:ext cx="2792527" cy="394145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89214" y="1000850"/>
            <a:ext cx="2675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Epidural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hematoma</a:t>
            </a:r>
            <a:endParaRPr lang="hu-HU" sz="2200" dirty="0">
              <a:latin typeface="Georgia" panose="020405020504050203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698572" y="1000850"/>
            <a:ext cx="2725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Subdural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hematoma</a:t>
            </a:r>
            <a:endParaRPr lang="hu-HU" sz="2200" dirty="0">
              <a:latin typeface="Georgia" panose="020405020504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739090" y="1002636"/>
            <a:ext cx="3278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Subarachnoidal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bleeding</a:t>
            </a:r>
            <a:endParaRPr lang="hu-HU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65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389236" y="112985"/>
            <a:ext cx="7519377" cy="311086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87" y="222290"/>
            <a:ext cx="7627608" cy="30015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 b="28610"/>
          <a:stretch/>
        </p:blipFill>
        <p:spPr>
          <a:xfrm>
            <a:off x="2547731" y="3573195"/>
            <a:ext cx="7113121" cy="31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03119" y="3136612"/>
            <a:ext cx="4185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Ventricles</a:t>
            </a:r>
            <a:r>
              <a:rPr lang="hu-HU" sz="3200" b="1" dirty="0">
                <a:latin typeface="Georgia" panose="02040502050405020303" pitchFamily="18" charset="0"/>
              </a:rPr>
              <a:t> and CSF</a:t>
            </a:r>
          </a:p>
        </p:txBody>
      </p:sp>
    </p:spTree>
    <p:extLst>
      <p:ext uri="{BB962C8B-B14F-4D97-AF65-F5344CB8AC3E}">
        <p14:creationId xmlns:p14="http://schemas.microsoft.com/office/powerpoint/2010/main" val="3510041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3059" t="22089" r="24552" b="19005"/>
          <a:stretch/>
        </p:blipFill>
        <p:spPr>
          <a:xfrm>
            <a:off x="1646563" y="554738"/>
            <a:ext cx="9088878" cy="57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0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3376" t="27186" r="25390" b="13593"/>
          <a:stretch/>
        </p:blipFill>
        <p:spPr>
          <a:xfrm>
            <a:off x="4565212" y="1899138"/>
            <a:ext cx="7626788" cy="495886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2597" t="28571" r="48669" b="13593"/>
          <a:stretch/>
        </p:blipFill>
        <p:spPr>
          <a:xfrm>
            <a:off x="0" y="0"/>
            <a:ext cx="3503222" cy="396635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50373" t="30680" r="24708" b="16670"/>
          <a:stretch/>
        </p:blipFill>
        <p:spPr>
          <a:xfrm>
            <a:off x="3057896" y="1406770"/>
            <a:ext cx="3038104" cy="3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0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2626"/>
            <a:ext cx="5723663" cy="429274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411358" y="237998"/>
            <a:ext cx="340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Choroid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Plexus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AE685FD-92F0-4CD2-82B5-7F92D9FA5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8" y="1282626"/>
            <a:ext cx="5097140" cy="429274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C68A1B6-2668-47C3-92C9-A4F0509DA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19" t="75528" r="57465" b="2288"/>
          <a:stretch/>
        </p:blipFill>
        <p:spPr>
          <a:xfrm>
            <a:off x="4700954" y="4234211"/>
            <a:ext cx="2485292" cy="23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08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/>
          <a:srcRect l="31091"/>
          <a:stretch/>
        </p:blipFill>
        <p:spPr>
          <a:xfrm>
            <a:off x="458575" y="124460"/>
            <a:ext cx="5096064" cy="341825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r="8634" b="11061"/>
          <a:stretch/>
        </p:blipFill>
        <p:spPr>
          <a:xfrm>
            <a:off x="458575" y="3624603"/>
            <a:ext cx="5096064" cy="3117215"/>
          </a:xfrm>
          <a:prstGeom prst="rect">
            <a:avLst/>
          </a:prstGeom>
        </p:spPr>
      </p:pic>
      <p:pic>
        <p:nvPicPr>
          <p:cNvPr id="2" name="Video_schematic_of_glymphatic_flow.ogv.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0024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eurotransmitters in the brain and their fun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5" y="12095"/>
            <a:ext cx="9686771" cy="68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35261" t="21293" r="37538" b="16816"/>
          <a:stretch/>
        </p:blipFill>
        <p:spPr>
          <a:xfrm>
            <a:off x="211640" y="164956"/>
            <a:ext cx="5050587" cy="646391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22500" t="27673" r="22887" b="18873"/>
          <a:stretch/>
        </p:blipFill>
        <p:spPr>
          <a:xfrm>
            <a:off x="5389245" y="1058779"/>
            <a:ext cx="6658377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4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324774" y="3112863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Blood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supply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the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Brain</a:t>
            </a:r>
            <a:endParaRPr lang="hu-HU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26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44131" y="190918"/>
            <a:ext cx="190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Arteries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3" name="Picture 2" descr="Image result for normal intracranial ct angiogra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52" y="3983761"/>
            <a:ext cx="2612982" cy="26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0" y="1272606"/>
            <a:ext cx="3743166" cy="476883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60" y="1261554"/>
            <a:ext cx="3879491" cy="452106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93" y="846031"/>
            <a:ext cx="2506103" cy="31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19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-A1 segment : from origin to ACOM and gives rise&#10;to medial lenticulostriate arteries (inferior parts&#10;of the head of the ca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5131" r="12795" b="17986"/>
          <a:stretch/>
        </p:blipFill>
        <p:spPr bwMode="auto">
          <a:xfrm>
            <a:off x="6053027" y="148221"/>
            <a:ext cx="5144362" cy="323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1-Straight sinus&#10;2-Internal cerebral vein&#10;3-ACA (A2)&#10;4-ACA (A3)&#10;5-Callosomarginal artery&#10;6-Pericallosal artery&#10;7-Corpus ca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12272" r="9342" b="20123"/>
          <a:stretch/>
        </p:blipFill>
        <p:spPr bwMode="auto">
          <a:xfrm>
            <a:off x="500937" y="3635319"/>
            <a:ext cx="5065620" cy="30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ACA infarction&#10;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15419" r="8574" b="17315"/>
          <a:stretch/>
        </p:blipFill>
        <p:spPr bwMode="auto">
          <a:xfrm>
            <a:off x="6053027" y="3635319"/>
            <a:ext cx="5144362" cy="30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rain arterial suppl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3" r="25088"/>
          <a:stretch/>
        </p:blipFill>
        <p:spPr bwMode="auto">
          <a:xfrm>
            <a:off x="212933" y="608261"/>
            <a:ext cx="5641628" cy="23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52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20662" y="127971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Veins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6" y="961567"/>
            <a:ext cx="5152176" cy="524004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40" y="961567"/>
            <a:ext cx="4213174" cy="52400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77" y="1956580"/>
            <a:ext cx="3599249" cy="29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8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EBEA0A41-9779-46B9-A07C-94ACD57CFB90}"/>
              </a:ext>
            </a:extLst>
          </p:cNvPr>
          <p:cNvSpPr txBox="1"/>
          <p:nvPr/>
        </p:nvSpPr>
        <p:spPr>
          <a:xfrm>
            <a:off x="401443" y="713681"/>
            <a:ext cx="4222631" cy="546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Microscopic</a:t>
            </a:r>
            <a:r>
              <a:rPr lang="hu-HU" sz="2000" b="1" dirty="0"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latin typeface="Georgia" panose="02040502050405020303" pitchFamily="18" charset="0"/>
              </a:rPr>
              <a:t>structure</a:t>
            </a:r>
            <a:r>
              <a:rPr lang="hu-HU" sz="2000" b="1" dirty="0">
                <a:latin typeface="Georgia" panose="02040502050405020303" pitchFamily="18" charset="0"/>
              </a:rPr>
              <a:t> of NS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Macroscopic</a:t>
            </a:r>
            <a:r>
              <a:rPr lang="hu-HU" sz="2000" b="1" dirty="0"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latin typeface="Georgia" panose="02040502050405020303" pitchFamily="18" charset="0"/>
              </a:rPr>
              <a:t>structure</a:t>
            </a:r>
            <a:r>
              <a:rPr lang="hu-HU" sz="2000" b="1" dirty="0">
                <a:latin typeface="Georgia" panose="02040502050405020303" pitchFamily="18" charset="0"/>
              </a:rPr>
              <a:t> of NS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Blood</a:t>
            </a:r>
            <a:r>
              <a:rPr lang="hu-HU" sz="2000" b="1" dirty="0"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latin typeface="Georgia" panose="02040502050405020303" pitchFamily="18" charset="0"/>
              </a:rPr>
              <a:t>supply</a:t>
            </a:r>
            <a:r>
              <a:rPr lang="hu-HU" sz="2000" b="1" dirty="0">
                <a:latin typeface="Georgia" panose="02040502050405020303" pitchFamily="18" charset="0"/>
              </a:rPr>
              <a:t> of </a:t>
            </a:r>
            <a:r>
              <a:rPr lang="hu-HU" sz="2000" b="1" dirty="0" err="1">
                <a:latin typeface="Georgia" panose="02040502050405020303" pitchFamily="18" charset="0"/>
              </a:rPr>
              <a:t>the</a:t>
            </a:r>
            <a:r>
              <a:rPr lang="hu-HU" sz="2000" b="1" dirty="0">
                <a:latin typeface="Georgia" panose="02040502050405020303" pitchFamily="18" charset="0"/>
              </a:rPr>
              <a:t> NS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Function</a:t>
            </a:r>
            <a:r>
              <a:rPr lang="hu-HU" sz="2000" b="1" dirty="0">
                <a:latin typeface="Georgia" panose="02040502050405020303" pitchFamily="18" charset="0"/>
              </a:rPr>
              <a:t> of NS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Georgia" panose="02040502050405020303" pitchFamily="18" charset="0"/>
              </a:rPr>
              <a:t>Basic </a:t>
            </a:r>
            <a:r>
              <a:rPr lang="hu-HU" sz="2000" b="1" dirty="0" err="1">
                <a:latin typeface="Georgia" panose="02040502050405020303" pitchFamily="18" charset="0"/>
              </a:rPr>
              <a:t>Pathology</a:t>
            </a:r>
            <a:endParaRPr lang="hu-HU" sz="2000" b="1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hu-H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33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0064" y="758596"/>
            <a:ext cx="45115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References</a:t>
            </a:r>
            <a:r>
              <a:rPr lang="hu-H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Human </a:t>
            </a:r>
            <a:r>
              <a:rPr lang="hu-HU" dirty="0" err="1"/>
              <a:t>Anatomy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Langman</a:t>
            </a:r>
            <a:r>
              <a:rPr lang="hu-HU" dirty="0"/>
              <a:t>: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Welsch</a:t>
            </a:r>
            <a:r>
              <a:rPr lang="hu-HU" dirty="0"/>
              <a:t>: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Histologie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Hajdu: Vezérfonal a </a:t>
            </a:r>
            <a:r>
              <a:rPr lang="hu-HU" dirty="0" err="1"/>
              <a:t>neuroanatómiához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Purves</a:t>
            </a:r>
            <a:r>
              <a:rPr lang="hu-HU" dirty="0"/>
              <a:t>: </a:t>
            </a:r>
            <a:r>
              <a:rPr lang="hu-HU" dirty="0" err="1"/>
              <a:t>Neuroscience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700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65241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53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666502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87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1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7688686" y="586154"/>
            <a:ext cx="4211389" cy="5486400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076" name="Picture 4" descr="Image result for brain neurotransmitter syste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56"/>
          <a:stretch/>
        </p:blipFill>
        <p:spPr bwMode="auto">
          <a:xfrm>
            <a:off x="232402" y="222630"/>
            <a:ext cx="7314617" cy="2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rain neurotransmitter syste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35626" r="162" b="26615"/>
          <a:stretch/>
        </p:blipFill>
        <p:spPr bwMode="auto">
          <a:xfrm>
            <a:off x="232401" y="3353169"/>
            <a:ext cx="7314617" cy="30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6493" y="6488668"/>
            <a:ext cx="882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https://en.wikipedia.org/wiki/Neurotransmitter#Brain_neurotransmitter_systems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781255" y="892936"/>
            <a:ext cx="411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Neurotranszmitter</a:t>
            </a:r>
            <a:r>
              <a:rPr lang="hu-HU" sz="2400" b="1" dirty="0">
                <a:latin typeface="Cambria" panose="02040503050406030204" pitchFamily="18" charset="0"/>
              </a:rPr>
              <a:t> </a:t>
            </a:r>
            <a:r>
              <a:rPr lang="hu-HU" sz="2400" b="1" dirty="0" err="1">
                <a:latin typeface="Cambria" panose="02040503050406030204" pitchFamily="18" charset="0"/>
              </a:rPr>
              <a:t>systems</a:t>
            </a:r>
            <a:r>
              <a:rPr lang="hu-HU" sz="24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868988" y="1659109"/>
            <a:ext cx="38507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Noradrenerg</a:t>
            </a:r>
            <a:r>
              <a:rPr lang="hu-HU" sz="2000" b="1" dirty="0">
                <a:latin typeface="Georgia" panose="02040502050405020303" pitchFamily="18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anxiety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attention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amygdala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brainstem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Dopamine</a:t>
            </a:r>
            <a:r>
              <a:rPr lang="hu-HU" sz="2000" b="1" dirty="0">
                <a:latin typeface="Georgia" panose="02040502050405020303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mood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reward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systems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Hippocampus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Serotnine</a:t>
            </a:r>
            <a:r>
              <a:rPr lang="hu-HU" sz="2000" b="1" dirty="0">
                <a:latin typeface="Georgia" panose="02040502050405020303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mood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apetite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amygdala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ncl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accumbens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635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791" y="1034850"/>
            <a:ext cx="65913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3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78130" y="811370"/>
            <a:ext cx="11910951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000285" y="167425"/>
            <a:ext cx="620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Histology</a:t>
            </a:r>
            <a:r>
              <a:rPr lang="hu-HU" sz="3200" b="1" dirty="0">
                <a:latin typeface="Cambria" panose="02040503050406030204" pitchFamily="18" charset="0"/>
                <a:cs typeface="Calibri" panose="020F0502020204030204" pitchFamily="34" charset="0"/>
              </a:rPr>
              <a:t> of </a:t>
            </a:r>
            <a:r>
              <a:rPr lang="hu-HU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the</a:t>
            </a:r>
            <a:r>
              <a:rPr lang="hu-HU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Nervous</a:t>
            </a:r>
            <a:r>
              <a:rPr lang="hu-HU" sz="3200" b="1" dirty="0">
                <a:latin typeface="Cambria" panose="02040503050406030204" pitchFamily="18" charset="0"/>
                <a:cs typeface="Calibri" panose="020F0502020204030204" pitchFamily="34" charset="0"/>
              </a:rPr>
              <a:t> System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116281" y="1009402"/>
            <a:ext cx="123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Cambria" panose="02040503050406030204" pitchFamily="18" charset="0"/>
              </a:rPr>
              <a:t>Neuron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498278" y="1009402"/>
            <a:ext cx="1396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Glial</a:t>
            </a:r>
            <a:r>
              <a:rPr lang="hu-HU" sz="2400" b="1" dirty="0">
                <a:latin typeface="Cambria" panose="02040503050406030204" pitchFamily="18" charset="0"/>
              </a:rPr>
              <a:t> </a:t>
            </a:r>
            <a:r>
              <a:rPr lang="hu-HU" sz="2400" b="1" dirty="0" err="1">
                <a:latin typeface="Cambria" panose="02040503050406030204" pitchFamily="18" charset="0"/>
              </a:rPr>
              <a:t>cell</a:t>
            </a:r>
            <a:endParaRPr lang="hu-HU" sz="2400" b="1" dirty="0">
              <a:latin typeface="Cambria" panose="0204050305040603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9415" t="16624" r="31721" b="5801"/>
          <a:stretch/>
        </p:blipFill>
        <p:spPr>
          <a:xfrm>
            <a:off x="3660780" y="997527"/>
            <a:ext cx="4738255" cy="532014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410887" y="1410682"/>
            <a:ext cx="3617978" cy="4859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Macroglia</a:t>
            </a:r>
            <a:r>
              <a:rPr lang="hu-HU" sz="2000" dirty="0">
                <a:latin typeface="Cambria" panose="02040503050406030204" pitchFamily="18" charset="0"/>
              </a:rPr>
              <a:t> (</a:t>
            </a:r>
            <a:r>
              <a:rPr lang="hu-HU" sz="2000" dirty="0" err="1">
                <a:latin typeface="Cambria" panose="02040503050406030204" pitchFamily="18" charset="0"/>
              </a:rPr>
              <a:t>neuroectoderm</a:t>
            </a:r>
            <a:r>
              <a:rPr lang="hu-HU" sz="2000" dirty="0"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CNS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Astrocyte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Oligodendrocyte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Ependymal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Pituicyte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Radialglia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PNS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Schwann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Satellite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Microglia</a:t>
            </a:r>
            <a:r>
              <a:rPr lang="hu-HU" sz="2000" dirty="0">
                <a:latin typeface="Cambria" panose="02040503050406030204" pitchFamily="18" charset="0"/>
              </a:rPr>
              <a:t> (</a:t>
            </a:r>
            <a:r>
              <a:rPr lang="hu-HU" sz="2000" dirty="0" err="1">
                <a:latin typeface="Cambria" panose="02040503050406030204" pitchFamily="18" charset="0"/>
              </a:rPr>
              <a:t>mesoderm</a:t>
            </a:r>
            <a:r>
              <a:rPr lang="hu-HU" sz="2000" dirty="0"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CNS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phagocytosis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16246" y="1607544"/>
            <a:ext cx="2667462" cy="2805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Unipolar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Multipolar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Pseudounipolar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Bipolar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Pyramid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1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55182" y="251377"/>
            <a:ext cx="406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Blood-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</a:rPr>
              <a:t>Brain Barrier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r="1119"/>
          <a:stretch/>
        </p:blipFill>
        <p:spPr>
          <a:xfrm>
            <a:off x="1166820" y="1080656"/>
            <a:ext cx="9892711" cy="55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" y="2688550"/>
            <a:ext cx="4623656" cy="36835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0"/>
          <a:stretch/>
        </p:blipFill>
        <p:spPr>
          <a:xfrm>
            <a:off x="6096000" y="2688550"/>
            <a:ext cx="5746301" cy="36835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220685" y="1068779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CNS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677897" y="1068779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PNS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240691" y="1742533"/>
            <a:ext cx="344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Oligodendrocyte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one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cell-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multiple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endParaRPr lang="hu-HU" sz="2400" dirty="0">
              <a:latin typeface="Cambria" panose="020405030504060302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831776" y="1775276"/>
            <a:ext cx="2830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Schwan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cell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one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cell-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one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endParaRPr lang="hu-HU" sz="2400" dirty="0">
              <a:latin typeface="Cambria" panose="0204050305040603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543043" y="238678"/>
            <a:ext cx="3170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Cambria" panose="02040503050406030204" pitchFamily="18" charset="0"/>
              </a:rPr>
              <a:t>Myelin</a:t>
            </a:r>
            <a:r>
              <a:rPr lang="hu-HU" sz="3600" b="1" dirty="0">
                <a:latin typeface="Cambria" panose="02040503050406030204" pitchFamily="18" charset="0"/>
              </a:rPr>
              <a:t> </a:t>
            </a:r>
            <a:r>
              <a:rPr lang="hu-HU" sz="3600" b="1" dirty="0" err="1">
                <a:latin typeface="Cambria" panose="02040503050406030204" pitchFamily="18" charset="0"/>
              </a:rPr>
              <a:t>Sheath</a:t>
            </a:r>
            <a:endParaRPr lang="hu-HU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15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Kék melegség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TM04033921[[fn=Damaszt]]</Template>
  <TotalTime>2843</TotalTime>
  <Words>643</Words>
  <Application>Microsoft Office PowerPoint</Application>
  <PresentationFormat>Szélesvásznú</PresentationFormat>
  <Paragraphs>276</Paragraphs>
  <Slides>60</Slides>
  <Notes>33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7" baseType="lpstr">
      <vt:lpstr>Arial</vt:lpstr>
      <vt:lpstr>Bookman Old Style</vt:lpstr>
      <vt:lpstr>Calibri</vt:lpstr>
      <vt:lpstr>Cambria</vt:lpstr>
      <vt:lpstr>Georgia</vt:lpstr>
      <vt:lpstr>Rockwell</vt:lpstr>
      <vt:lpstr>Damask</vt:lpstr>
      <vt:lpstr>Nervous system I.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halaszv</dc:creator>
  <cp:lastModifiedBy>halaszv</cp:lastModifiedBy>
  <cp:revision>193</cp:revision>
  <dcterms:created xsi:type="dcterms:W3CDTF">2017-03-17T09:01:44Z</dcterms:created>
  <dcterms:modified xsi:type="dcterms:W3CDTF">2018-04-12T07:32:28Z</dcterms:modified>
</cp:coreProperties>
</file>