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7" r:id="rId2"/>
    <p:sldId id="291" r:id="rId3"/>
    <p:sldId id="261" r:id="rId4"/>
    <p:sldId id="273" r:id="rId5"/>
    <p:sldId id="272" r:id="rId6"/>
    <p:sldId id="292" r:id="rId7"/>
    <p:sldId id="319" r:id="rId8"/>
    <p:sldId id="320" r:id="rId9"/>
    <p:sldId id="259" r:id="rId10"/>
    <p:sldId id="271" r:id="rId11"/>
    <p:sldId id="282" r:id="rId12"/>
    <p:sldId id="280" r:id="rId13"/>
    <p:sldId id="310" r:id="rId14"/>
    <p:sldId id="293" r:id="rId15"/>
    <p:sldId id="285" r:id="rId16"/>
    <p:sldId id="269" r:id="rId17"/>
    <p:sldId id="283" r:id="rId18"/>
    <p:sldId id="281" r:id="rId19"/>
    <p:sldId id="286" r:id="rId20"/>
    <p:sldId id="284" r:id="rId21"/>
    <p:sldId id="306" r:id="rId22"/>
    <p:sldId id="305" r:id="rId23"/>
    <p:sldId id="289" r:id="rId24"/>
    <p:sldId id="311" r:id="rId25"/>
    <p:sldId id="312" r:id="rId26"/>
    <p:sldId id="307" r:id="rId27"/>
    <p:sldId id="302" r:id="rId28"/>
    <p:sldId id="296" r:id="rId29"/>
    <p:sldId id="260" r:id="rId30"/>
    <p:sldId id="317" r:id="rId31"/>
    <p:sldId id="303" r:id="rId32"/>
    <p:sldId id="347" r:id="rId33"/>
    <p:sldId id="348" r:id="rId34"/>
    <p:sldId id="265" r:id="rId35"/>
    <p:sldId id="304" r:id="rId36"/>
    <p:sldId id="270" r:id="rId37"/>
    <p:sldId id="278" r:id="rId38"/>
    <p:sldId id="274" r:id="rId39"/>
    <p:sldId id="309" r:id="rId40"/>
    <p:sldId id="288" r:id="rId41"/>
    <p:sldId id="297" r:id="rId42"/>
    <p:sldId id="275" r:id="rId43"/>
    <p:sldId id="318" r:id="rId44"/>
    <p:sldId id="298" r:id="rId45"/>
    <p:sldId id="276" r:id="rId46"/>
    <p:sldId id="316" r:id="rId47"/>
    <p:sldId id="308" r:id="rId48"/>
    <p:sldId id="300" r:id="rId49"/>
    <p:sldId id="277" r:id="rId50"/>
    <p:sldId id="314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84" autoAdjust="0"/>
    <p:restoredTop sz="66544" autoAdjust="0"/>
  </p:normalViewPr>
  <p:slideViewPr>
    <p:cSldViewPr snapToGrid="0" showGuides="1">
      <p:cViewPr varScale="1">
        <p:scale>
          <a:sx n="69" d="100"/>
          <a:sy n="69" d="100"/>
        </p:scale>
        <p:origin x="11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C0651-EA06-4A3D-9E20-74157586BE86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605FC-7AC6-4A04-BCC8-EB2B6F294B9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8421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7808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8914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6856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8348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5484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5632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86955D-4F57-450E-B0E7-6587B76E4DD1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0136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5547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1193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7781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8087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5628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35253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7802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96068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92493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84707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90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17601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96419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7935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1796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45245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80145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11138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0304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4533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4823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5815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6907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9015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020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05FC-7AC6-4A04-BCC8-EB2B6F294B9B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0207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4880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1167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6237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163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8559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7346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2090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5244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9477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011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1025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472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609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435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193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7845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4315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DF252-F133-4BBA-BB08-4EFD8905B389}" type="datetimeFigureOut">
              <a:rPr lang="hu-HU" smtClean="0"/>
              <a:t>2018.04.23.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5F000-032C-48B3-9D58-0F42DE6840B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42483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2537137"/>
            <a:ext cx="9144000" cy="972825"/>
          </a:xfrm>
        </p:spPr>
        <p:txBody>
          <a:bodyPr>
            <a:normAutofit/>
          </a:bodyPr>
          <a:lstStyle/>
          <a:p>
            <a:r>
              <a:rPr lang="en-US" dirty="0"/>
              <a:t>Nervous system III.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err="1"/>
              <a:t>Sensory</a:t>
            </a:r>
            <a:r>
              <a:rPr lang="hu-HU" dirty="0"/>
              <a:t> Systems, </a:t>
            </a:r>
            <a:r>
              <a:rPr lang="hu-HU" dirty="0" err="1"/>
              <a:t>Eye</a:t>
            </a:r>
            <a:r>
              <a:rPr lang="hu-HU" dirty="0"/>
              <a:t>, Visual </a:t>
            </a:r>
            <a:r>
              <a:rPr lang="hu-HU" dirty="0" err="1"/>
              <a:t>Pathway</a:t>
            </a:r>
            <a:r>
              <a:rPr lang="hu-HU" dirty="0"/>
              <a:t>, </a:t>
            </a:r>
            <a:r>
              <a:rPr lang="hu-HU" dirty="0" err="1"/>
              <a:t>Eye</a:t>
            </a:r>
            <a:r>
              <a:rPr lang="hu-HU" dirty="0"/>
              <a:t> </a:t>
            </a:r>
            <a:r>
              <a:rPr lang="hu-HU" dirty="0" err="1"/>
              <a:t>Movements</a:t>
            </a:r>
            <a:r>
              <a:rPr lang="hu-HU" dirty="0"/>
              <a:t>, </a:t>
            </a:r>
            <a:r>
              <a:rPr lang="hu-HU" dirty="0" err="1"/>
              <a:t>Ear</a:t>
            </a:r>
            <a:r>
              <a:rPr lang="hu-HU" dirty="0"/>
              <a:t>, </a:t>
            </a:r>
            <a:r>
              <a:rPr lang="hu-HU" dirty="0" err="1"/>
              <a:t>Auditory</a:t>
            </a:r>
            <a:r>
              <a:rPr lang="hu-HU" dirty="0"/>
              <a:t> and </a:t>
            </a:r>
            <a:r>
              <a:rPr lang="hu-HU" dirty="0" err="1"/>
              <a:t>Vestibular</a:t>
            </a:r>
            <a:r>
              <a:rPr lang="hu-HU" dirty="0"/>
              <a:t> System, </a:t>
            </a:r>
            <a:r>
              <a:rPr lang="hu-HU" dirty="0" err="1"/>
              <a:t>Gustatory</a:t>
            </a:r>
            <a:r>
              <a:rPr lang="hu-HU" dirty="0"/>
              <a:t> </a:t>
            </a:r>
            <a:r>
              <a:rPr lang="hu-HU" dirty="0" err="1"/>
              <a:t>System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5010532" y="2137027"/>
            <a:ext cx="2094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dr. Vanda Halász</a:t>
            </a:r>
          </a:p>
        </p:txBody>
      </p:sp>
    </p:spTree>
    <p:extLst>
      <p:ext uri="{BB962C8B-B14F-4D97-AF65-F5344CB8AC3E}">
        <p14:creationId xmlns:p14="http://schemas.microsoft.com/office/powerpoint/2010/main" val="4226906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53" y="277954"/>
            <a:ext cx="7033689" cy="62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31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625" y="352295"/>
            <a:ext cx="6477796" cy="611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04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30" y="106676"/>
            <a:ext cx="7696502" cy="664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9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5373" t="24358" r="9777" b="42479"/>
          <a:stretch/>
        </p:blipFill>
        <p:spPr>
          <a:xfrm>
            <a:off x="2492991" y="4271586"/>
            <a:ext cx="7879308" cy="246358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/>
          <a:srcRect l="8395" t="23239" r="54888" b="20371"/>
          <a:stretch/>
        </p:blipFill>
        <p:spPr>
          <a:xfrm>
            <a:off x="2492991" y="204716"/>
            <a:ext cx="3193577" cy="392381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/>
          <a:srcRect l="38731" t="33734" r="17388" b="15053"/>
          <a:stretch/>
        </p:blipFill>
        <p:spPr>
          <a:xfrm>
            <a:off x="6169743" y="190986"/>
            <a:ext cx="4202556" cy="392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16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0" y="1136973"/>
            <a:ext cx="4474464" cy="5413248"/>
          </a:xfrm>
          <a:prstGeom prst="rect">
            <a:avLst/>
          </a:prstGeom>
        </p:spPr>
      </p:pic>
      <p:pic>
        <p:nvPicPr>
          <p:cNvPr id="4100" name="Picture 4" descr="https://upload.wikimedia.org/wikipedia/commons/thumb/6/6c/Macula.svg/1024px-Macula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52" y="1202304"/>
            <a:ext cx="5282584" cy="528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3937055" y="170636"/>
            <a:ext cx="4434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>
                <a:latin typeface="Georgia" panose="02040502050405020303" pitchFamily="18" charset="0"/>
              </a:rPr>
              <a:t>Yellow</a:t>
            </a:r>
            <a:r>
              <a:rPr lang="hu-HU" sz="2800" dirty="0">
                <a:latin typeface="Georgia" panose="02040502050405020303" pitchFamily="18" charset="0"/>
              </a:rPr>
              <a:t> Spot (</a:t>
            </a:r>
            <a:r>
              <a:rPr lang="hu-HU" sz="2800" dirty="0" err="1">
                <a:latin typeface="Georgia" panose="02040502050405020303" pitchFamily="18" charset="0"/>
              </a:rPr>
              <a:t>macula</a:t>
            </a:r>
            <a:r>
              <a:rPr lang="hu-HU" sz="2800" dirty="0">
                <a:latin typeface="Georgia" panose="02040502050405020303" pitchFamily="18" charset="0"/>
              </a:rPr>
              <a:t> </a:t>
            </a:r>
            <a:r>
              <a:rPr lang="hu-HU" sz="2800" dirty="0" err="1">
                <a:latin typeface="Georgia" panose="02040502050405020303" pitchFamily="18" charset="0"/>
              </a:rPr>
              <a:t>lutea</a:t>
            </a:r>
            <a:r>
              <a:rPr lang="hu-HU" sz="2800" dirty="0"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/>
          <a:srcRect l="9627" t="33174" r="10336" b="43602"/>
          <a:stretch/>
        </p:blipFill>
        <p:spPr>
          <a:xfrm>
            <a:off x="156193" y="5390866"/>
            <a:ext cx="5699945" cy="132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84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30671" t="22260" r="10225" b="18832"/>
          <a:stretch/>
        </p:blipFill>
        <p:spPr>
          <a:xfrm>
            <a:off x="2492991" y="884391"/>
            <a:ext cx="7206018" cy="5745709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AA96A9FE-4E26-4B57-90F9-9966DCD1E795}"/>
              </a:ext>
            </a:extLst>
          </p:cNvPr>
          <p:cNvSpPr txBox="1"/>
          <p:nvPr/>
        </p:nvSpPr>
        <p:spPr>
          <a:xfrm>
            <a:off x="3997546" y="170636"/>
            <a:ext cx="4243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Blind</a:t>
            </a:r>
            <a:r>
              <a:rPr lang="hu-HU" sz="2800" b="1" dirty="0">
                <a:latin typeface="Georgia" panose="02040502050405020303" pitchFamily="18" charset="0"/>
              </a:rPr>
              <a:t> spot (</a:t>
            </a:r>
            <a:r>
              <a:rPr lang="hu-HU" sz="2800" b="1" dirty="0" err="1">
                <a:latin typeface="Georgia" panose="02040502050405020303" pitchFamily="18" charset="0"/>
              </a:rPr>
              <a:t>optic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disc</a:t>
            </a:r>
            <a:r>
              <a:rPr lang="hu-HU" sz="2800" b="1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25060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visual pathway les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75" y="928047"/>
            <a:ext cx="5628925" cy="470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13433" t="18342" r="4403" b="11416"/>
          <a:stretch/>
        </p:blipFill>
        <p:spPr>
          <a:xfrm>
            <a:off x="204715" y="1306773"/>
            <a:ext cx="5767021" cy="394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48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29105" t="35553" r="8657" b="23729"/>
          <a:stretch/>
        </p:blipFill>
        <p:spPr>
          <a:xfrm>
            <a:off x="996287" y="573207"/>
            <a:ext cx="10456528" cy="54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41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82" y="309953"/>
            <a:ext cx="7681164" cy="632027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4746" y="309953"/>
            <a:ext cx="4053390" cy="632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42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31567" t="38911" r="10112" b="20511"/>
          <a:stretch/>
        </p:blipFill>
        <p:spPr>
          <a:xfrm>
            <a:off x="1351129" y="655091"/>
            <a:ext cx="9979194" cy="555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57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004075" y="259492"/>
            <a:ext cx="2315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Receptors</a:t>
            </a:r>
            <a:endParaRPr lang="hu-HU" sz="3200" b="1" dirty="0">
              <a:latin typeface="Georgia" panose="02040502050405020303" pitchFamily="18" charset="0"/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 flipV="1">
            <a:off x="2644198" y="2001795"/>
            <a:ext cx="1838684" cy="617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5227787" y="1774679"/>
            <a:ext cx="1763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latin typeface="Georgia" panose="02040502050405020303" pitchFamily="18" charset="0"/>
              </a:rPr>
              <a:t>receptor</a:t>
            </a:r>
          </a:p>
        </p:txBody>
      </p:sp>
      <p:cxnSp>
        <p:nvCxnSpPr>
          <p:cNvPr id="8" name="Egyenes összekötő nyíllal 7"/>
          <p:cNvCxnSpPr/>
          <p:nvPr/>
        </p:nvCxnSpPr>
        <p:spPr>
          <a:xfrm flipV="1">
            <a:off x="7434100" y="2017184"/>
            <a:ext cx="1838684" cy="617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3010259" y="1449282"/>
            <a:ext cx="1164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stimulus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846817" y="1449282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answer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1976482" y="2201850"/>
            <a:ext cx="3195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 err="1">
                <a:latin typeface="Georgia" panose="02040502050405020303" pitchFamily="18" charset="0"/>
              </a:rPr>
              <a:t>electric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mechanical</a:t>
            </a:r>
            <a:r>
              <a:rPr lang="hu-HU" sz="2000" dirty="0">
                <a:latin typeface="Georgia" panose="02040502050405020303" pitchFamily="18" charset="0"/>
              </a:rPr>
              <a:t>,</a:t>
            </a:r>
          </a:p>
          <a:p>
            <a:pPr algn="ctr"/>
            <a:r>
              <a:rPr lang="hu-HU" sz="2000" dirty="0" err="1">
                <a:latin typeface="Georgia" panose="02040502050405020303" pitchFamily="18" charset="0"/>
              </a:rPr>
              <a:t>chemical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temperature</a:t>
            </a:r>
            <a:r>
              <a:rPr lang="hu-HU" sz="2000" dirty="0">
                <a:latin typeface="Georgia" panose="02040502050405020303" pitchFamily="18" charset="0"/>
              </a:rPr>
              <a:t> etc.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7100747" y="2236344"/>
            <a:ext cx="2440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>
                <a:latin typeface="Georgia" panose="02040502050405020303" pitchFamily="18" charset="0"/>
              </a:rPr>
              <a:t>a.p</a:t>
            </a:r>
            <a:r>
              <a:rPr lang="hu-HU" sz="2000" dirty="0">
                <a:latin typeface="Georgia" panose="02040502050405020303" pitchFamily="18" charset="0"/>
              </a:rPr>
              <a:t>., 2nd </a:t>
            </a:r>
            <a:r>
              <a:rPr lang="hu-HU" sz="2000" dirty="0" err="1">
                <a:latin typeface="Georgia" panose="02040502050405020303" pitchFamily="18" charset="0"/>
              </a:rPr>
              <a:t>messenger</a:t>
            </a:r>
            <a:endParaRPr lang="hu-HU" sz="2000" dirty="0">
              <a:latin typeface="Georgia" panose="02040502050405020303" pitchFamily="18" charset="0"/>
            </a:endParaRPr>
          </a:p>
          <a:p>
            <a:pPr algn="ctr"/>
            <a:r>
              <a:rPr lang="hu-HU" sz="2000" dirty="0">
                <a:latin typeface="Georgia" panose="02040502050405020303" pitchFamily="18" charset="0"/>
              </a:rPr>
              <a:t>etc.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405819" y="4306672"/>
            <a:ext cx="4336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err="1">
                <a:latin typeface="Georgia" panose="02040502050405020303" pitchFamily="18" charset="0"/>
              </a:rPr>
              <a:t>exteroceptor</a:t>
            </a:r>
            <a:endParaRPr lang="hu-HU" sz="2000" b="1" dirty="0">
              <a:latin typeface="Georgia" panose="02040502050405020303" pitchFamily="18" charset="0"/>
            </a:endParaRPr>
          </a:p>
          <a:p>
            <a:pPr algn="ctr"/>
            <a:endParaRPr lang="hu-HU" sz="2000" dirty="0">
              <a:latin typeface="Georgia" panose="02040502050405020303" pitchFamily="18" charset="0"/>
            </a:endParaRPr>
          </a:p>
          <a:p>
            <a:pPr algn="ctr"/>
            <a:r>
              <a:rPr lang="hu-HU" sz="2000" dirty="0" err="1">
                <a:latin typeface="Georgia" panose="02040502050405020303" pitchFamily="18" charset="0"/>
              </a:rPr>
              <a:t>communication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with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outer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world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482586" y="4306672"/>
            <a:ext cx="37417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err="1">
                <a:latin typeface="Georgia" panose="02040502050405020303" pitchFamily="18" charset="0"/>
              </a:rPr>
              <a:t>interoceptor</a:t>
            </a:r>
            <a:endParaRPr lang="hu-HU" sz="2000" b="1" dirty="0">
              <a:latin typeface="Georgia" panose="02040502050405020303" pitchFamily="18" charset="0"/>
            </a:endParaRPr>
          </a:p>
          <a:p>
            <a:pPr algn="ctr"/>
            <a:endParaRPr lang="hu-HU" sz="2000" dirty="0">
              <a:latin typeface="Georgia" panose="02040502050405020303" pitchFamily="18" charset="0"/>
            </a:endParaRPr>
          </a:p>
          <a:p>
            <a:pPr algn="ctr"/>
            <a:r>
              <a:rPr lang="hu-HU" sz="2000" dirty="0" err="1">
                <a:latin typeface="Georgia" panose="02040502050405020303" pitchFamily="18" charset="0"/>
              </a:rPr>
              <a:t>receptors</a:t>
            </a:r>
            <a:r>
              <a:rPr lang="hu-HU" sz="2000" dirty="0">
                <a:latin typeface="Georgia" panose="02040502050405020303" pitchFamily="18" charset="0"/>
              </a:rPr>
              <a:t> of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internal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organs</a:t>
            </a:r>
            <a:endParaRPr lang="hu-H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764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36045" t="26178" r="13694" b="21770"/>
          <a:stretch/>
        </p:blipFill>
        <p:spPr>
          <a:xfrm>
            <a:off x="2397947" y="413022"/>
            <a:ext cx="7342495" cy="60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25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68587" y="31628"/>
            <a:ext cx="4899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III</a:t>
            </a:r>
            <a:r>
              <a:rPr lang="hu-HU" sz="2800" b="1" dirty="0">
                <a:latin typeface="Georgia" panose="02040502050405020303" pitchFamily="18" charset="0"/>
              </a:rPr>
              <a:t>. </a:t>
            </a:r>
            <a:r>
              <a:rPr lang="hu-HU" sz="2800" b="1" dirty="0" err="1">
                <a:latin typeface="Georgia" panose="02040502050405020303" pitchFamily="18" charset="0"/>
              </a:rPr>
              <a:t>Occulomotor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nerve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454724" y="554848"/>
            <a:ext cx="4186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IV</a:t>
            </a:r>
            <a:r>
              <a:rPr lang="hu-HU" sz="2800" b="1" dirty="0">
                <a:latin typeface="Georgia" panose="02040502050405020303" pitchFamily="18" charset="0"/>
              </a:rPr>
              <a:t>. </a:t>
            </a:r>
            <a:r>
              <a:rPr lang="hu-HU" sz="2800" b="1" dirty="0" err="1">
                <a:latin typeface="Georgia" panose="02040502050405020303" pitchFamily="18" charset="0"/>
              </a:rPr>
              <a:t>Trochlear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nerve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9" y="1255593"/>
            <a:ext cx="6730234" cy="5030906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7532679" y="293238"/>
            <a:ext cx="3915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VI</a:t>
            </a:r>
            <a:r>
              <a:rPr lang="hu-HU" sz="2800" b="1" dirty="0">
                <a:latin typeface="Georgia" panose="02040502050405020303" pitchFamily="18" charset="0"/>
              </a:rPr>
              <a:t>. </a:t>
            </a:r>
            <a:r>
              <a:rPr lang="hu-HU" sz="2800" b="1" dirty="0" err="1">
                <a:latin typeface="Georgia" panose="02040502050405020303" pitchFamily="18" charset="0"/>
              </a:rPr>
              <a:t>Abducens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nerve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4"/>
          <a:srcRect l="56754" t="30096" r="12462" b="20790"/>
          <a:stretch/>
        </p:blipFill>
        <p:spPr>
          <a:xfrm>
            <a:off x="7466640" y="1300958"/>
            <a:ext cx="3915594" cy="499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18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91779" y="61454"/>
            <a:ext cx="5908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Georgia" panose="02040502050405020303" pitchFamily="18" charset="0"/>
              </a:rPr>
              <a:t>Movements</a:t>
            </a:r>
            <a:r>
              <a:rPr lang="hu-HU" sz="2400" b="1" dirty="0">
                <a:latin typeface="Georgia" panose="02040502050405020303" pitchFamily="18" charset="0"/>
              </a:rPr>
              <a:t> of </a:t>
            </a:r>
            <a:r>
              <a:rPr lang="hu-HU" sz="2400" b="1" dirty="0" err="1">
                <a:latin typeface="Georgia" panose="02040502050405020303" pitchFamily="18" charset="0"/>
              </a:rPr>
              <a:t>Extraoccular</a:t>
            </a:r>
            <a:r>
              <a:rPr lang="hu-HU" sz="2400" b="1" dirty="0">
                <a:latin typeface="Georgia" panose="02040502050405020303" pitchFamily="18" charset="0"/>
              </a:rPr>
              <a:t> </a:t>
            </a:r>
            <a:r>
              <a:rPr lang="hu-HU" sz="2400" b="1" dirty="0" err="1">
                <a:latin typeface="Georgia" panose="02040502050405020303" pitchFamily="18" charset="0"/>
              </a:rPr>
              <a:t>Muscles</a:t>
            </a:r>
            <a:endParaRPr lang="hu-HU" sz="2400" b="1" dirty="0">
              <a:latin typeface="Georgia" panose="02040502050405020303" pitchFamily="18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5158856" y="2511187"/>
            <a:ext cx="1883391" cy="18424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5625152" y="2968387"/>
            <a:ext cx="941695" cy="9280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5884458" y="3203812"/>
            <a:ext cx="423081" cy="4503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7412270" y="3429000"/>
            <a:ext cx="129653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3507327" y="3429000"/>
            <a:ext cx="129653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>
            <a:cxnSpLocks/>
          </p:cNvCxnSpPr>
          <p:nvPr/>
        </p:nvCxnSpPr>
        <p:spPr>
          <a:xfrm>
            <a:off x="3225421" y="1899137"/>
            <a:ext cx="0" cy="3235569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 flipH="1">
            <a:off x="140676" y="3203812"/>
            <a:ext cx="853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/>
              <a:t>med</a:t>
            </a:r>
            <a:r>
              <a:rPr lang="hu-HU" sz="2000" dirty="0"/>
              <a:t>.</a:t>
            </a:r>
          </a:p>
        </p:txBody>
      </p:sp>
      <p:sp>
        <p:nvSpPr>
          <p:cNvPr id="14" name="Szövegdoboz 13"/>
          <p:cNvSpPr txBox="1"/>
          <p:nvPr/>
        </p:nvSpPr>
        <p:spPr>
          <a:xfrm flipH="1">
            <a:off x="11482228" y="3203812"/>
            <a:ext cx="732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/>
              <a:t>lat.</a:t>
            </a:r>
          </a:p>
        </p:txBody>
      </p:sp>
      <p:sp>
        <p:nvSpPr>
          <p:cNvPr id="15" name="Szövegdoboz 14"/>
          <p:cNvSpPr txBox="1"/>
          <p:nvPr/>
        </p:nvSpPr>
        <p:spPr>
          <a:xfrm flipH="1">
            <a:off x="5767227" y="5980904"/>
            <a:ext cx="812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/>
              <a:t>inf</a:t>
            </a:r>
            <a:r>
              <a:rPr lang="hu-HU" sz="2000" dirty="0"/>
              <a:t>.</a:t>
            </a:r>
          </a:p>
        </p:txBody>
      </p:sp>
      <p:sp>
        <p:nvSpPr>
          <p:cNvPr id="16" name="Szövegdoboz 15"/>
          <p:cNvSpPr txBox="1"/>
          <p:nvPr/>
        </p:nvSpPr>
        <p:spPr>
          <a:xfrm flipH="1">
            <a:off x="5778542" y="655493"/>
            <a:ext cx="732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/>
              <a:t>sup</a:t>
            </a:r>
            <a:r>
              <a:rPr lang="hu-HU" sz="2000" dirty="0"/>
              <a:t>.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2208472" y="1136311"/>
            <a:ext cx="2105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m. </a:t>
            </a:r>
            <a:r>
              <a:rPr lang="hu-HU" sz="2000" dirty="0" err="1"/>
              <a:t>obliquus</a:t>
            </a:r>
            <a:r>
              <a:rPr lang="hu-HU" sz="2000" dirty="0"/>
              <a:t> </a:t>
            </a:r>
            <a:r>
              <a:rPr lang="hu-HU" sz="2000" dirty="0" err="1"/>
              <a:t>inf</a:t>
            </a:r>
            <a:r>
              <a:rPr lang="hu-HU" sz="2000" dirty="0"/>
              <a:t>.</a:t>
            </a:r>
          </a:p>
          <a:p>
            <a:pPr algn="ctr"/>
            <a:r>
              <a:rPr lang="hu-HU" sz="2000" dirty="0" err="1"/>
              <a:t>N.III</a:t>
            </a:r>
            <a:r>
              <a:rPr lang="hu-HU" sz="2000" dirty="0"/>
              <a:t>.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2195917" y="5239881"/>
            <a:ext cx="2105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m. </a:t>
            </a:r>
            <a:r>
              <a:rPr lang="hu-HU" sz="2000" dirty="0" err="1"/>
              <a:t>obliquus</a:t>
            </a:r>
            <a:r>
              <a:rPr lang="hu-HU" sz="2000" dirty="0"/>
              <a:t> </a:t>
            </a:r>
            <a:r>
              <a:rPr lang="hu-HU" sz="2000" dirty="0" err="1"/>
              <a:t>sup</a:t>
            </a:r>
            <a:r>
              <a:rPr lang="hu-HU" sz="2000" dirty="0"/>
              <a:t>.</a:t>
            </a:r>
          </a:p>
          <a:p>
            <a:pPr algn="ctr"/>
            <a:r>
              <a:rPr lang="hu-HU" sz="2000" dirty="0" err="1"/>
              <a:t>N.IV</a:t>
            </a:r>
            <a:r>
              <a:rPr lang="hu-HU" sz="2000" dirty="0"/>
              <a:t>.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8049711" y="1067947"/>
            <a:ext cx="1897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m. </a:t>
            </a:r>
            <a:r>
              <a:rPr lang="hu-HU" sz="2000" dirty="0" err="1"/>
              <a:t>rectus</a:t>
            </a:r>
            <a:r>
              <a:rPr lang="hu-HU" sz="2000" dirty="0"/>
              <a:t> </a:t>
            </a:r>
            <a:r>
              <a:rPr lang="hu-HU" sz="2000" dirty="0" err="1"/>
              <a:t>sup</a:t>
            </a:r>
            <a:r>
              <a:rPr lang="hu-HU" sz="2000" dirty="0"/>
              <a:t>.</a:t>
            </a:r>
          </a:p>
          <a:p>
            <a:pPr algn="ctr"/>
            <a:r>
              <a:rPr lang="hu-HU" sz="2000" dirty="0" err="1"/>
              <a:t>N.III</a:t>
            </a:r>
            <a:r>
              <a:rPr lang="hu-HU" sz="2000" dirty="0"/>
              <a:t>.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8002819" y="5299980"/>
            <a:ext cx="2105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m. </a:t>
            </a:r>
            <a:r>
              <a:rPr lang="hu-HU" sz="2000" dirty="0" err="1"/>
              <a:t>rectus</a:t>
            </a:r>
            <a:r>
              <a:rPr lang="hu-HU" sz="2000" dirty="0"/>
              <a:t> </a:t>
            </a:r>
            <a:r>
              <a:rPr lang="hu-HU" sz="2000" dirty="0" err="1"/>
              <a:t>inf</a:t>
            </a:r>
            <a:r>
              <a:rPr lang="hu-HU" sz="2000" dirty="0"/>
              <a:t>.</a:t>
            </a:r>
          </a:p>
          <a:p>
            <a:pPr algn="ctr"/>
            <a:r>
              <a:rPr lang="hu-HU" sz="2000" dirty="0" err="1"/>
              <a:t>N.III</a:t>
            </a:r>
            <a:r>
              <a:rPr lang="hu-HU" sz="2000" dirty="0"/>
              <a:t>.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9035252" y="3188548"/>
            <a:ext cx="1897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m. </a:t>
            </a:r>
            <a:r>
              <a:rPr lang="hu-HU" sz="2000" dirty="0" err="1"/>
              <a:t>rectus</a:t>
            </a:r>
            <a:r>
              <a:rPr lang="hu-HU" sz="2000" dirty="0"/>
              <a:t> lat.</a:t>
            </a:r>
          </a:p>
          <a:p>
            <a:pPr algn="ctr"/>
            <a:r>
              <a:rPr lang="hu-HU" sz="2000" dirty="0" err="1"/>
              <a:t>N.VI</a:t>
            </a:r>
            <a:r>
              <a:rPr lang="hu-HU" sz="2000" dirty="0"/>
              <a:t>.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1219276" y="3129480"/>
            <a:ext cx="1897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/>
              <a:t>m. </a:t>
            </a:r>
            <a:r>
              <a:rPr lang="hu-HU" sz="2000" dirty="0" err="1"/>
              <a:t>rectus</a:t>
            </a:r>
            <a:r>
              <a:rPr lang="hu-HU" sz="2000" dirty="0"/>
              <a:t> </a:t>
            </a:r>
            <a:r>
              <a:rPr lang="hu-HU" sz="2000" dirty="0" err="1"/>
              <a:t>med</a:t>
            </a:r>
            <a:r>
              <a:rPr lang="hu-HU" sz="2000" dirty="0"/>
              <a:t>.</a:t>
            </a:r>
          </a:p>
          <a:p>
            <a:pPr algn="ctr"/>
            <a:r>
              <a:rPr lang="hu-HU" sz="2000" dirty="0" err="1"/>
              <a:t>N.III</a:t>
            </a:r>
            <a:r>
              <a:rPr lang="hu-HU" sz="2000" dirty="0"/>
              <a:t>.</a:t>
            </a:r>
          </a:p>
        </p:txBody>
      </p:sp>
      <p:cxnSp>
        <p:nvCxnSpPr>
          <p:cNvPr id="23" name="Egyenes összekötő nyíllal 22">
            <a:extLst>
              <a:ext uri="{FF2B5EF4-FFF2-40B4-BE49-F238E27FC236}">
                <a16:creationId xmlns:a16="http://schemas.microsoft.com/office/drawing/2014/main" xmlns="" id="{4E2E3118-B27C-4FA9-9E2B-727850D83A7C}"/>
              </a:ext>
            </a:extLst>
          </p:cNvPr>
          <p:cNvCxnSpPr>
            <a:cxnSpLocks/>
          </p:cNvCxnSpPr>
          <p:nvPr/>
        </p:nvCxnSpPr>
        <p:spPr>
          <a:xfrm>
            <a:off x="8911114" y="1899137"/>
            <a:ext cx="0" cy="3235569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683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535861" y="259308"/>
            <a:ext cx="3092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Eye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Movements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082117" y="1186147"/>
            <a:ext cx="5228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Georgia" panose="02040502050405020303" pitchFamily="18" charset="0"/>
              </a:rPr>
              <a:t>Saccades</a:t>
            </a:r>
            <a:r>
              <a:rPr lang="hu-HU" sz="2000" b="1" dirty="0">
                <a:latin typeface="Georgia" panose="02040502050405020303" pitchFamily="18" charset="0"/>
              </a:rPr>
              <a:t>: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quick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ballistic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movements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to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align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foveas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with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point</a:t>
            </a:r>
            <a:r>
              <a:rPr lang="hu-HU" sz="2000" dirty="0">
                <a:latin typeface="Georgia" panose="02040502050405020303" pitchFamily="18" charset="0"/>
              </a:rPr>
              <a:t> of interest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6717" t="16382" r="74477" b="49196"/>
          <a:stretch/>
        </p:blipFill>
        <p:spPr>
          <a:xfrm>
            <a:off x="98315" y="1754044"/>
            <a:ext cx="2874645" cy="420930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6605" t="53323" r="74589" b="12255"/>
          <a:stretch/>
        </p:blipFill>
        <p:spPr>
          <a:xfrm>
            <a:off x="3207472" y="1754044"/>
            <a:ext cx="2874645" cy="420930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096000" y="2144582"/>
            <a:ext cx="543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Georgia" panose="02040502050405020303" pitchFamily="18" charset="0"/>
              </a:rPr>
              <a:t>Smooth</a:t>
            </a:r>
            <a:r>
              <a:rPr lang="hu-HU" sz="2000" b="1" dirty="0">
                <a:latin typeface="Georgia" panose="02040502050405020303" pitchFamily="18" charset="0"/>
              </a:rPr>
              <a:t> </a:t>
            </a:r>
            <a:r>
              <a:rPr lang="hu-HU" sz="2000" b="1" dirty="0" err="1">
                <a:latin typeface="Georgia" panose="02040502050405020303" pitchFamily="18" charset="0"/>
              </a:rPr>
              <a:t>Pursuit</a:t>
            </a:r>
            <a:r>
              <a:rPr lang="hu-HU" sz="2000" b="1" dirty="0">
                <a:latin typeface="Georgia" panose="02040502050405020303" pitchFamily="18" charset="0"/>
              </a:rPr>
              <a:t> </a:t>
            </a:r>
            <a:r>
              <a:rPr lang="hu-HU" sz="2000" b="1" dirty="0" err="1">
                <a:latin typeface="Georgia" panose="02040502050405020303" pitchFamily="18" charset="0"/>
              </a:rPr>
              <a:t>Movements</a:t>
            </a:r>
            <a:r>
              <a:rPr lang="hu-HU" sz="2000" b="1" dirty="0">
                <a:latin typeface="Georgia" panose="02040502050405020303" pitchFamily="18" charset="0"/>
              </a:rPr>
              <a:t>: </a:t>
            </a:r>
            <a:r>
              <a:rPr lang="hu-HU" sz="2000" dirty="0" err="1">
                <a:latin typeface="Georgia" panose="02040502050405020303" pitchFamily="18" charset="0"/>
              </a:rPr>
              <a:t>slower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to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keep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moving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target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on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fovea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096000" y="3173892"/>
            <a:ext cx="5714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Georgia" panose="02040502050405020303" pitchFamily="18" charset="0"/>
              </a:rPr>
              <a:t>Nystagmus</a:t>
            </a:r>
            <a:r>
              <a:rPr lang="hu-HU" sz="2000" b="1" dirty="0">
                <a:latin typeface="Georgia" panose="02040502050405020303" pitchFamily="18" charset="0"/>
              </a:rPr>
              <a:t>: </a:t>
            </a:r>
            <a:r>
              <a:rPr lang="hu-HU" sz="2000" dirty="0" err="1">
                <a:latin typeface="Georgia" panose="02040502050405020303" pitchFamily="18" charset="0"/>
              </a:rPr>
              <a:t>saccade</a:t>
            </a:r>
            <a:r>
              <a:rPr lang="hu-HU" sz="2000" dirty="0">
                <a:latin typeface="Georgia" panose="02040502050405020303" pitchFamily="18" charset="0"/>
              </a:rPr>
              <a:t>+ </a:t>
            </a:r>
            <a:r>
              <a:rPr lang="hu-HU" sz="2000" dirty="0" err="1">
                <a:latin typeface="Georgia" panose="02040502050405020303" pitchFamily="18" charset="0"/>
              </a:rPr>
              <a:t>smooth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pursuit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movement</a:t>
            </a:r>
            <a:r>
              <a:rPr lang="hu-HU" sz="2000" dirty="0">
                <a:latin typeface="Georgia" panose="02040502050405020303" pitchFamily="18" charset="0"/>
              </a:rPr>
              <a:t>, </a:t>
            </a:r>
            <a:r>
              <a:rPr lang="hu-HU" sz="2000" dirty="0" err="1">
                <a:latin typeface="Georgia" panose="02040502050405020303" pitchFamily="18" charset="0"/>
              </a:rPr>
              <a:t>reflexive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response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to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large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scale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movement</a:t>
            </a:r>
            <a:r>
              <a:rPr lang="hu-HU" sz="2000" dirty="0">
                <a:latin typeface="Georgia" panose="02040502050405020303" pitchFamily="18" charset="0"/>
              </a:rPr>
              <a:t> of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visual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scale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6096000" y="4464301"/>
            <a:ext cx="5436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Georgia" panose="02040502050405020303" pitchFamily="18" charset="0"/>
              </a:rPr>
              <a:t>Vergence</a:t>
            </a:r>
            <a:r>
              <a:rPr lang="hu-HU" sz="2000" b="1" dirty="0">
                <a:latin typeface="Georgia" panose="02040502050405020303" pitchFamily="18" charset="0"/>
              </a:rPr>
              <a:t> </a:t>
            </a:r>
            <a:r>
              <a:rPr lang="hu-HU" sz="2000" b="1" dirty="0" err="1">
                <a:latin typeface="Georgia" panose="02040502050405020303" pitchFamily="18" charset="0"/>
              </a:rPr>
              <a:t>movement</a:t>
            </a:r>
            <a:r>
              <a:rPr lang="hu-HU" sz="2000" b="1" dirty="0">
                <a:latin typeface="Georgia" panose="02040502050405020303" pitchFamily="18" charset="0"/>
              </a:rPr>
              <a:t>: </a:t>
            </a:r>
            <a:r>
              <a:rPr lang="hu-HU" sz="2000" dirty="0" err="1">
                <a:latin typeface="Georgia" panose="02040502050405020303" pitchFamily="18" charset="0"/>
              </a:rPr>
              <a:t>to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align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fovea</a:t>
            </a:r>
            <a:r>
              <a:rPr lang="hu-HU" sz="2000" dirty="0">
                <a:latin typeface="Georgia" panose="02040502050405020303" pitchFamily="18" charset="0"/>
              </a:rPr>
              <a:t> of </a:t>
            </a:r>
            <a:r>
              <a:rPr lang="hu-HU" sz="2000" dirty="0" err="1">
                <a:latin typeface="Georgia" panose="02040502050405020303" pitchFamily="18" charset="0"/>
              </a:rPr>
              <a:t>each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eye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with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target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located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at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different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distances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from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observerver</a:t>
            </a:r>
            <a:endParaRPr lang="hu-HU" sz="2000" dirty="0">
              <a:latin typeface="Georgia" panose="02040502050405020303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096000" y="5823357"/>
            <a:ext cx="543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>
                <a:latin typeface="Georgia" panose="02040502050405020303" pitchFamily="18" charset="0"/>
              </a:rPr>
              <a:t>Vestibulo-occular</a:t>
            </a:r>
            <a:r>
              <a:rPr lang="hu-HU" sz="2000" b="1" dirty="0">
                <a:latin typeface="Georgia" panose="02040502050405020303" pitchFamily="18" charset="0"/>
              </a:rPr>
              <a:t> </a:t>
            </a:r>
            <a:r>
              <a:rPr lang="hu-HU" sz="2000" b="1" dirty="0" err="1">
                <a:latin typeface="Georgia" panose="02040502050405020303" pitchFamily="18" charset="0"/>
              </a:rPr>
              <a:t>movements</a:t>
            </a:r>
            <a:r>
              <a:rPr lang="hu-HU" sz="2000" b="1" dirty="0">
                <a:latin typeface="Georgia" panose="02040502050405020303" pitchFamily="18" charset="0"/>
              </a:rPr>
              <a:t>: </a:t>
            </a:r>
            <a:r>
              <a:rPr lang="hu-HU" sz="2000" dirty="0" err="1">
                <a:latin typeface="Georgia" panose="02040502050405020303" pitchFamily="18" charset="0"/>
              </a:rPr>
              <a:t>to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stabelize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eyes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reletive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to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the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external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world</a:t>
            </a:r>
            <a:endParaRPr lang="hu-H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18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8508" t="24918" r="5745" b="23729"/>
          <a:stretch/>
        </p:blipFill>
        <p:spPr>
          <a:xfrm>
            <a:off x="887102" y="1555844"/>
            <a:ext cx="10454185" cy="500872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338568" y="230170"/>
            <a:ext cx="5522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latin typeface="Georgia" panose="02040502050405020303" pitchFamily="18" charset="0"/>
              </a:rPr>
              <a:t>Reflexes of </a:t>
            </a:r>
            <a:r>
              <a:rPr lang="hu-HU" sz="2800" b="1" dirty="0" err="1">
                <a:latin typeface="Georgia" panose="02040502050405020303" pitchFamily="18" charset="0"/>
              </a:rPr>
              <a:t>the</a:t>
            </a:r>
            <a:r>
              <a:rPr lang="hu-HU" sz="2800" b="1" dirty="0">
                <a:latin typeface="Georgia" panose="02040502050405020303" pitchFamily="18" charset="0"/>
              </a:rPr>
              <a:t> Visual </a:t>
            </a:r>
            <a:r>
              <a:rPr lang="hu-HU" sz="2800" b="1" dirty="0" err="1">
                <a:latin typeface="Georgia" panose="02040502050405020303" pitchFamily="18" charset="0"/>
              </a:rPr>
              <a:t>system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040620" y="823757"/>
            <a:ext cx="3865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>
                <a:latin typeface="Georgia" panose="02040502050405020303" pitchFamily="18" charset="0"/>
              </a:rPr>
              <a:t>Lightreflex</a:t>
            </a:r>
            <a:r>
              <a:rPr lang="hu-HU" sz="2000" b="1" dirty="0">
                <a:latin typeface="Georgia" panose="02040502050405020303" pitchFamily="18" charset="0"/>
              </a:rPr>
              <a:t>/ </a:t>
            </a:r>
            <a:r>
              <a:rPr lang="hu-HU" sz="2000" b="1" dirty="0" err="1">
                <a:latin typeface="Georgia" panose="02040502050405020303" pitchFamily="18" charset="0"/>
              </a:rPr>
              <a:t>pupillary</a:t>
            </a:r>
            <a:r>
              <a:rPr lang="hu-HU" sz="2000" b="1" dirty="0">
                <a:latin typeface="Georgia" panose="02040502050405020303" pitchFamily="18" charset="0"/>
              </a:rPr>
              <a:t> reflex</a:t>
            </a:r>
          </a:p>
        </p:txBody>
      </p:sp>
    </p:spTree>
    <p:extLst>
      <p:ext uri="{BB962C8B-B14F-4D97-AF65-F5344CB8AC3E}">
        <p14:creationId xmlns:p14="http://schemas.microsoft.com/office/powerpoint/2010/main" val="1444627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494346" y="264200"/>
            <a:ext cx="521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latin typeface="Georgia" panose="02040502050405020303" pitchFamily="18" charset="0"/>
              </a:rPr>
              <a:t>Accomodation</a:t>
            </a:r>
            <a:r>
              <a:rPr lang="hu-HU" sz="2400" b="1" dirty="0">
                <a:latin typeface="Georgia" panose="02040502050405020303" pitchFamily="18" charset="0"/>
              </a:rPr>
              <a:t> and </a:t>
            </a:r>
            <a:r>
              <a:rPr lang="hu-HU" sz="2400" b="1" dirty="0" err="1">
                <a:latin typeface="Georgia" panose="02040502050405020303" pitchFamily="18" charset="0"/>
              </a:rPr>
              <a:t>convergence</a:t>
            </a:r>
            <a:endParaRPr lang="hu-HU" sz="2400" b="1" dirty="0">
              <a:latin typeface="Georgia" panose="02040502050405020303" pitchFamily="18" charset="0"/>
            </a:endParaRPr>
          </a:p>
        </p:txBody>
      </p:sp>
      <p:pic>
        <p:nvPicPr>
          <p:cNvPr id="2050" name="Picture 2" descr="Image result for accommodation 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5" y="1981268"/>
            <a:ext cx="5564419" cy="290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ccommodation eye pathw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63" y="1009934"/>
            <a:ext cx="5874271" cy="56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263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802296" y="264879"/>
            <a:ext cx="4548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Development</a:t>
            </a:r>
            <a:r>
              <a:rPr lang="hu-HU" sz="2800" b="1" dirty="0">
                <a:latin typeface="Georgia" panose="02040502050405020303" pitchFamily="18" charset="0"/>
              </a:rPr>
              <a:t> of </a:t>
            </a:r>
            <a:r>
              <a:rPr lang="hu-HU" sz="2800" b="1" dirty="0" err="1">
                <a:latin typeface="Georgia" panose="02040502050405020303" pitchFamily="18" charset="0"/>
              </a:rPr>
              <a:t>the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Eye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22597" t="28571" r="48669" b="13593"/>
          <a:stretch/>
        </p:blipFill>
        <p:spPr>
          <a:xfrm>
            <a:off x="451083" y="1016158"/>
            <a:ext cx="4816951" cy="545376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2"/>
          <a:stretch/>
        </p:blipFill>
        <p:spPr>
          <a:xfrm>
            <a:off x="6133071" y="1016158"/>
            <a:ext cx="5742816" cy="297687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43479" t="22572" r="18413" b="46516"/>
          <a:stretch/>
        </p:blipFill>
        <p:spPr>
          <a:xfrm>
            <a:off x="5542489" y="4280511"/>
            <a:ext cx="3408440" cy="221186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7196" t="21938" r="13345" b="34480"/>
          <a:stretch/>
        </p:blipFill>
        <p:spPr>
          <a:xfrm>
            <a:off x="8806767" y="4280510"/>
            <a:ext cx="3137754" cy="221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686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733534" y="3150974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err="1">
                <a:latin typeface="Georgia" panose="02040502050405020303" pitchFamily="18" charset="0"/>
              </a:rPr>
              <a:t>Ear</a:t>
            </a:r>
            <a:endParaRPr lang="hu-HU" sz="3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874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" r="33006" b="49274"/>
          <a:stretch/>
        </p:blipFill>
        <p:spPr>
          <a:xfrm>
            <a:off x="1396313" y="866821"/>
            <a:ext cx="9564129" cy="491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110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241326" y="3076833"/>
            <a:ext cx="36856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Auditory</a:t>
            </a:r>
            <a:r>
              <a:rPr lang="hu-HU" sz="3200" b="1" dirty="0">
                <a:latin typeface="Georgia" panose="02040502050405020303" pitchFamily="18" charset="0"/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3004556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227618" y="210065"/>
            <a:ext cx="5719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Mechanoreceptors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in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the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Skin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t="15914" r="8593" b="5347"/>
          <a:stretch/>
        </p:blipFill>
        <p:spPr bwMode="auto">
          <a:xfrm>
            <a:off x="2203215" y="832503"/>
            <a:ext cx="7785570" cy="565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upload.wikimedia.org/wikipedia/commons/1/18/Gray9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02" y="4097635"/>
            <a:ext cx="1798577" cy="197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2018" r="1969" b="2935"/>
          <a:stretch/>
        </p:blipFill>
        <p:spPr>
          <a:xfrm>
            <a:off x="10095031" y="832503"/>
            <a:ext cx="1957077" cy="177586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2"/>
          <a:stretch/>
        </p:blipFill>
        <p:spPr>
          <a:xfrm>
            <a:off x="10095031" y="3843679"/>
            <a:ext cx="1929350" cy="201015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2" y="832503"/>
            <a:ext cx="1891967" cy="2187539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7144" y="3020042"/>
            <a:ext cx="1367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>
                <a:latin typeface="Georgia" panose="02040502050405020303" pitchFamily="18" charset="0"/>
              </a:rPr>
              <a:t>Merkel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disc</a:t>
            </a:r>
            <a:endParaRPr lang="hu-HU" dirty="0"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latin typeface="Georgia" panose="02040502050405020303" pitchFamily="18" charset="0"/>
              </a:rPr>
              <a:t>and </a:t>
            </a:r>
            <a:r>
              <a:rPr lang="hu-HU" dirty="0" err="1">
                <a:latin typeface="Georgia" panose="02040502050405020303" pitchFamily="18" charset="0"/>
              </a:rPr>
              <a:t>cell</a:t>
            </a:r>
            <a:endParaRPr lang="hu-HU" dirty="0">
              <a:latin typeface="Georgia" panose="02040502050405020303" pitchFamily="18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15884" y="6071573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latin typeface="Georgia" panose="02040502050405020303" pitchFamily="18" charset="0"/>
              </a:rPr>
              <a:t>Krause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endbulb</a:t>
            </a:r>
            <a:endParaRPr lang="hu-HU" dirty="0">
              <a:latin typeface="Georgia" panose="02040502050405020303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9998727" y="2621817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latin typeface="Georgia" panose="02040502050405020303" pitchFamily="18" charset="0"/>
              </a:rPr>
              <a:t>Meissner</a:t>
            </a:r>
            <a:r>
              <a:rPr lang="hu-HU" dirty="0">
                <a:latin typeface="Georgia" panose="02040502050405020303" pitchFamily="18" charset="0"/>
              </a:rPr>
              <a:t> </a:t>
            </a:r>
            <a:r>
              <a:rPr lang="hu-HU" dirty="0" err="1">
                <a:latin typeface="Georgia" panose="02040502050405020303" pitchFamily="18" charset="0"/>
              </a:rPr>
              <a:t>corpuscle</a:t>
            </a:r>
            <a:endParaRPr lang="hu-HU" dirty="0">
              <a:latin typeface="Georgia" panose="02040502050405020303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0101187" y="5836050"/>
            <a:ext cx="1944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(</a:t>
            </a:r>
            <a:r>
              <a:rPr lang="hu-HU" dirty="0" err="1">
                <a:latin typeface="Georgia" panose="02040502050405020303" pitchFamily="18" charset="0"/>
              </a:rPr>
              <a:t>Vater-</a:t>
            </a:r>
            <a:r>
              <a:rPr lang="hu-HU" dirty="0">
                <a:latin typeface="Georgia" panose="02040502050405020303" pitchFamily="18" charset="0"/>
              </a:rPr>
              <a:t> )</a:t>
            </a:r>
            <a:r>
              <a:rPr lang="hu-HU" dirty="0" err="1">
                <a:latin typeface="Georgia" panose="02040502050405020303" pitchFamily="18" charset="0"/>
              </a:rPr>
              <a:t>Pacinian</a:t>
            </a:r>
            <a:endParaRPr lang="hu-HU" dirty="0">
              <a:latin typeface="Georgia" panose="02040502050405020303" pitchFamily="18" charset="0"/>
            </a:endParaRPr>
          </a:p>
          <a:p>
            <a:pPr algn="ctr"/>
            <a:r>
              <a:rPr lang="hu-HU" dirty="0" err="1">
                <a:latin typeface="Georgia" panose="02040502050405020303" pitchFamily="18" charset="0"/>
              </a:rPr>
              <a:t>corpuscle</a:t>
            </a:r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262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" r="33006" b="49274"/>
          <a:stretch/>
        </p:blipFill>
        <p:spPr>
          <a:xfrm>
            <a:off x="1396313" y="866821"/>
            <a:ext cx="9564129" cy="491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45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1" t="8287" r="60" b="18292"/>
          <a:stretch/>
        </p:blipFill>
        <p:spPr>
          <a:xfrm>
            <a:off x="4092116" y="187603"/>
            <a:ext cx="4007767" cy="648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11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xmlns="" id="{1692571E-0ED8-4D42-A788-B4DB93388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8" t="2568" b="10584"/>
          <a:stretch/>
        </p:blipFill>
        <p:spPr>
          <a:xfrm>
            <a:off x="2915602" y="165444"/>
            <a:ext cx="6360795" cy="652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83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xmlns="" id="{6F17C83C-FA05-4B4F-9541-C0B4944ACF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76" t="53333" r="30624" b="667"/>
          <a:stretch/>
        </p:blipFill>
        <p:spPr>
          <a:xfrm>
            <a:off x="8534399" y="3657600"/>
            <a:ext cx="3657601" cy="3154680"/>
          </a:xfrm>
          <a:prstGeom prst="rect">
            <a:avLst/>
          </a:prstGeom>
        </p:spPr>
      </p:pic>
      <p:pic>
        <p:nvPicPr>
          <p:cNvPr id="3" name="Picture 2" descr="Image result for tympanic cavity and auditory tube">
            <a:extLst>
              <a:ext uri="{FF2B5EF4-FFF2-40B4-BE49-F238E27FC236}">
                <a16:creationId xmlns:a16="http://schemas.microsoft.com/office/drawing/2014/main" xmlns="" id="{F34C1DB0-68A2-44D3-8281-A73EDF0D3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64"/>
          <a:stretch/>
        </p:blipFill>
        <p:spPr bwMode="auto">
          <a:xfrm>
            <a:off x="3093719" y="0"/>
            <a:ext cx="6004562" cy="353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xmlns="" id="{1C2C199E-AB9C-4F65-8EF7-F961B28288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3" t="29854" r="17649"/>
          <a:stretch/>
        </p:blipFill>
        <p:spPr>
          <a:xfrm>
            <a:off x="91438" y="3703320"/>
            <a:ext cx="3657601" cy="32004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xmlns="" id="{11C6C844-D1A7-421C-8618-170D493305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81" y="3703320"/>
            <a:ext cx="2928379" cy="31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46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6" y="1222633"/>
            <a:ext cx="10058400" cy="454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70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" t="54840" r="32724" b="276"/>
          <a:stretch/>
        </p:blipFill>
        <p:spPr>
          <a:xfrm>
            <a:off x="1225870" y="0"/>
            <a:ext cx="9740260" cy="434994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xmlns="" id="{5E4952C5-AA58-4DC4-988E-3A6D5B1E2D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7" t="11670" r="24054"/>
          <a:stretch/>
        </p:blipFill>
        <p:spPr>
          <a:xfrm>
            <a:off x="4117068" y="3825240"/>
            <a:ext cx="4102160" cy="303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081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75" y="1001722"/>
            <a:ext cx="8840024" cy="571895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377" y="172994"/>
            <a:ext cx="3446925" cy="2595332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5"/>
          <a:srcRect l="37836" t="12325" r="35746" b="6938"/>
          <a:stretch/>
        </p:blipFill>
        <p:spPr>
          <a:xfrm>
            <a:off x="9869483" y="3022132"/>
            <a:ext cx="1512749" cy="369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163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14" y="532078"/>
            <a:ext cx="8224377" cy="584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86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40410" t="15824" r="17388" b="8757"/>
          <a:stretch/>
        </p:blipFill>
        <p:spPr>
          <a:xfrm>
            <a:off x="7201593" y="86499"/>
            <a:ext cx="4685608" cy="669905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6" y="1371599"/>
            <a:ext cx="6701757" cy="412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26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127934" y="449542"/>
            <a:ext cx="19361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Aphasia</a:t>
            </a:r>
            <a:endParaRPr lang="hu-HU" sz="2800" b="1" dirty="0">
              <a:latin typeface="Georgia" panose="02040502050405020303" pitchFamily="18" charset="0"/>
            </a:endParaRPr>
          </a:p>
          <a:p>
            <a:endParaRPr lang="hu-HU" b="1" dirty="0"/>
          </a:p>
        </p:txBody>
      </p:sp>
      <p:pic>
        <p:nvPicPr>
          <p:cNvPr id="3" name="Picture 2" descr="1605 Brocas and Wernickes Areas-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40" y="1678289"/>
            <a:ext cx="5795319" cy="39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9193427" y="3105834"/>
            <a:ext cx="184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primary sensory</a:t>
            </a:r>
          </a:p>
          <a:p>
            <a:r>
              <a:rPr lang="en-US" dirty="0">
                <a:latin typeface="Georgia" panose="02040502050405020303" pitchFamily="18" charset="0"/>
              </a:rPr>
              <a:t>speech center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202824" y="3105834"/>
            <a:ext cx="1795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>
                <a:latin typeface="Georgia" panose="02040502050405020303" pitchFamily="18" charset="0"/>
              </a:rPr>
              <a:t>primary</a:t>
            </a:r>
            <a:r>
              <a:rPr lang="hu-HU" dirty="0">
                <a:latin typeface="Georgia" panose="02040502050405020303" pitchFamily="18" charset="0"/>
              </a:rPr>
              <a:t> motor </a:t>
            </a:r>
          </a:p>
          <a:p>
            <a:r>
              <a:rPr lang="hu-HU" dirty="0" err="1">
                <a:latin typeface="Georgia" panose="02040502050405020303" pitchFamily="18" charset="0"/>
              </a:rPr>
              <a:t>speech</a:t>
            </a:r>
            <a:r>
              <a:rPr lang="hu-HU" dirty="0">
                <a:latin typeface="Georgia" panose="02040502050405020303" pitchFamily="18" charset="0"/>
              </a:rPr>
              <a:t> center</a:t>
            </a:r>
          </a:p>
        </p:txBody>
      </p:sp>
    </p:spTree>
    <p:extLst>
      <p:ext uri="{BB962C8B-B14F-4D97-AF65-F5344CB8AC3E}">
        <p14:creationId xmlns:p14="http://schemas.microsoft.com/office/powerpoint/2010/main" val="3161103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38007" t="19024" r="16689" b="6229"/>
          <a:stretch/>
        </p:blipFill>
        <p:spPr>
          <a:xfrm>
            <a:off x="686076" y="183279"/>
            <a:ext cx="4968328" cy="655774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/>
          <a:srcRect l="40186" t="22260" r="15933" b="4559"/>
          <a:stretch/>
        </p:blipFill>
        <p:spPr>
          <a:xfrm>
            <a:off x="6551022" y="183279"/>
            <a:ext cx="4915178" cy="65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58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3845223" y="3105834"/>
            <a:ext cx="4501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err="1">
                <a:latin typeface="Georgia" panose="02040502050405020303" pitchFamily="18" charset="0"/>
              </a:rPr>
              <a:t>Vestibular</a:t>
            </a:r>
            <a:r>
              <a:rPr lang="hu-HU" sz="3600" b="1" dirty="0">
                <a:latin typeface="Georgia" panose="02040502050405020303" pitchFamily="18" charset="0"/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832665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6" y="1222633"/>
            <a:ext cx="10058400" cy="454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51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l="18470" t="20302" r="18507" b="12674"/>
          <a:stretch/>
        </p:blipFill>
        <p:spPr>
          <a:xfrm>
            <a:off x="336645" y="160361"/>
            <a:ext cx="7683689" cy="653727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50037" t="28697" r="10559" b="16873"/>
          <a:stretch/>
        </p:blipFill>
        <p:spPr>
          <a:xfrm>
            <a:off x="8173839" y="1473958"/>
            <a:ext cx="3840739" cy="42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683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/>
          <a:srcRect l="9851" t="15123" r="35074" b="17852"/>
          <a:stretch/>
        </p:blipFill>
        <p:spPr>
          <a:xfrm>
            <a:off x="2738650" y="160361"/>
            <a:ext cx="6714699" cy="653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481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14" y="532078"/>
            <a:ext cx="8224377" cy="584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752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42985" t="19601" r="23433" b="21210"/>
          <a:stretch/>
        </p:blipFill>
        <p:spPr>
          <a:xfrm>
            <a:off x="3779015" y="162052"/>
            <a:ext cx="4633969" cy="653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09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430021" y="321276"/>
            <a:ext cx="5509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Medial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Longitudinal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Fascicle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68" r="53171"/>
          <a:stretch/>
        </p:blipFill>
        <p:spPr>
          <a:xfrm>
            <a:off x="2811617" y="1965378"/>
            <a:ext cx="6568765" cy="480831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DFC0F3CD-99C7-4CAE-B186-0C993FB8BAF7}"/>
              </a:ext>
            </a:extLst>
          </p:cNvPr>
          <p:cNvSpPr txBox="1"/>
          <p:nvPr/>
        </p:nvSpPr>
        <p:spPr>
          <a:xfrm>
            <a:off x="3702531" y="1143327"/>
            <a:ext cx="4879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Vestibulo-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Occular</a:t>
            </a:r>
            <a:r>
              <a:rPr lang="hu-HU" sz="2800" b="1" dirty="0">
                <a:latin typeface="Georgia" panose="02040502050405020303" pitchFamily="18" charset="0"/>
              </a:rPr>
              <a:t> Reflex</a:t>
            </a:r>
          </a:p>
        </p:txBody>
      </p:sp>
    </p:spTree>
    <p:extLst>
      <p:ext uri="{BB962C8B-B14F-4D97-AF65-F5344CB8AC3E}">
        <p14:creationId xmlns:p14="http://schemas.microsoft.com/office/powerpoint/2010/main" val="29608110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542529" y="278527"/>
            <a:ext cx="31069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 err="1">
                <a:latin typeface="Georgia" panose="02040502050405020303" pitchFamily="18" charset="0"/>
              </a:rPr>
              <a:t>Development</a:t>
            </a:r>
            <a:r>
              <a:rPr lang="hu-HU" sz="2800" b="1" dirty="0">
                <a:latin typeface="Georgia" panose="02040502050405020303" pitchFamily="18" charset="0"/>
              </a:rPr>
              <a:t> of</a:t>
            </a:r>
          </a:p>
          <a:p>
            <a:pPr algn="ctr"/>
            <a:r>
              <a:rPr lang="hu-HU" sz="2800" b="1" dirty="0" err="1">
                <a:latin typeface="Georgia" panose="02040502050405020303" pitchFamily="18" charset="0"/>
              </a:rPr>
              <a:t>the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Ear</a:t>
            </a:r>
            <a:endParaRPr lang="hu-HU" sz="2800" b="1" dirty="0">
              <a:latin typeface="Georgia" panose="02040502050405020303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1455" t="39471" r="58806" b="23029"/>
          <a:stretch/>
        </p:blipFill>
        <p:spPr>
          <a:xfrm>
            <a:off x="456219" y="156986"/>
            <a:ext cx="3501633" cy="2643486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40970" t="41010" r="25448" b="12815"/>
          <a:stretch/>
        </p:blipFill>
        <p:spPr>
          <a:xfrm>
            <a:off x="524459" y="3063921"/>
            <a:ext cx="3387126" cy="372583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60224" t="41570" r="3882" b="6658"/>
          <a:stretch/>
        </p:blipFill>
        <p:spPr>
          <a:xfrm>
            <a:off x="4491447" y="1697676"/>
            <a:ext cx="3323611" cy="383502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61" y="3429000"/>
            <a:ext cx="3261987" cy="329982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161" y="26705"/>
            <a:ext cx="2877052" cy="3341942"/>
          </a:xfrm>
          <a:prstGeom prst="rect">
            <a:avLst/>
          </a:prstGeom>
        </p:spPr>
      </p:pic>
      <p:sp>
        <p:nvSpPr>
          <p:cNvPr id="10" name="Téglalap 9"/>
          <p:cNvSpPr/>
          <p:nvPr/>
        </p:nvSpPr>
        <p:spPr>
          <a:xfrm>
            <a:off x="2852382" y="3903260"/>
            <a:ext cx="1045555" cy="6414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4491447" y="1697676"/>
            <a:ext cx="1045555" cy="6414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33077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392429" y="3142676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Gustatory</a:t>
            </a:r>
            <a:r>
              <a:rPr lang="hu-HU" sz="2800" b="1" dirty="0">
                <a:latin typeface="Georgia" panose="02040502050405020303" pitchFamily="18" charset="0"/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10755403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36941" t="23519" r="15149" b="32964"/>
          <a:stretch/>
        </p:blipFill>
        <p:spPr>
          <a:xfrm>
            <a:off x="1169160" y="122832"/>
            <a:ext cx="4467368" cy="324614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/>
          <a:srcRect l="37276" t="15420" r="14674" b="10278"/>
          <a:stretch/>
        </p:blipFill>
        <p:spPr>
          <a:xfrm>
            <a:off x="6537598" y="64168"/>
            <a:ext cx="5381686" cy="6657474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l="9291" t="28837" r="51082" b="24288"/>
          <a:stretch/>
        </p:blipFill>
        <p:spPr>
          <a:xfrm>
            <a:off x="1792406" y="3510888"/>
            <a:ext cx="3384645" cy="320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26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47" y="1123910"/>
            <a:ext cx="6993113" cy="5536215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953291" y="234779"/>
            <a:ext cx="2279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>
                <a:latin typeface="Georgia" panose="02040502050405020303" pitchFamily="18" charset="0"/>
              </a:rPr>
              <a:t>Thalamus</a:t>
            </a:r>
            <a:endParaRPr lang="hu-HU" sz="32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094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7333" y="1249250"/>
            <a:ext cx="59803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/>
              <a:t>References: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Netter</a:t>
            </a:r>
            <a:r>
              <a:rPr lang="hu-HU" dirty="0"/>
              <a:t>: Atlas of Human </a:t>
            </a:r>
            <a:r>
              <a:rPr lang="hu-HU" dirty="0" err="1"/>
              <a:t>Anatomy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Netter</a:t>
            </a:r>
            <a:r>
              <a:rPr lang="hu-HU" dirty="0"/>
              <a:t>: Atlas of </a:t>
            </a:r>
            <a:r>
              <a:rPr lang="hu-HU" dirty="0" err="1"/>
              <a:t>Embriology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Netter</a:t>
            </a:r>
            <a:r>
              <a:rPr lang="hu-HU" dirty="0"/>
              <a:t>: Atlas of </a:t>
            </a:r>
            <a:r>
              <a:rPr lang="hu-HU" dirty="0" err="1"/>
              <a:t>Neuroanatomy</a:t>
            </a:r>
            <a:r>
              <a:rPr lang="hu-HU" dirty="0"/>
              <a:t> and </a:t>
            </a:r>
            <a:r>
              <a:rPr lang="hu-HU" dirty="0" err="1"/>
              <a:t>Neurophysiology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Langman</a:t>
            </a:r>
            <a:r>
              <a:rPr lang="hu-HU" dirty="0"/>
              <a:t>: </a:t>
            </a:r>
            <a:r>
              <a:rPr lang="hu-HU" dirty="0" err="1"/>
              <a:t>Embriology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Welsch</a:t>
            </a:r>
            <a:r>
              <a:rPr lang="hu-HU" dirty="0"/>
              <a:t>: </a:t>
            </a:r>
            <a:r>
              <a:rPr lang="hu-HU" dirty="0" err="1"/>
              <a:t>Lehrbuch</a:t>
            </a:r>
            <a:r>
              <a:rPr lang="hu-HU" dirty="0"/>
              <a:t> </a:t>
            </a:r>
            <a:r>
              <a:rPr lang="hu-HU" dirty="0" err="1"/>
              <a:t>Histologie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Hajdu: Vezérfonal a </a:t>
            </a:r>
            <a:r>
              <a:rPr lang="hu-HU" dirty="0" err="1"/>
              <a:t>neuroanatómiához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SH</a:t>
            </a:r>
            <a:r>
              <a:rPr lang="hu-HU" dirty="0"/>
              <a:t> Atlasz: Anatómia </a:t>
            </a:r>
            <a:r>
              <a:rPr lang="hu-HU" dirty="0" err="1"/>
              <a:t>III</a:t>
            </a:r>
            <a:r>
              <a:rPr lang="hu-HU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Purves</a:t>
            </a:r>
            <a:r>
              <a:rPr lang="hu-HU" dirty="0"/>
              <a:t>: </a:t>
            </a:r>
            <a:r>
              <a:rPr lang="hu-HU" dirty="0" err="1"/>
              <a:t>Neuroscience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4222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omunculus brai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4"/>
          <a:stretch/>
        </p:blipFill>
        <p:spPr bwMode="auto">
          <a:xfrm>
            <a:off x="1242969" y="432487"/>
            <a:ext cx="9679326" cy="610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396314" y="457200"/>
            <a:ext cx="1050324" cy="3089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0175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644594" y="262488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eorgia" panose="02040502050405020303" pitchFamily="18" charset="0"/>
              </a:rPr>
              <a:t>Pain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32509" y="842367"/>
            <a:ext cx="835677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Periphery</a:t>
            </a:r>
            <a:r>
              <a:rPr lang="hu-HU" sz="2000" dirty="0">
                <a:latin typeface="Georgia" panose="02040502050405020303" pitchFamily="18" charset="0"/>
              </a:rPr>
              <a:t>:</a:t>
            </a:r>
            <a:endParaRPr lang="en-US" sz="20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Nociceptor: unspecialized nerve endings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no myelin sheath/ slightly myelinated axons -&gt; slow conduction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the receptive field is large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only discharge when the stimulus is large enough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primary pain: sharp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secondary pain: more diffuse, dull, longer lasting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Injury -&gt;cytokines -&gt;COX2 activation -&gt; PG synthesis -&gt;sensitization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Image result for free nerve ending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3" t="9249" r="22687"/>
          <a:stretch/>
        </p:blipFill>
        <p:spPr bwMode="auto">
          <a:xfrm>
            <a:off x="8948946" y="2604934"/>
            <a:ext cx="3015049" cy="414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457200" y="3731741"/>
            <a:ext cx="65405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Central: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discriminative component: location, intensity, quality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spinothalamic tracts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targets primary and secondary sensory cortex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affective- motivational component</a:t>
            </a:r>
            <a:r>
              <a:rPr lang="hu-HU" sz="2000" dirty="0">
                <a:latin typeface="Georgia" panose="02040502050405020303" pitchFamily="18" charset="0"/>
              </a:rPr>
              <a:t>: </a:t>
            </a:r>
            <a:r>
              <a:rPr lang="hu-HU" sz="2000" dirty="0" err="1">
                <a:latin typeface="Georgia" panose="02040502050405020303" pitchFamily="18" charset="0"/>
              </a:rPr>
              <a:t>unpleasentness</a:t>
            </a:r>
            <a:endParaRPr lang="hu-HU" sz="2000" dirty="0">
              <a:latin typeface="Georgia" panose="02040502050405020303" pitchFamily="18" charset="0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hu-HU" sz="2000" dirty="0">
                <a:latin typeface="Georgia" panose="02040502050405020303" pitchFamily="18" charset="0"/>
              </a:rPr>
              <a:t>projection </a:t>
            </a:r>
            <a:r>
              <a:rPr lang="hu-HU" sz="2000" dirty="0" err="1">
                <a:latin typeface="Georgia" panose="02040502050405020303" pitchFamily="18" charset="0"/>
              </a:rPr>
              <a:t>to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RF</a:t>
            </a:r>
            <a:r>
              <a:rPr lang="hu-HU" sz="2000" dirty="0">
                <a:latin typeface="Georgia" panose="02040502050405020303" pitchFamily="18" charset="0"/>
              </a:rPr>
              <a:t> (</a:t>
            </a:r>
            <a:r>
              <a:rPr lang="hu-HU" sz="2000" dirty="0" err="1">
                <a:latin typeface="Georgia" panose="02040502050405020303" pitchFamily="18" charset="0"/>
              </a:rPr>
              <a:t>periaqueductal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grey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matter</a:t>
            </a:r>
            <a:r>
              <a:rPr lang="hu-HU" sz="2000" dirty="0">
                <a:latin typeface="Georgia" panose="02040502050405020303" pitchFamily="18" charset="0"/>
              </a:rPr>
              <a:t>) 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hypothalamus</a:t>
            </a:r>
            <a:r>
              <a:rPr lang="hu-HU" sz="2000" dirty="0">
                <a:latin typeface="Georgia" panose="02040502050405020303" pitchFamily="18" charset="0"/>
              </a:rPr>
              <a:t> -&gt; </a:t>
            </a:r>
            <a:r>
              <a:rPr lang="hu-HU" sz="2000" dirty="0" err="1">
                <a:latin typeface="Georgia" panose="02040502050405020303" pitchFamily="18" charset="0"/>
              </a:rPr>
              <a:t>autonomous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ns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hu-HU" sz="2000" dirty="0" err="1">
                <a:latin typeface="Georgia" panose="02040502050405020303" pitchFamily="18" charset="0"/>
              </a:rPr>
              <a:t>reactions</a:t>
            </a:r>
            <a:endParaRPr lang="hu-HU" sz="2000" dirty="0">
              <a:latin typeface="Georgia" panose="02040502050405020303" pitchFamily="18" charset="0"/>
            </a:endParaRP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latin typeface="Georgia" panose="02040502050405020303" pitchFamily="18" charset="0"/>
              </a:rPr>
              <a:t>amygdala</a:t>
            </a:r>
            <a:endParaRPr lang="en-US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44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517284" y="290196"/>
            <a:ext cx="5234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latin typeface="Georgia" panose="02040502050405020303" pitchFamily="18" charset="0"/>
              </a:rPr>
              <a:t>Descending</a:t>
            </a:r>
            <a:r>
              <a:rPr lang="hu-HU" sz="2800" b="1" dirty="0">
                <a:latin typeface="Georgia" panose="02040502050405020303" pitchFamily="18" charset="0"/>
              </a:rPr>
              <a:t> </a:t>
            </a:r>
            <a:r>
              <a:rPr lang="hu-HU" sz="2800" b="1" dirty="0" err="1">
                <a:latin typeface="Georgia" panose="02040502050405020303" pitchFamily="18" charset="0"/>
              </a:rPr>
              <a:t>Control</a:t>
            </a:r>
            <a:r>
              <a:rPr lang="hu-HU" sz="2800" b="1" dirty="0">
                <a:latin typeface="Georgia" panose="02040502050405020303" pitchFamily="18" charset="0"/>
              </a:rPr>
              <a:t> of </a:t>
            </a:r>
            <a:r>
              <a:rPr lang="en-US" sz="2800" b="1" dirty="0">
                <a:latin typeface="Georgia" panose="02040502050405020303" pitchFamily="18" charset="0"/>
              </a:rPr>
              <a:t>Pain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401782" y="1302327"/>
            <a:ext cx="5309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circumstances affect pain perception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all senses are </a:t>
            </a:r>
            <a:r>
              <a:rPr lang="en-US" sz="2000" dirty="0" err="1">
                <a:latin typeface="Georgia" panose="02040502050405020303" pitchFamily="18" charset="0"/>
              </a:rPr>
              <a:t>subjuect</a:t>
            </a:r>
            <a:r>
              <a:rPr lang="en-US" sz="2000" dirty="0">
                <a:latin typeface="Georgia" panose="02040502050405020303" pitchFamily="18" charset="0"/>
              </a:rPr>
              <a:t> to some modulation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01783" y="2437569"/>
            <a:ext cx="569421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Central: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periaqueductal grey matter -&gt;analgesia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dorsal raphe </a:t>
            </a:r>
            <a:r>
              <a:rPr lang="en-US" sz="2000" dirty="0" err="1">
                <a:latin typeface="Georgia" panose="02040502050405020303" pitchFamily="18" charset="0"/>
              </a:rPr>
              <a:t>ncl</a:t>
            </a:r>
            <a:r>
              <a:rPr lang="en-US" sz="2000" dirty="0">
                <a:latin typeface="Georgia" panose="020405020504050203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medullary 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endogenous opioid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Georgia" panose="02040502050405020303" pitchFamily="18" charset="0"/>
            </a:endParaRPr>
          </a:p>
          <a:p>
            <a:r>
              <a:rPr lang="en-US" sz="2000" dirty="0">
                <a:latin typeface="Georgia" panose="02040502050405020303" pitchFamily="18" charset="0"/>
              </a:rPr>
              <a:t>Peripheral: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Gate theory: activation of low threshold mechanoreceptors reduce sensation of sharp pain (i.e.: rubbing the toe after kicking the table)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eorgia" panose="02040502050405020303" pitchFamily="18" charset="0"/>
              </a:rPr>
              <a:t>endogenous opioid system</a:t>
            </a:r>
            <a:r>
              <a:rPr lang="hu-HU" sz="2000" dirty="0">
                <a:latin typeface="Georgia" panose="02040502050405020303" pitchFamily="18" charset="0"/>
              </a:rPr>
              <a:t>: </a:t>
            </a:r>
            <a:r>
              <a:rPr lang="en-US" sz="2000" dirty="0">
                <a:latin typeface="Georgia" panose="02040502050405020303" pitchFamily="18" charset="0"/>
              </a:rPr>
              <a:t>inhibitory</a:t>
            </a:r>
            <a:r>
              <a:rPr lang="hu-HU" sz="2000" dirty="0">
                <a:latin typeface="Georgia" panose="02040502050405020303" pitchFamily="18" charset="0"/>
              </a:rPr>
              <a:t> </a:t>
            </a:r>
            <a:r>
              <a:rPr lang="en-US" sz="2000" dirty="0">
                <a:latin typeface="Georgia" panose="02040502050405020303" pitchFamily="18" charset="0"/>
              </a:rPr>
              <a:t>interneurons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5979" t="13957" r="54493" b="38915"/>
          <a:stretch/>
        </p:blipFill>
        <p:spPr>
          <a:xfrm>
            <a:off x="6480752" y="1302327"/>
            <a:ext cx="5481671" cy="522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57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590550" y="3126260"/>
            <a:ext cx="1042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b="1" dirty="0" err="1">
                <a:latin typeface="Georgia" panose="02040502050405020303" pitchFamily="18" charset="0"/>
              </a:rPr>
              <a:t>Eye</a:t>
            </a:r>
            <a:endParaRPr lang="hu-HU" sz="3600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714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6. egyéni séma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4FB8C1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2656</TotalTime>
  <Words>505</Words>
  <Application>Microsoft Office PowerPoint</Application>
  <PresentationFormat>Szélesvásznú</PresentationFormat>
  <Paragraphs>142</Paragraphs>
  <Slides>50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50</vt:i4>
      </vt:variant>
    </vt:vector>
  </HeadingPairs>
  <TitlesOfParts>
    <vt:vector size="56" baseType="lpstr">
      <vt:lpstr>Arial</vt:lpstr>
      <vt:lpstr>Bookman Old Style</vt:lpstr>
      <vt:lpstr>Calibri</vt:lpstr>
      <vt:lpstr>Georgia</vt:lpstr>
      <vt:lpstr>Rockwell</vt:lpstr>
      <vt:lpstr>Damask</vt:lpstr>
      <vt:lpstr>Nervous system III.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Idegrendszer III.</dc:title>
  <dc:creator>User</dc:creator>
  <cp:lastModifiedBy>halaszv</cp:lastModifiedBy>
  <cp:revision>125</cp:revision>
  <dcterms:created xsi:type="dcterms:W3CDTF">2017-03-18T20:55:43Z</dcterms:created>
  <dcterms:modified xsi:type="dcterms:W3CDTF">2018-04-23T13:26:17Z</dcterms:modified>
</cp:coreProperties>
</file>