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4"/>
  </p:notesMasterIdLst>
  <p:sldIdLst>
    <p:sldId id="257" r:id="rId2"/>
    <p:sldId id="261" r:id="rId3"/>
    <p:sldId id="268" r:id="rId4"/>
    <p:sldId id="300" r:id="rId5"/>
    <p:sldId id="270" r:id="rId6"/>
    <p:sldId id="269" r:id="rId7"/>
    <p:sldId id="266" r:id="rId8"/>
    <p:sldId id="337" r:id="rId9"/>
    <p:sldId id="263" r:id="rId10"/>
    <p:sldId id="336" r:id="rId11"/>
    <p:sldId id="298" r:id="rId12"/>
    <p:sldId id="258" r:id="rId13"/>
    <p:sldId id="332" r:id="rId14"/>
    <p:sldId id="265" r:id="rId15"/>
    <p:sldId id="272" r:id="rId16"/>
    <p:sldId id="271" r:id="rId17"/>
    <p:sldId id="273" r:id="rId18"/>
    <p:sldId id="276" r:id="rId19"/>
    <p:sldId id="284" r:id="rId20"/>
    <p:sldId id="278" r:id="rId21"/>
    <p:sldId id="333" r:id="rId22"/>
    <p:sldId id="279" r:id="rId23"/>
    <p:sldId id="280" r:id="rId24"/>
    <p:sldId id="281" r:id="rId25"/>
    <p:sldId id="282" r:id="rId26"/>
    <p:sldId id="283" r:id="rId27"/>
    <p:sldId id="338" r:id="rId28"/>
    <p:sldId id="339" r:id="rId29"/>
    <p:sldId id="334" r:id="rId30"/>
    <p:sldId id="301" r:id="rId31"/>
    <p:sldId id="302" r:id="rId32"/>
    <p:sldId id="303" r:id="rId33"/>
    <p:sldId id="304" r:id="rId34"/>
    <p:sldId id="305" r:id="rId35"/>
    <p:sldId id="306" r:id="rId36"/>
    <p:sldId id="307" r:id="rId37"/>
    <p:sldId id="308" r:id="rId38"/>
    <p:sldId id="309" r:id="rId39"/>
    <p:sldId id="310" r:id="rId40"/>
    <p:sldId id="311" r:id="rId41"/>
    <p:sldId id="312" r:id="rId42"/>
    <p:sldId id="313" r:id="rId43"/>
    <p:sldId id="314" r:id="rId44"/>
    <p:sldId id="315" r:id="rId45"/>
    <p:sldId id="316" r:id="rId46"/>
    <p:sldId id="317" r:id="rId47"/>
    <p:sldId id="318" r:id="rId48"/>
    <p:sldId id="319" r:id="rId49"/>
    <p:sldId id="320" r:id="rId50"/>
    <p:sldId id="321" r:id="rId51"/>
    <p:sldId id="322" r:id="rId52"/>
    <p:sldId id="323" r:id="rId53"/>
    <p:sldId id="324" r:id="rId54"/>
    <p:sldId id="325" r:id="rId55"/>
    <p:sldId id="326" r:id="rId56"/>
    <p:sldId id="327" r:id="rId57"/>
    <p:sldId id="260" r:id="rId58"/>
    <p:sldId id="328" r:id="rId59"/>
    <p:sldId id="329" r:id="rId60"/>
    <p:sldId id="330" r:id="rId61"/>
    <p:sldId id="335" r:id="rId62"/>
    <p:sldId id="331" r:id="rId6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82" autoAdjust="0"/>
    <p:restoredTop sz="61009" autoAdjust="0"/>
  </p:normalViewPr>
  <p:slideViewPr>
    <p:cSldViewPr snapToGrid="0" showGuides="1">
      <p:cViewPr varScale="1">
        <p:scale>
          <a:sx n="63" d="100"/>
          <a:sy n="63" d="100"/>
        </p:scale>
        <p:origin x="61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2D799C-949C-48D4-BE52-089BB3417B9A}" type="datetimeFigureOut">
              <a:rPr lang="hu-HU" smtClean="0"/>
              <a:t>2018.04.23.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86955D-4F57-450E-B0E7-6587B76E4DD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5767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85834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233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6955D-4F57-450E-B0E7-6587B76E4DD1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9030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6955D-4F57-450E-B0E7-6587B76E4DD1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1443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6955D-4F57-450E-B0E7-6587B76E4DD1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92540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6955D-4F57-450E-B0E7-6587B76E4DD1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69051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6955D-4F57-450E-B0E7-6587B76E4DD1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744002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6955D-4F57-450E-B0E7-6587B76E4DD1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069663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6955D-4F57-450E-B0E7-6587B76E4DD1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96506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6955D-4F57-450E-B0E7-6587B76E4DD1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76559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6955D-4F57-450E-B0E7-6587B76E4DD1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44349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36532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6955D-4F57-450E-B0E7-6587B76E4DD1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55903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6955D-4F57-450E-B0E7-6587B76E4DD1}" type="slidenum">
              <a:rPr lang="hu-HU" smtClean="0"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766522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6955D-4F57-450E-B0E7-6587B76E4DD1}" type="slidenum">
              <a:rPr lang="hu-HU" smtClean="0"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17712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6955D-4F57-450E-B0E7-6587B76E4DD1}" type="slidenum">
              <a:rPr lang="hu-HU" smtClean="0"/>
              <a:t>32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02305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aseline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6955D-4F57-450E-B0E7-6587B76E4DD1}" type="slidenum">
              <a:rPr lang="hu-HU" smtClean="0"/>
              <a:t>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493060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6955D-4F57-450E-B0E7-6587B76E4DD1}" type="slidenum">
              <a:rPr lang="hu-HU" smtClean="0"/>
              <a:t>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858642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6955D-4F57-450E-B0E7-6587B76E4DD1}" type="slidenum">
              <a:rPr lang="hu-HU" smtClean="0"/>
              <a:t>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14736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6955D-4F57-450E-B0E7-6587B76E4DD1}" type="slidenum">
              <a:rPr lang="hu-HU" smtClean="0"/>
              <a:t>36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34446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  <a:p>
            <a:endParaRPr lang="hu-HU" baseline="0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605FC-7AC6-4A04-BCC8-EB2B6F294B9B}" type="slidenum">
              <a:rPr lang="hu-HU" smtClean="0"/>
              <a:t>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801981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aseline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605FC-7AC6-4A04-BCC8-EB2B6F294B9B}" type="slidenum">
              <a:rPr lang="hu-HU" smtClean="0"/>
              <a:t>38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8364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6955D-4F57-450E-B0E7-6587B76E4DD1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47655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6955D-4F57-450E-B0E7-6587B76E4DD1}" type="slidenum">
              <a:rPr lang="hu-HU" smtClean="0"/>
              <a:t>39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38955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605FC-7AC6-4A04-BCC8-EB2B6F294B9B}" type="slidenum">
              <a:rPr lang="hu-HU" smtClean="0"/>
              <a:t>40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363514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6955D-4F57-450E-B0E7-6587B76E4DD1}" type="slidenum">
              <a:rPr lang="hu-HU" smtClean="0"/>
              <a:t>41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670916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6955D-4F57-450E-B0E7-6587B76E4DD1}" type="slidenum">
              <a:rPr lang="hu-HU" smtClean="0"/>
              <a:t>42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573794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aseline="0" dirty="0"/>
          </a:p>
          <a:p>
            <a:endParaRPr lang="hu-HU" baseline="0" dirty="0"/>
          </a:p>
          <a:p>
            <a:endParaRPr lang="hu-HU" baseline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6955D-4F57-450E-B0E7-6587B76E4DD1}" type="slidenum">
              <a:rPr lang="hu-HU" smtClean="0"/>
              <a:t>44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632287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6955D-4F57-450E-B0E7-6587B76E4DD1}" type="slidenum">
              <a:rPr lang="hu-HU" smtClean="0"/>
              <a:t>45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88754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6955D-4F57-450E-B0E7-6587B76E4DD1}" type="slidenum">
              <a:rPr lang="hu-HU" smtClean="0"/>
              <a:t>46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96539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6955D-4F57-450E-B0E7-6587B76E4DD1}" type="slidenum">
              <a:rPr lang="hu-HU" smtClean="0"/>
              <a:t>47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10516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6955D-4F57-450E-B0E7-6587B76E4DD1}" type="slidenum">
              <a:rPr lang="hu-HU" smtClean="0"/>
              <a:t>49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14665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6955D-4F57-450E-B0E7-6587B76E4DD1}" type="slidenum">
              <a:rPr lang="hu-HU" smtClean="0"/>
              <a:t>50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3529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baseline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6955D-4F57-450E-B0E7-6587B76E4DD1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13733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6955D-4F57-450E-B0E7-6587B76E4DD1}" type="slidenum">
              <a:rPr lang="hu-HU" smtClean="0"/>
              <a:t>51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611286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6955D-4F57-450E-B0E7-6587B76E4DD1}" type="slidenum">
              <a:rPr lang="hu-HU" smtClean="0"/>
              <a:t>52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19219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6955D-4F57-450E-B0E7-6587B76E4DD1}" type="slidenum">
              <a:rPr lang="hu-HU" smtClean="0"/>
              <a:t>53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78567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6955D-4F57-450E-B0E7-6587B76E4DD1}" type="slidenum">
              <a:rPr lang="hu-HU" smtClean="0"/>
              <a:t>54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69057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6955D-4F57-450E-B0E7-6587B76E4DD1}" type="slidenum">
              <a:rPr lang="hu-HU" smtClean="0"/>
              <a:t>56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2733231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6955D-4F57-450E-B0E7-6587B76E4DD1}" type="slidenum">
              <a:rPr lang="hu-HU" smtClean="0"/>
              <a:t>57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48508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6955D-4F57-450E-B0E7-6587B76E4DD1}" type="slidenum">
              <a:rPr lang="hu-HU" smtClean="0"/>
              <a:t>58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212694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6955D-4F57-450E-B0E7-6587B76E4DD1}" type="slidenum">
              <a:rPr lang="hu-HU" smtClean="0"/>
              <a:t>60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52982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6955D-4F57-450E-B0E7-6587B76E4DD1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7192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6955D-4F57-450E-B0E7-6587B76E4DD1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11436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6955D-4F57-450E-B0E7-6587B76E4DD1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02422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6955D-4F57-450E-B0E7-6587B76E4DD1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3483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6955D-4F57-450E-B0E7-6587B76E4DD1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17086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70" y="1122363"/>
            <a:ext cx="9001461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70" y="3602038"/>
            <a:ext cx="900146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D69AE-441E-4FD6-AF89-E509686D4441}" type="datetimeFigureOut">
              <a:rPr lang="hu-HU" smtClean="0"/>
              <a:t>2018.04.23.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36EDF-6665-4A79-8462-605AF0D4AA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33886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7" y="4289373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7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6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D69AE-441E-4FD6-AF89-E509686D4441}" type="datetimeFigureOut">
              <a:rPr lang="hu-HU" smtClean="0"/>
              <a:t>2018.04.23.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36EDF-6665-4A79-8462-605AF0D4AA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25259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6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6" y="4204821"/>
            <a:ext cx="10353762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D69AE-441E-4FD6-AF89-E509686D4441}" type="datetimeFigureOut">
              <a:rPr lang="hu-HU" smtClean="0"/>
              <a:t>2018.04.23.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36EDF-6665-4A79-8462-605AF0D4AA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3588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3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D69AE-441E-4FD6-AF89-E509686D4441}" type="datetimeFigureOut">
              <a:rPr lang="hu-HU" smtClean="0"/>
              <a:t>2018.04.23.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36EDF-6665-4A79-8462-605AF0D4AA29}" type="slidenum">
              <a:rPr lang="hu-HU" smtClean="0"/>
              <a:t>‹#›</a:t>
            </a:fld>
            <a:endParaRPr lang="hu-HU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75807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7" y="2126942"/>
            <a:ext cx="10355326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4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D69AE-441E-4FD6-AF89-E509686D4441}" type="datetimeFigureOut">
              <a:rPr lang="hu-HU" smtClean="0"/>
              <a:t>2018.04.23.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36EDF-6665-4A79-8462-605AF0D4AA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4073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88320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9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9" y="2911624"/>
            <a:ext cx="3299820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9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7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D69AE-441E-4FD6-AF89-E509686D4441}" type="datetimeFigureOut">
              <a:rPr lang="hu-HU" smtClean="0"/>
              <a:t>2018.04.23.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36EDF-6665-4A79-8462-605AF0D4AA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09755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6" y="609600"/>
            <a:ext cx="10353762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19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6" indent="0">
              <a:buNone/>
              <a:defRPr sz="1600"/>
            </a:lvl2pPr>
            <a:lvl3pPr marL="914411" indent="0">
              <a:buNone/>
              <a:defRPr sz="1600"/>
            </a:lvl3pPr>
            <a:lvl4pPr marL="1371617" indent="0">
              <a:buNone/>
              <a:defRPr sz="1600"/>
            </a:lvl4pPr>
            <a:lvl5pPr marL="1828823" indent="0">
              <a:buNone/>
              <a:defRPr sz="1600"/>
            </a:lvl5pPr>
            <a:lvl6pPr marL="2286029" indent="0">
              <a:buNone/>
              <a:defRPr sz="1600"/>
            </a:lvl6pPr>
            <a:lvl7pPr marL="2743234" indent="0">
              <a:buNone/>
              <a:defRPr sz="1600"/>
            </a:lvl7pPr>
            <a:lvl8pPr marL="3200440" indent="0">
              <a:buNone/>
              <a:defRPr sz="1600"/>
            </a:lvl8pPr>
            <a:lvl9pPr marL="3657646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2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8" y="2298987"/>
            <a:ext cx="293052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6" indent="0">
              <a:buNone/>
              <a:defRPr sz="1600"/>
            </a:lvl2pPr>
            <a:lvl3pPr marL="914411" indent="0">
              <a:buNone/>
              <a:defRPr sz="1600"/>
            </a:lvl3pPr>
            <a:lvl4pPr marL="1371617" indent="0">
              <a:buNone/>
              <a:defRPr sz="1600"/>
            </a:lvl4pPr>
            <a:lvl5pPr marL="1828823" indent="0">
              <a:buNone/>
              <a:defRPr sz="1600"/>
            </a:lvl5pPr>
            <a:lvl6pPr marL="2286029" indent="0">
              <a:buNone/>
              <a:defRPr sz="1600"/>
            </a:lvl6pPr>
            <a:lvl7pPr marL="2743234" indent="0">
              <a:buNone/>
              <a:defRPr sz="1600"/>
            </a:lvl7pPr>
            <a:lvl8pPr marL="3200440" indent="0">
              <a:buNone/>
              <a:defRPr sz="1600"/>
            </a:lvl8pPr>
            <a:lvl9pPr marL="3657646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6" indent="0">
              <a:buNone/>
              <a:defRPr sz="1600"/>
            </a:lvl2pPr>
            <a:lvl3pPr marL="914411" indent="0">
              <a:buNone/>
              <a:defRPr sz="1600"/>
            </a:lvl3pPr>
            <a:lvl4pPr marL="1371617" indent="0">
              <a:buNone/>
              <a:defRPr sz="1600"/>
            </a:lvl4pPr>
            <a:lvl5pPr marL="1828823" indent="0">
              <a:buNone/>
              <a:defRPr sz="1600"/>
            </a:lvl5pPr>
            <a:lvl6pPr marL="2286029" indent="0">
              <a:buNone/>
              <a:defRPr sz="1600"/>
            </a:lvl6pPr>
            <a:lvl7pPr marL="2743234" indent="0">
              <a:buNone/>
              <a:defRPr sz="1600"/>
            </a:lvl7pPr>
            <a:lvl8pPr marL="3200440" indent="0">
              <a:buNone/>
              <a:defRPr sz="1600"/>
            </a:lvl8pPr>
            <a:lvl9pPr marL="3657646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2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D69AE-441E-4FD6-AF89-E509686D4441}" type="datetimeFigureOut">
              <a:rPr lang="hu-HU" smtClean="0"/>
              <a:t>2018.04.23.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36EDF-6665-4A79-8462-605AF0D4AA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7869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D69AE-441E-4FD6-AF89-E509686D4441}" type="datetimeFigureOut">
              <a:rPr lang="hu-HU" smtClean="0"/>
              <a:t>2018.04.23.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36EDF-6665-4A79-8462-605AF0D4AA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5070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0"/>
            <a:ext cx="2542658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600"/>
            <a:ext cx="7658706" cy="5181601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D69AE-441E-4FD6-AF89-E509686D4441}" type="datetimeFigureOut">
              <a:rPr lang="hu-HU" smtClean="0"/>
              <a:t>2018.04.23.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36EDF-6665-4A79-8462-605AF0D4AA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124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D69AE-441E-4FD6-AF89-E509686D4441}" type="datetimeFigureOut">
              <a:rPr lang="hu-HU" smtClean="0"/>
              <a:t>2018.04.23.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36EDF-6665-4A79-8462-605AF0D4AA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282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5" y="657227"/>
            <a:ext cx="9733513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5" y="3602039"/>
            <a:ext cx="9733513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D69AE-441E-4FD6-AF89-E509686D4441}" type="datetimeFigureOut">
              <a:rPr lang="hu-HU" smtClean="0"/>
              <a:t>2018.04.23.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36EDF-6665-4A79-8462-605AF0D4AA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20325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6" y="609600"/>
            <a:ext cx="10353762" cy="132632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6" y="2088320"/>
            <a:ext cx="5106004" cy="370288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20"/>
            <a:ext cx="5094155" cy="370288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D69AE-441E-4FD6-AF89-E509686D4441}" type="datetimeFigureOut">
              <a:rPr lang="hu-HU" smtClean="0"/>
              <a:t>2018.04.23.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36EDF-6665-4A79-8462-605AF0D4AA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6675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6" y="609600"/>
            <a:ext cx="10353762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5" y="2088320"/>
            <a:ext cx="4879198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9" cy="287896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912232"/>
            <a:ext cx="5095356" cy="287896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D69AE-441E-4FD6-AF89-E509686D4441}" type="datetimeFigureOut">
              <a:rPr lang="hu-HU" smtClean="0"/>
              <a:t>2018.04.23.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36EDF-6665-4A79-8462-605AF0D4AA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314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D69AE-441E-4FD6-AF89-E509686D4441}" type="datetimeFigureOut">
              <a:rPr lang="hu-HU" smtClean="0"/>
              <a:t>2018.04.23.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36EDF-6665-4A79-8462-605AF0D4AA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0744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D69AE-441E-4FD6-AF89-E509686D4441}" type="datetimeFigureOut">
              <a:rPr lang="hu-HU" smtClean="0"/>
              <a:t>2018.04.23.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36EDF-6665-4A79-8462-605AF0D4AA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2432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30" y="609600"/>
            <a:ext cx="3932236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5" y="609601"/>
            <a:ext cx="6189492" cy="5181600"/>
          </a:xfrm>
        </p:spPr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30" y="2971801"/>
            <a:ext cx="3932236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D69AE-441E-4FD6-AF89-E509686D4441}" type="datetimeFigureOut">
              <a:rPr lang="hu-HU" smtClean="0"/>
              <a:t>2018.04.23.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36EDF-6665-4A79-8462-605AF0D4AA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5383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30" y="609600"/>
            <a:ext cx="5929772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971800"/>
            <a:ext cx="5934949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D69AE-441E-4FD6-AF89-E509686D4441}" type="datetimeFigureOut">
              <a:rPr lang="hu-HU" smtClean="0"/>
              <a:t>2018.04.23.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36EDF-6665-4A79-8462-605AF0D4AA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9206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6" y="609600"/>
            <a:ext cx="10353762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6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D69AE-441E-4FD6-AF89-E509686D4441}" type="datetimeFigureOut">
              <a:rPr lang="hu-HU" smtClean="0"/>
              <a:t>2018.04.23.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6"/>
            <a:ext cx="6672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6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36EDF-6665-4A79-8462-605AF0D4AA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17328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11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3" indent="-228603" algn="l" defTabSz="914411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8" indent="-228603" algn="l" defTabSz="914411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14" indent="-228603" algn="l" defTabSz="914411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20" indent="-228603" algn="l" defTabSz="914411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26" indent="-228603" algn="l" defTabSz="914411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32" indent="-228603" algn="l" defTabSz="914411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48" indent="-228603" algn="l" defTabSz="914411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2537138"/>
            <a:ext cx="9144000" cy="972825"/>
          </a:xfrm>
        </p:spPr>
        <p:txBody>
          <a:bodyPr>
            <a:normAutofit/>
          </a:bodyPr>
          <a:lstStyle/>
          <a:p>
            <a:r>
              <a:rPr lang="hu-HU" dirty="0"/>
              <a:t>Idegrendszer II.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Agyidegek, mozgató rendszer, limbikus rendszer, vegetatív idegrendszer 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5134102" y="2137027"/>
            <a:ext cx="2158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/>
              <a:t>dr. Halász  Vanda</a:t>
            </a:r>
          </a:p>
        </p:txBody>
      </p:sp>
    </p:spTree>
    <p:extLst>
      <p:ext uri="{BB962C8B-B14F-4D97-AF65-F5344CB8AC3E}">
        <p14:creationId xmlns:p14="http://schemas.microsoft.com/office/powerpoint/2010/main" val="4226906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xmlns="" id="{841C5D7E-085B-490D-AB27-33E6C089CC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122" y="1627484"/>
            <a:ext cx="9931612" cy="5021290"/>
          </a:xfrm>
          <a:prstGeom prst="rect">
            <a:avLst/>
          </a:prstGeom>
        </p:spPr>
      </p:pic>
      <p:graphicFrame>
        <p:nvGraphicFramePr>
          <p:cNvPr id="5" name="Objektum 4">
            <a:extLst>
              <a:ext uri="{FF2B5EF4-FFF2-40B4-BE49-F238E27FC236}">
                <a16:creationId xmlns:a16="http://schemas.microsoft.com/office/drawing/2014/main" xmlns="" id="{DDEFBD03-0348-4C9C-BBE2-3CD56EBA8F6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25267" y="209227"/>
          <a:ext cx="4151838" cy="285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Image" r:id="rId5" imgW="13053960" imgH="8990280" progId="Photoshop.Image.7">
                  <p:embed/>
                </p:oleObj>
              </mc:Choice>
              <mc:Fallback>
                <p:oleObj name="Image" r:id="rId5" imgW="13053960" imgH="8990280" progId="Photoshop.Image.7">
                  <p:embed/>
                  <p:pic>
                    <p:nvPicPr>
                      <p:cNvPr id="5" name="Objektum 4">
                        <a:extLst>
                          <a:ext uri="{FF2B5EF4-FFF2-40B4-BE49-F238E27FC236}">
                            <a16:creationId xmlns:a16="http://schemas.microsoft.com/office/drawing/2014/main" xmlns="" id="{DDEFBD03-0348-4C9C-BBE2-3CD56EBA8F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5267" y="209227"/>
                        <a:ext cx="4151838" cy="2859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2518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/>
          <a:srcRect l="20270" t="13830" r="40000" b="17251"/>
          <a:stretch/>
        </p:blipFill>
        <p:spPr>
          <a:xfrm>
            <a:off x="3779108" y="213722"/>
            <a:ext cx="4633784" cy="643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878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924051" y="3150304"/>
            <a:ext cx="2347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>
                <a:latin typeface="Georgia" panose="02040502050405020303" pitchFamily="18" charset="0"/>
              </a:rPr>
              <a:t>Agyidegek</a:t>
            </a:r>
          </a:p>
        </p:txBody>
      </p:sp>
    </p:spTree>
    <p:extLst>
      <p:ext uri="{BB962C8B-B14F-4D97-AF65-F5344CB8AC3E}">
        <p14:creationId xmlns:p14="http://schemas.microsoft.com/office/powerpoint/2010/main" val="110793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334851" y="618187"/>
            <a:ext cx="11500834" cy="5756856"/>
          </a:xfrm>
          <a:prstGeom prst="rect">
            <a:avLst/>
          </a:prstGeom>
          <a:solidFill>
            <a:schemeClr val="bg2">
              <a:lumMod val="40000"/>
              <a:lumOff val="60000"/>
              <a:alpha val="21000"/>
            </a:schemeClr>
          </a:soli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42" name="Szövegdoboz 41">
            <a:extLst>
              <a:ext uri="{FF2B5EF4-FFF2-40B4-BE49-F238E27FC236}">
                <a16:creationId xmlns:a16="http://schemas.microsoft.com/office/drawing/2014/main" xmlns="" id="{1D9A8A3E-BBC0-4142-8770-1CC343A6D2BE}"/>
              </a:ext>
            </a:extLst>
          </p:cNvPr>
          <p:cNvSpPr txBox="1"/>
          <p:nvPr/>
        </p:nvSpPr>
        <p:spPr>
          <a:xfrm>
            <a:off x="5405036" y="2927942"/>
            <a:ext cx="14077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CNS</a:t>
            </a:r>
            <a:endParaRPr lang="hu-H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43" name="Szövegdoboz 42">
            <a:extLst>
              <a:ext uri="{FF2B5EF4-FFF2-40B4-BE49-F238E27FC236}">
                <a16:creationId xmlns:a16="http://schemas.microsoft.com/office/drawing/2014/main" xmlns="" id="{33766CDC-7A70-4A3B-8F9B-C34F3CF880C5}"/>
              </a:ext>
            </a:extLst>
          </p:cNvPr>
          <p:cNvSpPr txBox="1"/>
          <p:nvPr/>
        </p:nvSpPr>
        <p:spPr>
          <a:xfrm>
            <a:off x="9685275" y="1298539"/>
            <a:ext cx="15395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dirty="0">
                <a:latin typeface="Cambria" panose="02040503050406030204" pitchFamily="18" charset="0"/>
              </a:rPr>
              <a:t>vázizomzat</a:t>
            </a:r>
          </a:p>
        </p:txBody>
      </p:sp>
      <p:sp>
        <p:nvSpPr>
          <p:cNvPr id="44" name="Szövegdoboz 43">
            <a:extLst>
              <a:ext uri="{FF2B5EF4-FFF2-40B4-BE49-F238E27FC236}">
                <a16:creationId xmlns:a16="http://schemas.microsoft.com/office/drawing/2014/main" xmlns="" id="{50FD324F-819B-4CBC-A7E9-39EAEA7CAA87}"/>
              </a:ext>
            </a:extLst>
          </p:cNvPr>
          <p:cNvSpPr txBox="1"/>
          <p:nvPr/>
        </p:nvSpPr>
        <p:spPr>
          <a:xfrm>
            <a:off x="9336228" y="4620392"/>
            <a:ext cx="20082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200" dirty="0">
                <a:latin typeface="Cambria" panose="02040503050406030204" pitchFamily="18" charset="0"/>
              </a:rPr>
              <a:t>mirigyek, simaizom, szívizom</a:t>
            </a:r>
          </a:p>
        </p:txBody>
      </p:sp>
      <p:sp>
        <p:nvSpPr>
          <p:cNvPr id="45" name="Szövegdoboz 44">
            <a:extLst>
              <a:ext uri="{FF2B5EF4-FFF2-40B4-BE49-F238E27FC236}">
                <a16:creationId xmlns:a16="http://schemas.microsoft.com/office/drawing/2014/main" xmlns="" id="{7567A333-48B4-46D9-9862-CAE54ECB44CE}"/>
              </a:ext>
            </a:extLst>
          </p:cNvPr>
          <p:cNvSpPr txBox="1"/>
          <p:nvPr/>
        </p:nvSpPr>
        <p:spPr>
          <a:xfrm>
            <a:off x="967201" y="1260651"/>
            <a:ext cx="2331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dirty="0">
                <a:latin typeface="Cambria" panose="02040503050406030204" pitchFamily="18" charset="0"/>
              </a:rPr>
              <a:t>bőr, vázizomzat, </a:t>
            </a:r>
            <a:r>
              <a:rPr lang="hu-HU" sz="2200" dirty="0" err="1">
                <a:latin typeface="Cambria" panose="02040503050406030204" pitchFamily="18" charset="0"/>
              </a:rPr>
              <a:t>izületek</a:t>
            </a:r>
            <a:endParaRPr lang="hu-HU" sz="2200" dirty="0">
              <a:latin typeface="Cambria" panose="02040503050406030204" pitchFamily="18" charset="0"/>
            </a:endParaRPr>
          </a:p>
        </p:txBody>
      </p:sp>
      <p:sp>
        <p:nvSpPr>
          <p:cNvPr id="46" name="Szövegdoboz 45">
            <a:extLst>
              <a:ext uri="{FF2B5EF4-FFF2-40B4-BE49-F238E27FC236}">
                <a16:creationId xmlns:a16="http://schemas.microsoft.com/office/drawing/2014/main" xmlns="" id="{BCECC6A4-E1BE-47D3-9C0B-206A9922BDA8}"/>
              </a:ext>
            </a:extLst>
          </p:cNvPr>
          <p:cNvSpPr txBox="1"/>
          <p:nvPr/>
        </p:nvSpPr>
        <p:spPr>
          <a:xfrm>
            <a:off x="1043499" y="5180826"/>
            <a:ext cx="18142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dirty="0">
                <a:latin typeface="Cambria" panose="02040503050406030204" pitchFamily="18" charset="0"/>
              </a:rPr>
              <a:t>belső szervek</a:t>
            </a:r>
          </a:p>
        </p:txBody>
      </p:sp>
      <p:cxnSp>
        <p:nvCxnSpPr>
          <p:cNvPr id="47" name="Egyenes összekötő nyíllal 46">
            <a:extLst>
              <a:ext uri="{FF2B5EF4-FFF2-40B4-BE49-F238E27FC236}">
                <a16:creationId xmlns:a16="http://schemas.microsoft.com/office/drawing/2014/main" xmlns="" id="{0CB43870-ABB7-40A3-A267-1C1A7A0D6F23}"/>
              </a:ext>
            </a:extLst>
          </p:cNvPr>
          <p:cNvCxnSpPr/>
          <p:nvPr/>
        </p:nvCxnSpPr>
        <p:spPr>
          <a:xfrm flipV="1">
            <a:off x="2870657" y="3745249"/>
            <a:ext cx="2367055" cy="152951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gyenes összekötő nyíllal 47">
            <a:extLst>
              <a:ext uri="{FF2B5EF4-FFF2-40B4-BE49-F238E27FC236}">
                <a16:creationId xmlns:a16="http://schemas.microsoft.com/office/drawing/2014/main" xmlns="" id="{EBE9B6C2-8B88-43DA-82AB-7381FF5E87B5}"/>
              </a:ext>
            </a:extLst>
          </p:cNvPr>
          <p:cNvCxnSpPr>
            <a:cxnSpLocks/>
          </p:cNvCxnSpPr>
          <p:nvPr/>
        </p:nvCxnSpPr>
        <p:spPr>
          <a:xfrm>
            <a:off x="2855772" y="2030092"/>
            <a:ext cx="2362157" cy="114025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gyenes összekötő nyíllal 48">
            <a:extLst>
              <a:ext uri="{FF2B5EF4-FFF2-40B4-BE49-F238E27FC236}">
                <a16:creationId xmlns:a16="http://schemas.microsoft.com/office/drawing/2014/main" xmlns="" id="{21FB6540-4CCA-404D-A896-C9D59AB6203F}"/>
              </a:ext>
            </a:extLst>
          </p:cNvPr>
          <p:cNvCxnSpPr/>
          <p:nvPr/>
        </p:nvCxnSpPr>
        <p:spPr>
          <a:xfrm flipV="1">
            <a:off x="6937260" y="1876204"/>
            <a:ext cx="2398968" cy="124141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gyenes összekötő nyíllal 49">
            <a:extLst>
              <a:ext uri="{FF2B5EF4-FFF2-40B4-BE49-F238E27FC236}">
                <a16:creationId xmlns:a16="http://schemas.microsoft.com/office/drawing/2014/main" xmlns="" id="{29698F3E-B524-4BB6-A3E3-467C9FABED46}"/>
              </a:ext>
            </a:extLst>
          </p:cNvPr>
          <p:cNvCxnSpPr>
            <a:cxnSpLocks/>
          </p:cNvCxnSpPr>
          <p:nvPr/>
        </p:nvCxnSpPr>
        <p:spPr>
          <a:xfrm>
            <a:off x="6957043" y="3745249"/>
            <a:ext cx="2500466" cy="152951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Szövegdoboz 50">
            <a:extLst>
              <a:ext uri="{FF2B5EF4-FFF2-40B4-BE49-F238E27FC236}">
                <a16:creationId xmlns:a16="http://schemas.microsoft.com/office/drawing/2014/main" xmlns="" id="{F6E02FFF-3E1F-4948-BE0C-7AA6E66EE917}"/>
              </a:ext>
            </a:extLst>
          </p:cNvPr>
          <p:cNvSpPr txBox="1"/>
          <p:nvPr/>
        </p:nvSpPr>
        <p:spPr>
          <a:xfrm>
            <a:off x="1529658" y="3375917"/>
            <a:ext cx="134395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hu-HU" sz="2400" b="1" dirty="0" err="1">
                <a:latin typeface="Cambria" panose="02040503050406030204" pitchFamily="18" charset="0"/>
              </a:rPr>
              <a:t>afferens</a:t>
            </a:r>
            <a:endParaRPr lang="hu-HU" sz="2400" b="1" dirty="0">
              <a:latin typeface="Cambria" panose="02040503050406030204" pitchFamily="18" charset="0"/>
            </a:endParaRPr>
          </a:p>
        </p:txBody>
      </p:sp>
      <p:sp>
        <p:nvSpPr>
          <p:cNvPr id="52" name="Szövegdoboz 51">
            <a:extLst>
              <a:ext uri="{FF2B5EF4-FFF2-40B4-BE49-F238E27FC236}">
                <a16:creationId xmlns:a16="http://schemas.microsoft.com/office/drawing/2014/main" xmlns="" id="{F5147B26-CF3B-4F59-AF91-9593D5B94428}"/>
              </a:ext>
            </a:extLst>
          </p:cNvPr>
          <p:cNvSpPr txBox="1"/>
          <p:nvPr/>
        </p:nvSpPr>
        <p:spPr>
          <a:xfrm>
            <a:off x="8650658" y="3335571"/>
            <a:ext cx="134235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hu-HU" sz="2400" b="1" dirty="0" err="1">
                <a:latin typeface="Cambria" panose="02040503050406030204" pitchFamily="18" charset="0"/>
              </a:rPr>
              <a:t>efferens</a:t>
            </a:r>
            <a:endParaRPr lang="hu-HU" sz="2400" b="1" dirty="0">
              <a:latin typeface="Cambria" panose="02040503050406030204" pitchFamily="18" charset="0"/>
            </a:endParaRPr>
          </a:p>
        </p:txBody>
      </p:sp>
      <p:sp>
        <p:nvSpPr>
          <p:cNvPr id="53" name="Szövegdoboz 52">
            <a:extLst>
              <a:ext uri="{FF2B5EF4-FFF2-40B4-BE49-F238E27FC236}">
                <a16:creationId xmlns:a16="http://schemas.microsoft.com/office/drawing/2014/main" xmlns="" id="{5FA06A39-8A70-4D79-8820-47EF93BFA70D}"/>
              </a:ext>
            </a:extLst>
          </p:cNvPr>
          <p:cNvSpPr txBox="1"/>
          <p:nvPr/>
        </p:nvSpPr>
        <p:spPr>
          <a:xfrm rot="1535282">
            <a:off x="3117332" y="2123717"/>
            <a:ext cx="1721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>
                <a:latin typeface="Cambria" panose="02040503050406030204" pitchFamily="18" charset="0"/>
              </a:rPr>
              <a:t>somatosensor</a:t>
            </a:r>
            <a:endParaRPr lang="hu-HU" sz="2000" dirty="0">
              <a:latin typeface="Cambria" panose="02040503050406030204" pitchFamily="18" charset="0"/>
            </a:endParaRPr>
          </a:p>
        </p:txBody>
      </p:sp>
      <p:sp>
        <p:nvSpPr>
          <p:cNvPr id="54" name="Szövegdoboz 53">
            <a:extLst>
              <a:ext uri="{FF2B5EF4-FFF2-40B4-BE49-F238E27FC236}">
                <a16:creationId xmlns:a16="http://schemas.microsoft.com/office/drawing/2014/main" xmlns="" id="{B842FF79-8F76-4A21-96B6-D19085FD27EA}"/>
              </a:ext>
            </a:extLst>
          </p:cNvPr>
          <p:cNvSpPr txBox="1"/>
          <p:nvPr/>
        </p:nvSpPr>
        <p:spPr>
          <a:xfrm rot="19671017">
            <a:off x="3005079" y="4148626"/>
            <a:ext cx="1751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>
                <a:latin typeface="Cambria" panose="02040503050406030204" pitchFamily="18" charset="0"/>
              </a:rPr>
              <a:t>viscerosensor</a:t>
            </a:r>
            <a:endParaRPr lang="hu-HU" sz="2000" dirty="0">
              <a:latin typeface="Cambria" panose="02040503050406030204" pitchFamily="18" charset="0"/>
            </a:endParaRPr>
          </a:p>
        </p:txBody>
      </p:sp>
      <p:sp>
        <p:nvSpPr>
          <p:cNvPr id="55" name="Szövegdoboz 54">
            <a:extLst>
              <a:ext uri="{FF2B5EF4-FFF2-40B4-BE49-F238E27FC236}">
                <a16:creationId xmlns:a16="http://schemas.microsoft.com/office/drawing/2014/main" xmlns="" id="{ED2755A0-F515-46CE-AFFA-D62B7B05E11D}"/>
              </a:ext>
            </a:extLst>
          </p:cNvPr>
          <p:cNvSpPr txBox="1"/>
          <p:nvPr/>
        </p:nvSpPr>
        <p:spPr>
          <a:xfrm rot="19957509" flipH="1">
            <a:off x="7188077" y="2141012"/>
            <a:ext cx="16661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>
                <a:latin typeface="Cambria" panose="02040503050406030204" pitchFamily="18" charset="0"/>
              </a:rPr>
              <a:t>somatomotor</a:t>
            </a:r>
            <a:endParaRPr lang="hu-HU" sz="2000" dirty="0">
              <a:latin typeface="Cambria" panose="02040503050406030204" pitchFamily="18" charset="0"/>
            </a:endParaRPr>
          </a:p>
        </p:txBody>
      </p:sp>
      <p:sp>
        <p:nvSpPr>
          <p:cNvPr id="56" name="Szövegdoboz 55">
            <a:extLst>
              <a:ext uri="{FF2B5EF4-FFF2-40B4-BE49-F238E27FC236}">
                <a16:creationId xmlns:a16="http://schemas.microsoft.com/office/drawing/2014/main" xmlns="" id="{EB0A144F-EE4A-4000-80C0-43B143EBB053}"/>
              </a:ext>
            </a:extLst>
          </p:cNvPr>
          <p:cNvSpPr txBox="1"/>
          <p:nvPr/>
        </p:nvSpPr>
        <p:spPr>
          <a:xfrm rot="1830802" flipH="1">
            <a:off x="7260114" y="4053313"/>
            <a:ext cx="1751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>
                <a:latin typeface="Cambria" panose="02040503050406030204" pitchFamily="18" charset="0"/>
              </a:rPr>
              <a:t>visceromotor</a:t>
            </a:r>
            <a:endParaRPr lang="hu-HU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579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018" y="351327"/>
            <a:ext cx="4451870" cy="609245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/>
          <a:srcRect l="11866" t="23939" r="32164" b="25268"/>
          <a:stretch/>
        </p:blipFill>
        <p:spPr>
          <a:xfrm>
            <a:off x="272955" y="920484"/>
            <a:ext cx="6823881" cy="495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04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417" y="517062"/>
            <a:ext cx="3405479" cy="561605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52" y="517062"/>
            <a:ext cx="5295815" cy="560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05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4396140" y="256978"/>
            <a:ext cx="3427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>
                <a:latin typeface="Georgia" panose="02040502050405020303" pitchFamily="18" charset="0"/>
              </a:rPr>
              <a:t>I. n. </a:t>
            </a:r>
            <a:r>
              <a:rPr lang="hu-HU" sz="3200" b="1" dirty="0" err="1">
                <a:latin typeface="Georgia" panose="02040502050405020303" pitchFamily="18" charset="0"/>
              </a:rPr>
              <a:t>olfactorius</a:t>
            </a:r>
            <a:endParaRPr lang="hu-HU" sz="3200" b="1" dirty="0">
              <a:latin typeface="Georgia" panose="02040502050405020303" pitchFamily="18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/>
          <a:srcRect l="29888" t="31075" r="10224" b="13094"/>
          <a:stretch/>
        </p:blipFill>
        <p:spPr>
          <a:xfrm>
            <a:off x="2552131" y="1009934"/>
            <a:ext cx="7301552" cy="544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806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627105" y="241001"/>
            <a:ext cx="2525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>
                <a:latin typeface="Georgia" panose="02040502050405020303" pitchFamily="18" charset="0"/>
              </a:rPr>
              <a:t>II</a:t>
            </a:r>
            <a:r>
              <a:rPr lang="hu-HU" sz="2800" b="1" dirty="0">
                <a:latin typeface="Georgia" panose="02040502050405020303" pitchFamily="18" charset="0"/>
              </a:rPr>
              <a:t>. n. </a:t>
            </a:r>
            <a:r>
              <a:rPr lang="hu-HU" sz="2800" b="1" dirty="0" err="1">
                <a:latin typeface="Georgia" panose="02040502050405020303" pitchFamily="18" charset="0"/>
              </a:rPr>
              <a:t>opticus</a:t>
            </a:r>
            <a:endParaRPr lang="hu-HU" sz="2800" b="1" dirty="0">
              <a:latin typeface="Georgia" panose="02040502050405020303" pitchFamily="18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892918" y="241002"/>
            <a:ext cx="42418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>
                <a:latin typeface="Georgia" panose="02040502050405020303" pitchFamily="18" charset="0"/>
              </a:rPr>
              <a:t>III</a:t>
            </a:r>
            <a:r>
              <a:rPr lang="hu-HU" sz="2800" b="1" dirty="0">
                <a:latin typeface="Georgia" panose="02040502050405020303" pitchFamily="18" charset="0"/>
              </a:rPr>
              <a:t>. n. </a:t>
            </a:r>
            <a:r>
              <a:rPr lang="hu-HU" sz="2800" b="1" dirty="0" err="1">
                <a:latin typeface="Georgia" panose="02040502050405020303" pitchFamily="18" charset="0"/>
              </a:rPr>
              <a:t>occulomotorius</a:t>
            </a:r>
            <a:endParaRPr lang="hu-HU" sz="2800" b="1" dirty="0">
              <a:latin typeface="Georgia" panose="02040502050405020303" pitchFamily="18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4295270" y="922884"/>
            <a:ext cx="3316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>
                <a:latin typeface="Georgia" panose="02040502050405020303" pitchFamily="18" charset="0"/>
              </a:rPr>
              <a:t>IV</a:t>
            </a:r>
            <a:r>
              <a:rPr lang="hu-HU" sz="2800" b="1" dirty="0">
                <a:latin typeface="Georgia" panose="02040502050405020303" pitchFamily="18" charset="0"/>
              </a:rPr>
              <a:t>. n. </a:t>
            </a:r>
            <a:r>
              <a:rPr lang="hu-HU" sz="2800" b="1" dirty="0" err="1">
                <a:latin typeface="Georgia" panose="02040502050405020303" pitchFamily="18" charset="0"/>
              </a:rPr>
              <a:t>trochlearis</a:t>
            </a:r>
            <a:endParaRPr lang="hu-HU" sz="2800" b="1" dirty="0">
              <a:latin typeface="Georgia" panose="02040502050405020303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8738229" y="241001"/>
            <a:ext cx="3044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>
                <a:latin typeface="Georgia" panose="02040502050405020303" pitchFamily="18" charset="0"/>
              </a:rPr>
              <a:t>VI</a:t>
            </a:r>
            <a:r>
              <a:rPr lang="hu-HU" sz="2800" b="1" dirty="0">
                <a:latin typeface="Georgia" panose="02040502050405020303" pitchFamily="18" charset="0"/>
              </a:rPr>
              <a:t>. n. </a:t>
            </a:r>
            <a:r>
              <a:rPr lang="hu-HU" sz="2800" b="1" dirty="0" err="1">
                <a:latin typeface="Georgia" panose="02040502050405020303" pitchFamily="18" charset="0"/>
              </a:rPr>
              <a:t>abducens</a:t>
            </a:r>
            <a:endParaRPr lang="hu-HU" sz="2800" b="1" dirty="0">
              <a:latin typeface="Georgia" panose="02040502050405020303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844" y="1968076"/>
            <a:ext cx="4411296" cy="3228887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89" y="1663276"/>
            <a:ext cx="2649265" cy="3838491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5"/>
          <a:srcRect l="56754" t="30096" r="12462" b="20790"/>
          <a:stretch/>
        </p:blipFill>
        <p:spPr>
          <a:xfrm>
            <a:off x="8383831" y="1446104"/>
            <a:ext cx="3347661" cy="427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799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66657" y="557970"/>
            <a:ext cx="3163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latin typeface="Georgia" panose="02040502050405020303" pitchFamily="18" charset="0"/>
              </a:rPr>
              <a:t>V. </a:t>
            </a:r>
            <a:r>
              <a:rPr lang="hu-HU" sz="2800" b="1" dirty="0" err="1">
                <a:latin typeface="Georgia" panose="02040502050405020303" pitchFamily="18" charset="0"/>
              </a:rPr>
              <a:t>n.</a:t>
            </a:r>
            <a:r>
              <a:rPr lang="hu-HU" sz="2800" b="1" dirty="0">
                <a:latin typeface="Georgia" panose="02040502050405020303" pitchFamily="18" charset="0"/>
              </a:rPr>
              <a:t> </a:t>
            </a:r>
            <a:r>
              <a:rPr lang="hu-HU" sz="2800" b="1" dirty="0" err="1">
                <a:latin typeface="Georgia" panose="02040502050405020303" pitchFamily="18" charset="0"/>
              </a:rPr>
              <a:t>trigeminus</a:t>
            </a:r>
            <a:endParaRPr lang="hu-HU" sz="2800" b="1" dirty="0">
              <a:latin typeface="Georgia" panose="02040502050405020303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/>
          <a:srcRect l="50597" t="41289" r="9552" b="14774"/>
          <a:stretch/>
        </p:blipFill>
        <p:spPr>
          <a:xfrm flipH="1">
            <a:off x="266657" y="1331824"/>
            <a:ext cx="5568287" cy="491135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/>
          <a:srcRect l="32463" t="18342" r="32164" b="57171"/>
          <a:stretch/>
        </p:blipFill>
        <p:spPr>
          <a:xfrm>
            <a:off x="7945423" y="0"/>
            <a:ext cx="3476768" cy="192542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/>
          <a:srcRect l="29440" t="65076" r="31492" b="12256"/>
          <a:stretch/>
        </p:blipFill>
        <p:spPr>
          <a:xfrm>
            <a:off x="7585023" y="2172397"/>
            <a:ext cx="3837168" cy="1781149"/>
          </a:xfrm>
          <a:prstGeom prst="rect">
            <a:avLst/>
          </a:prstGeom>
        </p:spPr>
      </p:pic>
      <p:cxnSp>
        <p:nvCxnSpPr>
          <p:cNvPr id="7" name="Egyenes összekötő nyíllal 6"/>
          <p:cNvCxnSpPr>
            <a:cxnSpLocks/>
          </p:cNvCxnSpPr>
          <p:nvPr/>
        </p:nvCxnSpPr>
        <p:spPr>
          <a:xfrm flipV="1">
            <a:off x="5834944" y="962712"/>
            <a:ext cx="2927219" cy="192116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Kép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8069" y="4200519"/>
            <a:ext cx="3053687" cy="2657481"/>
          </a:xfrm>
          <a:prstGeom prst="rect">
            <a:avLst/>
          </a:prstGeom>
        </p:spPr>
      </p:pic>
      <p:cxnSp>
        <p:nvCxnSpPr>
          <p:cNvPr id="15" name="Egyenes összekötő nyíllal 14">
            <a:extLst>
              <a:ext uri="{FF2B5EF4-FFF2-40B4-BE49-F238E27FC236}">
                <a16:creationId xmlns:a16="http://schemas.microsoft.com/office/drawing/2014/main" xmlns="" id="{80E0D556-ED8A-4D83-A357-F5B827F413DE}"/>
              </a:ext>
            </a:extLst>
          </p:cNvPr>
          <p:cNvCxnSpPr>
            <a:cxnSpLocks/>
          </p:cNvCxnSpPr>
          <p:nvPr/>
        </p:nvCxnSpPr>
        <p:spPr>
          <a:xfrm flipV="1">
            <a:off x="5242821" y="2572379"/>
            <a:ext cx="3298278" cy="75362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>
            <a:extLst>
              <a:ext uri="{FF2B5EF4-FFF2-40B4-BE49-F238E27FC236}">
                <a16:creationId xmlns:a16="http://schemas.microsoft.com/office/drawing/2014/main" xmlns="" id="{D826553F-830D-4326-BFCA-447F6B792624}"/>
              </a:ext>
            </a:extLst>
          </p:cNvPr>
          <p:cNvCxnSpPr>
            <a:cxnSpLocks/>
          </p:cNvCxnSpPr>
          <p:nvPr/>
        </p:nvCxnSpPr>
        <p:spPr>
          <a:xfrm>
            <a:off x="4681351" y="4600359"/>
            <a:ext cx="4904776" cy="26304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051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trigeminal nerve f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88" y="923947"/>
            <a:ext cx="4307243" cy="466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trigeminal nerve f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60" y="923948"/>
            <a:ext cx="4355460" cy="466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02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615871" y="3113368"/>
            <a:ext cx="5024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>
                <a:latin typeface="Georgia" panose="02040502050405020303" pitchFamily="18" charset="0"/>
              </a:rPr>
              <a:t>Vegetatív idegrendszer</a:t>
            </a:r>
          </a:p>
        </p:txBody>
      </p:sp>
    </p:spTree>
    <p:extLst>
      <p:ext uri="{BB962C8B-B14F-4D97-AF65-F5344CB8AC3E}">
        <p14:creationId xmlns:p14="http://schemas.microsoft.com/office/powerpoint/2010/main" val="3269534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747830" y="256978"/>
            <a:ext cx="27671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>
                <a:latin typeface="Georgia" panose="02040502050405020303" pitchFamily="18" charset="0"/>
              </a:rPr>
              <a:t>VII</a:t>
            </a:r>
            <a:r>
              <a:rPr lang="hu-HU" sz="2800" b="1" dirty="0">
                <a:latin typeface="Georgia" panose="02040502050405020303" pitchFamily="18" charset="0"/>
              </a:rPr>
              <a:t>. n. </a:t>
            </a:r>
            <a:r>
              <a:rPr lang="hu-HU" sz="2800" b="1" dirty="0" err="1">
                <a:latin typeface="Georgia" panose="02040502050405020303" pitchFamily="18" charset="0"/>
              </a:rPr>
              <a:t>facialis</a:t>
            </a:r>
            <a:endParaRPr lang="hu-HU" sz="2800" b="1" dirty="0">
              <a:latin typeface="Georgia" panose="02040502050405020303" pitchFamily="18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xmlns="" id="{703F973F-F8F6-490D-B9A7-59ECBDAE1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32" y="1695657"/>
            <a:ext cx="4401016" cy="3466686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xmlns="" id="{D5FC0469-E4BD-46C0-896D-4C0915B6FD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640" y="1695657"/>
            <a:ext cx="3542360" cy="3476106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xmlns="" id="{E06392D5-F97E-47D4-B37D-E81DF3B3A8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7" b="16722"/>
          <a:stretch/>
        </p:blipFill>
        <p:spPr>
          <a:xfrm>
            <a:off x="0" y="1695657"/>
            <a:ext cx="5874777" cy="347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962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90D1CF04-D8D3-4A1A-9C2A-DBC8BB72D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152" y="321415"/>
            <a:ext cx="7211695" cy="621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922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907365" y="229682"/>
            <a:ext cx="5189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>
                <a:latin typeface="Georgia" panose="02040502050405020303" pitchFamily="18" charset="0"/>
              </a:rPr>
              <a:t>VIII</a:t>
            </a:r>
            <a:r>
              <a:rPr lang="hu-HU" sz="2800" b="1" dirty="0">
                <a:latin typeface="Georgia" panose="02040502050405020303" pitchFamily="18" charset="0"/>
              </a:rPr>
              <a:t>. n. </a:t>
            </a:r>
            <a:r>
              <a:rPr lang="hu-HU" sz="2800" b="1" dirty="0" err="1">
                <a:latin typeface="Georgia" panose="02040502050405020303" pitchFamily="18" charset="0"/>
              </a:rPr>
              <a:t>vestibulocochlearis</a:t>
            </a:r>
            <a:endParaRPr lang="hu-HU" sz="2800" b="1" dirty="0">
              <a:latin typeface="Georgia" panose="02040502050405020303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313" y="1295353"/>
            <a:ext cx="7799565" cy="480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7970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786934" y="284275"/>
            <a:ext cx="4626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>
                <a:latin typeface="Georgia" panose="02040502050405020303" pitchFamily="18" charset="0"/>
              </a:rPr>
              <a:t>IX</a:t>
            </a:r>
            <a:r>
              <a:rPr lang="hu-HU" sz="2800" b="1" dirty="0">
                <a:latin typeface="Georgia" panose="02040502050405020303" pitchFamily="18" charset="0"/>
              </a:rPr>
              <a:t>. n. </a:t>
            </a:r>
            <a:r>
              <a:rPr lang="hu-HU" sz="2800" b="1" dirty="0" err="1">
                <a:latin typeface="Georgia" panose="02040502050405020303" pitchFamily="18" charset="0"/>
              </a:rPr>
              <a:t>glossopharyngeus</a:t>
            </a:r>
            <a:endParaRPr lang="hu-HU" sz="2800" b="1" dirty="0">
              <a:latin typeface="Georgia" panose="02040502050405020303" pitchFamily="18" charset="0"/>
            </a:endParaRPr>
          </a:p>
        </p:txBody>
      </p:sp>
      <p:pic>
        <p:nvPicPr>
          <p:cNvPr id="8194" name="Picture 2" descr="Image result for glossopharyngeal nerv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76"/>
          <a:stretch/>
        </p:blipFill>
        <p:spPr bwMode="auto">
          <a:xfrm>
            <a:off x="3025681" y="1189630"/>
            <a:ext cx="6134100" cy="522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78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149313" y="256978"/>
            <a:ext cx="2194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latin typeface="Georgia" panose="02040502050405020303" pitchFamily="18" charset="0"/>
              </a:rPr>
              <a:t>X. n. </a:t>
            </a:r>
            <a:r>
              <a:rPr lang="hu-HU" sz="2800" b="1" dirty="0" err="1">
                <a:latin typeface="Georgia" panose="02040502050405020303" pitchFamily="18" charset="0"/>
              </a:rPr>
              <a:t>vagus</a:t>
            </a:r>
            <a:endParaRPr lang="hu-HU" sz="2800" b="1" dirty="0">
              <a:latin typeface="Georgia" panose="02040502050405020303" pitchFamily="18" charset="0"/>
            </a:endParaRPr>
          </a:p>
        </p:txBody>
      </p:sp>
      <p:pic>
        <p:nvPicPr>
          <p:cNvPr id="10244" name="Picture 4" descr="Image result for vagus nerve 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390" y="780198"/>
            <a:ext cx="5051604" cy="583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Image result for vagus nerve diagr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10" y="752614"/>
            <a:ext cx="5324665" cy="586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976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393137" y="284274"/>
            <a:ext cx="3440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>
                <a:latin typeface="Georgia" panose="02040502050405020303" pitchFamily="18" charset="0"/>
              </a:rPr>
              <a:t>XI</a:t>
            </a:r>
            <a:r>
              <a:rPr lang="hu-HU" sz="2800" b="1" dirty="0">
                <a:latin typeface="Georgia" panose="02040502050405020303" pitchFamily="18" charset="0"/>
              </a:rPr>
              <a:t>. n. </a:t>
            </a:r>
            <a:r>
              <a:rPr lang="hu-HU" sz="2800" b="1" dirty="0" err="1">
                <a:latin typeface="Georgia" panose="02040502050405020303" pitchFamily="18" charset="0"/>
              </a:rPr>
              <a:t>accessorius</a:t>
            </a:r>
            <a:endParaRPr lang="hu-HU" sz="2800" b="1" dirty="0">
              <a:latin typeface="Georgia" panose="02040502050405020303" pitchFamily="18" charset="0"/>
            </a:endParaRPr>
          </a:p>
        </p:txBody>
      </p:sp>
      <p:pic>
        <p:nvPicPr>
          <p:cNvPr id="9218" name="Picture 2" descr="Image result for glossopharyngeal nerve branch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95"/>
          <a:stretch/>
        </p:blipFill>
        <p:spPr bwMode="auto">
          <a:xfrm>
            <a:off x="2284154" y="807493"/>
            <a:ext cx="7678240" cy="574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266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421031" y="254130"/>
            <a:ext cx="3727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>
                <a:latin typeface="Georgia" panose="02040502050405020303" pitchFamily="18" charset="0"/>
              </a:rPr>
              <a:t>XII</a:t>
            </a:r>
            <a:r>
              <a:rPr lang="hu-HU" sz="2800" b="1" dirty="0">
                <a:latin typeface="Georgia" panose="02040502050405020303" pitchFamily="18" charset="0"/>
              </a:rPr>
              <a:t>. n. </a:t>
            </a:r>
            <a:r>
              <a:rPr lang="hu-HU" sz="2800" b="1" dirty="0" err="1">
                <a:latin typeface="Georgia" panose="02040502050405020303" pitchFamily="18" charset="0"/>
              </a:rPr>
              <a:t>hypoglossus</a:t>
            </a:r>
            <a:endParaRPr lang="hu-HU" sz="2800" b="1" dirty="0">
              <a:latin typeface="Georgia" panose="02040502050405020303" pitchFamily="18" charset="0"/>
            </a:endParaRPr>
          </a:p>
        </p:txBody>
      </p:sp>
      <p:pic>
        <p:nvPicPr>
          <p:cNvPr id="3" name="Picture 2" descr="Image result for glossopharyngeal nerve branch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95"/>
          <a:stretch/>
        </p:blipFill>
        <p:spPr bwMode="auto">
          <a:xfrm>
            <a:off x="2284154" y="807493"/>
            <a:ext cx="7678240" cy="574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2545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66FB5360-7CD3-4C6F-B9C6-F5FE00685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471" y="197603"/>
            <a:ext cx="8617057" cy="646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633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9A0D5169-913F-4292-9534-FC6C86A126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89"/>
          <a:stretch/>
        </p:blipFill>
        <p:spPr>
          <a:xfrm>
            <a:off x="2741020" y="0"/>
            <a:ext cx="67099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7068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576226B9-C36D-4E68-9F0F-1A60479F37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203" y="549101"/>
            <a:ext cx="7341891" cy="580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1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334851" y="540913"/>
            <a:ext cx="11500834" cy="5756856"/>
          </a:xfrm>
          <a:prstGeom prst="rect">
            <a:avLst/>
          </a:prstGeom>
          <a:solidFill>
            <a:schemeClr val="bg2">
              <a:lumMod val="40000"/>
              <a:lumOff val="60000"/>
              <a:alpha val="21000"/>
            </a:schemeClr>
          </a:solidFill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atin typeface="Georgia" panose="02040502050405020303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437879" y="1322499"/>
            <a:ext cx="114169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dirty="0">
                <a:latin typeface="Georgia" panose="02040502050405020303" pitchFamily="18" charset="0"/>
              </a:rPr>
              <a:t>Az idegrendszer a szervezet részműködéseit hangolja össze a </a:t>
            </a:r>
            <a:r>
              <a:rPr lang="hu-HU" sz="2200" dirty="0" err="1">
                <a:latin typeface="Georgia" panose="02040502050405020303" pitchFamily="18" charset="0"/>
              </a:rPr>
              <a:t>homeosztázis</a:t>
            </a:r>
            <a:r>
              <a:rPr lang="hu-HU" sz="2200" dirty="0">
                <a:latin typeface="Georgia" panose="02040502050405020303" pitchFamily="18" charset="0"/>
              </a:rPr>
              <a:t> fenntartásához.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2434102" y="2511382"/>
            <a:ext cx="1835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>
                <a:latin typeface="Georgia" panose="02040502050405020303" pitchFamily="18" charset="0"/>
              </a:rPr>
              <a:t>Somaticus</a:t>
            </a:r>
            <a:endParaRPr lang="hu-HU" sz="2400" b="1" dirty="0">
              <a:latin typeface="Georgia" panose="02040502050405020303" pitchFamily="18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8113689" y="2511382"/>
            <a:ext cx="1664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>
                <a:latin typeface="Georgia" panose="02040502050405020303" pitchFamily="18" charset="0"/>
              </a:rPr>
              <a:t>Autonom</a:t>
            </a:r>
            <a:endParaRPr lang="hu-HU" sz="2400" b="1" dirty="0">
              <a:latin typeface="Georgia" panose="02040502050405020303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209409" y="3322751"/>
            <a:ext cx="404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latin typeface="Georgia" panose="02040502050405020303" pitchFamily="18" charset="0"/>
              </a:rPr>
              <a:t>Szervezet és külvilág kommunikációja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6941710" y="3322750"/>
            <a:ext cx="3992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Georgia" panose="02040502050405020303" pitchFamily="18" charset="0"/>
              </a:rPr>
              <a:t>Szervezet belső információcseréjét szolgálja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2681095" y="4948760"/>
            <a:ext cx="6256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latin typeface="Georgia" panose="02040502050405020303" pitchFamily="18" charset="0"/>
              </a:rPr>
              <a:t>Mindkét rész centrális (</a:t>
            </a:r>
            <a:r>
              <a:rPr lang="hu-HU" dirty="0" err="1">
                <a:latin typeface="Georgia" panose="02040502050405020303" pitchFamily="18" charset="0"/>
              </a:rPr>
              <a:t>CNS</a:t>
            </a:r>
            <a:r>
              <a:rPr lang="hu-HU" dirty="0">
                <a:latin typeface="Georgia" panose="02040502050405020303" pitchFamily="18" charset="0"/>
              </a:rPr>
              <a:t>) és perifériás (</a:t>
            </a:r>
            <a:r>
              <a:rPr lang="hu-HU" dirty="0" err="1">
                <a:latin typeface="Georgia" panose="02040502050405020303" pitchFamily="18" charset="0"/>
              </a:rPr>
              <a:t>PNS</a:t>
            </a:r>
            <a:r>
              <a:rPr lang="hu-HU" dirty="0">
                <a:latin typeface="Georgia" panose="02040502050405020303" pitchFamily="18" charset="0"/>
              </a:rPr>
              <a:t>) részből áll.</a:t>
            </a:r>
          </a:p>
        </p:txBody>
      </p:sp>
    </p:spTree>
    <p:extLst>
      <p:ext uri="{BB962C8B-B14F-4D97-AF65-F5344CB8AC3E}">
        <p14:creationId xmlns:p14="http://schemas.microsoft.com/office/powerpoint/2010/main" val="6262637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603170" y="3105834"/>
            <a:ext cx="4985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>
                <a:latin typeface="Georgia" panose="02040502050405020303" pitchFamily="18" charset="0"/>
              </a:rPr>
              <a:t>Motoros rendszerek</a:t>
            </a:r>
          </a:p>
        </p:txBody>
      </p:sp>
    </p:spTree>
    <p:extLst>
      <p:ext uri="{BB962C8B-B14F-4D97-AF65-F5344CB8AC3E}">
        <p14:creationId xmlns:p14="http://schemas.microsoft.com/office/powerpoint/2010/main" val="18911840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/>
          <a:srcRect l="33851" t="24092" r="19730" b="19531"/>
          <a:stretch/>
        </p:blipFill>
        <p:spPr>
          <a:xfrm>
            <a:off x="2819262" y="221736"/>
            <a:ext cx="6589625" cy="6402584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5718974" y="4311385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1.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3000673" y="1816818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2.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6721819" y="2460567"/>
            <a:ext cx="280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3.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6719007" y="1632152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23413815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3701546" y="211238"/>
            <a:ext cx="4806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>
                <a:latin typeface="Georgia" panose="02040502050405020303" pitchFamily="18" charset="0"/>
              </a:rPr>
              <a:t>Neuromuscularis</a:t>
            </a:r>
            <a:r>
              <a:rPr lang="hu-HU" sz="2800" b="1" dirty="0">
                <a:latin typeface="Georgia" panose="02040502050405020303" pitchFamily="18" charset="0"/>
              </a:rPr>
              <a:t> </a:t>
            </a:r>
            <a:r>
              <a:rPr lang="hu-HU" sz="2800" b="1" dirty="0" err="1">
                <a:latin typeface="Georgia" panose="02040502050405020303" pitchFamily="18" charset="0"/>
              </a:rPr>
              <a:t>junctio</a:t>
            </a:r>
            <a:endParaRPr lang="hu-HU" sz="2800" b="1" dirty="0">
              <a:latin typeface="Georgia" panose="02040502050405020303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124" y="999003"/>
            <a:ext cx="7528560" cy="520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8894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6405489" y="2414791"/>
            <a:ext cx="518983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latin typeface="Georgia" panose="02040502050405020303" pitchFamily="18" charset="0"/>
              </a:rPr>
              <a:t>Motor </a:t>
            </a:r>
            <a:r>
              <a:rPr lang="hu-HU" sz="2000" b="1" dirty="0" err="1">
                <a:latin typeface="Georgia" panose="02040502050405020303" pitchFamily="18" charset="0"/>
              </a:rPr>
              <a:t>pool</a:t>
            </a:r>
            <a:r>
              <a:rPr lang="hu-HU" sz="2000" b="1" dirty="0">
                <a:latin typeface="Georgia" panose="02040502050405020303" pitchFamily="18" charset="0"/>
              </a:rPr>
              <a:t>:  </a:t>
            </a:r>
            <a:r>
              <a:rPr lang="hu-HU" sz="2000" dirty="0">
                <a:latin typeface="Georgia" panose="02040502050405020303" pitchFamily="18" charset="0"/>
              </a:rPr>
              <a:t>az adott izmot beidegző összes motor neuron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0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000" dirty="0">
              <a:latin typeface="Georgia" panose="02040502050405020303" pitchFamily="18" charset="0"/>
            </a:endParaRPr>
          </a:p>
          <a:p>
            <a:r>
              <a:rPr lang="hu-HU" sz="2000" b="1" dirty="0">
                <a:latin typeface="Georgia" panose="02040502050405020303" pitchFamily="18" charset="0"/>
              </a:rPr>
              <a:t>Motoros egység (motor unit): </a:t>
            </a:r>
            <a:r>
              <a:rPr lang="hu-HU" sz="2000" dirty="0">
                <a:latin typeface="Georgia" panose="02040502050405020303" pitchFamily="18" charset="0"/>
              </a:rPr>
              <a:t>egy alfa motor neuron által </a:t>
            </a:r>
            <a:r>
              <a:rPr lang="hu-HU" sz="2000" dirty="0" err="1">
                <a:latin typeface="Georgia" panose="02040502050405020303" pitchFamily="18" charset="0"/>
              </a:rPr>
              <a:t>beidgzett</a:t>
            </a:r>
            <a:r>
              <a:rPr lang="hu-HU" sz="2000" dirty="0">
                <a:latin typeface="Georgia" panose="02040502050405020303" pitchFamily="18" charset="0"/>
              </a:rPr>
              <a:t> izomrostok (az izom erő egyenletes </a:t>
            </a:r>
            <a:r>
              <a:rPr lang="hu-HU" sz="2000" dirty="0" err="1">
                <a:latin typeface="Georgia" panose="02040502050405020303" pitchFamily="18" charset="0"/>
              </a:rPr>
              <a:t>elsztásához</a:t>
            </a:r>
            <a:r>
              <a:rPr lang="hu-HU" sz="2000" dirty="0">
                <a:latin typeface="Georgia" panose="02040502050405020303" pitchFamily="18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sz="2000" dirty="0">
              <a:latin typeface="Georgia" panose="02040502050405020303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Georgia" panose="02040502050405020303" pitchFamily="18" charset="0"/>
              </a:rPr>
              <a:t>kicsi (lassú)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Georgia" panose="02040502050405020303" pitchFamily="18" charset="0"/>
              </a:rPr>
              <a:t>nagy (gyors)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Georgia" panose="02040502050405020303" pitchFamily="18" charset="0"/>
              </a:rPr>
              <a:t>közepes (gyors)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000" dirty="0">
              <a:latin typeface="Georgia" panose="02040502050405020303" pitchFamily="18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6405489" y="869207"/>
            <a:ext cx="40815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>
                <a:latin typeface="Georgia" panose="02040502050405020303" pitchFamily="18" charset="0"/>
              </a:rPr>
              <a:t>Alsó motor neuronok típusai: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Georgia" panose="02040502050405020303" pitchFamily="18" charset="0"/>
              </a:rPr>
              <a:t>gamma (izomorsó)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Georgia" panose="02040502050405020303" pitchFamily="18" charset="0"/>
              </a:rPr>
              <a:t>alfa (vázizomzat): kicsi és nagy</a:t>
            </a:r>
          </a:p>
        </p:txBody>
      </p:sp>
      <p:pic>
        <p:nvPicPr>
          <p:cNvPr id="2050" name="Picture 2" descr="Image result for spinal cord motor neur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57" y="480257"/>
            <a:ext cx="5686861" cy="589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1525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764809" y="3027687"/>
            <a:ext cx="4631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>
                <a:latin typeface="Georgia" panose="02040502050405020303" pitchFamily="18" charset="0"/>
              </a:rPr>
              <a:t>Gerincvelői szabályzó körök</a:t>
            </a:r>
          </a:p>
        </p:txBody>
      </p:sp>
    </p:spTree>
    <p:extLst>
      <p:ext uri="{BB962C8B-B14F-4D97-AF65-F5344CB8AC3E}">
        <p14:creationId xmlns:p14="http://schemas.microsoft.com/office/powerpoint/2010/main" val="26341529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678300" y="1440736"/>
            <a:ext cx="834171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hu-HU" sz="2000" b="1" dirty="0">
                <a:latin typeface="Georgia" panose="02040502050405020303" pitchFamily="18" charset="0"/>
              </a:rPr>
              <a:t>Izomerő szabályzása</a:t>
            </a:r>
            <a:endParaRPr lang="en-US" sz="2000" b="1" dirty="0">
              <a:latin typeface="Georgia" panose="02040502050405020303" pitchFamily="18" charset="0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hu-HU" dirty="0" err="1">
                <a:latin typeface="Georgia" panose="02040502050405020303" pitchFamily="18" charset="0"/>
              </a:rPr>
              <a:t>axonok</a:t>
            </a:r>
            <a:r>
              <a:rPr lang="hu-HU" dirty="0">
                <a:latin typeface="Georgia" panose="02040502050405020303" pitchFamily="18" charset="0"/>
              </a:rPr>
              <a:t> aktivitásának </a:t>
            </a:r>
            <a:r>
              <a:rPr lang="hu-HU" dirty="0" err="1">
                <a:latin typeface="Georgia" panose="02040502050405020303" pitchFamily="18" charset="0"/>
              </a:rPr>
              <a:t>nővelése</a:t>
            </a:r>
            <a:endParaRPr lang="en-US" dirty="0">
              <a:latin typeface="Georgia" panose="02040502050405020303" pitchFamily="18" charset="0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motor</a:t>
            </a:r>
            <a:r>
              <a:rPr lang="hu-HU" dirty="0" err="1">
                <a:latin typeface="Georgia" panose="02040502050405020303" pitchFamily="18" charset="0"/>
              </a:rPr>
              <a:t>os</a:t>
            </a:r>
            <a:r>
              <a:rPr lang="hu-HU" dirty="0">
                <a:latin typeface="Georgia" panose="02040502050405020303" pitchFamily="18" charset="0"/>
              </a:rPr>
              <a:t> egységek aktiválása méret szerint növekvő sorrendben</a:t>
            </a:r>
            <a:endParaRPr lang="en-US" dirty="0">
              <a:latin typeface="Georgia" panose="02040502050405020303" pitchFamily="18" charset="0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akciós potenciál frekvenciájának megváltoztatása</a:t>
            </a:r>
            <a:endParaRPr lang="en-US" dirty="0">
              <a:latin typeface="Georgia" panose="02040502050405020303" pitchFamily="18" charset="0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kontrakciók </a:t>
            </a:r>
            <a:r>
              <a:rPr lang="hu-HU" dirty="0" err="1">
                <a:latin typeface="Georgia" panose="02040502050405020303" pitchFamily="18" charset="0"/>
              </a:rPr>
              <a:t>szummációja</a:t>
            </a:r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7120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313747" y="743919"/>
            <a:ext cx="1552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latin typeface="Georgia" panose="02040502050405020303" pitchFamily="18" charset="0"/>
              </a:rPr>
              <a:t>Reflex ív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759416" y="3113846"/>
            <a:ext cx="1540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latin typeface="Georgia" panose="02040502050405020303" pitchFamily="18" charset="0"/>
              </a:rPr>
              <a:t>receptor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2898183" y="2712201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>
                <a:latin typeface="Georgia" panose="02040502050405020303" pitchFamily="18" charset="0"/>
              </a:rPr>
              <a:t>afferens</a:t>
            </a:r>
            <a:endParaRPr lang="hu-HU" sz="2400" dirty="0">
              <a:latin typeface="Georgia" panose="02040502050405020303" pitchFamily="18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5300420" y="3113846"/>
            <a:ext cx="1467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latin typeface="Georgia" panose="02040502050405020303" pitchFamily="18" charset="0"/>
              </a:rPr>
              <a:t>központ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9190495" y="3113846"/>
            <a:ext cx="2775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latin typeface="Georgia" panose="02040502050405020303" pitchFamily="18" charset="0"/>
              </a:rPr>
              <a:t>végrehajtó szerv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7489791" y="2712201"/>
            <a:ext cx="1271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>
                <a:latin typeface="Georgia" panose="02040502050405020303" pitchFamily="18" charset="0"/>
              </a:rPr>
              <a:t>efferens</a:t>
            </a:r>
            <a:endParaRPr lang="hu-HU" sz="2400" dirty="0">
              <a:latin typeface="Georgia" panose="02040502050405020303" pitchFamily="18" charset="0"/>
            </a:endParaRPr>
          </a:p>
        </p:txBody>
      </p:sp>
      <p:cxnSp>
        <p:nvCxnSpPr>
          <p:cNvPr id="9" name="Egyenes összekötő nyíllal 8"/>
          <p:cNvCxnSpPr>
            <a:cxnSpLocks/>
            <a:stCxn id="3" idx="3"/>
            <a:endCxn id="5" idx="1"/>
          </p:cNvCxnSpPr>
          <p:nvPr/>
        </p:nvCxnSpPr>
        <p:spPr>
          <a:xfrm>
            <a:off x="2300222" y="3344679"/>
            <a:ext cx="30001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>
            <a:cxnSpLocks/>
            <a:stCxn id="5" idx="3"/>
            <a:endCxn id="7" idx="1"/>
          </p:cNvCxnSpPr>
          <p:nvPr/>
        </p:nvCxnSpPr>
        <p:spPr>
          <a:xfrm>
            <a:off x="6767488" y="3344679"/>
            <a:ext cx="242300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8100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proprioceptive refle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673" y="1088493"/>
            <a:ext cx="762000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431663" y="222355"/>
            <a:ext cx="5328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>
                <a:latin typeface="Georgia" panose="02040502050405020303" pitchFamily="18" charset="0"/>
              </a:rPr>
              <a:t>Nyújtási/ </a:t>
            </a:r>
            <a:r>
              <a:rPr lang="hu-HU" sz="2400" b="1" dirty="0" err="1">
                <a:latin typeface="Georgia" panose="02040502050405020303" pitchFamily="18" charset="0"/>
              </a:rPr>
              <a:t>Monosynapticus</a:t>
            </a:r>
            <a:r>
              <a:rPr lang="hu-HU" sz="2400" b="1" dirty="0">
                <a:latin typeface="Georgia" panose="02040502050405020303" pitchFamily="18" charset="0"/>
              </a:rPr>
              <a:t> reflex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57" y="1079897"/>
            <a:ext cx="3153860" cy="517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781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/>
          <a:srcRect l="7368" t="33429" r="46053" b="21012"/>
          <a:stretch/>
        </p:blipFill>
        <p:spPr>
          <a:xfrm>
            <a:off x="922428" y="1207168"/>
            <a:ext cx="5678905" cy="444366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/>
          <a:srcRect l="44737" t="18956" r="27631" b="10814"/>
          <a:stretch/>
        </p:blipFill>
        <p:spPr>
          <a:xfrm>
            <a:off x="7768396" y="-4012"/>
            <a:ext cx="3368842" cy="6849980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7784439" y="4993105"/>
            <a:ext cx="517358" cy="163629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352258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70958" y="653877"/>
            <a:ext cx="2524180" cy="601562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Picture 2" descr="Image result for golgi sehnenorg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54" y="653877"/>
            <a:ext cx="2595427" cy="601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5482691" y="16357"/>
            <a:ext cx="1418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latin typeface="Georgia" panose="02040502050405020303" pitchFamily="18" charset="0"/>
              </a:rPr>
              <a:t>Ínorsó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/>
          <a:srcRect l="41653" t="13197" r="18309" b="6102"/>
          <a:stretch/>
        </p:blipFill>
        <p:spPr>
          <a:xfrm>
            <a:off x="3350729" y="653877"/>
            <a:ext cx="3730688" cy="601562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/>
          <a:srcRect l="44088" t="24979" r="19628" b="14084"/>
          <a:stretch/>
        </p:blipFill>
        <p:spPr>
          <a:xfrm>
            <a:off x="7511665" y="653877"/>
            <a:ext cx="4423720" cy="594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3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334851" y="618187"/>
            <a:ext cx="11500834" cy="5756856"/>
          </a:xfrm>
          <a:prstGeom prst="rect">
            <a:avLst/>
          </a:prstGeom>
          <a:solidFill>
            <a:schemeClr val="bg2">
              <a:lumMod val="40000"/>
              <a:lumOff val="60000"/>
              <a:alpha val="21000"/>
            </a:schemeClr>
          </a:soli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42" name="Szövegdoboz 41">
            <a:extLst>
              <a:ext uri="{FF2B5EF4-FFF2-40B4-BE49-F238E27FC236}">
                <a16:creationId xmlns:a16="http://schemas.microsoft.com/office/drawing/2014/main" xmlns="" id="{1D9A8A3E-BBC0-4142-8770-1CC343A6D2BE}"/>
              </a:ext>
            </a:extLst>
          </p:cNvPr>
          <p:cNvSpPr txBox="1"/>
          <p:nvPr/>
        </p:nvSpPr>
        <p:spPr>
          <a:xfrm>
            <a:off x="5405036" y="2927942"/>
            <a:ext cx="14077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CNS</a:t>
            </a:r>
            <a:endParaRPr lang="hu-H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43" name="Szövegdoboz 42">
            <a:extLst>
              <a:ext uri="{FF2B5EF4-FFF2-40B4-BE49-F238E27FC236}">
                <a16:creationId xmlns:a16="http://schemas.microsoft.com/office/drawing/2014/main" xmlns="" id="{33766CDC-7A70-4A3B-8F9B-C34F3CF880C5}"/>
              </a:ext>
            </a:extLst>
          </p:cNvPr>
          <p:cNvSpPr txBox="1"/>
          <p:nvPr/>
        </p:nvSpPr>
        <p:spPr>
          <a:xfrm>
            <a:off x="9685275" y="1298539"/>
            <a:ext cx="15395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dirty="0">
                <a:latin typeface="Cambria" panose="02040503050406030204" pitchFamily="18" charset="0"/>
              </a:rPr>
              <a:t>vázizomzat</a:t>
            </a:r>
          </a:p>
        </p:txBody>
      </p:sp>
      <p:sp>
        <p:nvSpPr>
          <p:cNvPr id="44" name="Szövegdoboz 43">
            <a:extLst>
              <a:ext uri="{FF2B5EF4-FFF2-40B4-BE49-F238E27FC236}">
                <a16:creationId xmlns:a16="http://schemas.microsoft.com/office/drawing/2014/main" xmlns="" id="{50FD324F-819B-4CBC-A7E9-39EAEA7CAA87}"/>
              </a:ext>
            </a:extLst>
          </p:cNvPr>
          <p:cNvSpPr txBox="1"/>
          <p:nvPr/>
        </p:nvSpPr>
        <p:spPr>
          <a:xfrm>
            <a:off x="9336228" y="4620392"/>
            <a:ext cx="20082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200" dirty="0">
                <a:latin typeface="Cambria" panose="02040503050406030204" pitchFamily="18" charset="0"/>
              </a:rPr>
              <a:t>mirigyek, simaizom, szívizom</a:t>
            </a:r>
          </a:p>
        </p:txBody>
      </p:sp>
      <p:sp>
        <p:nvSpPr>
          <p:cNvPr id="45" name="Szövegdoboz 44">
            <a:extLst>
              <a:ext uri="{FF2B5EF4-FFF2-40B4-BE49-F238E27FC236}">
                <a16:creationId xmlns:a16="http://schemas.microsoft.com/office/drawing/2014/main" xmlns="" id="{7567A333-48B4-46D9-9862-CAE54ECB44CE}"/>
              </a:ext>
            </a:extLst>
          </p:cNvPr>
          <p:cNvSpPr txBox="1"/>
          <p:nvPr/>
        </p:nvSpPr>
        <p:spPr>
          <a:xfrm>
            <a:off x="967201" y="1260651"/>
            <a:ext cx="2331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dirty="0">
                <a:latin typeface="Cambria" panose="02040503050406030204" pitchFamily="18" charset="0"/>
              </a:rPr>
              <a:t>bőr, vázizomzat, </a:t>
            </a:r>
            <a:r>
              <a:rPr lang="hu-HU" sz="2200" dirty="0" err="1">
                <a:latin typeface="Cambria" panose="02040503050406030204" pitchFamily="18" charset="0"/>
              </a:rPr>
              <a:t>izületek</a:t>
            </a:r>
            <a:endParaRPr lang="hu-HU" sz="2200" dirty="0">
              <a:latin typeface="Cambria" panose="02040503050406030204" pitchFamily="18" charset="0"/>
            </a:endParaRPr>
          </a:p>
        </p:txBody>
      </p:sp>
      <p:sp>
        <p:nvSpPr>
          <p:cNvPr id="46" name="Szövegdoboz 45">
            <a:extLst>
              <a:ext uri="{FF2B5EF4-FFF2-40B4-BE49-F238E27FC236}">
                <a16:creationId xmlns:a16="http://schemas.microsoft.com/office/drawing/2014/main" xmlns="" id="{BCECC6A4-E1BE-47D3-9C0B-206A9922BDA8}"/>
              </a:ext>
            </a:extLst>
          </p:cNvPr>
          <p:cNvSpPr txBox="1"/>
          <p:nvPr/>
        </p:nvSpPr>
        <p:spPr>
          <a:xfrm>
            <a:off x="1043499" y="5180826"/>
            <a:ext cx="18142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dirty="0">
                <a:latin typeface="Cambria" panose="02040503050406030204" pitchFamily="18" charset="0"/>
              </a:rPr>
              <a:t>belső szervek</a:t>
            </a:r>
          </a:p>
        </p:txBody>
      </p:sp>
      <p:cxnSp>
        <p:nvCxnSpPr>
          <p:cNvPr id="47" name="Egyenes összekötő nyíllal 46">
            <a:extLst>
              <a:ext uri="{FF2B5EF4-FFF2-40B4-BE49-F238E27FC236}">
                <a16:creationId xmlns:a16="http://schemas.microsoft.com/office/drawing/2014/main" xmlns="" id="{0CB43870-ABB7-40A3-A267-1C1A7A0D6F23}"/>
              </a:ext>
            </a:extLst>
          </p:cNvPr>
          <p:cNvCxnSpPr/>
          <p:nvPr/>
        </p:nvCxnSpPr>
        <p:spPr>
          <a:xfrm flipV="1">
            <a:off x="2870657" y="3745249"/>
            <a:ext cx="2367055" cy="152951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gyenes összekötő nyíllal 47">
            <a:extLst>
              <a:ext uri="{FF2B5EF4-FFF2-40B4-BE49-F238E27FC236}">
                <a16:creationId xmlns:a16="http://schemas.microsoft.com/office/drawing/2014/main" xmlns="" id="{EBE9B6C2-8B88-43DA-82AB-7381FF5E87B5}"/>
              </a:ext>
            </a:extLst>
          </p:cNvPr>
          <p:cNvCxnSpPr>
            <a:cxnSpLocks/>
          </p:cNvCxnSpPr>
          <p:nvPr/>
        </p:nvCxnSpPr>
        <p:spPr>
          <a:xfrm>
            <a:off x="2855772" y="2030092"/>
            <a:ext cx="2362157" cy="114025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gyenes összekötő nyíllal 48">
            <a:extLst>
              <a:ext uri="{FF2B5EF4-FFF2-40B4-BE49-F238E27FC236}">
                <a16:creationId xmlns:a16="http://schemas.microsoft.com/office/drawing/2014/main" xmlns="" id="{21FB6540-4CCA-404D-A896-C9D59AB6203F}"/>
              </a:ext>
            </a:extLst>
          </p:cNvPr>
          <p:cNvCxnSpPr/>
          <p:nvPr/>
        </p:nvCxnSpPr>
        <p:spPr>
          <a:xfrm flipV="1">
            <a:off x="6937260" y="1876204"/>
            <a:ext cx="2398968" cy="124141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gyenes összekötő nyíllal 49">
            <a:extLst>
              <a:ext uri="{FF2B5EF4-FFF2-40B4-BE49-F238E27FC236}">
                <a16:creationId xmlns:a16="http://schemas.microsoft.com/office/drawing/2014/main" xmlns="" id="{29698F3E-B524-4BB6-A3E3-467C9FABED46}"/>
              </a:ext>
            </a:extLst>
          </p:cNvPr>
          <p:cNvCxnSpPr>
            <a:cxnSpLocks/>
          </p:cNvCxnSpPr>
          <p:nvPr/>
        </p:nvCxnSpPr>
        <p:spPr>
          <a:xfrm>
            <a:off x="6957043" y="3745249"/>
            <a:ext cx="2500466" cy="152951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Szövegdoboz 50">
            <a:extLst>
              <a:ext uri="{FF2B5EF4-FFF2-40B4-BE49-F238E27FC236}">
                <a16:creationId xmlns:a16="http://schemas.microsoft.com/office/drawing/2014/main" xmlns="" id="{F6E02FFF-3E1F-4948-BE0C-7AA6E66EE917}"/>
              </a:ext>
            </a:extLst>
          </p:cNvPr>
          <p:cNvSpPr txBox="1"/>
          <p:nvPr/>
        </p:nvSpPr>
        <p:spPr>
          <a:xfrm>
            <a:off x="1529658" y="3375917"/>
            <a:ext cx="134395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hu-HU" sz="2400" b="1" dirty="0" err="1">
                <a:latin typeface="Cambria" panose="02040503050406030204" pitchFamily="18" charset="0"/>
              </a:rPr>
              <a:t>afferens</a:t>
            </a:r>
            <a:endParaRPr lang="hu-HU" sz="2400" b="1" dirty="0">
              <a:latin typeface="Cambria" panose="02040503050406030204" pitchFamily="18" charset="0"/>
            </a:endParaRPr>
          </a:p>
        </p:txBody>
      </p:sp>
      <p:sp>
        <p:nvSpPr>
          <p:cNvPr id="52" name="Szövegdoboz 51">
            <a:extLst>
              <a:ext uri="{FF2B5EF4-FFF2-40B4-BE49-F238E27FC236}">
                <a16:creationId xmlns:a16="http://schemas.microsoft.com/office/drawing/2014/main" xmlns="" id="{F5147B26-CF3B-4F59-AF91-9593D5B94428}"/>
              </a:ext>
            </a:extLst>
          </p:cNvPr>
          <p:cNvSpPr txBox="1"/>
          <p:nvPr/>
        </p:nvSpPr>
        <p:spPr>
          <a:xfrm>
            <a:off x="8650658" y="3335571"/>
            <a:ext cx="134235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hu-HU" sz="2400" b="1" dirty="0" err="1">
                <a:latin typeface="Cambria" panose="02040503050406030204" pitchFamily="18" charset="0"/>
              </a:rPr>
              <a:t>efferens</a:t>
            </a:r>
            <a:endParaRPr lang="hu-HU" sz="2400" b="1" dirty="0">
              <a:latin typeface="Cambria" panose="02040503050406030204" pitchFamily="18" charset="0"/>
            </a:endParaRPr>
          </a:p>
        </p:txBody>
      </p:sp>
      <p:sp>
        <p:nvSpPr>
          <p:cNvPr id="53" name="Szövegdoboz 52">
            <a:extLst>
              <a:ext uri="{FF2B5EF4-FFF2-40B4-BE49-F238E27FC236}">
                <a16:creationId xmlns:a16="http://schemas.microsoft.com/office/drawing/2014/main" xmlns="" id="{5FA06A39-8A70-4D79-8820-47EF93BFA70D}"/>
              </a:ext>
            </a:extLst>
          </p:cNvPr>
          <p:cNvSpPr txBox="1"/>
          <p:nvPr/>
        </p:nvSpPr>
        <p:spPr>
          <a:xfrm rot="1535282">
            <a:off x="3117332" y="2123717"/>
            <a:ext cx="1721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>
                <a:latin typeface="Cambria" panose="02040503050406030204" pitchFamily="18" charset="0"/>
              </a:rPr>
              <a:t>somatosensor</a:t>
            </a:r>
            <a:endParaRPr lang="hu-HU" sz="2000" dirty="0">
              <a:latin typeface="Cambria" panose="02040503050406030204" pitchFamily="18" charset="0"/>
            </a:endParaRPr>
          </a:p>
        </p:txBody>
      </p:sp>
      <p:sp>
        <p:nvSpPr>
          <p:cNvPr id="54" name="Szövegdoboz 53">
            <a:extLst>
              <a:ext uri="{FF2B5EF4-FFF2-40B4-BE49-F238E27FC236}">
                <a16:creationId xmlns:a16="http://schemas.microsoft.com/office/drawing/2014/main" xmlns="" id="{B842FF79-8F76-4A21-96B6-D19085FD27EA}"/>
              </a:ext>
            </a:extLst>
          </p:cNvPr>
          <p:cNvSpPr txBox="1"/>
          <p:nvPr/>
        </p:nvSpPr>
        <p:spPr>
          <a:xfrm rot="19671017">
            <a:off x="3005079" y="4148626"/>
            <a:ext cx="1751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>
                <a:latin typeface="Cambria" panose="02040503050406030204" pitchFamily="18" charset="0"/>
              </a:rPr>
              <a:t>viscerosensor</a:t>
            </a:r>
            <a:endParaRPr lang="hu-HU" sz="2000" dirty="0">
              <a:latin typeface="Cambria" panose="02040503050406030204" pitchFamily="18" charset="0"/>
            </a:endParaRPr>
          </a:p>
        </p:txBody>
      </p:sp>
      <p:sp>
        <p:nvSpPr>
          <p:cNvPr id="55" name="Szövegdoboz 54">
            <a:extLst>
              <a:ext uri="{FF2B5EF4-FFF2-40B4-BE49-F238E27FC236}">
                <a16:creationId xmlns:a16="http://schemas.microsoft.com/office/drawing/2014/main" xmlns="" id="{ED2755A0-F515-46CE-AFFA-D62B7B05E11D}"/>
              </a:ext>
            </a:extLst>
          </p:cNvPr>
          <p:cNvSpPr txBox="1"/>
          <p:nvPr/>
        </p:nvSpPr>
        <p:spPr>
          <a:xfrm rot="19957509" flipH="1">
            <a:off x="7188077" y="2141012"/>
            <a:ext cx="16661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>
                <a:latin typeface="Cambria" panose="02040503050406030204" pitchFamily="18" charset="0"/>
              </a:rPr>
              <a:t>somatomotor</a:t>
            </a:r>
            <a:endParaRPr lang="hu-HU" sz="2000" dirty="0">
              <a:latin typeface="Cambria" panose="02040503050406030204" pitchFamily="18" charset="0"/>
            </a:endParaRPr>
          </a:p>
        </p:txBody>
      </p:sp>
      <p:sp>
        <p:nvSpPr>
          <p:cNvPr id="56" name="Szövegdoboz 55">
            <a:extLst>
              <a:ext uri="{FF2B5EF4-FFF2-40B4-BE49-F238E27FC236}">
                <a16:creationId xmlns:a16="http://schemas.microsoft.com/office/drawing/2014/main" xmlns="" id="{EB0A144F-EE4A-4000-80C0-43B143EBB053}"/>
              </a:ext>
            </a:extLst>
          </p:cNvPr>
          <p:cNvSpPr txBox="1"/>
          <p:nvPr/>
        </p:nvSpPr>
        <p:spPr>
          <a:xfrm rot="1830802" flipH="1">
            <a:off x="7260114" y="4053313"/>
            <a:ext cx="1751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>
                <a:latin typeface="Cambria" panose="02040503050406030204" pitchFamily="18" charset="0"/>
              </a:rPr>
              <a:t>visceromotor</a:t>
            </a:r>
            <a:endParaRPr lang="hu-HU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6480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withdrawal refle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591" y="756779"/>
            <a:ext cx="6862752" cy="596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708179" y="25407"/>
            <a:ext cx="4775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err="1">
                <a:latin typeface="Georgia" panose="02040502050405020303" pitchFamily="18" charset="0"/>
              </a:rPr>
              <a:t>Polisynapticus</a:t>
            </a:r>
            <a:r>
              <a:rPr lang="hu-HU" sz="2400" b="1" dirty="0">
                <a:latin typeface="Georgia" panose="02040502050405020303" pitchFamily="18" charset="0"/>
              </a:rPr>
              <a:t>/ idegen reflex</a:t>
            </a:r>
          </a:p>
        </p:txBody>
      </p:sp>
    </p:spTree>
    <p:extLst>
      <p:ext uri="{BB962C8B-B14F-4D97-AF65-F5344CB8AC3E}">
        <p14:creationId xmlns:p14="http://schemas.microsoft.com/office/powerpoint/2010/main" val="39724952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248112" y="292107"/>
            <a:ext cx="5695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b="1" dirty="0">
                <a:latin typeface="Georgia" panose="02040502050405020303" pitchFamily="18" charset="0"/>
              </a:rPr>
              <a:t>Gerincvelői </a:t>
            </a:r>
            <a:r>
              <a:rPr lang="hu-HU" sz="2800" b="1" dirty="0" err="1">
                <a:latin typeface="Georgia" panose="02040502050405020303" pitchFamily="18" charset="0"/>
              </a:rPr>
              <a:t>pattern</a:t>
            </a:r>
            <a:r>
              <a:rPr lang="hu-HU" sz="2800" b="1" dirty="0">
                <a:latin typeface="Georgia" panose="02040502050405020303" pitchFamily="18" charset="0"/>
              </a:rPr>
              <a:t> </a:t>
            </a:r>
            <a:r>
              <a:rPr lang="hu-HU" sz="2800" b="1" dirty="0" err="1">
                <a:latin typeface="Georgia" panose="02040502050405020303" pitchFamily="18" charset="0"/>
              </a:rPr>
              <a:t>generator</a:t>
            </a:r>
            <a:endParaRPr lang="en-US" sz="2800" b="1" dirty="0">
              <a:latin typeface="Georgia" panose="02040502050405020303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053640" y="1103611"/>
            <a:ext cx="10084720" cy="4191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Georgia" panose="02040502050405020303" pitchFamily="18" charset="0"/>
              </a:rPr>
              <a:t>G.v.-i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central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pattern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generator</a:t>
            </a:r>
            <a:r>
              <a:rPr lang="hu-HU" sz="2000" dirty="0">
                <a:latin typeface="Georgia" panose="02040502050405020303" pitchFamily="18" charset="0"/>
              </a:rPr>
              <a:t> képesek kontrolálni komplex mozgási mintázatok koordinálását és időzítését. </a:t>
            </a:r>
            <a:r>
              <a:rPr lang="hu-HU" sz="2000" dirty="0" err="1">
                <a:latin typeface="Georgia" panose="02040502050405020303" pitchFamily="18" charset="0"/>
              </a:rPr>
              <a:t>pl</a:t>
            </a:r>
            <a:r>
              <a:rPr lang="hu-HU" sz="2000" dirty="0">
                <a:latin typeface="Georgia" panose="02040502050405020303" pitchFamily="18" charset="0"/>
              </a:rPr>
              <a:t>: járás, úszás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u-HU" sz="2000" dirty="0">
              <a:latin typeface="Georgia" panose="02040502050405020303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latin typeface="Georgia" panose="02040502050405020303" pitchFamily="18" charset="0"/>
              </a:rPr>
              <a:t>végtagok ritmikus mozgásai nem függenek külső szenzoros </a:t>
            </a:r>
            <a:r>
              <a:rPr lang="hu-HU" sz="2000" dirty="0" err="1">
                <a:latin typeface="Georgia" panose="02040502050405020303" pitchFamily="18" charset="0"/>
              </a:rPr>
              <a:t>inegerektől</a:t>
            </a:r>
            <a:r>
              <a:rPr lang="hu-HU" sz="2000" dirty="0">
                <a:latin typeface="Georgia" panose="02040502050405020303" pitchFamily="18" charset="0"/>
              </a:rPr>
              <a:t> vagy felsőbb szabályozástól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u-HU" sz="2000" dirty="0">
              <a:latin typeface="Georgia" panose="02040502050405020303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latin typeface="Georgia" panose="02040502050405020303" pitchFamily="18" charset="0"/>
              </a:rPr>
              <a:t>minden végtagnak saját </a:t>
            </a:r>
            <a:r>
              <a:rPr lang="hu-HU" sz="2000" dirty="0" err="1">
                <a:latin typeface="Georgia" panose="02040502050405020303" pitchFamily="18" charset="0"/>
              </a:rPr>
              <a:t>central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pattern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generator-ja</a:t>
            </a:r>
            <a:r>
              <a:rPr lang="hu-HU" sz="2000" dirty="0">
                <a:latin typeface="Georgia" panose="02040502050405020303" pitchFamily="18" charset="0"/>
              </a:rPr>
              <a:t> van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u-HU" sz="2000" dirty="0">
              <a:latin typeface="Georgia" panose="02040502050405020303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b="1" dirty="0">
                <a:latin typeface="Georgia" panose="02040502050405020303" pitchFamily="18" charset="0"/>
              </a:rPr>
              <a:t>Emberben ezek a szabályzó körök felsőbb szabályozástól függenek!</a:t>
            </a:r>
          </a:p>
        </p:txBody>
      </p:sp>
      <p:sp>
        <p:nvSpPr>
          <p:cNvPr id="4" name="Téglalap 3"/>
          <p:cNvSpPr/>
          <p:nvPr/>
        </p:nvSpPr>
        <p:spPr>
          <a:xfrm>
            <a:off x="1053640" y="4526280"/>
            <a:ext cx="9440858" cy="10269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12901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894120" y="208287"/>
            <a:ext cx="4403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>
                <a:latin typeface="Georgia" panose="02040502050405020303" pitchFamily="18" charset="0"/>
              </a:rPr>
              <a:t>Alsó motor neuron sérülés</a:t>
            </a:r>
            <a:endParaRPr lang="en-US" sz="2400" b="1" dirty="0">
              <a:latin typeface="Georgia" panose="02040502050405020303" pitchFamily="18" charset="0"/>
            </a:endParaRPr>
          </a:p>
        </p:txBody>
      </p:sp>
      <p:pic>
        <p:nvPicPr>
          <p:cNvPr id="3" name="Picture 2" descr="Image result for spinal cord motor neur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85" y="1164495"/>
            <a:ext cx="4568682" cy="473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1856935" y="1589649"/>
            <a:ext cx="450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C00000"/>
                </a:solidFill>
              </a:rPr>
              <a:t>X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3347049" y="1851259"/>
            <a:ext cx="6976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>
                <a:solidFill>
                  <a:srgbClr val="C00000"/>
                </a:solidFill>
              </a:rPr>
              <a:t>X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5740400" y="1589649"/>
            <a:ext cx="6412846" cy="38070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hu-HU" sz="2000" dirty="0" err="1"/>
              <a:t>paralysis</a:t>
            </a:r>
            <a:r>
              <a:rPr lang="hu-HU" sz="2000" dirty="0"/>
              <a:t> (mozgás kiesés)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hu-HU" sz="2000" dirty="0" err="1"/>
              <a:t>paresis</a:t>
            </a:r>
            <a:r>
              <a:rPr lang="hu-HU" sz="2000" dirty="0"/>
              <a:t> (izom </a:t>
            </a:r>
            <a:r>
              <a:rPr lang="hu-HU" sz="2000" dirty="0" err="1"/>
              <a:t>gynegeség</a:t>
            </a:r>
            <a:r>
              <a:rPr lang="hu-HU" sz="2000" dirty="0"/>
              <a:t>)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hu-HU" sz="2000" dirty="0" err="1"/>
              <a:t>areflexia</a:t>
            </a:r>
            <a:r>
              <a:rPr lang="hu-HU" sz="2000" dirty="0"/>
              <a:t> (reflexek kiesése)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hu-HU" sz="2000" dirty="0" err="1"/>
              <a:t>hypotonia</a:t>
            </a:r>
            <a:r>
              <a:rPr lang="hu-HU" sz="2000" dirty="0"/>
              <a:t> (izomtónus </a:t>
            </a:r>
            <a:r>
              <a:rPr lang="hu-HU" sz="2000" dirty="0" err="1"/>
              <a:t>csökennése</a:t>
            </a:r>
            <a:r>
              <a:rPr lang="hu-HU" sz="2000" dirty="0"/>
              <a:t>/ hiánya)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hu-HU" sz="2000" dirty="0" err="1"/>
              <a:t>fibrillatio</a:t>
            </a:r>
            <a:r>
              <a:rPr lang="hu-HU" sz="2000" dirty="0"/>
              <a:t>/ </a:t>
            </a:r>
            <a:r>
              <a:rPr lang="hu-HU" sz="2000" dirty="0" err="1"/>
              <a:t>fasciculatio</a:t>
            </a:r>
            <a:r>
              <a:rPr lang="hu-HU" sz="2000" dirty="0"/>
              <a:t> (spontán izom </a:t>
            </a:r>
            <a:r>
              <a:rPr lang="hu-HU" sz="2000" dirty="0" err="1"/>
              <a:t>összhúzódás</a:t>
            </a:r>
            <a:r>
              <a:rPr lang="hu-HU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335457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767483" y="3170031"/>
            <a:ext cx="4657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b="1" dirty="0">
                <a:latin typeface="Georgia" panose="02040502050405020303" pitchFamily="18" charset="0"/>
              </a:rPr>
              <a:t>Leszálló motoros pályák</a:t>
            </a:r>
            <a:endParaRPr lang="en-US" sz="28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6682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48967" y="161240"/>
            <a:ext cx="8288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err="1">
                <a:latin typeface="Georgia" panose="02040502050405020303" pitchFamily="18" charset="0"/>
              </a:rPr>
              <a:t>Tractus</a:t>
            </a:r>
            <a:r>
              <a:rPr lang="hu-HU" sz="2800" b="1" dirty="0">
                <a:latin typeface="Georgia" panose="02040502050405020303" pitchFamily="18" charset="0"/>
              </a:rPr>
              <a:t> </a:t>
            </a:r>
            <a:r>
              <a:rPr lang="hu-HU" sz="2800" b="1" dirty="0" err="1">
                <a:latin typeface="Georgia" panose="02040502050405020303" pitchFamily="18" charset="0"/>
              </a:rPr>
              <a:t>Corticospinalis</a:t>
            </a:r>
            <a:r>
              <a:rPr lang="hu-HU" sz="2800" b="1" dirty="0">
                <a:latin typeface="Georgia" panose="02040502050405020303" pitchFamily="18" charset="0"/>
              </a:rPr>
              <a:t> </a:t>
            </a:r>
            <a:r>
              <a:rPr lang="hu-HU" sz="2800" b="1" dirty="0" err="1">
                <a:latin typeface="Georgia" panose="02040502050405020303" pitchFamily="18" charset="0"/>
              </a:rPr>
              <a:t>et</a:t>
            </a:r>
            <a:r>
              <a:rPr lang="hu-HU" sz="2800" b="1" dirty="0">
                <a:latin typeface="Georgia" panose="02040502050405020303" pitchFamily="18" charset="0"/>
              </a:rPr>
              <a:t> </a:t>
            </a:r>
            <a:r>
              <a:rPr lang="hu-HU" sz="2800" b="1" dirty="0" err="1">
                <a:latin typeface="Georgia" panose="02040502050405020303" pitchFamily="18" charset="0"/>
              </a:rPr>
              <a:t>Corticobulbaris</a:t>
            </a:r>
            <a:endParaRPr lang="hu-HU" sz="2800" b="1" dirty="0">
              <a:latin typeface="Georgia" panose="02040502050405020303" pitchFamily="18" charset="0"/>
            </a:endParaRPr>
          </a:p>
        </p:txBody>
      </p:sp>
      <p:pic>
        <p:nvPicPr>
          <p:cNvPr id="12290" name="Picture 2" descr="Image result for corticospinal tra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394" y="106648"/>
            <a:ext cx="3082805" cy="666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Related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4"/>
          <a:stretch/>
        </p:blipFill>
        <p:spPr bwMode="auto">
          <a:xfrm>
            <a:off x="4462817" y="1115347"/>
            <a:ext cx="4074799" cy="536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67" y="1115347"/>
            <a:ext cx="3893568" cy="334572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6"/>
          <a:srcRect l="32331" t="39295" r="40203" b="27766"/>
          <a:stretch/>
        </p:blipFill>
        <p:spPr>
          <a:xfrm>
            <a:off x="248967" y="3780980"/>
            <a:ext cx="2817342" cy="270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286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/>
          <a:srcRect l="20473" t="19278" r="45980" b="19151"/>
          <a:stretch/>
        </p:blipFill>
        <p:spPr>
          <a:xfrm>
            <a:off x="8085082" y="537518"/>
            <a:ext cx="4106918" cy="603009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/>
          <a:srcRect l="53209" t="19531" r="17703" b="19531"/>
          <a:stretch/>
        </p:blipFill>
        <p:spPr>
          <a:xfrm>
            <a:off x="5576659" y="531339"/>
            <a:ext cx="3598000" cy="603009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/>
          <a:srcRect l="19966" t="29033" r="45575" b="8636"/>
          <a:stretch/>
        </p:blipFill>
        <p:spPr>
          <a:xfrm>
            <a:off x="9444" y="531339"/>
            <a:ext cx="4167140" cy="603009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/>
          <a:srcRect l="55236" t="29540" r="20338" b="8636"/>
          <a:stretch/>
        </p:blipFill>
        <p:spPr>
          <a:xfrm>
            <a:off x="3218577" y="531340"/>
            <a:ext cx="2977979" cy="603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980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819582" y="208287"/>
            <a:ext cx="4552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>
                <a:latin typeface="Georgia" panose="02040502050405020303" pitchFamily="18" charset="0"/>
              </a:rPr>
              <a:t>Felső motor neuron sérülés</a:t>
            </a:r>
            <a:endParaRPr lang="en-US" sz="2400" b="1" dirty="0">
              <a:latin typeface="Georgia" panose="02040502050405020303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532912" y="1350498"/>
            <a:ext cx="7524817" cy="50740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latin typeface="Georgia" panose="02040502050405020303" pitchFamily="18" charset="0"/>
              </a:rPr>
              <a:t>ellenoldali azonnali </a:t>
            </a:r>
            <a:r>
              <a:rPr lang="hu-HU" sz="2000" dirty="0" err="1">
                <a:latin typeface="Georgia" panose="02040502050405020303" pitchFamily="18" charset="0"/>
              </a:rPr>
              <a:t>flacciditás</a:t>
            </a:r>
            <a:endParaRPr lang="hu-HU" sz="2000" dirty="0">
              <a:latin typeface="Georgia" panose="02040502050405020303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latin typeface="Georgia" panose="02040502050405020303" pitchFamily="18" charset="0"/>
              </a:rPr>
              <a:t>akut fázis a végtagokon a legsúlyosabb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latin typeface="Georgia" panose="02040502050405020303" pitchFamily="18" charset="0"/>
              </a:rPr>
              <a:t>törzsizomzat általában kevésbé érintett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Georgia" panose="02040502050405020303" pitchFamily="18" charset="0"/>
              </a:rPr>
              <a:t>spinalis</a:t>
            </a:r>
            <a:r>
              <a:rPr lang="hu-HU" sz="2000" dirty="0">
                <a:latin typeface="Georgia" panose="02040502050405020303" pitchFamily="18" charset="0"/>
              </a:rPr>
              <a:t> sokk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u-HU" sz="2000" dirty="0">
              <a:latin typeface="Georgia" panose="02040502050405020303" pitchFamily="18" charset="0"/>
            </a:endParaRPr>
          </a:p>
          <a:p>
            <a:pPr>
              <a:lnSpc>
                <a:spcPct val="150000"/>
              </a:lnSpc>
            </a:pPr>
            <a:r>
              <a:rPr lang="hu-HU" sz="2000" dirty="0">
                <a:latin typeface="Georgia" panose="02040502050405020303" pitchFamily="18" charset="0"/>
              </a:rPr>
              <a:t>Néhány nap után: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Georgia" panose="02040502050405020303" pitchFamily="18" charset="0"/>
              </a:rPr>
              <a:t>spasticitás</a:t>
            </a:r>
            <a:endParaRPr lang="hu-HU" sz="2000" dirty="0">
              <a:latin typeface="Georgia" panose="02040502050405020303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Georgia" panose="02040502050405020303" pitchFamily="18" charset="0"/>
              </a:rPr>
              <a:t>hyperactive</a:t>
            </a:r>
            <a:r>
              <a:rPr lang="hu-HU" sz="2000" dirty="0">
                <a:latin typeface="Georgia" panose="02040502050405020303" pitchFamily="18" charset="0"/>
              </a:rPr>
              <a:t> nyújtási reflex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Georgia" panose="02040502050405020303" pitchFamily="18" charset="0"/>
              </a:rPr>
              <a:t>clonus</a:t>
            </a:r>
            <a:endParaRPr lang="hu-HU" sz="2000" dirty="0">
              <a:latin typeface="Georgia" panose="02040502050405020303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latin typeface="Georgia" panose="02040502050405020303" pitchFamily="18" charset="0"/>
              </a:rPr>
              <a:t>alsó végtag </a:t>
            </a:r>
            <a:r>
              <a:rPr lang="hu-HU" sz="2000" dirty="0" err="1">
                <a:latin typeface="Georgia" panose="02040502050405020303" pitchFamily="18" charset="0"/>
              </a:rPr>
              <a:t>extensorainak</a:t>
            </a:r>
            <a:r>
              <a:rPr lang="hu-HU" sz="2000" dirty="0">
                <a:latin typeface="Georgia" panose="02040502050405020303" pitchFamily="18" charset="0"/>
              </a:rPr>
              <a:t> és felső végtag </a:t>
            </a:r>
            <a:r>
              <a:rPr lang="hu-HU" sz="2000" dirty="0" err="1">
                <a:latin typeface="Georgia" panose="02040502050405020303" pitchFamily="18" charset="0"/>
              </a:rPr>
              <a:t>flexorainak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rigiditása</a:t>
            </a:r>
            <a:endParaRPr lang="hu-HU" sz="2000" dirty="0">
              <a:latin typeface="Georgia" panose="02040502050405020303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u-HU" sz="2000" dirty="0">
              <a:latin typeface="Georgia" panose="02040502050405020303" pitchFamily="18" charset="0"/>
            </a:endParaRPr>
          </a:p>
        </p:txBody>
      </p:sp>
      <p:sp>
        <p:nvSpPr>
          <p:cNvPr id="4" name="Jobbra nyíl 3"/>
          <p:cNvSpPr/>
          <p:nvPr/>
        </p:nvSpPr>
        <p:spPr>
          <a:xfrm flipH="1">
            <a:off x="7258933" y="4167304"/>
            <a:ext cx="1463040" cy="478302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8999880" y="4216736"/>
            <a:ext cx="3102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>
                <a:latin typeface="Georgia" panose="02040502050405020303" pitchFamily="18" charset="0"/>
              </a:rPr>
              <a:t>leszálló moduláció hiánya</a:t>
            </a:r>
          </a:p>
        </p:txBody>
      </p:sp>
    </p:spTree>
    <p:extLst>
      <p:ext uri="{BB962C8B-B14F-4D97-AF65-F5344CB8AC3E}">
        <p14:creationId xmlns:p14="http://schemas.microsoft.com/office/powerpoint/2010/main" val="4995355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941" y="914658"/>
            <a:ext cx="6432029" cy="5486142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4521618" y="254193"/>
            <a:ext cx="3145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err="1">
                <a:latin typeface="Georgia" panose="02040502050405020303" pitchFamily="18" charset="0"/>
              </a:rPr>
              <a:t>Basalis</a:t>
            </a:r>
            <a:r>
              <a:rPr lang="hu-HU" sz="2800" dirty="0">
                <a:latin typeface="Georgia" panose="02040502050405020303" pitchFamily="18" charset="0"/>
              </a:rPr>
              <a:t> </a:t>
            </a:r>
            <a:r>
              <a:rPr lang="hu-HU" sz="2800" dirty="0" err="1">
                <a:latin typeface="Georgia" panose="02040502050405020303" pitchFamily="18" charset="0"/>
              </a:rPr>
              <a:t>ganglionok</a:t>
            </a:r>
            <a:endParaRPr lang="hu-HU" sz="2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2321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5878" t="13830" r="10101" b="14464"/>
          <a:stretch/>
        </p:blipFill>
        <p:spPr>
          <a:xfrm>
            <a:off x="1816444" y="370703"/>
            <a:ext cx="8958757" cy="61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349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898122" y="236378"/>
            <a:ext cx="4395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err="1">
                <a:latin typeface="Georgia" panose="02040502050405020303" pitchFamily="18" charset="0"/>
              </a:rPr>
              <a:t>Extrapyramidalis</a:t>
            </a:r>
            <a:r>
              <a:rPr lang="hu-HU" sz="2800" dirty="0">
                <a:latin typeface="Georgia" panose="02040502050405020303" pitchFamily="18" charset="0"/>
              </a:rPr>
              <a:t> rendszer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4706036" y="1525722"/>
            <a:ext cx="3270447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Georgia" panose="02040502050405020303" pitchFamily="18" charset="0"/>
              </a:rPr>
              <a:t>basalis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ganglionok</a:t>
            </a:r>
            <a:endParaRPr lang="hu-HU" sz="2000" dirty="0">
              <a:latin typeface="Georgia" panose="02040502050405020303" pitchFamily="18" charset="0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Georgia" panose="02040502050405020303" pitchFamily="18" charset="0"/>
              </a:rPr>
              <a:t>tractus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rubrospinalis</a:t>
            </a:r>
            <a:endParaRPr lang="hu-HU" sz="2000" dirty="0">
              <a:latin typeface="Georgia" panose="02040502050405020303" pitchFamily="18" charset="0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Georgia" panose="02040502050405020303" pitchFamily="18" charset="0"/>
              </a:rPr>
              <a:t>tractus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vestibulospinalis</a:t>
            </a:r>
            <a:endParaRPr lang="hu-HU" sz="2000" dirty="0">
              <a:latin typeface="Georgia" panose="02040502050405020303" pitchFamily="18" charset="0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Georgia" panose="02040502050405020303" pitchFamily="18" charset="0"/>
              </a:rPr>
              <a:t>tractus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reticulospinalis</a:t>
            </a:r>
            <a:endParaRPr lang="hu-HU" sz="2000" dirty="0">
              <a:latin typeface="Georgia" panose="02040502050405020303" pitchFamily="18" charset="0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Georgia" panose="02040502050405020303" pitchFamily="18" charset="0"/>
              </a:rPr>
              <a:t>tractus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tectospinalis</a:t>
            </a:r>
            <a:endParaRPr lang="hu-HU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453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617839" y="3163330"/>
            <a:ext cx="10887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Georgia" panose="02040502050405020303" pitchFamily="18" charset="0"/>
              </a:rPr>
              <a:t>CNS</a:t>
            </a:r>
            <a:endParaRPr lang="hu-HU" sz="3200" b="1" dirty="0">
              <a:latin typeface="Georgia" panose="02040502050405020303" pitchFamily="18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226907" y="3163330"/>
            <a:ext cx="2020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Georgia" panose="02040502050405020303" pitchFamily="18" charset="0"/>
              </a:rPr>
              <a:t>ganglion</a:t>
            </a:r>
            <a:endParaRPr lang="hu-HU" sz="3200" b="1" dirty="0">
              <a:latin typeface="Georgia" panose="02040502050405020303" pitchFamily="18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0132541" y="3163330"/>
            <a:ext cx="18838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>
                <a:latin typeface="Georgia" panose="02040502050405020303" pitchFamily="18" charset="0"/>
              </a:rPr>
              <a:t>célszerv</a:t>
            </a:r>
          </a:p>
        </p:txBody>
      </p:sp>
      <p:cxnSp>
        <p:nvCxnSpPr>
          <p:cNvPr id="7" name="Egyenes összekötő nyíllal 6"/>
          <p:cNvCxnSpPr>
            <a:stCxn id="3" idx="3"/>
            <a:endCxn id="4" idx="1"/>
          </p:cNvCxnSpPr>
          <p:nvPr/>
        </p:nvCxnSpPr>
        <p:spPr>
          <a:xfrm>
            <a:off x="1706599" y="3455718"/>
            <a:ext cx="352030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>
            <a:stCxn id="4" idx="3"/>
            <a:endCxn id="5" idx="1"/>
          </p:cNvCxnSpPr>
          <p:nvPr/>
        </p:nvCxnSpPr>
        <p:spPr>
          <a:xfrm>
            <a:off x="7247012" y="3455718"/>
            <a:ext cx="288552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zövegdoboz 1"/>
          <p:cNvSpPr txBox="1"/>
          <p:nvPr/>
        </p:nvSpPr>
        <p:spPr>
          <a:xfrm>
            <a:off x="7339085" y="3001748"/>
            <a:ext cx="2574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>
                <a:latin typeface="Georgia" panose="02040502050405020303" pitchFamily="18" charset="0"/>
              </a:rPr>
              <a:t>postganglionaris</a:t>
            </a:r>
            <a:r>
              <a:rPr lang="hu-HU" sz="2000" dirty="0">
                <a:latin typeface="Georgia" panose="02040502050405020303" pitchFamily="18" charset="0"/>
              </a:rPr>
              <a:t> rost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2307517" y="3015735"/>
            <a:ext cx="2467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>
                <a:latin typeface="Georgia" panose="02040502050405020303" pitchFamily="18" charset="0"/>
              </a:rPr>
              <a:t>preganglionaris</a:t>
            </a:r>
            <a:r>
              <a:rPr lang="hu-HU" sz="2000" dirty="0">
                <a:latin typeface="Georgia" panose="02040502050405020303" pitchFamily="18" charset="0"/>
              </a:rPr>
              <a:t> rost</a:t>
            </a:r>
          </a:p>
        </p:txBody>
      </p:sp>
    </p:spTree>
    <p:extLst>
      <p:ext uri="{BB962C8B-B14F-4D97-AF65-F5344CB8AC3E}">
        <p14:creationId xmlns:p14="http://schemas.microsoft.com/office/powerpoint/2010/main" val="30303855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962400" y="255483"/>
            <a:ext cx="421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err="1">
                <a:latin typeface="Georgia" panose="02040502050405020303" pitchFamily="18" charset="0"/>
              </a:rPr>
              <a:t>Cerebellum</a:t>
            </a:r>
            <a:r>
              <a:rPr lang="hu-HU" sz="2800" b="1" dirty="0">
                <a:latin typeface="Georgia" panose="02040502050405020303" pitchFamily="18" charset="0"/>
              </a:rPr>
              <a:t> (kisagy)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127000" y="1621902"/>
            <a:ext cx="7951216" cy="36141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latin typeface="Georgia" panose="02040502050405020303" pitchFamily="18" charset="0"/>
              </a:rPr>
              <a:t>a tervezett és megvalósított mozdulat közötti különbség érzékelése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latin typeface="Georgia" panose="02040502050405020303" pitchFamily="18" charset="0"/>
              </a:rPr>
              <a:t>hiba korrigálása a mozdulat során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latin typeface="Georgia" panose="02040502050405020303" pitchFamily="18" charset="0"/>
              </a:rPr>
              <a:t>mozgás tanulás kontrollja (hiba elraktározása)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latin typeface="Georgia" panose="02040502050405020303" pitchFamily="18" charset="0"/>
              </a:rPr>
              <a:t>kognitív és érzelmi reakciók szabályozása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916" y="1631092"/>
            <a:ext cx="3701076" cy="370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1896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Image result for cerebell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945" y="567639"/>
            <a:ext cx="8321161" cy="571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6114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72" y="1591864"/>
            <a:ext cx="3718664" cy="3316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379" y="1354093"/>
            <a:ext cx="3487021" cy="3792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s://upload.wikimedia.org/wikipedia/commons/e/eb/3_recon_512x5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543" y="1729946"/>
            <a:ext cx="3785463" cy="327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376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179192" y="1486767"/>
            <a:ext cx="1335174" cy="3693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/>
              <a:t>kosár sejt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5152519" y="506035"/>
            <a:ext cx="1396536" cy="3693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/>
              <a:t>csillag sejt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4158244" y="2438497"/>
            <a:ext cx="1518557" cy="3693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err="1"/>
              <a:t>Purkinje</a:t>
            </a:r>
            <a:r>
              <a:rPr lang="hu-HU" dirty="0"/>
              <a:t> sejt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7043102" y="2957480"/>
            <a:ext cx="1567498" cy="369332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/>
              <a:t>szemcse sejt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10095221" y="2957480"/>
            <a:ext cx="1226618" cy="3693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/>
              <a:t>Golgi </a:t>
            </a:r>
            <a:r>
              <a:rPr lang="hu-HU" dirty="0" err="1"/>
              <a:t>cell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4158244" y="4168443"/>
            <a:ext cx="1399229" cy="64633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err="1"/>
              <a:t>kiasgyi</a:t>
            </a:r>
            <a:endParaRPr lang="hu-HU" dirty="0"/>
          </a:p>
          <a:p>
            <a:pPr algn="ctr"/>
            <a:r>
              <a:rPr lang="hu-HU" dirty="0"/>
              <a:t>magvak</a:t>
            </a:r>
          </a:p>
        </p:txBody>
      </p:sp>
      <p:cxnSp>
        <p:nvCxnSpPr>
          <p:cNvPr id="9" name="Egyenes összekötő 8"/>
          <p:cNvCxnSpPr>
            <a:cxnSpLocks/>
          </p:cNvCxnSpPr>
          <p:nvPr/>
        </p:nvCxnSpPr>
        <p:spPr>
          <a:xfrm flipV="1">
            <a:off x="7691833" y="4613286"/>
            <a:ext cx="6178" cy="1534128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>
            <a:endCxn id="7" idx="3"/>
          </p:cNvCxnSpPr>
          <p:nvPr/>
        </p:nvCxnSpPr>
        <p:spPr>
          <a:xfrm flipH="1">
            <a:off x="5557473" y="4491609"/>
            <a:ext cx="2140540" cy="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>
            <a:cxnSpLocks/>
          </p:cNvCxnSpPr>
          <p:nvPr/>
        </p:nvCxnSpPr>
        <p:spPr>
          <a:xfrm flipV="1">
            <a:off x="7698011" y="3439394"/>
            <a:ext cx="0" cy="1173892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/>
          <p:cNvCxnSpPr>
            <a:cxnSpLocks/>
          </p:cNvCxnSpPr>
          <p:nvPr/>
        </p:nvCxnSpPr>
        <p:spPr>
          <a:xfrm flipV="1">
            <a:off x="7698011" y="3439394"/>
            <a:ext cx="3004107" cy="1173892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/>
          <p:cNvCxnSpPr>
            <a:stCxn id="5" idx="0"/>
            <a:endCxn id="4" idx="3"/>
          </p:cNvCxnSpPr>
          <p:nvPr/>
        </p:nvCxnSpPr>
        <p:spPr>
          <a:xfrm flipH="1" flipV="1">
            <a:off x="5676801" y="2623163"/>
            <a:ext cx="2150050" cy="334317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/>
          <p:cNvCxnSpPr>
            <a:stCxn id="5" idx="0"/>
            <a:endCxn id="2" idx="3"/>
          </p:cNvCxnSpPr>
          <p:nvPr/>
        </p:nvCxnSpPr>
        <p:spPr>
          <a:xfrm flipH="1" flipV="1">
            <a:off x="6514366" y="1671433"/>
            <a:ext cx="1312485" cy="1286047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/>
          <p:cNvCxnSpPr>
            <a:stCxn id="5" idx="0"/>
            <a:endCxn id="3" idx="3"/>
          </p:cNvCxnSpPr>
          <p:nvPr/>
        </p:nvCxnSpPr>
        <p:spPr>
          <a:xfrm flipH="1" flipV="1">
            <a:off x="6549055" y="690701"/>
            <a:ext cx="1277796" cy="2266779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23"/>
          <p:cNvCxnSpPr>
            <a:cxnSpLocks/>
          </p:cNvCxnSpPr>
          <p:nvPr/>
        </p:nvCxnSpPr>
        <p:spPr>
          <a:xfrm flipH="1" flipV="1">
            <a:off x="3002443" y="4734964"/>
            <a:ext cx="12357" cy="1412450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nyíllal 25"/>
          <p:cNvCxnSpPr>
            <a:cxnSpLocks/>
            <a:endCxn id="7" idx="1"/>
          </p:cNvCxnSpPr>
          <p:nvPr/>
        </p:nvCxnSpPr>
        <p:spPr>
          <a:xfrm flipV="1">
            <a:off x="3014800" y="4491609"/>
            <a:ext cx="1143444" cy="232888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nyíllal 27"/>
          <p:cNvCxnSpPr>
            <a:cxnSpLocks/>
          </p:cNvCxnSpPr>
          <p:nvPr/>
        </p:nvCxnSpPr>
        <p:spPr>
          <a:xfrm flipV="1">
            <a:off x="3014800" y="2623163"/>
            <a:ext cx="1110305" cy="2111801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/>
          <p:cNvCxnSpPr>
            <a:stCxn id="2" idx="2"/>
          </p:cNvCxnSpPr>
          <p:nvPr/>
        </p:nvCxnSpPr>
        <p:spPr>
          <a:xfrm>
            <a:off x="5485536" y="1856099"/>
            <a:ext cx="361243" cy="55339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gyenes összekötő nyíllal 32"/>
          <p:cNvCxnSpPr>
            <a:stCxn id="3" idx="1"/>
          </p:cNvCxnSpPr>
          <p:nvPr/>
        </p:nvCxnSpPr>
        <p:spPr>
          <a:xfrm flipH="1">
            <a:off x="4777071" y="690701"/>
            <a:ext cx="375449" cy="174779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gyenes összekötő nyíllal 34"/>
          <p:cNvCxnSpPr>
            <a:stCxn id="4" idx="2"/>
            <a:endCxn id="7" idx="0"/>
          </p:cNvCxnSpPr>
          <p:nvPr/>
        </p:nvCxnSpPr>
        <p:spPr>
          <a:xfrm flipH="1">
            <a:off x="4857859" y="2807829"/>
            <a:ext cx="59664" cy="136061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>
            <a:stCxn id="6" idx="1"/>
            <a:endCxn id="5" idx="3"/>
          </p:cNvCxnSpPr>
          <p:nvPr/>
        </p:nvCxnSpPr>
        <p:spPr>
          <a:xfrm flipH="1">
            <a:off x="8610600" y="3142146"/>
            <a:ext cx="1484621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zövegdoboz 39"/>
          <p:cNvSpPr txBox="1"/>
          <p:nvPr/>
        </p:nvSpPr>
        <p:spPr>
          <a:xfrm>
            <a:off x="2161521" y="6157881"/>
            <a:ext cx="1706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kúszó rost</a:t>
            </a:r>
          </a:p>
        </p:txBody>
      </p:sp>
      <p:sp>
        <p:nvSpPr>
          <p:cNvPr id="41" name="Szövegdoboz 40"/>
          <p:cNvSpPr txBox="1"/>
          <p:nvPr/>
        </p:nvSpPr>
        <p:spPr>
          <a:xfrm>
            <a:off x="6931177" y="6157881"/>
            <a:ext cx="1532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moha rost</a:t>
            </a:r>
          </a:p>
        </p:txBody>
      </p:sp>
      <p:sp>
        <p:nvSpPr>
          <p:cNvPr id="46" name="Lefelé nyíl 45"/>
          <p:cNvSpPr/>
          <p:nvPr/>
        </p:nvSpPr>
        <p:spPr>
          <a:xfrm>
            <a:off x="4640663" y="4814774"/>
            <a:ext cx="434389" cy="1712439"/>
          </a:xfrm>
          <a:prstGeom prst="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050" name="Picture 2" descr="Image result for org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59" y="404385"/>
            <a:ext cx="2945368" cy="19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Szövegdoboz 26"/>
          <p:cNvSpPr txBox="1"/>
          <p:nvPr/>
        </p:nvSpPr>
        <p:spPr>
          <a:xfrm rot="3562916">
            <a:off x="6210351" y="1492307"/>
            <a:ext cx="2252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párhuzamos rostok</a:t>
            </a:r>
          </a:p>
        </p:txBody>
      </p:sp>
      <p:pic>
        <p:nvPicPr>
          <p:cNvPr id="34" name="Kép 33"/>
          <p:cNvPicPr>
            <a:picLocks noChangeAspect="1"/>
          </p:cNvPicPr>
          <p:nvPr/>
        </p:nvPicPr>
        <p:blipFill rotWithShape="1">
          <a:blip r:embed="rId4"/>
          <a:srcRect l="51183" t="18138" r="11621" b="8762"/>
          <a:stretch/>
        </p:blipFill>
        <p:spPr>
          <a:xfrm>
            <a:off x="10314792" y="3995050"/>
            <a:ext cx="1762237" cy="277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50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/>
          <a:srcRect l="53615" t="15858" r="6858" b="15858"/>
          <a:stretch/>
        </p:blipFill>
        <p:spPr>
          <a:xfrm>
            <a:off x="135924" y="98854"/>
            <a:ext cx="4819135" cy="6660292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5301049" y="1705233"/>
            <a:ext cx="6540573" cy="269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Georgia" panose="02040502050405020303" pitchFamily="18" charset="0"/>
              </a:rPr>
              <a:t>archicerebellum</a:t>
            </a:r>
            <a:r>
              <a:rPr lang="hu-HU" sz="2000" dirty="0">
                <a:latin typeface="Georgia" panose="02040502050405020303" pitchFamily="18" charset="0"/>
              </a:rPr>
              <a:t> (</a:t>
            </a:r>
            <a:r>
              <a:rPr lang="hu-HU" sz="2000" dirty="0" err="1">
                <a:latin typeface="Georgia" panose="02040502050405020303" pitchFamily="18" charset="0"/>
              </a:rPr>
              <a:t>vestibulocerebellum</a:t>
            </a:r>
            <a:r>
              <a:rPr lang="hu-HU" sz="2000" dirty="0">
                <a:latin typeface="Georgia" panose="02040502050405020303" pitchFamily="18" charset="0"/>
              </a:rPr>
              <a:t>)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Georgia" panose="02040502050405020303" pitchFamily="18" charset="0"/>
              </a:rPr>
              <a:t>paleocerebellum</a:t>
            </a:r>
            <a:r>
              <a:rPr lang="hu-HU" sz="2000" dirty="0">
                <a:latin typeface="Georgia" panose="02040502050405020303" pitchFamily="18" charset="0"/>
              </a:rPr>
              <a:t> (</a:t>
            </a:r>
            <a:r>
              <a:rPr lang="hu-HU" sz="2000" dirty="0" err="1">
                <a:latin typeface="Georgia" panose="02040502050405020303" pitchFamily="18" charset="0"/>
              </a:rPr>
              <a:t>spinocerebellum</a:t>
            </a:r>
            <a:r>
              <a:rPr lang="hu-HU" sz="2000" dirty="0">
                <a:latin typeface="Georgia" panose="02040502050405020303" pitchFamily="18" charset="0"/>
              </a:rPr>
              <a:t>)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Georgia" panose="02040502050405020303" pitchFamily="18" charset="0"/>
              </a:rPr>
              <a:t>neocerebellum</a:t>
            </a:r>
            <a:r>
              <a:rPr lang="hu-HU" sz="2000" dirty="0">
                <a:latin typeface="Georgia" panose="02040502050405020303" pitchFamily="18" charset="0"/>
              </a:rPr>
              <a:t> (</a:t>
            </a:r>
            <a:r>
              <a:rPr lang="hu-HU" sz="2000" dirty="0" err="1">
                <a:latin typeface="Georgia" panose="02040502050405020303" pitchFamily="18" charset="0"/>
              </a:rPr>
              <a:t>pontocerebellum</a:t>
            </a:r>
            <a:r>
              <a:rPr lang="hu-HU" sz="2000" dirty="0">
                <a:latin typeface="Georgia" panose="02040502050405020303" pitchFamily="18" charset="0"/>
              </a:rPr>
              <a:t>/ </a:t>
            </a:r>
            <a:r>
              <a:rPr lang="hu-HU" sz="2000" dirty="0" err="1">
                <a:latin typeface="Georgia" panose="02040502050405020303" pitchFamily="18" charset="0"/>
              </a:rPr>
              <a:t>corticocerebellum</a:t>
            </a:r>
            <a:r>
              <a:rPr lang="hu-HU" sz="2000" dirty="0">
                <a:latin typeface="Georgia" panose="02040502050405020303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807111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21" y="564299"/>
            <a:ext cx="4900284" cy="628869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151" y="569302"/>
            <a:ext cx="4881548" cy="628369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2213518" y="194967"/>
            <a:ext cx="177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>
                <a:latin typeface="Georgia" panose="02040502050405020303" pitchFamily="18" charset="0"/>
              </a:rPr>
              <a:t>Afferens</a:t>
            </a:r>
            <a:r>
              <a:rPr lang="hu-HU" dirty="0">
                <a:latin typeface="Georgia" panose="02040502050405020303" pitchFamily="18" charset="0"/>
              </a:rPr>
              <a:t> pályák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8316097" y="191540"/>
            <a:ext cx="1765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>
                <a:latin typeface="Georgia" panose="02040502050405020303" pitchFamily="18" charset="0"/>
              </a:rPr>
              <a:t>Efferens</a:t>
            </a:r>
            <a:r>
              <a:rPr lang="hu-HU" dirty="0">
                <a:latin typeface="Georgia" panose="02040502050405020303" pitchFamily="18" charset="0"/>
              </a:rPr>
              <a:t> pályák</a:t>
            </a:r>
          </a:p>
        </p:txBody>
      </p:sp>
    </p:spTree>
    <p:extLst>
      <p:ext uri="{BB962C8B-B14F-4D97-AF65-F5344CB8AC3E}">
        <p14:creationId xmlns:p14="http://schemas.microsoft.com/office/powerpoint/2010/main" val="40634507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/>
          <a:srcRect l="16521" t="51077" r="8277" b="12690"/>
          <a:stretch/>
        </p:blipFill>
        <p:spPr>
          <a:xfrm>
            <a:off x="1511642" y="809367"/>
            <a:ext cx="9168715" cy="3534033"/>
          </a:xfrm>
          <a:prstGeom prst="rect">
            <a:avLst/>
          </a:prstGeom>
        </p:spPr>
      </p:pic>
      <p:cxnSp>
        <p:nvCxnSpPr>
          <p:cNvPr id="3" name="Egyenes összekötő nyíllal 2"/>
          <p:cNvCxnSpPr>
            <a:cxnSpLocks/>
          </p:cNvCxnSpPr>
          <p:nvPr/>
        </p:nvCxnSpPr>
        <p:spPr>
          <a:xfrm flipV="1">
            <a:off x="3015049" y="3620530"/>
            <a:ext cx="1371600" cy="1297459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nyíllal 5"/>
          <p:cNvCxnSpPr>
            <a:cxnSpLocks/>
          </p:cNvCxnSpPr>
          <p:nvPr/>
        </p:nvCxnSpPr>
        <p:spPr>
          <a:xfrm flipH="1" flipV="1">
            <a:off x="7389341" y="3756454"/>
            <a:ext cx="926756" cy="1359243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1936292" y="5115697"/>
            <a:ext cx="2383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>
                <a:latin typeface="Georgia" panose="02040502050405020303" pitchFamily="18" charset="0"/>
              </a:rPr>
              <a:t>formatio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reticularis</a:t>
            </a:r>
            <a:endParaRPr lang="hu-HU" sz="2000" dirty="0">
              <a:latin typeface="Georgia" panose="02040502050405020303" pitchFamily="18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7852719" y="5115697"/>
            <a:ext cx="1443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>
                <a:latin typeface="Georgia" panose="02040502050405020303" pitchFamily="18" charset="0"/>
              </a:rPr>
              <a:t>cerebellum</a:t>
            </a:r>
            <a:endParaRPr lang="hu-HU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1176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029139" y="3154241"/>
            <a:ext cx="41681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>
                <a:latin typeface="Georgia" panose="02040502050405020303" pitchFamily="18" charset="0"/>
              </a:rPr>
              <a:t>Limbikus rendszer</a:t>
            </a:r>
          </a:p>
        </p:txBody>
      </p:sp>
    </p:spTree>
    <p:extLst>
      <p:ext uri="{BB962C8B-B14F-4D97-AF65-F5344CB8AC3E}">
        <p14:creationId xmlns:p14="http://schemas.microsoft.com/office/powerpoint/2010/main" val="29701525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bővebblimbgr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"/>
          <a:stretch>
            <a:fillRect/>
          </a:stretch>
        </p:blipFill>
        <p:spPr bwMode="auto">
          <a:xfrm>
            <a:off x="133326" y="135354"/>
            <a:ext cx="6605098" cy="465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Image result for amygda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009" y="2987389"/>
            <a:ext cx="6466449" cy="376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piriformcorte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857" y="278501"/>
            <a:ext cx="4642192" cy="252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Image result for cingul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74" y="3851548"/>
            <a:ext cx="2804857" cy="290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3504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158085" y="284487"/>
            <a:ext cx="1875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b="1" dirty="0">
                <a:latin typeface="Georgia" panose="02040502050405020303" pitchFamily="18" charset="0"/>
              </a:rPr>
              <a:t>Memória</a:t>
            </a:r>
            <a:endParaRPr lang="en-US" sz="2400" b="1" dirty="0">
              <a:latin typeface="Georgia" panose="02040502050405020303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072194" y="949413"/>
            <a:ext cx="3571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dirty="0">
                <a:latin typeface="Georgia" panose="02040502050405020303" pitchFamily="18" charset="0"/>
              </a:rPr>
              <a:t>Minőségi memória kategóriák</a:t>
            </a:r>
            <a:endParaRPr lang="en-US" sz="2000" dirty="0">
              <a:latin typeface="Georgia" panose="02040502050405020303" pitchFamily="18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7904648" y="921842"/>
            <a:ext cx="33313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dirty="0">
                <a:latin typeface="Georgia" panose="02040502050405020303" pitchFamily="18" charset="0"/>
              </a:rPr>
              <a:t>Időbeli memória kategóriák</a:t>
            </a:r>
            <a:endParaRPr lang="en-US" sz="2000" dirty="0">
              <a:latin typeface="Georgia" panose="02040502050405020303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25034" t="27133" r="12331" b="37394"/>
          <a:stretch/>
        </p:blipFill>
        <p:spPr>
          <a:xfrm>
            <a:off x="192825" y="1433384"/>
            <a:ext cx="5809177" cy="263199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/>
          <a:srcRect l="26149" t="52723" r="12433" b="20039"/>
          <a:stretch/>
        </p:blipFill>
        <p:spPr>
          <a:xfrm>
            <a:off x="6207078" y="1729947"/>
            <a:ext cx="5886067" cy="2088291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92825" y="4180013"/>
            <a:ext cx="21226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err="1">
                <a:latin typeface="Georgia" panose="02040502050405020303" pitchFamily="18" charset="0"/>
              </a:rPr>
              <a:t>hippocampus</a:t>
            </a:r>
            <a:r>
              <a:rPr lang="hu-HU" sz="1600" dirty="0">
                <a:latin typeface="Georgia" panose="02040502050405020303" pitchFamily="18" charset="0"/>
              </a:rPr>
              <a:t>, </a:t>
            </a:r>
            <a:r>
              <a:rPr lang="hu-HU" sz="1600" dirty="0" err="1">
                <a:latin typeface="Georgia" panose="02040502050405020303" pitchFamily="18" charset="0"/>
              </a:rPr>
              <a:t>fornix</a:t>
            </a:r>
            <a:r>
              <a:rPr lang="hu-HU" sz="1600" dirty="0">
                <a:latin typeface="Georgia" panose="02040502050405020303" pitchFamily="18" charset="0"/>
              </a:rPr>
              <a:t>,</a:t>
            </a:r>
          </a:p>
          <a:p>
            <a:r>
              <a:rPr lang="hu-HU" sz="1600" dirty="0" err="1">
                <a:latin typeface="Georgia" panose="02040502050405020303" pitchFamily="18" charset="0"/>
              </a:rPr>
              <a:t>thalamus</a:t>
            </a:r>
            <a:endParaRPr lang="hu-HU" sz="1600" dirty="0">
              <a:latin typeface="Georgia" panose="02040502050405020303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2743802" y="4180013"/>
            <a:ext cx="33522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u-HU" sz="1600" dirty="0" err="1">
                <a:latin typeface="Georgia" panose="02040502050405020303" pitchFamily="18" charset="0"/>
              </a:rPr>
              <a:t>basalis</a:t>
            </a:r>
            <a:r>
              <a:rPr lang="hu-HU" sz="1600" dirty="0">
                <a:latin typeface="Georgia" panose="02040502050405020303" pitchFamily="18" charset="0"/>
              </a:rPr>
              <a:t> </a:t>
            </a:r>
            <a:r>
              <a:rPr lang="hu-HU" sz="1600" dirty="0" err="1">
                <a:latin typeface="Georgia" panose="02040502050405020303" pitchFamily="18" charset="0"/>
              </a:rPr>
              <a:t>ganglia</a:t>
            </a:r>
            <a:r>
              <a:rPr lang="hu-HU" sz="1600" dirty="0">
                <a:latin typeface="Georgia" panose="02040502050405020303" pitchFamily="18" charset="0"/>
              </a:rPr>
              <a:t>, </a:t>
            </a:r>
            <a:r>
              <a:rPr lang="hu-HU" sz="1600" dirty="0" err="1">
                <a:latin typeface="Georgia" panose="02040502050405020303" pitchFamily="18" charset="0"/>
              </a:rPr>
              <a:t>prefrontalis</a:t>
            </a:r>
            <a:r>
              <a:rPr lang="hu-HU" sz="1600" dirty="0">
                <a:latin typeface="Georgia" panose="02040502050405020303" pitchFamily="18" charset="0"/>
              </a:rPr>
              <a:t> </a:t>
            </a:r>
            <a:r>
              <a:rPr lang="hu-HU" sz="1600" dirty="0" err="1">
                <a:latin typeface="Georgia" panose="02040502050405020303" pitchFamily="18" charset="0"/>
              </a:rPr>
              <a:t>cortex</a:t>
            </a:r>
            <a:r>
              <a:rPr lang="hu-HU" sz="1600" dirty="0">
                <a:latin typeface="Georgia" panose="02040502050405020303" pitchFamily="18" charset="0"/>
              </a:rPr>
              <a:t>,</a:t>
            </a:r>
          </a:p>
          <a:p>
            <a:pPr algn="r"/>
            <a:r>
              <a:rPr lang="hu-HU" sz="1600" dirty="0" err="1">
                <a:latin typeface="Georgia" panose="02040502050405020303" pitchFamily="18" charset="0"/>
              </a:rPr>
              <a:t>amygdala</a:t>
            </a:r>
            <a:r>
              <a:rPr lang="hu-HU" sz="1600" dirty="0">
                <a:latin typeface="Georgia" panose="02040502050405020303" pitchFamily="18" charset="0"/>
              </a:rPr>
              <a:t>, </a:t>
            </a:r>
            <a:r>
              <a:rPr lang="hu-HU" sz="1600" dirty="0" err="1">
                <a:latin typeface="Georgia" panose="02040502050405020303" pitchFamily="18" charset="0"/>
              </a:rPr>
              <a:t>cerebellum</a:t>
            </a:r>
            <a:r>
              <a:rPr lang="hu-HU" sz="1600" dirty="0">
                <a:latin typeface="Georgia" panose="02040502050405020303" pitchFamily="18" charset="0"/>
              </a:rPr>
              <a:t>,</a:t>
            </a:r>
          </a:p>
          <a:p>
            <a:pPr algn="r"/>
            <a:r>
              <a:rPr lang="hu-HU" sz="1600" dirty="0">
                <a:latin typeface="Georgia" panose="02040502050405020303" pitchFamily="18" charset="0"/>
              </a:rPr>
              <a:t>szenzoros asszociációs </a:t>
            </a:r>
            <a:r>
              <a:rPr lang="hu-HU" sz="1600" dirty="0" err="1">
                <a:latin typeface="Georgia" panose="02040502050405020303" pitchFamily="18" charset="0"/>
              </a:rPr>
              <a:t>cortex</a:t>
            </a:r>
            <a:endParaRPr lang="hu-HU" sz="1600" dirty="0">
              <a:latin typeface="Georgia" panose="02040502050405020303" pitchFamily="18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8439665" y="3138616"/>
            <a:ext cx="902043" cy="39541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58694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1" t="14773" r="21890"/>
          <a:stretch/>
        </p:blipFill>
        <p:spPr bwMode="auto">
          <a:xfrm>
            <a:off x="333632" y="1205256"/>
            <a:ext cx="5256087" cy="45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mage result for autonomic nervous syst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695" y="1205256"/>
            <a:ext cx="6076950" cy="45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7344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/>
          <a:srcRect l="5879" t="32327" r="10912" b="22825"/>
          <a:stretch/>
        </p:blipFill>
        <p:spPr>
          <a:xfrm>
            <a:off x="259493" y="2298356"/>
            <a:ext cx="10144897" cy="437429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/>
          <a:srcRect l="29888" t="62917" r="40763" b="13094"/>
          <a:stretch/>
        </p:blipFill>
        <p:spPr>
          <a:xfrm>
            <a:off x="7558093" y="222421"/>
            <a:ext cx="4106686" cy="2685289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20643" y="737169"/>
            <a:ext cx="4424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latin typeface="Georgia" panose="02040502050405020303" pitchFamily="18" charset="0"/>
              </a:rPr>
              <a:t>Szaglás (n. </a:t>
            </a:r>
            <a:r>
              <a:rPr lang="hu-HU" sz="2800" b="1" dirty="0" err="1">
                <a:latin typeface="Georgia" panose="02040502050405020303" pitchFamily="18" charset="0"/>
              </a:rPr>
              <a:t>olfactorius</a:t>
            </a:r>
            <a:r>
              <a:rPr lang="hu-HU" sz="2800" b="1" dirty="0">
                <a:latin typeface="Georgia" panose="02040502050405020303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119294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E7544F43-782B-4029-AD74-0053E321DC0A}"/>
              </a:ext>
            </a:extLst>
          </p:cNvPr>
          <p:cNvSpPr txBox="1"/>
          <p:nvPr/>
        </p:nvSpPr>
        <p:spPr>
          <a:xfrm>
            <a:off x="387459" y="1611820"/>
            <a:ext cx="6155852" cy="36141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Georgia" panose="02040502050405020303" pitchFamily="18" charset="0"/>
              </a:rPr>
              <a:t>Autonomous</a:t>
            </a:r>
            <a:r>
              <a:rPr lang="hu-HU" sz="2000" dirty="0">
                <a:latin typeface="Georgia" panose="02040502050405020303" pitchFamily="18" charset="0"/>
              </a:rPr>
              <a:t> idegrendszer: </a:t>
            </a:r>
            <a:r>
              <a:rPr lang="hu-HU" sz="2000" dirty="0" err="1">
                <a:latin typeface="Georgia" panose="02040502050405020303" pitchFamily="18" charset="0"/>
              </a:rPr>
              <a:t>homeostasis</a:t>
            </a:r>
            <a:endParaRPr lang="hu-HU" sz="2000" dirty="0">
              <a:latin typeface="Georgia" panose="02040502050405020303" pitchFamily="18" charset="0"/>
            </a:endParaRP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latin typeface="Georgia" panose="02040502050405020303" pitchFamily="18" charset="0"/>
              </a:rPr>
              <a:t>Agyidegek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latin typeface="Georgia" panose="02040502050405020303" pitchFamily="18" charset="0"/>
              </a:rPr>
              <a:t>Motoros rendszerek és szabályzó körök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Georgia" panose="02040502050405020303" pitchFamily="18" charset="0"/>
              </a:rPr>
              <a:t>Lymbicus</a:t>
            </a:r>
            <a:r>
              <a:rPr lang="hu-HU" sz="2000" dirty="0">
                <a:latin typeface="Georgia" panose="02040502050405020303" pitchFamily="18" charset="0"/>
              </a:rPr>
              <a:t> rendszer: érzelem, memória</a:t>
            </a:r>
            <a:r>
              <a:rPr lang="hu-HU" sz="2000">
                <a:latin typeface="Georgia" panose="02040502050405020303" pitchFamily="18" charset="0"/>
              </a:rPr>
              <a:t>, viselkedés </a:t>
            </a:r>
            <a:endParaRPr lang="hu-HU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352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47905" y="2413337"/>
            <a:ext cx="4511556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Felhasznált irodalom: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Netter</a:t>
            </a:r>
            <a:r>
              <a:rPr lang="hu-HU" dirty="0"/>
              <a:t>: Atlas of Human </a:t>
            </a:r>
            <a:r>
              <a:rPr lang="hu-HU" dirty="0" err="1"/>
              <a:t>Anatomy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Netter</a:t>
            </a:r>
            <a:r>
              <a:rPr lang="hu-HU" dirty="0"/>
              <a:t>: Atlas of </a:t>
            </a:r>
            <a:r>
              <a:rPr lang="hu-HU" dirty="0" err="1"/>
              <a:t>Embriology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Langman</a:t>
            </a:r>
            <a:r>
              <a:rPr lang="hu-HU" dirty="0"/>
              <a:t>: </a:t>
            </a:r>
            <a:r>
              <a:rPr lang="hu-HU" dirty="0" err="1"/>
              <a:t>Embriology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Welsch</a:t>
            </a:r>
            <a:r>
              <a:rPr lang="hu-HU" dirty="0"/>
              <a:t>: </a:t>
            </a:r>
            <a:r>
              <a:rPr lang="hu-HU" dirty="0" err="1"/>
              <a:t>Lehrbuch</a:t>
            </a:r>
            <a:r>
              <a:rPr lang="hu-HU" dirty="0"/>
              <a:t> </a:t>
            </a:r>
            <a:r>
              <a:rPr lang="hu-HU" dirty="0" err="1"/>
              <a:t>Histologie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Hajdu: Vezérfonal a </a:t>
            </a:r>
            <a:r>
              <a:rPr lang="hu-HU" dirty="0" err="1"/>
              <a:t>neuroanatómiához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 err="1"/>
              <a:t>Purves</a:t>
            </a:r>
            <a:r>
              <a:rPr lang="hu-HU" sz="2800" dirty="0"/>
              <a:t>: </a:t>
            </a:r>
            <a:r>
              <a:rPr lang="hu-HU" sz="2800" dirty="0" err="1"/>
              <a:t>Neuroscience</a:t>
            </a:r>
            <a:r>
              <a:rPr lang="hu-HU" sz="2800" dirty="0"/>
              <a:t> </a:t>
            </a:r>
            <a:r>
              <a:rPr lang="hu-HU" sz="2800" dirty="0">
                <a:sym typeface="Wingdings" panose="05000000000000000000" pitchFamily="2" charset="2"/>
              </a:rPr>
              <a:t></a:t>
            </a:r>
            <a:endParaRPr lang="hu-HU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66904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Image result for autonomic nervous syst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318" y="172995"/>
            <a:ext cx="4737543" cy="652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756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96EBE807-E4D8-4928-BB11-B49FE471E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462" y="220662"/>
            <a:ext cx="4808538" cy="644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920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um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6245059"/>
              </p:ext>
            </p:extLst>
          </p:nvPr>
        </p:nvGraphicFramePr>
        <p:xfrm>
          <a:off x="2374043" y="641181"/>
          <a:ext cx="8351623" cy="5751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" name="Image" r:id="rId4" imgW="13053960" imgH="8990280" progId="Photoshop.Image.7">
                  <p:embed/>
                </p:oleObj>
              </mc:Choice>
              <mc:Fallback>
                <p:oleObj name="Image" r:id="rId4" imgW="13053960" imgH="8990280" progId="Photoshop.Image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74043" y="641181"/>
                        <a:ext cx="8351623" cy="57518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12573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Damaszt</Template>
  <TotalTime>5815</TotalTime>
  <Words>613</Words>
  <Application>Microsoft Office PowerPoint</Application>
  <PresentationFormat>Szélesvásznú</PresentationFormat>
  <Paragraphs>211</Paragraphs>
  <Slides>62</Slides>
  <Notes>47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62</vt:i4>
      </vt:variant>
    </vt:vector>
  </HeadingPairs>
  <TitlesOfParts>
    <vt:vector size="71" baseType="lpstr">
      <vt:lpstr>Arial</vt:lpstr>
      <vt:lpstr>Bookman Old Style</vt:lpstr>
      <vt:lpstr>Calibri</vt:lpstr>
      <vt:lpstr>Cambria</vt:lpstr>
      <vt:lpstr>Georgia</vt:lpstr>
      <vt:lpstr>Rockwell</vt:lpstr>
      <vt:lpstr>Wingdings</vt:lpstr>
      <vt:lpstr>Damask</vt:lpstr>
      <vt:lpstr>Image</vt:lpstr>
      <vt:lpstr>Idegrendszer II.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Idegrendszer II.</dc:title>
  <dc:creator>User</dc:creator>
  <cp:lastModifiedBy>halaszv</cp:lastModifiedBy>
  <cp:revision>113</cp:revision>
  <dcterms:created xsi:type="dcterms:W3CDTF">2017-03-18T20:49:01Z</dcterms:created>
  <dcterms:modified xsi:type="dcterms:W3CDTF">2018-04-23T13:21:56Z</dcterms:modified>
</cp:coreProperties>
</file>