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2"/>
  </p:notesMasterIdLst>
  <p:sldIdLst>
    <p:sldId id="256" r:id="rId2"/>
    <p:sldId id="257" r:id="rId3"/>
    <p:sldId id="263" r:id="rId4"/>
    <p:sldId id="264" r:id="rId5"/>
    <p:sldId id="265" r:id="rId6"/>
    <p:sldId id="266" r:id="rId7"/>
    <p:sldId id="258" r:id="rId8"/>
    <p:sldId id="289" r:id="rId9"/>
    <p:sldId id="273" r:id="rId10"/>
    <p:sldId id="272" r:id="rId11"/>
    <p:sldId id="268" r:id="rId12"/>
    <p:sldId id="271" r:id="rId13"/>
    <p:sldId id="286" r:id="rId14"/>
    <p:sldId id="259" r:id="rId15"/>
    <p:sldId id="276" r:id="rId16"/>
    <p:sldId id="269" r:id="rId17"/>
    <p:sldId id="274" r:id="rId18"/>
    <p:sldId id="278" r:id="rId19"/>
    <p:sldId id="279" r:id="rId20"/>
    <p:sldId id="280" r:id="rId21"/>
    <p:sldId id="291" r:id="rId22"/>
    <p:sldId id="292" r:id="rId23"/>
    <p:sldId id="293" r:id="rId24"/>
    <p:sldId id="311" r:id="rId25"/>
    <p:sldId id="282" r:id="rId26"/>
    <p:sldId id="281" r:id="rId27"/>
    <p:sldId id="287" r:id="rId28"/>
    <p:sldId id="317" r:id="rId29"/>
    <p:sldId id="283" r:id="rId30"/>
    <p:sldId id="284" r:id="rId31"/>
    <p:sldId id="285" r:id="rId32"/>
    <p:sldId id="277" r:id="rId33"/>
    <p:sldId id="275" r:id="rId34"/>
    <p:sldId id="312" r:id="rId35"/>
    <p:sldId id="313" r:id="rId36"/>
    <p:sldId id="303" r:id="rId37"/>
    <p:sldId id="304" r:id="rId38"/>
    <p:sldId id="305" r:id="rId39"/>
    <p:sldId id="262" r:id="rId40"/>
    <p:sldId id="314" r:id="rId41"/>
    <p:sldId id="316" r:id="rId42"/>
    <p:sldId id="294" r:id="rId43"/>
    <p:sldId id="297" r:id="rId44"/>
    <p:sldId id="302" r:id="rId45"/>
    <p:sldId id="306" r:id="rId46"/>
    <p:sldId id="288" r:id="rId47"/>
    <p:sldId id="267" r:id="rId48"/>
    <p:sldId id="299" r:id="rId49"/>
    <p:sldId id="298" r:id="rId50"/>
    <p:sldId id="300" r:id="rId51"/>
    <p:sldId id="261" r:id="rId52"/>
    <p:sldId id="308" r:id="rId53"/>
    <p:sldId id="310" r:id="rId54"/>
    <p:sldId id="307" r:id="rId55"/>
    <p:sldId id="318" r:id="rId56"/>
    <p:sldId id="315" r:id="rId57"/>
    <p:sldId id="295" r:id="rId58"/>
    <p:sldId id="296" r:id="rId59"/>
    <p:sldId id="290" r:id="rId60"/>
    <p:sldId id="301" r:id="rId6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28167" autoAdjust="0"/>
  </p:normalViewPr>
  <p:slideViewPr>
    <p:cSldViewPr snapToGrid="0">
      <p:cViewPr varScale="1">
        <p:scale>
          <a:sx n="30" d="100"/>
          <a:sy n="30" d="100"/>
        </p:scale>
        <p:origin x="189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4283B-792E-4961-BF2F-A01A53F8B33D}" type="datetimeFigureOut">
              <a:rPr lang="hu-HU" smtClean="0"/>
              <a:t>2018. 04. 27.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E419BE-C04D-4585-B48C-A625759F4D5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2628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06023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9314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22723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3456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95821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97115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41245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708056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74073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324270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8259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80737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929250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24616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41955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34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827953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35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53552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36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559314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39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11324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40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33232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41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10452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42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9198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69809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43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28494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aseline="0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49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99621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50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051026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52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283216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53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97827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54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97720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55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8689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http://2e.mindsmachine.com/</a:t>
            </a:r>
            <a:r>
              <a:rPr lang="hu-HU" dirty="0" err="1"/>
              <a:t>ch</a:t>
            </a:r>
            <a:r>
              <a:rPr lang="hu-HU" dirty="0"/>
              <a:t>/04/</a:t>
            </a:r>
            <a:r>
              <a:rPr lang="hu-HU" dirty="0" err="1"/>
              <a:t>vs</a:t>
            </a:r>
            <a:r>
              <a:rPr lang="hu-HU" dirty="0"/>
              <a:t>/vs04.html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60737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452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99030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6345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95205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419BE-C04D-4585-B48C-A625759F4D5B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5839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534-88F3-4A93-BCE1-CCD701B5790E}" type="datetimeFigureOut">
              <a:rPr lang="hu-HU" smtClean="0"/>
              <a:t>2018. 04. 27.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DC84-BD0B-48AB-870B-0FDEB7B0C8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07603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534-88F3-4A93-BCE1-CCD701B5790E}" type="datetimeFigureOut">
              <a:rPr lang="hu-HU" smtClean="0"/>
              <a:t>2018. 04. 27.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DC84-BD0B-48AB-870B-0FDEB7B0C8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9655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534-88F3-4A93-BCE1-CCD701B5790E}" type="datetimeFigureOut">
              <a:rPr lang="hu-HU" smtClean="0"/>
              <a:t>2018. 04. 27.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DC84-BD0B-48AB-870B-0FDEB7B0C8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9238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534-88F3-4A93-BCE1-CCD701B5790E}" type="datetimeFigureOut">
              <a:rPr lang="hu-HU" smtClean="0"/>
              <a:t>2018. 04. 27.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DC84-BD0B-48AB-870B-0FDEB7B0C8E7}" type="slidenum">
              <a:rPr lang="hu-HU" smtClean="0"/>
              <a:t>‹#›</a:t>
            </a:fld>
            <a:endParaRPr lang="hu-HU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54923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534-88F3-4A93-BCE1-CCD701B5790E}" type="datetimeFigureOut">
              <a:rPr lang="hu-HU" smtClean="0"/>
              <a:t>2018. 04. 27.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DC84-BD0B-48AB-870B-0FDEB7B0C8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226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534-88F3-4A93-BCE1-CCD701B5790E}" type="datetimeFigureOut">
              <a:rPr lang="hu-HU" smtClean="0"/>
              <a:t>2018. 04. 27.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DC84-BD0B-48AB-870B-0FDEB7B0C8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163956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534-88F3-4A93-BCE1-CCD701B5790E}" type="datetimeFigureOut">
              <a:rPr lang="hu-HU" smtClean="0"/>
              <a:t>2018. 04. 27.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DC84-BD0B-48AB-870B-0FDEB7B0C8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7731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534-88F3-4A93-BCE1-CCD701B5790E}" type="datetimeFigureOut">
              <a:rPr lang="hu-HU" smtClean="0"/>
              <a:t>2018. 04. 27.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DC84-BD0B-48AB-870B-0FDEB7B0C8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602906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534-88F3-4A93-BCE1-CCD701B5790E}" type="datetimeFigureOut">
              <a:rPr lang="hu-HU" smtClean="0"/>
              <a:t>2018. 04. 27.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DC84-BD0B-48AB-870B-0FDEB7B0C8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5457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534-88F3-4A93-BCE1-CCD701B5790E}" type="datetimeFigureOut">
              <a:rPr lang="hu-HU" smtClean="0"/>
              <a:t>2018. 04. 27.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DC84-BD0B-48AB-870B-0FDEB7B0C8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298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534-88F3-4A93-BCE1-CCD701B5790E}" type="datetimeFigureOut">
              <a:rPr lang="hu-HU" smtClean="0"/>
              <a:t>2018. 04. 27.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DC84-BD0B-48AB-870B-0FDEB7B0C8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0592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534-88F3-4A93-BCE1-CCD701B5790E}" type="datetimeFigureOut">
              <a:rPr lang="hu-HU" smtClean="0"/>
              <a:t>2018. 04. 27.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DC84-BD0B-48AB-870B-0FDEB7B0C8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65402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534-88F3-4A93-BCE1-CCD701B5790E}" type="datetimeFigureOut">
              <a:rPr lang="hu-HU" smtClean="0"/>
              <a:t>2018. 04. 27.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DC84-BD0B-48AB-870B-0FDEB7B0C8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31943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534-88F3-4A93-BCE1-CCD701B5790E}" type="datetimeFigureOut">
              <a:rPr lang="hu-HU" smtClean="0"/>
              <a:t>2018. 04. 27.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DC84-BD0B-48AB-870B-0FDEB7B0C8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81247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534-88F3-4A93-BCE1-CCD701B5790E}" type="datetimeFigureOut">
              <a:rPr lang="hu-HU" smtClean="0"/>
              <a:t>2018. 04. 27.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DC84-BD0B-48AB-870B-0FDEB7B0C8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6950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534-88F3-4A93-BCE1-CCD701B5790E}" type="datetimeFigureOut">
              <a:rPr lang="hu-HU" smtClean="0"/>
              <a:t>2018. 04. 27.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DC84-BD0B-48AB-870B-0FDEB7B0C8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978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534-88F3-4A93-BCE1-CCD701B5790E}" type="datetimeFigureOut">
              <a:rPr lang="hu-HU" smtClean="0"/>
              <a:t>2018. 04. 27.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5DC84-BD0B-48AB-870B-0FDEB7B0C8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3450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17534-88F3-4A93-BCE1-CCD701B5790E}" type="datetimeFigureOut">
              <a:rPr lang="hu-HU" smtClean="0"/>
              <a:t>2018. 04. 27.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5DC84-BD0B-48AB-870B-0FDEB7B0C8E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459104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gif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Relationship Id="rId9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4" Type="http://schemas.openxmlformats.org/officeDocument/2006/relationships/notesSlide" Target="../notesSlides/notesSlide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gi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2537137"/>
            <a:ext cx="9144000" cy="972825"/>
          </a:xfrm>
        </p:spPr>
        <p:txBody>
          <a:bodyPr>
            <a:normAutofit/>
          </a:bodyPr>
          <a:lstStyle/>
          <a:p>
            <a:r>
              <a:rPr lang="hu-HU" dirty="0"/>
              <a:t>Idegrendszer I.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Általános felépítése, szinapszisok, </a:t>
            </a:r>
            <a:r>
              <a:rPr lang="hu-HU" dirty="0" err="1"/>
              <a:t>neurotransmitterek</a:t>
            </a:r>
            <a:r>
              <a:rPr lang="hu-HU" dirty="0"/>
              <a:t>, </a:t>
            </a:r>
            <a:r>
              <a:rPr lang="hu-HU" dirty="0" err="1"/>
              <a:t>CNS</a:t>
            </a:r>
            <a:r>
              <a:rPr lang="hu-HU" dirty="0"/>
              <a:t>, </a:t>
            </a:r>
            <a:r>
              <a:rPr lang="hu-HU" dirty="0" err="1"/>
              <a:t>PNS</a:t>
            </a:r>
            <a:r>
              <a:rPr lang="hu-HU" dirty="0"/>
              <a:t>, vérellátás, </a:t>
            </a:r>
            <a:r>
              <a:rPr lang="hu-HU" dirty="0" err="1"/>
              <a:t>liquor</a:t>
            </a:r>
            <a:r>
              <a:rPr lang="hu-HU" dirty="0"/>
              <a:t>, </a:t>
            </a:r>
            <a:r>
              <a:rPr lang="hu-HU" dirty="0" err="1"/>
              <a:t>meninges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5134102" y="2137027"/>
            <a:ext cx="2158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/>
              <a:t>dr. Halász  Vanda</a:t>
            </a:r>
          </a:p>
        </p:txBody>
      </p:sp>
    </p:spTree>
    <p:extLst>
      <p:ext uri="{BB962C8B-B14F-4D97-AF65-F5344CB8AC3E}">
        <p14:creationId xmlns:p14="http://schemas.microsoft.com/office/powerpoint/2010/main" val="4226906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8694" y="861790"/>
            <a:ext cx="4207856" cy="577734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6944" y="3830621"/>
            <a:ext cx="4576524" cy="2808514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200923" y="-36191"/>
            <a:ext cx="2669807" cy="4615282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458901" y="189059"/>
            <a:ext cx="29704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Cambria" panose="02040503050406030204" pitchFamily="18" charset="0"/>
              </a:rPr>
              <a:t>Ranvier</a:t>
            </a:r>
            <a:r>
              <a:rPr lang="hu-HU" sz="3200" b="1" dirty="0">
                <a:latin typeface="Cambria" panose="02040503050406030204" pitchFamily="18" charset="0"/>
              </a:rPr>
              <a:t> csomó</a:t>
            </a:r>
          </a:p>
        </p:txBody>
      </p:sp>
    </p:spTree>
    <p:extLst>
      <p:ext uri="{BB962C8B-B14F-4D97-AF65-F5344CB8AC3E}">
        <p14:creationId xmlns:p14="http://schemas.microsoft.com/office/powerpoint/2010/main" val="2820633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églalap 14"/>
          <p:cNvSpPr/>
          <p:nvPr/>
        </p:nvSpPr>
        <p:spPr>
          <a:xfrm>
            <a:off x="6457686" y="2436413"/>
            <a:ext cx="3434459" cy="40118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5125403" y="175514"/>
            <a:ext cx="1957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>
                <a:latin typeface="Cambria" panose="02040503050406030204" pitchFamily="18" charset="0"/>
              </a:rPr>
              <a:t>Idegrost</a:t>
            </a:r>
          </a:p>
        </p:txBody>
      </p:sp>
      <p:sp>
        <p:nvSpPr>
          <p:cNvPr id="3" name="Téglalap 2"/>
          <p:cNvSpPr/>
          <p:nvPr/>
        </p:nvSpPr>
        <p:spPr>
          <a:xfrm>
            <a:off x="178130" y="811370"/>
            <a:ext cx="11910951" cy="1504318"/>
          </a:xfrm>
          <a:prstGeom prst="rect">
            <a:avLst/>
          </a:prstGeom>
          <a:solidFill>
            <a:schemeClr val="accent1">
              <a:alpha val="21000"/>
            </a:schemeClr>
          </a:solidFill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2803041" y="691937"/>
            <a:ext cx="733495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hu-HU" sz="2000" dirty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Cambria" panose="02040503050406030204" pitchFamily="18" charset="0"/>
              </a:rPr>
              <a:t>Az idegrendszer strukturális és funkcionális egysége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Cambria" panose="02040503050406030204" pitchFamily="18" charset="0"/>
              </a:rPr>
              <a:t>Klasszikus definíció: </a:t>
            </a:r>
            <a:r>
              <a:rPr lang="hu-HU" sz="2400" dirty="0" err="1">
                <a:latin typeface="Cambria" panose="02040503050406030204" pitchFamily="18" charset="0"/>
              </a:rPr>
              <a:t>axon</a:t>
            </a:r>
            <a:r>
              <a:rPr lang="hu-HU" sz="2400" dirty="0">
                <a:latin typeface="Cambria" panose="02040503050406030204" pitchFamily="18" charset="0"/>
              </a:rPr>
              <a:t> + </a:t>
            </a:r>
            <a:r>
              <a:rPr lang="hu-HU" sz="2400" dirty="0" err="1">
                <a:latin typeface="Cambria" panose="02040503050406030204" pitchFamily="18" charset="0"/>
              </a:rPr>
              <a:t>mielin</a:t>
            </a:r>
            <a:r>
              <a:rPr lang="hu-HU" sz="2400" dirty="0">
                <a:latin typeface="Cambria" panose="02040503050406030204" pitchFamily="18" charset="0"/>
              </a:rPr>
              <a:t> hüvely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Cambria" panose="02040503050406030204" pitchFamily="18" charset="0"/>
              </a:rPr>
              <a:t>Probléma: velőtlen rostok is vannak</a:t>
            </a: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5428" y="2436413"/>
            <a:ext cx="3061703" cy="4011888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6150" y="2598437"/>
            <a:ext cx="3220993" cy="3687840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639" y="3550722"/>
            <a:ext cx="1888177" cy="1989614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5612" y="3550722"/>
            <a:ext cx="1769713" cy="202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82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101600" y="0"/>
            <a:ext cx="11963399" cy="3632200"/>
          </a:xfrm>
          <a:prstGeom prst="rect">
            <a:avLst/>
          </a:prstGeom>
          <a:solidFill>
            <a:schemeClr val="accent1">
              <a:alpha val="21000"/>
            </a:schemeClr>
          </a:solidFill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875159"/>
              </p:ext>
            </p:extLst>
          </p:nvPr>
        </p:nvGraphicFramePr>
        <p:xfrm>
          <a:off x="374647" y="45186"/>
          <a:ext cx="11442706" cy="33838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4595">
                  <a:extLst>
                    <a:ext uri="{9D8B030D-6E8A-4147-A177-3AD203B41FA5}">
                      <a16:colId xmlns:a16="http://schemas.microsoft.com/office/drawing/2014/main" val="1106828172"/>
                    </a:ext>
                  </a:extLst>
                </a:gridCol>
                <a:gridCol w="1284595">
                  <a:extLst>
                    <a:ext uri="{9D8B030D-6E8A-4147-A177-3AD203B41FA5}">
                      <a16:colId xmlns:a16="http://schemas.microsoft.com/office/drawing/2014/main" val="3834349543"/>
                    </a:ext>
                  </a:extLst>
                </a:gridCol>
                <a:gridCol w="990532">
                  <a:extLst>
                    <a:ext uri="{9D8B030D-6E8A-4147-A177-3AD203B41FA5}">
                      <a16:colId xmlns:a16="http://schemas.microsoft.com/office/drawing/2014/main" val="2553343492"/>
                    </a:ext>
                  </a:extLst>
                </a:gridCol>
                <a:gridCol w="990532">
                  <a:extLst>
                    <a:ext uri="{9D8B030D-6E8A-4147-A177-3AD203B41FA5}">
                      <a16:colId xmlns:a16="http://schemas.microsoft.com/office/drawing/2014/main" val="1116469001"/>
                    </a:ext>
                  </a:extLst>
                </a:gridCol>
                <a:gridCol w="2992230">
                  <a:extLst>
                    <a:ext uri="{9D8B030D-6E8A-4147-A177-3AD203B41FA5}">
                      <a16:colId xmlns:a16="http://schemas.microsoft.com/office/drawing/2014/main" val="2387747495"/>
                    </a:ext>
                  </a:extLst>
                </a:gridCol>
                <a:gridCol w="1423891">
                  <a:extLst>
                    <a:ext uri="{9D8B030D-6E8A-4147-A177-3AD203B41FA5}">
                      <a16:colId xmlns:a16="http://schemas.microsoft.com/office/drawing/2014/main" val="2785326660"/>
                    </a:ext>
                  </a:extLst>
                </a:gridCol>
                <a:gridCol w="2476331">
                  <a:extLst>
                    <a:ext uri="{9D8B030D-6E8A-4147-A177-3AD203B41FA5}">
                      <a16:colId xmlns:a16="http://schemas.microsoft.com/office/drawing/2014/main" val="2923195533"/>
                    </a:ext>
                  </a:extLst>
                </a:gridCol>
              </a:tblGrid>
              <a:tr h="343335"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Numerikus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hu-HU" sz="2000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Erlanger</a:t>
                      </a:r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, </a:t>
                      </a:r>
                      <a:r>
                        <a:rPr lang="hu-HU" sz="2000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Gasser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Funkció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Átmérő (ɰm)</a:t>
                      </a:r>
                      <a:endParaRPr lang="hu-HU" sz="2000" b="0" i="0" u="none" strike="noStrike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Vezetési sebesség (m/s)</a:t>
                      </a:r>
                      <a:endParaRPr lang="hu-HU" sz="2000" b="0" i="0" u="none" strike="noStrike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2336243"/>
                  </a:ext>
                </a:extLst>
              </a:tr>
              <a:tr h="602949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hu-HU" sz="2000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mielinizált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Ia</a:t>
                      </a:r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, </a:t>
                      </a:r>
                      <a:r>
                        <a:rPr lang="hu-HU" sz="2000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Ib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A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α</a:t>
                      </a:r>
                      <a:endParaRPr lang="el-GR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propriocepció</a:t>
                      </a:r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, </a:t>
                      </a:r>
                      <a:r>
                        <a:rPr lang="hu-HU" sz="2000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somatomotor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12-20</a:t>
                      </a:r>
                      <a:endParaRPr lang="hu-HU" sz="2000" b="0" i="0" u="none" strike="noStrike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70-120</a:t>
                      </a:r>
                      <a:endParaRPr lang="hu-HU" sz="2000" b="0" i="0" u="none" strike="noStrike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7457680"/>
                  </a:ext>
                </a:extLst>
              </a:tr>
              <a:tr h="404038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u="none" strike="noStrike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II</a:t>
                      </a:r>
                      <a:endParaRPr lang="hu-HU" sz="2000" b="0" i="0" u="none" strike="noStrike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β</a:t>
                      </a:r>
                      <a:endParaRPr lang="el-GR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tapintás, nyomás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5-12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30-70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909401"/>
                  </a:ext>
                </a:extLst>
              </a:tr>
              <a:tr h="205127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u="none" strike="noStrike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hu-HU" sz="2000" b="0" i="0" u="none" strike="noStrike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u="none" strike="noStrike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γ</a:t>
                      </a:r>
                      <a:endParaRPr lang="el-GR" sz="2000" b="0" i="0" u="none" strike="noStrike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izomorsó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3-6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15-30</a:t>
                      </a:r>
                      <a:endParaRPr lang="hu-HU" sz="2000" b="0" i="0" u="none" strike="noStrike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7146081"/>
                  </a:ext>
                </a:extLst>
              </a:tr>
              <a:tr h="404038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u="none" strike="noStrike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III</a:t>
                      </a:r>
                      <a:endParaRPr lang="hu-HU" sz="2000" b="0" i="0" u="none" strike="noStrike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2000" u="none" strike="noStrike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δ</a:t>
                      </a:r>
                      <a:endParaRPr lang="el-GR" sz="2000" b="0" i="0" u="none" strike="noStrike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fájdalom, hő, tapintás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2-5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12-30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2362542"/>
                  </a:ext>
                </a:extLst>
              </a:tr>
              <a:tr h="404038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u="none" strike="noStrike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hu-HU" sz="2000" b="0" i="0" u="none" strike="noStrike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2000" u="none" strike="noStrike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B</a:t>
                      </a:r>
                      <a:endParaRPr lang="hu-HU" sz="2000" b="0" i="0" u="none" strike="noStrike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hu-HU" sz="2000" b="0" i="0" u="none" strike="noStrike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preganglionáris rostok</a:t>
                      </a:r>
                      <a:endParaRPr lang="hu-HU" sz="2000" b="0" i="0" u="none" strike="noStrike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&lt;3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3-15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2568268"/>
                  </a:ext>
                </a:extLst>
              </a:tr>
              <a:tr h="602949"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nincs </a:t>
                      </a:r>
                      <a:r>
                        <a:rPr lang="hu-HU" sz="2000" u="none" strike="noStrike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mielin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u="none" strike="noStrike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IV</a:t>
                      </a:r>
                      <a:endParaRPr lang="hu-HU" sz="2000" b="0" i="0" u="none" strike="noStrike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2000" u="none" strike="noStrike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C</a:t>
                      </a:r>
                      <a:endParaRPr lang="hu-HU" sz="2000" b="0" i="0" u="none" strike="noStrike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 </a:t>
                      </a:r>
                      <a:endParaRPr lang="hu-HU" sz="2000" b="0" i="0" u="none" strike="noStrike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posztganglionáris rostok</a:t>
                      </a:r>
                      <a:endParaRPr lang="hu-HU" sz="2000" b="0" i="0" u="none" strike="noStrike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0,3-1,3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2000" u="none" strike="noStrike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0,5-2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9189472"/>
                  </a:ext>
                </a:extLst>
              </a:tr>
            </a:tbl>
          </a:graphicData>
        </a:graphic>
      </p:graphicFrame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155" y="3631074"/>
            <a:ext cx="2992395" cy="32004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5585" y="3631074"/>
            <a:ext cx="2975428" cy="320015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1326" y="3657848"/>
            <a:ext cx="3051958" cy="320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89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098967" y="440862"/>
            <a:ext cx="3736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>
                <a:latin typeface="Georgia" panose="02040502050405020303" pitchFamily="18" charset="0"/>
              </a:rPr>
              <a:t>Idegek felépítése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967" y="1662546"/>
            <a:ext cx="6103045" cy="490897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3503" y="368287"/>
            <a:ext cx="3862548" cy="2896911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13" t="3105" r="6382" b="16455"/>
          <a:stretch/>
        </p:blipFill>
        <p:spPr>
          <a:xfrm>
            <a:off x="7963503" y="3521339"/>
            <a:ext cx="3878155" cy="3163036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096000" y="2425006"/>
            <a:ext cx="83919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chemeClr val="bg1"/>
                </a:solidFill>
                <a:latin typeface="Calibri" panose="020F0502020204030204" pitchFamily="34" charset="0"/>
              </a:rPr>
              <a:t>axon</a:t>
            </a:r>
            <a:endParaRPr lang="hu-HU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086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2089870" y="2074783"/>
            <a:ext cx="14077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800" b="1" dirty="0">
                <a:latin typeface="Cambria" panose="02040503050406030204" pitchFamily="18" charset="0"/>
              </a:rPr>
              <a:t>CNS 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9240166" y="2074782"/>
            <a:ext cx="14334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800" b="1" dirty="0">
                <a:latin typeface="Cambria" panose="02040503050406030204" pitchFamily="18" charset="0"/>
              </a:rPr>
              <a:t>PNS 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720123" y="3296264"/>
            <a:ext cx="21125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>
                <a:latin typeface="Cambria" panose="02040503050406030204" pitchFamily="18" charset="0"/>
              </a:rPr>
              <a:t>Agy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>
                <a:latin typeface="Cambria" panose="02040503050406030204" pitchFamily="18" charset="0"/>
              </a:rPr>
              <a:t>Gerincvelő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8838978" y="3296263"/>
            <a:ext cx="22100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>
                <a:latin typeface="Cambria" panose="02040503050406030204" pitchFamily="18" charset="0"/>
              </a:rPr>
              <a:t>Idegek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 err="1">
                <a:latin typeface="Cambria" panose="02040503050406030204" pitchFamily="18" charset="0"/>
              </a:rPr>
              <a:t>Ganglionok</a:t>
            </a:r>
            <a:endParaRPr lang="hu-HU" sz="2800" dirty="0">
              <a:latin typeface="Cambria" panose="02040503050406030204" pitchFamily="18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2283" y="4739"/>
            <a:ext cx="3067433" cy="685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7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360463" y="2967335"/>
            <a:ext cx="15600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>
                <a:latin typeface="Cambria" panose="02040503050406030204" pitchFamily="18" charset="0"/>
              </a:rPr>
              <a:t>CNS </a:t>
            </a:r>
          </a:p>
        </p:txBody>
      </p:sp>
    </p:spTree>
    <p:extLst>
      <p:ext uri="{BB962C8B-B14F-4D97-AF65-F5344CB8AC3E}">
        <p14:creationId xmlns:p14="http://schemas.microsoft.com/office/powerpoint/2010/main" val="540864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064" y="401810"/>
            <a:ext cx="5162796" cy="2723527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4"/>
          <a:stretch/>
        </p:blipFill>
        <p:spPr>
          <a:xfrm>
            <a:off x="793064" y="3429000"/>
            <a:ext cx="5162796" cy="3227952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3312" y="401810"/>
            <a:ext cx="3343703" cy="631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37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350" y="172935"/>
            <a:ext cx="5600131" cy="311308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6454" y="3357511"/>
            <a:ext cx="2151003" cy="324605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9949" y="2614849"/>
            <a:ext cx="1667038" cy="406020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1973" y="1174789"/>
            <a:ext cx="5070420" cy="4365443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10433442" y="750626"/>
            <a:ext cx="1680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>
                <a:latin typeface="Georgia" panose="02040502050405020303" pitchFamily="18" charset="0"/>
              </a:rPr>
              <a:t>Telencephalon</a:t>
            </a:r>
            <a:endParaRPr lang="hu-HU" dirty="0">
              <a:latin typeface="Georgia" panose="02040502050405020303" pitchFamily="18" charset="0"/>
            </a:endParaRPr>
          </a:p>
          <a:p>
            <a:r>
              <a:rPr lang="hu-HU" dirty="0">
                <a:latin typeface="Georgia" panose="02040502050405020303" pitchFamily="18" charset="0"/>
              </a:rPr>
              <a:t>(nagyagy)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8407021" y="172935"/>
            <a:ext cx="16001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>
                <a:latin typeface="Georgia" panose="02040502050405020303" pitchFamily="18" charset="0"/>
              </a:rPr>
              <a:t>Diencephalon</a:t>
            </a:r>
            <a:endParaRPr lang="hu-HU" dirty="0">
              <a:latin typeface="Georgia" panose="02040502050405020303" pitchFamily="18" charset="0"/>
            </a:endParaRPr>
          </a:p>
          <a:p>
            <a:r>
              <a:rPr lang="hu-HU" dirty="0">
                <a:latin typeface="Georgia" panose="02040502050405020303" pitchFamily="18" charset="0"/>
              </a:rPr>
              <a:t>(köztiagy)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5909481" y="4994186"/>
            <a:ext cx="1361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>
                <a:latin typeface="Georgia" panose="02040502050405020303" pitchFamily="18" charset="0"/>
              </a:rPr>
              <a:t>Cerebellum</a:t>
            </a:r>
            <a:endParaRPr lang="hu-HU" dirty="0">
              <a:latin typeface="Georgia" panose="02040502050405020303" pitchFamily="18" charset="0"/>
            </a:endParaRPr>
          </a:p>
          <a:p>
            <a:r>
              <a:rPr lang="hu-HU" dirty="0">
                <a:latin typeface="Georgia" panose="02040502050405020303" pitchFamily="18" charset="0"/>
              </a:rPr>
              <a:t>(</a:t>
            </a:r>
            <a:r>
              <a:rPr lang="hu-HU" dirty="0" err="1">
                <a:latin typeface="Georgia" panose="02040502050405020303" pitchFamily="18" charset="0"/>
              </a:rPr>
              <a:t>kiasagy</a:t>
            </a:r>
            <a:r>
              <a:rPr lang="hu-HU" dirty="0">
                <a:latin typeface="Georgia" panose="02040502050405020303" pitchFamily="18" charset="0"/>
              </a:rPr>
              <a:t>)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6096000" y="750625"/>
            <a:ext cx="1786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>
                <a:latin typeface="Georgia" panose="02040502050405020303" pitchFamily="18" charset="0"/>
              </a:rPr>
              <a:t>Mesencephalon</a:t>
            </a:r>
            <a:endParaRPr lang="hu-HU" dirty="0">
              <a:latin typeface="Georgia" panose="02040502050405020303" pitchFamily="18" charset="0"/>
            </a:endParaRPr>
          </a:p>
          <a:p>
            <a:r>
              <a:rPr lang="hu-HU" dirty="0">
                <a:latin typeface="Georgia" panose="02040502050405020303" pitchFamily="18" charset="0"/>
              </a:rPr>
              <a:t>(középagy)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10841346" y="5895755"/>
            <a:ext cx="700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>
                <a:latin typeface="Georgia" panose="02040502050405020303" pitchFamily="18" charset="0"/>
              </a:rPr>
              <a:t>Pons</a:t>
            </a:r>
            <a:endParaRPr lang="hu-HU" dirty="0">
              <a:latin typeface="Georgia" panose="02040502050405020303" pitchFamily="18" charset="0"/>
            </a:endParaRPr>
          </a:p>
          <a:p>
            <a:r>
              <a:rPr lang="hu-HU" dirty="0">
                <a:latin typeface="Georgia" panose="02040502050405020303" pitchFamily="18" charset="0"/>
              </a:rPr>
              <a:t>(híd)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7649815" y="6029049"/>
            <a:ext cx="2172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>
                <a:latin typeface="Georgia" panose="02040502050405020303" pitchFamily="18" charset="0"/>
              </a:rPr>
              <a:t>Medulla</a:t>
            </a:r>
            <a:r>
              <a:rPr lang="hu-HU" dirty="0">
                <a:latin typeface="Georgia" panose="02040502050405020303" pitchFamily="18" charset="0"/>
              </a:rPr>
              <a:t> </a:t>
            </a:r>
            <a:r>
              <a:rPr lang="hu-HU" dirty="0" err="1">
                <a:latin typeface="Georgia" panose="02040502050405020303" pitchFamily="18" charset="0"/>
              </a:rPr>
              <a:t>oblongata</a:t>
            </a:r>
            <a:endParaRPr lang="hu-HU" dirty="0">
              <a:latin typeface="Georgia" panose="02040502050405020303" pitchFamily="18" charset="0"/>
            </a:endParaRPr>
          </a:p>
          <a:p>
            <a:r>
              <a:rPr lang="hu-HU" dirty="0">
                <a:latin typeface="Georgia" panose="02040502050405020303" pitchFamily="18" charset="0"/>
              </a:rPr>
              <a:t>(nyúltvelő)</a:t>
            </a:r>
          </a:p>
        </p:txBody>
      </p:sp>
      <p:cxnSp>
        <p:nvCxnSpPr>
          <p:cNvPr id="14" name="Egyenes összekötő nyíllal 13"/>
          <p:cNvCxnSpPr>
            <a:stCxn id="7" idx="2"/>
          </p:cNvCxnSpPr>
          <p:nvPr/>
        </p:nvCxnSpPr>
        <p:spPr>
          <a:xfrm flipH="1">
            <a:off x="9822141" y="1396957"/>
            <a:ext cx="1451435" cy="81398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/>
          <p:cNvCxnSpPr>
            <a:cxnSpLocks/>
            <a:stCxn id="8" idx="2"/>
          </p:cNvCxnSpPr>
          <p:nvPr/>
        </p:nvCxnSpPr>
        <p:spPr>
          <a:xfrm flipH="1">
            <a:off x="8648932" y="819266"/>
            <a:ext cx="558148" cy="197642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/>
          <p:cNvCxnSpPr>
            <a:cxnSpLocks/>
            <a:stCxn id="10" idx="2"/>
          </p:cNvCxnSpPr>
          <p:nvPr/>
        </p:nvCxnSpPr>
        <p:spPr>
          <a:xfrm>
            <a:off x="6989033" y="1396956"/>
            <a:ext cx="1610333" cy="198348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/>
          <p:cNvCxnSpPr>
            <a:cxnSpLocks/>
            <a:stCxn id="11" idx="1"/>
          </p:cNvCxnSpPr>
          <p:nvPr/>
        </p:nvCxnSpPr>
        <p:spPr>
          <a:xfrm flipH="1" flipV="1">
            <a:off x="8768636" y="3875585"/>
            <a:ext cx="2072710" cy="234333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/>
          <p:cNvCxnSpPr>
            <a:cxnSpLocks/>
            <a:stCxn id="12" idx="0"/>
          </p:cNvCxnSpPr>
          <p:nvPr/>
        </p:nvCxnSpPr>
        <p:spPr>
          <a:xfrm flipH="1" flipV="1">
            <a:off x="8599366" y="4525255"/>
            <a:ext cx="136612" cy="150379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/>
          <p:cNvCxnSpPr>
            <a:cxnSpLocks/>
            <a:stCxn id="9" idx="0"/>
          </p:cNvCxnSpPr>
          <p:nvPr/>
        </p:nvCxnSpPr>
        <p:spPr>
          <a:xfrm flipV="1">
            <a:off x="6590116" y="4056324"/>
            <a:ext cx="1152316" cy="93786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639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925947" y="183570"/>
            <a:ext cx="63800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>
                <a:latin typeface="Cambria" panose="02040503050406030204" pitchFamily="18" charset="0"/>
              </a:rPr>
              <a:t>Nagyagy/Végagy (</a:t>
            </a:r>
            <a:r>
              <a:rPr lang="hu-HU" sz="3200" b="1" dirty="0" err="1">
                <a:latin typeface="Cambria" panose="02040503050406030204" pitchFamily="18" charset="0"/>
              </a:rPr>
              <a:t>telencephalon</a:t>
            </a:r>
            <a:r>
              <a:rPr lang="hu-HU" sz="3200" b="1" dirty="0">
                <a:latin typeface="Cambria" panose="02040503050406030204" pitchFamily="18" charset="0"/>
              </a:rPr>
              <a:t>)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843" y="830807"/>
            <a:ext cx="9194308" cy="519638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5576" y="3744498"/>
            <a:ext cx="4426424" cy="311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795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3" y="144768"/>
            <a:ext cx="5685791" cy="328423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27" y="3429000"/>
            <a:ext cx="5689537" cy="331935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0647" y="930498"/>
            <a:ext cx="5574749" cy="499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905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334851" y="540913"/>
            <a:ext cx="11500834" cy="5756856"/>
          </a:xfrm>
          <a:prstGeom prst="rect">
            <a:avLst/>
          </a:prstGeom>
          <a:solidFill>
            <a:schemeClr val="accent1">
              <a:alpha val="21000"/>
            </a:schemeClr>
          </a:solidFill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460819" y="1045698"/>
            <a:ext cx="11399339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50" dirty="0">
                <a:latin typeface="Cambria" panose="02040503050406030204" pitchFamily="18" charset="0"/>
              </a:rPr>
              <a:t>Az idegrendszer a szervezet részműködéseit hangolja össze a homeosztázis fenntartásához.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2290411" y="2171570"/>
            <a:ext cx="2124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Cambria" panose="02040503050406030204" pitchFamily="18" charset="0"/>
              </a:rPr>
              <a:t>Somaticus</a:t>
            </a:r>
            <a:endParaRPr lang="hu-HU" sz="3200" b="1" dirty="0">
              <a:latin typeface="Cambria" panose="02040503050406030204" pitchFamily="18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8035313" y="2171570"/>
            <a:ext cx="1916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Cambria" panose="02040503050406030204" pitchFamily="18" charset="0"/>
              </a:rPr>
              <a:t>Autonom</a:t>
            </a:r>
            <a:endParaRPr lang="hu-HU" sz="3200" b="1" dirty="0">
              <a:latin typeface="Cambria" panose="020405030504060302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102988" y="3183138"/>
            <a:ext cx="24989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000" dirty="0">
                <a:latin typeface="Cambria" panose="02040503050406030204" pitchFamily="18" charset="0"/>
              </a:rPr>
              <a:t>Szervezet és külvilág </a:t>
            </a:r>
          </a:p>
          <a:p>
            <a:pPr algn="ctr"/>
            <a:r>
              <a:rPr lang="hu-HU" sz="2000" dirty="0">
                <a:latin typeface="Cambria" panose="02040503050406030204" pitchFamily="18" charset="0"/>
              </a:rPr>
              <a:t>kommunikációja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7059276" y="3183138"/>
            <a:ext cx="3992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latin typeface="Cambria" panose="02040503050406030204" pitchFamily="18" charset="0"/>
              </a:rPr>
              <a:t>Szervezet belső információcseréjét szolgálja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2785598" y="4948759"/>
            <a:ext cx="66301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>
                <a:latin typeface="Cambria" panose="02040503050406030204" pitchFamily="18" charset="0"/>
              </a:rPr>
              <a:t>Mindkét rész centrális (</a:t>
            </a:r>
            <a:r>
              <a:rPr lang="hu-HU" sz="2000" dirty="0" err="1">
                <a:latin typeface="Cambria" panose="02040503050406030204" pitchFamily="18" charset="0"/>
              </a:rPr>
              <a:t>CNS</a:t>
            </a:r>
            <a:r>
              <a:rPr lang="hu-HU" sz="2000" dirty="0">
                <a:latin typeface="Cambria" panose="02040503050406030204" pitchFamily="18" charset="0"/>
              </a:rPr>
              <a:t>) és perifériás (</a:t>
            </a:r>
            <a:r>
              <a:rPr lang="hu-HU" sz="2000" dirty="0" err="1">
                <a:latin typeface="Cambria" panose="02040503050406030204" pitchFamily="18" charset="0"/>
              </a:rPr>
              <a:t>PNS</a:t>
            </a:r>
            <a:r>
              <a:rPr lang="hu-HU" sz="2000" dirty="0">
                <a:latin typeface="Cambria" panose="02040503050406030204" pitchFamily="18" charset="0"/>
              </a:rPr>
              <a:t>) részből áll.</a:t>
            </a:r>
          </a:p>
        </p:txBody>
      </p:sp>
    </p:spTree>
    <p:extLst>
      <p:ext uri="{BB962C8B-B14F-4D97-AF65-F5344CB8AC3E}">
        <p14:creationId xmlns:p14="http://schemas.microsoft.com/office/powerpoint/2010/main" val="2792895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3610" y="3290970"/>
            <a:ext cx="3841097" cy="337108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490" y="814671"/>
            <a:ext cx="2774351" cy="2234791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267342" y="87630"/>
            <a:ext cx="37210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Cambria" panose="02040503050406030204" pitchFamily="18" charset="0"/>
              </a:rPr>
              <a:t>Basalis</a:t>
            </a:r>
            <a:r>
              <a:rPr lang="hu-HU" sz="3200" b="1" dirty="0">
                <a:latin typeface="Cambria" panose="02040503050406030204" pitchFamily="18" charset="0"/>
              </a:rPr>
              <a:t> </a:t>
            </a:r>
            <a:r>
              <a:rPr lang="hu-HU" sz="3200" b="1" dirty="0" err="1">
                <a:latin typeface="Cambria" panose="02040503050406030204" pitchFamily="18" charset="0"/>
              </a:rPr>
              <a:t>ganglionok</a:t>
            </a:r>
            <a:endParaRPr lang="hu-HU" sz="3200" b="1" dirty="0">
              <a:latin typeface="Cambria" panose="020405030504060302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8550" y="814671"/>
            <a:ext cx="3017450" cy="2265452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2232" y="1075167"/>
            <a:ext cx="5285433" cy="528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716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1942" y="1135457"/>
            <a:ext cx="5285433" cy="5285433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4752562" y="196229"/>
            <a:ext cx="27927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Cambria" panose="02040503050406030204" pitchFamily="18" charset="0"/>
              </a:rPr>
              <a:t>Hippocampus</a:t>
            </a:r>
            <a:endParaRPr lang="hu-HU" sz="3200" b="1" dirty="0">
              <a:latin typeface="Cambria" panose="02040503050406030204" pitchFamily="18" charset="0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206" y="4078504"/>
            <a:ext cx="3905330" cy="2696206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2206" y="836525"/>
            <a:ext cx="3831874" cy="31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394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095672" y="265754"/>
            <a:ext cx="40603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>
                <a:latin typeface="Cambria" panose="02040503050406030204" pitchFamily="18" charset="0"/>
              </a:rPr>
              <a:t>Agykéreg szövettana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057" y="1778558"/>
            <a:ext cx="5282335" cy="4466491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1557" y="1791675"/>
            <a:ext cx="5344048" cy="4453374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4167163" y="1050856"/>
            <a:ext cx="39059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>
                <a:latin typeface="Cambria" panose="02040503050406030204" pitchFamily="18" charset="0"/>
              </a:rPr>
              <a:t>Neocortex</a:t>
            </a:r>
            <a:r>
              <a:rPr lang="hu-HU" sz="2000" dirty="0">
                <a:latin typeface="Cambria" panose="02040503050406030204" pitchFamily="18" charset="0"/>
              </a:rPr>
              <a:t>/ </a:t>
            </a:r>
            <a:r>
              <a:rPr lang="hu-HU" sz="2000" dirty="0" err="1">
                <a:latin typeface="Cambria" panose="02040503050406030204" pitchFamily="18" charset="0"/>
              </a:rPr>
              <a:t>isocortex</a:t>
            </a:r>
            <a:r>
              <a:rPr lang="hu-HU" sz="2000" dirty="0">
                <a:latin typeface="Cambria" panose="02040503050406030204" pitchFamily="18" charset="0"/>
              </a:rPr>
              <a:t>/ </a:t>
            </a:r>
            <a:r>
              <a:rPr lang="hu-HU" sz="2000" dirty="0" err="1">
                <a:latin typeface="Cambria" panose="02040503050406030204" pitchFamily="18" charset="0"/>
              </a:rPr>
              <a:t>neopallium</a:t>
            </a:r>
            <a:endParaRPr lang="hu-HU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5660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226" y="1834681"/>
            <a:ext cx="5697771" cy="4489385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5060023" y="136009"/>
            <a:ext cx="212404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Cambria" panose="02040503050406030204" pitchFamily="18" charset="0"/>
              </a:rPr>
              <a:t>Allocortex</a:t>
            </a:r>
            <a:endParaRPr lang="hu-HU" sz="3200" b="1" dirty="0">
              <a:latin typeface="Cambria" panose="02040503050406030204" pitchFamily="18" charset="0"/>
            </a:endParaRPr>
          </a:p>
          <a:p>
            <a:endParaRPr lang="hu-HU" sz="3200" b="1" dirty="0">
              <a:latin typeface="Cambria" panose="02040503050406030204" pitchFamily="18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5157539" y="819398"/>
            <a:ext cx="21092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>
                <a:latin typeface="Georgia" panose="02040502050405020303" pitchFamily="18" charset="0"/>
              </a:rPr>
              <a:t>Paleocortex</a:t>
            </a:r>
            <a:endParaRPr lang="hu-HU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>
                <a:latin typeface="Georgia" panose="02040502050405020303" pitchFamily="18" charset="0"/>
              </a:rPr>
              <a:t>Archicortex</a:t>
            </a:r>
            <a:endParaRPr lang="hu-HU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>
                <a:latin typeface="Georgia" panose="02040502050405020303" pitchFamily="18" charset="0"/>
              </a:rPr>
              <a:t>Periarchicortex</a:t>
            </a:r>
            <a:endParaRPr lang="hu-HU" dirty="0">
              <a:latin typeface="Georgia" panose="02040502050405020303" pitchFamily="18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2155" y="1834681"/>
            <a:ext cx="5821188" cy="448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1617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258772" y="172977"/>
            <a:ext cx="59282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Georgia" panose="02040502050405020303" pitchFamily="18" charset="0"/>
              </a:rPr>
              <a:t>Fibers</a:t>
            </a:r>
            <a:r>
              <a:rPr lang="hu-HU" sz="3200" b="1" dirty="0">
                <a:latin typeface="Georgia" panose="02040502050405020303" pitchFamily="18" charset="0"/>
              </a:rPr>
              <a:t> of </a:t>
            </a:r>
            <a:r>
              <a:rPr lang="hu-HU" sz="3200" b="1" dirty="0" err="1">
                <a:latin typeface="Georgia" panose="02040502050405020303" pitchFamily="18" charset="0"/>
              </a:rPr>
              <a:t>the</a:t>
            </a:r>
            <a:r>
              <a:rPr lang="hu-HU" sz="3200" b="1" dirty="0">
                <a:latin typeface="Georgia" panose="02040502050405020303" pitchFamily="18" charset="0"/>
              </a:rPr>
              <a:t> </a:t>
            </a:r>
            <a:r>
              <a:rPr lang="hu-HU" sz="3200" b="1" dirty="0" err="1">
                <a:latin typeface="Georgia" panose="02040502050405020303" pitchFamily="18" charset="0"/>
              </a:rPr>
              <a:t>telencephalon</a:t>
            </a:r>
            <a:endParaRPr lang="hu-HU" sz="3200" b="1" dirty="0">
              <a:latin typeface="Georgia" panose="02040502050405020303" pitchFamily="18" charset="0"/>
            </a:endParaRPr>
          </a:p>
          <a:p>
            <a:endParaRPr lang="hu-HU" sz="3200" b="1" dirty="0">
              <a:latin typeface="Georgia" panose="02040502050405020303" pitchFamily="18" charset="0"/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CDF57D64-A934-4D31-A8E3-F0F2DF7F77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00" t="13363" r="10193" b="8687"/>
          <a:stretch/>
        </p:blipFill>
        <p:spPr>
          <a:xfrm>
            <a:off x="2336247" y="1046223"/>
            <a:ext cx="7282833" cy="534572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5808" y="4792726"/>
            <a:ext cx="2514600" cy="1897649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650" y="172977"/>
            <a:ext cx="2649479" cy="2012391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B4DD40AE-EFD1-40F5-A3B6-CC116747B0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768" y="2265354"/>
            <a:ext cx="2083593" cy="2447886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6D1C3245-928A-4E62-ACC7-B0837949CD4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288" y="4794644"/>
            <a:ext cx="2266504" cy="1990402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95E3417A-34E3-4390-A630-606DFF9DA58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1991" y="126174"/>
            <a:ext cx="2395708" cy="2248042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C988C9C4-4E5F-4973-BA62-4469A2590AB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31113" y="2490498"/>
            <a:ext cx="2395708" cy="219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055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271083" y="226103"/>
            <a:ext cx="5655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200" b="1" dirty="0">
                <a:latin typeface="Cambria" panose="02040503050406030204" pitchFamily="18" charset="0"/>
              </a:rPr>
              <a:t>Agytörzs (</a:t>
            </a:r>
            <a:r>
              <a:rPr lang="hu-HU" sz="3200" b="1" dirty="0" err="1">
                <a:latin typeface="Cambria" panose="02040503050406030204" pitchFamily="18" charset="0"/>
              </a:rPr>
              <a:t>truncus</a:t>
            </a:r>
            <a:r>
              <a:rPr lang="hu-HU" sz="3200" b="1" dirty="0">
                <a:latin typeface="Cambria" panose="02040503050406030204" pitchFamily="18" charset="0"/>
              </a:rPr>
              <a:t> </a:t>
            </a:r>
            <a:r>
              <a:rPr lang="hu-HU" sz="3200" b="1" dirty="0" err="1">
                <a:latin typeface="Cambria" panose="02040503050406030204" pitchFamily="18" charset="0"/>
              </a:rPr>
              <a:t>encephali</a:t>
            </a:r>
            <a:r>
              <a:rPr lang="hu-HU" sz="3200" b="1" dirty="0">
                <a:latin typeface="Cambria" panose="02040503050406030204" pitchFamily="18" charset="0"/>
              </a:rPr>
              <a:t>)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850" y="1303715"/>
            <a:ext cx="8877548" cy="4933311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9136944" y="2309110"/>
            <a:ext cx="2907206" cy="2239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400" dirty="0" err="1">
                <a:latin typeface="Cambria" panose="02040503050406030204" pitchFamily="18" charset="0"/>
              </a:rPr>
              <a:t>Diencephalon</a:t>
            </a:r>
            <a:endParaRPr lang="hu-HU" sz="2400" dirty="0">
              <a:latin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400" dirty="0" err="1">
                <a:latin typeface="Cambria" panose="02040503050406030204" pitchFamily="18" charset="0"/>
              </a:rPr>
              <a:t>Mesencephalon</a:t>
            </a:r>
            <a:endParaRPr lang="hu-HU" sz="2400" dirty="0">
              <a:latin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400" dirty="0" err="1">
                <a:latin typeface="Cambria" panose="02040503050406030204" pitchFamily="18" charset="0"/>
              </a:rPr>
              <a:t>Pons</a:t>
            </a:r>
            <a:endParaRPr lang="hu-HU" sz="2400" dirty="0">
              <a:latin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400" dirty="0" err="1">
                <a:latin typeface="Cambria" panose="02040503050406030204" pitchFamily="18" charset="0"/>
              </a:rPr>
              <a:t>Medulla</a:t>
            </a:r>
            <a:r>
              <a:rPr lang="hu-HU" sz="2400" dirty="0">
                <a:latin typeface="Cambria" panose="02040503050406030204" pitchFamily="18" charset="0"/>
              </a:rPr>
              <a:t> </a:t>
            </a:r>
            <a:r>
              <a:rPr lang="hu-HU" sz="2400" dirty="0" err="1">
                <a:latin typeface="Cambria" panose="02040503050406030204" pitchFamily="18" charset="0"/>
              </a:rPr>
              <a:t>oblongata</a:t>
            </a:r>
            <a:endParaRPr lang="hu-HU"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7860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334851" y="1087394"/>
            <a:ext cx="11500834" cy="5537023"/>
          </a:xfrm>
          <a:prstGeom prst="rect">
            <a:avLst/>
          </a:prstGeom>
          <a:solidFill>
            <a:schemeClr val="accent1">
              <a:alpha val="21000"/>
            </a:schemeClr>
          </a:solidFill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" name="Szövegdoboz 1"/>
          <p:cNvSpPr txBox="1"/>
          <p:nvPr/>
        </p:nvSpPr>
        <p:spPr>
          <a:xfrm>
            <a:off x="3701204" y="201392"/>
            <a:ext cx="4820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Cambria" panose="02040503050406030204" pitchFamily="18" charset="0"/>
              </a:rPr>
              <a:t>Diencephalon</a:t>
            </a:r>
            <a:r>
              <a:rPr lang="hu-HU" sz="3200" b="1" dirty="0">
                <a:latin typeface="Cambria" panose="02040503050406030204" pitchFamily="18" charset="0"/>
              </a:rPr>
              <a:t> (köztiagy)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389" y="1613203"/>
            <a:ext cx="5243652" cy="4681182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6035304" y="1244052"/>
            <a:ext cx="5691117" cy="5350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b="1" dirty="0" err="1">
                <a:latin typeface="Cambria" panose="02040503050406030204" pitchFamily="18" charset="0"/>
              </a:rPr>
              <a:t>Thalamus</a:t>
            </a:r>
            <a:endParaRPr lang="hu-HU" sz="2000" b="1" dirty="0">
              <a:latin typeface="Cambria" panose="02040503050406030204" pitchFamily="18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>
                <a:latin typeface="Cambria" panose="02040503050406030204" pitchFamily="18" charset="0"/>
              </a:rPr>
              <a:t>Kapcsoló állomás a motoros és szenzoros rendszerek számára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>
                <a:latin typeface="Cambria" panose="02040503050406030204" pitchFamily="18" charset="0"/>
              </a:rPr>
              <a:t>Alvás ébrenlét szabályozása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u-HU" sz="1200" dirty="0">
              <a:latin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b="1" dirty="0" err="1">
                <a:latin typeface="Cambria" panose="02040503050406030204" pitchFamily="18" charset="0"/>
              </a:rPr>
              <a:t>Epithalamus</a:t>
            </a:r>
            <a:r>
              <a:rPr lang="hu-HU" sz="2000" dirty="0">
                <a:latin typeface="Cambria" panose="02040503050406030204" pitchFamily="18" charset="0"/>
              </a:rPr>
              <a:t>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 err="1">
                <a:latin typeface="Cambria" panose="02040503050406030204" pitchFamily="18" charset="0"/>
              </a:rPr>
              <a:t>Cirkadián</a:t>
            </a:r>
            <a:r>
              <a:rPr lang="hu-HU" dirty="0">
                <a:latin typeface="Cambria" panose="02040503050406030204" pitchFamily="18" charset="0"/>
              </a:rPr>
              <a:t> ritmus szabályozása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u-HU" sz="1200" dirty="0">
              <a:latin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b="1" dirty="0" err="1">
                <a:latin typeface="Cambria" panose="02040503050406030204" pitchFamily="18" charset="0"/>
              </a:rPr>
              <a:t>Hypothalamus</a:t>
            </a:r>
            <a:endParaRPr lang="hu-HU" sz="2000" b="1" dirty="0">
              <a:latin typeface="Cambria" panose="02040503050406030204" pitchFamily="18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 err="1">
                <a:latin typeface="Cambria" panose="02040503050406030204" pitchFamily="18" charset="0"/>
              </a:rPr>
              <a:t>Idgerendszer</a:t>
            </a:r>
            <a:r>
              <a:rPr lang="hu-HU" dirty="0">
                <a:latin typeface="Cambria" panose="02040503050406030204" pitchFamily="18" charset="0"/>
              </a:rPr>
              <a:t> összeköttetése az endokrin rendszerrel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>
                <a:latin typeface="Cambria" panose="02040503050406030204" pitchFamily="18" charset="0"/>
              </a:rPr>
              <a:t>Testhőmérséklet, étvágy, viselkedés szabályozása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4526" y="167739"/>
            <a:ext cx="1602674" cy="160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1810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081262" y="158104"/>
            <a:ext cx="4045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>
                <a:latin typeface="Cambria" panose="02040503050406030204" pitchFamily="18" charset="0"/>
              </a:rPr>
              <a:t>Mesencephalon</a:t>
            </a:r>
            <a:r>
              <a:rPr lang="hu-HU" sz="2400" b="1" dirty="0">
                <a:latin typeface="Cambria" panose="02040503050406030204" pitchFamily="18" charset="0"/>
              </a:rPr>
              <a:t> (középagy)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1" y="3146770"/>
            <a:ext cx="5955078" cy="360675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756" y="547919"/>
            <a:ext cx="3132071" cy="6068387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8172" y="163511"/>
            <a:ext cx="3295142" cy="2299916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4496598" y="1223372"/>
            <a:ext cx="2419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>
                <a:latin typeface="Cambria" panose="02040503050406030204" pitchFamily="18" charset="0"/>
              </a:rPr>
              <a:t>Colliculus</a:t>
            </a:r>
            <a:r>
              <a:rPr lang="hu-HU" sz="2000" dirty="0">
                <a:latin typeface="Cambria" panose="02040503050406030204" pitchFamily="18" charset="0"/>
              </a:rPr>
              <a:t> </a:t>
            </a:r>
            <a:r>
              <a:rPr lang="hu-HU" sz="2000" dirty="0" err="1">
                <a:latin typeface="Cambria" panose="02040503050406030204" pitchFamily="18" charset="0"/>
              </a:rPr>
              <a:t>sup</a:t>
            </a:r>
            <a:r>
              <a:rPr lang="hu-HU" sz="2000" dirty="0">
                <a:latin typeface="Cambria" panose="02040503050406030204" pitchFamily="18" charset="0"/>
              </a:rPr>
              <a:t>. et </a:t>
            </a:r>
            <a:r>
              <a:rPr lang="hu-HU" sz="2000" dirty="0" err="1">
                <a:latin typeface="Cambria" panose="02040503050406030204" pitchFamily="18" charset="0"/>
              </a:rPr>
              <a:t>inf</a:t>
            </a:r>
            <a:r>
              <a:rPr lang="hu-HU" sz="2000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1" name="Szövegdoboz 10"/>
          <p:cNvSpPr txBox="1"/>
          <p:nvPr/>
        </p:nvSpPr>
        <p:spPr>
          <a:xfrm flipH="1">
            <a:off x="4423947" y="2893813"/>
            <a:ext cx="1617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>
                <a:latin typeface="Cambria" panose="02040503050406030204" pitchFamily="18" charset="0"/>
              </a:rPr>
              <a:t>Crus</a:t>
            </a:r>
            <a:r>
              <a:rPr lang="hu-HU" sz="2000" dirty="0">
                <a:latin typeface="Cambria" panose="02040503050406030204" pitchFamily="18" charset="0"/>
              </a:rPr>
              <a:t> </a:t>
            </a:r>
            <a:r>
              <a:rPr lang="hu-HU" sz="2000" dirty="0" err="1">
                <a:latin typeface="Cambria" panose="02040503050406030204" pitchFamily="18" charset="0"/>
              </a:rPr>
              <a:t>cerebri</a:t>
            </a:r>
            <a:endParaRPr lang="hu-HU" sz="2000" dirty="0">
              <a:latin typeface="Cambria" panose="02040503050406030204" pitchFamily="18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10457574" y="2627458"/>
            <a:ext cx="995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>
                <a:latin typeface="Cambria" panose="02040503050406030204" pitchFamily="18" charset="0"/>
              </a:rPr>
              <a:t>Tectum</a:t>
            </a:r>
            <a:endParaRPr lang="hu-HU" sz="2000" dirty="0">
              <a:latin typeface="Cambria" panose="02040503050406030204" pitchFamily="18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4168322" y="5039082"/>
            <a:ext cx="1489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>
                <a:latin typeface="Cambria" panose="02040503050406030204" pitchFamily="18" charset="0"/>
              </a:rPr>
              <a:t>Tegmentum</a:t>
            </a:r>
            <a:endParaRPr lang="hu-HU" sz="2000" dirty="0">
              <a:latin typeface="Cambria" panose="02040503050406030204" pitchFamily="18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7948984" y="2600276"/>
            <a:ext cx="2325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>
                <a:latin typeface="Cambria" panose="02040503050406030204" pitchFamily="18" charset="0"/>
              </a:rPr>
              <a:t>Aqueductus</a:t>
            </a:r>
            <a:r>
              <a:rPr lang="hu-HU" sz="2000" dirty="0">
                <a:latin typeface="Cambria" panose="02040503050406030204" pitchFamily="18" charset="0"/>
              </a:rPr>
              <a:t> </a:t>
            </a:r>
            <a:r>
              <a:rPr lang="hu-HU" sz="2000" dirty="0" err="1">
                <a:latin typeface="Cambria" panose="02040503050406030204" pitchFamily="18" charset="0"/>
              </a:rPr>
              <a:t>cerebri</a:t>
            </a:r>
            <a:endParaRPr lang="hu-HU" sz="2000" dirty="0">
              <a:latin typeface="Cambria" panose="02040503050406030204" pitchFamily="18" charset="0"/>
            </a:endParaRPr>
          </a:p>
        </p:txBody>
      </p:sp>
      <p:cxnSp>
        <p:nvCxnSpPr>
          <p:cNvPr id="25" name="Egyenes összekötő nyíllal 24"/>
          <p:cNvCxnSpPr>
            <a:cxnSpLocks/>
            <a:stCxn id="13" idx="3"/>
          </p:cNvCxnSpPr>
          <p:nvPr/>
        </p:nvCxnSpPr>
        <p:spPr>
          <a:xfrm flipV="1">
            <a:off x="5657897" y="4556388"/>
            <a:ext cx="3161562" cy="68274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nyíllal 27"/>
          <p:cNvCxnSpPr>
            <a:cxnSpLocks/>
          </p:cNvCxnSpPr>
          <p:nvPr/>
        </p:nvCxnSpPr>
        <p:spPr>
          <a:xfrm flipV="1">
            <a:off x="5844746" y="1787530"/>
            <a:ext cx="3228794" cy="130465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nyíllal 29"/>
          <p:cNvCxnSpPr>
            <a:cxnSpLocks/>
          </p:cNvCxnSpPr>
          <p:nvPr/>
        </p:nvCxnSpPr>
        <p:spPr>
          <a:xfrm flipH="1" flipV="1">
            <a:off x="1460310" y="2871676"/>
            <a:ext cx="2999402" cy="22050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nyíllal 33"/>
          <p:cNvCxnSpPr>
            <a:cxnSpLocks/>
          </p:cNvCxnSpPr>
          <p:nvPr/>
        </p:nvCxnSpPr>
        <p:spPr>
          <a:xfrm flipV="1">
            <a:off x="6882957" y="446461"/>
            <a:ext cx="2806953" cy="104938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nyíllal 35"/>
          <p:cNvCxnSpPr>
            <a:cxnSpLocks/>
          </p:cNvCxnSpPr>
          <p:nvPr/>
        </p:nvCxnSpPr>
        <p:spPr>
          <a:xfrm flipH="1">
            <a:off x="2960011" y="1485781"/>
            <a:ext cx="1499701" cy="81106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nyíllal 37"/>
          <p:cNvCxnSpPr>
            <a:cxnSpLocks/>
          </p:cNvCxnSpPr>
          <p:nvPr/>
        </p:nvCxnSpPr>
        <p:spPr>
          <a:xfrm flipH="1">
            <a:off x="2923125" y="1512681"/>
            <a:ext cx="1506430" cy="118467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nyíllal 40"/>
          <p:cNvCxnSpPr>
            <a:cxnSpLocks/>
            <a:stCxn id="12" idx="2"/>
          </p:cNvCxnSpPr>
          <p:nvPr/>
        </p:nvCxnSpPr>
        <p:spPr>
          <a:xfrm flipH="1">
            <a:off x="9106925" y="3027568"/>
            <a:ext cx="1848574" cy="133971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gyenes összekötő nyíllal 44"/>
          <p:cNvCxnSpPr>
            <a:cxnSpLocks/>
            <a:stCxn id="14" idx="2"/>
          </p:cNvCxnSpPr>
          <p:nvPr/>
        </p:nvCxnSpPr>
        <p:spPr>
          <a:xfrm flipH="1">
            <a:off x="8945660" y="3000386"/>
            <a:ext cx="165983" cy="120312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gyenes összekötő nyíllal 47"/>
          <p:cNvCxnSpPr>
            <a:cxnSpLocks/>
          </p:cNvCxnSpPr>
          <p:nvPr/>
        </p:nvCxnSpPr>
        <p:spPr>
          <a:xfrm flipV="1">
            <a:off x="10070578" y="805218"/>
            <a:ext cx="275165" cy="184705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Szövegdoboz 49"/>
          <p:cNvSpPr txBox="1"/>
          <p:nvPr/>
        </p:nvSpPr>
        <p:spPr>
          <a:xfrm>
            <a:off x="9382295" y="1664697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SN</a:t>
            </a:r>
          </a:p>
        </p:txBody>
      </p:sp>
      <p:sp>
        <p:nvSpPr>
          <p:cNvPr id="51" name="Szövegdoboz 50"/>
          <p:cNvSpPr txBox="1"/>
          <p:nvPr/>
        </p:nvSpPr>
        <p:spPr>
          <a:xfrm>
            <a:off x="10516480" y="1272800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NR</a:t>
            </a:r>
          </a:p>
        </p:txBody>
      </p:sp>
      <p:sp>
        <p:nvSpPr>
          <p:cNvPr id="56" name="Szövegdoboz 55"/>
          <p:cNvSpPr txBox="1"/>
          <p:nvPr/>
        </p:nvSpPr>
        <p:spPr>
          <a:xfrm>
            <a:off x="1362736" y="388096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pons</a:t>
            </a:r>
            <a:endParaRPr lang="hu-HU" b="1" dirty="0">
              <a:solidFill>
                <a:schemeClr val="tx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57" name="Szövegdoboz 56"/>
          <p:cNvSpPr txBox="1"/>
          <p:nvPr/>
        </p:nvSpPr>
        <p:spPr>
          <a:xfrm>
            <a:off x="1362736" y="1159358"/>
            <a:ext cx="179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diencephalon</a:t>
            </a:r>
            <a:endParaRPr lang="hu-HU" b="1" dirty="0">
              <a:solidFill>
                <a:schemeClr val="tx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58" name="Szövegdoboz 57"/>
          <p:cNvSpPr txBox="1"/>
          <p:nvPr/>
        </p:nvSpPr>
        <p:spPr>
          <a:xfrm>
            <a:off x="1243950" y="5225324"/>
            <a:ext cx="1367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medulla</a:t>
            </a:r>
            <a:endParaRPr lang="hu-HU" b="1" dirty="0">
              <a:solidFill>
                <a:schemeClr val="tx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r>
              <a:rPr lang="hu-HU" b="1" dirty="0" err="1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oblongata</a:t>
            </a:r>
            <a:endParaRPr lang="hu-HU" b="1" dirty="0">
              <a:solidFill>
                <a:schemeClr val="tx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2739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119393" y="227672"/>
            <a:ext cx="39769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200" b="1" dirty="0" err="1">
                <a:latin typeface="Cambria" panose="02040503050406030204" pitchFamily="18" charset="0"/>
              </a:rPr>
              <a:t>Formatio</a:t>
            </a:r>
            <a:r>
              <a:rPr lang="hu-HU" sz="3200" b="1" dirty="0">
                <a:latin typeface="Cambria" panose="02040503050406030204" pitchFamily="18" charset="0"/>
              </a:rPr>
              <a:t> </a:t>
            </a:r>
            <a:r>
              <a:rPr lang="hu-HU" sz="3200" b="1" dirty="0" err="1">
                <a:latin typeface="Cambria" panose="02040503050406030204" pitchFamily="18" charset="0"/>
              </a:rPr>
              <a:t>reticularis</a:t>
            </a:r>
            <a:endParaRPr lang="hu-HU" sz="3200" b="1" dirty="0">
              <a:latin typeface="Cambria" panose="02040503050406030204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7114" y="1030310"/>
            <a:ext cx="6957772" cy="542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020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022485" y="260596"/>
            <a:ext cx="2144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Cambria" panose="02040503050406030204" pitchFamily="18" charset="0"/>
              </a:rPr>
              <a:t>Pons</a:t>
            </a:r>
            <a:r>
              <a:rPr lang="hu-HU" sz="3200" b="1" dirty="0">
                <a:latin typeface="Cambria" panose="02040503050406030204" pitchFamily="18" charset="0"/>
              </a:rPr>
              <a:t> (híd)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8259"/>
          <a:stretch/>
        </p:blipFill>
        <p:spPr>
          <a:xfrm>
            <a:off x="1090116" y="2083390"/>
            <a:ext cx="4204222" cy="427931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741"/>
          <a:stretch/>
        </p:blipFill>
        <p:spPr>
          <a:xfrm>
            <a:off x="6897662" y="2083390"/>
            <a:ext cx="4507620" cy="4279316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2796285" y="1147703"/>
            <a:ext cx="66922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>
                <a:latin typeface="Cambria" panose="02040503050406030204" pitchFamily="18" charset="0"/>
              </a:rPr>
              <a:t>Cerebellum</a:t>
            </a:r>
            <a:r>
              <a:rPr lang="hu-HU" sz="2400" dirty="0">
                <a:latin typeface="Cambria" panose="02040503050406030204" pitchFamily="18" charset="0"/>
              </a:rPr>
              <a:t> </a:t>
            </a:r>
            <a:r>
              <a:rPr lang="hu-HU" sz="2400" dirty="0" err="1">
                <a:latin typeface="Cambria" panose="02040503050406030204" pitchFamily="18" charset="0"/>
              </a:rPr>
              <a:t>hemispheriumainak</a:t>
            </a:r>
            <a:r>
              <a:rPr lang="hu-HU" sz="2400" dirty="0">
                <a:latin typeface="Cambria" panose="02040503050406030204" pitchFamily="18" charset="0"/>
              </a:rPr>
              <a:t> összeköttetése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Cambria" panose="02040503050406030204" pitchFamily="18" charset="0"/>
              </a:rPr>
              <a:t>Agyideg magvak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51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334851" y="618187"/>
            <a:ext cx="11500834" cy="5756856"/>
          </a:xfrm>
          <a:prstGeom prst="rect">
            <a:avLst/>
          </a:prstGeom>
          <a:solidFill>
            <a:schemeClr val="accent1">
              <a:alpha val="21000"/>
            </a:schemeClr>
          </a:solidFill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5405036" y="2927942"/>
            <a:ext cx="14077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CNS</a:t>
            </a:r>
            <a:endParaRPr lang="hu-H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9685275" y="1298539"/>
            <a:ext cx="15395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dirty="0">
                <a:latin typeface="Cambria" panose="02040503050406030204" pitchFamily="18" charset="0"/>
              </a:rPr>
              <a:t>vázizomzat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9336228" y="4620392"/>
            <a:ext cx="20082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200" dirty="0">
                <a:latin typeface="Cambria" panose="02040503050406030204" pitchFamily="18" charset="0"/>
              </a:rPr>
              <a:t>mirigyek, simaizom, szívizom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967201" y="1260651"/>
            <a:ext cx="23310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dirty="0">
                <a:latin typeface="Cambria" panose="02040503050406030204" pitchFamily="18" charset="0"/>
              </a:rPr>
              <a:t>bőr, vázizomzat, </a:t>
            </a:r>
            <a:r>
              <a:rPr lang="hu-HU" sz="2200" dirty="0" err="1">
                <a:latin typeface="Cambria" panose="02040503050406030204" pitchFamily="18" charset="0"/>
              </a:rPr>
              <a:t>izületek</a:t>
            </a:r>
            <a:endParaRPr lang="hu-HU" sz="2200" dirty="0">
              <a:latin typeface="Cambria" panose="02040503050406030204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1043499" y="5180826"/>
            <a:ext cx="18142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dirty="0">
                <a:latin typeface="Cambria" panose="02040503050406030204" pitchFamily="18" charset="0"/>
              </a:rPr>
              <a:t>belső szervek</a:t>
            </a:r>
          </a:p>
        </p:txBody>
      </p:sp>
      <p:cxnSp>
        <p:nvCxnSpPr>
          <p:cNvPr id="12" name="Egyenes összekötő nyíllal 11"/>
          <p:cNvCxnSpPr/>
          <p:nvPr/>
        </p:nvCxnSpPr>
        <p:spPr>
          <a:xfrm flipV="1">
            <a:off x="2870657" y="3745249"/>
            <a:ext cx="2367055" cy="152951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>
            <a:cxnSpLocks/>
          </p:cNvCxnSpPr>
          <p:nvPr/>
        </p:nvCxnSpPr>
        <p:spPr>
          <a:xfrm>
            <a:off x="2855772" y="2030092"/>
            <a:ext cx="2362157" cy="114025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/>
          <p:cNvCxnSpPr/>
          <p:nvPr/>
        </p:nvCxnSpPr>
        <p:spPr>
          <a:xfrm flipV="1">
            <a:off x="6937260" y="1876204"/>
            <a:ext cx="2398968" cy="124141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/>
          <p:cNvCxnSpPr>
            <a:cxnSpLocks/>
          </p:cNvCxnSpPr>
          <p:nvPr/>
        </p:nvCxnSpPr>
        <p:spPr>
          <a:xfrm>
            <a:off x="6957043" y="3745249"/>
            <a:ext cx="2500466" cy="152951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zövegdoboz 31"/>
          <p:cNvSpPr txBox="1"/>
          <p:nvPr/>
        </p:nvSpPr>
        <p:spPr>
          <a:xfrm>
            <a:off x="1529658" y="3375917"/>
            <a:ext cx="134395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hu-HU" sz="2400" b="1" dirty="0" err="1">
                <a:latin typeface="Cambria" panose="02040503050406030204" pitchFamily="18" charset="0"/>
              </a:rPr>
              <a:t>afferens</a:t>
            </a:r>
            <a:endParaRPr lang="hu-HU" sz="2400" b="1" dirty="0">
              <a:latin typeface="Cambria" panose="02040503050406030204" pitchFamily="18" charset="0"/>
            </a:endParaRPr>
          </a:p>
        </p:txBody>
      </p:sp>
      <p:sp>
        <p:nvSpPr>
          <p:cNvPr id="33" name="Szövegdoboz 32"/>
          <p:cNvSpPr txBox="1"/>
          <p:nvPr/>
        </p:nvSpPr>
        <p:spPr>
          <a:xfrm>
            <a:off x="8650658" y="3335571"/>
            <a:ext cx="134235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hu-HU" sz="2400" b="1" dirty="0" err="1">
                <a:latin typeface="Cambria" panose="02040503050406030204" pitchFamily="18" charset="0"/>
              </a:rPr>
              <a:t>efferens</a:t>
            </a:r>
            <a:endParaRPr lang="hu-HU" sz="2400" b="1" dirty="0">
              <a:latin typeface="Cambria" panose="02040503050406030204" pitchFamily="18" charset="0"/>
            </a:endParaRPr>
          </a:p>
        </p:txBody>
      </p:sp>
      <p:sp>
        <p:nvSpPr>
          <p:cNvPr id="34" name="Szövegdoboz 33"/>
          <p:cNvSpPr txBox="1"/>
          <p:nvPr/>
        </p:nvSpPr>
        <p:spPr>
          <a:xfrm rot="1535282">
            <a:off x="3117332" y="2123717"/>
            <a:ext cx="1721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>
                <a:latin typeface="Cambria" panose="02040503050406030204" pitchFamily="18" charset="0"/>
              </a:rPr>
              <a:t>somatosensor</a:t>
            </a:r>
            <a:endParaRPr lang="hu-HU" sz="2000" dirty="0">
              <a:latin typeface="Cambria" panose="02040503050406030204" pitchFamily="18" charset="0"/>
            </a:endParaRPr>
          </a:p>
        </p:txBody>
      </p:sp>
      <p:sp>
        <p:nvSpPr>
          <p:cNvPr id="35" name="Szövegdoboz 34"/>
          <p:cNvSpPr txBox="1"/>
          <p:nvPr/>
        </p:nvSpPr>
        <p:spPr>
          <a:xfrm rot="19671017">
            <a:off x="3005079" y="4148626"/>
            <a:ext cx="1751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>
                <a:latin typeface="Cambria" panose="02040503050406030204" pitchFamily="18" charset="0"/>
              </a:rPr>
              <a:t>viscerosensor</a:t>
            </a:r>
            <a:endParaRPr lang="hu-HU" sz="2000" dirty="0">
              <a:latin typeface="Cambria" panose="02040503050406030204" pitchFamily="18" charset="0"/>
            </a:endParaRPr>
          </a:p>
        </p:txBody>
      </p:sp>
      <p:sp>
        <p:nvSpPr>
          <p:cNvPr id="36" name="Szövegdoboz 35"/>
          <p:cNvSpPr txBox="1"/>
          <p:nvPr/>
        </p:nvSpPr>
        <p:spPr>
          <a:xfrm rot="19957509" flipH="1">
            <a:off x="7188077" y="2141012"/>
            <a:ext cx="16661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>
                <a:latin typeface="Cambria" panose="02040503050406030204" pitchFamily="18" charset="0"/>
              </a:rPr>
              <a:t>somatomotor</a:t>
            </a:r>
            <a:endParaRPr lang="hu-HU" sz="2000" dirty="0">
              <a:latin typeface="Cambria" panose="02040503050406030204" pitchFamily="18" charset="0"/>
            </a:endParaRPr>
          </a:p>
        </p:txBody>
      </p:sp>
      <p:sp>
        <p:nvSpPr>
          <p:cNvPr id="39" name="Szövegdoboz 38"/>
          <p:cNvSpPr txBox="1"/>
          <p:nvPr/>
        </p:nvSpPr>
        <p:spPr>
          <a:xfrm rot="1830802" flipH="1">
            <a:off x="7260114" y="4053313"/>
            <a:ext cx="1751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>
                <a:latin typeface="Cambria" panose="02040503050406030204" pitchFamily="18" charset="0"/>
              </a:rPr>
              <a:t>visceromotor</a:t>
            </a:r>
            <a:endParaRPr lang="hu-HU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5817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171738" y="237172"/>
            <a:ext cx="58761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Cambria" panose="02040503050406030204" pitchFamily="18" charset="0"/>
              </a:rPr>
              <a:t>Medulla</a:t>
            </a:r>
            <a:r>
              <a:rPr lang="hu-HU" sz="3200" b="1" dirty="0">
                <a:latin typeface="Cambria" panose="02040503050406030204" pitchFamily="18" charset="0"/>
              </a:rPr>
              <a:t> </a:t>
            </a:r>
            <a:r>
              <a:rPr lang="hu-HU" sz="3200" b="1" dirty="0" err="1">
                <a:latin typeface="Cambria" panose="02040503050406030204" pitchFamily="18" charset="0"/>
              </a:rPr>
              <a:t>oblongata</a:t>
            </a:r>
            <a:r>
              <a:rPr lang="hu-HU" sz="3200" b="1" dirty="0">
                <a:latin typeface="Cambria" panose="02040503050406030204" pitchFamily="18" charset="0"/>
              </a:rPr>
              <a:t> (nyúltvelő)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8259"/>
          <a:stretch/>
        </p:blipFill>
        <p:spPr>
          <a:xfrm>
            <a:off x="1090116" y="2083390"/>
            <a:ext cx="4204222" cy="427931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741"/>
          <a:stretch/>
        </p:blipFill>
        <p:spPr>
          <a:xfrm>
            <a:off x="6897662" y="2083390"/>
            <a:ext cx="4507620" cy="4279316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678167" y="947639"/>
            <a:ext cx="48413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Cambria" panose="02040503050406030204" pitchFamily="18" charset="0"/>
              </a:rPr>
              <a:t>Légzés, szívritmus, hányás, vérnyomás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Cambria" panose="02040503050406030204" pitchFamily="18" charset="0"/>
              </a:rPr>
              <a:t>agyideg magvak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Cambria" panose="02040503050406030204" pitchFamily="18" charset="0"/>
              </a:rPr>
              <a:t>A gerincvelőben folytatódik</a:t>
            </a:r>
          </a:p>
        </p:txBody>
      </p:sp>
    </p:spTree>
    <p:extLst>
      <p:ext uri="{BB962C8B-B14F-4D97-AF65-F5344CB8AC3E}">
        <p14:creationId xmlns:p14="http://schemas.microsoft.com/office/powerpoint/2010/main" val="39005893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279633" y="187744"/>
            <a:ext cx="5690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Cambria" panose="02040503050406030204" pitchFamily="18" charset="0"/>
              </a:rPr>
              <a:t>Medulla</a:t>
            </a:r>
            <a:r>
              <a:rPr lang="hu-HU" sz="3200" b="1" dirty="0">
                <a:latin typeface="Cambria" panose="02040503050406030204" pitchFamily="18" charset="0"/>
              </a:rPr>
              <a:t> </a:t>
            </a:r>
            <a:r>
              <a:rPr lang="hu-HU" sz="3200" b="1" dirty="0" err="1">
                <a:latin typeface="Cambria" panose="02040503050406030204" pitchFamily="18" charset="0"/>
              </a:rPr>
              <a:t>spinalis</a:t>
            </a:r>
            <a:r>
              <a:rPr lang="hu-HU" sz="3200" b="1" dirty="0">
                <a:latin typeface="Cambria" panose="02040503050406030204" pitchFamily="18" charset="0"/>
              </a:rPr>
              <a:t> (gerincvelő)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602" y="962151"/>
            <a:ext cx="3090413" cy="5734327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5128" y="962151"/>
            <a:ext cx="4544705" cy="294322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8025" y="3995768"/>
            <a:ext cx="4873671" cy="2800447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4315" y="962151"/>
            <a:ext cx="3181350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478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360463" y="2967335"/>
            <a:ext cx="15872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>
                <a:latin typeface="Cambria" panose="02040503050406030204" pitchFamily="18" charset="0"/>
              </a:rPr>
              <a:t>PNS </a:t>
            </a:r>
          </a:p>
        </p:txBody>
      </p:sp>
    </p:spTree>
    <p:extLst>
      <p:ext uri="{BB962C8B-B14F-4D97-AF65-F5344CB8AC3E}">
        <p14:creationId xmlns:p14="http://schemas.microsoft.com/office/powerpoint/2010/main" val="41101907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486915"/>
            <a:ext cx="5947238" cy="388417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842" y="40072"/>
            <a:ext cx="4464249" cy="194112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6215" y="4158597"/>
            <a:ext cx="2378166" cy="264425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842" y="2032042"/>
            <a:ext cx="4464248" cy="207205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306" y="4158597"/>
            <a:ext cx="2842904" cy="264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624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5653" y="0"/>
            <a:ext cx="46606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886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724" y="1235680"/>
            <a:ext cx="3090413" cy="4977896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3221188" y="189834"/>
            <a:ext cx="63750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>
                <a:latin typeface="Cambria" panose="02040503050406030204" pitchFamily="18" charset="0"/>
              </a:rPr>
              <a:t>Gerincvelői idegek (</a:t>
            </a:r>
            <a:r>
              <a:rPr lang="hu-HU" sz="3200" b="1" dirty="0" err="1">
                <a:latin typeface="Cambria" panose="02040503050406030204" pitchFamily="18" charset="0"/>
              </a:rPr>
              <a:t>nn</a:t>
            </a:r>
            <a:r>
              <a:rPr lang="hu-HU" sz="3200" b="1" dirty="0">
                <a:latin typeface="Cambria" panose="02040503050406030204" pitchFamily="18" charset="0"/>
              </a:rPr>
              <a:t>. </a:t>
            </a:r>
            <a:r>
              <a:rPr lang="hu-HU" sz="3200" b="1" dirty="0" err="1">
                <a:latin typeface="Cambria" panose="02040503050406030204" pitchFamily="18" charset="0"/>
              </a:rPr>
              <a:t>spinales</a:t>
            </a:r>
            <a:r>
              <a:rPr lang="hu-HU" sz="3200" b="1" dirty="0">
                <a:latin typeface="Cambria" panose="02040503050406030204" pitchFamily="18" charset="0"/>
              </a:rPr>
              <a:t>)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9026" y="1827821"/>
            <a:ext cx="8024693" cy="3904603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8179230" y="1361096"/>
            <a:ext cx="1634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radix </a:t>
            </a:r>
            <a:r>
              <a:rPr lang="hu-HU" dirty="0" err="1"/>
              <a:t>dorsalis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6760356" y="6015903"/>
            <a:ext cx="1091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radix</a:t>
            </a:r>
          </a:p>
          <a:p>
            <a:r>
              <a:rPr lang="hu-HU" dirty="0" err="1"/>
              <a:t>ventralis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9879055" y="969806"/>
            <a:ext cx="173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ramus</a:t>
            </a:r>
            <a:r>
              <a:rPr lang="hu-HU" dirty="0"/>
              <a:t> </a:t>
            </a:r>
            <a:r>
              <a:rPr lang="hu-HU" dirty="0" err="1"/>
              <a:t>dorsalis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5899639" y="1350117"/>
            <a:ext cx="17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fila</a:t>
            </a:r>
            <a:r>
              <a:rPr lang="hu-HU" dirty="0"/>
              <a:t> </a:t>
            </a:r>
            <a:r>
              <a:rPr lang="hu-HU" dirty="0" err="1"/>
              <a:t>radicularia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3789510" y="1322645"/>
            <a:ext cx="1955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ganglion</a:t>
            </a:r>
            <a:r>
              <a:rPr lang="hu-HU" dirty="0"/>
              <a:t> </a:t>
            </a:r>
            <a:r>
              <a:rPr lang="hu-HU" dirty="0" err="1"/>
              <a:t>spinale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8284043" y="6052934"/>
            <a:ext cx="1237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n. </a:t>
            </a:r>
            <a:r>
              <a:rPr lang="hu-HU" dirty="0" err="1"/>
              <a:t>spinalis</a:t>
            </a:r>
            <a:endParaRPr lang="hu-HU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5259813" y="6001455"/>
            <a:ext cx="1359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ramus</a:t>
            </a:r>
            <a:r>
              <a:rPr lang="hu-HU" dirty="0"/>
              <a:t> </a:t>
            </a:r>
          </a:p>
          <a:p>
            <a:r>
              <a:rPr lang="hu-HU" dirty="0" err="1"/>
              <a:t>meningeus</a:t>
            </a:r>
            <a:endParaRPr lang="hu-HU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9879055" y="6052934"/>
            <a:ext cx="179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ramus</a:t>
            </a:r>
            <a:r>
              <a:rPr lang="hu-HU" dirty="0"/>
              <a:t> </a:t>
            </a:r>
            <a:r>
              <a:rPr lang="hu-HU" dirty="0" err="1"/>
              <a:t>ventralis</a:t>
            </a:r>
            <a:endParaRPr lang="hu-HU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3455068" y="5826663"/>
            <a:ext cx="13436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ganglion</a:t>
            </a:r>
            <a:endParaRPr lang="hu-HU" dirty="0"/>
          </a:p>
          <a:p>
            <a:r>
              <a:rPr lang="hu-HU" dirty="0" err="1"/>
              <a:t>trunci</a:t>
            </a:r>
            <a:endParaRPr lang="hu-HU" dirty="0"/>
          </a:p>
          <a:p>
            <a:r>
              <a:rPr lang="hu-HU" dirty="0" err="1"/>
              <a:t>sympathici</a:t>
            </a:r>
            <a:endParaRPr lang="hu-HU" dirty="0"/>
          </a:p>
        </p:txBody>
      </p:sp>
      <p:cxnSp>
        <p:nvCxnSpPr>
          <p:cNvPr id="17" name="Egyenes összekötő nyíllal 16"/>
          <p:cNvCxnSpPr>
            <a:stCxn id="7" idx="2"/>
          </p:cNvCxnSpPr>
          <p:nvPr/>
        </p:nvCxnSpPr>
        <p:spPr>
          <a:xfrm>
            <a:off x="6760356" y="1719449"/>
            <a:ext cx="0" cy="1744968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/>
          <p:cNvCxnSpPr/>
          <p:nvPr/>
        </p:nvCxnSpPr>
        <p:spPr>
          <a:xfrm>
            <a:off x="4798706" y="1691977"/>
            <a:ext cx="988390" cy="1939865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nyíllal 21"/>
          <p:cNvCxnSpPr>
            <a:stCxn id="4" idx="2"/>
          </p:cNvCxnSpPr>
          <p:nvPr/>
        </p:nvCxnSpPr>
        <p:spPr>
          <a:xfrm flipH="1">
            <a:off x="8448541" y="1730428"/>
            <a:ext cx="547900" cy="1566564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/>
          <p:cNvCxnSpPr>
            <a:stCxn id="6" idx="2"/>
          </p:cNvCxnSpPr>
          <p:nvPr/>
        </p:nvCxnSpPr>
        <p:spPr>
          <a:xfrm flipH="1">
            <a:off x="9813652" y="1339138"/>
            <a:ext cx="931506" cy="2292704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/>
          <p:cNvCxnSpPr/>
          <p:nvPr/>
        </p:nvCxnSpPr>
        <p:spPr>
          <a:xfrm flipV="1">
            <a:off x="4126887" y="4739425"/>
            <a:ext cx="535265" cy="1087238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nyíllal 29"/>
          <p:cNvCxnSpPr>
            <a:stCxn id="13" idx="0"/>
          </p:cNvCxnSpPr>
          <p:nvPr/>
        </p:nvCxnSpPr>
        <p:spPr>
          <a:xfrm flipH="1" flipV="1">
            <a:off x="5447764" y="4340180"/>
            <a:ext cx="491979" cy="1661275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gyenes összekötő nyíllal 32"/>
          <p:cNvCxnSpPr>
            <a:stCxn id="5" idx="0"/>
          </p:cNvCxnSpPr>
          <p:nvPr/>
        </p:nvCxnSpPr>
        <p:spPr>
          <a:xfrm flipH="1" flipV="1">
            <a:off x="6757444" y="3631842"/>
            <a:ext cx="548735" cy="2384061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nyíllal 35"/>
          <p:cNvCxnSpPr>
            <a:stCxn id="9" idx="0"/>
          </p:cNvCxnSpPr>
          <p:nvPr/>
        </p:nvCxnSpPr>
        <p:spPr>
          <a:xfrm flipV="1">
            <a:off x="8902546" y="4095482"/>
            <a:ext cx="911106" cy="1957452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nyíllal 38"/>
          <p:cNvCxnSpPr>
            <a:stCxn id="14" idx="0"/>
          </p:cNvCxnSpPr>
          <p:nvPr/>
        </p:nvCxnSpPr>
        <p:spPr>
          <a:xfrm flipV="1">
            <a:off x="10777859" y="4533363"/>
            <a:ext cx="0" cy="1519571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22388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505694" y="961901"/>
            <a:ext cx="7184571" cy="54270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4125" y="985219"/>
            <a:ext cx="7143750" cy="5362575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4286974" y="195172"/>
            <a:ext cx="36459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>
                <a:latin typeface="Cambria" panose="02040503050406030204" pitchFamily="18" charset="0"/>
              </a:rPr>
              <a:t>Idegfonat (</a:t>
            </a:r>
            <a:r>
              <a:rPr lang="hu-HU" sz="3200" b="1" dirty="0" err="1">
                <a:latin typeface="Cambria" panose="02040503050406030204" pitchFamily="18" charset="0"/>
              </a:rPr>
              <a:t>plexus</a:t>
            </a:r>
            <a:r>
              <a:rPr lang="hu-HU" sz="3200" b="1" dirty="0"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6794024" y="1146412"/>
            <a:ext cx="128288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chemeClr val="bg1"/>
                </a:solidFill>
                <a:latin typeface="Calibri" panose="020F0502020204030204" pitchFamily="34" charset="0"/>
              </a:rPr>
              <a:t>truncus</a:t>
            </a:r>
            <a:endParaRPr lang="hu-HU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5444177" y="1153657"/>
            <a:ext cx="128288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chemeClr val="bg1"/>
                </a:solidFill>
                <a:latin typeface="Calibri" panose="020F0502020204030204" pitchFamily="34" charset="0"/>
              </a:rPr>
              <a:t>divisio</a:t>
            </a:r>
            <a:endParaRPr lang="hu-HU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586801" y="1153657"/>
            <a:ext cx="128288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chemeClr val="bg1"/>
                </a:solidFill>
                <a:latin typeface="Calibri" panose="020F0502020204030204" pitchFamily="34" charset="0"/>
              </a:rPr>
              <a:t>fasciculus</a:t>
            </a:r>
            <a:endParaRPr lang="hu-HU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7942997" y="1146412"/>
            <a:ext cx="128288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Calibri" panose="020F0502020204030204" pitchFamily="34" charset="0"/>
              </a:rPr>
              <a:t>radix</a:t>
            </a:r>
          </a:p>
        </p:txBody>
      </p:sp>
    </p:spTree>
    <p:extLst>
      <p:ext uri="{BB962C8B-B14F-4D97-AF65-F5344CB8AC3E}">
        <p14:creationId xmlns:p14="http://schemas.microsoft.com/office/powerpoint/2010/main" val="40734220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920032" y="242673"/>
            <a:ext cx="23458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Cambria" panose="02040503050406030204" pitchFamily="18" charset="0"/>
              </a:rPr>
              <a:t>Ganglionok</a:t>
            </a:r>
            <a:endParaRPr lang="hu-HU" sz="3200" b="1" dirty="0">
              <a:latin typeface="Cambria" panose="020405030504060302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660073" y="1104406"/>
            <a:ext cx="1467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latin typeface="Cambria" panose="02040503050406030204" pitchFamily="18" charset="0"/>
              </a:rPr>
              <a:t>vegetatív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8715783" y="1104406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latin typeface="Cambria" panose="02040503050406030204" pitchFamily="18" charset="0"/>
              </a:rPr>
              <a:t>érző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604" y="2942112"/>
            <a:ext cx="3708522" cy="331719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5088" y="2970773"/>
            <a:ext cx="4136856" cy="3226748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1551407" y="1746847"/>
            <a:ext cx="35930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Cambria" panose="02040503050406030204" pitchFamily="18" charset="0"/>
              </a:rPr>
              <a:t>Multipoláris neuron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mbria" panose="02040503050406030204" pitchFamily="18" charset="0"/>
              </a:rPr>
              <a:t>Satellita</a:t>
            </a:r>
            <a:r>
              <a:rPr lang="hu-HU" sz="2000" dirty="0">
                <a:latin typeface="Cambria" panose="02040503050406030204" pitchFamily="18" charset="0"/>
              </a:rPr>
              <a:t> sejt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mbria" panose="02040503050406030204" pitchFamily="18" charset="0"/>
              </a:rPr>
              <a:t>Pl</a:t>
            </a:r>
            <a:r>
              <a:rPr lang="hu-HU" sz="2000" dirty="0">
                <a:latin typeface="Cambria" panose="02040503050406030204" pitchFamily="18" charset="0"/>
              </a:rPr>
              <a:t>: </a:t>
            </a:r>
            <a:r>
              <a:rPr lang="hu-HU" sz="2000" dirty="0" err="1">
                <a:latin typeface="Cambria" panose="02040503050406030204" pitchFamily="18" charset="0"/>
              </a:rPr>
              <a:t>ganglion</a:t>
            </a:r>
            <a:r>
              <a:rPr lang="hu-HU" sz="2000" dirty="0">
                <a:latin typeface="Cambria" panose="02040503050406030204" pitchFamily="18" charset="0"/>
              </a:rPr>
              <a:t> </a:t>
            </a:r>
            <a:r>
              <a:rPr lang="hu-HU" sz="2000" dirty="0" err="1">
                <a:latin typeface="Cambria" panose="02040503050406030204" pitchFamily="18" charset="0"/>
              </a:rPr>
              <a:t>submandibulare</a:t>
            </a:r>
            <a:endParaRPr lang="hu-HU" sz="2000" dirty="0">
              <a:latin typeface="Cambria" panose="02040503050406030204" pitchFamily="18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 flipH="1">
            <a:off x="7491547" y="1746260"/>
            <a:ext cx="3920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mbria" panose="02040503050406030204" pitchFamily="18" charset="0"/>
              </a:rPr>
              <a:t>Pseudounpolaris</a:t>
            </a:r>
            <a:r>
              <a:rPr lang="hu-HU" sz="2000" dirty="0">
                <a:latin typeface="Cambria" panose="02040503050406030204" pitchFamily="18" charset="0"/>
              </a:rPr>
              <a:t> neuron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mbria" panose="02040503050406030204" pitchFamily="18" charset="0"/>
              </a:rPr>
              <a:t>Satellita</a:t>
            </a:r>
            <a:r>
              <a:rPr lang="hu-HU" sz="2000" dirty="0">
                <a:latin typeface="Cambria" panose="02040503050406030204" pitchFamily="18" charset="0"/>
              </a:rPr>
              <a:t> sejt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mbria" panose="02040503050406030204" pitchFamily="18" charset="0"/>
              </a:rPr>
              <a:t>Pl</a:t>
            </a:r>
            <a:r>
              <a:rPr lang="hu-HU" sz="2000" dirty="0">
                <a:latin typeface="Cambria" panose="02040503050406030204" pitchFamily="18" charset="0"/>
              </a:rPr>
              <a:t>: </a:t>
            </a:r>
            <a:r>
              <a:rPr lang="hu-HU" sz="2000" dirty="0" err="1">
                <a:latin typeface="Cambria" panose="02040503050406030204" pitchFamily="18" charset="0"/>
              </a:rPr>
              <a:t>ganglion</a:t>
            </a:r>
            <a:r>
              <a:rPr lang="hu-HU" sz="2000" dirty="0">
                <a:latin typeface="Cambria" panose="02040503050406030204" pitchFamily="18" charset="0"/>
              </a:rPr>
              <a:t> </a:t>
            </a:r>
            <a:r>
              <a:rPr lang="hu-HU" sz="2000" dirty="0" err="1">
                <a:latin typeface="Cambria" panose="02040503050406030204" pitchFamily="18" charset="0"/>
              </a:rPr>
              <a:t>spinale</a:t>
            </a:r>
            <a:endParaRPr lang="hu-HU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9649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716706" y="2754411"/>
            <a:ext cx="5092291" cy="1355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4000" b="1" dirty="0" err="1">
                <a:latin typeface="Cambria" panose="02040503050406030204" pitchFamily="18" charset="0"/>
              </a:rPr>
              <a:t>Meninges</a:t>
            </a:r>
            <a:endParaRPr lang="hu-HU" sz="4000" b="1" dirty="0">
              <a:latin typeface="Cambria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hu-HU" sz="3200" b="1" dirty="0">
                <a:latin typeface="Cambria" panose="02040503050406030204" pitchFamily="18" charset="0"/>
              </a:rPr>
              <a:t>(agy és gerincvelő burkai)</a:t>
            </a:r>
          </a:p>
        </p:txBody>
      </p:sp>
    </p:spTree>
    <p:extLst>
      <p:ext uri="{BB962C8B-B14F-4D97-AF65-F5344CB8AC3E}">
        <p14:creationId xmlns:p14="http://schemas.microsoft.com/office/powerpoint/2010/main" val="23887103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233" y="474025"/>
            <a:ext cx="11257048" cy="59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860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églalap 15"/>
          <p:cNvSpPr/>
          <p:nvPr/>
        </p:nvSpPr>
        <p:spPr>
          <a:xfrm>
            <a:off x="6595856" y="4752010"/>
            <a:ext cx="5589431" cy="2072628"/>
          </a:xfrm>
          <a:prstGeom prst="rect">
            <a:avLst/>
          </a:prstGeom>
          <a:solidFill>
            <a:schemeClr val="accent1">
              <a:alpha val="21000"/>
            </a:schemeClr>
          </a:solidFill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5" name="Téglalap 14"/>
          <p:cNvSpPr/>
          <p:nvPr/>
        </p:nvSpPr>
        <p:spPr>
          <a:xfrm>
            <a:off x="-51516" y="4726252"/>
            <a:ext cx="5589431" cy="2072628"/>
          </a:xfrm>
          <a:prstGeom prst="rect">
            <a:avLst/>
          </a:prstGeom>
          <a:solidFill>
            <a:schemeClr val="accent1">
              <a:alpha val="21000"/>
            </a:schemeClr>
          </a:solidFill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atin typeface="Georgia" panose="02040502050405020303" pitchFamily="18" charset="0"/>
            </a:endParaRPr>
          </a:p>
        </p:txBody>
      </p:sp>
      <p:pic>
        <p:nvPicPr>
          <p:cNvPr id="1028" name="Picture 4" descr="Image result for electric synapse diagram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862879"/>
            <a:ext cx="2562804" cy="348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result for electric synapse gif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3793" y="995249"/>
            <a:ext cx="5119737" cy="303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lated image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58761" y="901516"/>
            <a:ext cx="3958997" cy="369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5062142" y="154547"/>
            <a:ext cx="21403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>
                <a:latin typeface="Cambria" panose="02040503050406030204" pitchFamily="18" charset="0"/>
              </a:rPr>
              <a:t>Szinapszis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1526053" y="477712"/>
            <a:ext cx="2412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>
                <a:latin typeface="Cambria" panose="02040503050406030204" pitchFamily="18" charset="0"/>
              </a:rPr>
              <a:t>Elektromos (nexus)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9415504" y="436147"/>
            <a:ext cx="945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>
                <a:latin typeface="Cambria" panose="02040503050406030204" pitchFamily="18" charset="0"/>
              </a:rPr>
              <a:t>Kémiai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6781288" y="4910500"/>
            <a:ext cx="5343707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900" dirty="0">
                <a:latin typeface="Cambria" panose="02040503050406030204" pitchFamily="18" charset="0"/>
              </a:rPr>
              <a:t>akciós potenciál </a:t>
            </a:r>
            <a:r>
              <a:rPr lang="hu-HU" sz="1900" dirty="0" err="1">
                <a:latin typeface="Cambria" panose="02040503050406030204" pitchFamily="18" charset="0"/>
              </a:rPr>
              <a:t>tm-t</a:t>
            </a:r>
            <a:r>
              <a:rPr lang="hu-HU" sz="1900" dirty="0">
                <a:latin typeface="Cambria" panose="02040503050406030204" pitchFamily="18" charset="0"/>
              </a:rPr>
              <a:t> szabadít fel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900" dirty="0">
                <a:latin typeface="Cambria" panose="02040503050406030204" pitchFamily="18" charset="0"/>
              </a:rPr>
              <a:t>aminosav (</a:t>
            </a:r>
            <a:r>
              <a:rPr lang="hu-HU" sz="1900" dirty="0" err="1">
                <a:latin typeface="Cambria" panose="02040503050406030204" pitchFamily="18" charset="0"/>
              </a:rPr>
              <a:t>GABA</a:t>
            </a:r>
            <a:r>
              <a:rPr lang="hu-HU" sz="1900" dirty="0">
                <a:latin typeface="Cambria" panose="02040503050406030204" pitchFamily="18" charset="0"/>
              </a:rPr>
              <a:t>), </a:t>
            </a:r>
            <a:r>
              <a:rPr lang="hu-HU" sz="1900" dirty="0" err="1">
                <a:latin typeface="Cambria" panose="02040503050406030204" pitchFamily="18" charset="0"/>
              </a:rPr>
              <a:t>peptid</a:t>
            </a:r>
            <a:r>
              <a:rPr lang="hu-HU" sz="1900" dirty="0">
                <a:latin typeface="Cambria" panose="02040503050406030204" pitchFamily="18" charset="0"/>
              </a:rPr>
              <a:t> (P anyag), gáz (NO).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900" dirty="0">
                <a:latin typeface="Cambria" panose="02040503050406030204" pitchFamily="18" charset="0"/>
              </a:rPr>
              <a:t>receptor altípusok (ua. anyag </a:t>
            </a:r>
            <a:r>
              <a:rPr lang="hu-HU" sz="1900" dirty="0" err="1">
                <a:latin typeface="Cambria" panose="02040503050406030204" pitchFamily="18" charset="0"/>
              </a:rPr>
              <a:t>különdöző</a:t>
            </a:r>
            <a:r>
              <a:rPr lang="hu-HU" sz="1900" dirty="0">
                <a:latin typeface="Cambria" panose="02040503050406030204" pitchFamily="18" charset="0"/>
              </a:rPr>
              <a:t> hatás)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900" dirty="0">
                <a:latin typeface="Cambria" panose="02040503050406030204" pitchFamily="18" charset="0"/>
              </a:rPr>
              <a:t>lassabb, nagyobb </a:t>
            </a:r>
            <a:r>
              <a:rPr lang="hu-HU" sz="1900" dirty="0" err="1">
                <a:latin typeface="Cambria" panose="02040503050406030204" pitchFamily="18" charset="0"/>
              </a:rPr>
              <a:t>szinaptikus</a:t>
            </a:r>
            <a:r>
              <a:rPr lang="hu-HU" sz="1900" dirty="0">
                <a:latin typeface="Cambria" panose="02040503050406030204" pitchFamily="18" charset="0"/>
              </a:rPr>
              <a:t> rés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900" dirty="0">
                <a:latin typeface="Cambria" panose="02040503050406030204" pitchFamily="18" charset="0"/>
              </a:rPr>
              <a:t>inhibitoros és </a:t>
            </a:r>
            <a:r>
              <a:rPr lang="hu-HU" sz="1900" dirty="0" err="1">
                <a:latin typeface="Cambria" panose="02040503050406030204" pitchFamily="18" charset="0"/>
              </a:rPr>
              <a:t>excitatorikus</a:t>
            </a:r>
            <a:r>
              <a:rPr lang="hu-HU" sz="1900" dirty="0">
                <a:latin typeface="Cambria" panose="02040503050406030204" pitchFamily="18" charset="0"/>
              </a:rPr>
              <a:t> válasz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900" dirty="0" err="1">
                <a:latin typeface="Cambria" panose="02040503050406030204" pitchFamily="18" charset="0"/>
              </a:rPr>
              <a:t>unidirectionalis</a:t>
            </a:r>
            <a:endParaRPr lang="hu-HU" sz="1900" dirty="0">
              <a:latin typeface="Cambria" panose="02040503050406030204" pitchFamily="18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0" y="4910500"/>
            <a:ext cx="5417893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900" dirty="0">
                <a:latin typeface="Cambria" panose="02040503050406030204" pitchFamily="18" charset="0"/>
              </a:rPr>
              <a:t>ion áram jön létre a </a:t>
            </a:r>
            <a:r>
              <a:rPr lang="hu-HU" sz="1900" dirty="0" err="1">
                <a:latin typeface="Cambria" panose="02040503050406030204" pitchFamily="18" charset="0"/>
              </a:rPr>
              <a:t>gap</a:t>
            </a:r>
            <a:r>
              <a:rPr lang="hu-HU" sz="1900" dirty="0">
                <a:latin typeface="Cambria" panose="02040503050406030204" pitchFamily="18" charset="0"/>
              </a:rPr>
              <a:t> </a:t>
            </a:r>
            <a:r>
              <a:rPr lang="hu-HU" sz="1900" dirty="0" err="1">
                <a:latin typeface="Cambria" panose="02040503050406030204" pitchFamily="18" charset="0"/>
              </a:rPr>
              <a:t>junctionon</a:t>
            </a:r>
            <a:r>
              <a:rPr lang="hu-HU" sz="1900" dirty="0">
                <a:latin typeface="Cambria" panose="02040503050406030204" pitchFamily="18" charset="0"/>
              </a:rPr>
              <a:t> keresztül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900" dirty="0">
                <a:latin typeface="Cambria" panose="02040503050406030204" pitchFamily="18" charset="0"/>
              </a:rPr>
              <a:t>gyors, kicsi </a:t>
            </a:r>
            <a:r>
              <a:rPr lang="hu-HU" sz="1900" dirty="0" err="1">
                <a:latin typeface="Cambria" panose="02040503050406030204" pitchFamily="18" charset="0"/>
              </a:rPr>
              <a:t>szinaptikus</a:t>
            </a:r>
            <a:r>
              <a:rPr lang="hu-HU" sz="1900" dirty="0">
                <a:latin typeface="Cambria" panose="02040503050406030204" pitchFamily="18" charset="0"/>
              </a:rPr>
              <a:t> rés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900" dirty="0">
                <a:latin typeface="Cambria" panose="02040503050406030204" pitchFamily="18" charset="0"/>
              </a:rPr>
              <a:t>feladata az elektromos aktivitás szinkronizálása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900" dirty="0" err="1">
                <a:latin typeface="Cambria" panose="02040503050406030204" pitchFamily="18" charset="0"/>
              </a:rPr>
              <a:t>excitatorikus</a:t>
            </a:r>
            <a:r>
              <a:rPr lang="hu-HU" sz="1900" dirty="0">
                <a:latin typeface="Cambria" panose="02040503050406030204" pitchFamily="18" charset="0"/>
              </a:rPr>
              <a:t> választ vált ki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900" dirty="0" err="1">
                <a:latin typeface="Cambria" panose="02040503050406030204" pitchFamily="18" charset="0"/>
              </a:rPr>
              <a:t>bidirektcionális</a:t>
            </a:r>
            <a:endParaRPr lang="hu-HU" sz="1900" dirty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9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4134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dura mater folds">
            <a:extLst>
              <a:ext uri="{FF2B5EF4-FFF2-40B4-BE49-F238E27FC236}">
                <a16:creationId xmlns:a16="http://schemas.microsoft.com/office/drawing/2014/main" id="{66815209-D8A6-41E8-8D84-42C493518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6644" y="404508"/>
            <a:ext cx="9045208" cy="604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0599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229" y="536370"/>
            <a:ext cx="11019541" cy="578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227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8312" y="340811"/>
            <a:ext cx="4138701" cy="617637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264" y="1484416"/>
            <a:ext cx="5403273" cy="362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5166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78" y="1618869"/>
            <a:ext cx="3105150" cy="394335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433" y="1618869"/>
            <a:ext cx="3163115" cy="394335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2753" y="1618869"/>
            <a:ext cx="2792527" cy="3941453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999552" y="918855"/>
            <a:ext cx="2130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>
                <a:latin typeface="Cambria" panose="02040503050406030204" pitchFamily="18" charset="0"/>
              </a:rPr>
              <a:t>Epiduralis</a:t>
            </a:r>
            <a:r>
              <a:rPr lang="hu-HU" sz="2000" dirty="0">
                <a:latin typeface="Cambria" panose="02040503050406030204" pitchFamily="18" charset="0"/>
              </a:rPr>
              <a:t> vérzés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5108910" y="918855"/>
            <a:ext cx="2177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>
                <a:latin typeface="Cambria" panose="02040503050406030204" pitchFamily="18" charset="0"/>
              </a:rPr>
              <a:t>Subduralis</a:t>
            </a:r>
            <a:r>
              <a:rPr lang="hu-HU" sz="2000" dirty="0">
                <a:latin typeface="Cambria" panose="02040503050406030204" pitchFamily="18" charset="0"/>
              </a:rPr>
              <a:t> vérzés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8941608" y="920641"/>
            <a:ext cx="29209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>
                <a:latin typeface="Cambria" panose="02040503050406030204" pitchFamily="18" charset="0"/>
              </a:rPr>
              <a:t>Subarachnoidalis</a:t>
            </a:r>
            <a:r>
              <a:rPr lang="hu-HU" sz="2000" dirty="0">
                <a:latin typeface="Cambria" panose="02040503050406030204" pitchFamily="18" charset="0"/>
              </a:rPr>
              <a:t> vérzés</a:t>
            </a:r>
          </a:p>
        </p:txBody>
      </p:sp>
    </p:spTree>
    <p:extLst>
      <p:ext uri="{BB962C8B-B14F-4D97-AF65-F5344CB8AC3E}">
        <p14:creationId xmlns:p14="http://schemas.microsoft.com/office/powerpoint/2010/main" val="35715654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2612571" y="3978235"/>
            <a:ext cx="6828311" cy="2671948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2571" y="3992708"/>
            <a:ext cx="6753225" cy="265747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7525" y="180662"/>
            <a:ext cx="5296949" cy="362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101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648520" y="3056177"/>
            <a:ext cx="50154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b="1" dirty="0">
                <a:latin typeface="Cambria" panose="02040503050406030204" pitchFamily="18" charset="0"/>
              </a:rPr>
              <a:t>Agykamrás és </a:t>
            </a:r>
            <a:r>
              <a:rPr lang="hu-HU" sz="4000" b="1" dirty="0" err="1">
                <a:latin typeface="Cambria" panose="02040503050406030204" pitchFamily="18" charset="0"/>
              </a:rPr>
              <a:t>liquor</a:t>
            </a:r>
            <a:endParaRPr lang="hu-HU" sz="40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0414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59" t="22089" r="24552" b="19005"/>
          <a:stretch/>
        </p:blipFill>
        <p:spPr>
          <a:xfrm>
            <a:off x="1646563" y="554738"/>
            <a:ext cx="9088878" cy="574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4902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5212" y="1899138"/>
            <a:ext cx="7626788" cy="495886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503222" cy="3966359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7896" y="1406770"/>
            <a:ext cx="3038104" cy="361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106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282626"/>
            <a:ext cx="5723663" cy="4292747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4411358" y="237998"/>
            <a:ext cx="34083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Georgia" panose="02040502050405020303" pitchFamily="18" charset="0"/>
              </a:rPr>
              <a:t>Choroid</a:t>
            </a:r>
            <a:r>
              <a:rPr lang="hu-HU" sz="3200" b="1" dirty="0">
                <a:latin typeface="Georgia" panose="02040502050405020303" pitchFamily="18" charset="0"/>
              </a:rPr>
              <a:t> </a:t>
            </a:r>
            <a:r>
              <a:rPr lang="hu-HU" sz="3200" b="1" dirty="0" err="1">
                <a:latin typeface="Georgia" panose="02040502050405020303" pitchFamily="18" charset="0"/>
              </a:rPr>
              <a:t>Plexus</a:t>
            </a:r>
            <a:endParaRPr lang="hu-HU" sz="3200" b="1" dirty="0">
              <a:latin typeface="Georgia" panose="02040502050405020303" pitchFamily="18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1AE685FD-92F0-4CD2-82B5-7F92D9FA5DD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788" y="1282626"/>
            <a:ext cx="5097140" cy="4292747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1C68A1B6-2668-47C3-92C9-A4F0509DA4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0954" y="4234211"/>
            <a:ext cx="2485292" cy="238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083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575" y="124460"/>
            <a:ext cx="5096064" cy="3418255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284" y="3624603"/>
            <a:ext cx="5822048" cy="3117215"/>
          </a:xfrm>
          <a:prstGeom prst="rect">
            <a:avLst/>
          </a:prstGeom>
        </p:spPr>
      </p:pic>
      <p:pic>
        <p:nvPicPr>
          <p:cNvPr id="2" name="Video_schematic_of_glymphatic_flow.ogv.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60024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3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neurotransmitters in the brain and their function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0215" y="12095"/>
            <a:ext cx="9686771" cy="684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41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640" y="164956"/>
            <a:ext cx="5050587" cy="646391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500" t="27673" r="22887" b="18873"/>
          <a:stretch/>
        </p:blipFill>
        <p:spPr>
          <a:xfrm>
            <a:off x="5389245" y="1058779"/>
            <a:ext cx="6658377" cy="521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947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4205551" y="3043820"/>
            <a:ext cx="37661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b="1" dirty="0">
                <a:latin typeface="Cambria" panose="02040503050406030204" pitchFamily="18" charset="0"/>
              </a:rPr>
              <a:t>Agy vérellátása</a:t>
            </a:r>
          </a:p>
        </p:txBody>
      </p:sp>
    </p:spTree>
    <p:extLst>
      <p:ext uri="{BB962C8B-B14F-4D97-AF65-F5344CB8AC3E}">
        <p14:creationId xmlns:p14="http://schemas.microsoft.com/office/powerpoint/2010/main" val="33342262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144131" y="190918"/>
            <a:ext cx="19094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Georgia" panose="02040502050405020303" pitchFamily="18" charset="0"/>
              </a:rPr>
              <a:t>Arteries</a:t>
            </a:r>
            <a:endParaRPr lang="hu-HU" sz="2400" b="1" dirty="0">
              <a:latin typeface="Georgia" panose="02040502050405020303" pitchFamily="18" charset="0"/>
            </a:endParaRPr>
          </a:p>
        </p:txBody>
      </p:sp>
      <p:pic>
        <p:nvPicPr>
          <p:cNvPr id="3" name="Picture 2" descr="Image result for normal intracranial ct angiography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8552" y="3983761"/>
            <a:ext cx="2612982" cy="261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60" y="1272606"/>
            <a:ext cx="3743166" cy="476883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4560" y="1261554"/>
            <a:ext cx="3879491" cy="452106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5093" y="846031"/>
            <a:ext cx="2506103" cy="318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8195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-A1 segment : from origin to ACOM and gives rise&#10;to medial lenticulostriate arteries (inferior parts&#10;of the head of the ca...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53027" y="148221"/>
            <a:ext cx="5144362" cy="323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1-Straight sinus&#10;2-Internal cerebral vein&#10;3-ACA (A2)&#10;4-ACA (A3)&#10;5-Callosomarginal artery&#10;6-Pericallosal artery&#10;7-Corpus ca...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0937" y="3635319"/>
            <a:ext cx="5065620" cy="304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ACA infarction&#10; 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53027" y="3635319"/>
            <a:ext cx="5144362" cy="304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brain arterial supply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2933" y="608261"/>
            <a:ext cx="5641628" cy="231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1524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420662" y="127971"/>
            <a:ext cx="1370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Georgia" panose="02040502050405020303" pitchFamily="18" charset="0"/>
              </a:rPr>
              <a:t>Veins</a:t>
            </a:r>
            <a:endParaRPr lang="hu-HU" sz="2400" b="1" dirty="0">
              <a:latin typeface="Georgia" panose="02040502050405020303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486" y="961567"/>
            <a:ext cx="5152176" cy="524004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0340" y="961567"/>
            <a:ext cx="4213174" cy="5240041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5877" y="1956580"/>
            <a:ext cx="3599249" cy="294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4989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EBEA0A41-9779-46B9-A07C-94ACD57CFB90}"/>
              </a:ext>
            </a:extLst>
          </p:cNvPr>
          <p:cNvSpPr txBox="1"/>
          <p:nvPr/>
        </p:nvSpPr>
        <p:spPr>
          <a:xfrm>
            <a:off x="401443" y="713681"/>
            <a:ext cx="5808000" cy="54608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hu-HU" sz="2000" b="1" dirty="0">
                <a:latin typeface="Georgia" panose="02040502050405020303" pitchFamily="18" charset="0"/>
              </a:rPr>
              <a:t>Idegrendszer </a:t>
            </a:r>
            <a:r>
              <a:rPr lang="hu-HU" sz="2000" b="1" dirty="0" err="1">
                <a:latin typeface="Georgia" panose="02040502050405020303" pitchFamily="18" charset="0"/>
              </a:rPr>
              <a:t>mikroszkópikus</a:t>
            </a:r>
            <a:r>
              <a:rPr lang="hu-HU" sz="2000" b="1" dirty="0">
                <a:latin typeface="Georgia" panose="02040502050405020303" pitchFamily="18" charset="0"/>
              </a:rPr>
              <a:t> felépítése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hu-HU" sz="2000" b="1" dirty="0">
                <a:latin typeface="Georgia" panose="02040502050405020303" pitchFamily="18" charset="0"/>
              </a:rPr>
              <a:t>Idegrendszer </a:t>
            </a:r>
            <a:r>
              <a:rPr lang="hu-HU" sz="2000" b="1" dirty="0" err="1">
                <a:latin typeface="Georgia" panose="02040502050405020303" pitchFamily="18" charset="0"/>
              </a:rPr>
              <a:t>makroszkópikus</a:t>
            </a:r>
            <a:r>
              <a:rPr lang="hu-HU" sz="2000" b="1" dirty="0">
                <a:latin typeface="Georgia" panose="02040502050405020303" pitchFamily="18" charset="0"/>
              </a:rPr>
              <a:t> felépítése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hu-HU" sz="2000" b="1" dirty="0">
                <a:latin typeface="Georgia" panose="02040502050405020303" pitchFamily="18" charset="0"/>
              </a:rPr>
              <a:t>Idegrendszer vérellátása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hu-HU" sz="2000" b="1" dirty="0">
                <a:latin typeface="Georgia" panose="02040502050405020303" pitchFamily="18" charset="0"/>
              </a:rPr>
              <a:t>Idegrendszere funkciói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hu-HU" sz="2000" b="1">
                <a:latin typeface="Georgia" panose="02040502050405020303" pitchFamily="18" charset="0"/>
              </a:rPr>
              <a:t>Idegrendszer megbetegedései</a:t>
            </a:r>
            <a:endParaRPr lang="hu-HU" sz="2000" b="1" dirty="0">
              <a:latin typeface="Georgia" panose="02040502050405020303" pitchFamily="18" charset="0"/>
            </a:endParaRP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endParaRPr lang="hu-HU" sz="20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7334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97333" y="1249250"/>
            <a:ext cx="451155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Felhasznált irodalom: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Netter</a:t>
            </a:r>
            <a:r>
              <a:rPr lang="hu-HU" dirty="0"/>
              <a:t>: Atlas of Human </a:t>
            </a:r>
            <a:r>
              <a:rPr lang="hu-HU" dirty="0" err="1"/>
              <a:t>Anatomy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Netter</a:t>
            </a:r>
            <a:r>
              <a:rPr lang="hu-HU" dirty="0"/>
              <a:t>: Atlas of </a:t>
            </a:r>
            <a:r>
              <a:rPr lang="hu-HU" dirty="0" err="1"/>
              <a:t>Embriology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Langman</a:t>
            </a:r>
            <a:r>
              <a:rPr lang="hu-HU" dirty="0"/>
              <a:t>: </a:t>
            </a:r>
            <a:r>
              <a:rPr lang="hu-HU" dirty="0" err="1"/>
              <a:t>Embriology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Welsch</a:t>
            </a:r>
            <a:r>
              <a:rPr lang="hu-HU" dirty="0"/>
              <a:t>: </a:t>
            </a:r>
            <a:r>
              <a:rPr lang="hu-HU" dirty="0" err="1"/>
              <a:t>Lehrbuch</a:t>
            </a:r>
            <a:r>
              <a:rPr lang="hu-HU" dirty="0"/>
              <a:t> </a:t>
            </a:r>
            <a:r>
              <a:rPr lang="hu-HU" dirty="0" err="1"/>
              <a:t>Histologie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Hajdu: Vezérfonal a </a:t>
            </a:r>
            <a:r>
              <a:rPr lang="hu-HU" dirty="0" err="1"/>
              <a:t>neuroanatómiához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Purves</a:t>
            </a:r>
            <a:r>
              <a:rPr lang="hu-HU" dirty="0"/>
              <a:t>: </a:t>
            </a:r>
            <a:r>
              <a:rPr lang="hu-HU" dirty="0" err="1"/>
              <a:t>Neuroscience</a:t>
            </a:r>
            <a:endParaRPr lang="hu-HU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57005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365241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2533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666502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5877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571500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221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7688686" y="556054"/>
            <a:ext cx="4211389" cy="5758249"/>
          </a:xfrm>
          <a:prstGeom prst="rect">
            <a:avLst/>
          </a:prstGeom>
          <a:solidFill>
            <a:schemeClr val="accent1">
              <a:alpha val="21000"/>
            </a:schemeClr>
          </a:solidFill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3076" name="Picture 4" descr="Image result for brain neurotransmitter systems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2402" y="222630"/>
            <a:ext cx="7314617" cy="287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 result for brain neurotransmitter systems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2"/>
          <a:stretch/>
        </p:blipFill>
        <p:spPr bwMode="auto">
          <a:xfrm>
            <a:off x="232401" y="3353169"/>
            <a:ext cx="7314617" cy="305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16493" y="6488668"/>
            <a:ext cx="8821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Georgia" panose="02040502050405020303" pitchFamily="18" charset="0"/>
              </a:rPr>
              <a:t>https://en.wikipedia.org/wiki/Neurotransmitter#Brain_neurotransmitter_systems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7843234" y="827433"/>
            <a:ext cx="396839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100" b="1" dirty="0" err="1">
                <a:latin typeface="Cambria" panose="02040503050406030204" pitchFamily="18" charset="0"/>
              </a:rPr>
              <a:t>Neurotranszmitter</a:t>
            </a:r>
            <a:r>
              <a:rPr lang="hu-HU" sz="2100" b="1" dirty="0">
                <a:latin typeface="Cambria" panose="02040503050406030204" pitchFamily="18" charset="0"/>
              </a:rPr>
              <a:t> rendszerek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7843234" y="1659109"/>
            <a:ext cx="385078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b="1" dirty="0" err="1">
                <a:latin typeface="Cambria" panose="02040503050406030204" pitchFamily="18" charset="0"/>
              </a:rPr>
              <a:t>Noradrenerg</a:t>
            </a:r>
            <a:r>
              <a:rPr lang="hu-HU" sz="2000" b="1" dirty="0">
                <a:latin typeface="Cambria" panose="02040503050406030204" pitchFamily="18" charset="0"/>
              </a:rPr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Cambria" panose="02040503050406030204" pitchFamily="18" charset="0"/>
              </a:rPr>
              <a:t>aggódás, figyelem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mbria" panose="02040503050406030204" pitchFamily="18" charset="0"/>
              </a:rPr>
              <a:t>amygdala</a:t>
            </a:r>
            <a:r>
              <a:rPr lang="hu-HU" sz="2000" dirty="0">
                <a:latin typeface="Cambria" panose="02040503050406030204" pitchFamily="18" charset="0"/>
              </a:rPr>
              <a:t>, agytörzs, kisagy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sz="2000" dirty="0">
              <a:latin typeface="Cambria" panose="020405030504060302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sz="2000" dirty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b="1" dirty="0">
                <a:latin typeface="Cambria" panose="02040503050406030204" pitchFamily="18" charset="0"/>
              </a:rPr>
              <a:t>Dopamin: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Cambria" panose="02040503050406030204" pitchFamily="18" charset="0"/>
              </a:rPr>
              <a:t>hangulat, jutalmazás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mbria" panose="02040503050406030204" pitchFamily="18" charset="0"/>
              </a:rPr>
              <a:t>Hippocampus</a:t>
            </a:r>
            <a:endParaRPr lang="hu-HU" sz="2000" dirty="0">
              <a:latin typeface="Cambria" panose="020405030504060302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sz="2000" dirty="0">
              <a:latin typeface="Cambria" panose="020405030504060302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sz="2000" dirty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b="1" dirty="0">
                <a:latin typeface="Cambria" panose="02040503050406030204" pitchFamily="18" charset="0"/>
              </a:rPr>
              <a:t>Szerotonin: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Cambria" panose="02040503050406030204" pitchFamily="18" charset="0"/>
              </a:rPr>
              <a:t>hangulat, étvágy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mbria" panose="02040503050406030204" pitchFamily="18" charset="0"/>
              </a:rPr>
              <a:t>amygdala</a:t>
            </a:r>
            <a:r>
              <a:rPr lang="hu-HU" sz="2000" dirty="0">
                <a:latin typeface="Cambria" panose="02040503050406030204" pitchFamily="18" charset="0"/>
              </a:rPr>
              <a:t>, </a:t>
            </a:r>
            <a:r>
              <a:rPr lang="hu-HU" sz="2000" dirty="0" err="1">
                <a:latin typeface="Cambria" panose="02040503050406030204" pitchFamily="18" charset="0"/>
              </a:rPr>
              <a:t>ncl</a:t>
            </a:r>
            <a:r>
              <a:rPr lang="hu-HU" sz="2000" dirty="0">
                <a:latin typeface="Cambria" panose="02040503050406030204" pitchFamily="18" charset="0"/>
              </a:rPr>
              <a:t>. </a:t>
            </a:r>
            <a:r>
              <a:rPr lang="hu-HU" sz="2000" dirty="0" err="1">
                <a:latin typeface="Cambria" panose="02040503050406030204" pitchFamily="18" charset="0"/>
              </a:rPr>
              <a:t>accumbens</a:t>
            </a:r>
            <a:endParaRPr lang="hu-HU" sz="2000" dirty="0">
              <a:latin typeface="Cambria" panose="020405030504060302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6357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3791" y="1034850"/>
            <a:ext cx="65913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31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163256" y="638103"/>
            <a:ext cx="11910951" cy="5756856"/>
          </a:xfrm>
          <a:prstGeom prst="rect">
            <a:avLst/>
          </a:prstGeom>
          <a:solidFill>
            <a:schemeClr val="accent1">
              <a:alpha val="21000"/>
            </a:schemeClr>
          </a:solidFill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3715478" y="167425"/>
            <a:ext cx="48065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>
                <a:latin typeface="Cambria" panose="02040503050406030204" pitchFamily="18" charset="0"/>
              </a:rPr>
              <a:t>Idegrendszer szövettana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1093763" y="979795"/>
            <a:ext cx="11503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b="1" dirty="0">
                <a:latin typeface="Cambria" panose="02040503050406030204" pitchFamily="18" charset="0"/>
              </a:rPr>
              <a:t>Neuron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9498278" y="1009402"/>
            <a:ext cx="11592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b="1" dirty="0" err="1">
                <a:latin typeface="Cambria" panose="02040503050406030204" pitchFamily="18" charset="0"/>
              </a:rPr>
              <a:t>Gliasejt</a:t>
            </a:r>
            <a:endParaRPr lang="hu-HU" sz="2200" b="1" dirty="0">
              <a:latin typeface="Cambria" panose="02040503050406030204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0780" y="997527"/>
            <a:ext cx="4738255" cy="5320147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8410887" y="1410682"/>
            <a:ext cx="3617978" cy="4859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mbria" panose="02040503050406030204" pitchFamily="18" charset="0"/>
              </a:rPr>
              <a:t>Macroglia</a:t>
            </a:r>
            <a:r>
              <a:rPr lang="hu-HU" sz="2000" dirty="0">
                <a:latin typeface="Cambria" panose="02040503050406030204" pitchFamily="18" charset="0"/>
              </a:rPr>
              <a:t> (</a:t>
            </a:r>
            <a:r>
              <a:rPr lang="hu-HU" sz="2000" dirty="0" err="1">
                <a:latin typeface="Cambria" panose="02040503050406030204" pitchFamily="18" charset="0"/>
              </a:rPr>
              <a:t>neuroectoderma</a:t>
            </a:r>
            <a:r>
              <a:rPr lang="hu-HU" sz="2000" dirty="0">
                <a:latin typeface="Cambria" panose="02040503050406030204" pitchFamily="18" charset="0"/>
              </a:rPr>
              <a:t>)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latin typeface="Cambria" panose="02040503050406030204" pitchFamily="18" charset="0"/>
              </a:rPr>
              <a:t>CNS</a:t>
            </a:r>
          </a:p>
          <a:p>
            <a:pPr marL="1200150" lvl="2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mbria" panose="02040503050406030204" pitchFamily="18" charset="0"/>
              </a:rPr>
              <a:t>Astrocyta</a:t>
            </a:r>
            <a:endParaRPr lang="hu-HU" sz="2000" dirty="0">
              <a:latin typeface="Cambria" panose="02040503050406030204" pitchFamily="18" charset="0"/>
            </a:endParaRPr>
          </a:p>
          <a:p>
            <a:pPr marL="1200150" lvl="2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mbria" panose="02040503050406030204" pitchFamily="18" charset="0"/>
              </a:rPr>
              <a:t>Oligodendrocyta</a:t>
            </a:r>
            <a:endParaRPr lang="hu-HU" sz="2000" dirty="0">
              <a:latin typeface="Cambria" panose="02040503050406030204" pitchFamily="18" charset="0"/>
            </a:endParaRPr>
          </a:p>
          <a:p>
            <a:pPr marL="1200150" lvl="2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mbria" panose="02040503050406030204" pitchFamily="18" charset="0"/>
              </a:rPr>
              <a:t>Ependyma</a:t>
            </a:r>
            <a:r>
              <a:rPr lang="hu-HU" sz="2000" dirty="0">
                <a:latin typeface="Cambria" panose="02040503050406030204" pitchFamily="18" charset="0"/>
              </a:rPr>
              <a:t> sejt</a:t>
            </a:r>
          </a:p>
          <a:p>
            <a:pPr marL="1200150" lvl="2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mbria" panose="02040503050406030204" pitchFamily="18" charset="0"/>
              </a:rPr>
              <a:t>Pituicyta</a:t>
            </a:r>
            <a:endParaRPr lang="hu-HU" sz="2000" dirty="0">
              <a:latin typeface="Cambria" panose="02040503050406030204" pitchFamily="18" charset="0"/>
            </a:endParaRPr>
          </a:p>
          <a:p>
            <a:pPr marL="1200150" lvl="2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mbria" panose="02040503050406030204" pitchFamily="18" charset="0"/>
              </a:rPr>
              <a:t>Radialglia</a:t>
            </a:r>
            <a:endParaRPr lang="hu-HU" sz="2000" dirty="0">
              <a:latin typeface="Cambria" panose="02040503050406030204" pitchFamily="18" charset="0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latin typeface="Cambria" panose="02040503050406030204" pitchFamily="18" charset="0"/>
              </a:rPr>
              <a:t>PNS</a:t>
            </a:r>
          </a:p>
          <a:p>
            <a:pPr marL="1200150" lvl="2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mbria" panose="02040503050406030204" pitchFamily="18" charset="0"/>
              </a:rPr>
              <a:t>Schwann</a:t>
            </a:r>
            <a:r>
              <a:rPr lang="hu-HU" sz="2000" dirty="0">
                <a:latin typeface="Cambria" panose="02040503050406030204" pitchFamily="18" charset="0"/>
              </a:rPr>
              <a:t> sejt</a:t>
            </a:r>
          </a:p>
          <a:p>
            <a:pPr marL="1200150" lvl="2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mbria" panose="02040503050406030204" pitchFamily="18" charset="0"/>
              </a:rPr>
              <a:t>Satellita</a:t>
            </a:r>
            <a:r>
              <a:rPr lang="hu-HU" sz="2000" dirty="0">
                <a:latin typeface="Cambria" panose="02040503050406030204" pitchFamily="18" charset="0"/>
              </a:rPr>
              <a:t> sejt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mbria" panose="02040503050406030204" pitchFamily="18" charset="0"/>
              </a:rPr>
              <a:t>Microglia</a:t>
            </a:r>
            <a:r>
              <a:rPr lang="hu-HU" sz="2000" dirty="0">
                <a:latin typeface="Cambria" panose="02040503050406030204" pitchFamily="18" charset="0"/>
              </a:rPr>
              <a:t> (</a:t>
            </a:r>
            <a:r>
              <a:rPr lang="hu-HU" sz="2000" dirty="0" err="1">
                <a:latin typeface="Cambria" panose="02040503050406030204" pitchFamily="18" charset="0"/>
              </a:rPr>
              <a:t>mesoderma</a:t>
            </a:r>
            <a:r>
              <a:rPr lang="hu-HU" sz="2000" dirty="0">
                <a:latin typeface="Cambria" panose="02040503050406030204" pitchFamily="18" charset="0"/>
              </a:rPr>
              <a:t>)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latin typeface="Cambria" panose="02040503050406030204" pitchFamily="18" charset="0"/>
              </a:rPr>
              <a:t>CNS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mbria" panose="02040503050406030204" pitchFamily="18" charset="0"/>
              </a:rPr>
              <a:t>phagocytosis</a:t>
            </a:r>
            <a:endParaRPr lang="hu-HU" sz="2000" dirty="0">
              <a:latin typeface="Cambria" panose="02040503050406030204" pitchFamily="18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616246" y="1607544"/>
            <a:ext cx="2848600" cy="2805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mbria" panose="02040503050406030204" pitchFamily="18" charset="0"/>
              </a:rPr>
              <a:t>Unipolaris</a:t>
            </a:r>
            <a:endParaRPr lang="hu-HU" sz="2000" dirty="0">
              <a:latin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mbria" panose="02040503050406030204" pitchFamily="18" charset="0"/>
              </a:rPr>
              <a:t>Multipolaris</a:t>
            </a:r>
            <a:endParaRPr lang="hu-HU" sz="2000" dirty="0">
              <a:latin typeface="Cambria" panose="02040503050406030204" pitchFamily="18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mbria" panose="02040503050406030204" pitchFamily="18" charset="0"/>
              </a:rPr>
              <a:t>Pseudounipolaris</a:t>
            </a:r>
            <a:endParaRPr lang="hu-HU" sz="2000" dirty="0">
              <a:latin typeface="Cambria" panose="02040503050406030204" pitchFamily="18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 err="1">
                <a:latin typeface="Cambria" panose="02040503050406030204" pitchFamily="18" charset="0"/>
              </a:rPr>
              <a:t>Bipolaris</a:t>
            </a:r>
            <a:endParaRPr lang="hu-HU" sz="2000" dirty="0">
              <a:latin typeface="Cambria" panose="02040503050406030204" pitchFamily="18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latin typeface="Cambria" panose="02040503050406030204" pitchFamily="18" charset="0"/>
              </a:rPr>
              <a:t>Piramis sejt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u-HU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613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963648" y="264256"/>
            <a:ext cx="22790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>
                <a:latin typeface="Cambria" panose="02040503050406030204" pitchFamily="18" charset="0"/>
              </a:rPr>
              <a:t>Vér-agy gát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19"/>
          <a:stretch/>
        </p:blipFill>
        <p:spPr>
          <a:xfrm>
            <a:off x="1736835" y="1375111"/>
            <a:ext cx="8718327" cy="486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591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531" y="2586421"/>
            <a:ext cx="4623656" cy="368359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6249" y="2586421"/>
            <a:ext cx="5746301" cy="3683594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2120934" y="1004657"/>
            <a:ext cx="10887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>
                <a:latin typeface="Georgia" panose="02040502050405020303" pitchFamily="18" charset="0"/>
              </a:rPr>
              <a:t>CNS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8578146" y="1004657"/>
            <a:ext cx="10839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>
                <a:latin typeface="Georgia" panose="02040502050405020303" pitchFamily="18" charset="0"/>
              </a:rPr>
              <a:t>PNS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1282254" y="1681966"/>
            <a:ext cx="29612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>
                <a:latin typeface="Cambria" panose="02040503050406030204" pitchFamily="18" charset="0"/>
              </a:rPr>
              <a:t>Oligodendrocyta</a:t>
            </a:r>
            <a:endParaRPr lang="hu-HU" sz="2400" dirty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Cambria" panose="02040503050406030204" pitchFamily="18" charset="0"/>
              </a:rPr>
              <a:t>Egy sejt- több </a:t>
            </a:r>
            <a:r>
              <a:rPr lang="hu-HU" sz="2400" dirty="0" err="1">
                <a:latin typeface="Cambria" panose="02040503050406030204" pitchFamily="18" charset="0"/>
              </a:rPr>
              <a:t>axon</a:t>
            </a:r>
            <a:endParaRPr lang="hu-HU" sz="2400" dirty="0">
              <a:latin typeface="Cambria" panose="02040503050406030204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7873339" y="1714709"/>
            <a:ext cx="28180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>
                <a:latin typeface="Cambria" panose="02040503050406030204" pitchFamily="18" charset="0"/>
              </a:rPr>
              <a:t>Schwan</a:t>
            </a:r>
            <a:r>
              <a:rPr lang="hu-HU" sz="2400" dirty="0">
                <a:latin typeface="Cambria" panose="02040503050406030204" pitchFamily="18" charset="0"/>
              </a:rPr>
              <a:t> sejt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Cambria" panose="02040503050406030204" pitchFamily="18" charset="0"/>
              </a:rPr>
              <a:t>Egy sejt- egy </a:t>
            </a:r>
            <a:r>
              <a:rPr lang="hu-HU" sz="2400" dirty="0" err="1">
                <a:latin typeface="Cambria" panose="02040503050406030204" pitchFamily="18" charset="0"/>
              </a:rPr>
              <a:t>axon</a:t>
            </a:r>
            <a:endParaRPr lang="hu-HU" sz="2400" dirty="0">
              <a:latin typeface="Cambria" panose="02040503050406030204" pitchFamily="18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4560268" y="191178"/>
            <a:ext cx="3114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err="1">
                <a:latin typeface="Cambria" panose="02040503050406030204" pitchFamily="18" charset="0"/>
              </a:rPr>
              <a:t>Myelin</a:t>
            </a:r>
            <a:r>
              <a:rPr lang="hu-HU" sz="3600" b="1" dirty="0">
                <a:latin typeface="Cambria" panose="02040503050406030204" pitchFamily="18" charset="0"/>
              </a:rPr>
              <a:t> hüvely</a:t>
            </a:r>
          </a:p>
        </p:txBody>
      </p:sp>
    </p:spTree>
    <p:extLst>
      <p:ext uri="{BB962C8B-B14F-4D97-AF65-F5344CB8AC3E}">
        <p14:creationId xmlns:p14="http://schemas.microsoft.com/office/powerpoint/2010/main" val="17646151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Kék melegség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TM04033921[[fn=Damaszt]]</Template>
  <TotalTime>3341</TotalTime>
  <Words>616</Words>
  <Application>Microsoft Office PowerPoint</Application>
  <PresentationFormat>Szélesvásznú</PresentationFormat>
  <Paragraphs>283</Paragraphs>
  <Slides>60</Slides>
  <Notes>36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60</vt:i4>
      </vt:variant>
    </vt:vector>
  </HeadingPairs>
  <TitlesOfParts>
    <vt:vector size="67" baseType="lpstr">
      <vt:lpstr>Arial</vt:lpstr>
      <vt:lpstr>Bookman Old Style</vt:lpstr>
      <vt:lpstr>Calibri</vt:lpstr>
      <vt:lpstr>Cambria</vt:lpstr>
      <vt:lpstr>Georgia</vt:lpstr>
      <vt:lpstr>Rockwell</vt:lpstr>
      <vt:lpstr>Damask</vt:lpstr>
      <vt:lpstr>Idegrendszer I.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halaszv</dc:creator>
  <cp:lastModifiedBy>csgergo</cp:lastModifiedBy>
  <cp:revision>188</cp:revision>
  <dcterms:created xsi:type="dcterms:W3CDTF">2017-03-17T09:01:44Z</dcterms:created>
  <dcterms:modified xsi:type="dcterms:W3CDTF">2018-04-27T11:58:21Z</dcterms:modified>
</cp:coreProperties>
</file>