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7"/>
  </p:notesMasterIdLst>
  <p:sldIdLst>
    <p:sldId id="338" r:id="rId2"/>
    <p:sldId id="256" r:id="rId3"/>
    <p:sldId id="363" r:id="rId4"/>
    <p:sldId id="352" r:id="rId5"/>
    <p:sldId id="370" r:id="rId6"/>
    <p:sldId id="366" r:id="rId7"/>
    <p:sldId id="367" r:id="rId8"/>
    <p:sldId id="368" r:id="rId9"/>
    <p:sldId id="365" r:id="rId10"/>
    <p:sldId id="383" r:id="rId11"/>
    <p:sldId id="400" r:id="rId12"/>
    <p:sldId id="369" r:id="rId13"/>
    <p:sldId id="371" r:id="rId14"/>
    <p:sldId id="372" r:id="rId15"/>
    <p:sldId id="373" r:id="rId16"/>
    <p:sldId id="374" r:id="rId17"/>
    <p:sldId id="375" r:id="rId18"/>
    <p:sldId id="376" r:id="rId19"/>
    <p:sldId id="378" r:id="rId20"/>
    <p:sldId id="380" r:id="rId21"/>
    <p:sldId id="381" r:id="rId22"/>
    <p:sldId id="387" r:id="rId23"/>
    <p:sldId id="385" r:id="rId24"/>
    <p:sldId id="401" r:id="rId25"/>
    <p:sldId id="386" r:id="rId26"/>
    <p:sldId id="379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402" r:id="rId36"/>
    <p:sldId id="396" r:id="rId37"/>
    <p:sldId id="397" r:id="rId38"/>
    <p:sldId id="398" r:id="rId39"/>
    <p:sldId id="399" r:id="rId40"/>
    <p:sldId id="403" r:id="rId41"/>
    <p:sldId id="407" r:id="rId42"/>
    <p:sldId id="404" r:id="rId43"/>
    <p:sldId id="405" r:id="rId44"/>
    <p:sldId id="406" r:id="rId45"/>
    <p:sldId id="408" r:id="rId46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48"/>
      <p:bold r:id="rId49"/>
      <p:italic r:id="rId50"/>
      <p:boldItalic r:id="rId51"/>
    </p:embeddedFont>
    <p:embeddedFont>
      <p:font typeface="Source Sans Pro" panose="020B0503030403020204" pitchFamily="34" charset="-18"/>
      <p:regular r:id="rId52"/>
      <p:bold r:id="rId53"/>
      <p:italic r:id="rId54"/>
      <p:boldItalic r:id="rId55"/>
    </p:embeddedFont>
    <p:embeddedFont>
      <p:font typeface="Dosis" panose="020B0604020202020204" charset="-18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2398B41-4D1B-4158-84D0-7E229047A2D2}">
  <a:tblStyle styleId="{12398B41-4D1B-4158-84D0-7E229047A2D2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3369" autoAdjust="0"/>
  </p:normalViewPr>
  <p:slideViewPr>
    <p:cSldViewPr>
      <p:cViewPr>
        <p:scale>
          <a:sx n="80" d="100"/>
          <a:sy n="80" d="100"/>
        </p:scale>
        <p:origin x="-2514" y="-11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1163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-150" y="4156674"/>
            <a:ext cx="9144000" cy="2766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-150" y="1"/>
            <a:ext cx="9144000" cy="41567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2" y="2525226"/>
            <a:ext cx="53096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H="1">
            <a:off x="-74" y="1"/>
            <a:ext cx="669599" cy="5143499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 flipH="1">
            <a:off x="-74" y="1"/>
            <a:ext cx="669599" cy="11399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39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44425" y="1538076"/>
            <a:ext cx="5169000" cy="3387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-75" y="1"/>
            <a:ext cx="669599" cy="1139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 flipH="1">
            <a:off x="-74" y="1"/>
            <a:ext cx="669599" cy="5143499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 flipH="1">
            <a:off x="-74" y="1"/>
            <a:ext cx="669599" cy="11399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39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-75" y="1"/>
            <a:ext cx="669599" cy="1139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44425" y="1538076"/>
            <a:ext cx="5169000" cy="338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0DB7C4"/>
              </a:buClr>
              <a:buSzPct val="100000"/>
              <a:buFont typeface="Source Sans Pro"/>
              <a:buChar char="▹"/>
              <a:defRPr sz="30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0DB7C4"/>
              </a:buClr>
              <a:buSzPct val="100000"/>
              <a:buFont typeface="Source Sans Pro"/>
              <a:buChar char="▸"/>
              <a:defRPr sz="24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0DB7C4"/>
              </a:buClr>
              <a:buSzPct val="100000"/>
              <a:buFont typeface="Source Sans Pro"/>
              <a:buChar char="⬩"/>
              <a:defRPr sz="24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buChar char="⬞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-75" y="1"/>
            <a:ext cx="669599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pPr lvl="0" algn="ctr" rtl="0">
                <a:spcBef>
                  <a:spcPts val="0"/>
                </a:spcBef>
                <a:buNone/>
              </a:pPr>
              <a:t>‹#›</a:t>
            </a:fld>
            <a:endParaRPr lang="en" sz="24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5143504" y="3571883"/>
            <a:ext cx="400049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85802" y="2525226"/>
            <a:ext cx="5309699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pic>
        <p:nvPicPr>
          <p:cNvPr id="5" name="Picture 6" descr="Képtalálat a következőre: „országos klinikai idegtudományi intézet”"/>
          <p:cNvPicPr>
            <a:picLocks noChangeAspect="1" noChangeArrowheads="1"/>
          </p:cNvPicPr>
          <p:nvPr/>
        </p:nvPicPr>
        <p:blipFill>
          <a:blip r:embed="rId3"/>
          <a:srcRect l="15075" r="54774"/>
          <a:stretch>
            <a:fillRect/>
          </a:stretch>
        </p:blipFill>
        <p:spPr bwMode="auto">
          <a:xfrm>
            <a:off x="2" y="3571882"/>
            <a:ext cx="1796167" cy="1571618"/>
          </a:xfrm>
          <a:prstGeom prst="rect">
            <a:avLst/>
          </a:prstGeom>
          <a:noFill/>
        </p:spPr>
      </p:pic>
      <p:pic>
        <p:nvPicPr>
          <p:cNvPr id="6" name="Picture 4" descr="Képtalálat a következőre: „nemzeti agykutatási program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583360"/>
            <a:ext cx="1785950" cy="1560141"/>
          </a:xfrm>
          <a:prstGeom prst="rect">
            <a:avLst/>
          </a:prstGeom>
          <a:noFill/>
        </p:spPr>
      </p:pic>
      <p:pic>
        <p:nvPicPr>
          <p:cNvPr id="7" name="Picture 2" descr="Képtalálat a következőre: „okiti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571882"/>
            <a:ext cx="1571618" cy="1571618"/>
          </a:xfrm>
          <a:prstGeom prst="rect">
            <a:avLst/>
          </a:prstGeom>
          <a:noFill/>
        </p:spPr>
      </p:pic>
      <p:pic>
        <p:nvPicPr>
          <p:cNvPr id="4" name="Picture 2" descr="Képtalálat a következőre: „neuron png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4438" y="-2040976"/>
            <a:ext cx="5178587" cy="926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5500694" y="4071948"/>
            <a:ext cx="364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Georgia" panose="02040502050405020303" pitchFamily="18" charset="0"/>
              </a:rPr>
              <a:t>Dr. Horváth András</a:t>
            </a:r>
          </a:p>
        </p:txBody>
      </p:sp>
    </p:spTree>
  </p:cSld>
  <p:clrMapOvr>
    <a:masterClrMapping/>
  </p:clrMapOvr>
  <p:transition advTm="659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Suturák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és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fonticulusok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10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2098" name="Picture 2" descr="Képtalálat a következőre: „sutures of skul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32"/>
            <a:ext cx="4700588" cy="2503488"/>
          </a:xfrm>
          <a:prstGeom prst="rect">
            <a:avLst/>
          </a:prstGeom>
          <a:noFill/>
        </p:spPr>
      </p:pic>
      <p:pic>
        <p:nvPicPr>
          <p:cNvPr id="132100" name="Picture 4" descr="Képtalálat a következőre: „fonticulu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188892"/>
            <a:ext cx="2786082" cy="2954608"/>
          </a:xfrm>
          <a:prstGeom prst="rect">
            <a:avLst/>
          </a:prstGeom>
          <a:noFill/>
        </p:spPr>
      </p:pic>
      <p:pic>
        <p:nvPicPr>
          <p:cNvPr id="132102" name="Picture 6" descr="Képtalálat a következőre: „skull ultrasound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56" y="0"/>
            <a:ext cx="2714644" cy="2200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Hydrocephalus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11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1" y="1714500"/>
            <a:ext cx="5089525" cy="305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89" y="1268016"/>
            <a:ext cx="35004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7370914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Rejtett üregek és labirintusok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12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3906" name="Picture 2" descr="Képtalálat a következőre: „hidden treasure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8"/>
            <a:ext cx="5895975" cy="3281363"/>
          </a:xfrm>
          <a:prstGeom prst="rect">
            <a:avLst/>
          </a:prstGeom>
          <a:noFill/>
        </p:spPr>
      </p:pic>
      <p:pic>
        <p:nvPicPr>
          <p:cNvPr id="123908" name="Picture 4" descr="Képtalálat a következőre: „labyrinth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1900" y="1041400"/>
            <a:ext cx="4102100" cy="410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Os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temporale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13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1858" name="Picture 2" descr="Képtalálat a következőre: „temporal bone ear”"/>
          <p:cNvPicPr>
            <a:picLocks noChangeAspect="1" noChangeArrowheads="1"/>
          </p:cNvPicPr>
          <p:nvPr/>
        </p:nvPicPr>
        <p:blipFill>
          <a:blip r:embed="rId2"/>
          <a:srcRect t="18919"/>
          <a:stretch>
            <a:fillRect/>
          </a:stretch>
        </p:blipFill>
        <p:spPr bwMode="auto">
          <a:xfrm>
            <a:off x="0" y="1500180"/>
            <a:ext cx="5168884" cy="3143254"/>
          </a:xfrm>
          <a:prstGeom prst="rect">
            <a:avLst/>
          </a:prstGeom>
          <a:noFill/>
        </p:spPr>
      </p:pic>
      <p:pic>
        <p:nvPicPr>
          <p:cNvPr id="121860" name="Picture 4" descr="Képtalálat a következőre: „temporal bone ear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800" y="1785932"/>
            <a:ext cx="4151200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Antrum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mastoideum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0834" name="Picture 2" descr="Képtalálat a következőre: „mastoiditi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285866"/>
            <a:ext cx="3344856" cy="3344857"/>
          </a:xfrm>
          <a:prstGeom prst="rect">
            <a:avLst/>
          </a:prstGeom>
          <a:noFill/>
        </p:spPr>
      </p:pic>
      <p:pic>
        <p:nvPicPr>
          <p:cNvPr id="120836" name="Picture 4" descr="Képtalálat a következőre: „antrum mastoideum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4094" y="1285866"/>
            <a:ext cx="3790750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Orbita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15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9810" name="Picture 2" descr="Képtalálat a következőre: „orbit anatomy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4256"/>
            <a:ext cx="5072098" cy="3809244"/>
          </a:xfrm>
          <a:prstGeom prst="rect">
            <a:avLst/>
          </a:prstGeom>
          <a:noFill/>
        </p:spPr>
      </p:pic>
      <p:pic>
        <p:nvPicPr>
          <p:cNvPr id="119812" name="Picture 4" descr="Képtalálat a következőre: „blow out fracture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566600"/>
            <a:ext cx="3143272" cy="2576900"/>
          </a:xfrm>
          <a:prstGeom prst="rect">
            <a:avLst/>
          </a:prstGeom>
          <a:noFill/>
        </p:spPr>
      </p:pic>
      <p:pic>
        <p:nvPicPr>
          <p:cNvPr id="119814" name="Picture 6" descr="Képtalálat a következőre: „blow out törés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3249" y="0"/>
            <a:ext cx="3720751" cy="2500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Ductus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nasolacrimalis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16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8786" name="Picture 2" descr="Képtalálat a következőre: „nasolacrimal duct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5" y="1186671"/>
            <a:ext cx="3357586" cy="3956829"/>
          </a:xfrm>
          <a:prstGeom prst="rect">
            <a:avLst/>
          </a:prstGeom>
          <a:noFill/>
        </p:spPr>
      </p:pic>
      <p:pic>
        <p:nvPicPr>
          <p:cNvPr id="118788" name="Picture 4" descr="Képtalálat a következőre: „dont cry for me argentina gif”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352" y="2849560"/>
            <a:ext cx="4881648" cy="2293940"/>
          </a:xfrm>
          <a:prstGeom prst="rect">
            <a:avLst/>
          </a:prstGeom>
          <a:noFill/>
        </p:spPr>
      </p:pic>
      <p:pic>
        <p:nvPicPr>
          <p:cNvPr id="118790" name="Picture 6" descr="Képtalálat a következőre: „tears gif”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00114"/>
            <a:ext cx="4273550" cy="1854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Képtalálat a következőre: „danger triangle of nose”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8839" y="1142990"/>
            <a:ext cx="5805162" cy="4000510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7228038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Az arc veszély háromszöge 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17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6978" name="Picture 2" descr="Képtalálat a következőre: „angular vein ophthalmic vein anastomosis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555"/>
          <a:stretch>
            <a:fillRect/>
          </a:stretch>
        </p:blipFill>
        <p:spPr bwMode="auto">
          <a:xfrm>
            <a:off x="0" y="1428742"/>
            <a:ext cx="6721805" cy="3335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Cavum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nasi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18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5954" name="Picture 2" descr="Képtalálat a következőre: „bony nasal cavity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98460"/>
            <a:ext cx="6357982" cy="394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Sinus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paranasales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19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8002" name="Picture 2" descr="Képtalálat a következőre: „sinusiti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928808"/>
            <a:ext cx="4213225" cy="2862263"/>
          </a:xfrm>
          <a:prstGeom prst="rect">
            <a:avLst/>
          </a:prstGeom>
          <a:noFill/>
        </p:spPr>
      </p:pic>
      <p:pic>
        <p:nvPicPr>
          <p:cNvPr id="128004" name="Picture 4" descr="Képtalálat a következőre: „sinus paranasale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94"/>
            <a:ext cx="4495800" cy="3152775"/>
          </a:xfrm>
          <a:prstGeom prst="rect">
            <a:avLst/>
          </a:prstGeom>
          <a:noFill/>
        </p:spPr>
      </p:pic>
      <p:pic>
        <p:nvPicPr>
          <p:cNvPr id="128006" name="Picture 6" descr="Képtalálat a következőre: „sinusitis x ray”"/>
          <p:cNvPicPr>
            <a:picLocks noChangeAspect="1" noChangeArrowheads="1"/>
          </p:cNvPicPr>
          <p:nvPr/>
        </p:nvPicPr>
        <p:blipFill>
          <a:blip r:embed="rId4"/>
          <a:srcRect r="50155"/>
          <a:stretch>
            <a:fillRect/>
          </a:stretch>
        </p:blipFill>
        <p:spPr bwMode="auto">
          <a:xfrm>
            <a:off x="5278670" y="1928808"/>
            <a:ext cx="2635037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85802" y="2525226"/>
            <a:ext cx="5309699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Fej-nyaki anatómia</a:t>
            </a:r>
            <a:endParaRPr lang="en" dirty="0"/>
          </a:p>
        </p:txBody>
      </p:sp>
      <p:sp>
        <p:nvSpPr>
          <p:cNvPr id="41986" name="AutoShape 2" descr="Képtalálat a következőre: „human skull png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88" name="AutoShape 4" descr="Képtalálat a következőre: „human skull png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90" name="AutoShape 6" descr="Képtalálat a következőre: „human skull png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992" name="Picture 8" descr="Képtalálat a következőre: „human skull png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2" y="-428645"/>
            <a:ext cx="6535557" cy="5780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Septum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nasi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20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5" name="Picture 2" descr="Képtalálat a következőre: „septum nasi”"/>
          <p:cNvPicPr>
            <a:picLocks noChangeAspect="1" noChangeArrowheads="1"/>
          </p:cNvPicPr>
          <p:nvPr/>
        </p:nvPicPr>
        <p:blipFill>
          <a:blip r:embed="rId2"/>
          <a:srcRect l="14415" t="15704"/>
          <a:stretch>
            <a:fillRect/>
          </a:stretch>
        </p:blipFill>
        <p:spPr bwMode="auto">
          <a:xfrm>
            <a:off x="714348" y="1500180"/>
            <a:ext cx="4665657" cy="3451221"/>
          </a:xfrm>
          <a:prstGeom prst="rect">
            <a:avLst/>
          </a:prstGeom>
          <a:noFill/>
        </p:spPr>
      </p:pic>
      <p:pic>
        <p:nvPicPr>
          <p:cNvPr id="130050" name="Picture 2" descr="Képtalálat a következőre: „septum deviáció”"/>
          <p:cNvPicPr>
            <a:picLocks noChangeAspect="1" noChangeArrowheads="1"/>
          </p:cNvPicPr>
          <p:nvPr/>
        </p:nvPicPr>
        <p:blipFill>
          <a:blip r:embed="rId3"/>
          <a:srcRect b="11800"/>
          <a:stretch>
            <a:fillRect/>
          </a:stretch>
        </p:blipFill>
        <p:spPr bwMode="auto">
          <a:xfrm>
            <a:off x="4929190" y="1071552"/>
            <a:ext cx="3871913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Sella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turcica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21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9028" name="Picture 4" descr="Képtalálat a következőre: „transsphenoidal operation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357304"/>
            <a:ext cx="3417888" cy="3427413"/>
          </a:xfrm>
          <a:prstGeom prst="rect">
            <a:avLst/>
          </a:prstGeom>
          <a:noFill/>
        </p:spPr>
      </p:pic>
      <p:pic>
        <p:nvPicPr>
          <p:cNvPr id="129030" name="Picture 6" descr="Képtalálat a következőre: „sella turcic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14428"/>
            <a:ext cx="3571868" cy="3719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Csatornák és nyílások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22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1074" name="Picture 2" descr="Képtalálat a következőre: „corinthian channe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048151"/>
            <a:ext cx="3071834" cy="4095349"/>
          </a:xfrm>
          <a:prstGeom prst="rect">
            <a:avLst/>
          </a:prstGeom>
          <a:noFill/>
        </p:spPr>
      </p:pic>
      <p:pic>
        <p:nvPicPr>
          <p:cNvPr id="131078" name="Picture 6" descr="Képtalálat a következőre: „blue hole ocean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304"/>
            <a:ext cx="5345119" cy="3562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715660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Basis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cranii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interna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/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externa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23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8242" name="Picture 2" descr="Képtalálat a következőre: „basis cranii interna”"/>
          <p:cNvPicPr>
            <a:picLocks noChangeAspect="1" noChangeArrowheads="1"/>
          </p:cNvPicPr>
          <p:nvPr/>
        </p:nvPicPr>
        <p:blipFill>
          <a:blip r:embed="rId2"/>
          <a:srcRect t="10549"/>
          <a:stretch>
            <a:fillRect/>
          </a:stretch>
        </p:blipFill>
        <p:spPr bwMode="auto">
          <a:xfrm>
            <a:off x="785786" y="1142989"/>
            <a:ext cx="5786478" cy="3882049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714348" y="1071552"/>
            <a:ext cx="214314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8244" name="Picture 4" descr="Képtalálat a következőre: „poor medical student”"/>
          <p:cNvPicPr>
            <a:picLocks noChangeAspect="1" noChangeArrowheads="1"/>
          </p:cNvPicPr>
          <p:nvPr/>
        </p:nvPicPr>
        <p:blipFill>
          <a:blip r:embed="rId3"/>
          <a:srcRect b="7137"/>
          <a:stretch>
            <a:fillRect/>
          </a:stretch>
        </p:blipFill>
        <p:spPr bwMode="auto">
          <a:xfrm>
            <a:off x="714348" y="1142989"/>
            <a:ext cx="6286544" cy="4034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Basis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törés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6" name="Picture 4" descr="koponyaal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30285"/>
            <a:ext cx="4596888" cy="411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Lamina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cribrosa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25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7218" name="Picture 2" descr="Képtalálat a következőre: „lamina cribrosa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34"/>
            <a:ext cx="4071966" cy="4071966"/>
          </a:xfrm>
          <a:prstGeom prst="rect">
            <a:avLst/>
          </a:prstGeom>
          <a:noFill/>
        </p:spPr>
      </p:pic>
      <p:pic>
        <p:nvPicPr>
          <p:cNvPr id="137222" name="Picture 6" descr="Képtalálat a következőre: „nasal spray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0"/>
            <a:ext cx="2500330" cy="2500330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6786578" y="1214428"/>
            <a:ext cx="571504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7220" name="Picture 4" descr="Képtalálat a következőre: „cocaine use gif”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2464575"/>
            <a:ext cx="3571900" cy="267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Foramen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ovale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26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1080" name="Picture 8" descr="Képtalálat a következőre: „foramen ovale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72"/>
            <a:ext cx="4000528" cy="4000528"/>
          </a:xfrm>
          <a:prstGeom prst="rect">
            <a:avLst/>
          </a:prstGeom>
          <a:noFill/>
        </p:spPr>
      </p:pic>
      <p:pic>
        <p:nvPicPr>
          <p:cNvPr id="131082" name="Picture 10" descr="Képtalálat a következőre: „foramen ovale electrode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28610"/>
            <a:ext cx="2563813" cy="2563813"/>
          </a:xfrm>
          <a:prstGeom prst="rect">
            <a:avLst/>
          </a:prstGeom>
          <a:noFill/>
        </p:spPr>
      </p:pic>
      <p:pic>
        <p:nvPicPr>
          <p:cNvPr id="131084" name="Picture 12" descr="Képtalálat a következőre: „foramen ovale electrode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214692"/>
            <a:ext cx="3248025" cy="1743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Foramen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magnum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27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5172" name="Picture 4" descr="Képtalálat a következőre: „foramen magnum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72"/>
            <a:ext cx="4000528" cy="4000528"/>
          </a:xfrm>
          <a:prstGeom prst="rect">
            <a:avLst/>
          </a:prstGeom>
          <a:noFill/>
        </p:spPr>
      </p:pic>
      <p:pic>
        <p:nvPicPr>
          <p:cNvPr id="135174" name="Picture 6" descr="Képtalálat a következőre: „beékelődé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899" y="1000114"/>
            <a:ext cx="4573101" cy="3936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Craniotomia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,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trepanatio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28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6" name="Picture 13" descr="tre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628" y="1500180"/>
            <a:ext cx="3495282" cy="3024336"/>
          </a:xfrm>
          <a:prstGeom prst="rect">
            <a:avLst/>
          </a:prstGeom>
          <a:noFill/>
        </p:spPr>
      </p:pic>
      <p:pic>
        <p:nvPicPr>
          <p:cNvPr id="134146" name="Picture 2" descr="Képtalálat a következőre: „craniotomi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285866"/>
            <a:ext cx="3571900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6585096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Canalis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musculotubarius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29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4386" name="Picture 2" descr="Képtalálat a következőre: „musculotubal cana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6"/>
            <a:ext cx="4500594" cy="3652593"/>
          </a:xfrm>
          <a:prstGeom prst="rect">
            <a:avLst/>
          </a:prstGeom>
          <a:noFill/>
        </p:spPr>
      </p:pic>
      <p:pic>
        <p:nvPicPr>
          <p:cNvPr id="144388" name="Picture 4" descr="Képtalálat a következőre: „adenoid”"/>
          <p:cNvPicPr>
            <a:picLocks noChangeAspect="1" noChangeArrowheads="1"/>
          </p:cNvPicPr>
          <p:nvPr/>
        </p:nvPicPr>
        <p:blipFill>
          <a:blip r:embed="rId3"/>
          <a:srcRect l="-196" r="38687"/>
          <a:stretch>
            <a:fillRect/>
          </a:stretch>
        </p:blipFill>
        <p:spPr bwMode="auto">
          <a:xfrm>
            <a:off x="5143472" y="1714494"/>
            <a:ext cx="4000528" cy="2640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Képtalálat a következőre: „darwin pn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7473"/>
            <a:ext cx="8460432" cy="515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éptalálat a következőre: „brain evolution png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296"/>
            <a:ext cx="3997714" cy="480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smtClean="0">
                <a:solidFill>
                  <a:schemeClr val="tx1"/>
                </a:solidFill>
                <a:latin typeface="Georgia" pitchFamily="18" charset="0"/>
              </a:rPr>
              <a:t>7.2 millió év</a:t>
            </a:r>
            <a:endParaRPr lang="hu-HU" sz="40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2"/>
          </p:nvPr>
        </p:nvSpPr>
        <p:spPr>
          <a:xfrm>
            <a:off x="8474405" y="4003503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3</a:t>
            </a:fld>
            <a:endParaRPr lang="en" dirty="0"/>
          </a:p>
        </p:txBody>
      </p:sp>
      <p:pic>
        <p:nvPicPr>
          <p:cNvPr id="8" name="Picture 4" descr="Képtalálat a következőre: „human evolution png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143122"/>
            <a:ext cx="69151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8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2" name="Picture 12" descr="Képtalálat a következőre: „face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2612" y="1203325"/>
            <a:ext cx="4751388" cy="3940175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Lágyszövetek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30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3362" name="Picture 2" descr="Képtalálat a következőre: „lágy szövet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142990"/>
            <a:ext cx="5143536" cy="3869633"/>
          </a:xfrm>
          <a:prstGeom prst="rect">
            <a:avLst/>
          </a:prstGeom>
          <a:noFill/>
        </p:spPr>
      </p:pic>
      <p:sp>
        <p:nvSpPr>
          <p:cNvPr id="143364" name="AutoShape 4" descr="Képtalálat a következőre: „face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3366" name="AutoShape 6" descr="Képtalálat a következőre: „face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3368" name="AutoShape 8" descr="Képtalálat a következőre: „face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3370" name="AutoShape 10" descr="Képtalálat a következőre: „face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Mimikai izmok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31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2338" name="Picture 2" descr="Képtalálat a következőre: „mimikai izmok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24112"/>
            <a:ext cx="3571900" cy="3686011"/>
          </a:xfrm>
          <a:prstGeom prst="rect">
            <a:avLst/>
          </a:prstGeom>
          <a:noFill/>
        </p:spPr>
      </p:pic>
      <p:pic>
        <p:nvPicPr>
          <p:cNvPr id="142340" name="Picture 4" descr="Képtalálat a következőre: „ekman emotion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6"/>
            <a:ext cx="3946673" cy="3405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Nervus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facialis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32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7" name="Picture 6" descr="arcidegsém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7" y="214296"/>
            <a:ext cx="3587801" cy="471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2" descr="Képtalálat a következőre: „facial palsy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6"/>
            <a:ext cx="5072098" cy="3452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Nervus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trigeminus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33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0290" name="Picture 2" descr="Képtalálat a következőre: „trigeminal exit point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54255"/>
            <a:ext cx="3949709" cy="3789245"/>
          </a:xfrm>
          <a:prstGeom prst="rect">
            <a:avLst/>
          </a:prstGeom>
          <a:noFill/>
        </p:spPr>
      </p:pic>
      <p:pic>
        <p:nvPicPr>
          <p:cNvPr id="140292" name="Picture 4" descr="Képtalálat a következőre: „trigeminal exit point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85866"/>
            <a:ext cx="4082066" cy="3363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Nervi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alveolares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9506" name="Picture 2" descr="Képtalálat a következőre: „nervus alveolaris inferior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071552"/>
            <a:ext cx="3929090" cy="3929090"/>
          </a:xfrm>
          <a:prstGeom prst="rect">
            <a:avLst/>
          </a:prstGeom>
          <a:noFill/>
        </p:spPr>
      </p:pic>
      <p:pic>
        <p:nvPicPr>
          <p:cNvPr id="149508" name="Picture 4" descr="Képtalálat a következőre: „nervus alveolaris superior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357304"/>
            <a:ext cx="3786214" cy="2843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Mediasztinális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terjedés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35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50530" name="Picture 2" descr="Képtalálat a következőre: „spatium retropharyngeum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48936"/>
            <a:ext cx="2851155" cy="4094564"/>
          </a:xfrm>
          <a:prstGeom prst="rect">
            <a:avLst/>
          </a:prstGeom>
          <a:noFill/>
        </p:spPr>
      </p:pic>
      <p:pic>
        <p:nvPicPr>
          <p:cNvPr id="150532" name="Picture 4" descr="Képtalálat a következőre: „spatium retropharyngeum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102176"/>
            <a:ext cx="2857520" cy="4041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Rágóizmok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36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8482" name="Picture 2" descr="Képtalálat a következőre: „muscles of mastication”"/>
          <p:cNvPicPr>
            <a:picLocks noChangeAspect="1" noChangeArrowheads="1"/>
          </p:cNvPicPr>
          <p:nvPr/>
        </p:nvPicPr>
        <p:blipFill>
          <a:blip r:embed="rId2"/>
          <a:srcRect t="22728"/>
          <a:stretch>
            <a:fillRect/>
          </a:stretch>
        </p:blipFill>
        <p:spPr bwMode="auto">
          <a:xfrm>
            <a:off x="1142975" y="1142990"/>
            <a:ext cx="6902875" cy="4000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8299576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Articulatio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temporomandibularis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37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7458" name="Picture 2" descr="Képtalálat a következőre: „temporomandibular joint”"/>
          <p:cNvPicPr>
            <a:picLocks noChangeAspect="1" noChangeArrowheads="1"/>
          </p:cNvPicPr>
          <p:nvPr/>
        </p:nvPicPr>
        <p:blipFill>
          <a:blip r:embed="rId2"/>
          <a:srcRect b="7631"/>
          <a:stretch>
            <a:fillRect/>
          </a:stretch>
        </p:blipFill>
        <p:spPr bwMode="auto">
          <a:xfrm>
            <a:off x="1785918" y="1142990"/>
            <a:ext cx="5643602" cy="3679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142858"/>
            <a:ext cx="8299576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Arteria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carotis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externa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és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vena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facialis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rendszer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38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174198"/>
            <a:ext cx="3429024" cy="39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258" y="1357304"/>
            <a:ext cx="3077726" cy="364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Nyaki gerinc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39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5410" name="Picture 2" descr="Képtalálat a következőre: „spine gif”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14428"/>
            <a:ext cx="3162300" cy="3589338"/>
          </a:xfrm>
          <a:prstGeom prst="rect">
            <a:avLst/>
          </a:prstGeom>
          <a:noFill/>
        </p:spPr>
      </p:pic>
      <p:pic>
        <p:nvPicPr>
          <p:cNvPr id="145412" name="Picture 4" descr="Képtalálat a következőre: „atlas vertebr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90"/>
            <a:ext cx="4198540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A koponya evolúciója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" name="Picture 2" descr="Képtalálat a következőre: „evolution of human skull”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499255"/>
            <a:ext cx="6500858" cy="4644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AO, AA ízületek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40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59746" name="Picture 2" descr="Képtalálat a következőre: „atlanto occipital joint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3315"/>
            <a:ext cx="5715040" cy="4050185"/>
          </a:xfrm>
          <a:prstGeom prst="rect">
            <a:avLst/>
          </a:prstGeom>
          <a:noFill/>
        </p:spPr>
      </p:pic>
      <p:pic>
        <p:nvPicPr>
          <p:cNvPr id="159748" name="Picture 4" descr="Képtalálat a következőre: „atlantoaxial dislocation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0"/>
            <a:ext cx="3143240" cy="5119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41</a:t>
            </a:fld>
            <a:endParaRPr lang="en"/>
          </a:p>
        </p:txBody>
      </p:sp>
      <p:pic>
        <p:nvPicPr>
          <p:cNvPr id="160770" name="Picture 2" descr="Képtalálat a következőre: „sms neck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71552"/>
            <a:ext cx="6286544" cy="3898436"/>
          </a:xfrm>
          <a:prstGeom prst="rect">
            <a:avLst/>
          </a:prstGeom>
          <a:noFill/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642910" y="0"/>
            <a:ext cx="5727840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Dosis"/>
              <a:buNone/>
              <a:tabLst/>
              <a:defRPr/>
            </a:pPr>
            <a:r>
              <a:rPr kumimoji="0" lang="hu-H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Dosis"/>
                <a:cs typeface="Dosis"/>
                <a:sym typeface="Dosis"/>
              </a:rPr>
              <a:t>SMS nyak</a:t>
            </a:r>
            <a:endParaRPr kumimoji="0" lang="hu-HU" sz="4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itchFamily="18" charset="0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Nyakizmok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42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58722" name="Picture 2" descr="Képtalálat a következőre: „nyakizmok”"/>
          <p:cNvPicPr>
            <a:picLocks noChangeAspect="1" noChangeArrowheads="1"/>
          </p:cNvPicPr>
          <p:nvPr/>
        </p:nvPicPr>
        <p:blipFill>
          <a:blip r:embed="rId2"/>
          <a:srcRect t="17913"/>
          <a:stretch>
            <a:fillRect/>
          </a:stretch>
        </p:blipFill>
        <p:spPr bwMode="auto">
          <a:xfrm>
            <a:off x="0" y="1214428"/>
            <a:ext cx="6381955" cy="3929072"/>
          </a:xfrm>
          <a:prstGeom prst="rect">
            <a:avLst/>
          </a:prstGeom>
          <a:noFill/>
        </p:spPr>
      </p:pic>
      <p:pic>
        <p:nvPicPr>
          <p:cNvPr id="158724" name="Picture 4" descr="Képtalálat a következőre: „infrahyoid muscle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0709" y="2000246"/>
            <a:ext cx="4193291" cy="2190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Nyaki izomháromszögek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43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57698" name="Picture 2" descr="Képtalálat a következőre: „cervical muscle trigone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00114"/>
            <a:ext cx="7453710" cy="4143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Conicotomia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5" name="Picture 1026" descr="C:\Documents and Settings\Rendszergazda\Dokumentumok\Egyetem\Tantermi előadás\Új mappa\Nyak-5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26134"/>
            <a:ext cx="4214842" cy="3917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45</a:t>
            </a:fld>
            <a:endParaRPr lang="en"/>
          </a:p>
        </p:txBody>
      </p:sp>
      <p:sp>
        <p:nvSpPr>
          <p:cNvPr id="162818" name="AutoShape 2" descr="Képtalálat a következőre: „anatomy funny pic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2820" name="AutoShape 4" descr="Képtalálat a következőre: „anatomy funny pic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62822" name="Picture 6" descr="funny-kiwi-fruit-bird-anatomy"/>
          <p:cNvPicPr>
            <a:picLocks noChangeAspect="1" noChangeArrowheads="1"/>
          </p:cNvPicPr>
          <p:nvPr/>
        </p:nvPicPr>
        <p:blipFill>
          <a:blip r:embed="rId2"/>
          <a:srcRect b="9222"/>
          <a:stretch>
            <a:fillRect/>
          </a:stretch>
        </p:blipFill>
        <p:spPr bwMode="auto">
          <a:xfrm>
            <a:off x="1928794" y="1204756"/>
            <a:ext cx="5715040" cy="3938744"/>
          </a:xfrm>
          <a:prstGeom prst="rect">
            <a:avLst/>
          </a:prstGeom>
          <a:noFill/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714348" y="0"/>
            <a:ext cx="5727840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Dosis"/>
              <a:buNone/>
              <a:tabLst/>
              <a:defRPr/>
            </a:pPr>
            <a:r>
              <a:rPr kumimoji="0" lang="hu-H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Dosis"/>
                <a:cs typeface="Dosis"/>
                <a:sym typeface="Dosis"/>
              </a:rPr>
              <a:t>Folyt </a:t>
            </a:r>
            <a:r>
              <a:rPr kumimoji="0" lang="hu-HU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Dosis"/>
                <a:cs typeface="Dosis"/>
                <a:sym typeface="Dosis"/>
              </a:rPr>
              <a:t>köv</a:t>
            </a:r>
            <a:r>
              <a:rPr kumimoji="0" lang="hu-H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Dosis"/>
                <a:cs typeface="Dosis"/>
                <a:sym typeface="Dosis"/>
              </a:rPr>
              <a:t>…</a:t>
            </a:r>
            <a:endParaRPr kumimoji="0" lang="hu-HU" sz="4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itchFamily="18" charset="0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Szimbolizmus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5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2882" name="Picture 2" descr="lady at round mirror and dressing table resembling a skull &quot;All is Vanity&quot; by C. Allan Gilb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614760"/>
            <a:ext cx="2643174" cy="4314444"/>
          </a:xfrm>
          <a:prstGeom prst="rect">
            <a:avLst/>
          </a:prstGeom>
          <a:noFill/>
        </p:spPr>
      </p:pic>
      <p:pic>
        <p:nvPicPr>
          <p:cNvPr id="122884" name="Picture 4" descr="https://upload.wikimedia.org/wikipedia/commons/thumb/d/d6/ECB_Hazard_Symbol_T.svg/173px-ECB_Hazard_Symbol_T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70"/>
            <a:ext cx="2335219" cy="2335219"/>
          </a:xfrm>
          <a:prstGeom prst="rect">
            <a:avLst/>
          </a:prstGeom>
          <a:noFill/>
        </p:spPr>
      </p:pic>
      <p:pic>
        <p:nvPicPr>
          <p:cNvPr id="122886" name="Picture 6" descr="Kapcsolódó ké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071552"/>
            <a:ext cx="3586604" cy="3579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Rassz különbségek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6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7762" name="Picture 2" descr="Képtalálat a következőre: „skull gender difference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40620"/>
            <a:ext cx="5500726" cy="3602880"/>
          </a:xfrm>
          <a:prstGeom prst="rect">
            <a:avLst/>
          </a:prstGeom>
          <a:noFill/>
        </p:spPr>
      </p:pic>
      <p:pic>
        <p:nvPicPr>
          <p:cNvPr id="117764" name="Picture 4" descr="Képtalálat a következőre: „human race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"/>
            <a:ext cx="3357554" cy="153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Nemi jellegek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7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6740" name="Picture 4" descr="Képtalálat a következőre: „skull gender differences”"/>
          <p:cNvPicPr>
            <a:picLocks noChangeAspect="1" noChangeArrowheads="1"/>
          </p:cNvPicPr>
          <p:nvPr/>
        </p:nvPicPr>
        <p:blipFill>
          <a:blip r:embed="rId2"/>
          <a:srcRect t="5789"/>
          <a:stretch>
            <a:fillRect/>
          </a:stretch>
        </p:blipFill>
        <p:spPr bwMode="auto">
          <a:xfrm>
            <a:off x="1000100" y="1059540"/>
            <a:ext cx="2571768" cy="3785497"/>
          </a:xfrm>
          <a:prstGeom prst="rect">
            <a:avLst/>
          </a:prstGeom>
          <a:noFill/>
        </p:spPr>
      </p:pic>
      <p:pic>
        <p:nvPicPr>
          <p:cNvPr id="116744" name="Picture 8" descr="Képtalálat a következőre: „man-woman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357304"/>
            <a:ext cx="4822062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Szexuális attrakció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8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5714" name="Picture 2" descr="Képtalálat a következőre: „man-woman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57618"/>
            <a:ext cx="6143668" cy="4085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A koponya 29 csontja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9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1618" name="Picture 2" descr="Képtalálat a következőre: „bones of skul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8"/>
            <a:ext cx="4936846" cy="3378213"/>
          </a:xfrm>
          <a:prstGeom prst="rect">
            <a:avLst/>
          </a:prstGeom>
          <a:noFill/>
        </p:spPr>
      </p:pic>
      <p:pic>
        <p:nvPicPr>
          <p:cNvPr id="111620" name="Picture 4" descr="Képtalálat a következőre: „bones of skull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449838"/>
            <a:ext cx="4214810" cy="3419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150</Words>
  <Application>Microsoft Office PowerPoint</Application>
  <PresentationFormat>Diavetítés a képernyőre (16:9 oldalarány)</PresentationFormat>
  <Paragraphs>90</Paragraphs>
  <Slides>45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0" baseType="lpstr">
      <vt:lpstr>Arial</vt:lpstr>
      <vt:lpstr>Georgia</vt:lpstr>
      <vt:lpstr>Source Sans Pro</vt:lpstr>
      <vt:lpstr>Dosis</vt:lpstr>
      <vt:lpstr>Cerimon template</vt:lpstr>
      <vt:lpstr>PowerPoint bemutató</vt:lpstr>
      <vt:lpstr> Fej-nyaki anatómia</vt:lpstr>
      <vt:lpstr>7.2 millió év</vt:lpstr>
      <vt:lpstr>A koponya evolúciója</vt:lpstr>
      <vt:lpstr>Szimbolizmus</vt:lpstr>
      <vt:lpstr>Rassz különbségek</vt:lpstr>
      <vt:lpstr>Nemi jellegek</vt:lpstr>
      <vt:lpstr>Szexuális attrakció</vt:lpstr>
      <vt:lpstr>A koponya 29 csontja</vt:lpstr>
      <vt:lpstr>Suturák és fonticulusok</vt:lpstr>
      <vt:lpstr>Hydrocephalus</vt:lpstr>
      <vt:lpstr>Rejtett üregek és labirintusok</vt:lpstr>
      <vt:lpstr>Os temporale</vt:lpstr>
      <vt:lpstr>Antrum mastoideum</vt:lpstr>
      <vt:lpstr>Orbita</vt:lpstr>
      <vt:lpstr>Ductus nasolacrimalis</vt:lpstr>
      <vt:lpstr>Az arc veszély háromszöge </vt:lpstr>
      <vt:lpstr>Cavum nasi</vt:lpstr>
      <vt:lpstr>Sinus paranasales</vt:lpstr>
      <vt:lpstr>Septum nasi</vt:lpstr>
      <vt:lpstr>Sella turcica</vt:lpstr>
      <vt:lpstr>Csatornák és nyílások</vt:lpstr>
      <vt:lpstr>Basis cranii interna/ externa</vt:lpstr>
      <vt:lpstr>Basis törés</vt:lpstr>
      <vt:lpstr>Lamina cribrosa</vt:lpstr>
      <vt:lpstr>Foramen ovale</vt:lpstr>
      <vt:lpstr>Foramen magnum</vt:lpstr>
      <vt:lpstr>Craniotomia, trepanatio</vt:lpstr>
      <vt:lpstr>Canalis musculotubarius</vt:lpstr>
      <vt:lpstr>Lágyszövetek</vt:lpstr>
      <vt:lpstr>Mimikai izmok</vt:lpstr>
      <vt:lpstr>Nervus facialis</vt:lpstr>
      <vt:lpstr>Nervus trigeminus</vt:lpstr>
      <vt:lpstr>Nervi alveolares</vt:lpstr>
      <vt:lpstr>Mediasztinális terjedés</vt:lpstr>
      <vt:lpstr>Rágóizmok</vt:lpstr>
      <vt:lpstr>Articulatio temporomandibularis</vt:lpstr>
      <vt:lpstr>Arteria carotis externa és vena facialis rendszer</vt:lpstr>
      <vt:lpstr>Nyaki gerinc</vt:lpstr>
      <vt:lpstr>AO, AA ízületek</vt:lpstr>
      <vt:lpstr> </vt:lpstr>
      <vt:lpstr>Nyakizmok</vt:lpstr>
      <vt:lpstr>Nyaki izomháromszögek</vt:lpstr>
      <vt:lpstr>Conicotomia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Alvás és alvási panaszok</dc:title>
  <dc:creator>Tibi</dc:creator>
  <cp:lastModifiedBy>Tibi</cp:lastModifiedBy>
  <cp:revision>207</cp:revision>
  <dcterms:modified xsi:type="dcterms:W3CDTF">2018-03-20T09:10:39Z</dcterms:modified>
</cp:coreProperties>
</file>