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81" r:id="rId4"/>
    <p:sldId id="279" r:id="rId5"/>
    <p:sldId id="283" r:id="rId6"/>
    <p:sldId id="310" r:id="rId7"/>
    <p:sldId id="318" r:id="rId8"/>
    <p:sldId id="319" r:id="rId9"/>
    <p:sldId id="325" r:id="rId10"/>
    <p:sldId id="282" r:id="rId11"/>
    <p:sldId id="298" r:id="rId12"/>
    <p:sldId id="301" r:id="rId13"/>
    <p:sldId id="284" r:id="rId14"/>
    <p:sldId id="285" r:id="rId15"/>
    <p:sldId id="378" r:id="rId16"/>
    <p:sldId id="302" r:id="rId17"/>
    <p:sldId id="286" r:id="rId18"/>
    <p:sldId id="287" r:id="rId19"/>
    <p:sldId id="299" r:id="rId20"/>
    <p:sldId id="290" r:id="rId21"/>
    <p:sldId id="289" r:id="rId22"/>
    <p:sldId id="291" r:id="rId23"/>
    <p:sldId id="288" r:id="rId24"/>
    <p:sldId id="292" r:id="rId25"/>
    <p:sldId id="296" r:id="rId26"/>
    <p:sldId id="294" r:id="rId27"/>
    <p:sldId id="295" r:id="rId28"/>
    <p:sldId id="293" r:id="rId29"/>
    <p:sldId id="297" r:id="rId30"/>
    <p:sldId id="303" r:id="rId31"/>
    <p:sldId id="304" r:id="rId32"/>
    <p:sldId id="306" r:id="rId33"/>
    <p:sldId id="307" r:id="rId34"/>
    <p:sldId id="305" r:id="rId35"/>
    <p:sldId id="308" r:id="rId36"/>
    <p:sldId id="309" r:id="rId37"/>
    <p:sldId id="312" r:id="rId38"/>
    <p:sldId id="313" r:id="rId39"/>
    <p:sldId id="314" r:id="rId40"/>
    <p:sldId id="315" r:id="rId41"/>
    <p:sldId id="322" r:id="rId42"/>
    <p:sldId id="316" r:id="rId43"/>
    <p:sldId id="317" r:id="rId44"/>
    <p:sldId id="321" r:id="rId45"/>
    <p:sldId id="320" r:id="rId46"/>
    <p:sldId id="324" r:id="rId47"/>
    <p:sldId id="323" r:id="rId48"/>
    <p:sldId id="326" r:id="rId49"/>
    <p:sldId id="327" r:id="rId50"/>
    <p:sldId id="329" r:id="rId51"/>
    <p:sldId id="328" r:id="rId52"/>
    <p:sldId id="335" r:id="rId53"/>
    <p:sldId id="336" r:id="rId54"/>
    <p:sldId id="334" r:id="rId55"/>
    <p:sldId id="379" r:id="rId56"/>
    <p:sldId id="337" r:id="rId57"/>
    <p:sldId id="338" r:id="rId58"/>
    <p:sldId id="330" r:id="rId59"/>
    <p:sldId id="331" r:id="rId60"/>
    <p:sldId id="332" r:id="rId61"/>
    <p:sldId id="333" r:id="rId62"/>
    <p:sldId id="339" r:id="rId63"/>
    <p:sldId id="340" r:id="rId64"/>
    <p:sldId id="341" r:id="rId65"/>
    <p:sldId id="342" r:id="rId66"/>
    <p:sldId id="343" r:id="rId67"/>
    <p:sldId id="344" r:id="rId68"/>
    <p:sldId id="345" r:id="rId69"/>
    <p:sldId id="346" r:id="rId70"/>
    <p:sldId id="348" r:id="rId71"/>
    <p:sldId id="349" r:id="rId72"/>
    <p:sldId id="350" r:id="rId73"/>
    <p:sldId id="368" r:id="rId74"/>
    <p:sldId id="352" r:id="rId75"/>
    <p:sldId id="353" r:id="rId76"/>
    <p:sldId id="347" r:id="rId77"/>
    <p:sldId id="355" r:id="rId78"/>
    <p:sldId id="356" r:id="rId79"/>
    <p:sldId id="375" r:id="rId80"/>
    <p:sldId id="369" r:id="rId81"/>
    <p:sldId id="374" r:id="rId82"/>
    <p:sldId id="372" r:id="rId83"/>
    <p:sldId id="376" r:id="rId84"/>
    <p:sldId id="377" r:id="rId85"/>
    <p:sldId id="371" r:id="rId86"/>
    <p:sldId id="373" r:id="rId87"/>
    <p:sldId id="354" r:id="rId88"/>
    <p:sldId id="362" r:id="rId89"/>
    <p:sldId id="380" r:id="rId90"/>
    <p:sldId id="363" r:id="rId91"/>
    <p:sldId id="370" r:id="rId92"/>
    <p:sldId id="357" r:id="rId93"/>
    <p:sldId id="358" r:id="rId94"/>
    <p:sldId id="359" r:id="rId95"/>
    <p:sldId id="381" r:id="rId96"/>
    <p:sldId id="360" r:id="rId97"/>
    <p:sldId id="361" r:id="rId98"/>
    <p:sldId id="364" r:id="rId99"/>
    <p:sldId id="365" r:id="rId100"/>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66FF33"/>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63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517FDE70-1598-4A43-B19F-A9D3AFE22927}" type="slidenum">
              <a:rPr lang="de-DE" altLang="hu-HU"/>
              <a:pPr>
                <a:defRPr/>
              </a:pPr>
              <a:t>‹#›</a:t>
            </a:fld>
            <a:endParaRPr lang="de-DE" altLang="hu-HU"/>
          </a:p>
        </p:txBody>
      </p:sp>
    </p:spTree>
    <p:extLst>
      <p:ext uri="{BB962C8B-B14F-4D97-AF65-F5344CB8AC3E}">
        <p14:creationId xmlns:p14="http://schemas.microsoft.com/office/powerpoint/2010/main" val="1124898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8F89A5A4-911E-41E3-A6C7-4C5D071F9871}" type="slidenum">
              <a:rPr lang="de-DE" altLang="hu-HU"/>
              <a:pPr>
                <a:defRPr/>
              </a:pPr>
              <a:t>‹#›</a:t>
            </a:fld>
            <a:endParaRPr lang="de-DE" altLang="hu-HU"/>
          </a:p>
        </p:txBody>
      </p:sp>
    </p:spTree>
    <p:extLst>
      <p:ext uri="{BB962C8B-B14F-4D97-AF65-F5344CB8AC3E}">
        <p14:creationId xmlns:p14="http://schemas.microsoft.com/office/powerpoint/2010/main" val="1144971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78C02E7E-7263-4F7D-8F41-0ACE7800186A}" type="slidenum">
              <a:rPr lang="de-DE" altLang="hu-HU"/>
              <a:pPr>
                <a:defRPr/>
              </a:pPr>
              <a:t>‹#›</a:t>
            </a:fld>
            <a:endParaRPr lang="de-DE" altLang="hu-HU"/>
          </a:p>
        </p:txBody>
      </p:sp>
    </p:spTree>
    <p:extLst>
      <p:ext uri="{BB962C8B-B14F-4D97-AF65-F5344CB8AC3E}">
        <p14:creationId xmlns:p14="http://schemas.microsoft.com/office/powerpoint/2010/main" val="364584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E9245A99-CD19-46C0-BDD5-D06C342D65A9}" type="slidenum">
              <a:rPr lang="de-DE" altLang="hu-HU"/>
              <a:pPr>
                <a:defRPr/>
              </a:pPr>
              <a:t>‹#›</a:t>
            </a:fld>
            <a:endParaRPr lang="de-DE" altLang="hu-HU"/>
          </a:p>
        </p:txBody>
      </p:sp>
    </p:spTree>
    <p:extLst>
      <p:ext uri="{BB962C8B-B14F-4D97-AF65-F5344CB8AC3E}">
        <p14:creationId xmlns:p14="http://schemas.microsoft.com/office/powerpoint/2010/main" val="2830473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1EEDA2C8-A6AD-44A9-BE91-DA0F80BB7C9E}" type="slidenum">
              <a:rPr lang="de-DE" altLang="hu-HU"/>
              <a:pPr>
                <a:defRPr/>
              </a:pPr>
              <a:t>‹#›</a:t>
            </a:fld>
            <a:endParaRPr lang="de-DE" altLang="hu-HU"/>
          </a:p>
        </p:txBody>
      </p:sp>
    </p:spTree>
    <p:extLst>
      <p:ext uri="{BB962C8B-B14F-4D97-AF65-F5344CB8AC3E}">
        <p14:creationId xmlns:p14="http://schemas.microsoft.com/office/powerpoint/2010/main" val="1965691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7" name="Rectangle 6"/>
          <p:cNvSpPr>
            <a:spLocks noGrp="1" noChangeArrowheads="1"/>
          </p:cNvSpPr>
          <p:nvPr>
            <p:ph type="sldNum" sz="quarter" idx="12"/>
          </p:nvPr>
        </p:nvSpPr>
        <p:spPr>
          <a:ln/>
        </p:spPr>
        <p:txBody>
          <a:bodyPr/>
          <a:lstStyle>
            <a:lvl1pPr>
              <a:defRPr/>
            </a:lvl1pPr>
          </a:lstStyle>
          <a:p>
            <a:pPr>
              <a:defRPr/>
            </a:pPr>
            <a:fld id="{AAF9186E-9186-4497-A8C6-892458C61F32}" type="slidenum">
              <a:rPr lang="de-DE" altLang="hu-HU"/>
              <a:pPr>
                <a:defRPr/>
              </a:pPr>
              <a:t>‹#›</a:t>
            </a:fld>
            <a:endParaRPr lang="de-DE" altLang="hu-HU"/>
          </a:p>
        </p:txBody>
      </p:sp>
    </p:spTree>
    <p:extLst>
      <p:ext uri="{BB962C8B-B14F-4D97-AF65-F5344CB8AC3E}">
        <p14:creationId xmlns:p14="http://schemas.microsoft.com/office/powerpoint/2010/main" val="290167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30238" y="365125"/>
            <a:ext cx="7886700" cy="1325563"/>
          </a:xfrm>
        </p:spPr>
        <p:txBody>
          <a:bodyPr/>
          <a:lstStyle/>
          <a:p>
            <a:r>
              <a:rPr lang="hu-HU"/>
              <a:t>Mintacím szerkesztése</a:t>
            </a:r>
          </a:p>
        </p:txBody>
      </p:sp>
      <p:sp>
        <p:nvSpPr>
          <p:cNvPr id="3" name="Szöveg hely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630238" y="2505075"/>
            <a:ext cx="386873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29150" y="2505075"/>
            <a:ext cx="38877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9" name="Rectangle 6"/>
          <p:cNvSpPr>
            <a:spLocks noGrp="1" noChangeArrowheads="1"/>
          </p:cNvSpPr>
          <p:nvPr>
            <p:ph type="sldNum" sz="quarter" idx="12"/>
          </p:nvPr>
        </p:nvSpPr>
        <p:spPr>
          <a:ln/>
        </p:spPr>
        <p:txBody>
          <a:bodyPr/>
          <a:lstStyle>
            <a:lvl1pPr>
              <a:defRPr/>
            </a:lvl1pPr>
          </a:lstStyle>
          <a:p>
            <a:pPr>
              <a:defRPr/>
            </a:pPr>
            <a:fld id="{DDCC1FEE-A543-4CBC-8C78-7BA0F6C604E7}" type="slidenum">
              <a:rPr lang="de-DE" altLang="hu-HU"/>
              <a:pPr>
                <a:defRPr/>
              </a:pPr>
              <a:t>‹#›</a:t>
            </a:fld>
            <a:endParaRPr lang="de-DE" altLang="hu-HU"/>
          </a:p>
        </p:txBody>
      </p:sp>
    </p:spTree>
    <p:extLst>
      <p:ext uri="{BB962C8B-B14F-4D97-AF65-F5344CB8AC3E}">
        <p14:creationId xmlns:p14="http://schemas.microsoft.com/office/powerpoint/2010/main" val="4257073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5" name="Rectangle 6"/>
          <p:cNvSpPr>
            <a:spLocks noGrp="1" noChangeArrowheads="1"/>
          </p:cNvSpPr>
          <p:nvPr>
            <p:ph type="sldNum" sz="quarter" idx="12"/>
          </p:nvPr>
        </p:nvSpPr>
        <p:spPr>
          <a:ln/>
        </p:spPr>
        <p:txBody>
          <a:bodyPr/>
          <a:lstStyle>
            <a:lvl1pPr>
              <a:defRPr/>
            </a:lvl1pPr>
          </a:lstStyle>
          <a:p>
            <a:pPr>
              <a:defRPr/>
            </a:pPr>
            <a:fld id="{30167583-20E4-42BE-9A69-464B1A254E30}" type="slidenum">
              <a:rPr lang="de-DE" altLang="hu-HU"/>
              <a:pPr>
                <a:defRPr/>
              </a:pPr>
              <a:t>‹#›</a:t>
            </a:fld>
            <a:endParaRPr lang="de-DE" altLang="hu-HU"/>
          </a:p>
        </p:txBody>
      </p:sp>
    </p:spTree>
    <p:extLst>
      <p:ext uri="{BB962C8B-B14F-4D97-AF65-F5344CB8AC3E}">
        <p14:creationId xmlns:p14="http://schemas.microsoft.com/office/powerpoint/2010/main" val="408986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4" name="Rectangle 6"/>
          <p:cNvSpPr>
            <a:spLocks noGrp="1" noChangeArrowheads="1"/>
          </p:cNvSpPr>
          <p:nvPr>
            <p:ph type="sldNum" sz="quarter" idx="12"/>
          </p:nvPr>
        </p:nvSpPr>
        <p:spPr>
          <a:ln/>
        </p:spPr>
        <p:txBody>
          <a:bodyPr/>
          <a:lstStyle>
            <a:lvl1pPr>
              <a:defRPr/>
            </a:lvl1pPr>
          </a:lstStyle>
          <a:p>
            <a:pPr>
              <a:defRPr/>
            </a:pPr>
            <a:fld id="{68CEE957-9A01-49E2-B49F-372506096A13}" type="slidenum">
              <a:rPr lang="de-DE" altLang="hu-HU"/>
              <a:pPr>
                <a:defRPr/>
              </a:pPr>
              <a:t>‹#›</a:t>
            </a:fld>
            <a:endParaRPr lang="de-DE" altLang="hu-HU"/>
          </a:p>
        </p:txBody>
      </p:sp>
    </p:spTree>
    <p:extLst>
      <p:ext uri="{BB962C8B-B14F-4D97-AF65-F5344CB8AC3E}">
        <p14:creationId xmlns:p14="http://schemas.microsoft.com/office/powerpoint/2010/main" val="4213332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7" name="Rectangle 6"/>
          <p:cNvSpPr>
            <a:spLocks noGrp="1" noChangeArrowheads="1"/>
          </p:cNvSpPr>
          <p:nvPr>
            <p:ph type="sldNum" sz="quarter" idx="12"/>
          </p:nvPr>
        </p:nvSpPr>
        <p:spPr>
          <a:ln/>
        </p:spPr>
        <p:txBody>
          <a:bodyPr/>
          <a:lstStyle>
            <a:lvl1pPr>
              <a:defRPr/>
            </a:lvl1pPr>
          </a:lstStyle>
          <a:p>
            <a:pPr>
              <a:defRPr/>
            </a:pPr>
            <a:fld id="{868658DD-54D0-4C6B-8A3A-93B2F964320E}" type="slidenum">
              <a:rPr lang="de-DE" altLang="hu-HU"/>
              <a:pPr>
                <a:defRPr/>
              </a:pPr>
              <a:t>‹#›</a:t>
            </a:fld>
            <a:endParaRPr lang="de-DE" altLang="hu-HU"/>
          </a:p>
        </p:txBody>
      </p:sp>
    </p:spTree>
    <p:extLst>
      <p:ext uri="{BB962C8B-B14F-4D97-AF65-F5344CB8AC3E}">
        <p14:creationId xmlns:p14="http://schemas.microsoft.com/office/powerpoint/2010/main" val="2993497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7" name="Rectangle 6"/>
          <p:cNvSpPr>
            <a:spLocks noGrp="1" noChangeArrowheads="1"/>
          </p:cNvSpPr>
          <p:nvPr>
            <p:ph type="sldNum" sz="quarter" idx="12"/>
          </p:nvPr>
        </p:nvSpPr>
        <p:spPr>
          <a:ln/>
        </p:spPr>
        <p:txBody>
          <a:bodyPr/>
          <a:lstStyle>
            <a:lvl1pPr>
              <a:defRPr/>
            </a:lvl1pPr>
          </a:lstStyle>
          <a:p>
            <a:pPr>
              <a:defRPr/>
            </a:pPr>
            <a:fld id="{271E60A5-939A-47C8-A6D9-3C39DF2F9226}" type="slidenum">
              <a:rPr lang="de-DE" altLang="hu-HU"/>
              <a:pPr>
                <a:defRPr/>
              </a:pPr>
              <a:t>‹#›</a:t>
            </a:fld>
            <a:endParaRPr lang="de-DE" altLang="hu-HU"/>
          </a:p>
        </p:txBody>
      </p:sp>
    </p:spTree>
    <p:extLst>
      <p:ext uri="{BB962C8B-B14F-4D97-AF65-F5344CB8AC3E}">
        <p14:creationId xmlns:p14="http://schemas.microsoft.com/office/powerpoint/2010/main" val="1555353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hu-HU"/>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hu-HU"/>
              <a:t>Mintaszöveg szerkesztése</a:t>
            </a:r>
          </a:p>
          <a:p>
            <a:pPr lvl="1"/>
            <a:r>
              <a:rPr lang="de-DE" altLang="hu-HU"/>
              <a:t>Második szint</a:t>
            </a:r>
          </a:p>
          <a:p>
            <a:pPr lvl="2"/>
            <a:r>
              <a:rPr lang="de-DE" altLang="hu-HU"/>
              <a:t>Harmadik szint</a:t>
            </a:r>
          </a:p>
          <a:p>
            <a:pPr lvl="3"/>
            <a:r>
              <a:rPr lang="de-DE" altLang="hu-HU"/>
              <a:t>Negyedik szint</a:t>
            </a:r>
          </a:p>
          <a:p>
            <a:pPr lvl="4"/>
            <a:r>
              <a:rPr lang="de-DE" alt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de-DE" alt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de-DE" alt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D328732-ADC8-493F-BE8A-CC25BB4658DA}" type="slidenum">
              <a:rPr lang="de-DE" altLang="hu-HU"/>
              <a:pPr>
                <a:defRPr/>
              </a:pPr>
              <a:t>‹#›</a:t>
            </a:fld>
            <a:endParaRPr lang="de-DE" alt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42988" y="1916113"/>
            <a:ext cx="6858000" cy="2387600"/>
          </a:xfrm>
        </p:spPr>
        <p:txBody>
          <a:bodyPr anchor="ctr"/>
          <a:lstStyle/>
          <a:p>
            <a:pPr eaLnBrk="1" hangingPunct="1"/>
            <a:r>
              <a:rPr lang="hu-HU" altLang="hu-HU" sz="2400" u="sng" dirty="0">
                <a:latin typeface="Calibri" panose="020F0502020204030204" pitchFamily="34" charset="0"/>
                <a:cs typeface="Calibri" panose="020F0502020204030204" pitchFamily="34" charset="0"/>
                <a:sym typeface="Wingdings 2" panose="05020102010507070707" pitchFamily="18" charset="2"/>
              </a:rPr>
              <a:t> </a:t>
            </a:r>
            <a:r>
              <a:rPr lang="hu-HU" altLang="hu-HU" sz="2400" dirty="0">
                <a:latin typeface="Calibri" panose="020F0502020204030204" pitchFamily="34" charset="0"/>
                <a:cs typeface="Calibri" panose="020F0502020204030204" pitchFamily="34" charset="0"/>
                <a:sym typeface="Wingdings 2" panose="05020102010507070707" pitchFamily="18" charset="2"/>
              </a:rPr>
              <a:t></a:t>
            </a:r>
            <a:br>
              <a:rPr lang="hu-HU" altLang="hu-HU" sz="4000" b="1" dirty="0">
                <a:latin typeface="Calibri" panose="020F0502020204030204" pitchFamily="34" charset="0"/>
                <a:cs typeface="Calibri" panose="020F0502020204030204" pitchFamily="34" charset="0"/>
              </a:rPr>
            </a:br>
            <a:r>
              <a:rPr lang="hu-HU" altLang="hu-HU" sz="4000" b="1" dirty="0" err="1">
                <a:latin typeface="Calibri" panose="020F0502020204030204" pitchFamily="34" charset="0"/>
                <a:cs typeface="Calibri" panose="020F0502020204030204" pitchFamily="34" charset="0"/>
              </a:rPr>
              <a:t>Topographische</a:t>
            </a:r>
            <a:r>
              <a:rPr lang="hu-HU" altLang="hu-HU" sz="4000" b="1" dirty="0">
                <a:latin typeface="Calibri" panose="020F0502020204030204" pitchFamily="34" charset="0"/>
                <a:cs typeface="Calibri" panose="020F0502020204030204" pitchFamily="34" charset="0"/>
              </a:rPr>
              <a:t> </a:t>
            </a:r>
            <a:r>
              <a:rPr lang="hu-HU" altLang="hu-HU" sz="4000" b="1" dirty="0" err="1">
                <a:latin typeface="Calibri" panose="020F0502020204030204" pitchFamily="34" charset="0"/>
                <a:cs typeface="Calibri" panose="020F0502020204030204" pitchFamily="34" charset="0"/>
              </a:rPr>
              <a:t>Anatomie</a:t>
            </a:r>
            <a:r>
              <a:rPr lang="hu-HU" altLang="hu-HU" sz="4000" b="1" dirty="0">
                <a:latin typeface="Calibri" panose="020F0502020204030204" pitchFamily="34" charset="0"/>
                <a:cs typeface="Calibri" panose="020F0502020204030204" pitchFamily="34" charset="0"/>
              </a:rPr>
              <a:t> der </a:t>
            </a:r>
            <a:r>
              <a:rPr lang="hu-HU" altLang="hu-HU" sz="4000" b="1" dirty="0" err="1">
                <a:latin typeface="Calibri" panose="020F0502020204030204" pitchFamily="34" charset="0"/>
                <a:cs typeface="Calibri" panose="020F0502020204030204" pitchFamily="34" charset="0"/>
              </a:rPr>
              <a:t>oberen</a:t>
            </a:r>
            <a:r>
              <a:rPr lang="hu-HU" altLang="hu-HU" sz="4000" b="1" dirty="0">
                <a:latin typeface="Calibri" panose="020F0502020204030204" pitchFamily="34" charset="0"/>
                <a:cs typeface="Calibri" panose="020F0502020204030204" pitchFamily="34" charset="0"/>
              </a:rPr>
              <a:t> </a:t>
            </a:r>
            <a:r>
              <a:rPr lang="hu-HU" altLang="hu-HU" sz="4000" b="1" dirty="0" err="1">
                <a:latin typeface="Calibri" panose="020F0502020204030204" pitchFamily="34" charset="0"/>
                <a:cs typeface="Calibri" panose="020F0502020204030204" pitchFamily="34" charset="0"/>
              </a:rPr>
              <a:t>Extremität</a:t>
            </a:r>
            <a:endParaRPr lang="de-DE" altLang="hu-HU" sz="4000" b="1" dirty="0">
              <a:latin typeface="Calibri" panose="020F0502020204030204" pitchFamily="34" charset="0"/>
              <a:cs typeface="Calibri" panose="020F0502020204030204" pitchFamily="34" charset="0"/>
            </a:endParaRPr>
          </a:p>
        </p:txBody>
      </p:sp>
      <p:sp>
        <p:nvSpPr>
          <p:cNvPr id="2" name="Alcím 1"/>
          <p:cNvSpPr>
            <a:spLocks noGrp="1"/>
          </p:cNvSpPr>
          <p:nvPr>
            <p:ph type="subTitle" idx="1"/>
          </p:nvPr>
        </p:nvSpPr>
        <p:spPr>
          <a:xfrm>
            <a:off x="4932363" y="5516563"/>
            <a:ext cx="3644900" cy="979487"/>
          </a:xfrm>
        </p:spPr>
        <p:txBody>
          <a:bodyPr/>
          <a:lstStyle/>
          <a:p>
            <a:pPr eaLnBrk="1" hangingPunct="1">
              <a:defRPr/>
            </a:pPr>
            <a:r>
              <a:rPr lang="hu-HU" b="1" i="1" dirty="0">
                <a:solidFill>
                  <a:schemeClr val="tx1">
                    <a:lumMod val="50000"/>
                    <a:lumOff val="50000"/>
                  </a:schemeClr>
                </a:solidFill>
                <a:latin typeface="Calibri" panose="020F0502020204030204" pitchFamily="34" charset="0"/>
                <a:cs typeface="Calibri" panose="020F0502020204030204" pitchFamily="34" charset="0"/>
              </a:rPr>
              <a:t>Dr. Attila Magyar</a:t>
            </a:r>
          </a:p>
          <a:p>
            <a:pPr eaLnBrk="1" hangingPunct="1">
              <a:defRPr/>
            </a:pPr>
            <a:r>
              <a:rPr lang="hu-HU" b="1" i="1" dirty="0">
                <a:solidFill>
                  <a:schemeClr val="tx1">
                    <a:lumMod val="50000"/>
                    <a:lumOff val="50000"/>
                  </a:schemeClr>
                </a:solidFill>
                <a:latin typeface="Calibri" panose="020F0502020204030204" pitchFamily="34" charset="0"/>
                <a:cs typeface="Calibri" panose="020F0502020204030204" pitchFamily="34" charset="0"/>
              </a:rPr>
              <a:t>14. 02. 2018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ím 1"/>
          <p:cNvSpPr>
            <a:spLocks noGrp="1"/>
          </p:cNvSpPr>
          <p:nvPr>
            <p:ph type="title"/>
          </p:nvPr>
        </p:nvSpPr>
        <p:spPr/>
        <p:txBody>
          <a:bodyPr/>
          <a:lstStyle/>
          <a:p>
            <a:pPr eaLnBrk="1" hangingPunct="1"/>
            <a:r>
              <a:rPr lang="hu-HU" altLang="hu-HU" sz="4000" b="1"/>
              <a:t>Regionen der oberen Extremität</a:t>
            </a:r>
          </a:p>
        </p:txBody>
      </p:sp>
      <p:sp>
        <p:nvSpPr>
          <p:cNvPr id="11267" name="Tartalom helye 2"/>
          <p:cNvSpPr>
            <a:spLocks noGrp="1"/>
          </p:cNvSpPr>
          <p:nvPr>
            <p:ph idx="1"/>
          </p:nvPr>
        </p:nvSpPr>
        <p:spPr/>
        <p:txBody>
          <a:bodyPr/>
          <a:lstStyle/>
          <a:p>
            <a:pPr eaLnBrk="1" hangingPunct="1"/>
            <a:r>
              <a:rPr lang="hu-HU" altLang="hu-HU" sz="2400" b="1" dirty="0" err="1"/>
              <a:t>Hauptregionen</a:t>
            </a:r>
            <a:r>
              <a:rPr lang="hu-HU" altLang="hu-HU" sz="2400" dirty="0"/>
              <a:t>: </a:t>
            </a:r>
            <a:r>
              <a:rPr lang="hu-HU" altLang="hu-HU" sz="2400" dirty="0" err="1"/>
              <a:t>Schulter-Oberarm-Unterarm-Hand</a:t>
            </a:r>
            <a:endParaRPr lang="hu-HU" altLang="hu-HU" sz="2400" dirty="0"/>
          </a:p>
          <a:p>
            <a:pPr eaLnBrk="1" hangingPunct="1"/>
            <a:r>
              <a:rPr lang="hu-HU" altLang="hu-HU" sz="2400" b="1" dirty="0" err="1"/>
              <a:t>Regionen</a:t>
            </a:r>
            <a:r>
              <a:rPr lang="hu-HU" altLang="hu-HU" sz="2400" dirty="0"/>
              <a:t>: </a:t>
            </a:r>
          </a:p>
          <a:p>
            <a:pPr eaLnBrk="1" hangingPunct="1"/>
            <a:r>
              <a:rPr lang="hu-HU" altLang="hu-HU" sz="2400" dirty="0" err="1"/>
              <a:t>Schulterregionen</a:t>
            </a:r>
            <a:r>
              <a:rPr lang="hu-HU" altLang="hu-HU" sz="2400" dirty="0"/>
              <a:t>: Regio (R.) </a:t>
            </a:r>
            <a:r>
              <a:rPr lang="hu-HU" altLang="hu-HU" sz="2400" dirty="0" err="1"/>
              <a:t>infraclavicularis</a:t>
            </a:r>
            <a:r>
              <a:rPr lang="hu-HU" altLang="hu-HU" sz="2400" dirty="0"/>
              <a:t>, R. axillaris, R. </a:t>
            </a:r>
            <a:r>
              <a:rPr lang="hu-HU" altLang="hu-HU" sz="2400" dirty="0" err="1"/>
              <a:t>scapularis</a:t>
            </a:r>
            <a:r>
              <a:rPr lang="hu-HU" altLang="hu-HU" sz="2400" dirty="0"/>
              <a:t>, R. </a:t>
            </a:r>
            <a:r>
              <a:rPr lang="hu-HU" altLang="hu-HU" sz="2400" dirty="0" err="1"/>
              <a:t>deltoidea</a:t>
            </a:r>
            <a:endParaRPr lang="hu-HU" altLang="hu-HU" sz="2400" dirty="0"/>
          </a:p>
          <a:p>
            <a:pPr eaLnBrk="1" hangingPunct="1"/>
            <a:r>
              <a:rPr lang="hu-HU" altLang="hu-HU" sz="2400" dirty="0" err="1"/>
              <a:t>Oberarmregionen</a:t>
            </a:r>
            <a:r>
              <a:rPr lang="hu-HU" altLang="hu-HU" sz="2400" dirty="0"/>
              <a:t>: R. </a:t>
            </a:r>
            <a:r>
              <a:rPr lang="hu-HU" altLang="hu-HU" sz="2400" dirty="0" err="1"/>
              <a:t>brachialis</a:t>
            </a:r>
            <a:r>
              <a:rPr lang="hu-HU" altLang="hu-HU" sz="2400" dirty="0"/>
              <a:t> ant., post.</a:t>
            </a:r>
          </a:p>
          <a:p>
            <a:pPr eaLnBrk="1" hangingPunct="1"/>
            <a:r>
              <a:rPr lang="hu-HU" altLang="hu-HU" sz="2400" dirty="0" err="1"/>
              <a:t>Übergangsregionen</a:t>
            </a:r>
            <a:r>
              <a:rPr lang="hu-HU" altLang="hu-HU" sz="2400" dirty="0"/>
              <a:t>: R. </a:t>
            </a:r>
            <a:r>
              <a:rPr lang="hu-HU" altLang="hu-HU" sz="2400" dirty="0" err="1"/>
              <a:t>cubiti</a:t>
            </a:r>
            <a:r>
              <a:rPr lang="hu-HU" altLang="hu-HU" sz="2400" dirty="0"/>
              <a:t> ant., post.</a:t>
            </a:r>
          </a:p>
          <a:p>
            <a:pPr eaLnBrk="1" hangingPunct="1"/>
            <a:r>
              <a:rPr lang="hu-HU" altLang="hu-HU" sz="2400" dirty="0" err="1"/>
              <a:t>Unterarmregionen</a:t>
            </a:r>
            <a:r>
              <a:rPr lang="hu-HU" altLang="hu-HU" sz="2400" dirty="0"/>
              <a:t>: R. </a:t>
            </a:r>
            <a:r>
              <a:rPr lang="hu-HU" altLang="hu-HU" sz="2400" dirty="0" err="1"/>
              <a:t>antebrachii</a:t>
            </a:r>
            <a:r>
              <a:rPr lang="hu-HU" altLang="hu-HU" sz="2400" dirty="0"/>
              <a:t> ant., post.</a:t>
            </a:r>
          </a:p>
          <a:p>
            <a:pPr eaLnBrk="1" hangingPunct="1"/>
            <a:r>
              <a:rPr lang="hu-HU" altLang="hu-HU" sz="2400" dirty="0" err="1"/>
              <a:t>Übergangsregionen</a:t>
            </a:r>
            <a:r>
              <a:rPr lang="hu-HU" altLang="hu-HU" sz="2400" dirty="0"/>
              <a:t>: R. </a:t>
            </a:r>
            <a:r>
              <a:rPr lang="hu-HU" altLang="hu-HU" sz="2400" dirty="0" err="1"/>
              <a:t>carpalis</a:t>
            </a:r>
            <a:r>
              <a:rPr lang="hu-HU" altLang="hu-HU" sz="2400" dirty="0"/>
              <a:t> ant., post.</a:t>
            </a:r>
          </a:p>
          <a:p>
            <a:pPr eaLnBrk="1" hangingPunct="1"/>
            <a:r>
              <a:rPr lang="hu-HU" altLang="hu-HU" sz="2400" dirty="0" err="1"/>
              <a:t>Handregionen</a:t>
            </a:r>
            <a:r>
              <a:rPr lang="hu-HU" altLang="hu-HU" sz="2400" dirty="0"/>
              <a:t>: Palma manus, </a:t>
            </a:r>
            <a:r>
              <a:rPr lang="hu-HU" altLang="hu-HU" sz="2400" dirty="0" err="1"/>
              <a:t>Dorsum</a:t>
            </a:r>
            <a:r>
              <a:rPr lang="hu-HU" altLang="hu-HU" sz="2400" dirty="0"/>
              <a:t> manus, </a:t>
            </a:r>
            <a:r>
              <a:rPr lang="hu-HU" altLang="hu-HU" sz="2400" dirty="0" err="1"/>
              <a:t>Foveola</a:t>
            </a:r>
            <a:r>
              <a:rPr lang="hu-HU" altLang="hu-HU" sz="2400" dirty="0"/>
              <a:t> </a:t>
            </a:r>
            <a:r>
              <a:rPr lang="hu-HU" altLang="hu-HU" sz="2400" dirty="0" err="1"/>
              <a:t>radialis</a:t>
            </a:r>
            <a:r>
              <a:rPr lang="hu-HU" altLang="hu-HU" sz="2800"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ím 3"/>
          <p:cNvSpPr>
            <a:spLocks noGrp="1"/>
          </p:cNvSpPr>
          <p:nvPr>
            <p:ph type="ctrTitle"/>
          </p:nvPr>
        </p:nvSpPr>
        <p:spPr/>
        <p:txBody>
          <a:bodyPr/>
          <a:lstStyle/>
          <a:p>
            <a:pPr eaLnBrk="1" hangingPunct="1"/>
            <a:r>
              <a:rPr lang="hu-HU" altLang="hu-HU" sz="7200" b="1"/>
              <a:t>Regionen</a:t>
            </a:r>
          </a:p>
        </p:txBody>
      </p:sp>
      <p:sp>
        <p:nvSpPr>
          <p:cNvPr id="12291"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ím 3"/>
          <p:cNvSpPr>
            <a:spLocks noGrp="1"/>
          </p:cNvSpPr>
          <p:nvPr>
            <p:ph type="ctrTitle"/>
          </p:nvPr>
        </p:nvSpPr>
        <p:spPr/>
        <p:txBody>
          <a:bodyPr/>
          <a:lstStyle/>
          <a:p>
            <a:pPr eaLnBrk="1" hangingPunct="1"/>
            <a:r>
              <a:rPr lang="hu-HU" altLang="hu-HU" sz="4800" b="1"/>
              <a:t>Regio infraclavicularis</a:t>
            </a:r>
          </a:p>
        </p:txBody>
      </p:sp>
      <p:sp>
        <p:nvSpPr>
          <p:cNvPr id="13315"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ím 1"/>
          <p:cNvSpPr>
            <a:spLocks noGrp="1"/>
          </p:cNvSpPr>
          <p:nvPr>
            <p:ph type="title"/>
          </p:nvPr>
        </p:nvSpPr>
        <p:spPr>
          <a:xfrm>
            <a:off x="444500" y="7938"/>
            <a:ext cx="8229600" cy="900112"/>
          </a:xfrm>
        </p:spPr>
        <p:txBody>
          <a:bodyPr/>
          <a:lstStyle/>
          <a:p>
            <a:pPr eaLnBrk="1" hangingPunct="1"/>
            <a:r>
              <a:rPr lang="hu-HU" altLang="hu-HU" sz="3600" b="1"/>
              <a:t>Regio infraclavicularis</a:t>
            </a:r>
          </a:p>
        </p:txBody>
      </p:sp>
      <p:sp>
        <p:nvSpPr>
          <p:cNvPr id="14339" name="Tartalom helye 2"/>
          <p:cNvSpPr>
            <a:spLocks noGrp="1"/>
          </p:cNvSpPr>
          <p:nvPr>
            <p:ph idx="1"/>
          </p:nvPr>
        </p:nvSpPr>
        <p:spPr>
          <a:xfrm>
            <a:off x="444500" y="836613"/>
            <a:ext cx="8375650" cy="4957762"/>
          </a:xfrm>
        </p:spPr>
        <p:txBody>
          <a:bodyPr/>
          <a:lstStyle/>
          <a:p>
            <a:pPr eaLnBrk="1" hangingPunct="1"/>
            <a:r>
              <a:rPr lang="de-DE" altLang="hu-HU" sz="2400" b="1" dirty="0"/>
              <a:t>Grenzen</a:t>
            </a:r>
            <a:r>
              <a:rPr lang="de-DE" altLang="hu-HU" sz="2400" dirty="0"/>
              <a:t>: Cl</a:t>
            </a:r>
            <a:r>
              <a:rPr lang="hu-HU" altLang="hu-HU" sz="2400" dirty="0"/>
              <a:t>a</a:t>
            </a:r>
            <a:r>
              <a:rPr lang="de-DE" altLang="hu-HU" sz="2400" dirty="0" err="1"/>
              <a:t>vicula</a:t>
            </a:r>
            <a:r>
              <a:rPr lang="de-DE" altLang="hu-HU" sz="2400" dirty="0"/>
              <a:t> (oben), medialer Rand von M. </a:t>
            </a:r>
            <a:r>
              <a:rPr lang="de-DE" altLang="hu-HU" sz="2400" dirty="0" err="1"/>
              <a:t>delt</a:t>
            </a:r>
            <a:r>
              <a:rPr lang="de-DE" altLang="hu-HU" sz="2400" dirty="0"/>
              <a:t>. (lat.), Unterrand von M. </a:t>
            </a:r>
            <a:r>
              <a:rPr lang="de-DE" altLang="hu-HU" sz="2400" dirty="0" err="1"/>
              <a:t>pect</a:t>
            </a:r>
            <a:r>
              <a:rPr lang="de-DE" altLang="hu-HU" sz="2400" dirty="0"/>
              <a:t>. </a:t>
            </a:r>
            <a:r>
              <a:rPr lang="de-DE" altLang="hu-HU" sz="2400" dirty="0" err="1"/>
              <a:t>maj</a:t>
            </a:r>
            <a:r>
              <a:rPr lang="de-DE" altLang="hu-HU" sz="2400" dirty="0"/>
              <a:t>. (unten), Art. </a:t>
            </a:r>
            <a:r>
              <a:rPr lang="de-DE" altLang="hu-HU" sz="2400" dirty="0" err="1"/>
              <a:t>sternoclav</a:t>
            </a:r>
            <a:r>
              <a:rPr lang="de-DE" altLang="hu-HU" sz="2400" dirty="0"/>
              <a:t>. (med.)</a:t>
            </a:r>
          </a:p>
          <a:p>
            <a:pPr eaLnBrk="1" hangingPunct="1"/>
            <a:r>
              <a:rPr lang="de-DE" altLang="hu-HU" sz="2400" b="1" dirty="0" err="1"/>
              <a:t>Sulcus</a:t>
            </a:r>
            <a:r>
              <a:rPr lang="de-DE" altLang="hu-HU" sz="2400" b="1" dirty="0"/>
              <a:t> </a:t>
            </a:r>
            <a:r>
              <a:rPr lang="hu-HU" altLang="hu-HU" sz="2400" b="1" dirty="0"/>
              <a:t>(Fossa) (</a:t>
            </a:r>
            <a:r>
              <a:rPr lang="hu-HU" altLang="hu-HU" sz="2400" b="1" dirty="0" err="1"/>
              <a:t>Trigonum</a:t>
            </a:r>
            <a:r>
              <a:rPr lang="hu-HU" altLang="hu-HU" sz="2400" b="1" dirty="0"/>
              <a:t>) </a:t>
            </a:r>
            <a:r>
              <a:rPr lang="de-DE" altLang="hu-HU" sz="2400" b="1" dirty="0" err="1"/>
              <a:t>deltoideopectoralis</a:t>
            </a:r>
            <a:r>
              <a:rPr lang="hu-HU" altLang="hu-HU" sz="2400" b="1" dirty="0"/>
              <a:t>; </a:t>
            </a:r>
            <a:r>
              <a:rPr lang="hu-HU" altLang="hu-HU" sz="2400" b="1" dirty="0" err="1"/>
              <a:t>Mohrenheimsche</a:t>
            </a:r>
            <a:r>
              <a:rPr lang="hu-HU" altLang="hu-HU" sz="2400" b="1" dirty="0"/>
              <a:t> </a:t>
            </a:r>
            <a:r>
              <a:rPr lang="hu-HU" altLang="hu-HU" sz="2400" b="1" dirty="0" err="1"/>
              <a:t>Grube</a:t>
            </a:r>
            <a:r>
              <a:rPr lang="de-DE" altLang="hu-HU" sz="2400" dirty="0"/>
              <a:t>-V. </a:t>
            </a:r>
            <a:r>
              <a:rPr lang="de-DE" altLang="hu-HU" sz="2400" dirty="0" err="1"/>
              <a:t>cephalica</a:t>
            </a:r>
            <a:endParaRPr lang="de-DE" altLang="hu-HU" sz="2400" dirty="0"/>
          </a:p>
          <a:p>
            <a:pPr eaLnBrk="1" hangingPunct="1"/>
            <a:r>
              <a:rPr lang="de-DE" altLang="hu-HU" sz="2400" b="1" dirty="0"/>
              <a:t>Schichten</a:t>
            </a:r>
            <a:r>
              <a:rPr lang="de-DE" altLang="hu-HU" sz="2400" dirty="0"/>
              <a:t>: Haut (</a:t>
            </a:r>
            <a:r>
              <a:rPr lang="de-DE" altLang="hu-HU" sz="2400" dirty="0" err="1"/>
              <a:t>Nn</a:t>
            </a:r>
            <a:r>
              <a:rPr lang="de-DE" altLang="hu-HU" sz="2400" dirty="0"/>
              <a:t>. </a:t>
            </a:r>
            <a:r>
              <a:rPr lang="de-DE" altLang="hu-HU" sz="2400" dirty="0" err="1"/>
              <a:t>supraclaviculares</a:t>
            </a:r>
            <a:r>
              <a:rPr lang="de-DE" altLang="hu-HU" sz="2400" dirty="0"/>
              <a:t>), </a:t>
            </a:r>
            <a:r>
              <a:rPr lang="de-DE" altLang="hu-HU" sz="2400" dirty="0" err="1"/>
              <a:t>Platysma</a:t>
            </a:r>
            <a:r>
              <a:rPr lang="de-DE" altLang="hu-HU" sz="2400" dirty="0"/>
              <a:t> (N. </a:t>
            </a:r>
            <a:r>
              <a:rPr lang="de-DE" altLang="hu-HU" sz="2400" dirty="0" err="1"/>
              <a:t>fac</a:t>
            </a:r>
            <a:r>
              <a:rPr lang="de-DE" altLang="hu-HU" sz="2400" dirty="0"/>
              <a:t>.), </a:t>
            </a:r>
            <a:r>
              <a:rPr lang="de-DE" altLang="hu-HU" sz="2400" b="1" dirty="0" err="1"/>
              <a:t>Fascia</a:t>
            </a:r>
            <a:r>
              <a:rPr lang="de-DE" altLang="hu-HU" sz="2400" b="1" dirty="0"/>
              <a:t> </a:t>
            </a:r>
            <a:r>
              <a:rPr lang="de-DE" altLang="hu-HU" sz="2400" b="1" dirty="0" err="1"/>
              <a:t>pect</a:t>
            </a:r>
            <a:r>
              <a:rPr lang="de-DE" altLang="hu-HU" sz="2400" dirty="0"/>
              <a:t>., M. </a:t>
            </a:r>
            <a:r>
              <a:rPr lang="de-DE" altLang="hu-HU" sz="2400" dirty="0" err="1"/>
              <a:t>pect</a:t>
            </a:r>
            <a:r>
              <a:rPr lang="de-DE" altLang="hu-HU" sz="2400" dirty="0"/>
              <a:t>. </a:t>
            </a:r>
            <a:r>
              <a:rPr lang="de-DE" altLang="hu-HU" sz="2400" dirty="0" err="1"/>
              <a:t>maj</a:t>
            </a:r>
            <a:r>
              <a:rPr lang="de-DE" altLang="hu-HU" sz="2400" dirty="0"/>
              <a:t>., </a:t>
            </a:r>
            <a:r>
              <a:rPr lang="de-DE" altLang="hu-HU" sz="2400" b="1" dirty="0" err="1"/>
              <a:t>Fascia</a:t>
            </a:r>
            <a:r>
              <a:rPr lang="de-DE" altLang="hu-HU" sz="2400" b="1" dirty="0"/>
              <a:t> </a:t>
            </a:r>
            <a:r>
              <a:rPr lang="de-DE" altLang="hu-HU" sz="2400" b="1" dirty="0" err="1"/>
              <a:t>clavipectoralis</a:t>
            </a:r>
            <a:r>
              <a:rPr lang="de-DE" altLang="hu-HU" sz="2400" b="1" dirty="0"/>
              <a:t> </a:t>
            </a:r>
            <a:r>
              <a:rPr lang="de-DE" altLang="hu-HU" sz="2400" dirty="0"/>
              <a:t>(V. </a:t>
            </a:r>
            <a:r>
              <a:rPr lang="de-DE" altLang="hu-HU" sz="2400" dirty="0" err="1"/>
              <a:t>cephalica</a:t>
            </a:r>
            <a:r>
              <a:rPr lang="de-DE" altLang="hu-HU" sz="2400" dirty="0"/>
              <a:t>, A. </a:t>
            </a:r>
            <a:r>
              <a:rPr lang="de-DE" altLang="hu-HU" sz="2400" dirty="0" err="1"/>
              <a:t>thoracoacromialis</a:t>
            </a:r>
            <a:r>
              <a:rPr lang="de-DE" altLang="hu-HU" sz="2400" dirty="0"/>
              <a:t>), M. </a:t>
            </a:r>
            <a:r>
              <a:rPr lang="de-DE" altLang="hu-HU" sz="2400" dirty="0" err="1"/>
              <a:t>pect</a:t>
            </a:r>
            <a:r>
              <a:rPr lang="de-DE" altLang="hu-HU" sz="2400" dirty="0"/>
              <a:t>. min., M. </a:t>
            </a:r>
            <a:r>
              <a:rPr lang="de-DE" altLang="hu-HU" sz="2400" dirty="0" err="1"/>
              <a:t>subclav</a:t>
            </a:r>
            <a:r>
              <a:rPr lang="de-DE" altLang="hu-HU" sz="2400" dirty="0"/>
              <a:t>., Clavicula, </a:t>
            </a:r>
            <a:r>
              <a:rPr lang="hu-HU" altLang="hu-HU" sz="2400" dirty="0" err="1"/>
              <a:t>Gefäß-Nervenstämme</a:t>
            </a:r>
            <a:r>
              <a:rPr lang="hu-HU" altLang="hu-HU" sz="2400" dirty="0"/>
              <a:t> </a:t>
            </a:r>
            <a:r>
              <a:rPr lang="de-DE" altLang="hu-HU" sz="2400" dirty="0"/>
              <a:t>(V. </a:t>
            </a:r>
            <a:r>
              <a:rPr lang="de-DE" altLang="hu-HU" sz="2400" dirty="0" err="1"/>
              <a:t>axill</a:t>
            </a:r>
            <a:r>
              <a:rPr lang="hu-HU" altLang="hu-HU" sz="2400" dirty="0"/>
              <a:t>.</a:t>
            </a:r>
            <a:r>
              <a:rPr lang="de-DE" altLang="hu-HU" sz="2400" dirty="0"/>
              <a:t> (med.), A. </a:t>
            </a:r>
            <a:r>
              <a:rPr lang="de-DE" altLang="hu-HU" sz="2400" dirty="0" err="1"/>
              <a:t>axill</a:t>
            </a:r>
            <a:r>
              <a:rPr lang="de-DE" altLang="hu-HU" sz="2400" dirty="0"/>
              <a:t>. (lat.), </a:t>
            </a:r>
            <a:r>
              <a:rPr lang="de-DE" altLang="hu-HU" sz="2400" dirty="0" err="1"/>
              <a:t>Fasc</a:t>
            </a:r>
            <a:r>
              <a:rPr lang="de-DE" altLang="hu-HU" sz="2400" dirty="0"/>
              <a:t>. lat. (lat.), </a:t>
            </a:r>
            <a:r>
              <a:rPr lang="de-DE" altLang="hu-HU" sz="2400" dirty="0" err="1"/>
              <a:t>Fasc</a:t>
            </a:r>
            <a:r>
              <a:rPr lang="de-DE" altLang="hu-HU" sz="2400" dirty="0"/>
              <a:t>. med. ( hinter der A.) </a:t>
            </a:r>
            <a:r>
              <a:rPr lang="de-DE" altLang="hu-HU" sz="2400" dirty="0" err="1"/>
              <a:t>Fasc</a:t>
            </a:r>
            <a:r>
              <a:rPr lang="de-DE" altLang="hu-HU" sz="2400" dirty="0"/>
              <a:t>. </a:t>
            </a:r>
            <a:r>
              <a:rPr lang="de-DE" altLang="hu-HU" sz="2400" dirty="0" err="1"/>
              <a:t>post</a:t>
            </a:r>
            <a:r>
              <a:rPr lang="de-DE" altLang="hu-HU" sz="2400" dirty="0"/>
              <a:t>. (tiefer)), </a:t>
            </a:r>
            <a:r>
              <a:rPr lang="de-DE" altLang="hu-HU" sz="2400" dirty="0" err="1"/>
              <a:t>Nn</a:t>
            </a:r>
            <a:r>
              <a:rPr lang="de-DE" altLang="hu-HU" sz="2400" dirty="0"/>
              <a:t>. </a:t>
            </a:r>
            <a:r>
              <a:rPr lang="de-DE" altLang="hu-HU" sz="2400" dirty="0" err="1"/>
              <a:t>lymphatici</a:t>
            </a:r>
            <a:r>
              <a:rPr lang="de-DE" altLang="hu-HU" sz="2400" dirty="0"/>
              <a:t> </a:t>
            </a:r>
            <a:r>
              <a:rPr lang="de-DE" altLang="hu-HU" sz="2400" dirty="0" err="1"/>
              <a:t>infraclaviculares</a:t>
            </a:r>
            <a:r>
              <a:rPr lang="de-DE" altLang="hu-HU" sz="2400" dirty="0"/>
              <a:t>  (</a:t>
            </a:r>
            <a:r>
              <a:rPr lang="hu-HU" altLang="hu-HU" sz="2400" dirty="0" err="1"/>
              <a:t>oder</a:t>
            </a:r>
            <a:r>
              <a:rPr lang="hu-HU" altLang="hu-HU" sz="2400" dirty="0"/>
              <a:t> </a:t>
            </a:r>
            <a:r>
              <a:rPr lang="de-DE" altLang="hu-HU" sz="2400" b="1" dirty="0"/>
              <a:t>apikale Gruppe</a:t>
            </a:r>
            <a:r>
              <a:rPr lang="de-DE" altLang="hu-HU" sz="2400" dirty="0"/>
              <a:t>: </a:t>
            </a:r>
            <a:r>
              <a:rPr lang="de-DE" altLang="hu-HU" sz="2400" dirty="0" err="1"/>
              <a:t>Truncus</a:t>
            </a:r>
            <a:r>
              <a:rPr lang="de-DE" altLang="hu-HU" sz="2400" dirty="0"/>
              <a:t> </a:t>
            </a:r>
            <a:r>
              <a:rPr lang="de-DE" altLang="hu-HU" sz="2400" dirty="0" err="1"/>
              <a:t>subclavius</a:t>
            </a:r>
            <a:r>
              <a:rPr lang="de-DE" altLang="hu-HU" sz="2400" dirty="0"/>
              <a:t>), </a:t>
            </a:r>
            <a:r>
              <a:rPr lang="de-DE" altLang="hu-HU" sz="2400" dirty="0" err="1"/>
              <a:t>Costae</a:t>
            </a:r>
            <a:r>
              <a:rPr lang="de-DE" altLang="hu-HU" sz="2400" dirty="0"/>
              <a:t> 1-3, Mm. </a:t>
            </a:r>
            <a:r>
              <a:rPr lang="de-DE" altLang="hu-HU" sz="2400" dirty="0" err="1"/>
              <a:t>intercostales</a:t>
            </a:r>
            <a:endParaRPr lang="de-DE" altLang="hu-HU" sz="2400" dirty="0"/>
          </a:p>
          <a:p>
            <a:pPr eaLnBrk="1" hangingPunct="1"/>
            <a:r>
              <a:rPr lang="de-DE" altLang="hu-HU" sz="2400" dirty="0"/>
              <a:t>A.</a:t>
            </a:r>
            <a:r>
              <a:rPr lang="hu-HU" altLang="hu-HU" sz="2400" dirty="0"/>
              <a:t>/</a:t>
            </a:r>
            <a:r>
              <a:rPr lang="de-DE" altLang="hu-HU" sz="2400" dirty="0"/>
              <a:t>V. </a:t>
            </a:r>
            <a:r>
              <a:rPr lang="de-DE" altLang="hu-HU" sz="2400" dirty="0" err="1"/>
              <a:t>axill</a:t>
            </a:r>
            <a:r>
              <a:rPr lang="hu-HU" altLang="hu-HU" sz="2400" dirty="0"/>
              <a:t>.</a:t>
            </a:r>
            <a:r>
              <a:rPr lang="de-DE" altLang="hu-HU" sz="2400" dirty="0"/>
              <a:t> und die </a:t>
            </a:r>
            <a:r>
              <a:rPr lang="de-DE" altLang="hu-HU" sz="2400" dirty="0" err="1"/>
              <a:t>Fasciculi</a:t>
            </a:r>
            <a:r>
              <a:rPr lang="de-DE" altLang="hu-HU" sz="2400" dirty="0"/>
              <a:t> liegen an der </a:t>
            </a:r>
            <a:r>
              <a:rPr lang="de-DE" altLang="hu-HU" sz="2400" b="1" dirty="0"/>
              <a:t>1. Rippe </a:t>
            </a:r>
            <a:r>
              <a:rPr lang="de-DE" altLang="hu-HU" sz="2400" dirty="0"/>
              <a:t>(</a:t>
            </a:r>
            <a:r>
              <a:rPr lang="de-DE" altLang="hu-HU" sz="2400" b="1" dirty="0"/>
              <a:t>Blutstillung</a:t>
            </a:r>
            <a:r>
              <a:rPr lang="de-DE" altLang="hu-HU" sz="2400" dirty="0"/>
              <a:t>: Schulter nach unten und hinten)</a:t>
            </a:r>
          </a:p>
          <a:p>
            <a:pPr eaLnBrk="1" hangingPunct="1"/>
            <a:endParaRPr lang="hu-HU" altLang="hu-HU" sz="2400" dirty="0"/>
          </a:p>
          <a:p>
            <a:pPr eaLnBrk="1" hangingPunct="1"/>
            <a:endParaRPr lang="hu-HU" altLang="hu-HU"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588"/>
            <a:ext cx="6408738"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zövegdoboz 4"/>
          <p:cNvSpPr txBox="1">
            <a:spLocks noChangeArrowheads="1"/>
          </p:cNvSpPr>
          <p:nvPr/>
        </p:nvSpPr>
        <p:spPr bwMode="auto">
          <a:xfrm>
            <a:off x="6732588" y="260350"/>
            <a:ext cx="19431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Zwischen Fascia pect. und clavipect.: interpectorale Lymphknoten: siehe Lymphabfluss aus der Brustdrüse!</a:t>
            </a:r>
          </a:p>
        </p:txBody>
      </p:sp>
      <p:sp>
        <p:nvSpPr>
          <p:cNvPr id="15364" name="Szövegdoboz 5"/>
          <p:cNvSpPr txBox="1">
            <a:spLocks noChangeArrowheads="1"/>
          </p:cNvSpPr>
          <p:nvPr/>
        </p:nvSpPr>
        <p:spPr bwMode="auto">
          <a:xfrm>
            <a:off x="6875463" y="3430588"/>
            <a:ext cx="20891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Einbau der Gefäßen in den Faszien: </a:t>
            </a:r>
            <a:r>
              <a:rPr lang="hu-HU" altLang="hu-HU" sz="1800" b="1"/>
              <a:t>Venenwand </a:t>
            </a:r>
            <a:r>
              <a:rPr lang="hu-HU" altLang="hu-HU" sz="1800"/>
              <a:t>wird </a:t>
            </a:r>
            <a:r>
              <a:rPr lang="hu-HU" altLang="hu-HU" sz="1800" b="1"/>
              <a:t>gespannt</a:t>
            </a:r>
            <a:r>
              <a:rPr lang="hu-HU" altLang="hu-HU" sz="1800"/>
              <a:t> (wird nicht während der Armbewegungen eingeengt. Aber das Gefahr der </a:t>
            </a:r>
            <a:r>
              <a:rPr lang="hu-HU" altLang="hu-HU" sz="1800" b="1"/>
              <a:t>Luftembolie</a:t>
            </a:r>
            <a:r>
              <a:rPr lang="hu-HU" altLang="hu-HU" sz="180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0"/>
            <a:ext cx="7596187"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ím 3"/>
          <p:cNvSpPr>
            <a:spLocks noGrp="1"/>
          </p:cNvSpPr>
          <p:nvPr>
            <p:ph type="ctrTitle"/>
          </p:nvPr>
        </p:nvSpPr>
        <p:spPr/>
        <p:txBody>
          <a:bodyPr/>
          <a:lstStyle/>
          <a:p>
            <a:pPr eaLnBrk="1" hangingPunct="1"/>
            <a:r>
              <a:rPr lang="hu-HU" altLang="hu-HU" sz="4800" b="1"/>
              <a:t>Regio (Fossa) axillaris</a:t>
            </a:r>
          </a:p>
        </p:txBody>
      </p:sp>
      <p:sp>
        <p:nvSpPr>
          <p:cNvPr id="17411"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ím 1"/>
          <p:cNvSpPr>
            <a:spLocks noGrp="1"/>
          </p:cNvSpPr>
          <p:nvPr>
            <p:ph type="title"/>
          </p:nvPr>
        </p:nvSpPr>
        <p:spPr>
          <a:xfrm>
            <a:off x="457200" y="274638"/>
            <a:ext cx="8229600" cy="850900"/>
          </a:xfrm>
        </p:spPr>
        <p:txBody>
          <a:bodyPr/>
          <a:lstStyle/>
          <a:p>
            <a:pPr eaLnBrk="1" hangingPunct="1"/>
            <a:r>
              <a:rPr lang="hu-HU" altLang="hu-HU" sz="4000" b="1"/>
              <a:t>Regio (Fossa) axillaris</a:t>
            </a:r>
          </a:p>
        </p:txBody>
      </p:sp>
      <p:sp>
        <p:nvSpPr>
          <p:cNvPr id="18435" name="Tartalom helye 2"/>
          <p:cNvSpPr>
            <a:spLocks noGrp="1"/>
          </p:cNvSpPr>
          <p:nvPr>
            <p:ph idx="1"/>
          </p:nvPr>
        </p:nvSpPr>
        <p:spPr>
          <a:xfrm>
            <a:off x="457200" y="2073275"/>
            <a:ext cx="8229600" cy="4784725"/>
          </a:xfrm>
        </p:spPr>
        <p:txBody>
          <a:bodyPr/>
          <a:lstStyle/>
          <a:p>
            <a:pPr eaLnBrk="1" hangingPunct="1"/>
            <a:r>
              <a:rPr lang="hu-HU" altLang="hu-HU" sz="2400"/>
              <a:t>Pyramidenförmige Grube, deren Spitze zeigt nach der Mitte der Clavicula</a:t>
            </a:r>
          </a:p>
          <a:p>
            <a:pPr eaLnBrk="1" hangingPunct="1"/>
            <a:r>
              <a:rPr lang="hu-HU" altLang="hu-HU" sz="2400"/>
              <a:t>Die Grube ist mit Faszien, Fettgewebe und Gefäß- und Nervenstämmen ausgefüllt.</a:t>
            </a:r>
          </a:p>
          <a:p>
            <a:pPr eaLnBrk="1" hangingPunct="1"/>
            <a:endParaRPr lang="hu-HU" altLang="hu-HU"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1788" y="0"/>
            <a:ext cx="4894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Szövegdoboz 4"/>
          <p:cNvSpPr txBox="1">
            <a:spLocks noChangeArrowheads="1"/>
          </p:cNvSpPr>
          <p:nvPr/>
        </p:nvSpPr>
        <p:spPr bwMode="auto">
          <a:xfrm>
            <a:off x="1403350" y="333375"/>
            <a:ext cx="1512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800" b="1"/>
              <a:t>Wände</a:t>
            </a:r>
          </a:p>
        </p:txBody>
      </p:sp>
      <p:sp>
        <p:nvSpPr>
          <p:cNvPr id="19460" name="Szövegdoboz 5"/>
          <p:cNvSpPr txBox="1">
            <a:spLocks noChangeArrowheads="1"/>
          </p:cNvSpPr>
          <p:nvPr/>
        </p:nvSpPr>
        <p:spPr bwMode="auto">
          <a:xfrm>
            <a:off x="395288" y="981075"/>
            <a:ext cx="309721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a:t>Vorderwand</a:t>
            </a:r>
            <a:r>
              <a:rPr lang="hu-HU" altLang="hu-HU" sz="1800"/>
              <a:t>: M. pect. maj., min.</a:t>
            </a:r>
          </a:p>
          <a:p>
            <a:pPr eaLnBrk="1" hangingPunct="1">
              <a:spcBef>
                <a:spcPct val="0"/>
              </a:spcBef>
              <a:buFontTx/>
              <a:buNone/>
            </a:pPr>
            <a:r>
              <a:rPr lang="hu-HU" altLang="hu-HU" sz="1800" b="1"/>
              <a:t>Hinterwand</a:t>
            </a:r>
            <a:r>
              <a:rPr lang="hu-HU" altLang="hu-HU" sz="1800"/>
              <a:t>: M. latissimus, M. subscap., M. teres maj.</a:t>
            </a:r>
          </a:p>
          <a:p>
            <a:pPr eaLnBrk="1" hangingPunct="1">
              <a:spcBef>
                <a:spcPct val="0"/>
              </a:spcBef>
              <a:buFontTx/>
              <a:buNone/>
            </a:pPr>
            <a:r>
              <a:rPr lang="hu-HU" altLang="hu-HU" sz="1800" b="1"/>
              <a:t>mediale Wand</a:t>
            </a:r>
            <a:r>
              <a:rPr lang="hu-HU" altLang="hu-HU" sz="1800"/>
              <a:t>: M. serr. ant. und die Rippen</a:t>
            </a:r>
          </a:p>
          <a:p>
            <a:pPr eaLnBrk="1" hangingPunct="1">
              <a:spcBef>
                <a:spcPct val="0"/>
              </a:spcBef>
              <a:buFontTx/>
              <a:buNone/>
            </a:pPr>
            <a:r>
              <a:rPr lang="hu-HU" altLang="hu-HU" sz="1800" b="1"/>
              <a:t>laterale Wand</a:t>
            </a:r>
            <a:r>
              <a:rPr lang="hu-HU" altLang="hu-HU" sz="1800"/>
              <a:t>: M. coracobrach., M. biceps, Caput breve und Collum humeri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Csoportba foglalás 6"/>
          <p:cNvGrpSpPr>
            <a:grpSpLocks noChangeAspect="1"/>
          </p:cNvGrpSpPr>
          <p:nvPr/>
        </p:nvGrpSpPr>
        <p:grpSpPr bwMode="auto">
          <a:xfrm>
            <a:off x="6156325" y="260350"/>
            <a:ext cx="2390775" cy="2474913"/>
            <a:chOff x="3192000" y="522068"/>
            <a:chExt cx="4188312" cy="4335393"/>
          </a:xfrm>
        </p:grpSpPr>
        <p:pic>
          <p:nvPicPr>
            <p:cNvPr id="20485"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2000" y="522068"/>
              <a:ext cx="4188312" cy="433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zabadkézi sokszög 5"/>
            <p:cNvSpPr/>
            <p:nvPr/>
          </p:nvSpPr>
          <p:spPr>
            <a:xfrm>
              <a:off x="4273842" y="2635537"/>
              <a:ext cx="2144215" cy="1977207"/>
            </a:xfrm>
            <a:custGeom>
              <a:avLst/>
              <a:gdLst>
                <a:gd name="connsiteX0" fmla="*/ 0 w 2145676"/>
                <a:gd name="connsiteY0" fmla="*/ 0 h 1978211"/>
                <a:gd name="connsiteX1" fmla="*/ 29883 w 2145676"/>
                <a:gd name="connsiteY1" fmla="*/ 5976 h 1978211"/>
                <a:gd name="connsiteX2" fmla="*/ 215153 w 2145676"/>
                <a:gd name="connsiteY2" fmla="*/ 17929 h 1978211"/>
                <a:gd name="connsiteX3" fmla="*/ 245036 w 2145676"/>
                <a:gd name="connsiteY3" fmla="*/ 23905 h 1978211"/>
                <a:gd name="connsiteX4" fmla="*/ 262965 w 2145676"/>
                <a:gd name="connsiteY4" fmla="*/ 29882 h 1978211"/>
                <a:gd name="connsiteX5" fmla="*/ 430306 w 2145676"/>
                <a:gd name="connsiteY5" fmla="*/ 35858 h 1978211"/>
                <a:gd name="connsiteX6" fmla="*/ 502024 w 2145676"/>
                <a:gd name="connsiteY6" fmla="*/ 47811 h 1978211"/>
                <a:gd name="connsiteX7" fmla="*/ 519953 w 2145676"/>
                <a:gd name="connsiteY7" fmla="*/ 53788 h 1978211"/>
                <a:gd name="connsiteX8" fmla="*/ 543859 w 2145676"/>
                <a:gd name="connsiteY8" fmla="*/ 59764 h 1978211"/>
                <a:gd name="connsiteX9" fmla="*/ 609600 w 2145676"/>
                <a:gd name="connsiteY9" fmla="*/ 77694 h 1978211"/>
                <a:gd name="connsiteX10" fmla="*/ 723153 w 2145676"/>
                <a:gd name="connsiteY10" fmla="*/ 83670 h 1978211"/>
                <a:gd name="connsiteX11" fmla="*/ 741083 w 2145676"/>
                <a:gd name="connsiteY11" fmla="*/ 95623 h 1978211"/>
                <a:gd name="connsiteX12" fmla="*/ 776942 w 2145676"/>
                <a:gd name="connsiteY12" fmla="*/ 107576 h 1978211"/>
                <a:gd name="connsiteX13" fmla="*/ 860612 w 2145676"/>
                <a:gd name="connsiteY13" fmla="*/ 119529 h 1978211"/>
                <a:gd name="connsiteX14" fmla="*/ 896471 w 2145676"/>
                <a:gd name="connsiteY14" fmla="*/ 131482 h 1978211"/>
                <a:gd name="connsiteX15" fmla="*/ 914400 w 2145676"/>
                <a:gd name="connsiteY15" fmla="*/ 137458 h 1978211"/>
                <a:gd name="connsiteX16" fmla="*/ 932330 w 2145676"/>
                <a:gd name="connsiteY16" fmla="*/ 149411 h 1978211"/>
                <a:gd name="connsiteX17" fmla="*/ 950259 w 2145676"/>
                <a:gd name="connsiteY17" fmla="*/ 155388 h 1978211"/>
                <a:gd name="connsiteX18" fmla="*/ 998071 w 2145676"/>
                <a:gd name="connsiteY18" fmla="*/ 167341 h 1978211"/>
                <a:gd name="connsiteX19" fmla="*/ 1027953 w 2145676"/>
                <a:gd name="connsiteY19" fmla="*/ 179294 h 1978211"/>
                <a:gd name="connsiteX20" fmla="*/ 1051859 w 2145676"/>
                <a:gd name="connsiteY20" fmla="*/ 191247 h 1978211"/>
                <a:gd name="connsiteX21" fmla="*/ 1093695 w 2145676"/>
                <a:gd name="connsiteY21" fmla="*/ 203200 h 1978211"/>
                <a:gd name="connsiteX22" fmla="*/ 1129553 w 2145676"/>
                <a:gd name="connsiteY22" fmla="*/ 221129 h 1978211"/>
                <a:gd name="connsiteX23" fmla="*/ 1183342 w 2145676"/>
                <a:gd name="connsiteY23" fmla="*/ 227105 h 1978211"/>
                <a:gd name="connsiteX24" fmla="*/ 1207248 w 2145676"/>
                <a:gd name="connsiteY24" fmla="*/ 245035 h 1978211"/>
                <a:gd name="connsiteX25" fmla="*/ 1243106 w 2145676"/>
                <a:gd name="connsiteY25" fmla="*/ 256988 h 1978211"/>
                <a:gd name="connsiteX26" fmla="*/ 1284942 w 2145676"/>
                <a:gd name="connsiteY26" fmla="*/ 268941 h 1978211"/>
                <a:gd name="connsiteX27" fmla="*/ 1320800 w 2145676"/>
                <a:gd name="connsiteY27" fmla="*/ 280894 h 1978211"/>
                <a:gd name="connsiteX28" fmla="*/ 1338730 w 2145676"/>
                <a:gd name="connsiteY28" fmla="*/ 292847 h 1978211"/>
                <a:gd name="connsiteX29" fmla="*/ 1368612 w 2145676"/>
                <a:gd name="connsiteY29" fmla="*/ 298823 h 1978211"/>
                <a:gd name="connsiteX30" fmla="*/ 1458259 w 2145676"/>
                <a:gd name="connsiteY30" fmla="*/ 316752 h 1978211"/>
                <a:gd name="connsiteX31" fmla="*/ 1512048 w 2145676"/>
                <a:gd name="connsiteY31" fmla="*/ 346635 h 1978211"/>
                <a:gd name="connsiteX32" fmla="*/ 1529977 w 2145676"/>
                <a:gd name="connsiteY32" fmla="*/ 364564 h 1978211"/>
                <a:gd name="connsiteX33" fmla="*/ 1589742 w 2145676"/>
                <a:gd name="connsiteY33" fmla="*/ 370541 h 1978211"/>
                <a:gd name="connsiteX34" fmla="*/ 1631577 w 2145676"/>
                <a:gd name="connsiteY34" fmla="*/ 382494 h 1978211"/>
                <a:gd name="connsiteX35" fmla="*/ 1679389 w 2145676"/>
                <a:gd name="connsiteY35" fmla="*/ 388470 h 1978211"/>
                <a:gd name="connsiteX36" fmla="*/ 1715248 w 2145676"/>
                <a:gd name="connsiteY36" fmla="*/ 400423 h 1978211"/>
                <a:gd name="connsiteX37" fmla="*/ 1733177 w 2145676"/>
                <a:gd name="connsiteY37" fmla="*/ 406400 h 1978211"/>
                <a:gd name="connsiteX38" fmla="*/ 1775012 w 2145676"/>
                <a:gd name="connsiteY38" fmla="*/ 430305 h 1978211"/>
                <a:gd name="connsiteX39" fmla="*/ 1810871 w 2145676"/>
                <a:gd name="connsiteY39" fmla="*/ 442258 h 1978211"/>
                <a:gd name="connsiteX40" fmla="*/ 1828800 w 2145676"/>
                <a:gd name="connsiteY40" fmla="*/ 448235 h 1978211"/>
                <a:gd name="connsiteX41" fmla="*/ 1864659 w 2145676"/>
                <a:gd name="connsiteY41" fmla="*/ 466164 h 1978211"/>
                <a:gd name="connsiteX42" fmla="*/ 1900518 w 2145676"/>
                <a:gd name="connsiteY42" fmla="*/ 490070 h 1978211"/>
                <a:gd name="connsiteX43" fmla="*/ 1936377 w 2145676"/>
                <a:gd name="connsiteY43" fmla="*/ 502023 h 1978211"/>
                <a:gd name="connsiteX44" fmla="*/ 1990165 w 2145676"/>
                <a:gd name="connsiteY44" fmla="*/ 525929 h 1978211"/>
                <a:gd name="connsiteX45" fmla="*/ 2008095 w 2145676"/>
                <a:gd name="connsiteY45" fmla="*/ 531905 h 1978211"/>
                <a:gd name="connsiteX46" fmla="*/ 2026024 w 2145676"/>
                <a:gd name="connsiteY46" fmla="*/ 537882 h 1978211"/>
                <a:gd name="connsiteX47" fmla="*/ 2055906 w 2145676"/>
                <a:gd name="connsiteY47" fmla="*/ 561788 h 1978211"/>
                <a:gd name="connsiteX48" fmla="*/ 2091765 w 2145676"/>
                <a:gd name="connsiteY48" fmla="*/ 585694 h 1978211"/>
                <a:gd name="connsiteX49" fmla="*/ 2133600 w 2145676"/>
                <a:gd name="connsiteY49" fmla="*/ 597647 h 1978211"/>
                <a:gd name="connsiteX50" fmla="*/ 2145553 w 2145676"/>
                <a:gd name="connsiteY50" fmla="*/ 615576 h 1978211"/>
                <a:gd name="connsiteX51" fmla="*/ 2127624 w 2145676"/>
                <a:gd name="connsiteY51" fmla="*/ 651435 h 1978211"/>
                <a:gd name="connsiteX52" fmla="*/ 2103718 w 2145676"/>
                <a:gd name="connsiteY52" fmla="*/ 705223 h 1978211"/>
                <a:gd name="connsiteX53" fmla="*/ 2091765 w 2145676"/>
                <a:gd name="connsiteY53" fmla="*/ 741082 h 1978211"/>
                <a:gd name="connsiteX54" fmla="*/ 2079812 w 2145676"/>
                <a:gd name="connsiteY54" fmla="*/ 782917 h 1978211"/>
                <a:gd name="connsiteX55" fmla="*/ 2067859 w 2145676"/>
                <a:gd name="connsiteY55" fmla="*/ 806823 h 1978211"/>
                <a:gd name="connsiteX56" fmla="*/ 2049930 w 2145676"/>
                <a:gd name="connsiteY56" fmla="*/ 866588 h 1978211"/>
                <a:gd name="connsiteX57" fmla="*/ 2037977 w 2145676"/>
                <a:gd name="connsiteY57" fmla="*/ 902447 h 1978211"/>
                <a:gd name="connsiteX58" fmla="*/ 2020048 w 2145676"/>
                <a:gd name="connsiteY58" fmla="*/ 962211 h 1978211"/>
                <a:gd name="connsiteX59" fmla="*/ 1984189 w 2145676"/>
                <a:gd name="connsiteY59" fmla="*/ 1033929 h 1978211"/>
                <a:gd name="connsiteX60" fmla="*/ 1978212 w 2145676"/>
                <a:gd name="connsiteY60" fmla="*/ 1051858 h 1978211"/>
                <a:gd name="connsiteX61" fmla="*/ 1960283 w 2145676"/>
                <a:gd name="connsiteY61" fmla="*/ 1171388 h 1978211"/>
                <a:gd name="connsiteX62" fmla="*/ 1948330 w 2145676"/>
                <a:gd name="connsiteY62" fmla="*/ 1207247 h 1978211"/>
                <a:gd name="connsiteX63" fmla="*/ 1930400 w 2145676"/>
                <a:gd name="connsiteY63" fmla="*/ 1243105 h 1978211"/>
                <a:gd name="connsiteX64" fmla="*/ 1912471 w 2145676"/>
                <a:gd name="connsiteY64" fmla="*/ 1278964 h 1978211"/>
                <a:gd name="connsiteX65" fmla="*/ 1906495 w 2145676"/>
                <a:gd name="connsiteY65" fmla="*/ 1350682 h 1978211"/>
                <a:gd name="connsiteX66" fmla="*/ 1888565 w 2145676"/>
                <a:gd name="connsiteY66" fmla="*/ 1356658 h 1978211"/>
                <a:gd name="connsiteX67" fmla="*/ 1882589 w 2145676"/>
                <a:gd name="connsiteY67" fmla="*/ 1380564 h 1978211"/>
                <a:gd name="connsiteX68" fmla="*/ 1876612 w 2145676"/>
                <a:gd name="connsiteY68" fmla="*/ 1398494 h 1978211"/>
                <a:gd name="connsiteX69" fmla="*/ 1870636 w 2145676"/>
                <a:gd name="connsiteY69" fmla="*/ 1452282 h 1978211"/>
                <a:gd name="connsiteX70" fmla="*/ 1858683 w 2145676"/>
                <a:gd name="connsiteY70" fmla="*/ 1488141 h 1978211"/>
                <a:gd name="connsiteX71" fmla="*/ 1858683 w 2145676"/>
                <a:gd name="connsiteY71" fmla="*/ 1583764 h 1978211"/>
                <a:gd name="connsiteX72" fmla="*/ 1846730 w 2145676"/>
                <a:gd name="connsiteY72" fmla="*/ 1733176 h 1978211"/>
                <a:gd name="connsiteX73" fmla="*/ 1828800 w 2145676"/>
                <a:gd name="connsiteY73" fmla="*/ 1780988 h 1978211"/>
                <a:gd name="connsiteX74" fmla="*/ 1822824 w 2145676"/>
                <a:gd name="connsiteY74" fmla="*/ 1882588 h 1978211"/>
                <a:gd name="connsiteX75" fmla="*/ 1816848 w 2145676"/>
                <a:gd name="connsiteY75" fmla="*/ 1900517 h 1978211"/>
                <a:gd name="connsiteX76" fmla="*/ 1810871 w 2145676"/>
                <a:gd name="connsiteY76" fmla="*/ 1978211 h 1978211"/>
                <a:gd name="connsiteX77" fmla="*/ 1780989 w 2145676"/>
                <a:gd name="connsiteY77" fmla="*/ 1972235 h 1978211"/>
                <a:gd name="connsiteX78" fmla="*/ 1769036 w 2145676"/>
                <a:gd name="connsiteY78" fmla="*/ 1954305 h 1978211"/>
                <a:gd name="connsiteX79" fmla="*/ 1751106 w 2145676"/>
                <a:gd name="connsiteY79" fmla="*/ 1936376 h 1978211"/>
                <a:gd name="connsiteX80" fmla="*/ 1715248 w 2145676"/>
                <a:gd name="connsiteY80" fmla="*/ 1924423 h 1978211"/>
                <a:gd name="connsiteX81" fmla="*/ 1685365 w 2145676"/>
                <a:gd name="connsiteY81" fmla="*/ 1870635 h 1978211"/>
                <a:gd name="connsiteX82" fmla="*/ 1667436 w 2145676"/>
                <a:gd name="connsiteY82" fmla="*/ 1864658 h 1978211"/>
                <a:gd name="connsiteX83" fmla="*/ 1643530 w 2145676"/>
                <a:gd name="connsiteY83" fmla="*/ 1858682 h 1978211"/>
                <a:gd name="connsiteX84" fmla="*/ 1607671 w 2145676"/>
                <a:gd name="connsiteY84" fmla="*/ 1828800 h 1978211"/>
                <a:gd name="connsiteX85" fmla="*/ 1595718 w 2145676"/>
                <a:gd name="connsiteY85" fmla="*/ 1810870 h 1978211"/>
                <a:gd name="connsiteX86" fmla="*/ 1577789 w 2145676"/>
                <a:gd name="connsiteY86" fmla="*/ 1798917 h 1978211"/>
                <a:gd name="connsiteX87" fmla="*/ 1559859 w 2145676"/>
                <a:gd name="connsiteY87" fmla="*/ 1780988 h 1978211"/>
                <a:gd name="connsiteX88" fmla="*/ 1524000 w 2145676"/>
                <a:gd name="connsiteY88" fmla="*/ 1763058 h 1978211"/>
                <a:gd name="connsiteX89" fmla="*/ 1512048 w 2145676"/>
                <a:gd name="connsiteY89" fmla="*/ 1739152 h 1978211"/>
                <a:gd name="connsiteX90" fmla="*/ 1494118 w 2145676"/>
                <a:gd name="connsiteY90" fmla="*/ 1679388 h 1978211"/>
                <a:gd name="connsiteX91" fmla="*/ 1452283 w 2145676"/>
                <a:gd name="connsiteY91" fmla="*/ 1661458 h 1978211"/>
                <a:gd name="connsiteX92" fmla="*/ 1434353 w 2145676"/>
                <a:gd name="connsiteY92" fmla="*/ 1643529 h 1978211"/>
                <a:gd name="connsiteX93" fmla="*/ 1416424 w 2145676"/>
                <a:gd name="connsiteY93" fmla="*/ 1637552 h 1978211"/>
                <a:gd name="connsiteX94" fmla="*/ 1386542 w 2145676"/>
                <a:gd name="connsiteY94" fmla="*/ 1607670 h 1978211"/>
                <a:gd name="connsiteX95" fmla="*/ 1350683 w 2145676"/>
                <a:gd name="connsiteY95" fmla="*/ 1595717 h 1978211"/>
                <a:gd name="connsiteX96" fmla="*/ 1332753 w 2145676"/>
                <a:gd name="connsiteY96" fmla="*/ 1589741 h 1978211"/>
                <a:gd name="connsiteX97" fmla="*/ 1290918 w 2145676"/>
                <a:gd name="connsiteY97" fmla="*/ 1571811 h 1978211"/>
                <a:gd name="connsiteX98" fmla="*/ 1272989 w 2145676"/>
                <a:gd name="connsiteY98" fmla="*/ 1559858 h 1978211"/>
                <a:gd name="connsiteX99" fmla="*/ 1255059 w 2145676"/>
                <a:gd name="connsiteY99" fmla="*/ 1553882 h 1978211"/>
                <a:gd name="connsiteX100" fmla="*/ 1231153 w 2145676"/>
                <a:gd name="connsiteY100" fmla="*/ 1541929 h 1978211"/>
                <a:gd name="connsiteX101" fmla="*/ 1225177 w 2145676"/>
                <a:gd name="connsiteY101" fmla="*/ 1518023 h 1978211"/>
                <a:gd name="connsiteX102" fmla="*/ 1183342 w 2145676"/>
                <a:gd name="connsiteY102" fmla="*/ 1488141 h 1978211"/>
                <a:gd name="connsiteX103" fmla="*/ 1147483 w 2145676"/>
                <a:gd name="connsiteY103" fmla="*/ 1464235 h 1978211"/>
                <a:gd name="connsiteX104" fmla="*/ 1105648 w 2145676"/>
                <a:gd name="connsiteY104" fmla="*/ 1422400 h 1978211"/>
                <a:gd name="connsiteX105" fmla="*/ 1063812 w 2145676"/>
                <a:gd name="connsiteY105" fmla="*/ 1392517 h 1978211"/>
                <a:gd name="connsiteX106" fmla="*/ 1027953 w 2145676"/>
                <a:gd name="connsiteY106" fmla="*/ 1368611 h 1978211"/>
                <a:gd name="connsiteX107" fmla="*/ 986118 w 2145676"/>
                <a:gd name="connsiteY107" fmla="*/ 1344705 h 1978211"/>
                <a:gd name="connsiteX108" fmla="*/ 974165 w 2145676"/>
                <a:gd name="connsiteY108" fmla="*/ 1326776 h 1978211"/>
                <a:gd name="connsiteX109" fmla="*/ 920377 w 2145676"/>
                <a:gd name="connsiteY109" fmla="*/ 1302870 h 1978211"/>
                <a:gd name="connsiteX110" fmla="*/ 902448 w 2145676"/>
                <a:gd name="connsiteY110" fmla="*/ 1290917 h 1978211"/>
                <a:gd name="connsiteX111" fmla="*/ 878542 w 2145676"/>
                <a:gd name="connsiteY111" fmla="*/ 1267011 h 1978211"/>
                <a:gd name="connsiteX112" fmla="*/ 836706 w 2145676"/>
                <a:gd name="connsiteY112" fmla="*/ 1243105 h 1978211"/>
                <a:gd name="connsiteX113" fmla="*/ 824753 w 2145676"/>
                <a:gd name="connsiteY113" fmla="*/ 1219200 h 1978211"/>
                <a:gd name="connsiteX114" fmla="*/ 806824 w 2145676"/>
                <a:gd name="connsiteY114" fmla="*/ 1213223 h 1978211"/>
                <a:gd name="connsiteX115" fmla="*/ 788895 w 2145676"/>
                <a:gd name="connsiteY115" fmla="*/ 1201270 h 1978211"/>
                <a:gd name="connsiteX116" fmla="*/ 759012 w 2145676"/>
                <a:gd name="connsiteY116" fmla="*/ 1171388 h 1978211"/>
                <a:gd name="connsiteX117" fmla="*/ 717177 w 2145676"/>
                <a:gd name="connsiteY117" fmla="*/ 1141505 h 1978211"/>
                <a:gd name="connsiteX118" fmla="*/ 699248 w 2145676"/>
                <a:gd name="connsiteY118" fmla="*/ 1123576 h 1978211"/>
                <a:gd name="connsiteX119" fmla="*/ 657412 w 2145676"/>
                <a:gd name="connsiteY119" fmla="*/ 1105647 h 1978211"/>
                <a:gd name="connsiteX120" fmla="*/ 633506 w 2145676"/>
                <a:gd name="connsiteY120" fmla="*/ 1093694 h 1978211"/>
                <a:gd name="connsiteX121" fmla="*/ 591671 w 2145676"/>
                <a:gd name="connsiteY121" fmla="*/ 1081741 h 1978211"/>
                <a:gd name="connsiteX122" fmla="*/ 573742 w 2145676"/>
                <a:gd name="connsiteY122" fmla="*/ 1069788 h 1978211"/>
                <a:gd name="connsiteX123" fmla="*/ 549836 w 2145676"/>
                <a:gd name="connsiteY123" fmla="*/ 1057835 h 1978211"/>
                <a:gd name="connsiteX124" fmla="*/ 531906 w 2145676"/>
                <a:gd name="connsiteY124" fmla="*/ 1039905 h 1978211"/>
                <a:gd name="connsiteX125" fmla="*/ 496048 w 2145676"/>
                <a:gd name="connsiteY125" fmla="*/ 1027952 h 1978211"/>
                <a:gd name="connsiteX126" fmla="*/ 454212 w 2145676"/>
                <a:gd name="connsiteY126" fmla="*/ 1004047 h 1978211"/>
                <a:gd name="connsiteX127" fmla="*/ 418353 w 2145676"/>
                <a:gd name="connsiteY127" fmla="*/ 992094 h 1978211"/>
                <a:gd name="connsiteX128" fmla="*/ 382495 w 2145676"/>
                <a:gd name="connsiteY128" fmla="*/ 974164 h 1978211"/>
                <a:gd name="connsiteX129" fmla="*/ 364565 w 2145676"/>
                <a:gd name="connsiteY129" fmla="*/ 962211 h 1978211"/>
                <a:gd name="connsiteX130" fmla="*/ 322730 w 2145676"/>
                <a:gd name="connsiteY130" fmla="*/ 950258 h 1978211"/>
                <a:gd name="connsiteX131" fmla="*/ 298824 w 2145676"/>
                <a:gd name="connsiteY131" fmla="*/ 938305 h 1978211"/>
                <a:gd name="connsiteX132" fmla="*/ 256989 w 2145676"/>
                <a:gd name="connsiteY132" fmla="*/ 908423 h 1978211"/>
                <a:gd name="connsiteX133" fmla="*/ 239059 w 2145676"/>
                <a:gd name="connsiteY133" fmla="*/ 890494 h 1978211"/>
                <a:gd name="connsiteX134" fmla="*/ 221130 w 2145676"/>
                <a:gd name="connsiteY134" fmla="*/ 884517 h 1978211"/>
                <a:gd name="connsiteX135" fmla="*/ 203200 w 2145676"/>
                <a:gd name="connsiteY135" fmla="*/ 872564 h 1978211"/>
                <a:gd name="connsiteX136" fmla="*/ 191248 w 2145676"/>
                <a:gd name="connsiteY136" fmla="*/ 854635 h 1978211"/>
                <a:gd name="connsiteX137" fmla="*/ 179295 w 2145676"/>
                <a:gd name="connsiteY137" fmla="*/ 747058 h 1978211"/>
                <a:gd name="connsiteX138" fmla="*/ 173318 w 2145676"/>
                <a:gd name="connsiteY138" fmla="*/ 705223 h 1978211"/>
                <a:gd name="connsiteX139" fmla="*/ 161365 w 2145676"/>
                <a:gd name="connsiteY139" fmla="*/ 687294 h 1978211"/>
                <a:gd name="connsiteX140" fmla="*/ 149412 w 2145676"/>
                <a:gd name="connsiteY140" fmla="*/ 651435 h 1978211"/>
                <a:gd name="connsiteX141" fmla="*/ 137459 w 2145676"/>
                <a:gd name="connsiteY141" fmla="*/ 627529 h 1978211"/>
                <a:gd name="connsiteX142" fmla="*/ 131483 w 2145676"/>
                <a:gd name="connsiteY142" fmla="*/ 555811 h 1978211"/>
                <a:gd name="connsiteX143" fmla="*/ 125506 w 2145676"/>
                <a:gd name="connsiteY143" fmla="*/ 537882 h 1978211"/>
                <a:gd name="connsiteX144" fmla="*/ 113553 w 2145676"/>
                <a:gd name="connsiteY144" fmla="*/ 478117 h 1978211"/>
                <a:gd name="connsiteX145" fmla="*/ 107577 w 2145676"/>
                <a:gd name="connsiteY145" fmla="*/ 424329 h 1978211"/>
                <a:gd name="connsiteX146" fmla="*/ 101600 w 2145676"/>
                <a:gd name="connsiteY146" fmla="*/ 406400 h 1978211"/>
                <a:gd name="connsiteX147" fmla="*/ 89648 w 2145676"/>
                <a:gd name="connsiteY147" fmla="*/ 346635 h 1978211"/>
                <a:gd name="connsiteX148" fmla="*/ 65742 w 2145676"/>
                <a:gd name="connsiteY148" fmla="*/ 268941 h 1978211"/>
                <a:gd name="connsiteX149" fmla="*/ 59765 w 2145676"/>
                <a:gd name="connsiteY149" fmla="*/ 227105 h 1978211"/>
                <a:gd name="connsiteX150" fmla="*/ 47812 w 2145676"/>
                <a:gd name="connsiteY150" fmla="*/ 161364 h 1978211"/>
                <a:gd name="connsiteX151" fmla="*/ 35859 w 2145676"/>
                <a:gd name="connsiteY151" fmla="*/ 89647 h 1978211"/>
                <a:gd name="connsiteX152" fmla="*/ 23906 w 2145676"/>
                <a:gd name="connsiteY152" fmla="*/ 53788 h 1978211"/>
                <a:gd name="connsiteX153" fmla="*/ 0 w 2145676"/>
                <a:gd name="connsiteY153" fmla="*/ 0 h 197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145676" h="1978211">
                  <a:moveTo>
                    <a:pt x="0" y="0"/>
                  </a:moveTo>
                  <a:cubicBezTo>
                    <a:pt x="9961" y="1992"/>
                    <a:pt x="19814" y="4634"/>
                    <a:pt x="29883" y="5976"/>
                  </a:cubicBezTo>
                  <a:cubicBezTo>
                    <a:pt x="91870" y="14240"/>
                    <a:pt x="152180" y="14930"/>
                    <a:pt x="215153" y="17929"/>
                  </a:cubicBezTo>
                  <a:cubicBezTo>
                    <a:pt x="225114" y="19921"/>
                    <a:pt x="235181" y="21441"/>
                    <a:pt x="245036" y="23905"/>
                  </a:cubicBezTo>
                  <a:cubicBezTo>
                    <a:pt x="251148" y="25433"/>
                    <a:pt x="256678" y="29476"/>
                    <a:pt x="262965" y="29882"/>
                  </a:cubicBezTo>
                  <a:cubicBezTo>
                    <a:pt x="318665" y="33476"/>
                    <a:pt x="374526" y="33866"/>
                    <a:pt x="430306" y="35858"/>
                  </a:cubicBezTo>
                  <a:cubicBezTo>
                    <a:pt x="493642" y="51693"/>
                    <a:pt x="399430" y="29157"/>
                    <a:pt x="502024" y="47811"/>
                  </a:cubicBezTo>
                  <a:cubicBezTo>
                    <a:pt x="508222" y="48938"/>
                    <a:pt x="513896" y="52057"/>
                    <a:pt x="519953" y="53788"/>
                  </a:cubicBezTo>
                  <a:cubicBezTo>
                    <a:pt x="527851" y="56045"/>
                    <a:pt x="535992" y="57404"/>
                    <a:pt x="543859" y="59764"/>
                  </a:cubicBezTo>
                  <a:cubicBezTo>
                    <a:pt x="568141" y="67048"/>
                    <a:pt x="584466" y="75600"/>
                    <a:pt x="609600" y="77694"/>
                  </a:cubicBezTo>
                  <a:cubicBezTo>
                    <a:pt x="647372" y="80842"/>
                    <a:pt x="685302" y="81678"/>
                    <a:pt x="723153" y="83670"/>
                  </a:cubicBezTo>
                  <a:cubicBezTo>
                    <a:pt x="729130" y="87654"/>
                    <a:pt x="734519" y="92706"/>
                    <a:pt x="741083" y="95623"/>
                  </a:cubicBezTo>
                  <a:cubicBezTo>
                    <a:pt x="752597" y="100740"/>
                    <a:pt x="764989" y="103592"/>
                    <a:pt x="776942" y="107576"/>
                  </a:cubicBezTo>
                  <a:cubicBezTo>
                    <a:pt x="815744" y="120510"/>
                    <a:pt x="788604" y="112982"/>
                    <a:pt x="860612" y="119529"/>
                  </a:cubicBezTo>
                  <a:lnTo>
                    <a:pt x="896471" y="131482"/>
                  </a:lnTo>
                  <a:lnTo>
                    <a:pt x="914400" y="137458"/>
                  </a:lnTo>
                  <a:cubicBezTo>
                    <a:pt x="920377" y="141442"/>
                    <a:pt x="925905" y="146199"/>
                    <a:pt x="932330" y="149411"/>
                  </a:cubicBezTo>
                  <a:cubicBezTo>
                    <a:pt x="937965" y="152228"/>
                    <a:pt x="944181" y="153730"/>
                    <a:pt x="950259" y="155388"/>
                  </a:cubicBezTo>
                  <a:cubicBezTo>
                    <a:pt x="966108" y="159711"/>
                    <a:pt x="982818" y="161240"/>
                    <a:pt x="998071" y="167341"/>
                  </a:cubicBezTo>
                  <a:cubicBezTo>
                    <a:pt x="1008032" y="171325"/>
                    <a:pt x="1018150" y="174937"/>
                    <a:pt x="1027953" y="179294"/>
                  </a:cubicBezTo>
                  <a:cubicBezTo>
                    <a:pt x="1036094" y="182912"/>
                    <a:pt x="1043517" y="188119"/>
                    <a:pt x="1051859" y="191247"/>
                  </a:cubicBezTo>
                  <a:cubicBezTo>
                    <a:pt x="1067190" y="196996"/>
                    <a:pt x="1079237" y="195971"/>
                    <a:pt x="1093695" y="203200"/>
                  </a:cubicBezTo>
                  <a:cubicBezTo>
                    <a:pt x="1114341" y="213523"/>
                    <a:pt x="1107025" y="217374"/>
                    <a:pt x="1129553" y="221129"/>
                  </a:cubicBezTo>
                  <a:cubicBezTo>
                    <a:pt x="1147348" y="224095"/>
                    <a:pt x="1165412" y="225113"/>
                    <a:pt x="1183342" y="227105"/>
                  </a:cubicBezTo>
                  <a:cubicBezTo>
                    <a:pt x="1191311" y="233082"/>
                    <a:pt x="1198339" y="240580"/>
                    <a:pt x="1207248" y="245035"/>
                  </a:cubicBezTo>
                  <a:cubicBezTo>
                    <a:pt x="1218517" y="250670"/>
                    <a:pt x="1231153" y="253004"/>
                    <a:pt x="1243106" y="256988"/>
                  </a:cubicBezTo>
                  <a:cubicBezTo>
                    <a:pt x="1303354" y="277070"/>
                    <a:pt x="1209909" y="246430"/>
                    <a:pt x="1284942" y="268941"/>
                  </a:cubicBezTo>
                  <a:cubicBezTo>
                    <a:pt x="1297010" y="272562"/>
                    <a:pt x="1310317" y="273905"/>
                    <a:pt x="1320800" y="280894"/>
                  </a:cubicBezTo>
                  <a:cubicBezTo>
                    <a:pt x="1326777" y="284878"/>
                    <a:pt x="1332004" y="290325"/>
                    <a:pt x="1338730" y="292847"/>
                  </a:cubicBezTo>
                  <a:cubicBezTo>
                    <a:pt x="1348241" y="296414"/>
                    <a:pt x="1358680" y="296695"/>
                    <a:pt x="1368612" y="298823"/>
                  </a:cubicBezTo>
                  <a:cubicBezTo>
                    <a:pt x="1445171" y="315228"/>
                    <a:pt x="1397064" y="306554"/>
                    <a:pt x="1458259" y="316752"/>
                  </a:cubicBezTo>
                  <a:cubicBezTo>
                    <a:pt x="1480805" y="324268"/>
                    <a:pt x="1491498" y="326085"/>
                    <a:pt x="1512048" y="346635"/>
                  </a:cubicBezTo>
                  <a:cubicBezTo>
                    <a:pt x="1518024" y="352611"/>
                    <a:pt x="1521899" y="362078"/>
                    <a:pt x="1529977" y="364564"/>
                  </a:cubicBezTo>
                  <a:cubicBezTo>
                    <a:pt x="1549113" y="370452"/>
                    <a:pt x="1569820" y="368549"/>
                    <a:pt x="1589742" y="370541"/>
                  </a:cubicBezTo>
                  <a:cubicBezTo>
                    <a:pt x="1603949" y="375276"/>
                    <a:pt x="1616574" y="379993"/>
                    <a:pt x="1631577" y="382494"/>
                  </a:cubicBezTo>
                  <a:cubicBezTo>
                    <a:pt x="1647420" y="385134"/>
                    <a:pt x="1663452" y="386478"/>
                    <a:pt x="1679389" y="388470"/>
                  </a:cubicBezTo>
                  <a:lnTo>
                    <a:pt x="1715248" y="400423"/>
                  </a:lnTo>
                  <a:cubicBezTo>
                    <a:pt x="1721224" y="402415"/>
                    <a:pt x="1727935" y="402906"/>
                    <a:pt x="1733177" y="406400"/>
                  </a:cubicBezTo>
                  <a:cubicBezTo>
                    <a:pt x="1749348" y="417180"/>
                    <a:pt x="1756057" y="422723"/>
                    <a:pt x="1775012" y="430305"/>
                  </a:cubicBezTo>
                  <a:cubicBezTo>
                    <a:pt x="1786710" y="434984"/>
                    <a:pt x="1798918" y="438274"/>
                    <a:pt x="1810871" y="442258"/>
                  </a:cubicBezTo>
                  <a:cubicBezTo>
                    <a:pt x="1816847" y="444250"/>
                    <a:pt x="1823558" y="444741"/>
                    <a:pt x="1828800" y="448235"/>
                  </a:cubicBezTo>
                  <a:cubicBezTo>
                    <a:pt x="1851972" y="463682"/>
                    <a:pt x="1839916" y="457917"/>
                    <a:pt x="1864659" y="466164"/>
                  </a:cubicBezTo>
                  <a:cubicBezTo>
                    <a:pt x="1876612" y="474133"/>
                    <a:pt x="1886889" y="485527"/>
                    <a:pt x="1900518" y="490070"/>
                  </a:cubicBezTo>
                  <a:lnTo>
                    <a:pt x="1936377" y="502023"/>
                  </a:lnTo>
                  <a:cubicBezTo>
                    <a:pt x="1964788" y="520965"/>
                    <a:pt x="1947493" y="511706"/>
                    <a:pt x="1990165" y="525929"/>
                  </a:cubicBezTo>
                  <a:lnTo>
                    <a:pt x="2008095" y="531905"/>
                  </a:lnTo>
                  <a:lnTo>
                    <a:pt x="2026024" y="537882"/>
                  </a:lnTo>
                  <a:cubicBezTo>
                    <a:pt x="2048109" y="571009"/>
                    <a:pt x="2025341" y="544807"/>
                    <a:pt x="2055906" y="561788"/>
                  </a:cubicBezTo>
                  <a:cubicBezTo>
                    <a:pt x="2068464" y="568765"/>
                    <a:pt x="2077828" y="582210"/>
                    <a:pt x="2091765" y="585694"/>
                  </a:cubicBezTo>
                  <a:cubicBezTo>
                    <a:pt x="2121783" y="593198"/>
                    <a:pt x="2107879" y="589072"/>
                    <a:pt x="2133600" y="597647"/>
                  </a:cubicBezTo>
                  <a:cubicBezTo>
                    <a:pt x="2137584" y="603623"/>
                    <a:pt x="2144372" y="608491"/>
                    <a:pt x="2145553" y="615576"/>
                  </a:cubicBezTo>
                  <a:cubicBezTo>
                    <a:pt x="2147203" y="625473"/>
                    <a:pt x="2131786" y="645191"/>
                    <a:pt x="2127624" y="651435"/>
                  </a:cubicBezTo>
                  <a:cubicBezTo>
                    <a:pt x="2113400" y="694108"/>
                    <a:pt x="2122660" y="676811"/>
                    <a:pt x="2103718" y="705223"/>
                  </a:cubicBezTo>
                  <a:cubicBezTo>
                    <a:pt x="2099734" y="717176"/>
                    <a:pt x="2094821" y="728859"/>
                    <a:pt x="2091765" y="741082"/>
                  </a:cubicBezTo>
                  <a:cubicBezTo>
                    <a:pt x="2088731" y="753221"/>
                    <a:pt x="2084959" y="770908"/>
                    <a:pt x="2079812" y="782917"/>
                  </a:cubicBezTo>
                  <a:cubicBezTo>
                    <a:pt x="2076302" y="791106"/>
                    <a:pt x="2071843" y="798854"/>
                    <a:pt x="2067859" y="806823"/>
                  </a:cubicBezTo>
                  <a:cubicBezTo>
                    <a:pt x="2058828" y="842948"/>
                    <a:pt x="2064479" y="822943"/>
                    <a:pt x="2049930" y="866588"/>
                  </a:cubicBezTo>
                  <a:lnTo>
                    <a:pt x="2037977" y="902447"/>
                  </a:lnTo>
                  <a:cubicBezTo>
                    <a:pt x="2034637" y="915806"/>
                    <a:pt x="2025864" y="953486"/>
                    <a:pt x="2020048" y="962211"/>
                  </a:cubicBezTo>
                  <a:cubicBezTo>
                    <a:pt x="1989152" y="1008556"/>
                    <a:pt x="2000686" y="984440"/>
                    <a:pt x="1984189" y="1033929"/>
                  </a:cubicBezTo>
                  <a:lnTo>
                    <a:pt x="1978212" y="1051858"/>
                  </a:lnTo>
                  <a:cubicBezTo>
                    <a:pt x="1972236" y="1091701"/>
                    <a:pt x="1973024" y="1133166"/>
                    <a:pt x="1960283" y="1171388"/>
                  </a:cubicBezTo>
                  <a:cubicBezTo>
                    <a:pt x="1956299" y="1183341"/>
                    <a:pt x="1955319" y="1196764"/>
                    <a:pt x="1948330" y="1207247"/>
                  </a:cubicBezTo>
                  <a:cubicBezTo>
                    <a:pt x="1914084" y="1258615"/>
                    <a:pt x="1955136" y="1193631"/>
                    <a:pt x="1930400" y="1243105"/>
                  </a:cubicBezTo>
                  <a:cubicBezTo>
                    <a:pt x="1907229" y="1289447"/>
                    <a:pt x="1927494" y="1233899"/>
                    <a:pt x="1912471" y="1278964"/>
                  </a:cubicBezTo>
                  <a:cubicBezTo>
                    <a:pt x="1910479" y="1302870"/>
                    <a:pt x="1913550" y="1327754"/>
                    <a:pt x="1906495" y="1350682"/>
                  </a:cubicBezTo>
                  <a:cubicBezTo>
                    <a:pt x="1904642" y="1356703"/>
                    <a:pt x="1892501" y="1351739"/>
                    <a:pt x="1888565" y="1356658"/>
                  </a:cubicBezTo>
                  <a:cubicBezTo>
                    <a:pt x="1883434" y="1363072"/>
                    <a:pt x="1884845" y="1372666"/>
                    <a:pt x="1882589" y="1380564"/>
                  </a:cubicBezTo>
                  <a:cubicBezTo>
                    <a:pt x="1880858" y="1386622"/>
                    <a:pt x="1878604" y="1392517"/>
                    <a:pt x="1876612" y="1398494"/>
                  </a:cubicBezTo>
                  <a:cubicBezTo>
                    <a:pt x="1874620" y="1416423"/>
                    <a:pt x="1874174" y="1434593"/>
                    <a:pt x="1870636" y="1452282"/>
                  </a:cubicBezTo>
                  <a:cubicBezTo>
                    <a:pt x="1868165" y="1464637"/>
                    <a:pt x="1858683" y="1488141"/>
                    <a:pt x="1858683" y="1488141"/>
                  </a:cubicBezTo>
                  <a:cubicBezTo>
                    <a:pt x="1868548" y="1567065"/>
                    <a:pt x="1864754" y="1504839"/>
                    <a:pt x="1858683" y="1583764"/>
                  </a:cubicBezTo>
                  <a:cubicBezTo>
                    <a:pt x="1854750" y="1634894"/>
                    <a:pt x="1856677" y="1683444"/>
                    <a:pt x="1846730" y="1733176"/>
                  </a:cubicBezTo>
                  <a:cubicBezTo>
                    <a:pt x="1844857" y="1742539"/>
                    <a:pt x="1830325" y="1777176"/>
                    <a:pt x="1828800" y="1780988"/>
                  </a:cubicBezTo>
                  <a:cubicBezTo>
                    <a:pt x="1826808" y="1814855"/>
                    <a:pt x="1826199" y="1848831"/>
                    <a:pt x="1822824" y="1882588"/>
                  </a:cubicBezTo>
                  <a:cubicBezTo>
                    <a:pt x="1822197" y="1888856"/>
                    <a:pt x="1817629" y="1894266"/>
                    <a:pt x="1816848" y="1900517"/>
                  </a:cubicBezTo>
                  <a:cubicBezTo>
                    <a:pt x="1813626" y="1926291"/>
                    <a:pt x="1812863" y="1952313"/>
                    <a:pt x="1810871" y="1978211"/>
                  </a:cubicBezTo>
                  <a:cubicBezTo>
                    <a:pt x="1800910" y="1976219"/>
                    <a:pt x="1789809" y="1977275"/>
                    <a:pt x="1780989" y="1972235"/>
                  </a:cubicBezTo>
                  <a:cubicBezTo>
                    <a:pt x="1774752" y="1968671"/>
                    <a:pt x="1773634" y="1959823"/>
                    <a:pt x="1769036" y="1954305"/>
                  </a:cubicBezTo>
                  <a:cubicBezTo>
                    <a:pt x="1763625" y="1947812"/>
                    <a:pt x="1758494" y="1940481"/>
                    <a:pt x="1751106" y="1936376"/>
                  </a:cubicBezTo>
                  <a:cubicBezTo>
                    <a:pt x="1740092" y="1930257"/>
                    <a:pt x="1715248" y="1924423"/>
                    <a:pt x="1715248" y="1924423"/>
                  </a:cubicBezTo>
                  <a:cubicBezTo>
                    <a:pt x="1655051" y="1879276"/>
                    <a:pt x="1725337" y="1940586"/>
                    <a:pt x="1685365" y="1870635"/>
                  </a:cubicBezTo>
                  <a:cubicBezTo>
                    <a:pt x="1682240" y="1865165"/>
                    <a:pt x="1673493" y="1866389"/>
                    <a:pt x="1667436" y="1864658"/>
                  </a:cubicBezTo>
                  <a:cubicBezTo>
                    <a:pt x="1659538" y="1862401"/>
                    <a:pt x="1651499" y="1860674"/>
                    <a:pt x="1643530" y="1858682"/>
                  </a:cubicBezTo>
                  <a:cubicBezTo>
                    <a:pt x="1625901" y="1846929"/>
                    <a:pt x="1622051" y="1846056"/>
                    <a:pt x="1607671" y="1828800"/>
                  </a:cubicBezTo>
                  <a:cubicBezTo>
                    <a:pt x="1603073" y="1823282"/>
                    <a:pt x="1600797" y="1815949"/>
                    <a:pt x="1595718" y="1810870"/>
                  </a:cubicBezTo>
                  <a:cubicBezTo>
                    <a:pt x="1590639" y="1805791"/>
                    <a:pt x="1583307" y="1803515"/>
                    <a:pt x="1577789" y="1798917"/>
                  </a:cubicBezTo>
                  <a:cubicBezTo>
                    <a:pt x="1571296" y="1793506"/>
                    <a:pt x="1566352" y="1786399"/>
                    <a:pt x="1559859" y="1780988"/>
                  </a:cubicBezTo>
                  <a:cubicBezTo>
                    <a:pt x="1544411" y="1768115"/>
                    <a:pt x="1541971" y="1769049"/>
                    <a:pt x="1524000" y="1763058"/>
                  </a:cubicBezTo>
                  <a:cubicBezTo>
                    <a:pt x="1520016" y="1755089"/>
                    <a:pt x="1514392" y="1747747"/>
                    <a:pt x="1512048" y="1739152"/>
                  </a:cubicBezTo>
                  <a:cubicBezTo>
                    <a:pt x="1505951" y="1716797"/>
                    <a:pt x="1513428" y="1695479"/>
                    <a:pt x="1494118" y="1679388"/>
                  </a:cubicBezTo>
                  <a:cubicBezTo>
                    <a:pt x="1484272" y="1671183"/>
                    <a:pt x="1464738" y="1665610"/>
                    <a:pt x="1452283" y="1661458"/>
                  </a:cubicBezTo>
                  <a:cubicBezTo>
                    <a:pt x="1446306" y="1655482"/>
                    <a:pt x="1441386" y="1648217"/>
                    <a:pt x="1434353" y="1643529"/>
                  </a:cubicBezTo>
                  <a:cubicBezTo>
                    <a:pt x="1429111" y="1640035"/>
                    <a:pt x="1421343" y="1641487"/>
                    <a:pt x="1416424" y="1637552"/>
                  </a:cubicBezTo>
                  <a:cubicBezTo>
                    <a:pt x="1384055" y="1611656"/>
                    <a:pt x="1426879" y="1625598"/>
                    <a:pt x="1386542" y="1607670"/>
                  </a:cubicBezTo>
                  <a:cubicBezTo>
                    <a:pt x="1375028" y="1602553"/>
                    <a:pt x="1362636" y="1599701"/>
                    <a:pt x="1350683" y="1595717"/>
                  </a:cubicBezTo>
                  <a:lnTo>
                    <a:pt x="1332753" y="1589741"/>
                  </a:lnTo>
                  <a:cubicBezTo>
                    <a:pt x="1287742" y="1559733"/>
                    <a:pt x="1344947" y="1594967"/>
                    <a:pt x="1290918" y="1571811"/>
                  </a:cubicBezTo>
                  <a:cubicBezTo>
                    <a:pt x="1284316" y="1568981"/>
                    <a:pt x="1279413" y="1563070"/>
                    <a:pt x="1272989" y="1559858"/>
                  </a:cubicBezTo>
                  <a:cubicBezTo>
                    <a:pt x="1267354" y="1557041"/>
                    <a:pt x="1260850" y="1556364"/>
                    <a:pt x="1255059" y="1553882"/>
                  </a:cubicBezTo>
                  <a:cubicBezTo>
                    <a:pt x="1246870" y="1550373"/>
                    <a:pt x="1239122" y="1545913"/>
                    <a:pt x="1231153" y="1541929"/>
                  </a:cubicBezTo>
                  <a:cubicBezTo>
                    <a:pt x="1229161" y="1533960"/>
                    <a:pt x="1229252" y="1525155"/>
                    <a:pt x="1225177" y="1518023"/>
                  </a:cubicBezTo>
                  <a:cubicBezTo>
                    <a:pt x="1214154" y="1498733"/>
                    <a:pt x="1200887" y="1498668"/>
                    <a:pt x="1183342" y="1488141"/>
                  </a:cubicBezTo>
                  <a:cubicBezTo>
                    <a:pt x="1171023" y="1480750"/>
                    <a:pt x="1147483" y="1464235"/>
                    <a:pt x="1147483" y="1464235"/>
                  </a:cubicBezTo>
                  <a:cubicBezTo>
                    <a:pt x="1133959" y="1423664"/>
                    <a:pt x="1153599" y="1470351"/>
                    <a:pt x="1105648" y="1422400"/>
                  </a:cubicBezTo>
                  <a:cubicBezTo>
                    <a:pt x="1073955" y="1390707"/>
                    <a:pt x="1103144" y="1416116"/>
                    <a:pt x="1063812" y="1392517"/>
                  </a:cubicBezTo>
                  <a:cubicBezTo>
                    <a:pt x="1051493" y="1385126"/>
                    <a:pt x="1040802" y="1375036"/>
                    <a:pt x="1027953" y="1368611"/>
                  </a:cubicBezTo>
                  <a:cubicBezTo>
                    <a:pt x="997623" y="1353446"/>
                    <a:pt x="1011461" y="1361600"/>
                    <a:pt x="986118" y="1344705"/>
                  </a:cubicBezTo>
                  <a:cubicBezTo>
                    <a:pt x="982134" y="1338729"/>
                    <a:pt x="979244" y="1331855"/>
                    <a:pt x="974165" y="1326776"/>
                  </a:cubicBezTo>
                  <a:cubicBezTo>
                    <a:pt x="949835" y="1302446"/>
                    <a:pt x="955888" y="1326545"/>
                    <a:pt x="920377" y="1302870"/>
                  </a:cubicBezTo>
                  <a:lnTo>
                    <a:pt x="902448" y="1290917"/>
                  </a:lnTo>
                  <a:cubicBezTo>
                    <a:pt x="891064" y="1256767"/>
                    <a:pt x="905862" y="1285225"/>
                    <a:pt x="878542" y="1267011"/>
                  </a:cubicBezTo>
                  <a:cubicBezTo>
                    <a:pt x="835815" y="1238527"/>
                    <a:pt x="887265" y="1255746"/>
                    <a:pt x="836706" y="1243105"/>
                  </a:cubicBezTo>
                  <a:cubicBezTo>
                    <a:pt x="832722" y="1235137"/>
                    <a:pt x="831053" y="1225500"/>
                    <a:pt x="824753" y="1219200"/>
                  </a:cubicBezTo>
                  <a:cubicBezTo>
                    <a:pt x="820298" y="1214745"/>
                    <a:pt x="812459" y="1216040"/>
                    <a:pt x="806824" y="1213223"/>
                  </a:cubicBezTo>
                  <a:cubicBezTo>
                    <a:pt x="800400" y="1210011"/>
                    <a:pt x="794871" y="1205254"/>
                    <a:pt x="788895" y="1201270"/>
                  </a:cubicBezTo>
                  <a:cubicBezTo>
                    <a:pt x="765874" y="1166739"/>
                    <a:pt x="790002" y="1197951"/>
                    <a:pt x="759012" y="1171388"/>
                  </a:cubicBezTo>
                  <a:cubicBezTo>
                    <a:pt x="722916" y="1140449"/>
                    <a:pt x="750121" y="1152488"/>
                    <a:pt x="717177" y="1141505"/>
                  </a:cubicBezTo>
                  <a:cubicBezTo>
                    <a:pt x="711201" y="1135529"/>
                    <a:pt x="706126" y="1128489"/>
                    <a:pt x="699248" y="1123576"/>
                  </a:cubicBezTo>
                  <a:cubicBezTo>
                    <a:pt x="679423" y="1109415"/>
                    <a:pt x="676924" y="1114009"/>
                    <a:pt x="657412" y="1105647"/>
                  </a:cubicBezTo>
                  <a:cubicBezTo>
                    <a:pt x="649223" y="1102138"/>
                    <a:pt x="641695" y="1097204"/>
                    <a:pt x="633506" y="1093694"/>
                  </a:cubicBezTo>
                  <a:cubicBezTo>
                    <a:pt x="621497" y="1088547"/>
                    <a:pt x="603810" y="1084775"/>
                    <a:pt x="591671" y="1081741"/>
                  </a:cubicBezTo>
                  <a:cubicBezTo>
                    <a:pt x="585695" y="1077757"/>
                    <a:pt x="579978" y="1073352"/>
                    <a:pt x="573742" y="1069788"/>
                  </a:cubicBezTo>
                  <a:cubicBezTo>
                    <a:pt x="566007" y="1065368"/>
                    <a:pt x="557086" y="1063013"/>
                    <a:pt x="549836" y="1057835"/>
                  </a:cubicBezTo>
                  <a:cubicBezTo>
                    <a:pt x="542958" y="1052922"/>
                    <a:pt x="539295" y="1044010"/>
                    <a:pt x="531906" y="1039905"/>
                  </a:cubicBezTo>
                  <a:cubicBezTo>
                    <a:pt x="520892" y="1033786"/>
                    <a:pt x="496048" y="1027952"/>
                    <a:pt x="496048" y="1027952"/>
                  </a:cubicBezTo>
                  <a:cubicBezTo>
                    <a:pt x="469949" y="1001855"/>
                    <a:pt x="488612" y="1014367"/>
                    <a:pt x="454212" y="1004047"/>
                  </a:cubicBezTo>
                  <a:cubicBezTo>
                    <a:pt x="442144" y="1000427"/>
                    <a:pt x="418353" y="992094"/>
                    <a:pt x="418353" y="992094"/>
                  </a:cubicBezTo>
                  <a:cubicBezTo>
                    <a:pt x="366976" y="957842"/>
                    <a:pt x="431977" y="998906"/>
                    <a:pt x="382495" y="974164"/>
                  </a:cubicBezTo>
                  <a:cubicBezTo>
                    <a:pt x="376070" y="970952"/>
                    <a:pt x="370990" y="965423"/>
                    <a:pt x="364565" y="962211"/>
                  </a:cubicBezTo>
                  <a:cubicBezTo>
                    <a:pt x="350122" y="954990"/>
                    <a:pt x="338041" y="956000"/>
                    <a:pt x="322730" y="950258"/>
                  </a:cubicBezTo>
                  <a:cubicBezTo>
                    <a:pt x="314388" y="947130"/>
                    <a:pt x="306559" y="942725"/>
                    <a:pt x="298824" y="938305"/>
                  </a:cubicBezTo>
                  <a:cubicBezTo>
                    <a:pt x="289367" y="932901"/>
                    <a:pt x="263399" y="913917"/>
                    <a:pt x="256989" y="908423"/>
                  </a:cubicBezTo>
                  <a:cubicBezTo>
                    <a:pt x="250572" y="902923"/>
                    <a:pt x="246092" y="895182"/>
                    <a:pt x="239059" y="890494"/>
                  </a:cubicBezTo>
                  <a:cubicBezTo>
                    <a:pt x="233817" y="887000"/>
                    <a:pt x="226765" y="887334"/>
                    <a:pt x="221130" y="884517"/>
                  </a:cubicBezTo>
                  <a:cubicBezTo>
                    <a:pt x="214705" y="881305"/>
                    <a:pt x="209177" y="876548"/>
                    <a:pt x="203200" y="872564"/>
                  </a:cubicBezTo>
                  <a:cubicBezTo>
                    <a:pt x="199216" y="866588"/>
                    <a:pt x="192429" y="861720"/>
                    <a:pt x="191248" y="854635"/>
                  </a:cubicBezTo>
                  <a:cubicBezTo>
                    <a:pt x="165665" y="701136"/>
                    <a:pt x="198777" y="805510"/>
                    <a:pt x="179295" y="747058"/>
                  </a:cubicBezTo>
                  <a:cubicBezTo>
                    <a:pt x="177303" y="733113"/>
                    <a:pt x="177366" y="718715"/>
                    <a:pt x="173318" y="705223"/>
                  </a:cubicBezTo>
                  <a:cubicBezTo>
                    <a:pt x="171254" y="698343"/>
                    <a:pt x="164282" y="693858"/>
                    <a:pt x="161365" y="687294"/>
                  </a:cubicBezTo>
                  <a:cubicBezTo>
                    <a:pt x="156248" y="675780"/>
                    <a:pt x="155047" y="662704"/>
                    <a:pt x="149412" y="651435"/>
                  </a:cubicBezTo>
                  <a:lnTo>
                    <a:pt x="137459" y="627529"/>
                  </a:lnTo>
                  <a:cubicBezTo>
                    <a:pt x="135467" y="603623"/>
                    <a:pt x="134653" y="579589"/>
                    <a:pt x="131483" y="555811"/>
                  </a:cubicBezTo>
                  <a:cubicBezTo>
                    <a:pt x="130650" y="549567"/>
                    <a:pt x="126741" y="544059"/>
                    <a:pt x="125506" y="537882"/>
                  </a:cubicBezTo>
                  <a:cubicBezTo>
                    <a:pt x="111770" y="469206"/>
                    <a:pt x="127057" y="518626"/>
                    <a:pt x="113553" y="478117"/>
                  </a:cubicBezTo>
                  <a:cubicBezTo>
                    <a:pt x="111561" y="460188"/>
                    <a:pt x="110543" y="442123"/>
                    <a:pt x="107577" y="424329"/>
                  </a:cubicBezTo>
                  <a:cubicBezTo>
                    <a:pt x="106541" y="418115"/>
                    <a:pt x="102967" y="412550"/>
                    <a:pt x="101600" y="406400"/>
                  </a:cubicBezTo>
                  <a:cubicBezTo>
                    <a:pt x="92369" y="364860"/>
                    <a:pt x="99854" y="380656"/>
                    <a:pt x="89648" y="346635"/>
                  </a:cubicBezTo>
                  <a:cubicBezTo>
                    <a:pt x="81909" y="320838"/>
                    <a:pt x="70593" y="295622"/>
                    <a:pt x="65742" y="268941"/>
                  </a:cubicBezTo>
                  <a:cubicBezTo>
                    <a:pt x="63222" y="255081"/>
                    <a:pt x="62081" y="241000"/>
                    <a:pt x="59765" y="227105"/>
                  </a:cubicBezTo>
                  <a:cubicBezTo>
                    <a:pt x="56103" y="205135"/>
                    <a:pt x="51286" y="183364"/>
                    <a:pt x="47812" y="161364"/>
                  </a:cubicBezTo>
                  <a:cubicBezTo>
                    <a:pt x="41218" y="119601"/>
                    <a:pt x="45527" y="121872"/>
                    <a:pt x="35859" y="89647"/>
                  </a:cubicBezTo>
                  <a:cubicBezTo>
                    <a:pt x="32238" y="77579"/>
                    <a:pt x="32815" y="62697"/>
                    <a:pt x="23906" y="53788"/>
                  </a:cubicBezTo>
                  <a:lnTo>
                    <a:pt x="0" y="0"/>
                  </a:ln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u-HU"/>
            </a:p>
          </p:txBody>
        </p:sp>
      </p:grpSp>
      <p:sp>
        <p:nvSpPr>
          <p:cNvPr id="20483" name="Szövegdoboz 7"/>
          <p:cNvSpPr txBox="1">
            <a:spLocks noChangeArrowheads="1"/>
          </p:cNvSpPr>
          <p:nvPr/>
        </p:nvSpPr>
        <p:spPr bwMode="auto">
          <a:xfrm>
            <a:off x="2511425" y="1847850"/>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a:solidFill>
                  <a:srgbClr val="C00000"/>
                </a:solidFill>
              </a:rPr>
              <a:t>Fascia axill. „superficialis”</a:t>
            </a:r>
          </a:p>
        </p:txBody>
      </p:sp>
      <p:sp>
        <p:nvSpPr>
          <p:cNvPr id="20484" name="Szövegdoboz 8"/>
          <p:cNvSpPr txBox="1">
            <a:spLocks noChangeArrowheads="1"/>
          </p:cNvSpPr>
          <p:nvPr/>
        </p:nvSpPr>
        <p:spPr bwMode="auto">
          <a:xfrm>
            <a:off x="1259632" y="3830601"/>
            <a:ext cx="6049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err="1"/>
              <a:t>Leitmuskel</a:t>
            </a:r>
            <a:r>
              <a:rPr lang="hu-HU" altLang="hu-HU" sz="1800" dirty="0"/>
              <a:t> </a:t>
            </a:r>
            <a:r>
              <a:rPr lang="hu-HU" altLang="hu-HU" sz="1800" dirty="0" err="1"/>
              <a:t>für</a:t>
            </a:r>
            <a:r>
              <a:rPr lang="hu-HU" altLang="hu-HU" sz="1800" dirty="0"/>
              <a:t> </a:t>
            </a:r>
            <a:r>
              <a:rPr lang="hu-HU" altLang="hu-HU" sz="1800" dirty="0" err="1"/>
              <a:t>Gefäß-Nervenstamm</a:t>
            </a:r>
            <a:r>
              <a:rPr lang="hu-HU" altLang="hu-HU" sz="1800" dirty="0"/>
              <a:t>: M. </a:t>
            </a:r>
            <a:r>
              <a:rPr lang="hu-HU" altLang="hu-HU" sz="1800" dirty="0" err="1"/>
              <a:t>coracobrachialis</a:t>
            </a:r>
            <a:endParaRPr lang="hu-HU" altLang="hu-HU"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ím 1"/>
          <p:cNvSpPr>
            <a:spLocks noGrp="1"/>
          </p:cNvSpPr>
          <p:nvPr>
            <p:ph type="title"/>
          </p:nvPr>
        </p:nvSpPr>
        <p:spPr/>
        <p:txBody>
          <a:bodyPr/>
          <a:lstStyle/>
          <a:p>
            <a:pPr eaLnBrk="1" hangingPunct="1"/>
            <a:r>
              <a:rPr lang="hu-HU" altLang="hu-HU" sz="4000" b="1"/>
              <a:t>Topographische Anatomie</a:t>
            </a:r>
          </a:p>
        </p:txBody>
      </p:sp>
      <p:sp>
        <p:nvSpPr>
          <p:cNvPr id="3075" name="Tartalom helye 2"/>
          <p:cNvSpPr>
            <a:spLocks noGrp="1"/>
          </p:cNvSpPr>
          <p:nvPr>
            <p:ph idx="1"/>
          </p:nvPr>
        </p:nvSpPr>
        <p:spPr/>
        <p:txBody>
          <a:bodyPr/>
          <a:lstStyle/>
          <a:p>
            <a:pPr eaLnBrk="1" hangingPunct="1"/>
            <a:r>
              <a:rPr lang="hu-HU" altLang="hu-HU" sz="2800"/>
              <a:t>ist keine Wiederholung!</a:t>
            </a:r>
          </a:p>
          <a:p>
            <a:pPr eaLnBrk="1" hangingPunct="1"/>
            <a:r>
              <a:rPr lang="hu-HU" altLang="hu-HU" sz="2800"/>
              <a:t>Anordnung einer Körperregion; komplette Zusammenbau einer Körperregion aus anatomischen Elementen.</a:t>
            </a:r>
          </a:p>
          <a:p>
            <a:pPr eaLnBrk="1" hangingPunct="1"/>
            <a:r>
              <a:rPr lang="hu-HU" altLang="hu-HU" sz="2800"/>
              <a:t>Verbindungsstück zwischen klassischen Anatomie und Klinik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Kép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7375"/>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8288" y="0"/>
            <a:ext cx="6335712"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Szövegdoboz 2"/>
          <p:cNvSpPr txBox="1">
            <a:spLocks noChangeArrowheads="1"/>
          </p:cNvSpPr>
          <p:nvPr/>
        </p:nvSpPr>
        <p:spPr bwMode="auto">
          <a:xfrm>
            <a:off x="250825" y="333375"/>
            <a:ext cx="216058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000" b="1"/>
              <a:t>Fascia axillaris</a:t>
            </a:r>
          </a:p>
          <a:p>
            <a:pPr eaLnBrk="1" hangingPunct="1">
              <a:spcBef>
                <a:spcPct val="0"/>
              </a:spcBef>
              <a:buFontTx/>
              <a:buNone/>
            </a:pPr>
            <a:endParaRPr lang="hu-HU" altLang="hu-HU" sz="1800"/>
          </a:p>
          <a:p>
            <a:pPr eaLnBrk="1" hangingPunct="1">
              <a:spcBef>
                <a:spcPct val="0"/>
              </a:spcBef>
              <a:buFontTx/>
              <a:buNone/>
            </a:pPr>
            <a:r>
              <a:rPr lang="hu-HU" altLang="hu-HU" sz="1800"/>
              <a:t>-supf.: unter der Haut</a:t>
            </a:r>
          </a:p>
          <a:p>
            <a:pPr eaLnBrk="1" hangingPunct="1">
              <a:spcBef>
                <a:spcPct val="0"/>
              </a:spcBef>
              <a:buFontTx/>
              <a:buNone/>
            </a:pPr>
            <a:r>
              <a:rPr lang="hu-HU" altLang="hu-HU" sz="1800"/>
              <a:t>-prof.: die Muskelfaszien</a:t>
            </a:r>
          </a:p>
        </p:txBody>
      </p:sp>
      <p:sp>
        <p:nvSpPr>
          <p:cNvPr id="22532" name="Szövegdoboz 3"/>
          <p:cNvSpPr txBox="1">
            <a:spLocks noChangeArrowheads="1"/>
          </p:cNvSpPr>
          <p:nvPr/>
        </p:nvSpPr>
        <p:spPr bwMode="auto">
          <a:xfrm>
            <a:off x="250825" y="2852738"/>
            <a:ext cx="23764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800" b="1"/>
              <a:t>Inhalt der Fossa</a:t>
            </a:r>
            <a:endParaRPr lang="hu-HU" altLang="hu-HU" sz="1800"/>
          </a:p>
          <a:p>
            <a:pPr eaLnBrk="1" hangingPunct="1">
              <a:spcBef>
                <a:spcPct val="0"/>
              </a:spcBef>
              <a:buFontTx/>
              <a:buNone/>
            </a:pPr>
            <a:r>
              <a:rPr lang="hu-HU" altLang="hu-HU" sz="1800"/>
              <a:t>lockeres Bindegewebe und viel </a:t>
            </a:r>
            <a:r>
              <a:rPr lang="hu-HU" altLang="hu-HU" sz="1800" b="1"/>
              <a:t>Fettgewebe</a:t>
            </a:r>
            <a:r>
              <a:rPr lang="hu-HU" altLang="hu-HU" sz="1800"/>
              <a:t>, mit eingebetteten axillaren </a:t>
            </a:r>
            <a:r>
              <a:rPr lang="hu-HU" altLang="hu-HU" sz="1800" b="1"/>
              <a:t>Lymphknoten</a:t>
            </a:r>
            <a:r>
              <a:rPr lang="hu-HU" altLang="hu-HU" sz="1800"/>
              <a:t> und </a:t>
            </a:r>
            <a:r>
              <a:rPr lang="hu-HU" altLang="hu-HU" sz="1800" b="1"/>
              <a:t>Gefäß-Nervenstamm</a:t>
            </a:r>
            <a:r>
              <a:rPr lang="hu-HU" altLang="hu-HU" sz="1800"/>
              <a:t> (mit bindegewebiger Scheide)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1338"/>
            <a:ext cx="9144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4900" y="0"/>
            <a:ext cx="67691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66975"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Egyenes összekötő nyíllal 6"/>
          <p:cNvCxnSpPr/>
          <p:nvPr/>
        </p:nvCxnSpPr>
        <p:spPr>
          <a:xfrm>
            <a:off x="2925763" y="5208588"/>
            <a:ext cx="31115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zövegdoboz 2"/>
          <p:cNvSpPr txBox="1">
            <a:spLocks noChangeArrowheads="1"/>
          </p:cNvSpPr>
          <p:nvPr/>
        </p:nvSpPr>
        <p:spPr bwMode="auto">
          <a:xfrm>
            <a:off x="5364163" y="1062038"/>
            <a:ext cx="27368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Metastasen des Mammakarzinoms: ausstrahlende </a:t>
            </a:r>
            <a:r>
              <a:rPr lang="hu-HU" altLang="hu-HU" sz="1800" b="1"/>
              <a:t>Schmerzen</a:t>
            </a:r>
            <a:r>
              <a:rPr lang="hu-HU" altLang="hu-HU" sz="1800"/>
              <a:t> in der vorderen-lateralen Achselfaltehaut: </a:t>
            </a:r>
          </a:p>
          <a:p>
            <a:pPr eaLnBrk="1" hangingPunct="1">
              <a:spcBef>
                <a:spcPct val="0"/>
              </a:spcBef>
              <a:buFontTx/>
              <a:buNone/>
            </a:pPr>
            <a:r>
              <a:rPr lang="hu-HU" altLang="hu-HU" sz="1800" b="1"/>
              <a:t>Nn. intercostobrachiales </a:t>
            </a:r>
            <a:r>
              <a:rPr lang="hu-HU" altLang="hu-HU" sz="1800"/>
              <a:t>aus Th2 laufen durch die Fossa axillaris</a:t>
            </a:r>
          </a:p>
        </p:txBody>
      </p:sp>
      <p:pic>
        <p:nvPicPr>
          <p:cNvPr id="25603"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39738"/>
            <a:ext cx="4608513" cy="5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Egyenes összekötő nyíllal 4"/>
          <p:cNvCxnSpPr/>
          <p:nvPr/>
        </p:nvCxnSpPr>
        <p:spPr>
          <a:xfrm flipH="1" flipV="1">
            <a:off x="4427538" y="1844675"/>
            <a:ext cx="936625" cy="14446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ím 1"/>
          <p:cNvSpPr>
            <a:spLocks noGrp="1"/>
          </p:cNvSpPr>
          <p:nvPr>
            <p:ph type="title"/>
          </p:nvPr>
        </p:nvSpPr>
        <p:spPr>
          <a:xfrm>
            <a:off x="323850" y="333375"/>
            <a:ext cx="8229600" cy="1366838"/>
          </a:xfrm>
        </p:spPr>
        <p:txBody>
          <a:bodyPr/>
          <a:lstStyle/>
          <a:p>
            <a:pPr eaLnBrk="1" hangingPunct="1"/>
            <a:r>
              <a:rPr lang="hu-HU" altLang="hu-HU" sz="4000" b="1"/>
              <a:t>Mit Hilfe von M. pectoralis minor</a:t>
            </a:r>
            <a:br>
              <a:rPr lang="hu-HU" altLang="hu-HU" sz="4000" b="1"/>
            </a:br>
            <a:r>
              <a:rPr lang="hu-HU" altLang="hu-HU" sz="4000" b="1"/>
              <a:t>werden 3 Abschnitte bestimmt</a:t>
            </a:r>
          </a:p>
        </p:txBody>
      </p:sp>
      <p:sp>
        <p:nvSpPr>
          <p:cNvPr id="26627" name="Tartalom helye 2"/>
          <p:cNvSpPr>
            <a:spLocks noGrp="1"/>
          </p:cNvSpPr>
          <p:nvPr>
            <p:ph idx="1"/>
          </p:nvPr>
        </p:nvSpPr>
        <p:spPr>
          <a:xfrm>
            <a:off x="323850" y="1916113"/>
            <a:ext cx="8229600" cy="4525962"/>
          </a:xfrm>
        </p:spPr>
        <p:txBody>
          <a:bodyPr/>
          <a:lstStyle/>
          <a:p>
            <a:pPr eaLnBrk="1" hangingPunct="1"/>
            <a:r>
              <a:rPr lang="hu-HU" altLang="hu-HU" sz="2400"/>
              <a:t>damit die </a:t>
            </a:r>
            <a:r>
              <a:rPr lang="hu-HU" altLang="hu-HU" sz="2400" b="1"/>
              <a:t>axillaren Lymphknoten </a:t>
            </a:r>
            <a:r>
              <a:rPr lang="hu-HU" altLang="hu-HU" sz="2400"/>
              <a:t>eingeteilt (Level I, II und III) werde;</a:t>
            </a:r>
          </a:p>
          <a:p>
            <a:pPr eaLnBrk="1" hangingPunct="1"/>
            <a:r>
              <a:rPr lang="hu-HU" altLang="hu-HU" sz="2400"/>
              <a:t>damit die </a:t>
            </a:r>
            <a:r>
              <a:rPr lang="hu-HU" altLang="hu-HU" sz="2400" b="1"/>
              <a:t>Astabgabe von der A. axillaris </a:t>
            </a:r>
            <a:r>
              <a:rPr lang="hu-HU" altLang="hu-HU" sz="2400"/>
              <a:t>eingeteilt wird:</a:t>
            </a:r>
          </a:p>
          <a:p>
            <a:pPr eaLnBrk="1" hangingPunct="1"/>
            <a:r>
              <a:rPr lang="hu-HU" altLang="hu-HU" sz="2400"/>
              <a:t>1. zwischen Clavicula und M. pect. min.: A. thoracica sup., A. thoracoacromialis</a:t>
            </a:r>
          </a:p>
          <a:p>
            <a:pPr eaLnBrk="1" hangingPunct="1"/>
            <a:r>
              <a:rPr lang="hu-HU" altLang="hu-HU" sz="2400"/>
              <a:t>2. unter dem M. pect. min.: A. thoracica lat., A. subscapularis</a:t>
            </a:r>
          </a:p>
          <a:p>
            <a:pPr eaLnBrk="1" hangingPunct="1"/>
            <a:r>
              <a:rPr lang="hu-HU" altLang="hu-HU" sz="2400"/>
              <a:t>3. Unterkante von M. pect. min. bis Unterkante von M. pect. maj.: A. circumflexa hum. ant., post.</a:t>
            </a:r>
          </a:p>
          <a:p>
            <a:pPr eaLnBrk="1" hangingPunct="1"/>
            <a:r>
              <a:rPr lang="hu-HU" altLang="hu-HU" sz="2400"/>
              <a:t>und die </a:t>
            </a:r>
            <a:r>
              <a:rPr lang="hu-HU" altLang="hu-HU" sz="2400" b="1"/>
              <a:t>drei Faszikeln </a:t>
            </a:r>
            <a:r>
              <a:rPr lang="hu-HU" altLang="hu-HU" sz="2400"/>
              <a:t>von Plex. brach. gruppieren um die A. axillaris in dem </a:t>
            </a:r>
            <a:r>
              <a:rPr lang="hu-HU" altLang="hu-HU" sz="2400" b="1"/>
              <a:t>2. Abschnitt. </a:t>
            </a:r>
          </a:p>
          <a:p>
            <a:pPr eaLnBrk="1" hangingPunct="1"/>
            <a:endParaRPr lang="hu-HU" altLang="hu-HU" sz="2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908050"/>
            <a:ext cx="43338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ím 1"/>
          <p:cNvSpPr>
            <a:spLocks noGrp="1"/>
          </p:cNvSpPr>
          <p:nvPr>
            <p:ph type="title"/>
          </p:nvPr>
        </p:nvSpPr>
        <p:spPr/>
        <p:txBody>
          <a:bodyPr/>
          <a:lstStyle/>
          <a:p>
            <a:pPr eaLnBrk="1" hangingPunct="1"/>
            <a:r>
              <a:rPr lang="hu-HU" altLang="hu-HU" sz="4000" b="1"/>
              <a:t>Anordnung der axillaren Lymphknoten</a:t>
            </a:r>
          </a:p>
        </p:txBody>
      </p:sp>
      <p:sp>
        <p:nvSpPr>
          <p:cNvPr id="28675" name="Tartalom helye 2"/>
          <p:cNvSpPr>
            <a:spLocks noGrp="1"/>
          </p:cNvSpPr>
          <p:nvPr>
            <p:ph idx="1"/>
          </p:nvPr>
        </p:nvSpPr>
        <p:spPr/>
        <p:txBody>
          <a:bodyPr/>
          <a:lstStyle/>
          <a:p>
            <a:pPr eaLnBrk="1" hangingPunct="1"/>
            <a:r>
              <a:rPr lang="hu-HU" altLang="hu-HU" sz="2800"/>
              <a:t>von distal (Arm) nach proximal/zentral (Fossa axillaris):</a:t>
            </a:r>
          </a:p>
          <a:p>
            <a:pPr eaLnBrk="1" hangingPunct="1"/>
            <a:r>
              <a:rPr lang="hu-HU" altLang="hu-HU" sz="2800"/>
              <a:t>Nn. lymphatici axillares </a:t>
            </a:r>
            <a:r>
              <a:rPr lang="hu-HU" altLang="hu-HU" sz="2800" b="1"/>
              <a:t>laterales</a:t>
            </a:r>
            <a:r>
              <a:rPr lang="hu-HU" altLang="hu-HU" sz="2800"/>
              <a:t> et </a:t>
            </a:r>
            <a:r>
              <a:rPr lang="hu-HU" altLang="hu-HU" sz="2800" b="1"/>
              <a:t>subscapulares</a:t>
            </a:r>
            <a:r>
              <a:rPr lang="hu-HU" altLang="hu-HU" sz="2800"/>
              <a:t> – erste Filterstation (Level I.)</a:t>
            </a:r>
          </a:p>
          <a:p>
            <a:pPr eaLnBrk="1" hangingPunct="1"/>
            <a:r>
              <a:rPr lang="hu-HU" altLang="hu-HU" sz="2800"/>
              <a:t>Nn. lymphatici axillares </a:t>
            </a:r>
            <a:r>
              <a:rPr lang="hu-HU" altLang="hu-HU" sz="2800" b="1"/>
              <a:t>centrales</a:t>
            </a:r>
            <a:r>
              <a:rPr lang="hu-HU" altLang="hu-HU" sz="2800"/>
              <a:t> (unter dem M. pect. min.) – zweite Filterstation (Level II.)</a:t>
            </a:r>
          </a:p>
          <a:p>
            <a:pPr eaLnBrk="1" hangingPunct="1"/>
            <a:r>
              <a:rPr lang="hu-HU" altLang="hu-HU" sz="2800"/>
              <a:t>Nn. lymphatici axillares </a:t>
            </a:r>
            <a:r>
              <a:rPr lang="hu-HU" altLang="hu-HU" sz="2800" b="1"/>
              <a:t>apicales</a:t>
            </a:r>
            <a:r>
              <a:rPr lang="hu-HU" altLang="hu-HU" sz="2800"/>
              <a:t> – dritte (letzte) Filterstation (Level III.)</a:t>
            </a:r>
          </a:p>
          <a:p>
            <a:pPr eaLnBrk="1" hangingPunct="1"/>
            <a:r>
              <a:rPr lang="hu-HU" altLang="hu-HU" sz="2800"/>
              <a:t>40-50 Knoten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Kép 1" descr="chp02_fig13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6688"/>
            <a:ext cx="864235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Szövegdoboz 2"/>
          <p:cNvSpPr txBox="1">
            <a:spLocks noChangeArrowheads="1"/>
          </p:cNvSpPr>
          <p:nvPr/>
        </p:nvSpPr>
        <p:spPr bwMode="auto">
          <a:xfrm>
            <a:off x="8567738" y="6488113"/>
            <a:ext cx="576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latin typeface="Calibri" panose="020F0502020204030204" pitchFamily="34" charset="0"/>
              </a:rPr>
              <a:t>S23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ím 1"/>
          <p:cNvSpPr>
            <a:spLocks noGrp="1"/>
          </p:cNvSpPr>
          <p:nvPr>
            <p:ph type="title"/>
          </p:nvPr>
        </p:nvSpPr>
        <p:spPr/>
        <p:txBody>
          <a:bodyPr/>
          <a:lstStyle/>
          <a:p>
            <a:pPr eaLnBrk="1" hangingPunct="1"/>
            <a:r>
              <a:rPr lang="hu-HU" altLang="hu-HU" sz="4000" b="1"/>
              <a:t>Bedeutung der Fossa axillaris</a:t>
            </a:r>
          </a:p>
        </p:txBody>
      </p:sp>
      <p:sp>
        <p:nvSpPr>
          <p:cNvPr id="30723" name="Tartalom helye 2"/>
          <p:cNvSpPr>
            <a:spLocks noGrp="1"/>
          </p:cNvSpPr>
          <p:nvPr>
            <p:ph idx="1"/>
          </p:nvPr>
        </p:nvSpPr>
        <p:spPr/>
        <p:txBody>
          <a:bodyPr/>
          <a:lstStyle/>
          <a:p>
            <a:pPr eaLnBrk="1" hangingPunct="1"/>
            <a:r>
              <a:rPr lang="hu-HU" altLang="hu-HU" sz="2800" b="1"/>
              <a:t>Brustdrüsentumoren</a:t>
            </a:r>
            <a:r>
              <a:rPr lang="hu-HU" altLang="hu-HU" sz="2800"/>
              <a:t>: Entfernung der axillaren Lymphknoten (Sentinel oder en bloc Resektion)</a:t>
            </a:r>
          </a:p>
          <a:p>
            <a:pPr eaLnBrk="1" hangingPunct="1"/>
            <a:r>
              <a:rPr lang="hu-HU" altLang="hu-HU" sz="2800"/>
              <a:t>Schonen!: A/V/N. thoracodorsalis (für M. latissimus) und N. thoracicus longus (für M. serr. ant.)</a:t>
            </a:r>
          </a:p>
          <a:p>
            <a:pPr eaLnBrk="1" hangingPunct="1"/>
            <a:r>
              <a:rPr lang="hu-HU" altLang="hu-HU" sz="2800"/>
              <a:t>https://vimeo.com/14669290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ím 1"/>
          <p:cNvSpPr>
            <a:spLocks noGrp="1"/>
          </p:cNvSpPr>
          <p:nvPr>
            <p:ph type="title"/>
          </p:nvPr>
        </p:nvSpPr>
        <p:spPr/>
        <p:txBody>
          <a:bodyPr/>
          <a:lstStyle/>
          <a:p>
            <a:pPr eaLnBrk="1" hangingPunct="1"/>
            <a:r>
              <a:rPr lang="hu-HU" altLang="hu-HU" sz="4000" b="1"/>
              <a:t>Begriffe der topographischen Anatomie</a:t>
            </a:r>
          </a:p>
        </p:txBody>
      </p:sp>
      <p:sp>
        <p:nvSpPr>
          <p:cNvPr id="4099" name="Tartalom helye 2"/>
          <p:cNvSpPr>
            <a:spLocks noGrp="1"/>
          </p:cNvSpPr>
          <p:nvPr>
            <p:ph idx="1"/>
          </p:nvPr>
        </p:nvSpPr>
        <p:spPr/>
        <p:txBody>
          <a:bodyPr/>
          <a:lstStyle/>
          <a:p>
            <a:pPr eaLnBrk="1" hangingPunct="1"/>
            <a:r>
              <a:rPr lang="hu-HU" altLang="hu-HU" sz="2800" dirty="0" err="1"/>
              <a:t>Region</a:t>
            </a:r>
            <a:r>
              <a:rPr lang="hu-HU" altLang="hu-HU" sz="2800" dirty="0"/>
              <a:t> mit </a:t>
            </a:r>
            <a:r>
              <a:rPr lang="hu-HU" altLang="hu-HU" sz="2800" dirty="0" err="1"/>
              <a:t>Grenzen</a:t>
            </a:r>
            <a:endParaRPr lang="hu-HU" altLang="hu-HU" sz="2800" dirty="0"/>
          </a:p>
          <a:p>
            <a:pPr eaLnBrk="1" hangingPunct="1"/>
            <a:r>
              <a:rPr lang="hu-HU" altLang="hu-HU" sz="2800" dirty="0" err="1"/>
              <a:t>tastbare</a:t>
            </a:r>
            <a:r>
              <a:rPr lang="hu-HU" altLang="hu-HU" sz="2800" dirty="0"/>
              <a:t> </a:t>
            </a:r>
            <a:r>
              <a:rPr lang="hu-HU" altLang="hu-HU" sz="2800" dirty="0" err="1"/>
              <a:t>knöcherne</a:t>
            </a:r>
            <a:r>
              <a:rPr lang="hu-HU" altLang="hu-HU" sz="2800" dirty="0"/>
              <a:t> </a:t>
            </a:r>
            <a:r>
              <a:rPr lang="hu-HU" altLang="hu-HU" sz="2800" dirty="0" err="1"/>
              <a:t>Punkte</a:t>
            </a:r>
            <a:endParaRPr lang="hu-HU" altLang="hu-HU" sz="2800" dirty="0"/>
          </a:p>
          <a:p>
            <a:pPr eaLnBrk="1" hangingPunct="1"/>
            <a:r>
              <a:rPr lang="hu-HU" altLang="hu-HU" sz="2800" dirty="0" err="1"/>
              <a:t>tastbare</a:t>
            </a:r>
            <a:r>
              <a:rPr lang="hu-HU" altLang="hu-HU" sz="2800" dirty="0"/>
              <a:t> </a:t>
            </a:r>
            <a:r>
              <a:rPr lang="hu-HU" altLang="hu-HU" sz="2800" dirty="0" err="1"/>
              <a:t>Puls</a:t>
            </a:r>
            <a:endParaRPr lang="hu-HU" altLang="hu-HU" sz="2800" dirty="0"/>
          </a:p>
          <a:p>
            <a:pPr eaLnBrk="1" hangingPunct="1"/>
            <a:r>
              <a:rPr lang="hu-HU" altLang="hu-HU" sz="2800" dirty="0" err="1"/>
              <a:t>Schichten</a:t>
            </a:r>
            <a:endParaRPr lang="hu-HU" altLang="hu-HU" sz="2800" dirty="0"/>
          </a:p>
          <a:p>
            <a:pPr eaLnBrk="1" hangingPunct="1"/>
            <a:r>
              <a:rPr lang="hu-HU" altLang="hu-HU" sz="2800" dirty="0" err="1"/>
              <a:t>Muskellogen</a:t>
            </a:r>
            <a:endParaRPr lang="hu-HU" altLang="hu-HU" sz="2800" dirty="0"/>
          </a:p>
          <a:p>
            <a:pPr eaLnBrk="1" hangingPunct="1"/>
            <a:r>
              <a:rPr lang="hu-HU" altLang="hu-HU" sz="2800" dirty="0" err="1"/>
              <a:t>Leitungsbahnen</a:t>
            </a:r>
            <a:r>
              <a:rPr lang="hu-HU" altLang="hu-HU" sz="2800" dirty="0"/>
              <a:t> (</a:t>
            </a:r>
            <a:r>
              <a:rPr lang="hu-HU" altLang="hu-HU" sz="2800" dirty="0" err="1"/>
              <a:t>Gefäße</a:t>
            </a:r>
            <a:r>
              <a:rPr lang="hu-HU" altLang="hu-HU" sz="2800" dirty="0"/>
              <a:t>, </a:t>
            </a:r>
            <a:r>
              <a:rPr lang="hu-HU" altLang="hu-HU" sz="2800" dirty="0" err="1"/>
              <a:t>Nerven</a:t>
            </a:r>
            <a:r>
              <a:rPr lang="hu-HU" altLang="hu-HU" sz="2800" dirty="0"/>
              <a:t>)</a:t>
            </a:r>
          </a:p>
          <a:p>
            <a:pPr eaLnBrk="1" hangingPunct="1"/>
            <a:r>
              <a:rPr lang="hu-HU" altLang="hu-HU" sz="2800" dirty="0" err="1"/>
              <a:t>Leitmuskel</a:t>
            </a:r>
            <a:endParaRPr lang="hu-HU" altLang="hu-HU" sz="2800" dirty="0"/>
          </a:p>
          <a:p>
            <a:pPr eaLnBrk="1" hangingPunct="1"/>
            <a:r>
              <a:rPr lang="hu-HU" altLang="hu-HU" sz="2800" dirty="0" err="1"/>
              <a:t>Eingriffstellen</a:t>
            </a:r>
            <a:r>
              <a:rPr lang="hu-HU" altLang="hu-HU" sz="2800" dirty="0"/>
              <a:t> (</a:t>
            </a:r>
            <a:r>
              <a:rPr lang="hu-HU" altLang="hu-HU" sz="2800" dirty="0" err="1"/>
              <a:t>für</a:t>
            </a:r>
            <a:r>
              <a:rPr lang="hu-HU" altLang="hu-HU" sz="2800" dirty="0"/>
              <a:t> OP, </a:t>
            </a:r>
            <a:r>
              <a:rPr lang="hu-HU" altLang="hu-HU" sz="2800" dirty="0" err="1"/>
              <a:t>Punktion</a:t>
            </a:r>
            <a:r>
              <a:rPr lang="hu-HU" altLang="hu-HU" sz="2800" dirty="0"/>
              <a:t>, </a:t>
            </a:r>
            <a:r>
              <a:rPr lang="hu-HU" altLang="hu-HU" sz="2800" dirty="0" err="1"/>
              <a:t>Beklopfen</a:t>
            </a:r>
            <a:r>
              <a:rPr lang="hu-HU" altLang="hu-HU" sz="2800" dirty="0"/>
              <a:t>, </a:t>
            </a:r>
            <a:r>
              <a:rPr lang="hu-HU" altLang="hu-HU" sz="2800" dirty="0" err="1"/>
              <a:t>Tasten</a:t>
            </a:r>
            <a:r>
              <a:rPr lang="hu-HU" altLang="hu-HU" sz="2800" dirty="0"/>
              <a:t>, </a:t>
            </a:r>
            <a:r>
              <a:rPr lang="hu-HU" altLang="hu-HU" sz="2800" dirty="0" err="1"/>
              <a:t>Injektion</a:t>
            </a:r>
            <a:r>
              <a:rPr lang="hu-HU" altLang="hu-HU" sz="2800" dirty="0"/>
              <a:t>, </a:t>
            </a:r>
            <a:r>
              <a:rPr lang="hu-HU" altLang="hu-HU" sz="2800" dirty="0" err="1"/>
              <a:t>usw</a:t>
            </a:r>
            <a:r>
              <a:rPr lang="hu-HU" altLang="hu-HU" sz="2800" dirty="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ím 3"/>
          <p:cNvSpPr>
            <a:spLocks noGrp="1"/>
          </p:cNvSpPr>
          <p:nvPr>
            <p:ph type="ctrTitle"/>
          </p:nvPr>
        </p:nvSpPr>
        <p:spPr/>
        <p:txBody>
          <a:bodyPr/>
          <a:lstStyle/>
          <a:p>
            <a:pPr eaLnBrk="1" hangingPunct="1"/>
            <a:r>
              <a:rPr lang="hu-HU" altLang="hu-HU" sz="4800" b="1"/>
              <a:t>Regio scapularis</a:t>
            </a:r>
          </a:p>
        </p:txBody>
      </p:sp>
      <p:sp>
        <p:nvSpPr>
          <p:cNvPr id="31747"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ím 1"/>
          <p:cNvSpPr>
            <a:spLocks noGrp="1"/>
          </p:cNvSpPr>
          <p:nvPr>
            <p:ph type="title"/>
          </p:nvPr>
        </p:nvSpPr>
        <p:spPr/>
        <p:txBody>
          <a:bodyPr/>
          <a:lstStyle/>
          <a:p>
            <a:pPr eaLnBrk="1" hangingPunct="1"/>
            <a:r>
              <a:rPr lang="hu-HU" altLang="hu-HU" sz="4000" b="1"/>
              <a:t>Regio scapularis</a:t>
            </a:r>
          </a:p>
        </p:txBody>
      </p:sp>
      <p:sp>
        <p:nvSpPr>
          <p:cNvPr id="32771" name="Tartalom helye 2"/>
          <p:cNvSpPr>
            <a:spLocks noGrp="1"/>
          </p:cNvSpPr>
          <p:nvPr>
            <p:ph idx="1"/>
          </p:nvPr>
        </p:nvSpPr>
        <p:spPr>
          <a:xfrm>
            <a:off x="457200" y="1268413"/>
            <a:ext cx="8229600" cy="4525962"/>
          </a:xfrm>
        </p:spPr>
        <p:txBody>
          <a:bodyPr/>
          <a:lstStyle/>
          <a:p>
            <a:pPr eaLnBrk="1" hangingPunct="1"/>
            <a:r>
              <a:rPr lang="hu-HU" altLang="hu-HU" sz="2400" b="1" dirty="0" err="1"/>
              <a:t>Grenzen</a:t>
            </a:r>
            <a:r>
              <a:rPr lang="hu-HU" altLang="hu-HU" sz="2400" dirty="0"/>
              <a:t>: </a:t>
            </a:r>
            <a:r>
              <a:rPr lang="hu-HU" altLang="hu-HU" sz="2400" b="1" dirty="0" err="1"/>
              <a:t>obere</a:t>
            </a:r>
            <a:r>
              <a:rPr lang="hu-HU" altLang="hu-HU" sz="2400" dirty="0"/>
              <a:t>: </a:t>
            </a:r>
            <a:r>
              <a:rPr lang="hu-HU" altLang="hu-HU" sz="2400" dirty="0" err="1"/>
              <a:t>senkrechte</a:t>
            </a:r>
            <a:r>
              <a:rPr lang="hu-HU" altLang="hu-HU" sz="2400" dirty="0"/>
              <a:t> </a:t>
            </a:r>
            <a:r>
              <a:rPr lang="hu-HU" altLang="hu-HU" sz="2400" dirty="0" err="1"/>
              <a:t>Linie</a:t>
            </a:r>
            <a:r>
              <a:rPr lang="hu-HU" altLang="hu-HU" sz="2400" dirty="0"/>
              <a:t> </a:t>
            </a:r>
            <a:r>
              <a:rPr lang="hu-HU" altLang="hu-HU" sz="2400" dirty="0" err="1"/>
              <a:t>zw</a:t>
            </a:r>
            <a:r>
              <a:rPr lang="hu-HU" altLang="hu-HU" sz="2400" dirty="0"/>
              <a:t>. </a:t>
            </a:r>
            <a:r>
              <a:rPr lang="hu-HU" altLang="hu-HU" sz="2400" dirty="0" err="1"/>
              <a:t>Acromion</a:t>
            </a:r>
            <a:r>
              <a:rPr lang="hu-HU" altLang="hu-HU" sz="2400" dirty="0"/>
              <a:t> und </a:t>
            </a:r>
            <a:r>
              <a:rPr lang="hu-HU" altLang="hu-HU" sz="2400" dirty="0" err="1"/>
              <a:t>Dornfortsatz</a:t>
            </a:r>
            <a:r>
              <a:rPr lang="hu-HU" altLang="hu-HU" sz="2400" dirty="0"/>
              <a:t> vonTh1; </a:t>
            </a:r>
            <a:r>
              <a:rPr lang="hu-HU" altLang="hu-HU" sz="2400" b="1" dirty="0" err="1"/>
              <a:t>mediale</a:t>
            </a:r>
            <a:r>
              <a:rPr lang="hu-HU" altLang="hu-HU" sz="2400" dirty="0"/>
              <a:t>: </a:t>
            </a:r>
            <a:r>
              <a:rPr lang="hu-HU" altLang="hu-HU" sz="2400" dirty="0" err="1"/>
              <a:t>waagerechte</a:t>
            </a:r>
            <a:r>
              <a:rPr lang="hu-HU" altLang="hu-HU" sz="2400" dirty="0"/>
              <a:t> </a:t>
            </a:r>
            <a:r>
              <a:rPr lang="hu-HU" altLang="hu-HU" sz="2400" dirty="0" err="1"/>
              <a:t>Linie</a:t>
            </a:r>
            <a:r>
              <a:rPr lang="hu-HU" altLang="hu-HU" sz="2400" dirty="0"/>
              <a:t> </a:t>
            </a:r>
            <a:r>
              <a:rPr lang="hu-HU" altLang="hu-HU" sz="2400" dirty="0" err="1"/>
              <a:t>entlang</a:t>
            </a:r>
            <a:r>
              <a:rPr lang="hu-HU" altLang="hu-HU" sz="2400" dirty="0"/>
              <a:t> der </a:t>
            </a:r>
            <a:r>
              <a:rPr lang="hu-HU" altLang="hu-HU" sz="2400" dirty="0" err="1"/>
              <a:t>Margo</a:t>
            </a:r>
            <a:r>
              <a:rPr lang="hu-HU" altLang="hu-HU" sz="2400" dirty="0"/>
              <a:t> </a:t>
            </a:r>
            <a:r>
              <a:rPr lang="hu-HU" altLang="hu-HU" sz="2400" dirty="0" err="1"/>
              <a:t>med</a:t>
            </a:r>
            <a:r>
              <a:rPr lang="hu-HU" altLang="hu-HU" sz="2400" dirty="0"/>
              <a:t>. </a:t>
            </a:r>
            <a:r>
              <a:rPr lang="hu-HU" altLang="hu-HU" sz="2400" dirty="0" err="1"/>
              <a:t>scap</a:t>
            </a:r>
            <a:r>
              <a:rPr lang="hu-HU" altLang="hu-HU" sz="2400" dirty="0"/>
              <a:t>.; </a:t>
            </a:r>
            <a:r>
              <a:rPr lang="hu-HU" altLang="hu-HU" sz="2400" b="1" dirty="0" err="1"/>
              <a:t>untere</a:t>
            </a:r>
            <a:r>
              <a:rPr lang="hu-HU" altLang="hu-HU" sz="2400" dirty="0"/>
              <a:t>: </a:t>
            </a:r>
            <a:r>
              <a:rPr lang="hu-HU" altLang="hu-HU" sz="2400" dirty="0" err="1"/>
              <a:t>senkrechte</a:t>
            </a:r>
            <a:r>
              <a:rPr lang="hu-HU" altLang="hu-HU" sz="2400" dirty="0"/>
              <a:t> </a:t>
            </a:r>
            <a:r>
              <a:rPr lang="hu-HU" altLang="hu-HU" sz="2400" dirty="0" err="1"/>
              <a:t>Linie</a:t>
            </a:r>
            <a:r>
              <a:rPr lang="hu-HU" altLang="hu-HU" sz="2400" dirty="0"/>
              <a:t> von </a:t>
            </a:r>
            <a:r>
              <a:rPr lang="hu-HU" altLang="hu-HU" sz="2400" dirty="0" err="1"/>
              <a:t>Angulus</a:t>
            </a:r>
            <a:r>
              <a:rPr lang="hu-HU" altLang="hu-HU" sz="2400" dirty="0"/>
              <a:t> </a:t>
            </a:r>
            <a:r>
              <a:rPr lang="hu-HU" altLang="hu-HU" sz="2400" dirty="0" err="1"/>
              <a:t>inf</a:t>
            </a:r>
            <a:r>
              <a:rPr lang="hu-HU" altLang="hu-HU" sz="2400" dirty="0"/>
              <a:t>. </a:t>
            </a:r>
            <a:r>
              <a:rPr lang="hu-HU" altLang="hu-HU" sz="2400" dirty="0" err="1"/>
              <a:t>bis</a:t>
            </a:r>
            <a:r>
              <a:rPr lang="hu-HU" altLang="hu-HU" sz="2400" dirty="0"/>
              <a:t> </a:t>
            </a:r>
            <a:r>
              <a:rPr lang="hu-HU" altLang="hu-HU" sz="2400" dirty="0" err="1"/>
              <a:t>Plica</a:t>
            </a:r>
            <a:r>
              <a:rPr lang="hu-HU" altLang="hu-HU" sz="2400" dirty="0"/>
              <a:t> </a:t>
            </a:r>
            <a:r>
              <a:rPr lang="hu-HU" altLang="hu-HU" sz="2400" dirty="0" err="1"/>
              <a:t>axill</a:t>
            </a:r>
            <a:r>
              <a:rPr lang="hu-HU" altLang="hu-HU" sz="2400" dirty="0"/>
              <a:t>. post.; </a:t>
            </a:r>
            <a:r>
              <a:rPr lang="hu-HU" altLang="hu-HU" sz="2400" b="1" dirty="0" err="1"/>
              <a:t>laterale</a:t>
            </a:r>
            <a:r>
              <a:rPr lang="hu-HU" altLang="hu-HU" sz="2400" dirty="0"/>
              <a:t>: von </a:t>
            </a:r>
            <a:r>
              <a:rPr lang="hu-HU" altLang="hu-HU" sz="2400" dirty="0" err="1"/>
              <a:t>Acromion</a:t>
            </a:r>
            <a:r>
              <a:rPr lang="hu-HU" altLang="hu-HU" sz="2400" dirty="0"/>
              <a:t> </a:t>
            </a:r>
            <a:r>
              <a:rPr lang="hu-HU" altLang="hu-HU" sz="2400" dirty="0" err="1"/>
              <a:t>waagerecht</a:t>
            </a:r>
            <a:r>
              <a:rPr lang="hu-HU" altLang="hu-HU" sz="2400" dirty="0"/>
              <a:t> </a:t>
            </a:r>
            <a:r>
              <a:rPr lang="hu-HU" altLang="hu-HU" sz="2400" dirty="0" err="1"/>
              <a:t>nach</a:t>
            </a:r>
            <a:r>
              <a:rPr lang="hu-HU" altLang="hu-HU" sz="2400" dirty="0"/>
              <a:t> </a:t>
            </a:r>
            <a:r>
              <a:rPr lang="hu-HU" altLang="hu-HU" sz="2400" dirty="0" err="1"/>
              <a:t>unten</a:t>
            </a:r>
            <a:r>
              <a:rPr lang="hu-HU" altLang="hu-HU" sz="2400" dirty="0"/>
              <a:t>.</a:t>
            </a:r>
          </a:p>
          <a:p>
            <a:pPr eaLnBrk="1" hangingPunct="1"/>
            <a:r>
              <a:rPr lang="hu-HU" altLang="hu-HU" sz="2400" b="1" dirty="0" err="1"/>
              <a:t>Schichten</a:t>
            </a:r>
            <a:r>
              <a:rPr lang="hu-HU" altLang="hu-HU" sz="2400" dirty="0"/>
              <a:t>: </a:t>
            </a:r>
            <a:r>
              <a:rPr lang="hu-HU" altLang="hu-HU" sz="2400" dirty="0" err="1"/>
              <a:t>Haut</a:t>
            </a:r>
            <a:r>
              <a:rPr lang="hu-HU" altLang="hu-HU" sz="2400" dirty="0"/>
              <a:t>, </a:t>
            </a:r>
            <a:r>
              <a:rPr lang="hu-HU" altLang="hu-HU" sz="2400" dirty="0" err="1"/>
              <a:t>Dorsaläste</a:t>
            </a:r>
            <a:r>
              <a:rPr lang="hu-HU" altLang="hu-HU" sz="2400" dirty="0"/>
              <a:t> von C6 </a:t>
            </a:r>
            <a:r>
              <a:rPr lang="hu-HU" altLang="hu-HU" sz="2400" dirty="0" err="1"/>
              <a:t>bis</a:t>
            </a:r>
            <a:r>
              <a:rPr lang="hu-HU" altLang="hu-HU" sz="2400" dirty="0"/>
              <a:t> Th6, </a:t>
            </a:r>
            <a:r>
              <a:rPr lang="hu-HU" altLang="hu-HU" sz="2400" dirty="0" err="1"/>
              <a:t>Faszien</a:t>
            </a:r>
            <a:r>
              <a:rPr lang="hu-HU" altLang="hu-HU" sz="2400" dirty="0"/>
              <a:t> von </a:t>
            </a:r>
            <a:r>
              <a:rPr lang="hu-HU" altLang="hu-HU" sz="2400" dirty="0" err="1"/>
              <a:t>Trapezius</a:t>
            </a:r>
            <a:r>
              <a:rPr lang="hu-HU" altLang="hu-HU" sz="2400" dirty="0"/>
              <a:t> und </a:t>
            </a:r>
            <a:r>
              <a:rPr lang="hu-HU" altLang="hu-HU" sz="2400" dirty="0" err="1"/>
              <a:t>Deltoideus</a:t>
            </a:r>
            <a:r>
              <a:rPr lang="hu-HU" altLang="hu-HU" sz="2400" dirty="0"/>
              <a:t>, </a:t>
            </a:r>
            <a:r>
              <a:rPr lang="hu-HU" altLang="hu-HU" sz="2400" dirty="0" err="1"/>
              <a:t>ihre</a:t>
            </a:r>
            <a:r>
              <a:rPr lang="hu-HU" altLang="hu-HU" sz="2400" dirty="0"/>
              <a:t> </a:t>
            </a:r>
            <a:r>
              <a:rPr lang="hu-HU" altLang="hu-HU" sz="2400" dirty="0" err="1"/>
              <a:t>Muskeln</a:t>
            </a:r>
            <a:r>
              <a:rPr lang="hu-HU" altLang="hu-HU" sz="2400" dirty="0"/>
              <a:t>, </a:t>
            </a:r>
            <a:r>
              <a:rPr lang="hu-HU" altLang="hu-HU" sz="2400" dirty="0" err="1"/>
              <a:t>Faszien</a:t>
            </a:r>
            <a:r>
              <a:rPr lang="hu-HU" altLang="hu-HU" sz="2400" dirty="0"/>
              <a:t> von Mm. </a:t>
            </a:r>
            <a:r>
              <a:rPr lang="hu-HU" altLang="hu-HU" sz="2400" dirty="0" err="1"/>
              <a:t>supraspin</a:t>
            </a:r>
            <a:r>
              <a:rPr lang="hu-HU" altLang="hu-HU" sz="2400" dirty="0"/>
              <a:t>, </a:t>
            </a:r>
            <a:r>
              <a:rPr lang="hu-HU" altLang="hu-HU" sz="2400" dirty="0" err="1"/>
              <a:t>infraspin</a:t>
            </a:r>
            <a:r>
              <a:rPr lang="hu-HU" altLang="hu-HU" sz="2400" dirty="0"/>
              <a:t>. teres min., </a:t>
            </a:r>
            <a:r>
              <a:rPr lang="hu-HU" altLang="hu-HU" sz="2400" dirty="0" err="1"/>
              <a:t>ihre</a:t>
            </a:r>
            <a:r>
              <a:rPr lang="hu-HU" altLang="hu-HU" sz="2400" dirty="0"/>
              <a:t> </a:t>
            </a:r>
            <a:r>
              <a:rPr lang="hu-HU" altLang="hu-HU" sz="2400" dirty="0" err="1"/>
              <a:t>Muskelbauchen</a:t>
            </a:r>
            <a:r>
              <a:rPr lang="hu-HU" altLang="hu-HU" sz="2400" dirty="0"/>
              <a:t>, </a:t>
            </a:r>
            <a:r>
              <a:rPr lang="hu-HU" altLang="hu-HU" sz="2400" dirty="0" err="1"/>
              <a:t>langer</a:t>
            </a:r>
            <a:r>
              <a:rPr lang="hu-HU" altLang="hu-HU" sz="2400" dirty="0"/>
              <a:t> </a:t>
            </a:r>
            <a:r>
              <a:rPr lang="hu-HU" altLang="hu-HU" sz="2400" dirty="0" err="1"/>
              <a:t>Trizepskopf</a:t>
            </a:r>
            <a:r>
              <a:rPr lang="hu-HU" altLang="hu-HU" sz="2400" dirty="0"/>
              <a:t>, </a:t>
            </a:r>
            <a:r>
              <a:rPr lang="hu-HU" altLang="hu-HU" sz="2400" dirty="0" err="1"/>
              <a:t>Levator</a:t>
            </a:r>
            <a:r>
              <a:rPr lang="hu-HU" altLang="hu-HU" sz="2400" dirty="0"/>
              <a:t> </a:t>
            </a:r>
            <a:r>
              <a:rPr lang="hu-HU" altLang="hu-HU" sz="2400" dirty="0" err="1"/>
              <a:t>scap</a:t>
            </a:r>
            <a:r>
              <a:rPr lang="hu-HU" altLang="hu-HU" sz="2400" dirty="0"/>
              <a:t>. und </a:t>
            </a:r>
            <a:r>
              <a:rPr lang="hu-HU" altLang="hu-HU" sz="2400" dirty="0" err="1"/>
              <a:t>Rhomboidei</a:t>
            </a:r>
            <a:r>
              <a:rPr lang="hu-HU" altLang="hu-HU" sz="2400"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588"/>
            <a:ext cx="5834062"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Szövegdoboz 4"/>
          <p:cNvSpPr txBox="1">
            <a:spLocks noChangeArrowheads="1"/>
          </p:cNvSpPr>
          <p:nvPr/>
        </p:nvSpPr>
        <p:spPr bwMode="auto">
          <a:xfrm>
            <a:off x="179388" y="333375"/>
            <a:ext cx="26638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Von oben treten </a:t>
            </a:r>
            <a:r>
              <a:rPr lang="hu-HU" altLang="hu-HU" sz="1800" b="1"/>
              <a:t>die A. und N. suprascapularis</a:t>
            </a:r>
            <a:r>
              <a:rPr lang="hu-HU" altLang="hu-HU" sz="1800"/>
              <a:t> ein:</a:t>
            </a:r>
          </a:p>
          <a:p>
            <a:pPr eaLnBrk="1" hangingPunct="1">
              <a:spcBef>
                <a:spcPct val="0"/>
              </a:spcBef>
              <a:buFontTx/>
              <a:buNone/>
            </a:pPr>
            <a:r>
              <a:rPr lang="hu-HU" altLang="hu-HU" sz="1800"/>
              <a:t>„Army on the bridge, Navy on the water” Lig. trans. scap.sup.</a:t>
            </a:r>
          </a:p>
        </p:txBody>
      </p:sp>
      <p:sp>
        <p:nvSpPr>
          <p:cNvPr id="33796" name="Szövegdoboz 5"/>
          <p:cNvSpPr txBox="1">
            <a:spLocks noChangeArrowheads="1"/>
          </p:cNvSpPr>
          <p:nvPr/>
        </p:nvSpPr>
        <p:spPr bwMode="auto">
          <a:xfrm>
            <a:off x="250825" y="2708275"/>
            <a:ext cx="23764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a:t>Hiatus axill. lat. </a:t>
            </a:r>
            <a:r>
              <a:rPr lang="hu-HU" altLang="hu-HU" sz="1800"/>
              <a:t>(    ) und </a:t>
            </a:r>
            <a:r>
              <a:rPr lang="hu-HU" altLang="hu-HU" sz="1800" b="1"/>
              <a:t>med</a:t>
            </a:r>
            <a:r>
              <a:rPr lang="hu-HU" altLang="hu-HU" sz="1800"/>
              <a:t>. (     )</a:t>
            </a:r>
          </a:p>
          <a:p>
            <a:pPr eaLnBrk="1" hangingPunct="1">
              <a:spcBef>
                <a:spcPct val="0"/>
              </a:spcBef>
              <a:buFontTx/>
              <a:buNone/>
            </a:pPr>
            <a:r>
              <a:rPr lang="hu-HU" altLang="hu-HU" sz="1800"/>
              <a:t> </a:t>
            </a:r>
          </a:p>
          <a:p>
            <a:pPr algn="ctr" eaLnBrk="1" hangingPunct="1">
              <a:spcBef>
                <a:spcPct val="0"/>
              </a:spcBef>
              <a:buFontTx/>
              <a:buNone/>
            </a:pPr>
            <a:r>
              <a:rPr lang="hu-HU" altLang="hu-HU" sz="1800" b="1"/>
              <a:t>Inhalt</a:t>
            </a:r>
            <a:r>
              <a:rPr lang="hu-HU" altLang="hu-HU" sz="1800"/>
              <a:t>: </a:t>
            </a:r>
            <a:br>
              <a:rPr lang="hu-HU" altLang="hu-HU" sz="1800"/>
            </a:br>
            <a:endParaRPr lang="hu-HU" altLang="hu-HU" sz="1800"/>
          </a:p>
          <a:p>
            <a:pPr eaLnBrk="1" hangingPunct="1">
              <a:spcBef>
                <a:spcPct val="0"/>
              </a:spcBef>
              <a:buFontTx/>
              <a:buNone/>
            </a:pPr>
            <a:r>
              <a:rPr lang="hu-HU" altLang="hu-HU" sz="1800" b="1"/>
              <a:t>lat</a:t>
            </a:r>
            <a:r>
              <a:rPr lang="hu-HU" altLang="hu-HU" sz="1800"/>
              <a:t>.: A. circumfl. hum. post, N. axill.</a:t>
            </a:r>
          </a:p>
          <a:p>
            <a:pPr eaLnBrk="1" hangingPunct="1">
              <a:spcBef>
                <a:spcPct val="0"/>
              </a:spcBef>
              <a:buFontTx/>
              <a:buNone/>
            </a:pPr>
            <a:endParaRPr lang="hu-HU" altLang="hu-HU" sz="1800"/>
          </a:p>
          <a:p>
            <a:pPr eaLnBrk="1" hangingPunct="1">
              <a:spcBef>
                <a:spcPct val="0"/>
              </a:spcBef>
              <a:buFontTx/>
              <a:buNone/>
            </a:pPr>
            <a:r>
              <a:rPr lang="hu-HU" altLang="hu-HU" sz="1800" b="1"/>
              <a:t>med</a:t>
            </a:r>
            <a:r>
              <a:rPr lang="hu-HU" altLang="hu-HU" sz="1800"/>
              <a:t>: A. circumfl. scap (aus A. subscap.)</a:t>
            </a:r>
          </a:p>
        </p:txBody>
      </p:sp>
      <p:sp>
        <p:nvSpPr>
          <p:cNvPr id="7" name="Téglalap 6"/>
          <p:cNvSpPr/>
          <p:nvPr/>
        </p:nvSpPr>
        <p:spPr>
          <a:xfrm>
            <a:off x="2174875" y="2794000"/>
            <a:ext cx="215900" cy="2159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u-HU"/>
          </a:p>
        </p:txBody>
      </p:sp>
      <p:sp>
        <p:nvSpPr>
          <p:cNvPr id="8" name="Háromszög 7"/>
          <p:cNvSpPr/>
          <p:nvPr/>
        </p:nvSpPr>
        <p:spPr>
          <a:xfrm>
            <a:off x="1473200" y="3059113"/>
            <a:ext cx="288925" cy="215900"/>
          </a:xfrm>
          <a:prstGeom prst="triangl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u-HU"/>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ím 3"/>
          <p:cNvSpPr>
            <a:spLocks noGrp="1"/>
          </p:cNvSpPr>
          <p:nvPr>
            <p:ph type="ctrTitle"/>
          </p:nvPr>
        </p:nvSpPr>
        <p:spPr/>
        <p:txBody>
          <a:bodyPr/>
          <a:lstStyle/>
          <a:p>
            <a:pPr eaLnBrk="1" hangingPunct="1"/>
            <a:r>
              <a:rPr lang="hu-HU" altLang="hu-HU" sz="4800" b="1"/>
              <a:t>Regio deltoidea</a:t>
            </a:r>
          </a:p>
        </p:txBody>
      </p:sp>
      <p:sp>
        <p:nvSpPr>
          <p:cNvPr id="34819"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ím 3"/>
          <p:cNvSpPr>
            <a:spLocks noGrp="1"/>
          </p:cNvSpPr>
          <p:nvPr>
            <p:ph type="title"/>
          </p:nvPr>
        </p:nvSpPr>
        <p:spPr>
          <a:xfrm>
            <a:off x="457200" y="274638"/>
            <a:ext cx="8229600" cy="993775"/>
          </a:xfrm>
        </p:spPr>
        <p:txBody>
          <a:bodyPr/>
          <a:lstStyle/>
          <a:p>
            <a:pPr eaLnBrk="1" hangingPunct="1"/>
            <a:r>
              <a:rPr lang="hu-HU" altLang="hu-HU" sz="4000" b="1"/>
              <a:t>Regio deltoidea</a:t>
            </a:r>
          </a:p>
        </p:txBody>
      </p:sp>
      <p:sp>
        <p:nvSpPr>
          <p:cNvPr id="35843" name="Tartalom helye 4"/>
          <p:cNvSpPr>
            <a:spLocks noGrp="1"/>
          </p:cNvSpPr>
          <p:nvPr>
            <p:ph idx="1"/>
          </p:nvPr>
        </p:nvSpPr>
        <p:spPr>
          <a:xfrm>
            <a:off x="457200" y="1268413"/>
            <a:ext cx="8229600" cy="4525962"/>
          </a:xfrm>
        </p:spPr>
        <p:txBody>
          <a:bodyPr/>
          <a:lstStyle/>
          <a:p>
            <a:pPr eaLnBrk="1" hangingPunct="1"/>
            <a:r>
              <a:rPr lang="hu-HU" altLang="hu-HU" sz="2400" b="1"/>
              <a:t>Grenzen</a:t>
            </a:r>
            <a:r>
              <a:rPr lang="hu-HU" altLang="hu-HU" sz="2400"/>
              <a:t>: entsprechen der Ausbreitung von M. deltoideus.</a:t>
            </a:r>
          </a:p>
          <a:p>
            <a:pPr eaLnBrk="1" hangingPunct="1"/>
            <a:r>
              <a:rPr lang="hu-HU" altLang="hu-HU" sz="2400"/>
              <a:t>Regionen können </a:t>
            </a:r>
            <a:r>
              <a:rPr lang="hu-HU" altLang="hu-HU" sz="2400" b="1"/>
              <a:t>überlappen</a:t>
            </a:r>
            <a:r>
              <a:rPr lang="hu-HU" altLang="hu-HU" sz="2400"/>
              <a:t>: R. deltoidea mit R. infraclavicularis, R. scapularis oder R. axillaris</a:t>
            </a:r>
          </a:p>
          <a:p>
            <a:pPr eaLnBrk="1" hangingPunct="1"/>
            <a:r>
              <a:rPr lang="hu-HU" altLang="hu-HU" sz="2400" b="1"/>
              <a:t>Schichten</a:t>
            </a:r>
            <a:r>
              <a:rPr lang="hu-HU" altLang="hu-HU" sz="2400"/>
              <a:t>: Haut, Hautnerven (N. cut. brach. lat.sup. aus N. axill.; Nn. supraclavicul.), Fascia deltoidea; M. delt., Fascia subdeltoidea</a:t>
            </a:r>
            <a:r>
              <a:rPr lang="hu-HU" altLang="hu-HU" sz="2400" baseline="30000"/>
              <a:t>?</a:t>
            </a:r>
            <a:r>
              <a:rPr lang="hu-HU" altLang="hu-HU" sz="2400"/>
              <a:t>, lockere Bindegewebsschicht (Spatium subdeltoideum) mit </a:t>
            </a:r>
            <a:r>
              <a:rPr lang="hu-HU" altLang="hu-HU" sz="2400" b="1"/>
              <a:t>Bursa</a:t>
            </a:r>
            <a:r>
              <a:rPr lang="hu-HU" altLang="hu-HU" sz="2400"/>
              <a:t> subdeltoidea und subacromialis.</a:t>
            </a:r>
          </a:p>
          <a:p>
            <a:pPr eaLnBrk="1" hangingPunct="1"/>
            <a:r>
              <a:rPr lang="hu-HU" altLang="hu-HU" sz="2400"/>
              <a:t>N. axill. (mit N. cut. brach. lat.sup.) und A. circumfl. hum. post., Anastomose mit A. circumfl. hum. ant. (unter der Sehne von langem Bizepskopf)</a:t>
            </a:r>
          </a:p>
          <a:p>
            <a:pPr eaLnBrk="1" hangingPunct="1"/>
            <a:r>
              <a:rPr lang="hu-HU" altLang="hu-HU" sz="2400"/>
              <a:t>Sulcus deltoideopectoralis</a:t>
            </a:r>
          </a:p>
          <a:p>
            <a:pPr eaLnBrk="1" hangingPunct="1"/>
            <a:endParaRPr lang="hu-HU" altLang="hu-HU"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6350"/>
            <a:ext cx="546735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Szövegdoboz 4"/>
          <p:cNvSpPr txBox="1">
            <a:spLocks noChangeArrowheads="1"/>
          </p:cNvSpPr>
          <p:nvPr/>
        </p:nvSpPr>
        <p:spPr bwMode="auto">
          <a:xfrm>
            <a:off x="395288" y="476250"/>
            <a:ext cx="2520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N. axillaris: Spatium subdeltoideum: Humerusfrakturen/ Luxationen können den Nerv verletzen: Als Folge kann eine Deltoideus-Atrophie auftreten. </a:t>
            </a:r>
          </a:p>
        </p:txBody>
      </p:sp>
      <p:sp>
        <p:nvSpPr>
          <p:cNvPr id="36868" name="Szövegdoboz 5"/>
          <p:cNvSpPr txBox="1">
            <a:spLocks noChangeArrowheads="1"/>
          </p:cNvSpPr>
          <p:nvPr/>
        </p:nvSpPr>
        <p:spPr bwMode="auto">
          <a:xfrm>
            <a:off x="250825" y="2997200"/>
            <a:ext cx="2520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Bursa subdeltoidea und subacromialis: Schütz des Humeruskopfes (nicht kommunizierende Bursae) gegen Fornix humeri (Schulterdach, knöchern)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zövegdoboz 1"/>
          <p:cNvSpPr txBox="1">
            <a:spLocks noChangeArrowheads="1"/>
          </p:cNvSpPr>
          <p:nvPr/>
        </p:nvSpPr>
        <p:spPr bwMode="auto">
          <a:xfrm>
            <a:off x="250825" y="1268413"/>
            <a:ext cx="2520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N. axillaris: Spatium subdeltoideum: Humerusfrakturen/ Luxationen können den Nerv verletzen: Als Folge kann eine Deltoideus-Atrophie auftreten. </a:t>
            </a:r>
          </a:p>
        </p:txBody>
      </p:sp>
      <p:pic>
        <p:nvPicPr>
          <p:cNvPr id="37891" name="Kép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1916113"/>
            <a:ext cx="579596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ím 3"/>
          <p:cNvSpPr>
            <a:spLocks noGrp="1"/>
          </p:cNvSpPr>
          <p:nvPr>
            <p:ph type="ctrTitle"/>
          </p:nvPr>
        </p:nvSpPr>
        <p:spPr/>
        <p:txBody>
          <a:bodyPr/>
          <a:lstStyle/>
          <a:p>
            <a:pPr eaLnBrk="1" hangingPunct="1"/>
            <a:r>
              <a:rPr lang="hu-HU" altLang="hu-HU" sz="4800" b="1"/>
              <a:t>Regio brachialis anterior</a:t>
            </a:r>
          </a:p>
        </p:txBody>
      </p:sp>
      <p:sp>
        <p:nvSpPr>
          <p:cNvPr id="38915"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ím 1"/>
          <p:cNvSpPr>
            <a:spLocks noGrp="1"/>
          </p:cNvSpPr>
          <p:nvPr>
            <p:ph type="title"/>
          </p:nvPr>
        </p:nvSpPr>
        <p:spPr/>
        <p:txBody>
          <a:bodyPr/>
          <a:lstStyle/>
          <a:p>
            <a:r>
              <a:rPr lang="hu-HU" altLang="hu-HU" sz="4000" b="1"/>
              <a:t>Regio brachialis ant.</a:t>
            </a:r>
          </a:p>
        </p:txBody>
      </p:sp>
      <p:sp>
        <p:nvSpPr>
          <p:cNvPr id="39939" name="Tartalom helye 2"/>
          <p:cNvSpPr>
            <a:spLocks noGrp="1"/>
          </p:cNvSpPr>
          <p:nvPr>
            <p:ph idx="1"/>
          </p:nvPr>
        </p:nvSpPr>
        <p:spPr>
          <a:xfrm>
            <a:off x="457200" y="1196975"/>
            <a:ext cx="8229600" cy="4929188"/>
          </a:xfrm>
        </p:spPr>
        <p:txBody>
          <a:bodyPr/>
          <a:lstStyle/>
          <a:p>
            <a:r>
              <a:rPr lang="hu-HU" altLang="hu-HU" sz="2400" b="1"/>
              <a:t>Grenzen</a:t>
            </a:r>
            <a:r>
              <a:rPr lang="hu-HU" altLang="hu-HU" sz="2400"/>
              <a:t>: Unterkante von M. pect. maj. (obere), drei Querfingerbreit oberhalb von Ellenbeuge (unten), Sulcus bicip. lat. (lateral) und med. (medial)</a:t>
            </a:r>
          </a:p>
          <a:p>
            <a:r>
              <a:rPr lang="hu-HU" altLang="hu-HU" sz="2400" b="1"/>
              <a:t>tastbare</a:t>
            </a:r>
            <a:r>
              <a:rPr lang="hu-HU" altLang="hu-HU" sz="2400"/>
              <a:t> Strukturen: M. biceps brach., Gefäße und Nerven im Sulcus bicip. med. (</a:t>
            </a:r>
            <a:r>
              <a:rPr lang="hu-HU" altLang="hu-HU" sz="2400" b="1"/>
              <a:t>Leitmuskel</a:t>
            </a:r>
            <a:r>
              <a:rPr lang="hu-HU" altLang="hu-HU" sz="2400"/>
              <a:t>: M.- coracobrachialis, dann Bizeps), A. brachialis (Puls)</a:t>
            </a:r>
          </a:p>
          <a:p>
            <a:r>
              <a:rPr lang="hu-HU" altLang="hu-HU" sz="2400"/>
              <a:t>Sulcus bicipitalis med., lat., Septum intemuskulare med., lat., (Beugerloge)</a:t>
            </a:r>
          </a:p>
          <a:p>
            <a:r>
              <a:rPr lang="hu-HU" altLang="hu-HU" sz="2400"/>
              <a:t>Schichten: Haut, V.cephalica-V.basilica, N.cut. brach. med., N. cut. antebrach. med., Fascia brachii, M. biceps, darunter: N. musculocutaneus, M. brachialis, Sulcus bicip. med.: N. medianus, A/V. brachialis, N. ulnaris/A. coll. uln. sup.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86741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588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lipszis buborék 2"/>
          <p:cNvSpPr/>
          <p:nvPr/>
        </p:nvSpPr>
        <p:spPr>
          <a:xfrm>
            <a:off x="5795963" y="115888"/>
            <a:ext cx="2520950" cy="1512887"/>
          </a:xfrm>
          <a:prstGeom prst="wedgeEllipseCallout">
            <a:avLst>
              <a:gd name="adj1" fmla="val -100550"/>
              <a:gd name="adj2" fmla="val 28389"/>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hu-HU" dirty="0" err="1">
                <a:solidFill>
                  <a:srgbClr val="C00000"/>
                </a:solidFill>
              </a:rPr>
              <a:t>Ade</a:t>
            </a:r>
            <a:r>
              <a:rPr lang="hu-HU" dirty="0">
                <a:solidFill>
                  <a:srgbClr val="C00000"/>
                </a:solidFill>
              </a:rPr>
              <a:t>, </a:t>
            </a:r>
            <a:r>
              <a:rPr lang="hu-HU" dirty="0" err="1">
                <a:solidFill>
                  <a:srgbClr val="C00000"/>
                </a:solidFill>
              </a:rPr>
              <a:t>Sommerferien</a:t>
            </a:r>
            <a:r>
              <a:rPr lang="hu-HU" dirty="0">
                <a:solidFill>
                  <a:srgbClr val="C00000"/>
                </a:solidFill>
              </a:rPr>
              <a:t>!</a:t>
            </a:r>
            <a:endParaRPr lang="de-DE" dirty="0">
              <a:solidFill>
                <a:srgbClr val="C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Tartalom helye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708400" y="3175"/>
            <a:ext cx="5037138" cy="6870700"/>
          </a:xfrm>
        </p:spPr>
      </p:pic>
      <p:sp>
        <p:nvSpPr>
          <p:cNvPr id="41987" name="Szövegdoboz 4"/>
          <p:cNvSpPr txBox="1">
            <a:spLocks noChangeArrowheads="1"/>
          </p:cNvSpPr>
          <p:nvPr/>
        </p:nvSpPr>
        <p:spPr bwMode="auto">
          <a:xfrm>
            <a:off x="323850" y="404813"/>
            <a:ext cx="2879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t>Kreuzung: N. medianus und A. brachialis</a:t>
            </a:r>
          </a:p>
        </p:txBody>
      </p:sp>
      <p:sp>
        <p:nvSpPr>
          <p:cNvPr id="41988" name="Szövegdoboz 5"/>
          <p:cNvSpPr txBox="1">
            <a:spLocks noChangeArrowheads="1"/>
          </p:cNvSpPr>
          <p:nvPr/>
        </p:nvSpPr>
        <p:spPr bwMode="auto">
          <a:xfrm>
            <a:off x="395288" y="1341438"/>
            <a:ext cx="2808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t>N. ulnaris: bohrt sich durch das Septum intermusculare med. auf die Dorsalseite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ktum 1"/>
          <p:cNvGraphicFramePr>
            <a:graphicFrameLocks noChangeAspect="1"/>
          </p:cNvGraphicFramePr>
          <p:nvPr/>
        </p:nvGraphicFramePr>
        <p:xfrm>
          <a:off x="103188" y="404813"/>
          <a:ext cx="8936037" cy="6048375"/>
        </p:xfrm>
        <a:graphic>
          <a:graphicData uri="http://schemas.openxmlformats.org/presentationml/2006/ole">
            <mc:AlternateContent xmlns:mc="http://schemas.openxmlformats.org/markup-compatibility/2006">
              <mc:Choice xmlns:v="urn:schemas-microsoft-com:vml" Requires="v">
                <p:oleObj spid="_x0000_s43016" name="Image" r:id="rId3" imgW="3561595" imgH="2409449" progId="Photoshop.Image.7">
                  <p:embed/>
                </p:oleObj>
              </mc:Choice>
              <mc:Fallback>
                <p:oleObj name="Image" r:id="rId3" imgW="3561595" imgH="2409449" progId="Photoshop.Image.7">
                  <p:embed/>
                  <p:pic>
                    <p:nvPicPr>
                      <p:cNvPr id="0" name="Objektum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8" y="404813"/>
                        <a:ext cx="893603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ím 3"/>
          <p:cNvSpPr>
            <a:spLocks noGrp="1"/>
          </p:cNvSpPr>
          <p:nvPr>
            <p:ph type="ctrTitle"/>
          </p:nvPr>
        </p:nvSpPr>
        <p:spPr/>
        <p:txBody>
          <a:bodyPr/>
          <a:lstStyle/>
          <a:p>
            <a:pPr eaLnBrk="1" hangingPunct="1"/>
            <a:r>
              <a:rPr lang="hu-HU" altLang="hu-HU" sz="4800" b="1"/>
              <a:t>Regio brachialis posterior</a:t>
            </a:r>
          </a:p>
        </p:txBody>
      </p:sp>
      <p:sp>
        <p:nvSpPr>
          <p:cNvPr id="44035"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ím 1"/>
          <p:cNvSpPr>
            <a:spLocks noGrp="1"/>
          </p:cNvSpPr>
          <p:nvPr>
            <p:ph type="title"/>
          </p:nvPr>
        </p:nvSpPr>
        <p:spPr/>
        <p:txBody>
          <a:bodyPr/>
          <a:lstStyle/>
          <a:p>
            <a:r>
              <a:rPr lang="hu-HU" altLang="hu-HU" sz="4000" b="1"/>
              <a:t>Regio brachialis post.</a:t>
            </a:r>
          </a:p>
        </p:txBody>
      </p:sp>
      <p:sp>
        <p:nvSpPr>
          <p:cNvPr id="45059" name="Tartalom helye 2"/>
          <p:cNvSpPr>
            <a:spLocks noGrp="1"/>
          </p:cNvSpPr>
          <p:nvPr>
            <p:ph idx="1"/>
          </p:nvPr>
        </p:nvSpPr>
        <p:spPr>
          <a:xfrm>
            <a:off x="457200" y="1196975"/>
            <a:ext cx="8229600" cy="4929188"/>
          </a:xfrm>
        </p:spPr>
        <p:txBody>
          <a:bodyPr/>
          <a:lstStyle/>
          <a:p>
            <a:r>
              <a:rPr lang="hu-HU" altLang="hu-HU" sz="2400" b="1"/>
              <a:t>Grenzen</a:t>
            </a:r>
            <a:r>
              <a:rPr lang="hu-HU" altLang="hu-HU" sz="2400"/>
              <a:t>: Plica axill. post. (obere), drei Querfingerbreit oberhalb von Olecranon (unten), Sulcus bicip. lat. (lateral) und med. (medial) </a:t>
            </a:r>
          </a:p>
          <a:p>
            <a:r>
              <a:rPr lang="hu-HU" altLang="hu-HU" sz="2400" b="1"/>
              <a:t>tastbare</a:t>
            </a:r>
            <a:r>
              <a:rPr lang="hu-HU" altLang="hu-HU" sz="2400"/>
              <a:t> Strukturen: M. triceps brach., Olecranon</a:t>
            </a:r>
          </a:p>
          <a:p>
            <a:r>
              <a:rPr lang="hu-HU" altLang="hu-HU" sz="2400"/>
              <a:t>Schichten: Haut, N.cut. brach. post., N. cut. antebrach. post., M. triceps, zwischen Caput med. und lat: osteomukuläres Kanal für N. radialis und A. prof. brachii</a:t>
            </a:r>
          </a:p>
          <a:p>
            <a:r>
              <a:rPr lang="hu-HU" altLang="hu-HU" sz="2400"/>
              <a:t>Endäste von A. prof. brachii: A coll. media (bleibt dorsal und anastomosiert mit A. interossea recurrens) und A. coll. lateralis (bohrt sich durch Sept. intermusc. lat. und anastomosiert mit A. coll rad.) </a:t>
            </a:r>
          </a:p>
          <a:p>
            <a:r>
              <a:rPr lang="hu-HU" altLang="hu-HU" sz="2400"/>
              <a:t>ganz distal in der Region: N.ulnaris (an der medialen Seite)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ktum 3"/>
          <p:cNvGraphicFramePr>
            <a:graphicFrameLocks noChangeAspect="1"/>
          </p:cNvGraphicFramePr>
          <p:nvPr/>
        </p:nvGraphicFramePr>
        <p:xfrm>
          <a:off x="2843213" y="0"/>
          <a:ext cx="6121400" cy="6800850"/>
        </p:xfrm>
        <a:graphic>
          <a:graphicData uri="http://schemas.openxmlformats.org/presentationml/2006/ole">
            <mc:AlternateContent xmlns:mc="http://schemas.openxmlformats.org/markup-compatibility/2006">
              <mc:Choice xmlns:v="urn:schemas-microsoft-com:vml" Requires="v">
                <p:oleObj spid="_x0000_s46088" name="Image" r:id="rId3" imgW="2880366" imgH="3200406" progId="Photoshop.Image.7">
                  <p:embed/>
                </p:oleObj>
              </mc:Choice>
              <mc:Fallback>
                <p:oleObj name="Image" r:id="rId3" imgW="2880366" imgH="3200406" progId="Photoshop.Image.7">
                  <p:embed/>
                  <p:pic>
                    <p:nvPicPr>
                      <p:cNvPr id="0" name="Objektum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0"/>
                        <a:ext cx="61214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0"/>
            <a:ext cx="49688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Szövegdoboz 4"/>
          <p:cNvSpPr txBox="1">
            <a:spLocks noChangeArrowheads="1"/>
          </p:cNvSpPr>
          <p:nvPr/>
        </p:nvSpPr>
        <p:spPr bwMode="auto">
          <a:xfrm>
            <a:off x="323850" y="404813"/>
            <a:ext cx="30241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t>Distal in der Region geht N. radialis und A. coll. radialis durch Septum intermusc. lat. zwischen Trizeps und Brachioradialis auf die Ventralseite.</a:t>
            </a:r>
          </a:p>
        </p:txBody>
      </p:sp>
      <p:sp>
        <p:nvSpPr>
          <p:cNvPr id="47108" name="Szövegdoboz 5"/>
          <p:cNvSpPr txBox="1">
            <a:spLocks noChangeArrowheads="1"/>
          </p:cNvSpPr>
          <p:nvPr/>
        </p:nvSpPr>
        <p:spPr bwMode="auto">
          <a:xfrm>
            <a:off x="395288" y="2492375"/>
            <a:ext cx="31686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t>N. radialis-Schädigung hier: Humerusfraktur, Druckschädigung bei Narkosen, usw.)</a:t>
            </a:r>
          </a:p>
          <a:p>
            <a:pPr>
              <a:spcBef>
                <a:spcPct val="0"/>
              </a:spcBef>
              <a:buFontTx/>
              <a:buNone/>
            </a:pPr>
            <a:r>
              <a:rPr lang="hu-HU" altLang="hu-HU" sz="1800"/>
              <a:t>Folgen: distal von der Ellenbeuge!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4662488"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Kép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0" y="1341438"/>
            <a:ext cx="451802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2513" y="88900"/>
            <a:ext cx="5454650" cy="670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ím 3"/>
          <p:cNvSpPr>
            <a:spLocks noGrp="1"/>
          </p:cNvSpPr>
          <p:nvPr>
            <p:ph type="ctrTitle"/>
          </p:nvPr>
        </p:nvSpPr>
        <p:spPr/>
        <p:txBody>
          <a:bodyPr/>
          <a:lstStyle/>
          <a:p>
            <a:pPr eaLnBrk="1" hangingPunct="1"/>
            <a:r>
              <a:rPr lang="hu-HU" altLang="hu-HU" sz="4800" b="1"/>
              <a:t>Regio cubitalis anterior</a:t>
            </a:r>
          </a:p>
        </p:txBody>
      </p:sp>
      <p:sp>
        <p:nvSpPr>
          <p:cNvPr id="50179"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ím 1"/>
          <p:cNvSpPr>
            <a:spLocks noGrp="1"/>
          </p:cNvSpPr>
          <p:nvPr>
            <p:ph type="title"/>
          </p:nvPr>
        </p:nvSpPr>
        <p:spPr>
          <a:xfrm>
            <a:off x="457200" y="260350"/>
            <a:ext cx="8229600" cy="1143000"/>
          </a:xfrm>
        </p:spPr>
        <p:txBody>
          <a:bodyPr/>
          <a:lstStyle/>
          <a:p>
            <a:r>
              <a:rPr lang="hu-HU" altLang="hu-HU" sz="4000" b="1"/>
              <a:t>Regio cubitalis ant.</a:t>
            </a:r>
          </a:p>
        </p:txBody>
      </p:sp>
      <p:sp>
        <p:nvSpPr>
          <p:cNvPr id="51203" name="Tartalom helye 2"/>
          <p:cNvSpPr>
            <a:spLocks noGrp="1"/>
          </p:cNvSpPr>
          <p:nvPr>
            <p:ph idx="1"/>
          </p:nvPr>
        </p:nvSpPr>
        <p:spPr>
          <a:xfrm>
            <a:off x="457200" y="1196975"/>
            <a:ext cx="8229600" cy="4929188"/>
          </a:xfrm>
        </p:spPr>
        <p:txBody>
          <a:bodyPr/>
          <a:lstStyle/>
          <a:p>
            <a:r>
              <a:rPr lang="hu-HU" altLang="hu-HU" sz="2000" b="1"/>
              <a:t>Grenzen</a:t>
            </a:r>
            <a:r>
              <a:rPr lang="hu-HU" altLang="hu-HU" sz="2000"/>
              <a:t>: drei Querfingerbreit oberhalb und unterhlab von Ellenbeuge (obere, untere), Linien durch die Epicondyli (med., lat.)</a:t>
            </a:r>
          </a:p>
          <a:p>
            <a:r>
              <a:rPr lang="hu-HU" altLang="hu-HU" sz="2000" b="1"/>
              <a:t>tastbare</a:t>
            </a:r>
            <a:r>
              <a:rPr lang="hu-HU" altLang="hu-HU" sz="2000"/>
              <a:t> Strukturen: Epicondyli, Radiuskopf, Sehne von M. biceps brach., A. brachialis in der Mitte (Puls)</a:t>
            </a:r>
          </a:p>
          <a:p>
            <a:r>
              <a:rPr lang="hu-HU" altLang="hu-HU" sz="2000"/>
              <a:t>Schichten: Haut, V.cephalica-V.basilica, und ihre Verbindungen, N.cut. brach. med., N. cut. antebrach. med., Fascia cubiti mit Aponeurosis von Bizeps, Massa musculi flexoria und extensoria, </a:t>
            </a:r>
            <a:r>
              <a:rPr lang="hu-HU" altLang="hu-HU" sz="2000" b="1"/>
              <a:t>Fossa cubiti</a:t>
            </a:r>
            <a:r>
              <a:rPr lang="hu-HU" altLang="hu-HU" sz="2000"/>
              <a:t>: M. pronator ter. (med.), M. brachiorad. (lat.), M. biceps brachii (oben), M. brachialis (Boden).</a:t>
            </a:r>
          </a:p>
          <a:p>
            <a:r>
              <a:rPr lang="hu-HU" altLang="hu-HU" sz="2000" b="1"/>
              <a:t>Fossa cubiti</a:t>
            </a:r>
            <a:r>
              <a:rPr lang="hu-HU" altLang="hu-HU" sz="2000"/>
              <a:t>: N. medianus (med.), A. brach. (Mitte), Bizepssehne (lat.) A. brachialis teilt sich noch in der Fossa (spitzennah) in die A. uln. und A. rad.</a:t>
            </a:r>
          </a:p>
          <a:p>
            <a:r>
              <a:rPr lang="hu-HU" altLang="hu-HU" sz="2000"/>
              <a:t>Bizepsaponeurose: schützt das Gefäß-Nerven-Bündel vor einklemmung bei der Beugung. Vielen Dank, liebe Aponeurose!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kitapinzható csonto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3"/>
            <a:ext cx="349091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descr="kitapinzható cson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025" y="290513"/>
            <a:ext cx="3578225"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ktum 3"/>
          <p:cNvGraphicFramePr>
            <a:graphicFrameLocks noChangeAspect="1"/>
          </p:cNvGraphicFramePr>
          <p:nvPr/>
        </p:nvGraphicFramePr>
        <p:xfrm>
          <a:off x="0" y="692150"/>
          <a:ext cx="9156700" cy="4392613"/>
        </p:xfrm>
        <a:graphic>
          <a:graphicData uri="http://schemas.openxmlformats.org/presentationml/2006/ole">
            <mc:AlternateContent xmlns:mc="http://schemas.openxmlformats.org/markup-compatibility/2006">
              <mc:Choice xmlns:v="urn:schemas-microsoft-com:vml" Requires="v">
                <p:oleObj spid="_x0000_s52233" name="Image" r:id="rId3" imgW="4146812" imgH="1988824" progId="Photoshop.Image.7">
                  <p:embed/>
                </p:oleObj>
              </mc:Choice>
              <mc:Fallback>
                <p:oleObj name="Image" r:id="rId3" imgW="4146812" imgH="1988824" progId="Photoshop.Image.7">
                  <p:embed/>
                  <p:pic>
                    <p:nvPicPr>
                      <p:cNvPr id="0" name="Objektum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2150"/>
                        <a:ext cx="91567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27" name="Szövegdoboz 4"/>
          <p:cNvSpPr txBox="1">
            <a:spLocks noChangeArrowheads="1"/>
          </p:cNvSpPr>
          <p:nvPr/>
        </p:nvSpPr>
        <p:spPr bwMode="auto">
          <a:xfrm>
            <a:off x="1157288" y="5949950"/>
            <a:ext cx="6842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hu-HU" altLang="hu-HU" sz="1800" b="1"/>
              <a:t>Hautvenen und –nerven in der Ellenbeuge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4288"/>
            <a:ext cx="5438775" cy="681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Szövegdoboz 4"/>
          <p:cNvSpPr txBox="1">
            <a:spLocks noChangeArrowheads="1"/>
          </p:cNvSpPr>
          <p:nvPr/>
        </p:nvSpPr>
        <p:spPr bwMode="auto">
          <a:xfrm>
            <a:off x="250825" y="260350"/>
            <a:ext cx="2881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t>N. medianus </a:t>
            </a:r>
            <a:r>
              <a:rPr lang="hu-HU" altLang="hu-HU" sz="1800" b="1"/>
              <a:t>überkreuzt</a:t>
            </a:r>
            <a:r>
              <a:rPr lang="hu-HU" altLang="hu-HU" sz="1800"/>
              <a:t> die A. ulnaris</a:t>
            </a:r>
          </a:p>
        </p:txBody>
      </p:sp>
      <p:sp>
        <p:nvSpPr>
          <p:cNvPr id="53252" name="Szövegdoboz 5"/>
          <p:cNvSpPr txBox="1">
            <a:spLocks noChangeArrowheads="1"/>
          </p:cNvSpPr>
          <p:nvPr/>
        </p:nvSpPr>
        <p:spPr bwMode="auto">
          <a:xfrm>
            <a:off x="323850" y="1196975"/>
            <a:ext cx="28797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b="1"/>
              <a:t>N. medianus </a:t>
            </a:r>
            <a:r>
              <a:rPr lang="hu-HU" altLang="hu-HU" sz="1800"/>
              <a:t>zieht sich nach distal zwischen Köpfen von M. pronator ter., und die</a:t>
            </a:r>
          </a:p>
          <a:p>
            <a:pPr>
              <a:spcBef>
                <a:spcPct val="0"/>
              </a:spcBef>
              <a:buFontTx/>
              <a:buNone/>
            </a:pPr>
            <a:endParaRPr lang="hu-HU" altLang="hu-HU" sz="1800"/>
          </a:p>
          <a:p>
            <a:pPr>
              <a:spcBef>
                <a:spcPct val="0"/>
              </a:spcBef>
              <a:buFontTx/>
              <a:buNone/>
            </a:pPr>
            <a:r>
              <a:rPr lang="hu-HU" altLang="hu-HU" sz="1800" b="1"/>
              <a:t>A. ulnaris </a:t>
            </a:r>
            <a:r>
              <a:rPr lang="hu-HU" altLang="hu-HU" sz="1800"/>
              <a:t>unter dem M. pronator ter. und M. flexor digit. supf.</a:t>
            </a:r>
          </a:p>
        </p:txBody>
      </p:sp>
      <p:sp>
        <p:nvSpPr>
          <p:cNvPr id="53253" name="Szövegdoboz 6"/>
          <p:cNvSpPr txBox="1">
            <a:spLocks noChangeArrowheads="1"/>
          </p:cNvSpPr>
          <p:nvPr/>
        </p:nvSpPr>
        <p:spPr bwMode="auto">
          <a:xfrm>
            <a:off x="287338" y="3644900"/>
            <a:ext cx="29527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b="1"/>
              <a:t>N. musculocutaneus</a:t>
            </a:r>
            <a:r>
              <a:rPr lang="hu-HU" altLang="hu-HU" sz="1800"/>
              <a:t>: tritt hervor zwischen M. biceps und M. brachialis hervor;</a:t>
            </a:r>
          </a:p>
          <a:p>
            <a:pPr>
              <a:spcBef>
                <a:spcPct val="0"/>
              </a:spcBef>
              <a:buFontTx/>
              <a:buNone/>
            </a:pPr>
            <a:r>
              <a:rPr lang="hu-HU" altLang="hu-HU" sz="1800" b="1"/>
              <a:t>N. radialis </a:t>
            </a:r>
            <a:r>
              <a:rPr lang="hu-HU" altLang="hu-HU" sz="1800"/>
              <a:t>(mit der A. coll. rad.) tritt zwischen M. brachiorad. und M. brachialis hervor.</a:t>
            </a:r>
          </a:p>
          <a:p>
            <a:pPr>
              <a:spcBef>
                <a:spcPct val="0"/>
              </a:spcBef>
              <a:buFontTx/>
              <a:buNone/>
            </a:pPr>
            <a:r>
              <a:rPr lang="hu-HU" altLang="hu-HU" sz="1800" b="1"/>
              <a:t>A. radialis</a:t>
            </a:r>
            <a:r>
              <a:rPr lang="hu-HU" altLang="hu-HU" sz="1800"/>
              <a:t>: über die Bizepssehne!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5888"/>
            <a:ext cx="41783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Szövegdoboz 2"/>
          <p:cNvSpPr txBox="1">
            <a:spLocks noChangeArrowheads="1"/>
          </p:cNvSpPr>
          <p:nvPr/>
        </p:nvSpPr>
        <p:spPr bwMode="auto">
          <a:xfrm>
            <a:off x="539750" y="404813"/>
            <a:ext cx="33845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hu-HU" sz="1800"/>
              <a:t>Der Ablauf von N. radialis von Oberarm bis Unterarm</a:t>
            </a:r>
          </a:p>
          <a:p>
            <a:pPr>
              <a:spcBef>
                <a:spcPct val="0"/>
              </a:spcBef>
              <a:buFontTx/>
              <a:buNone/>
            </a:pPr>
            <a:r>
              <a:rPr lang="de-DE" altLang="hu-HU" sz="1800"/>
              <a:t>Aus dem Supinatorkanal gelingt er auf die Dorsalseite, in die Nachbarschaft von A/V. interossea post.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90975"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Szövegdoboz 2"/>
          <p:cNvSpPr txBox="1">
            <a:spLocks noChangeArrowheads="1"/>
          </p:cNvSpPr>
          <p:nvPr/>
        </p:nvSpPr>
        <p:spPr bwMode="auto">
          <a:xfrm>
            <a:off x="4572000" y="115888"/>
            <a:ext cx="432117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t>Die </a:t>
            </a:r>
            <a:r>
              <a:rPr lang="hu-HU" altLang="hu-HU" sz="1800" b="1"/>
              <a:t>Frohse-Arkade</a:t>
            </a:r>
          </a:p>
          <a:p>
            <a:pPr>
              <a:spcBef>
                <a:spcPct val="0"/>
              </a:spcBef>
              <a:buFontTx/>
              <a:buNone/>
            </a:pPr>
            <a:r>
              <a:rPr lang="hu-HU" altLang="hu-HU" sz="1800"/>
              <a:t>ist die sehnige Eingangsstelle des Supinatorkanals, gebildet von den Köpfen des M. supinator.</a:t>
            </a:r>
          </a:p>
          <a:p>
            <a:pPr>
              <a:spcBef>
                <a:spcPct val="0"/>
              </a:spcBef>
              <a:buFontTx/>
              <a:buNone/>
            </a:pPr>
            <a:endParaRPr lang="hu-HU" altLang="hu-HU" sz="1800"/>
          </a:p>
          <a:p>
            <a:pPr>
              <a:spcBef>
                <a:spcPct val="0"/>
              </a:spcBef>
              <a:buFontTx/>
              <a:buNone/>
            </a:pPr>
            <a:r>
              <a:rPr lang="hu-HU" altLang="hu-HU" sz="1800"/>
              <a:t>Hier kann der R. prof. von N. radialis komprimiert werden (nerve entrapment syndromes). Keine Sensibilitätsstörung!</a:t>
            </a:r>
          </a:p>
        </p:txBody>
      </p:sp>
      <p:pic>
        <p:nvPicPr>
          <p:cNvPr id="55300" name="Kép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652963"/>
            <a:ext cx="257175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Kép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381250"/>
            <a:ext cx="3995737"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15888"/>
            <a:ext cx="4960937"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Szövegdoboz 2"/>
          <p:cNvSpPr txBox="1">
            <a:spLocks noChangeArrowheads="1"/>
          </p:cNvSpPr>
          <p:nvPr/>
        </p:nvSpPr>
        <p:spPr bwMode="auto">
          <a:xfrm>
            <a:off x="323850" y="333375"/>
            <a:ext cx="3095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b="1"/>
              <a:t>Blutabnahme</a:t>
            </a:r>
            <a:r>
              <a:rPr lang="hu-HU" altLang="hu-HU" sz="1800"/>
              <a:t> aus den Hautvenen der Ellenbeuge</a:t>
            </a:r>
          </a:p>
          <a:p>
            <a:pPr>
              <a:spcBef>
                <a:spcPct val="0"/>
              </a:spcBef>
              <a:buFontTx/>
              <a:buNone/>
            </a:pPr>
            <a:endParaRPr lang="hu-HU" altLang="hu-HU" sz="1800"/>
          </a:p>
          <a:p>
            <a:pPr>
              <a:spcBef>
                <a:spcPct val="0"/>
              </a:spcBef>
              <a:buFontTx/>
              <a:buNone/>
            </a:pPr>
            <a:r>
              <a:rPr lang="hu-HU" altLang="hu-HU" sz="1800"/>
              <a:t>Varianten!!</a:t>
            </a:r>
          </a:p>
          <a:p>
            <a:pPr>
              <a:spcBef>
                <a:spcPct val="0"/>
              </a:spcBef>
              <a:buFontTx/>
              <a:buNone/>
            </a:pPr>
            <a:endParaRPr lang="hu-HU" altLang="hu-HU" sz="1800"/>
          </a:p>
          <a:p>
            <a:pPr>
              <a:spcBef>
                <a:spcPct val="0"/>
              </a:spcBef>
              <a:buFontTx/>
              <a:buNone/>
            </a:pPr>
            <a:r>
              <a:rPr lang="hu-HU" altLang="hu-HU" sz="1800" b="1">
                <a:solidFill>
                  <a:srgbClr val="C00000"/>
                </a:solidFill>
              </a:rPr>
              <a:t>M</a:t>
            </a:r>
            <a:r>
              <a:rPr lang="hu-HU" altLang="hu-HU" sz="1800"/>
              <a:t>-Anastomosen (Abb. A)</a:t>
            </a:r>
          </a:p>
          <a:p>
            <a:pPr>
              <a:spcBef>
                <a:spcPct val="0"/>
              </a:spcBef>
              <a:buFontTx/>
              <a:buNone/>
            </a:pPr>
            <a:r>
              <a:rPr lang="hu-HU" altLang="hu-HU" sz="1800"/>
              <a:t>(V. mediana antebrachii)</a:t>
            </a:r>
          </a:p>
          <a:p>
            <a:pPr>
              <a:spcBef>
                <a:spcPct val="0"/>
              </a:spcBef>
              <a:buFontTx/>
              <a:buNone/>
            </a:pPr>
            <a:endParaRPr lang="hu-HU" altLang="hu-HU" sz="1800"/>
          </a:p>
          <a:p>
            <a:pPr>
              <a:spcBef>
                <a:spcPct val="0"/>
              </a:spcBef>
              <a:buFontTx/>
              <a:buNone/>
            </a:pPr>
            <a:r>
              <a:rPr lang="hu-HU" altLang="hu-HU" sz="1800" b="1">
                <a:solidFill>
                  <a:srgbClr val="C00000"/>
                </a:solidFill>
              </a:rPr>
              <a:t>N</a:t>
            </a:r>
            <a:r>
              <a:rPr lang="hu-HU" altLang="hu-HU" sz="1800"/>
              <a:t>-Anastomosen (Abb.B,C)</a:t>
            </a:r>
          </a:p>
          <a:p>
            <a:pPr>
              <a:spcBef>
                <a:spcPct val="0"/>
              </a:spcBef>
              <a:buFontTx/>
              <a:buNone/>
            </a:pPr>
            <a:r>
              <a:rPr lang="hu-HU" altLang="hu-HU" sz="1800"/>
              <a:t>(</a:t>
            </a:r>
            <a:r>
              <a:rPr lang="hu-HU" altLang="hu-HU" sz="1800" b="1"/>
              <a:t>V. intermedia/mediana cubiti</a:t>
            </a:r>
            <a:r>
              <a:rPr lang="hu-HU" altLang="hu-HU" sz="1800"/>
              <a:t>: liegt auf der Bizeps-Aponeurose)</a:t>
            </a:r>
          </a:p>
          <a:p>
            <a:pPr>
              <a:spcBef>
                <a:spcPct val="0"/>
              </a:spcBef>
              <a:buFontTx/>
              <a:buNone/>
            </a:pPr>
            <a:endParaRPr lang="hu-HU" altLang="hu-HU" sz="1800"/>
          </a:p>
          <a:p>
            <a:pPr>
              <a:spcBef>
                <a:spcPct val="0"/>
              </a:spcBef>
              <a:buFontTx/>
              <a:buNone/>
            </a:pPr>
            <a:r>
              <a:rPr lang="hu-HU" altLang="hu-HU" sz="1800"/>
              <a:t>immer: </a:t>
            </a:r>
            <a:r>
              <a:rPr lang="hu-HU" altLang="hu-HU" sz="1800" b="1"/>
              <a:t>V. perforans cubiti</a:t>
            </a:r>
            <a:r>
              <a:rPr lang="hu-HU" altLang="hu-HU" sz="1800"/>
              <a:t> (zu den tiefen Venen)</a:t>
            </a:r>
          </a:p>
          <a:p>
            <a:pPr>
              <a:spcBef>
                <a:spcPct val="0"/>
              </a:spcBef>
              <a:buFontTx/>
              <a:buNone/>
            </a:pPr>
            <a:endParaRPr lang="hu-HU" altLang="hu-HU" sz="1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3025"/>
            <a:ext cx="7848600" cy="677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888"/>
            <a:ext cx="2665413"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Szövegdoboz 2"/>
          <p:cNvSpPr txBox="1">
            <a:spLocks noChangeArrowheads="1"/>
          </p:cNvSpPr>
          <p:nvPr/>
        </p:nvSpPr>
        <p:spPr bwMode="auto">
          <a:xfrm>
            <a:off x="3779838" y="333375"/>
            <a:ext cx="475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b="1"/>
              <a:t>Adelmann-Beugung</a:t>
            </a:r>
            <a:r>
              <a:rPr lang="hu-HU" altLang="hu-HU" sz="1800"/>
              <a:t> (Adelmann’s flexion): nur bei maximaler Beugung kommt eine Abklemmung der A. brachialis möglich sein (Blutstillung in Notfallsituationen)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ím 1"/>
          <p:cNvSpPr>
            <a:spLocks noGrp="1"/>
          </p:cNvSpPr>
          <p:nvPr>
            <p:ph type="title"/>
          </p:nvPr>
        </p:nvSpPr>
        <p:spPr/>
        <p:txBody>
          <a:bodyPr/>
          <a:lstStyle/>
          <a:p>
            <a:r>
              <a:rPr lang="hu-HU" altLang="hu-HU" sz="3600" b="1"/>
              <a:t>Kollateralkreislauf der Ellenbeuge</a:t>
            </a:r>
          </a:p>
        </p:txBody>
      </p:sp>
      <p:pic>
        <p:nvPicPr>
          <p:cNvPr id="59395" name="Tartalom helye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212850"/>
            <a:ext cx="8569325" cy="5345113"/>
          </a:xfrm>
        </p:spPr>
      </p:pic>
      <p:sp>
        <p:nvSpPr>
          <p:cNvPr id="5" name="Szövegdoboz 4"/>
          <p:cNvSpPr txBox="1"/>
          <p:nvPr/>
        </p:nvSpPr>
        <p:spPr>
          <a:xfrm>
            <a:off x="420688" y="3429000"/>
            <a:ext cx="2459037" cy="830263"/>
          </a:xfrm>
          <a:prstGeom prst="rect">
            <a:avLst/>
          </a:prstGeom>
          <a:solidFill>
            <a:schemeClr val="accent6">
              <a:lumMod val="75000"/>
            </a:schemeClr>
          </a:solidFill>
        </p:spPr>
        <p:txBody>
          <a:bodyPr>
            <a:spAutoFit/>
          </a:bodyPr>
          <a:lstStyle/>
          <a:p>
            <a:pPr>
              <a:defRPr/>
            </a:pPr>
            <a:r>
              <a:rPr lang="hu-HU" sz="1600" dirty="0">
                <a:solidFill>
                  <a:srgbClr val="FFCC00"/>
                </a:solidFill>
              </a:rPr>
              <a:t>A. </a:t>
            </a:r>
            <a:r>
              <a:rPr lang="hu-HU" sz="1600" dirty="0" err="1">
                <a:solidFill>
                  <a:srgbClr val="FFCC00"/>
                </a:solidFill>
              </a:rPr>
              <a:t>brachialis</a:t>
            </a:r>
            <a:r>
              <a:rPr lang="hu-HU" sz="1600" dirty="0">
                <a:solidFill>
                  <a:srgbClr val="FFCC00"/>
                </a:solidFill>
              </a:rPr>
              <a:t> </a:t>
            </a:r>
            <a:r>
              <a:rPr lang="hu-HU" sz="1600" dirty="0" err="1">
                <a:solidFill>
                  <a:srgbClr val="FFCC00"/>
                </a:solidFill>
              </a:rPr>
              <a:t>kann</a:t>
            </a:r>
            <a:r>
              <a:rPr lang="hu-HU" sz="1600" dirty="0">
                <a:solidFill>
                  <a:srgbClr val="FFCC00"/>
                </a:solidFill>
              </a:rPr>
              <a:t> </a:t>
            </a:r>
            <a:r>
              <a:rPr lang="hu-HU" sz="1600" dirty="0" err="1">
                <a:solidFill>
                  <a:srgbClr val="FFCC00"/>
                </a:solidFill>
              </a:rPr>
              <a:t>distal</a:t>
            </a:r>
            <a:r>
              <a:rPr lang="hu-HU" sz="1600" dirty="0">
                <a:solidFill>
                  <a:srgbClr val="FFCC00"/>
                </a:solidFill>
              </a:rPr>
              <a:t> des </a:t>
            </a:r>
            <a:r>
              <a:rPr lang="hu-HU" sz="1600" dirty="0" err="1">
                <a:solidFill>
                  <a:srgbClr val="FFCC00"/>
                </a:solidFill>
              </a:rPr>
              <a:t>Abganges</a:t>
            </a:r>
            <a:r>
              <a:rPr lang="hu-HU" sz="1600" dirty="0">
                <a:solidFill>
                  <a:srgbClr val="FFCC00"/>
                </a:solidFill>
              </a:rPr>
              <a:t> der A. prof. </a:t>
            </a:r>
            <a:r>
              <a:rPr lang="hu-HU" sz="1600" dirty="0" err="1">
                <a:solidFill>
                  <a:srgbClr val="FFCC00"/>
                </a:solidFill>
              </a:rPr>
              <a:t>brachii</a:t>
            </a:r>
            <a:r>
              <a:rPr lang="hu-HU" sz="1600" dirty="0">
                <a:solidFill>
                  <a:srgbClr val="FFCC00"/>
                </a:solidFill>
              </a:rPr>
              <a:t> </a:t>
            </a:r>
            <a:r>
              <a:rPr lang="hu-HU" sz="1600" dirty="0" err="1">
                <a:solidFill>
                  <a:srgbClr val="FFCC00"/>
                </a:solidFill>
              </a:rPr>
              <a:t>unterbinden</a:t>
            </a:r>
            <a:r>
              <a:rPr lang="hu-HU" sz="1600" dirty="0">
                <a:solidFill>
                  <a:srgbClr val="FFCC00"/>
                </a:solidFill>
              </a:rPr>
              <a:t>.</a:t>
            </a:r>
          </a:p>
        </p:txBody>
      </p:sp>
      <p:sp>
        <p:nvSpPr>
          <p:cNvPr id="59397" name="Szövegdoboz 5"/>
          <p:cNvSpPr txBox="1">
            <a:spLocks noChangeArrowheads="1"/>
          </p:cNvSpPr>
          <p:nvPr/>
        </p:nvSpPr>
        <p:spPr bwMode="auto">
          <a:xfrm>
            <a:off x="323850" y="328613"/>
            <a:ext cx="3671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latin typeface="French Script MT" panose="03020402040607040605" pitchFamily="66" charset="0"/>
              </a:rPr>
              <a:t>Der gut ausgebildete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ím 3"/>
          <p:cNvSpPr>
            <a:spLocks noGrp="1"/>
          </p:cNvSpPr>
          <p:nvPr>
            <p:ph type="ctrTitle"/>
          </p:nvPr>
        </p:nvSpPr>
        <p:spPr/>
        <p:txBody>
          <a:bodyPr/>
          <a:lstStyle/>
          <a:p>
            <a:pPr eaLnBrk="1" hangingPunct="1"/>
            <a:r>
              <a:rPr lang="hu-HU" altLang="hu-HU" sz="4800" b="1"/>
              <a:t>Regio cubitalis posterior</a:t>
            </a:r>
          </a:p>
        </p:txBody>
      </p:sp>
      <p:sp>
        <p:nvSpPr>
          <p:cNvPr id="60419"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ím 1"/>
          <p:cNvSpPr>
            <a:spLocks noGrp="1"/>
          </p:cNvSpPr>
          <p:nvPr>
            <p:ph type="title"/>
          </p:nvPr>
        </p:nvSpPr>
        <p:spPr>
          <a:xfrm>
            <a:off x="457200" y="260350"/>
            <a:ext cx="8229600" cy="1143000"/>
          </a:xfrm>
        </p:spPr>
        <p:txBody>
          <a:bodyPr/>
          <a:lstStyle/>
          <a:p>
            <a:r>
              <a:rPr lang="hu-HU" altLang="hu-HU" sz="4000" b="1"/>
              <a:t>Regio cubitalis post.</a:t>
            </a:r>
          </a:p>
        </p:txBody>
      </p:sp>
      <p:sp>
        <p:nvSpPr>
          <p:cNvPr id="61443" name="Tartalom helye 2"/>
          <p:cNvSpPr>
            <a:spLocks noGrp="1"/>
          </p:cNvSpPr>
          <p:nvPr>
            <p:ph idx="1"/>
          </p:nvPr>
        </p:nvSpPr>
        <p:spPr>
          <a:xfrm>
            <a:off x="457200" y="1196975"/>
            <a:ext cx="8229600" cy="4929188"/>
          </a:xfrm>
        </p:spPr>
        <p:txBody>
          <a:bodyPr/>
          <a:lstStyle/>
          <a:p>
            <a:r>
              <a:rPr lang="hu-HU" altLang="hu-HU" sz="2000" b="1"/>
              <a:t>Grenzen</a:t>
            </a:r>
            <a:r>
              <a:rPr lang="hu-HU" altLang="hu-HU" sz="2000"/>
              <a:t>: drei Querfingerbreit oberhalb und unterhlab von Olecranon (obere, untere), Linien durch die Epicondyli (med., lat.)</a:t>
            </a:r>
          </a:p>
          <a:p>
            <a:r>
              <a:rPr lang="hu-HU" altLang="hu-HU" sz="2000" b="1"/>
              <a:t>tastbare</a:t>
            </a:r>
            <a:r>
              <a:rPr lang="hu-HU" altLang="hu-HU" sz="2000"/>
              <a:t> Strukturen: Epicondyli, Olecranon und hintere Kante der Ulna, N. ulnaris (als ein Strang!), M. triceps</a:t>
            </a:r>
          </a:p>
          <a:p>
            <a:r>
              <a:rPr lang="hu-HU" altLang="hu-HU" sz="2000" b="1"/>
              <a:t>Schichten</a:t>
            </a:r>
            <a:r>
              <a:rPr lang="hu-HU" altLang="hu-HU" sz="2000"/>
              <a:t>: Haut, Bursa subcutanea olecrani, N. cut. antebrachii post., M. triceps, Sulcus n. ulnaris, M. anconeus, Unterarmflexoren und -extensoren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zövegdoboz 2"/>
          <p:cNvSpPr txBox="1">
            <a:spLocks noChangeArrowheads="1"/>
          </p:cNvSpPr>
          <p:nvPr/>
        </p:nvSpPr>
        <p:spPr bwMode="auto">
          <a:xfrm>
            <a:off x="323850" y="260350"/>
            <a:ext cx="31686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600"/>
              <a:t>Arterien des Armes und </a:t>
            </a:r>
            <a:r>
              <a:rPr lang="hu-HU" altLang="hu-HU" sz="1600" b="1"/>
              <a:t>Unterbindungsmöglichkeiten</a:t>
            </a:r>
            <a:r>
              <a:rPr lang="hu-HU" altLang="hu-HU" sz="1600"/>
              <a:t> (für Blutstillung!): </a:t>
            </a:r>
          </a:p>
          <a:p>
            <a:pPr>
              <a:spcBef>
                <a:spcPct val="0"/>
              </a:spcBef>
              <a:buFontTx/>
              <a:buNone/>
            </a:pPr>
            <a:r>
              <a:rPr lang="hu-HU" altLang="hu-HU" sz="1600"/>
              <a:t>die </a:t>
            </a:r>
            <a:r>
              <a:rPr lang="hu-HU" altLang="hu-HU" sz="1600">
                <a:solidFill>
                  <a:srgbClr val="C00000"/>
                </a:solidFill>
              </a:rPr>
              <a:t>Schlingen</a:t>
            </a:r>
            <a:r>
              <a:rPr lang="hu-HU" altLang="hu-HU" sz="1600"/>
              <a:t> bezeichnen die Stellen, an denen unterbunden werden darf, die </a:t>
            </a:r>
            <a:r>
              <a:rPr lang="hu-HU" altLang="hu-HU" sz="1600">
                <a:solidFill>
                  <a:srgbClr val="C00000"/>
                </a:solidFill>
              </a:rPr>
              <a:t>Kreise</a:t>
            </a:r>
            <a:r>
              <a:rPr lang="hu-HU" altLang="hu-HU" sz="1600"/>
              <a:t> die zu vermeidenden Stellen.</a:t>
            </a:r>
          </a:p>
          <a:p>
            <a:pPr>
              <a:spcBef>
                <a:spcPct val="0"/>
              </a:spcBef>
              <a:buFontTx/>
              <a:buNone/>
            </a:pPr>
            <a:r>
              <a:rPr lang="hu-HU" altLang="hu-HU" sz="1600" b="1"/>
              <a:t>Keine Unterbindung:</a:t>
            </a:r>
          </a:p>
          <a:p>
            <a:pPr>
              <a:spcBef>
                <a:spcPct val="0"/>
              </a:spcBef>
              <a:buFontTx/>
              <a:buNone/>
            </a:pPr>
            <a:r>
              <a:rPr lang="hu-HU" altLang="hu-HU" sz="1600" b="1"/>
              <a:t>an der A. brachialis zwischen A. circumfl. hum. ant. und A. profunda brachii.</a:t>
            </a:r>
          </a:p>
        </p:txBody>
      </p:sp>
      <p:pic>
        <p:nvPicPr>
          <p:cNvPr id="7171"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12700"/>
            <a:ext cx="5256212"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15888"/>
            <a:ext cx="6418262"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44450"/>
            <a:ext cx="5543550" cy="60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Szövegdoboz 2"/>
          <p:cNvSpPr txBox="1">
            <a:spLocks noChangeArrowheads="1"/>
          </p:cNvSpPr>
          <p:nvPr/>
        </p:nvSpPr>
        <p:spPr bwMode="auto">
          <a:xfrm>
            <a:off x="179388" y="333375"/>
            <a:ext cx="28797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b="1"/>
              <a:t>N. ulnaris </a:t>
            </a:r>
            <a:r>
              <a:rPr lang="hu-HU" altLang="hu-HU" sz="1800"/>
              <a:t>hinter dem Sulcus n. ulnaris, dann verschwindet zwischen den Köpfen von M. flex. carpi uln.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ím 3"/>
          <p:cNvSpPr>
            <a:spLocks noGrp="1"/>
          </p:cNvSpPr>
          <p:nvPr>
            <p:ph type="ctrTitle"/>
          </p:nvPr>
        </p:nvSpPr>
        <p:spPr/>
        <p:txBody>
          <a:bodyPr/>
          <a:lstStyle/>
          <a:p>
            <a:pPr eaLnBrk="1" hangingPunct="1"/>
            <a:r>
              <a:rPr lang="hu-HU" altLang="hu-HU" sz="4800" b="1"/>
              <a:t>Regio antebrachialis anterior</a:t>
            </a:r>
          </a:p>
        </p:txBody>
      </p:sp>
      <p:sp>
        <p:nvSpPr>
          <p:cNvPr id="64515"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ím 1"/>
          <p:cNvSpPr>
            <a:spLocks noGrp="1"/>
          </p:cNvSpPr>
          <p:nvPr>
            <p:ph type="title"/>
          </p:nvPr>
        </p:nvSpPr>
        <p:spPr/>
        <p:txBody>
          <a:bodyPr/>
          <a:lstStyle/>
          <a:p>
            <a:r>
              <a:rPr lang="hu-HU" altLang="hu-HU" sz="4000" b="1"/>
              <a:t>Regio antebrachialis ant.</a:t>
            </a:r>
          </a:p>
        </p:txBody>
      </p:sp>
      <p:sp>
        <p:nvSpPr>
          <p:cNvPr id="65539" name="Tartalom helye 2"/>
          <p:cNvSpPr>
            <a:spLocks noGrp="1"/>
          </p:cNvSpPr>
          <p:nvPr>
            <p:ph idx="1"/>
          </p:nvPr>
        </p:nvSpPr>
        <p:spPr>
          <a:xfrm>
            <a:off x="457200" y="1196975"/>
            <a:ext cx="8229600" cy="4929188"/>
          </a:xfrm>
        </p:spPr>
        <p:txBody>
          <a:bodyPr/>
          <a:lstStyle/>
          <a:p>
            <a:r>
              <a:rPr lang="hu-HU" altLang="hu-HU" sz="2000" b="1"/>
              <a:t>Grenzen</a:t>
            </a:r>
            <a:r>
              <a:rPr lang="hu-HU" altLang="hu-HU" sz="2000"/>
              <a:t>: drei Querfingerbreit unterhalb von Ellenbeuge (obere), Querlinie in der Höhe von Caput uln. (unten), waagerechte Linien über die Epicondyli (med., lat.)</a:t>
            </a:r>
          </a:p>
          <a:p>
            <a:r>
              <a:rPr lang="hu-HU" altLang="hu-HU" sz="2000" b="1"/>
              <a:t>tastbare</a:t>
            </a:r>
            <a:r>
              <a:rPr lang="hu-HU" altLang="hu-HU" sz="2000"/>
              <a:t> Strukturen: Mm. flexores, distal ihre Sehnen, die Ulna (unteres Drittel), unteres Drittel von Radius, A. radialis (Puls)</a:t>
            </a:r>
          </a:p>
          <a:p>
            <a:r>
              <a:rPr lang="hu-HU" altLang="hu-HU" sz="2000" b="1"/>
              <a:t>Schichten</a:t>
            </a:r>
            <a:r>
              <a:rPr lang="hu-HU" altLang="hu-HU" sz="2000"/>
              <a:t>: Haut, V.cephalica-V.basilica, N.cut. antebrach. med., N. cut. antebrach. lat., Fascia antebrachii (proximal ist die Faszie mit den Flexoren zusammengewachsen), Mm. flexores (oberflächliche und tiefe Gruppe); lateral: M. brachiorad., darunter A. rad. mit R. supf. N. rad. =Leitmuskel: M. brachiorad.); medial: N. uln. mit A. uln. zwischen M. flex. dig. supf. und M. flex. carpi rad.; in der Mitte: N. med. zwischen den Pronator-Köpfen, dann unter dem M. flex. dig. supf.</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6513"/>
            <a:ext cx="5580063"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Szövegdoboz 4"/>
          <p:cNvSpPr txBox="1">
            <a:spLocks noChangeArrowheads="1"/>
          </p:cNvSpPr>
          <p:nvPr/>
        </p:nvSpPr>
        <p:spPr bwMode="auto">
          <a:xfrm>
            <a:off x="323850" y="333375"/>
            <a:ext cx="30241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b="1"/>
              <a:t>Radiale</a:t>
            </a:r>
            <a:r>
              <a:rPr lang="hu-HU" altLang="hu-HU" sz="1800"/>
              <a:t> Gefäß-Nerven Straße: R. supf. N. rad., A/V. rad., Leitmuskel: M. brachiorad.</a:t>
            </a:r>
          </a:p>
          <a:p>
            <a:pPr>
              <a:spcBef>
                <a:spcPct val="0"/>
              </a:spcBef>
              <a:buFontTx/>
              <a:buNone/>
            </a:pPr>
            <a:r>
              <a:rPr lang="hu-HU" altLang="hu-HU" sz="1800" b="1"/>
              <a:t>Ulnare</a:t>
            </a:r>
            <a:r>
              <a:rPr lang="hu-HU" altLang="hu-HU" sz="1800"/>
              <a:t> Gefäß-Nerven Straße: N/A/V. uln. Leitmuskel: M. flex. carpi uln.</a:t>
            </a:r>
          </a:p>
          <a:p>
            <a:pPr>
              <a:spcBef>
                <a:spcPct val="0"/>
              </a:spcBef>
              <a:buFontTx/>
              <a:buNone/>
            </a:pPr>
            <a:r>
              <a:rPr lang="hu-HU" altLang="hu-HU" sz="1800" b="1"/>
              <a:t>Mittlere</a:t>
            </a:r>
            <a:r>
              <a:rPr lang="hu-HU" altLang="hu-HU" sz="1800"/>
              <a:t> Gefäß-Nerven Straße: N.med. (und Begleitgefäße), Leitmuskel: M. flex. carpi rad.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15888"/>
            <a:ext cx="50419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églalap 2"/>
          <p:cNvSpPr>
            <a:spLocks noChangeArrowheads="1"/>
          </p:cNvSpPr>
          <p:nvPr/>
        </p:nvSpPr>
        <p:spPr bwMode="auto">
          <a:xfrm>
            <a:off x="395288" y="620713"/>
            <a:ext cx="3240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b="1"/>
              <a:t>Ventrale Interosseusstraße</a:t>
            </a:r>
            <a:r>
              <a:rPr lang="hu-HU" altLang="hu-HU" sz="1800"/>
              <a:t>: A/V. interossea ant. mit N. interosseus ant. </a:t>
            </a:r>
          </a:p>
        </p:txBody>
      </p:sp>
      <p:pic>
        <p:nvPicPr>
          <p:cNvPr id="67588"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711575"/>
            <a:ext cx="381635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115888"/>
            <a:ext cx="2987675"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Kép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5888"/>
            <a:ext cx="3527425"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ím 3"/>
          <p:cNvSpPr>
            <a:spLocks noGrp="1"/>
          </p:cNvSpPr>
          <p:nvPr>
            <p:ph type="ctrTitle"/>
          </p:nvPr>
        </p:nvSpPr>
        <p:spPr/>
        <p:txBody>
          <a:bodyPr/>
          <a:lstStyle/>
          <a:p>
            <a:pPr eaLnBrk="1" hangingPunct="1"/>
            <a:r>
              <a:rPr lang="hu-HU" altLang="hu-HU" sz="4800" b="1"/>
              <a:t>Regio antebrachialis posterior</a:t>
            </a:r>
          </a:p>
        </p:txBody>
      </p:sp>
      <p:sp>
        <p:nvSpPr>
          <p:cNvPr id="69635"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ím 1"/>
          <p:cNvSpPr>
            <a:spLocks noGrp="1"/>
          </p:cNvSpPr>
          <p:nvPr>
            <p:ph type="title"/>
          </p:nvPr>
        </p:nvSpPr>
        <p:spPr/>
        <p:txBody>
          <a:bodyPr/>
          <a:lstStyle/>
          <a:p>
            <a:r>
              <a:rPr lang="hu-HU" altLang="hu-HU" sz="4000" b="1"/>
              <a:t>Regio antebrachialis post.</a:t>
            </a:r>
          </a:p>
        </p:txBody>
      </p:sp>
      <p:sp>
        <p:nvSpPr>
          <p:cNvPr id="70659" name="Tartalom helye 2"/>
          <p:cNvSpPr>
            <a:spLocks noGrp="1"/>
          </p:cNvSpPr>
          <p:nvPr>
            <p:ph idx="1"/>
          </p:nvPr>
        </p:nvSpPr>
        <p:spPr>
          <a:xfrm>
            <a:off x="457200" y="1557338"/>
            <a:ext cx="8229600" cy="4568825"/>
          </a:xfrm>
        </p:spPr>
        <p:txBody>
          <a:bodyPr/>
          <a:lstStyle/>
          <a:p>
            <a:r>
              <a:rPr lang="hu-HU" altLang="hu-HU" sz="2000" b="1"/>
              <a:t>Grenzen</a:t>
            </a:r>
            <a:r>
              <a:rPr lang="hu-HU" altLang="hu-HU" sz="2000"/>
              <a:t>: sind gleich wie bei der Regio antebrachii ant.</a:t>
            </a:r>
          </a:p>
          <a:p>
            <a:r>
              <a:rPr lang="hu-HU" altLang="hu-HU" sz="2000" b="1"/>
              <a:t>tastbare</a:t>
            </a:r>
            <a:r>
              <a:rPr lang="hu-HU" altLang="hu-HU" sz="2000"/>
              <a:t> Strukturen: Mm. extensores, distal ihre Sehnen, die Ulna (komplett, von dorsal), unteres Drittel von Radius</a:t>
            </a:r>
          </a:p>
          <a:p>
            <a:r>
              <a:rPr lang="hu-HU" altLang="hu-HU" sz="2000" b="1"/>
              <a:t>Schichten</a:t>
            </a:r>
            <a:r>
              <a:rPr lang="hu-HU" altLang="hu-HU" sz="2000"/>
              <a:t>: Haut, distal beugen die V. cephalica und die V. basilica auf die Beugerseite, N.cut. antebrach. post., R. supf. N. rad., R. dors. N. uln., Fascia antebrachii, Mm. extensores (oberflächliche und tiefe Gruppe), bei den oberflächlichen eine radiale und eine ulnare Gruppe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188913"/>
            <a:ext cx="4941887"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Szövegdoboz 4"/>
          <p:cNvSpPr txBox="1">
            <a:spLocks noChangeArrowheads="1"/>
          </p:cNvSpPr>
          <p:nvPr/>
        </p:nvSpPr>
        <p:spPr bwMode="auto">
          <a:xfrm>
            <a:off x="323850" y="404813"/>
            <a:ext cx="3168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t>Supinatorkanal: R. prof.N. rad. tritt aus und läuft mit der A/V interossea post. zusammen</a:t>
            </a:r>
            <a:endParaRPr lang="de-DE" altLang="hu-HU" sz="1800"/>
          </a:p>
        </p:txBody>
      </p:sp>
      <p:pic>
        <p:nvPicPr>
          <p:cNvPr id="71684" name="Kép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4638675"/>
            <a:ext cx="384492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175"/>
            <a:ext cx="5326063"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ím 3"/>
          <p:cNvSpPr>
            <a:spLocks noGrp="1"/>
          </p:cNvSpPr>
          <p:nvPr>
            <p:ph type="ctrTitle"/>
          </p:nvPr>
        </p:nvSpPr>
        <p:spPr/>
        <p:txBody>
          <a:bodyPr/>
          <a:lstStyle/>
          <a:p>
            <a:pPr eaLnBrk="1" hangingPunct="1"/>
            <a:r>
              <a:rPr lang="hu-HU" altLang="hu-HU" sz="4800" b="1"/>
              <a:t>Regio carpalis anterior</a:t>
            </a:r>
          </a:p>
        </p:txBody>
      </p:sp>
      <p:sp>
        <p:nvSpPr>
          <p:cNvPr id="72707"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ím 1"/>
          <p:cNvSpPr>
            <a:spLocks noGrp="1"/>
          </p:cNvSpPr>
          <p:nvPr>
            <p:ph type="title"/>
          </p:nvPr>
        </p:nvSpPr>
        <p:spPr/>
        <p:txBody>
          <a:bodyPr/>
          <a:lstStyle/>
          <a:p>
            <a:r>
              <a:rPr lang="hu-HU" altLang="hu-HU" sz="4000" b="1"/>
              <a:t>Regio carpalis ant.</a:t>
            </a:r>
          </a:p>
        </p:txBody>
      </p:sp>
      <p:sp>
        <p:nvSpPr>
          <p:cNvPr id="73731" name="Tartalom helye 2"/>
          <p:cNvSpPr>
            <a:spLocks noGrp="1"/>
          </p:cNvSpPr>
          <p:nvPr>
            <p:ph idx="1"/>
          </p:nvPr>
        </p:nvSpPr>
        <p:spPr>
          <a:xfrm>
            <a:off x="457200" y="1196975"/>
            <a:ext cx="8229600" cy="4929188"/>
          </a:xfrm>
        </p:spPr>
        <p:txBody>
          <a:bodyPr/>
          <a:lstStyle/>
          <a:p>
            <a:r>
              <a:rPr lang="hu-HU" altLang="hu-HU" sz="2000" b="1"/>
              <a:t>Grenzen</a:t>
            </a:r>
            <a:r>
              <a:rPr lang="hu-HU" altLang="hu-HU" sz="2000"/>
              <a:t>: Querlinie in der Höhe von Caput ulnae (oben), Querlinie zwischen Eminentia carpi lat. und med. (unten), waagerechte Lininen über den Proc.styl. ulnae, radii. (med., lat.)</a:t>
            </a:r>
          </a:p>
          <a:p>
            <a:r>
              <a:rPr lang="hu-HU" altLang="hu-HU" sz="2000" b="1"/>
              <a:t>tastbare</a:t>
            </a:r>
            <a:r>
              <a:rPr lang="hu-HU" altLang="hu-HU" sz="2000"/>
              <a:t> Strukturen: A. radialis (Puls), selten A.ulnaris; meidal: M. flex. carpi uln. (Tendo), Mitte: Sehne von M. palm. long. und M. flex. dig. supf., lateral: Sehne von M. abduct. poll long, M ext. poll. brev.</a:t>
            </a:r>
          </a:p>
          <a:p>
            <a:r>
              <a:rPr lang="hu-HU" altLang="hu-HU" sz="2000" b="1"/>
              <a:t>Schichten</a:t>
            </a:r>
            <a:r>
              <a:rPr lang="hu-HU" altLang="hu-HU" sz="2000"/>
              <a:t>: siehe Hand!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Tartalom helye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411413" y="1628775"/>
            <a:ext cx="6481762" cy="5011738"/>
          </a:xfrm>
        </p:spPr>
      </p:pic>
      <p:sp>
        <p:nvSpPr>
          <p:cNvPr id="74755" name="Szövegdoboz 1"/>
          <p:cNvSpPr txBox="1">
            <a:spLocks noChangeArrowheads="1"/>
          </p:cNvSpPr>
          <p:nvPr/>
        </p:nvSpPr>
        <p:spPr bwMode="auto">
          <a:xfrm>
            <a:off x="250825" y="115888"/>
            <a:ext cx="6481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400" b="1"/>
              <a:t>Lig. carpi palmare</a:t>
            </a:r>
            <a:r>
              <a:rPr lang="hu-HU" altLang="hu-HU" sz="1400"/>
              <a:t>: zwischen den beiden Eminentia carpi, liegt proximal von dem Retinaculum. Es bildet das Dach für </a:t>
            </a:r>
            <a:r>
              <a:rPr lang="hu-HU" altLang="hu-HU" sz="1400" b="1"/>
              <a:t>Guyon-Loge</a:t>
            </a:r>
            <a:r>
              <a:rPr lang="hu-HU" altLang="hu-HU" sz="1400"/>
              <a:t> (A/V/N. ulnaris).</a:t>
            </a:r>
          </a:p>
        </p:txBody>
      </p:sp>
      <p:sp>
        <p:nvSpPr>
          <p:cNvPr id="3" name="Szövegdoboz 2"/>
          <p:cNvSpPr txBox="1"/>
          <p:nvPr/>
        </p:nvSpPr>
        <p:spPr>
          <a:xfrm>
            <a:off x="250825" y="1125538"/>
            <a:ext cx="2089150" cy="3538537"/>
          </a:xfrm>
          <a:prstGeom prst="rect">
            <a:avLst/>
          </a:prstGeom>
          <a:noFill/>
        </p:spPr>
        <p:txBody>
          <a:bodyPr>
            <a:spAutoFit/>
          </a:bodyPr>
          <a:lstStyle/>
          <a:p>
            <a:pPr>
              <a:defRPr/>
            </a:pPr>
            <a:r>
              <a:rPr lang="hu-HU" sz="1400" b="1" dirty="0" err="1"/>
              <a:t>A.radial</a:t>
            </a:r>
            <a:r>
              <a:rPr lang="hu-HU" sz="1400" dirty="0"/>
              <a:t>.: </a:t>
            </a:r>
            <a:r>
              <a:rPr lang="hu-HU" sz="1400" dirty="0" err="1"/>
              <a:t>zwischen</a:t>
            </a:r>
            <a:r>
              <a:rPr lang="hu-HU" sz="1400" dirty="0"/>
              <a:t> den </a:t>
            </a:r>
            <a:r>
              <a:rPr lang="hu-HU" sz="1400" dirty="0" err="1"/>
              <a:t>Sehnen</a:t>
            </a:r>
            <a:r>
              <a:rPr lang="hu-HU" sz="1400" dirty="0"/>
              <a:t> von M. </a:t>
            </a:r>
            <a:r>
              <a:rPr lang="hu-HU" sz="1400" dirty="0" err="1"/>
              <a:t>abd</a:t>
            </a:r>
            <a:r>
              <a:rPr lang="hu-HU" sz="1400" dirty="0"/>
              <a:t>. </a:t>
            </a:r>
            <a:r>
              <a:rPr lang="hu-HU" sz="1400" dirty="0" err="1"/>
              <a:t>poll</a:t>
            </a:r>
            <a:r>
              <a:rPr lang="hu-HU" sz="1400" dirty="0"/>
              <a:t>. </a:t>
            </a:r>
            <a:r>
              <a:rPr lang="hu-HU" sz="1400" dirty="0" err="1"/>
              <a:t>lon</a:t>
            </a:r>
            <a:r>
              <a:rPr lang="hu-HU" sz="1400" dirty="0"/>
              <a:t>.+</a:t>
            </a:r>
            <a:r>
              <a:rPr lang="hu-HU" sz="1400" dirty="0" err="1"/>
              <a:t>M.ext.poll.brev</a:t>
            </a:r>
            <a:r>
              <a:rPr lang="hu-HU" sz="1400" dirty="0"/>
              <a:t>. und </a:t>
            </a:r>
            <a:r>
              <a:rPr lang="hu-HU" sz="1400" dirty="0" err="1"/>
              <a:t>M.flex</a:t>
            </a:r>
            <a:r>
              <a:rPr lang="hu-HU" sz="1400" dirty="0"/>
              <a:t>. </a:t>
            </a:r>
            <a:r>
              <a:rPr lang="hu-HU" sz="1400" dirty="0" err="1"/>
              <a:t>carpi</a:t>
            </a:r>
            <a:r>
              <a:rPr lang="hu-HU" sz="1400" dirty="0"/>
              <a:t> </a:t>
            </a:r>
            <a:r>
              <a:rPr lang="hu-HU" sz="1400" dirty="0" err="1"/>
              <a:t>rad</a:t>
            </a:r>
            <a:r>
              <a:rPr lang="hu-HU" sz="1400" dirty="0"/>
              <a:t>.; </a:t>
            </a:r>
            <a:r>
              <a:rPr lang="hu-HU" sz="1400" dirty="0" err="1"/>
              <a:t>unter</a:t>
            </a:r>
            <a:r>
              <a:rPr lang="hu-HU" sz="1400" dirty="0"/>
              <a:t> der </a:t>
            </a:r>
            <a:r>
              <a:rPr lang="hu-HU" sz="1400" dirty="0" err="1"/>
              <a:t>Sehen</a:t>
            </a:r>
            <a:r>
              <a:rPr lang="hu-HU" sz="1400" dirty="0"/>
              <a:t> von </a:t>
            </a:r>
            <a:r>
              <a:rPr lang="hu-HU" sz="1400" dirty="0" err="1"/>
              <a:t>M.abd</a:t>
            </a:r>
            <a:r>
              <a:rPr lang="hu-HU" sz="1400" dirty="0"/>
              <a:t>. </a:t>
            </a:r>
            <a:r>
              <a:rPr lang="hu-HU" sz="1400" dirty="0" err="1"/>
              <a:t>poll</a:t>
            </a:r>
            <a:r>
              <a:rPr lang="hu-HU" sz="1400" dirty="0"/>
              <a:t>. </a:t>
            </a:r>
            <a:r>
              <a:rPr lang="hu-HU" sz="1400" dirty="0" err="1"/>
              <a:t>long</a:t>
            </a:r>
            <a:r>
              <a:rPr lang="hu-HU" sz="1400" dirty="0"/>
              <a:t>. und M. </a:t>
            </a:r>
            <a:r>
              <a:rPr lang="hu-HU" sz="1400" dirty="0" err="1"/>
              <a:t>ext</a:t>
            </a:r>
            <a:r>
              <a:rPr lang="hu-HU" sz="1400" dirty="0"/>
              <a:t>. </a:t>
            </a:r>
            <a:r>
              <a:rPr lang="hu-HU" sz="1400" dirty="0" err="1"/>
              <a:t>poll</a:t>
            </a:r>
            <a:r>
              <a:rPr lang="hu-HU" sz="1400" dirty="0"/>
              <a:t> </a:t>
            </a:r>
            <a:r>
              <a:rPr lang="hu-HU" sz="1400" dirty="0" err="1"/>
              <a:t>brev</a:t>
            </a:r>
            <a:r>
              <a:rPr lang="hu-HU" sz="1400" dirty="0"/>
              <a:t>.; </a:t>
            </a:r>
            <a:r>
              <a:rPr lang="hu-HU" sz="1400" dirty="0" err="1"/>
              <a:t>ihre</a:t>
            </a:r>
            <a:r>
              <a:rPr lang="hu-HU" sz="1400" dirty="0"/>
              <a:t> R. </a:t>
            </a:r>
            <a:r>
              <a:rPr lang="hu-HU" sz="1400" dirty="0" err="1"/>
              <a:t>palm</a:t>
            </a:r>
            <a:r>
              <a:rPr lang="hu-HU" sz="1400" dirty="0"/>
              <a:t>. </a:t>
            </a:r>
            <a:r>
              <a:rPr lang="hu-HU" sz="1400" dirty="0" err="1"/>
              <a:t>supf</a:t>
            </a:r>
            <a:r>
              <a:rPr lang="hu-HU" sz="1400" dirty="0"/>
              <a:t>. </a:t>
            </a:r>
            <a:r>
              <a:rPr lang="hu-HU" sz="1400" dirty="0" err="1"/>
              <a:t>zum</a:t>
            </a:r>
            <a:r>
              <a:rPr lang="hu-HU" sz="1400" dirty="0"/>
              <a:t> </a:t>
            </a:r>
            <a:r>
              <a:rPr lang="hu-HU" sz="1400" dirty="0" err="1"/>
              <a:t>Arcus</a:t>
            </a:r>
            <a:r>
              <a:rPr lang="hu-HU" sz="1400" dirty="0"/>
              <a:t> </a:t>
            </a:r>
            <a:r>
              <a:rPr lang="hu-HU" sz="1400" dirty="0" err="1"/>
              <a:t>palm</a:t>
            </a:r>
            <a:r>
              <a:rPr lang="hu-HU" sz="1400" dirty="0"/>
              <a:t>. </a:t>
            </a:r>
            <a:r>
              <a:rPr lang="hu-HU" sz="1400" dirty="0" err="1"/>
              <a:t>supf</a:t>
            </a:r>
            <a:r>
              <a:rPr lang="hu-HU" sz="1400" dirty="0"/>
              <a:t>.</a:t>
            </a:r>
          </a:p>
          <a:p>
            <a:pPr marL="342900" indent="-342900">
              <a:buFontTx/>
              <a:buAutoNum type="alphaUcPeriod"/>
              <a:defRPr/>
            </a:pPr>
            <a:endParaRPr lang="hu-HU" sz="1400" dirty="0"/>
          </a:p>
          <a:p>
            <a:pPr>
              <a:defRPr/>
            </a:pPr>
            <a:r>
              <a:rPr lang="hu-HU" sz="1400" b="1" dirty="0"/>
              <a:t>N. </a:t>
            </a:r>
            <a:r>
              <a:rPr lang="hu-HU" sz="1400" b="1" dirty="0" err="1"/>
              <a:t>med</a:t>
            </a:r>
            <a:r>
              <a:rPr lang="hu-HU" sz="1400" b="1" dirty="0"/>
              <a:t>.: </a:t>
            </a:r>
            <a:r>
              <a:rPr lang="hu-HU" sz="1400" dirty="0" err="1"/>
              <a:t>unter</a:t>
            </a:r>
            <a:r>
              <a:rPr lang="hu-HU" sz="1400" dirty="0"/>
              <a:t> der </a:t>
            </a:r>
            <a:r>
              <a:rPr lang="hu-HU" sz="1400" dirty="0" err="1"/>
              <a:t>Sehne</a:t>
            </a:r>
            <a:r>
              <a:rPr lang="hu-HU" sz="1400" dirty="0"/>
              <a:t> von M. </a:t>
            </a:r>
            <a:r>
              <a:rPr lang="hu-HU" sz="1400" dirty="0" err="1"/>
              <a:t>palm</a:t>
            </a:r>
            <a:r>
              <a:rPr lang="hu-HU" sz="1400" dirty="0"/>
              <a:t>. </a:t>
            </a:r>
            <a:r>
              <a:rPr lang="hu-HU" sz="1400" dirty="0" err="1"/>
              <a:t>long</a:t>
            </a:r>
            <a:r>
              <a:rPr lang="hu-HU" sz="1400" dirty="0"/>
              <a:t>. (</a:t>
            </a:r>
            <a:r>
              <a:rPr lang="hu-HU" sz="1400" dirty="0" err="1"/>
              <a:t>oder</a:t>
            </a:r>
            <a:r>
              <a:rPr lang="hu-HU" sz="1400" dirty="0"/>
              <a:t> </a:t>
            </a:r>
            <a:r>
              <a:rPr lang="hu-HU" sz="1400" dirty="0" err="1"/>
              <a:t>wenn</a:t>
            </a:r>
            <a:r>
              <a:rPr lang="hu-HU" sz="1400" dirty="0"/>
              <a:t> </a:t>
            </a:r>
            <a:r>
              <a:rPr lang="hu-HU" sz="1400" dirty="0" err="1"/>
              <a:t>er</a:t>
            </a:r>
            <a:r>
              <a:rPr lang="hu-HU" sz="1400" dirty="0"/>
              <a:t> </a:t>
            </a:r>
            <a:r>
              <a:rPr lang="hu-HU" sz="1400" dirty="0" err="1"/>
              <a:t>fehlt</a:t>
            </a:r>
            <a:r>
              <a:rPr lang="hu-HU" sz="1400" dirty="0"/>
              <a:t>: </a:t>
            </a:r>
            <a:r>
              <a:rPr lang="hu-HU" sz="1400" dirty="0" err="1"/>
              <a:t>ulnar</a:t>
            </a:r>
            <a:r>
              <a:rPr lang="hu-HU" sz="1400" dirty="0"/>
              <a:t> von M. </a:t>
            </a:r>
            <a:r>
              <a:rPr lang="hu-HU" sz="1400" dirty="0" err="1"/>
              <a:t>flex</a:t>
            </a:r>
            <a:r>
              <a:rPr lang="hu-HU" sz="1400" dirty="0"/>
              <a:t>. </a:t>
            </a:r>
            <a:r>
              <a:rPr lang="hu-HU" sz="1400" dirty="0" err="1"/>
              <a:t>carpi</a:t>
            </a:r>
            <a:r>
              <a:rPr lang="hu-HU" sz="1400" dirty="0"/>
              <a:t> </a:t>
            </a:r>
            <a:r>
              <a:rPr lang="hu-HU" sz="1400" dirty="0" err="1"/>
              <a:t>rad</a:t>
            </a:r>
            <a:r>
              <a:rPr lang="hu-HU" sz="1400" dirty="0"/>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3350"/>
            <a:ext cx="4967287"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ím 3"/>
          <p:cNvSpPr>
            <a:spLocks noGrp="1"/>
          </p:cNvSpPr>
          <p:nvPr>
            <p:ph type="ctrTitle"/>
          </p:nvPr>
        </p:nvSpPr>
        <p:spPr>
          <a:xfrm>
            <a:off x="877888" y="1227138"/>
            <a:ext cx="7388225" cy="2387600"/>
          </a:xfrm>
        </p:spPr>
        <p:txBody>
          <a:bodyPr/>
          <a:lstStyle/>
          <a:p>
            <a:pPr eaLnBrk="1" hangingPunct="1"/>
            <a:r>
              <a:rPr lang="hu-HU" altLang="hu-HU" sz="4800" b="1"/>
              <a:t>Regio carpalis posterior</a:t>
            </a:r>
          </a:p>
        </p:txBody>
      </p:sp>
      <p:sp>
        <p:nvSpPr>
          <p:cNvPr id="76803"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ím 1"/>
          <p:cNvSpPr>
            <a:spLocks noGrp="1"/>
          </p:cNvSpPr>
          <p:nvPr>
            <p:ph type="title"/>
          </p:nvPr>
        </p:nvSpPr>
        <p:spPr/>
        <p:txBody>
          <a:bodyPr/>
          <a:lstStyle/>
          <a:p>
            <a:r>
              <a:rPr lang="hu-HU" altLang="hu-HU" sz="4000" b="1"/>
              <a:t>Regio carpalis post.</a:t>
            </a:r>
          </a:p>
        </p:txBody>
      </p:sp>
      <p:sp>
        <p:nvSpPr>
          <p:cNvPr id="77827" name="Tartalom helye 2"/>
          <p:cNvSpPr>
            <a:spLocks noGrp="1"/>
          </p:cNvSpPr>
          <p:nvPr>
            <p:ph idx="1"/>
          </p:nvPr>
        </p:nvSpPr>
        <p:spPr>
          <a:xfrm>
            <a:off x="457200" y="1196975"/>
            <a:ext cx="8229600" cy="4929188"/>
          </a:xfrm>
        </p:spPr>
        <p:txBody>
          <a:bodyPr/>
          <a:lstStyle/>
          <a:p>
            <a:r>
              <a:rPr lang="hu-HU" altLang="hu-HU" sz="2000" b="1"/>
              <a:t>Grenzen</a:t>
            </a:r>
            <a:r>
              <a:rPr lang="hu-HU" altLang="hu-HU" sz="2000"/>
              <a:t>: Querlinie in der Höhe von Caput ulnae (oben), Querlinie über die Basen von Metakarpalknochen (unten), waagerechte Lininen über den Proc.styl. ulnae, radii. (med., lat.)</a:t>
            </a:r>
          </a:p>
          <a:p>
            <a:r>
              <a:rPr lang="hu-HU" altLang="hu-HU" sz="2000" b="1"/>
              <a:t>tastbare</a:t>
            </a:r>
            <a:r>
              <a:rPr lang="hu-HU" altLang="hu-HU" sz="2000"/>
              <a:t> Strukturen: Radius/Ulna (distale Teile), die Sehne von Mm. extensores</a:t>
            </a:r>
          </a:p>
          <a:p>
            <a:r>
              <a:rPr lang="hu-HU" altLang="hu-HU" sz="2000" b="1"/>
              <a:t>Schichten</a:t>
            </a:r>
            <a:r>
              <a:rPr lang="hu-HU" altLang="hu-HU" sz="2000"/>
              <a:t>: siehe Hand!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404813"/>
            <a:ext cx="6554787"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ím 3"/>
          <p:cNvSpPr>
            <a:spLocks noGrp="1"/>
          </p:cNvSpPr>
          <p:nvPr>
            <p:ph type="ctrTitle"/>
          </p:nvPr>
        </p:nvSpPr>
        <p:spPr>
          <a:xfrm>
            <a:off x="877888" y="1227138"/>
            <a:ext cx="7388225" cy="2387600"/>
          </a:xfrm>
        </p:spPr>
        <p:txBody>
          <a:bodyPr/>
          <a:lstStyle/>
          <a:p>
            <a:pPr eaLnBrk="1" hangingPunct="1"/>
            <a:r>
              <a:rPr lang="hu-HU" altLang="hu-HU" sz="4800" b="1"/>
              <a:t>Palma manus</a:t>
            </a:r>
          </a:p>
        </p:txBody>
      </p:sp>
      <p:sp>
        <p:nvSpPr>
          <p:cNvPr id="79875"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ím 1"/>
          <p:cNvSpPr>
            <a:spLocks noGrp="1"/>
          </p:cNvSpPr>
          <p:nvPr>
            <p:ph type="title"/>
          </p:nvPr>
        </p:nvSpPr>
        <p:spPr/>
        <p:txBody>
          <a:bodyPr/>
          <a:lstStyle/>
          <a:p>
            <a:r>
              <a:rPr lang="hu-HU" altLang="hu-HU" sz="4000" b="1"/>
              <a:t>Palma manus</a:t>
            </a:r>
          </a:p>
        </p:txBody>
      </p:sp>
      <p:sp>
        <p:nvSpPr>
          <p:cNvPr id="80899" name="Tartalom helye 2"/>
          <p:cNvSpPr>
            <a:spLocks noGrp="1"/>
          </p:cNvSpPr>
          <p:nvPr>
            <p:ph idx="1"/>
          </p:nvPr>
        </p:nvSpPr>
        <p:spPr>
          <a:xfrm>
            <a:off x="442913" y="1196975"/>
            <a:ext cx="8229600" cy="4929188"/>
          </a:xfrm>
        </p:spPr>
        <p:txBody>
          <a:bodyPr/>
          <a:lstStyle/>
          <a:p>
            <a:r>
              <a:rPr lang="hu-HU" altLang="hu-HU" sz="2000" b="1"/>
              <a:t>Menschliches Hand: </a:t>
            </a:r>
            <a:r>
              <a:rPr lang="hu-HU" altLang="hu-HU" sz="2000"/>
              <a:t>Greifhand (Palmaraponeurose); Kammerierung der Bindegewebsräume, keine palmare oberflächliche Gefäße (keine Hautvene; kollaterales Ödem des Handrückens)</a:t>
            </a:r>
          </a:p>
          <a:p>
            <a:r>
              <a:rPr lang="hu-HU" altLang="hu-HU" sz="2000" b="1"/>
              <a:t>Hauptregionen: Thenar (2 schichtig), Mesothenar (3 schichtig), Hypothenar (2 schichtig)</a:t>
            </a:r>
          </a:p>
          <a:p>
            <a:r>
              <a:rPr lang="hu-HU" altLang="hu-HU" sz="2000" b="1"/>
              <a:t>Grenzen</a:t>
            </a:r>
            <a:r>
              <a:rPr lang="hu-HU" altLang="hu-HU" sz="2000"/>
              <a:t>: Querlinie zwischen Eminentia carpi lat. und med. (prox.), die Kante der Zwischefingerfalten (dist.), ulnar: waagerechte Linine entlang des Hypothenars; radial: waagerechte Linie parallel mit der Thenar-Kante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ím 1"/>
          <p:cNvSpPr>
            <a:spLocks noGrp="1"/>
          </p:cNvSpPr>
          <p:nvPr>
            <p:ph type="title"/>
          </p:nvPr>
        </p:nvSpPr>
        <p:spPr/>
        <p:txBody>
          <a:bodyPr/>
          <a:lstStyle/>
          <a:p>
            <a:r>
              <a:rPr lang="hu-HU" altLang="hu-HU" sz="4000" b="1"/>
              <a:t>Palma manus 2.</a:t>
            </a:r>
          </a:p>
        </p:txBody>
      </p:sp>
      <p:sp>
        <p:nvSpPr>
          <p:cNvPr id="81923" name="Tartalom helye 2"/>
          <p:cNvSpPr>
            <a:spLocks noGrp="1"/>
          </p:cNvSpPr>
          <p:nvPr>
            <p:ph idx="1"/>
          </p:nvPr>
        </p:nvSpPr>
        <p:spPr>
          <a:xfrm>
            <a:off x="442913" y="1196975"/>
            <a:ext cx="8229600" cy="4929188"/>
          </a:xfrm>
        </p:spPr>
        <p:txBody>
          <a:bodyPr/>
          <a:lstStyle/>
          <a:p>
            <a:r>
              <a:rPr lang="hu-HU" altLang="hu-HU" sz="2000" b="1"/>
              <a:t>tastbare</a:t>
            </a:r>
            <a:r>
              <a:rPr lang="hu-HU" altLang="hu-HU" sz="2000"/>
              <a:t> Strukturen: Muskulatur des Thenars und Hypothenars</a:t>
            </a:r>
          </a:p>
          <a:p>
            <a:r>
              <a:rPr lang="hu-HU" altLang="hu-HU" sz="2000" b="1"/>
              <a:t>Schichten</a:t>
            </a:r>
            <a:r>
              <a:rPr lang="hu-HU" altLang="hu-HU" sz="2000"/>
              <a:t>: Mittelhand: von der Haut bis zum Aponeurose; von dem Aponeurose bis zum tiefen Hohlhandfaszie; unter der tiefen Hohlhandfaszie</a:t>
            </a:r>
          </a:p>
        </p:txBody>
      </p:sp>
      <p:pic>
        <p:nvPicPr>
          <p:cNvPr id="81924" name="Kép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229225"/>
            <a:ext cx="49688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Kép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349500"/>
            <a:ext cx="467995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ktum 1"/>
          <p:cNvGraphicFramePr>
            <a:graphicFrameLocks noChangeAspect="1"/>
          </p:cNvGraphicFramePr>
          <p:nvPr/>
        </p:nvGraphicFramePr>
        <p:xfrm>
          <a:off x="3132138" y="30163"/>
          <a:ext cx="5878512" cy="6800850"/>
        </p:xfrm>
        <a:graphic>
          <a:graphicData uri="http://schemas.openxmlformats.org/presentationml/2006/ole">
            <mc:AlternateContent xmlns:mc="http://schemas.openxmlformats.org/markup-compatibility/2006">
              <mc:Choice xmlns:v="urn:schemas-microsoft-com:vml" Requires="v">
                <p:oleObj spid="_x0000_s9224" name="Image" r:id="rId3" imgW="7403175" imgH="8457143" progId="Photoshop.Image.7">
                  <p:embed/>
                </p:oleObj>
              </mc:Choice>
              <mc:Fallback>
                <p:oleObj name="Image" r:id="rId3" imgW="7403175" imgH="8457143" progId="Photoshop.Image.7">
                  <p:embed/>
                  <p:pic>
                    <p:nvPicPr>
                      <p:cNvPr id="0" name="Objektum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30163"/>
                        <a:ext cx="5878512"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15888"/>
            <a:ext cx="493395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Szövegdoboz 5"/>
          <p:cNvSpPr txBox="1">
            <a:spLocks noChangeArrowheads="1"/>
          </p:cNvSpPr>
          <p:nvPr/>
        </p:nvSpPr>
        <p:spPr bwMode="auto">
          <a:xfrm>
            <a:off x="250825" y="333375"/>
            <a:ext cx="34575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b="1"/>
              <a:t>3 Karpalfalten </a:t>
            </a:r>
            <a:r>
              <a:rPr lang="hu-HU" altLang="hu-HU" sz="1800"/>
              <a:t>(Sulcus carpalis, pro., ….):</a:t>
            </a:r>
          </a:p>
          <a:p>
            <a:pPr>
              <a:spcBef>
                <a:spcPct val="0"/>
              </a:spcBef>
              <a:buFontTx/>
              <a:buNone/>
            </a:pPr>
            <a:r>
              <a:rPr lang="hu-HU" altLang="hu-HU" sz="1800" b="1"/>
              <a:t>Rascetta</a:t>
            </a:r>
            <a:r>
              <a:rPr lang="hu-HU" altLang="hu-HU" sz="1800"/>
              <a:t> (distal): in der Höhe von Art. mediocarpea</a:t>
            </a:r>
          </a:p>
          <a:p>
            <a:pPr>
              <a:spcBef>
                <a:spcPct val="0"/>
              </a:spcBef>
              <a:buFontTx/>
              <a:buNone/>
            </a:pPr>
            <a:r>
              <a:rPr lang="hu-HU" altLang="hu-HU" sz="1800" b="1"/>
              <a:t>Restricta</a:t>
            </a:r>
            <a:r>
              <a:rPr lang="hu-HU" altLang="hu-HU" sz="1800"/>
              <a:t> (mittlere): in der Höhe von Art. radiocarpea</a:t>
            </a:r>
          </a:p>
          <a:p>
            <a:pPr>
              <a:spcBef>
                <a:spcPct val="0"/>
              </a:spcBef>
              <a:buFontTx/>
              <a:buNone/>
            </a:pPr>
            <a:endParaRPr lang="hu-HU" altLang="hu-HU" sz="1800"/>
          </a:p>
          <a:p>
            <a:pPr>
              <a:spcBef>
                <a:spcPct val="0"/>
              </a:spcBef>
              <a:buFontTx/>
              <a:buNone/>
            </a:pPr>
            <a:r>
              <a:rPr lang="hu-HU" altLang="hu-HU" sz="1800"/>
              <a:t>Faszienlogen als </a:t>
            </a:r>
            <a:r>
              <a:rPr lang="hu-HU" altLang="hu-HU" sz="1800" b="1"/>
              <a:t>Druckkammern</a:t>
            </a:r>
            <a:r>
              <a:rPr lang="hu-HU" altLang="hu-HU" sz="1800"/>
              <a:t>: </a:t>
            </a:r>
            <a:r>
              <a:rPr lang="hu-HU" altLang="hu-HU" sz="1800" b="1"/>
              <a:t>Thenarloge</a:t>
            </a:r>
            <a:r>
              <a:rPr lang="hu-HU" altLang="hu-HU" sz="1800"/>
              <a:t> (geschlossen!), </a:t>
            </a:r>
            <a:r>
              <a:rPr lang="hu-HU" altLang="hu-HU" sz="1800" b="1"/>
              <a:t>Hypothenarloge</a:t>
            </a:r>
            <a:r>
              <a:rPr lang="hu-HU" altLang="hu-HU" sz="1800"/>
              <a:t> (geschlossen!), </a:t>
            </a:r>
          </a:p>
          <a:p>
            <a:pPr>
              <a:spcBef>
                <a:spcPct val="0"/>
              </a:spcBef>
              <a:buFontTx/>
              <a:buNone/>
            </a:pPr>
            <a:r>
              <a:rPr lang="hu-HU" altLang="hu-HU" sz="1800" b="1"/>
              <a:t>mittlere Hohlhandloge </a:t>
            </a:r>
            <a:r>
              <a:rPr lang="hu-HU" altLang="hu-HU" sz="1800"/>
              <a:t>(geöffnet nach proximal!)</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175"/>
            <a:ext cx="56515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Kép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508500"/>
            <a:ext cx="15748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Szövegdoboz 3"/>
          <p:cNvSpPr txBox="1">
            <a:spLocks noChangeArrowheads="1"/>
          </p:cNvSpPr>
          <p:nvPr/>
        </p:nvSpPr>
        <p:spPr bwMode="auto">
          <a:xfrm>
            <a:off x="250825" y="3860800"/>
            <a:ext cx="273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t>Aus welchem Film ist sie?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Kép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644900"/>
            <a:ext cx="467995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Kép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0163"/>
            <a:ext cx="5126038"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Szövegdoboz 3"/>
          <p:cNvSpPr txBox="1">
            <a:spLocks noChangeArrowheads="1"/>
          </p:cNvSpPr>
          <p:nvPr/>
        </p:nvSpPr>
        <p:spPr bwMode="auto">
          <a:xfrm>
            <a:off x="323850" y="260350"/>
            <a:ext cx="30241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t>Greifhand, Druckkammern, Retinacula, unverschiebliche Haut, festes und gebogenes Mittelhand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Kép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96975"/>
            <a:ext cx="698500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Egyenes összekötő 3"/>
          <p:cNvCxnSpPr/>
          <p:nvPr/>
        </p:nvCxnSpPr>
        <p:spPr>
          <a:xfrm flipV="1">
            <a:off x="2627313" y="2492375"/>
            <a:ext cx="1800225" cy="1800225"/>
          </a:xfrm>
          <a:prstGeom prst="line">
            <a:avLst/>
          </a:prstGeom>
          <a:ln w="6032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Egyenes összekötő 8"/>
          <p:cNvCxnSpPr/>
          <p:nvPr/>
        </p:nvCxnSpPr>
        <p:spPr>
          <a:xfrm flipH="1" flipV="1">
            <a:off x="4535488" y="2492375"/>
            <a:ext cx="1692275" cy="2089150"/>
          </a:xfrm>
          <a:prstGeom prst="line">
            <a:avLst/>
          </a:prstGeom>
          <a:ln w="6032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6021" name="Szövegdoboz 11"/>
          <p:cNvSpPr txBox="1">
            <a:spLocks noChangeArrowheads="1"/>
          </p:cNvSpPr>
          <p:nvPr/>
        </p:nvSpPr>
        <p:spPr bwMode="auto">
          <a:xfrm>
            <a:off x="1854200" y="3182938"/>
            <a:ext cx="9350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4000" b="1">
                <a:solidFill>
                  <a:srgbClr val="0070C0"/>
                </a:solidFill>
              </a:rPr>
              <a:t>Th</a:t>
            </a:r>
          </a:p>
        </p:txBody>
      </p:sp>
      <p:sp>
        <p:nvSpPr>
          <p:cNvPr id="86022" name="Szövegdoboz 12"/>
          <p:cNvSpPr txBox="1">
            <a:spLocks noChangeArrowheads="1"/>
          </p:cNvSpPr>
          <p:nvPr/>
        </p:nvSpPr>
        <p:spPr bwMode="auto">
          <a:xfrm>
            <a:off x="6407150" y="3168650"/>
            <a:ext cx="936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4000" b="1">
                <a:solidFill>
                  <a:srgbClr val="0070C0"/>
                </a:solidFill>
              </a:rPr>
              <a:t>Ht</a:t>
            </a:r>
          </a:p>
        </p:txBody>
      </p:sp>
      <p:sp>
        <p:nvSpPr>
          <p:cNvPr id="86023" name="Szövegdoboz 13"/>
          <p:cNvSpPr txBox="1">
            <a:spLocks noChangeArrowheads="1"/>
          </p:cNvSpPr>
          <p:nvPr/>
        </p:nvSpPr>
        <p:spPr bwMode="auto">
          <a:xfrm>
            <a:off x="3937000" y="3876675"/>
            <a:ext cx="11969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4000" b="1">
                <a:solidFill>
                  <a:srgbClr val="0070C0"/>
                </a:solidFill>
              </a:rPr>
              <a:t>Mth</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Csoportba foglalás 9"/>
          <p:cNvGrpSpPr>
            <a:grpSpLocks/>
          </p:cNvGrpSpPr>
          <p:nvPr/>
        </p:nvGrpSpPr>
        <p:grpSpPr bwMode="auto">
          <a:xfrm>
            <a:off x="323850" y="333375"/>
            <a:ext cx="6983413" cy="4649788"/>
            <a:chOff x="1043608" y="1196752"/>
            <a:chExt cx="6984206" cy="4650610"/>
          </a:xfrm>
        </p:grpSpPr>
        <p:pic>
          <p:nvPicPr>
            <p:cNvPr id="87044" name="Kép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96752"/>
              <a:ext cx="6984206" cy="465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Egyenes összekötő nyíllal 4"/>
            <p:cNvCxnSpPr/>
            <p:nvPr/>
          </p:nvCxnSpPr>
          <p:spPr>
            <a:xfrm>
              <a:off x="4355509" y="2565419"/>
              <a:ext cx="0" cy="574777"/>
            </a:xfrm>
            <a:prstGeom prst="straightConnector1">
              <a:avLst/>
            </a:prstGeom>
            <a:ln w="698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a:off x="4355509" y="3140196"/>
              <a:ext cx="0" cy="936791"/>
            </a:xfrm>
            <a:prstGeom prst="straightConnector1">
              <a:avLst/>
            </a:prstGeom>
            <a:ln w="69850">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Egyenes összekötő nyíllal 14"/>
            <p:cNvCxnSpPr/>
            <p:nvPr/>
          </p:nvCxnSpPr>
          <p:spPr>
            <a:xfrm flipH="1">
              <a:off x="4355509" y="4076986"/>
              <a:ext cx="9526" cy="504914"/>
            </a:xfrm>
            <a:prstGeom prst="straightConnector1">
              <a:avLst/>
            </a:prstGeom>
            <a:ln w="69850">
              <a:solidFill>
                <a:srgbClr val="008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87043" name="Szövegdoboz 15"/>
          <p:cNvSpPr txBox="1">
            <a:spLocks noChangeArrowheads="1"/>
          </p:cNvSpPr>
          <p:nvPr/>
        </p:nvSpPr>
        <p:spPr bwMode="auto">
          <a:xfrm>
            <a:off x="3816350" y="5732463"/>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t>Hohlhandschichten im Mesothenar</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15888"/>
            <a:ext cx="5327650" cy="651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Szövegdoboz 2"/>
          <p:cNvSpPr txBox="1">
            <a:spLocks noChangeArrowheads="1"/>
          </p:cNvSpPr>
          <p:nvPr/>
        </p:nvSpPr>
        <p:spPr bwMode="auto">
          <a:xfrm>
            <a:off x="179388" y="260350"/>
            <a:ext cx="331311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400" b="1"/>
              <a:t>A/V. ulnaris</a:t>
            </a:r>
            <a:r>
              <a:rPr lang="hu-HU" altLang="hu-HU" sz="1400"/>
              <a:t>: Guyon Loge; dirkekt radial zum Os pisiforme; überkreuzt: Retin. flex., dann gelingt in die mittlere Hohlhandloge, </a:t>
            </a:r>
            <a:r>
              <a:rPr lang="hu-HU" altLang="hu-HU" sz="1400" b="1"/>
              <a:t>Arcus palmaris supf</a:t>
            </a:r>
            <a:r>
              <a:rPr lang="hu-HU" altLang="hu-HU" sz="1400"/>
              <a:t>.; direkt unter dem Aponeur. palm., und überquert hier alles (Flexorensehnen, Mm. lumbric., N. medianusäste) in der Höhe von Mitte der Metakarpalknochen. </a:t>
            </a:r>
            <a:r>
              <a:rPr lang="hu-HU" altLang="hu-HU" sz="1400" b="1"/>
              <a:t>Anastomose</a:t>
            </a:r>
            <a:r>
              <a:rPr lang="hu-HU" altLang="hu-HU" sz="1400"/>
              <a:t>: R. suph. A. rad.; </a:t>
            </a:r>
            <a:r>
              <a:rPr lang="hu-HU" altLang="hu-HU" sz="1400" b="1">
                <a:cs typeface="Arial" panose="020B0604020202020204" pitchFamily="34" charset="0"/>
              </a:rPr>
              <a:t>Äste</a:t>
            </a:r>
            <a:r>
              <a:rPr lang="hu-HU" altLang="hu-HU" sz="1400">
                <a:cs typeface="Arial" panose="020B0604020202020204" pitchFamily="34" charset="0"/>
              </a:rPr>
              <a:t>: Aa. digit. pal. comm, dann proprii (mit den gleichnamigen Medianusästen; die sich </a:t>
            </a:r>
            <a:r>
              <a:rPr lang="hu-HU" altLang="hu-HU" sz="1400" b="1">
                <a:cs typeface="Arial" panose="020B0604020202020204" pitchFamily="34" charset="0"/>
              </a:rPr>
              <a:t>mehr proximal </a:t>
            </a:r>
            <a:r>
              <a:rPr lang="hu-HU" altLang="hu-HU" sz="1400">
                <a:cs typeface="Arial" panose="020B0604020202020204" pitchFamily="34" charset="0"/>
              </a:rPr>
              <a:t>aufteilen!): Verzweigung in der Höhe von Metakarpalköpfen.</a:t>
            </a:r>
            <a:endParaRPr lang="hu-HU" altLang="hu-HU" sz="1400"/>
          </a:p>
          <a:p>
            <a:pPr>
              <a:spcBef>
                <a:spcPct val="0"/>
              </a:spcBef>
              <a:buFontTx/>
              <a:buNone/>
            </a:pPr>
            <a:endParaRPr lang="hu-HU" altLang="hu-HU" sz="1400"/>
          </a:p>
        </p:txBody>
      </p:sp>
      <p:sp>
        <p:nvSpPr>
          <p:cNvPr id="88068" name="Szövegdoboz 3"/>
          <p:cNvSpPr txBox="1">
            <a:spLocks noChangeArrowheads="1"/>
          </p:cNvSpPr>
          <p:nvPr/>
        </p:nvSpPr>
        <p:spPr bwMode="auto">
          <a:xfrm>
            <a:off x="179388" y="3500438"/>
            <a:ext cx="324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a:t>Arcus palm. prof.</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76200"/>
            <a:ext cx="5972175"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Szövegdoboz 2"/>
          <p:cNvSpPr txBox="1">
            <a:spLocks noChangeArrowheads="1"/>
          </p:cNvSpPr>
          <p:nvPr/>
        </p:nvSpPr>
        <p:spPr bwMode="auto">
          <a:xfrm>
            <a:off x="250825" y="333375"/>
            <a:ext cx="27368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400" b="1"/>
              <a:t>Aponeurosis palmaris</a:t>
            </a:r>
            <a:r>
              <a:rPr lang="hu-HU" altLang="hu-HU" sz="1400"/>
              <a:t>:</a:t>
            </a:r>
          </a:p>
          <a:p>
            <a:pPr>
              <a:spcBef>
                <a:spcPct val="0"/>
              </a:spcBef>
              <a:buFontTx/>
              <a:buNone/>
            </a:pPr>
            <a:r>
              <a:rPr lang="hu-HU" altLang="hu-HU" sz="1400" b="1"/>
              <a:t>Längsbündeln</a:t>
            </a:r>
            <a:r>
              <a:rPr lang="hu-HU" altLang="hu-HU" sz="1400"/>
              <a:t> (Fasciculi long.); sie sind in dem Subkutis von Grundphalanges und auch in den digitalen Sehnenscheiden, fixiert, </a:t>
            </a:r>
          </a:p>
          <a:p>
            <a:pPr>
              <a:spcBef>
                <a:spcPct val="0"/>
              </a:spcBef>
              <a:buFontTx/>
              <a:buNone/>
            </a:pPr>
            <a:endParaRPr lang="hu-HU" altLang="hu-HU" sz="1400" b="1"/>
          </a:p>
          <a:p>
            <a:pPr>
              <a:spcBef>
                <a:spcPct val="0"/>
              </a:spcBef>
              <a:buFontTx/>
              <a:buNone/>
            </a:pPr>
            <a:r>
              <a:rPr lang="hu-HU" altLang="hu-HU" sz="1400" b="1"/>
              <a:t>Querbündeln</a:t>
            </a:r>
            <a:r>
              <a:rPr lang="hu-HU" altLang="hu-HU" sz="1400"/>
              <a:t> (F. transversi)</a:t>
            </a:r>
          </a:p>
          <a:p>
            <a:pPr>
              <a:spcBef>
                <a:spcPct val="0"/>
              </a:spcBef>
              <a:buFontTx/>
              <a:buNone/>
            </a:pPr>
            <a:r>
              <a:rPr lang="hu-HU" altLang="hu-HU" sz="1400"/>
              <a:t>Lig. transversum metacarpeum supf. (Lig. natatorium; Schwimmhautband: in der Tiefe der Schwimmhautfalten): es schliesst distal die Fetträume und verantwortlich für die Pumpenfunktion des Blutes (Fingerspreizen und Fingerbeugen).</a:t>
            </a:r>
          </a:p>
          <a:p>
            <a:pPr>
              <a:spcBef>
                <a:spcPct val="0"/>
              </a:spcBef>
              <a:buFontTx/>
              <a:buNone/>
            </a:pPr>
            <a:r>
              <a:rPr lang="hu-HU" altLang="hu-HU" sz="1400"/>
              <a:t>M. palmaris brevis (strahlt aus der Hypothenarfaszie aus) und M. palm. longus (kann fehlen) spannen die Aponeurose.</a:t>
            </a:r>
          </a:p>
        </p:txBody>
      </p:sp>
      <p:cxnSp>
        <p:nvCxnSpPr>
          <p:cNvPr id="3" name="Egyenes összekötő nyíllal 2"/>
          <p:cNvCxnSpPr/>
          <p:nvPr/>
        </p:nvCxnSpPr>
        <p:spPr>
          <a:xfrm>
            <a:off x="2339752" y="2420888"/>
            <a:ext cx="3096344" cy="360040"/>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5488" y="260350"/>
            <a:ext cx="6897687"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Szövegdoboz 1"/>
          <p:cNvSpPr txBox="1">
            <a:spLocks noChangeArrowheads="1"/>
          </p:cNvSpPr>
          <p:nvPr/>
        </p:nvSpPr>
        <p:spPr bwMode="auto">
          <a:xfrm>
            <a:off x="179388" y="549275"/>
            <a:ext cx="17287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hu-HU" altLang="hu-HU"/>
              <a:t>Guyon-Loge: Lig. carpi palmare schliesst sie zu.</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9863" y="260350"/>
            <a:ext cx="5834749" cy="51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179511" y="404665"/>
            <a:ext cx="2950352" cy="5632311"/>
          </a:xfrm>
          <a:prstGeom prst="rect">
            <a:avLst/>
          </a:prstGeom>
          <a:noFill/>
        </p:spPr>
        <p:txBody>
          <a:bodyPr wrap="square" rtlCol="0">
            <a:spAutoFit/>
          </a:bodyPr>
          <a:lstStyle/>
          <a:p>
            <a:r>
              <a:rPr lang="hu-HU" dirty="0" err="1"/>
              <a:t>Mittlere</a:t>
            </a:r>
            <a:r>
              <a:rPr lang="hu-HU" dirty="0"/>
              <a:t> </a:t>
            </a:r>
            <a:r>
              <a:rPr lang="hu-HU" dirty="0" err="1"/>
              <a:t>Schicht</a:t>
            </a:r>
            <a:r>
              <a:rPr lang="hu-HU" dirty="0"/>
              <a:t> mit den </a:t>
            </a:r>
            <a:r>
              <a:rPr lang="hu-HU" dirty="0" err="1"/>
              <a:t>Sehnen</a:t>
            </a:r>
            <a:r>
              <a:rPr lang="hu-HU" dirty="0"/>
              <a:t> der </a:t>
            </a:r>
            <a:r>
              <a:rPr lang="hu-HU" dirty="0" err="1"/>
              <a:t>Fingerbeuger</a:t>
            </a:r>
            <a:r>
              <a:rPr lang="hu-HU" dirty="0"/>
              <a:t>. </a:t>
            </a:r>
            <a:r>
              <a:rPr lang="hu-HU" dirty="0" err="1"/>
              <a:t>Carpale</a:t>
            </a:r>
            <a:r>
              <a:rPr lang="hu-HU" dirty="0"/>
              <a:t> </a:t>
            </a:r>
            <a:r>
              <a:rPr lang="hu-HU" dirty="0" err="1"/>
              <a:t>Sehnenscheide</a:t>
            </a:r>
            <a:r>
              <a:rPr lang="hu-HU" dirty="0"/>
              <a:t>: </a:t>
            </a:r>
            <a:r>
              <a:rPr lang="hu-HU" dirty="0" err="1"/>
              <a:t>sehr</a:t>
            </a:r>
            <a:r>
              <a:rPr lang="hu-HU" dirty="0"/>
              <a:t> </a:t>
            </a:r>
            <a:r>
              <a:rPr lang="hu-HU" dirty="0" err="1"/>
              <a:t>dünnwandig</a:t>
            </a:r>
            <a:r>
              <a:rPr lang="hu-HU" dirty="0"/>
              <a:t>; </a:t>
            </a:r>
            <a:r>
              <a:rPr lang="hu-HU" dirty="0" err="1"/>
              <a:t>Kleinfinger</a:t>
            </a:r>
            <a:r>
              <a:rPr lang="hu-HU" dirty="0"/>
              <a:t>: </a:t>
            </a:r>
            <a:r>
              <a:rPr lang="hu-HU" dirty="0" err="1"/>
              <a:t>läuft</a:t>
            </a:r>
            <a:r>
              <a:rPr lang="hu-HU" dirty="0"/>
              <a:t> </a:t>
            </a:r>
            <a:r>
              <a:rPr lang="hu-HU" dirty="0" err="1"/>
              <a:t>ununterbrochen</a:t>
            </a:r>
            <a:r>
              <a:rPr lang="hu-HU" dirty="0"/>
              <a:t> </a:t>
            </a:r>
            <a:r>
              <a:rPr lang="hu-HU" dirty="0" err="1"/>
              <a:t>bis</a:t>
            </a:r>
            <a:r>
              <a:rPr lang="hu-HU" dirty="0"/>
              <a:t> </a:t>
            </a:r>
            <a:r>
              <a:rPr lang="hu-HU" dirty="0" err="1"/>
              <a:t>zum</a:t>
            </a:r>
            <a:r>
              <a:rPr lang="hu-HU" dirty="0"/>
              <a:t> </a:t>
            </a:r>
            <a:r>
              <a:rPr lang="hu-HU" dirty="0" err="1"/>
              <a:t>Phalanx</a:t>
            </a:r>
            <a:r>
              <a:rPr lang="hu-HU" dirty="0"/>
              <a:t> distalis, bei den </a:t>
            </a:r>
            <a:r>
              <a:rPr lang="hu-HU" dirty="0" err="1"/>
              <a:t>übrigen</a:t>
            </a:r>
            <a:r>
              <a:rPr lang="hu-HU" dirty="0"/>
              <a:t>: endet in der </a:t>
            </a:r>
            <a:r>
              <a:rPr lang="hu-HU" dirty="0" err="1"/>
              <a:t>Mitte</a:t>
            </a:r>
            <a:r>
              <a:rPr lang="hu-HU" dirty="0"/>
              <a:t> des </a:t>
            </a:r>
            <a:r>
              <a:rPr lang="hu-HU" dirty="0" err="1"/>
              <a:t>Hohlhandes</a:t>
            </a:r>
            <a:r>
              <a:rPr lang="hu-HU" dirty="0"/>
              <a:t>. Die </a:t>
            </a:r>
            <a:r>
              <a:rPr lang="hu-HU" dirty="0" err="1"/>
              <a:t>digitale</a:t>
            </a:r>
            <a:r>
              <a:rPr lang="hu-HU" dirty="0"/>
              <a:t> </a:t>
            </a:r>
            <a:r>
              <a:rPr lang="hu-HU" dirty="0" err="1"/>
              <a:t>Sehnenscheide</a:t>
            </a:r>
            <a:r>
              <a:rPr lang="hu-HU" dirty="0"/>
              <a:t> </a:t>
            </a:r>
            <a:r>
              <a:rPr lang="hu-HU" dirty="0" err="1"/>
              <a:t>für</a:t>
            </a:r>
            <a:r>
              <a:rPr lang="hu-HU" dirty="0"/>
              <a:t> II-IV </a:t>
            </a:r>
            <a:r>
              <a:rPr lang="hu-HU" dirty="0" err="1"/>
              <a:t>beginnen</a:t>
            </a:r>
            <a:r>
              <a:rPr lang="hu-HU" dirty="0"/>
              <a:t> in der </a:t>
            </a:r>
            <a:r>
              <a:rPr lang="hu-HU" dirty="0" err="1"/>
              <a:t>Höhe</a:t>
            </a:r>
            <a:r>
              <a:rPr lang="hu-HU" dirty="0"/>
              <a:t> von </a:t>
            </a:r>
            <a:r>
              <a:rPr lang="hu-HU" dirty="0" err="1"/>
              <a:t>Metacarpophalangeal-gelenke</a:t>
            </a:r>
            <a:r>
              <a:rPr lang="hu-HU" dirty="0"/>
              <a:t> und enden in der </a:t>
            </a:r>
            <a:r>
              <a:rPr lang="hu-HU" dirty="0" err="1"/>
              <a:t>Höhe</a:t>
            </a:r>
            <a:r>
              <a:rPr lang="hu-HU" dirty="0"/>
              <a:t> von Art. </a:t>
            </a:r>
            <a:r>
              <a:rPr lang="hu-HU" dirty="0" err="1"/>
              <a:t>interphal</a:t>
            </a:r>
            <a:r>
              <a:rPr lang="hu-HU" dirty="0"/>
              <a:t>. </a:t>
            </a:r>
            <a:r>
              <a:rPr lang="hu-HU" dirty="0" err="1"/>
              <a:t>dist</a:t>
            </a:r>
            <a:r>
              <a:rPr lang="hu-HU" dirty="0"/>
              <a:t>. </a:t>
            </a:r>
            <a:r>
              <a:rPr lang="hu-HU" dirty="0" err="1"/>
              <a:t>Daumen</a:t>
            </a:r>
            <a:r>
              <a:rPr lang="hu-HU" dirty="0"/>
              <a:t>: </a:t>
            </a:r>
            <a:r>
              <a:rPr lang="hu-HU" dirty="0" err="1"/>
              <a:t>lange</a:t>
            </a:r>
            <a:r>
              <a:rPr lang="hu-HU" dirty="0"/>
              <a:t> </a:t>
            </a:r>
            <a:r>
              <a:rPr lang="hu-HU" dirty="0" err="1"/>
              <a:t>Sehnenscheide</a:t>
            </a:r>
            <a:r>
              <a:rPr lang="hu-HU" dirty="0"/>
              <a:t> (</a:t>
            </a:r>
            <a:r>
              <a:rPr lang="hu-HU" dirty="0" err="1"/>
              <a:t>karpale</a:t>
            </a:r>
            <a:r>
              <a:rPr lang="hu-HU" dirty="0"/>
              <a:t> plus </a:t>
            </a:r>
            <a:r>
              <a:rPr lang="hu-HU" dirty="0" err="1"/>
              <a:t>digitale</a:t>
            </a:r>
            <a:r>
              <a:rPr lang="hu-HU" dirty="0"/>
              <a:t>), </a:t>
            </a:r>
            <a:r>
              <a:rPr lang="hu-HU" dirty="0" err="1"/>
              <a:t>selbständig</a:t>
            </a:r>
            <a:r>
              <a:rPr lang="hu-HU" dirty="0"/>
              <a:t>, </a:t>
            </a:r>
            <a:r>
              <a:rPr lang="hu-HU" dirty="0" err="1"/>
              <a:t>aber</a:t>
            </a:r>
            <a:r>
              <a:rPr lang="hu-HU" dirty="0"/>
              <a:t> in </a:t>
            </a:r>
            <a:r>
              <a:rPr lang="hu-HU" dirty="0" err="1"/>
              <a:t>meiste</a:t>
            </a:r>
            <a:r>
              <a:rPr lang="hu-HU" dirty="0"/>
              <a:t> </a:t>
            </a:r>
            <a:r>
              <a:rPr lang="hu-HU" dirty="0" err="1"/>
              <a:t>Fällen</a:t>
            </a:r>
            <a:r>
              <a:rPr lang="hu-HU" dirty="0"/>
              <a:t> </a:t>
            </a:r>
            <a:r>
              <a:rPr lang="hu-HU" dirty="0" err="1"/>
              <a:t>kommuniziert</a:t>
            </a:r>
            <a:r>
              <a:rPr lang="hu-HU" dirty="0"/>
              <a:t> mit der </a:t>
            </a:r>
            <a:r>
              <a:rPr lang="hu-HU" dirty="0" err="1"/>
              <a:t>karpalen</a:t>
            </a:r>
            <a:r>
              <a:rPr lang="hu-HU" dirty="0"/>
              <a:t> der </a:t>
            </a:r>
            <a:r>
              <a:rPr lang="hu-HU" dirty="0" err="1"/>
              <a:t>Fingerbeuger</a:t>
            </a:r>
            <a:r>
              <a:rPr lang="hu-HU" dirty="0"/>
              <a:t>.</a:t>
            </a:r>
            <a:endParaRPr lang="de-DE"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25" y="188913"/>
            <a:ext cx="4173538"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Kép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146425"/>
            <a:ext cx="4608512"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id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038" y="25400"/>
            <a:ext cx="370205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8024" y="115888"/>
            <a:ext cx="5169614" cy="576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0" y="188640"/>
            <a:ext cx="3491880" cy="4801314"/>
          </a:xfrm>
          <a:prstGeom prst="rect">
            <a:avLst/>
          </a:prstGeom>
          <a:noFill/>
        </p:spPr>
        <p:txBody>
          <a:bodyPr wrap="square" rtlCol="0">
            <a:spAutoFit/>
          </a:bodyPr>
          <a:lstStyle/>
          <a:p>
            <a:r>
              <a:rPr lang="hu-HU" dirty="0" err="1"/>
              <a:t>Tiefe</a:t>
            </a:r>
            <a:r>
              <a:rPr lang="hu-HU" dirty="0"/>
              <a:t> </a:t>
            </a:r>
            <a:r>
              <a:rPr lang="hu-HU" dirty="0" err="1"/>
              <a:t>Schicht</a:t>
            </a:r>
            <a:endParaRPr lang="hu-HU" dirty="0"/>
          </a:p>
          <a:p>
            <a:r>
              <a:rPr lang="hu-HU" dirty="0" err="1"/>
              <a:t>A.ulnaris</a:t>
            </a:r>
            <a:r>
              <a:rPr lang="hu-HU" dirty="0"/>
              <a:t>, </a:t>
            </a:r>
            <a:r>
              <a:rPr lang="hu-HU" dirty="0" err="1"/>
              <a:t>R.palmaris</a:t>
            </a:r>
            <a:r>
              <a:rPr lang="hu-HU" dirty="0"/>
              <a:t> prof: </a:t>
            </a:r>
            <a:r>
              <a:rPr lang="hu-HU" dirty="0" err="1"/>
              <a:t>dringt</a:t>
            </a:r>
            <a:r>
              <a:rPr lang="hu-HU" dirty="0"/>
              <a:t> </a:t>
            </a:r>
            <a:r>
              <a:rPr lang="hu-HU" dirty="0" err="1"/>
              <a:t>zwischen</a:t>
            </a:r>
            <a:r>
              <a:rPr lang="hu-HU" dirty="0"/>
              <a:t> M. </a:t>
            </a:r>
            <a:r>
              <a:rPr lang="hu-HU" dirty="0" err="1"/>
              <a:t>flex</a:t>
            </a:r>
            <a:r>
              <a:rPr lang="hu-HU" dirty="0"/>
              <a:t>. und opponens </a:t>
            </a:r>
            <a:r>
              <a:rPr lang="hu-HU" dirty="0" err="1"/>
              <a:t>dig</a:t>
            </a:r>
            <a:r>
              <a:rPr lang="hu-HU" dirty="0"/>
              <a:t>. </a:t>
            </a:r>
            <a:r>
              <a:rPr lang="hu-HU" dirty="0" err="1"/>
              <a:t>minimi</a:t>
            </a:r>
            <a:r>
              <a:rPr lang="hu-HU" dirty="0"/>
              <a:t> in </a:t>
            </a:r>
            <a:r>
              <a:rPr lang="hu-HU" dirty="0" err="1"/>
              <a:t>die</a:t>
            </a:r>
            <a:r>
              <a:rPr lang="hu-HU" dirty="0"/>
              <a:t> </a:t>
            </a:r>
            <a:r>
              <a:rPr lang="hu-HU" dirty="0" err="1"/>
              <a:t>Tiefe</a:t>
            </a:r>
            <a:r>
              <a:rPr lang="hu-HU" dirty="0"/>
              <a:t>, </a:t>
            </a:r>
            <a:r>
              <a:rPr lang="hu-HU" dirty="0" err="1"/>
              <a:t>bohrt</a:t>
            </a:r>
            <a:r>
              <a:rPr lang="hu-HU" dirty="0"/>
              <a:t> </a:t>
            </a:r>
            <a:r>
              <a:rPr lang="hu-HU" dirty="0" err="1"/>
              <a:t>das</a:t>
            </a:r>
            <a:r>
              <a:rPr lang="hu-HU" dirty="0"/>
              <a:t> </a:t>
            </a:r>
            <a:r>
              <a:rPr lang="hu-HU" dirty="0" err="1"/>
              <a:t>Septum</a:t>
            </a:r>
            <a:r>
              <a:rPr lang="hu-HU" dirty="0"/>
              <a:t> </a:t>
            </a:r>
            <a:r>
              <a:rPr lang="hu-HU" dirty="0" err="1"/>
              <a:t>intermusc</a:t>
            </a:r>
            <a:r>
              <a:rPr lang="hu-HU" dirty="0"/>
              <a:t>. </a:t>
            </a:r>
            <a:r>
              <a:rPr lang="hu-HU" dirty="0" err="1"/>
              <a:t>mediale</a:t>
            </a:r>
            <a:r>
              <a:rPr lang="hu-HU" dirty="0"/>
              <a:t> </a:t>
            </a:r>
            <a:r>
              <a:rPr lang="hu-HU" dirty="0" err="1"/>
              <a:t>durch</a:t>
            </a:r>
            <a:r>
              <a:rPr lang="hu-HU" dirty="0"/>
              <a:t> und </a:t>
            </a:r>
            <a:r>
              <a:rPr lang="hu-HU" dirty="0" err="1"/>
              <a:t>so</a:t>
            </a:r>
            <a:r>
              <a:rPr lang="hu-HU" dirty="0"/>
              <a:t> </a:t>
            </a:r>
            <a:r>
              <a:rPr lang="hu-HU" dirty="0" err="1"/>
              <a:t>gelingt</a:t>
            </a:r>
            <a:r>
              <a:rPr lang="hu-HU" dirty="0"/>
              <a:t> in </a:t>
            </a:r>
            <a:r>
              <a:rPr lang="hu-HU" dirty="0" err="1"/>
              <a:t>das</a:t>
            </a:r>
            <a:r>
              <a:rPr lang="hu-HU" dirty="0"/>
              <a:t> </a:t>
            </a:r>
            <a:r>
              <a:rPr lang="hu-HU" dirty="0" err="1"/>
              <a:t>Mesothenar</a:t>
            </a:r>
            <a:r>
              <a:rPr lang="hu-HU" dirty="0"/>
              <a:t>. </a:t>
            </a:r>
          </a:p>
          <a:p>
            <a:r>
              <a:rPr lang="hu-HU" dirty="0" err="1"/>
              <a:t>Arcus</a:t>
            </a:r>
            <a:r>
              <a:rPr lang="hu-HU" dirty="0"/>
              <a:t> </a:t>
            </a:r>
            <a:r>
              <a:rPr lang="hu-HU" dirty="0" err="1"/>
              <a:t>palm</a:t>
            </a:r>
            <a:r>
              <a:rPr lang="hu-HU" dirty="0"/>
              <a:t>. prof; </a:t>
            </a:r>
            <a:r>
              <a:rPr lang="hu-HU" dirty="0" err="1"/>
              <a:t>Aa</a:t>
            </a:r>
            <a:r>
              <a:rPr lang="hu-HU" dirty="0"/>
              <a:t>. </a:t>
            </a:r>
            <a:r>
              <a:rPr lang="hu-HU" dirty="0" err="1"/>
              <a:t>metacarpeae</a:t>
            </a:r>
            <a:r>
              <a:rPr lang="hu-HU" dirty="0"/>
              <a:t> </a:t>
            </a:r>
            <a:r>
              <a:rPr lang="hu-HU" dirty="0" err="1"/>
              <a:t>palmares</a:t>
            </a:r>
            <a:r>
              <a:rPr lang="hu-HU" dirty="0"/>
              <a:t> (</a:t>
            </a:r>
            <a:r>
              <a:rPr lang="hu-HU" dirty="0" err="1"/>
              <a:t>Anastomosen</a:t>
            </a:r>
            <a:r>
              <a:rPr lang="hu-HU" dirty="0"/>
              <a:t> mit den </a:t>
            </a:r>
            <a:r>
              <a:rPr lang="hu-HU" dirty="0" err="1"/>
              <a:t>dorsalen</a:t>
            </a:r>
            <a:r>
              <a:rPr lang="hu-HU" dirty="0"/>
              <a:t>), </a:t>
            </a:r>
            <a:r>
              <a:rPr lang="hu-HU" dirty="0" err="1"/>
              <a:t>schließlich</a:t>
            </a:r>
            <a:r>
              <a:rPr lang="hu-HU" dirty="0"/>
              <a:t> </a:t>
            </a:r>
            <a:r>
              <a:rPr lang="hu-HU" dirty="0" err="1"/>
              <a:t>mündet</a:t>
            </a:r>
            <a:r>
              <a:rPr lang="hu-HU" dirty="0"/>
              <a:t> in di </a:t>
            </a:r>
            <a:r>
              <a:rPr lang="hu-HU" dirty="0" err="1"/>
              <a:t>Aa</a:t>
            </a:r>
            <a:r>
              <a:rPr lang="hu-HU" dirty="0"/>
              <a:t>. </a:t>
            </a:r>
            <a:r>
              <a:rPr lang="hu-HU" dirty="0" err="1"/>
              <a:t>digit</a:t>
            </a:r>
            <a:r>
              <a:rPr lang="hu-HU" dirty="0"/>
              <a:t>. </a:t>
            </a:r>
            <a:r>
              <a:rPr lang="hu-HU" dirty="0" err="1"/>
              <a:t>palm</a:t>
            </a:r>
            <a:r>
              <a:rPr lang="hu-HU" dirty="0"/>
              <a:t>. </a:t>
            </a:r>
            <a:r>
              <a:rPr lang="hu-HU" dirty="0" err="1"/>
              <a:t>comm</a:t>
            </a:r>
            <a:r>
              <a:rPr lang="hu-HU" dirty="0"/>
              <a:t>.</a:t>
            </a:r>
          </a:p>
          <a:p>
            <a:r>
              <a:rPr lang="hu-HU" dirty="0"/>
              <a:t>Mit </a:t>
            </a:r>
            <a:r>
              <a:rPr lang="hu-HU" dirty="0" err="1"/>
              <a:t>dem</a:t>
            </a:r>
            <a:r>
              <a:rPr lang="hu-HU" dirty="0"/>
              <a:t> </a:t>
            </a:r>
            <a:r>
              <a:rPr lang="hu-HU" dirty="0" err="1"/>
              <a:t>Arcus</a:t>
            </a:r>
            <a:r>
              <a:rPr lang="hu-HU" dirty="0"/>
              <a:t> </a:t>
            </a:r>
            <a:r>
              <a:rPr lang="hu-HU" dirty="0" err="1"/>
              <a:t>läuft</a:t>
            </a:r>
            <a:r>
              <a:rPr lang="hu-HU" dirty="0"/>
              <a:t> parallel: R. prof. N. ulnaris (</a:t>
            </a:r>
            <a:r>
              <a:rPr lang="hu-HU" dirty="0" err="1"/>
              <a:t>Hypothenarmuskulatur</a:t>
            </a:r>
            <a:r>
              <a:rPr lang="hu-HU" dirty="0"/>
              <a:t>; </a:t>
            </a:r>
            <a:r>
              <a:rPr lang="hu-HU" dirty="0" err="1"/>
              <a:t>Lumbr</a:t>
            </a:r>
            <a:r>
              <a:rPr lang="hu-HU" dirty="0"/>
              <a:t>. III und IV, </a:t>
            </a:r>
            <a:r>
              <a:rPr lang="hu-HU" dirty="0" err="1"/>
              <a:t>Adductor</a:t>
            </a:r>
            <a:r>
              <a:rPr lang="hu-HU" dirty="0"/>
              <a:t> </a:t>
            </a:r>
            <a:r>
              <a:rPr lang="hu-HU" dirty="0" err="1"/>
              <a:t>poll</a:t>
            </a:r>
            <a:r>
              <a:rPr lang="hu-HU" dirty="0"/>
              <a:t> und </a:t>
            </a:r>
            <a:r>
              <a:rPr lang="hu-HU" dirty="0" err="1"/>
              <a:t>tiefer</a:t>
            </a:r>
            <a:r>
              <a:rPr lang="hu-HU" dirty="0"/>
              <a:t> </a:t>
            </a:r>
            <a:r>
              <a:rPr lang="hu-HU" dirty="0" err="1"/>
              <a:t>Kopf</a:t>
            </a:r>
            <a:r>
              <a:rPr lang="hu-HU" dirty="0"/>
              <a:t> von Flexor </a:t>
            </a:r>
            <a:r>
              <a:rPr lang="hu-HU" dirty="0" err="1"/>
              <a:t>poll</a:t>
            </a:r>
            <a:r>
              <a:rPr lang="hu-HU" dirty="0"/>
              <a:t>. </a:t>
            </a:r>
            <a:r>
              <a:rPr lang="hu-HU" dirty="0" err="1"/>
              <a:t>brev</a:t>
            </a:r>
            <a:r>
              <a:rPr lang="hu-HU"/>
              <a:t>.)</a:t>
            </a:r>
            <a:endParaRPr lang="hu-HU"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zövegdoboz 1"/>
          <p:cNvSpPr txBox="1">
            <a:spLocks noChangeArrowheads="1"/>
          </p:cNvSpPr>
          <p:nvPr/>
        </p:nvSpPr>
        <p:spPr bwMode="auto">
          <a:xfrm>
            <a:off x="179388" y="980728"/>
            <a:ext cx="28797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1800" dirty="0" err="1"/>
              <a:t>Dupuytren</a:t>
            </a:r>
            <a:r>
              <a:rPr lang="hu-HU" altLang="hu-HU" sz="1800" dirty="0"/>
              <a:t> </a:t>
            </a:r>
            <a:r>
              <a:rPr lang="hu-HU" altLang="hu-HU" sz="1800" dirty="0" err="1"/>
              <a:t>Kontraktur</a:t>
            </a:r>
            <a:r>
              <a:rPr lang="hu-HU" altLang="hu-HU" sz="1800" dirty="0"/>
              <a:t>:</a:t>
            </a:r>
          </a:p>
          <a:p>
            <a:pPr>
              <a:spcBef>
                <a:spcPct val="0"/>
              </a:spcBef>
              <a:buFontTx/>
              <a:buNone/>
            </a:pPr>
            <a:r>
              <a:rPr lang="hu-HU" altLang="hu-HU" sz="1800" dirty="0" err="1"/>
              <a:t>krankhafte</a:t>
            </a:r>
            <a:r>
              <a:rPr lang="hu-HU" altLang="hu-HU" sz="1800" dirty="0"/>
              <a:t> </a:t>
            </a:r>
            <a:r>
              <a:rPr lang="hu-HU" altLang="hu-HU" sz="1800" dirty="0" err="1"/>
              <a:t>Schrumpfungen</a:t>
            </a:r>
            <a:r>
              <a:rPr lang="hu-HU" altLang="hu-HU" sz="1800" dirty="0"/>
              <a:t> der </a:t>
            </a:r>
            <a:r>
              <a:rPr lang="hu-HU" altLang="hu-HU" sz="1800" dirty="0" err="1"/>
              <a:t>Palmaraponeurose</a:t>
            </a:r>
            <a:r>
              <a:rPr lang="hu-HU" altLang="hu-HU" sz="1800" dirty="0"/>
              <a:t> </a:t>
            </a:r>
            <a:r>
              <a:rPr lang="hu-HU" altLang="hu-HU" sz="1800" dirty="0" err="1"/>
              <a:t>können</a:t>
            </a:r>
            <a:r>
              <a:rPr lang="hu-HU" altLang="hu-HU" sz="1800" dirty="0"/>
              <a:t> </a:t>
            </a:r>
            <a:r>
              <a:rPr lang="hu-HU" altLang="hu-HU" sz="1800" dirty="0" err="1"/>
              <a:t>die</a:t>
            </a:r>
            <a:r>
              <a:rPr lang="hu-HU" altLang="hu-HU" sz="1800" dirty="0"/>
              <a:t> </a:t>
            </a:r>
            <a:r>
              <a:rPr lang="hu-HU" altLang="hu-HU" sz="1800" dirty="0" err="1"/>
              <a:t>Grundgelenke</a:t>
            </a:r>
            <a:r>
              <a:rPr lang="hu-HU" altLang="hu-HU" sz="1800" dirty="0"/>
              <a:t> in </a:t>
            </a:r>
            <a:r>
              <a:rPr lang="hu-HU" altLang="hu-HU" sz="1800" dirty="0" err="1"/>
              <a:t>Beugestellung</a:t>
            </a:r>
            <a:r>
              <a:rPr lang="hu-HU" altLang="hu-HU" sz="1800" dirty="0"/>
              <a:t> </a:t>
            </a:r>
            <a:r>
              <a:rPr lang="hu-HU" altLang="hu-HU" sz="1800" dirty="0" err="1"/>
              <a:t>zwingen</a:t>
            </a:r>
            <a:r>
              <a:rPr lang="hu-HU" altLang="hu-HU" sz="1800" dirty="0"/>
              <a:t>.</a:t>
            </a:r>
          </a:p>
        </p:txBody>
      </p:sp>
      <p:pic>
        <p:nvPicPr>
          <p:cNvPr id="94211" name="Kép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924175"/>
            <a:ext cx="52387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58750"/>
            <a:ext cx="2392362"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ím 3"/>
          <p:cNvSpPr>
            <a:spLocks noGrp="1"/>
          </p:cNvSpPr>
          <p:nvPr>
            <p:ph type="ctrTitle"/>
          </p:nvPr>
        </p:nvSpPr>
        <p:spPr>
          <a:xfrm>
            <a:off x="877888" y="1227138"/>
            <a:ext cx="7388225" cy="2387600"/>
          </a:xfrm>
        </p:spPr>
        <p:txBody>
          <a:bodyPr/>
          <a:lstStyle/>
          <a:p>
            <a:pPr eaLnBrk="1" hangingPunct="1"/>
            <a:r>
              <a:rPr lang="hu-HU" altLang="hu-HU" sz="4800" b="1"/>
              <a:t>Dorsum manus</a:t>
            </a:r>
          </a:p>
        </p:txBody>
      </p:sp>
      <p:sp>
        <p:nvSpPr>
          <p:cNvPr id="95235"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ím 1"/>
          <p:cNvSpPr>
            <a:spLocks noGrp="1"/>
          </p:cNvSpPr>
          <p:nvPr>
            <p:ph type="title"/>
          </p:nvPr>
        </p:nvSpPr>
        <p:spPr/>
        <p:txBody>
          <a:bodyPr/>
          <a:lstStyle/>
          <a:p>
            <a:r>
              <a:rPr lang="hu-HU" altLang="hu-HU" sz="4000" b="1"/>
              <a:t>Dorsum manus</a:t>
            </a:r>
          </a:p>
        </p:txBody>
      </p:sp>
      <p:sp>
        <p:nvSpPr>
          <p:cNvPr id="96259" name="Tartalom helye 2"/>
          <p:cNvSpPr>
            <a:spLocks noGrp="1"/>
          </p:cNvSpPr>
          <p:nvPr>
            <p:ph idx="1"/>
          </p:nvPr>
        </p:nvSpPr>
        <p:spPr>
          <a:xfrm>
            <a:off x="457200" y="1196975"/>
            <a:ext cx="8229600" cy="4929188"/>
          </a:xfrm>
        </p:spPr>
        <p:txBody>
          <a:bodyPr/>
          <a:lstStyle/>
          <a:p>
            <a:r>
              <a:rPr lang="hu-HU" altLang="hu-HU" sz="2000" b="1" dirty="0" err="1"/>
              <a:t>Grenzen</a:t>
            </a:r>
            <a:r>
              <a:rPr lang="hu-HU" altLang="hu-HU" sz="2000" dirty="0"/>
              <a:t>: </a:t>
            </a:r>
            <a:r>
              <a:rPr lang="hu-HU" altLang="hu-HU" sz="2000" dirty="0" err="1"/>
              <a:t>Querlinie</a:t>
            </a:r>
            <a:r>
              <a:rPr lang="hu-HU" altLang="hu-HU" sz="2000" dirty="0"/>
              <a:t> </a:t>
            </a:r>
            <a:r>
              <a:rPr lang="hu-HU" altLang="hu-HU" sz="2000" dirty="0" err="1"/>
              <a:t>über</a:t>
            </a:r>
            <a:r>
              <a:rPr lang="hu-HU" altLang="hu-HU" sz="2000" dirty="0"/>
              <a:t> den </a:t>
            </a:r>
            <a:r>
              <a:rPr lang="hu-HU" altLang="hu-HU" sz="2000" dirty="0" err="1"/>
              <a:t>Basen</a:t>
            </a:r>
            <a:r>
              <a:rPr lang="hu-HU" altLang="hu-HU" sz="2000" dirty="0"/>
              <a:t> der </a:t>
            </a:r>
            <a:r>
              <a:rPr lang="hu-HU" altLang="hu-HU" sz="2000" dirty="0" err="1"/>
              <a:t>Metakarpalknochen</a:t>
            </a:r>
            <a:r>
              <a:rPr lang="hu-HU" altLang="hu-HU" sz="2000" dirty="0"/>
              <a:t> (</a:t>
            </a:r>
            <a:r>
              <a:rPr lang="hu-HU" altLang="hu-HU" sz="2000" dirty="0" err="1"/>
              <a:t>prox</a:t>
            </a:r>
            <a:r>
              <a:rPr lang="hu-HU" altLang="hu-HU" sz="2000" dirty="0"/>
              <a:t>.), </a:t>
            </a:r>
            <a:r>
              <a:rPr lang="hu-HU" altLang="hu-HU" sz="2000" dirty="0" err="1"/>
              <a:t>Querlinie</a:t>
            </a:r>
            <a:r>
              <a:rPr lang="hu-HU" altLang="hu-HU" sz="2000" dirty="0"/>
              <a:t> </a:t>
            </a:r>
            <a:r>
              <a:rPr lang="hu-HU" altLang="hu-HU" sz="2000" dirty="0" err="1"/>
              <a:t>über</a:t>
            </a:r>
            <a:r>
              <a:rPr lang="hu-HU" altLang="hu-HU" sz="2000" dirty="0"/>
              <a:t> den </a:t>
            </a:r>
            <a:r>
              <a:rPr lang="hu-HU" altLang="hu-HU" sz="2000" dirty="0" err="1"/>
              <a:t>Köpfen</a:t>
            </a:r>
            <a:r>
              <a:rPr lang="hu-HU" altLang="hu-HU" sz="2000" dirty="0"/>
              <a:t> der </a:t>
            </a:r>
            <a:r>
              <a:rPr lang="hu-HU" altLang="hu-HU" sz="2000" dirty="0" err="1"/>
              <a:t>Metakarpalknochen</a:t>
            </a:r>
            <a:r>
              <a:rPr lang="hu-HU" altLang="hu-HU" sz="2000" dirty="0"/>
              <a:t> (</a:t>
            </a:r>
            <a:r>
              <a:rPr lang="hu-HU" altLang="hu-HU" sz="2000" dirty="0" err="1"/>
              <a:t>dist</a:t>
            </a:r>
            <a:r>
              <a:rPr lang="hu-HU" altLang="hu-HU" sz="2000" dirty="0"/>
              <a:t>.), </a:t>
            </a:r>
            <a:r>
              <a:rPr lang="hu-HU" altLang="hu-HU" sz="2000" dirty="0" err="1"/>
              <a:t>Seitenkanten</a:t>
            </a:r>
            <a:r>
              <a:rPr lang="hu-HU" altLang="hu-HU" sz="2000" dirty="0"/>
              <a:t> des </a:t>
            </a:r>
            <a:r>
              <a:rPr lang="hu-HU" altLang="hu-HU" sz="2000" dirty="0" err="1"/>
              <a:t>Handrückens</a:t>
            </a:r>
            <a:endParaRPr lang="hu-HU" altLang="hu-HU" sz="2000" dirty="0"/>
          </a:p>
          <a:p>
            <a:r>
              <a:rPr lang="hu-HU" altLang="hu-HU" sz="2000" b="1" dirty="0" err="1"/>
              <a:t>tastbare</a:t>
            </a:r>
            <a:r>
              <a:rPr lang="hu-HU" altLang="hu-HU" sz="2000" dirty="0"/>
              <a:t> </a:t>
            </a:r>
            <a:r>
              <a:rPr lang="hu-HU" altLang="hu-HU" sz="2000" dirty="0" err="1"/>
              <a:t>Strukturen</a:t>
            </a:r>
            <a:r>
              <a:rPr lang="hu-HU" altLang="hu-HU" sz="2000" dirty="0"/>
              <a:t>: </a:t>
            </a:r>
            <a:r>
              <a:rPr lang="hu-HU" altLang="hu-HU" sz="2000" dirty="0" err="1"/>
              <a:t>Metakarpalknochen</a:t>
            </a:r>
            <a:r>
              <a:rPr lang="hu-HU" altLang="hu-HU" sz="2000" dirty="0"/>
              <a:t>, </a:t>
            </a:r>
            <a:r>
              <a:rPr lang="hu-HU" altLang="hu-HU" sz="2000" dirty="0" err="1"/>
              <a:t>Sehnen</a:t>
            </a:r>
            <a:r>
              <a:rPr lang="hu-HU" altLang="hu-HU" sz="2000" dirty="0"/>
              <a:t> der </a:t>
            </a:r>
            <a:r>
              <a:rPr lang="hu-HU" altLang="hu-HU" sz="2000" dirty="0" err="1"/>
              <a:t>Streckermuskeln</a:t>
            </a:r>
            <a:r>
              <a:rPr lang="hu-HU" altLang="hu-HU" sz="2000" dirty="0"/>
              <a:t>, </a:t>
            </a:r>
            <a:r>
              <a:rPr lang="hu-HU" altLang="hu-HU" sz="2000" dirty="0" err="1"/>
              <a:t>sichtbar</a:t>
            </a:r>
            <a:r>
              <a:rPr lang="hu-HU" altLang="hu-HU" sz="2000" dirty="0"/>
              <a:t> sind </a:t>
            </a:r>
            <a:r>
              <a:rPr lang="hu-HU" altLang="hu-HU" sz="2000" dirty="0" err="1"/>
              <a:t>die</a:t>
            </a:r>
            <a:r>
              <a:rPr lang="hu-HU" altLang="hu-HU" sz="2000" dirty="0"/>
              <a:t> </a:t>
            </a:r>
            <a:r>
              <a:rPr lang="hu-HU" altLang="hu-HU" sz="2000" dirty="0" err="1"/>
              <a:t>Hautvenen</a:t>
            </a:r>
            <a:endParaRPr lang="hu-HU" altLang="hu-HU" sz="2000" dirty="0"/>
          </a:p>
          <a:p>
            <a:r>
              <a:rPr lang="hu-HU" altLang="hu-HU" sz="2000" b="1" dirty="0" err="1"/>
              <a:t>Schichten</a:t>
            </a:r>
            <a:r>
              <a:rPr lang="hu-HU" altLang="hu-HU" sz="2000" dirty="0"/>
              <a:t>:</a:t>
            </a:r>
          </a:p>
        </p:txBody>
      </p:sp>
      <p:pic>
        <p:nvPicPr>
          <p:cNvPr id="96260"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789363"/>
            <a:ext cx="8169275"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79512" y="116632"/>
            <a:ext cx="2857320" cy="7294305"/>
          </a:xfrm>
          <a:prstGeom prst="rect">
            <a:avLst/>
          </a:prstGeom>
          <a:noFill/>
        </p:spPr>
        <p:txBody>
          <a:bodyPr wrap="square" rtlCol="0">
            <a:spAutoFit/>
          </a:bodyPr>
          <a:lstStyle/>
          <a:p>
            <a:r>
              <a:rPr lang="hu-HU" dirty="0" err="1"/>
              <a:t>Aus</a:t>
            </a:r>
            <a:r>
              <a:rPr lang="hu-HU" dirty="0"/>
              <a:t> der </a:t>
            </a:r>
            <a:r>
              <a:rPr lang="hu-HU" dirty="0" err="1"/>
              <a:t>Rete</a:t>
            </a:r>
            <a:r>
              <a:rPr lang="hu-HU" dirty="0"/>
              <a:t> venosum </a:t>
            </a:r>
            <a:r>
              <a:rPr lang="hu-HU" dirty="0" err="1"/>
              <a:t>wird</a:t>
            </a:r>
            <a:r>
              <a:rPr lang="hu-HU" dirty="0"/>
              <a:t> </a:t>
            </a:r>
            <a:r>
              <a:rPr lang="hu-HU" dirty="0" err="1"/>
              <a:t>lateral</a:t>
            </a:r>
            <a:r>
              <a:rPr lang="hu-HU" dirty="0"/>
              <a:t> </a:t>
            </a:r>
            <a:r>
              <a:rPr lang="hu-HU" dirty="0" err="1"/>
              <a:t>die</a:t>
            </a:r>
            <a:r>
              <a:rPr lang="hu-HU" dirty="0"/>
              <a:t> V. </a:t>
            </a:r>
            <a:r>
              <a:rPr lang="hu-HU" dirty="0" err="1"/>
              <a:t>cephalica</a:t>
            </a:r>
            <a:r>
              <a:rPr lang="hu-HU" dirty="0"/>
              <a:t>, </a:t>
            </a:r>
            <a:r>
              <a:rPr lang="hu-HU" dirty="0" err="1"/>
              <a:t>medial</a:t>
            </a:r>
            <a:r>
              <a:rPr lang="hu-HU" dirty="0"/>
              <a:t> </a:t>
            </a:r>
            <a:r>
              <a:rPr lang="hu-HU" dirty="0" err="1"/>
              <a:t>die</a:t>
            </a:r>
            <a:r>
              <a:rPr lang="hu-HU" dirty="0"/>
              <a:t> V. </a:t>
            </a:r>
            <a:r>
              <a:rPr lang="hu-HU" dirty="0" err="1"/>
              <a:t>basilica</a:t>
            </a:r>
            <a:r>
              <a:rPr lang="hu-HU" dirty="0"/>
              <a:t>.</a:t>
            </a:r>
          </a:p>
          <a:p>
            <a:r>
              <a:rPr lang="hu-HU" dirty="0"/>
              <a:t>Unter </a:t>
            </a:r>
            <a:r>
              <a:rPr lang="hu-HU" dirty="0" err="1"/>
              <a:t>dem</a:t>
            </a:r>
            <a:r>
              <a:rPr lang="hu-HU" dirty="0"/>
              <a:t> </a:t>
            </a:r>
            <a:r>
              <a:rPr lang="hu-HU" dirty="0" err="1"/>
              <a:t>Venenetz</a:t>
            </a:r>
            <a:r>
              <a:rPr lang="hu-HU" dirty="0"/>
              <a:t> sind </a:t>
            </a:r>
            <a:r>
              <a:rPr lang="hu-HU" dirty="0" err="1"/>
              <a:t>die</a:t>
            </a:r>
            <a:r>
              <a:rPr lang="hu-HU" dirty="0"/>
              <a:t> </a:t>
            </a:r>
            <a:r>
              <a:rPr lang="hu-HU" dirty="0" err="1"/>
              <a:t>Hautnerven</a:t>
            </a:r>
            <a:r>
              <a:rPr lang="hu-HU" dirty="0"/>
              <a:t> (2,5 </a:t>
            </a:r>
            <a:r>
              <a:rPr lang="hu-HU" dirty="0" err="1"/>
              <a:t>Finger</a:t>
            </a:r>
            <a:r>
              <a:rPr lang="hu-HU" dirty="0"/>
              <a:t> </a:t>
            </a:r>
            <a:r>
              <a:rPr lang="hu-HU" dirty="0" err="1"/>
              <a:t>für</a:t>
            </a:r>
            <a:r>
              <a:rPr lang="hu-HU" dirty="0"/>
              <a:t> N. radialis  (R. </a:t>
            </a:r>
            <a:r>
              <a:rPr lang="hu-HU" dirty="0" err="1"/>
              <a:t>supf</a:t>
            </a:r>
            <a:r>
              <a:rPr lang="hu-HU" dirty="0"/>
              <a:t>.), 2,5 </a:t>
            </a:r>
            <a:r>
              <a:rPr lang="hu-HU" dirty="0" err="1"/>
              <a:t>Finger</a:t>
            </a:r>
            <a:r>
              <a:rPr lang="hu-HU" dirty="0"/>
              <a:t> </a:t>
            </a:r>
            <a:r>
              <a:rPr lang="hu-HU" dirty="0" err="1"/>
              <a:t>für</a:t>
            </a:r>
            <a:r>
              <a:rPr lang="hu-HU" dirty="0"/>
              <a:t> N. ulnaris (R. dorsalis).</a:t>
            </a:r>
          </a:p>
          <a:p>
            <a:r>
              <a:rPr lang="hu-HU" dirty="0"/>
              <a:t>Fascia dorsalis manus </a:t>
            </a:r>
            <a:r>
              <a:rPr lang="hu-HU" dirty="0" err="1"/>
              <a:t>ist</a:t>
            </a:r>
            <a:r>
              <a:rPr lang="hu-HU" dirty="0"/>
              <a:t> </a:t>
            </a:r>
            <a:r>
              <a:rPr lang="hu-HU" dirty="0" err="1"/>
              <a:t>dünn</a:t>
            </a:r>
            <a:r>
              <a:rPr lang="hu-HU" dirty="0"/>
              <a:t>, </a:t>
            </a:r>
            <a:r>
              <a:rPr lang="hu-HU" dirty="0" err="1"/>
              <a:t>durchschichtig</a:t>
            </a:r>
            <a:r>
              <a:rPr lang="hu-HU" dirty="0"/>
              <a:t>.</a:t>
            </a:r>
          </a:p>
          <a:p>
            <a:r>
              <a:rPr lang="hu-HU" dirty="0" err="1"/>
              <a:t>Sehnen</a:t>
            </a:r>
            <a:r>
              <a:rPr lang="hu-HU" dirty="0"/>
              <a:t>: </a:t>
            </a:r>
            <a:r>
              <a:rPr lang="hu-HU" dirty="0" err="1"/>
              <a:t>zum</a:t>
            </a:r>
            <a:r>
              <a:rPr lang="hu-HU" dirty="0"/>
              <a:t> </a:t>
            </a:r>
            <a:r>
              <a:rPr lang="hu-HU" dirty="0" err="1"/>
              <a:t>Daumen</a:t>
            </a:r>
            <a:r>
              <a:rPr lang="hu-HU" dirty="0"/>
              <a:t> 3 (</a:t>
            </a:r>
            <a:r>
              <a:rPr lang="hu-HU" dirty="0" err="1"/>
              <a:t>siehe</a:t>
            </a:r>
            <a:r>
              <a:rPr lang="hu-HU" dirty="0"/>
              <a:t> Foveola radialis), und </a:t>
            </a:r>
            <a:r>
              <a:rPr lang="hu-HU" dirty="0" err="1"/>
              <a:t>zu</a:t>
            </a:r>
            <a:r>
              <a:rPr lang="hu-HU" dirty="0"/>
              <a:t> den </a:t>
            </a:r>
            <a:r>
              <a:rPr lang="hu-HU" dirty="0" err="1"/>
              <a:t>Fingern</a:t>
            </a:r>
            <a:r>
              <a:rPr lang="hu-HU" dirty="0"/>
              <a:t> II-V </a:t>
            </a:r>
            <a:r>
              <a:rPr lang="hu-HU" dirty="0" err="1"/>
              <a:t>eine</a:t>
            </a:r>
            <a:r>
              <a:rPr lang="hu-HU" dirty="0"/>
              <a:t> </a:t>
            </a:r>
            <a:r>
              <a:rPr lang="hu-HU" dirty="0" err="1"/>
              <a:t>Sehne</a:t>
            </a:r>
            <a:r>
              <a:rPr lang="hu-HU" dirty="0"/>
              <a:t> des M. </a:t>
            </a:r>
            <a:r>
              <a:rPr lang="hu-HU" dirty="0" err="1"/>
              <a:t>ext</a:t>
            </a:r>
            <a:r>
              <a:rPr lang="hu-HU" dirty="0"/>
              <a:t>. </a:t>
            </a:r>
            <a:r>
              <a:rPr lang="hu-HU" dirty="0" err="1"/>
              <a:t>digitorum</a:t>
            </a:r>
            <a:r>
              <a:rPr lang="hu-HU" dirty="0"/>
              <a:t>; plus </a:t>
            </a:r>
            <a:r>
              <a:rPr lang="hu-HU" dirty="0" err="1"/>
              <a:t>zum</a:t>
            </a:r>
            <a:r>
              <a:rPr lang="hu-HU" dirty="0"/>
              <a:t> </a:t>
            </a:r>
            <a:r>
              <a:rPr lang="hu-HU" dirty="0" err="1"/>
              <a:t>Zeigfinger</a:t>
            </a:r>
            <a:r>
              <a:rPr lang="hu-HU" dirty="0"/>
              <a:t>: M. </a:t>
            </a:r>
            <a:r>
              <a:rPr lang="hu-HU" dirty="0" err="1"/>
              <a:t>ext</a:t>
            </a:r>
            <a:r>
              <a:rPr lang="hu-HU" dirty="0"/>
              <a:t>. </a:t>
            </a:r>
            <a:r>
              <a:rPr lang="hu-HU" dirty="0" err="1"/>
              <a:t>indicis</a:t>
            </a:r>
            <a:r>
              <a:rPr lang="hu-HU" dirty="0"/>
              <a:t>, </a:t>
            </a:r>
            <a:r>
              <a:rPr lang="hu-HU" dirty="0" err="1"/>
              <a:t>zum</a:t>
            </a:r>
            <a:r>
              <a:rPr lang="hu-HU" dirty="0"/>
              <a:t> </a:t>
            </a:r>
            <a:r>
              <a:rPr lang="hu-HU" dirty="0" err="1"/>
              <a:t>Kleinfinger</a:t>
            </a:r>
            <a:r>
              <a:rPr lang="hu-HU" dirty="0"/>
              <a:t>: M. </a:t>
            </a:r>
            <a:r>
              <a:rPr lang="hu-HU" dirty="0" err="1"/>
              <a:t>ext</a:t>
            </a:r>
            <a:r>
              <a:rPr lang="hu-HU" dirty="0"/>
              <a:t>. </a:t>
            </a:r>
            <a:r>
              <a:rPr lang="hu-HU" dirty="0" err="1"/>
              <a:t>digiti</a:t>
            </a:r>
            <a:r>
              <a:rPr lang="hu-HU" dirty="0"/>
              <a:t> min. Connexus </a:t>
            </a:r>
            <a:r>
              <a:rPr lang="hu-HU" dirty="0" err="1"/>
              <a:t>intertendinei</a:t>
            </a:r>
            <a:r>
              <a:rPr lang="hu-HU" dirty="0"/>
              <a:t>. A. radialis </a:t>
            </a:r>
            <a:r>
              <a:rPr lang="hu-HU" dirty="0" err="1"/>
              <a:t>bohrt</a:t>
            </a:r>
            <a:r>
              <a:rPr lang="hu-HU" dirty="0"/>
              <a:t> </a:t>
            </a:r>
            <a:r>
              <a:rPr lang="hu-HU" dirty="0" err="1"/>
              <a:t>sich</a:t>
            </a:r>
            <a:r>
              <a:rPr lang="hu-HU" dirty="0"/>
              <a:t> </a:t>
            </a:r>
            <a:r>
              <a:rPr lang="hu-HU" dirty="0" err="1"/>
              <a:t>durch</a:t>
            </a:r>
            <a:r>
              <a:rPr lang="hu-HU" dirty="0"/>
              <a:t> den M. </a:t>
            </a:r>
            <a:r>
              <a:rPr lang="hu-HU" dirty="0" err="1"/>
              <a:t>interosseus</a:t>
            </a:r>
            <a:r>
              <a:rPr lang="hu-HU" dirty="0"/>
              <a:t> </a:t>
            </a:r>
            <a:r>
              <a:rPr lang="hu-HU" dirty="0" err="1"/>
              <a:t>dors</a:t>
            </a:r>
            <a:r>
              <a:rPr lang="hu-HU" dirty="0"/>
              <a:t>. I., </a:t>
            </a:r>
            <a:r>
              <a:rPr lang="hu-HU" dirty="0" err="1"/>
              <a:t>bevor</a:t>
            </a:r>
            <a:r>
              <a:rPr lang="hu-HU" dirty="0"/>
              <a:t> </a:t>
            </a:r>
            <a:r>
              <a:rPr lang="hu-HU" dirty="0" err="1"/>
              <a:t>gibt</a:t>
            </a:r>
            <a:r>
              <a:rPr lang="hu-HU" dirty="0"/>
              <a:t> </a:t>
            </a:r>
            <a:r>
              <a:rPr lang="hu-HU" dirty="0" err="1"/>
              <a:t>sie</a:t>
            </a:r>
            <a:r>
              <a:rPr lang="hu-HU" dirty="0"/>
              <a:t> </a:t>
            </a:r>
            <a:r>
              <a:rPr lang="hu-HU" dirty="0" err="1"/>
              <a:t>Äste</a:t>
            </a:r>
            <a:r>
              <a:rPr lang="hu-HU" dirty="0"/>
              <a:t> ab, </a:t>
            </a:r>
            <a:r>
              <a:rPr lang="hu-HU" dirty="0" err="1"/>
              <a:t>die</a:t>
            </a:r>
            <a:r>
              <a:rPr lang="hu-HU" dirty="0"/>
              <a:t> </a:t>
            </a:r>
            <a:r>
              <a:rPr lang="hu-HU" dirty="0" err="1"/>
              <a:t>die</a:t>
            </a:r>
            <a:r>
              <a:rPr lang="hu-HU" dirty="0"/>
              <a:t> </a:t>
            </a:r>
            <a:r>
              <a:rPr lang="hu-HU" dirty="0" err="1"/>
              <a:t>Rete</a:t>
            </a:r>
            <a:r>
              <a:rPr lang="hu-HU" dirty="0"/>
              <a:t> carpi </a:t>
            </a:r>
            <a:r>
              <a:rPr lang="hu-HU" dirty="0" err="1"/>
              <a:t>dorsale</a:t>
            </a:r>
            <a:r>
              <a:rPr lang="hu-HU" dirty="0"/>
              <a:t> </a:t>
            </a:r>
            <a:r>
              <a:rPr lang="hu-HU" dirty="0" err="1"/>
              <a:t>bilden</a:t>
            </a:r>
            <a:endParaRPr lang="hu-HU" dirty="0"/>
          </a:p>
          <a:p>
            <a:endParaRPr lang="hu-HU" dirty="0"/>
          </a:p>
          <a:p>
            <a:endParaRPr lang="de-DE"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832" y="116632"/>
            <a:ext cx="6089079" cy="5976664"/>
          </a:xfrm>
          <a:prstGeom prst="rect">
            <a:avLst/>
          </a:prstGeom>
        </p:spPr>
      </p:pic>
      <p:sp>
        <p:nvSpPr>
          <p:cNvPr id="4" name="Szövegdoboz 3"/>
          <p:cNvSpPr txBox="1"/>
          <p:nvPr/>
        </p:nvSpPr>
        <p:spPr>
          <a:xfrm>
            <a:off x="3036832" y="6093296"/>
            <a:ext cx="5927656" cy="646331"/>
          </a:xfrm>
          <a:prstGeom prst="rect">
            <a:avLst/>
          </a:prstGeom>
          <a:noFill/>
        </p:spPr>
        <p:txBody>
          <a:bodyPr wrap="square" rtlCol="0">
            <a:spAutoFit/>
          </a:bodyPr>
          <a:lstStyle/>
          <a:p>
            <a:r>
              <a:rPr lang="hu-HU" dirty="0" err="1"/>
              <a:t>Aus</a:t>
            </a:r>
            <a:r>
              <a:rPr lang="hu-HU" dirty="0"/>
              <a:t> der </a:t>
            </a:r>
            <a:r>
              <a:rPr lang="hu-HU" dirty="0" err="1"/>
              <a:t>Rete</a:t>
            </a:r>
            <a:r>
              <a:rPr lang="hu-HU" dirty="0"/>
              <a:t> carpi </a:t>
            </a:r>
            <a:r>
              <a:rPr lang="hu-HU" dirty="0" err="1"/>
              <a:t>dorsale</a:t>
            </a:r>
            <a:r>
              <a:rPr lang="hu-HU" dirty="0"/>
              <a:t> </a:t>
            </a:r>
            <a:r>
              <a:rPr lang="hu-HU" dirty="0" err="1"/>
              <a:t>entspringen</a:t>
            </a:r>
            <a:r>
              <a:rPr lang="hu-HU" dirty="0"/>
              <a:t> </a:t>
            </a:r>
            <a:r>
              <a:rPr lang="hu-HU" dirty="0" err="1"/>
              <a:t>die</a:t>
            </a:r>
            <a:r>
              <a:rPr lang="hu-HU" dirty="0"/>
              <a:t> </a:t>
            </a:r>
            <a:r>
              <a:rPr lang="hu-HU" dirty="0" err="1"/>
              <a:t>Aa</a:t>
            </a:r>
            <a:r>
              <a:rPr lang="hu-HU" dirty="0"/>
              <a:t>. </a:t>
            </a:r>
            <a:r>
              <a:rPr lang="hu-HU" dirty="0" err="1"/>
              <a:t>metacarpeae</a:t>
            </a:r>
            <a:r>
              <a:rPr lang="hu-HU" dirty="0"/>
              <a:t> </a:t>
            </a:r>
            <a:r>
              <a:rPr lang="hu-HU" dirty="0" err="1"/>
              <a:t>dorsales</a:t>
            </a:r>
            <a:r>
              <a:rPr lang="hu-HU" dirty="0"/>
              <a:t>.</a:t>
            </a:r>
            <a:endParaRPr lang="de-DE"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00213"/>
            <a:ext cx="5815013"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ím 3"/>
          <p:cNvSpPr>
            <a:spLocks noGrp="1"/>
          </p:cNvSpPr>
          <p:nvPr>
            <p:ph type="ctrTitle"/>
          </p:nvPr>
        </p:nvSpPr>
        <p:spPr>
          <a:xfrm>
            <a:off x="877888" y="1227138"/>
            <a:ext cx="7388225" cy="2387600"/>
          </a:xfrm>
        </p:spPr>
        <p:txBody>
          <a:bodyPr/>
          <a:lstStyle/>
          <a:p>
            <a:pPr eaLnBrk="1" hangingPunct="1"/>
            <a:r>
              <a:rPr lang="hu-HU" altLang="hu-HU" sz="4800" b="1"/>
              <a:t>Foveola radialis</a:t>
            </a:r>
          </a:p>
        </p:txBody>
      </p:sp>
      <p:sp>
        <p:nvSpPr>
          <p:cNvPr id="99331" name="Alcím 4"/>
          <p:cNvSpPr>
            <a:spLocks noGrp="1"/>
          </p:cNvSpPr>
          <p:nvPr>
            <p:ph type="subTitle" idx="1"/>
          </p:nvPr>
        </p:nvSpPr>
        <p:spPr/>
        <p:txBody>
          <a:bodyPr/>
          <a:lstStyle/>
          <a:p>
            <a:pPr eaLnBrk="1" hangingPunct="1"/>
            <a:endParaRPr lang="hu-HU" altLang="hu-HU"/>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ím 1"/>
          <p:cNvSpPr>
            <a:spLocks noGrp="1"/>
          </p:cNvSpPr>
          <p:nvPr>
            <p:ph type="title"/>
          </p:nvPr>
        </p:nvSpPr>
        <p:spPr/>
        <p:txBody>
          <a:bodyPr/>
          <a:lstStyle/>
          <a:p>
            <a:r>
              <a:rPr lang="hu-HU" altLang="hu-HU" sz="4000" b="1"/>
              <a:t>Foveola radialis</a:t>
            </a:r>
          </a:p>
        </p:txBody>
      </p:sp>
      <p:sp>
        <p:nvSpPr>
          <p:cNvPr id="100355" name="Tartalom helye 2"/>
          <p:cNvSpPr>
            <a:spLocks noGrp="1"/>
          </p:cNvSpPr>
          <p:nvPr>
            <p:ph idx="1"/>
          </p:nvPr>
        </p:nvSpPr>
        <p:spPr>
          <a:xfrm>
            <a:off x="457200" y="1196975"/>
            <a:ext cx="8229600" cy="4929188"/>
          </a:xfrm>
        </p:spPr>
        <p:txBody>
          <a:bodyPr/>
          <a:lstStyle/>
          <a:p>
            <a:r>
              <a:rPr lang="hu-HU" altLang="hu-HU" sz="2000" b="1" dirty="0" err="1"/>
              <a:t>Grenzen</a:t>
            </a:r>
            <a:r>
              <a:rPr lang="hu-HU" altLang="hu-HU" sz="2000" dirty="0"/>
              <a:t>: </a:t>
            </a:r>
            <a:r>
              <a:rPr lang="hu-HU" altLang="hu-HU" sz="2000" dirty="0" err="1"/>
              <a:t>Querlinie</a:t>
            </a:r>
            <a:r>
              <a:rPr lang="hu-HU" altLang="hu-HU" sz="2000" dirty="0"/>
              <a:t> </a:t>
            </a:r>
            <a:r>
              <a:rPr lang="hu-HU" altLang="hu-HU" sz="2000" dirty="0" err="1"/>
              <a:t>dreifingerbreit</a:t>
            </a:r>
            <a:r>
              <a:rPr lang="hu-HU" altLang="hu-HU" sz="2000" dirty="0"/>
              <a:t> </a:t>
            </a:r>
            <a:r>
              <a:rPr lang="hu-HU" altLang="hu-HU" sz="2000" dirty="0" err="1"/>
              <a:t>über</a:t>
            </a:r>
            <a:r>
              <a:rPr lang="hu-HU" altLang="hu-HU" sz="2000" dirty="0"/>
              <a:t> </a:t>
            </a:r>
            <a:r>
              <a:rPr lang="hu-HU" altLang="hu-HU" sz="2000" dirty="0" err="1"/>
              <a:t>Proc</a:t>
            </a:r>
            <a:r>
              <a:rPr lang="hu-HU" altLang="hu-HU" sz="2000" dirty="0"/>
              <a:t>. </a:t>
            </a:r>
            <a:r>
              <a:rPr lang="hu-HU" altLang="hu-HU" sz="2000" dirty="0" err="1"/>
              <a:t>styl</a:t>
            </a:r>
            <a:r>
              <a:rPr lang="hu-HU" altLang="hu-HU" sz="2000" dirty="0"/>
              <a:t>. radii (</a:t>
            </a:r>
            <a:r>
              <a:rPr lang="hu-HU" altLang="hu-HU" sz="2000" dirty="0" err="1"/>
              <a:t>prox</a:t>
            </a:r>
            <a:r>
              <a:rPr lang="hu-HU" altLang="hu-HU" sz="2000" dirty="0"/>
              <a:t>.) </a:t>
            </a:r>
            <a:r>
              <a:rPr lang="hu-HU" altLang="hu-HU" sz="2000" dirty="0" err="1"/>
              <a:t>radiale</a:t>
            </a:r>
            <a:r>
              <a:rPr lang="hu-HU" altLang="hu-HU" sz="2000" dirty="0"/>
              <a:t> </a:t>
            </a:r>
            <a:r>
              <a:rPr lang="hu-HU" altLang="hu-HU" sz="2000" dirty="0" err="1"/>
              <a:t>Kante</a:t>
            </a:r>
            <a:r>
              <a:rPr lang="hu-HU" altLang="hu-HU" sz="2000" dirty="0"/>
              <a:t> des </a:t>
            </a:r>
            <a:r>
              <a:rPr lang="hu-HU" altLang="hu-HU" sz="2000" dirty="0" err="1"/>
              <a:t>Thenars</a:t>
            </a:r>
            <a:r>
              <a:rPr lang="hu-HU" altLang="hu-HU" sz="2000" dirty="0"/>
              <a:t> (</a:t>
            </a:r>
            <a:r>
              <a:rPr lang="hu-HU" altLang="hu-HU" sz="2000" dirty="0" err="1"/>
              <a:t>radial</a:t>
            </a:r>
            <a:r>
              <a:rPr lang="hu-HU" altLang="hu-HU" sz="2000" dirty="0"/>
              <a:t>), </a:t>
            </a:r>
            <a:r>
              <a:rPr lang="hu-HU" altLang="hu-HU" sz="2000" dirty="0" err="1"/>
              <a:t>Kante</a:t>
            </a:r>
            <a:r>
              <a:rPr lang="hu-HU" altLang="hu-HU" sz="2000" dirty="0"/>
              <a:t> der </a:t>
            </a:r>
            <a:r>
              <a:rPr lang="hu-HU" altLang="hu-HU" sz="2000" dirty="0" err="1"/>
              <a:t>Zwischenfinger-Hautfalte</a:t>
            </a:r>
            <a:r>
              <a:rPr lang="hu-HU" altLang="hu-HU" sz="2000" dirty="0"/>
              <a:t> (I-II) (</a:t>
            </a:r>
            <a:r>
              <a:rPr lang="hu-HU" altLang="hu-HU" sz="2000" dirty="0" err="1"/>
              <a:t>dist</a:t>
            </a:r>
            <a:r>
              <a:rPr lang="hu-HU" altLang="hu-HU" sz="2000" dirty="0"/>
              <a:t>.), </a:t>
            </a:r>
            <a:r>
              <a:rPr lang="hu-HU" altLang="hu-HU" sz="2000" dirty="0" err="1"/>
              <a:t>Parallellinie</a:t>
            </a:r>
            <a:r>
              <a:rPr lang="hu-HU" altLang="hu-HU" sz="2000" dirty="0"/>
              <a:t> mit </a:t>
            </a:r>
            <a:r>
              <a:rPr lang="hu-HU" altLang="hu-HU" sz="2000" dirty="0" err="1"/>
              <a:t>dem</a:t>
            </a:r>
            <a:r>
              <a:rPr lang="hu-HU" altLang="hu-HU" sz="2000" dirty="0"/>
              <a:t> </a:t>
            </a:r>
            <a:r>
              <a:rPr lang="hu-HU" altLang="hu-HU" sz="2000" dirty="0" err="1"/>
              <a:t>Metcarpus</a:t>
            </a:r>
            <a:r>
              <a:rPr lang="hu-HU" altLang="hu-HU" sz="2000" dirty="0"/>
              <a:t> II</a:t>
            </a:r>
          </a:p>
          <a:p>
            <a:r>
              <a:rPr lang="hu-HU" altLang="hu-HU" sz="2000" b="1" dirty="0" err="1"/>
              <a:t>tastbare</a:t>
            </a:r>
            <a:r>
              <a:rPr lang="hu-HU" altLang="hu-HU" sz="2000" dirty="0"/>
              <a:t> </a:t>
            </a:r>
            <a:r>
              <a:rPr lang="hu-HU" altLang="hu-HU" sz="2000" dirty="0" err="1"/>
              <a:t>Strukturen</a:t>
            </a:r>
            <a:r>
              <a:rPr lang="hu-HU" altLang="hu-HU" sz="2000" dirty="0"/>
              <a:t>: </a:t>
            </a:r>
            <a:r>
              <a:rPr lang="hu-HU" altLang="hu-HU" sz="2000" dirty="0" err="1"/>
              <a:t>Radius</a:t>
            </a:r>
            <a:r>
              <a:rPr lang="hu-HU" altLang="hu-HU" sz="2000" dirty="0"/>
              <a:t>, </a:t>
            </a:r>
            <a:r>
              <a:rPr lang="hu-HU" altLang="hu-HU" sz="2000" dirty="0" err="1"/>
              <a:t>distales</a:t>
            </a:r>
            <a:r>
              <a:rPr lang="hu-HU" altLang="hu-HU" sz="2000" dirty="0"/>
              <a:t> </a:t>
            </a:r>
            <a:r>
              <a:rPr lang="hu-HU" altLang="hu-HU" sz="2000" dirty="0" err="1"/>
              <a:t>Ende</a:t>
            </a:r>
            <a:r>
              <a:rPr lang="hu-HU" altLang="hu-HU" sz="2000" dirty="0"/>
              <a:t> (</a:t>
            </a:r>
            <a:r>
              <a:rPr lang="hu-HU" altLang="hu-HU" sz="2000" dirty="0" err="1"/>
              <a:t>Proc</a:t>
            </a:r>
            <a:r>
              <a:rPr lang="hu-HU" altLang="hu-HU" sz="2000" dirty="0"/>
              <a:t>. </a:t>
            </a:r>
            <a:r>
              <a:rPr lang="hu-HU" altLang="hu-HU" sz="2000" dirty="0" err="1"/>
              <a:t>styl</a:t>
            </a:r>
            <a:r>
              <a:rPr lang="hu-HU" altLang="hu-HU" sz="2000" dirty="0"/>
              <a:t>.), </a:t>
            </a:r>
            <a:r>
              <a:rPr lang="hu-HU" altLang="hu-HU" sz="2000" dirty="0" err="1"/>
              <a:t>Kahnbein</a:t>
            </a:r>
            <a:r>
              <a:rPr lang="hu-HU" altLang="hu-HU" sz="2000" dirty="0"/>
              <a:t>, </a:t>
            </a:r>
            <a:r>
              <a:rPr lang="hu-HU" altLang="hu-HU" sz="2000" dirty="0" err="1"/>
              <a:t>Trapezium</a:t>
            </a:r>
            <a:r>
              <a:rPr lang="hu-HU" altLang="hu-HU" sz="2000" dirty="0"/>
              <a:t>, </a:t>
            </a:r>
            <a:r>
              <a:rPr lang="hu-HU" altLang="hu-HU" sz="2000" dirty="0" err="1"/>
              <a:t>Sehnen</a:t>
            </a:r>
            <a:r>
              <a:rPr lang="hu-HU" altLang="hu-HU" sz="2000" dirty="0"/>
              <a:t> von M. </a:t>
            </a:r>
            <a:r>
              <a:rPr lang="hu-HU" altLang="hu-HU" sz="2000" dirty="0" err="1"/>
              <a:t>abd</a:t>
            </a:r>
            <a:r>
              <a:rPr lang="hu-HU" altLang="hu-HU" sz="2000" dirty="0"/>
              <a:t>. </a:t>
            </a:r>
            <a:r>
              <a:rPr lang="hu-HU" altLang="hu-HU" sz="2000" dirty="0" err="1"/>
              <a:t>poll</a:t>
            </a:r>
            <a:r>
              <a:rPr lang="hu-HU" altLang="hu-HU" sz="2000" dirty="0"/>
              <a:t>. </a:t>
            </a:r>
            <a:r>
              <a:rPr lang="hu-HU" altLang="hu-HU" sz="2000" dirty="0" err="1"/>
              <a:t>long</a:t>
            </a:r>
            <a:r>
              <a:rPr lang="hu-HU" altLang="hu-HU" sz="2000" dirty="0"/>
              <a:t>. und </a:t>
            </a:r>
            <a:r>
              <a:rPr lang="hu-HU" altLang="hu-HU" sz="2000" dirty="0" err="1"/>
              <a:t>ext</a:t>
            </a:r>
            <a:r>
              <a:rPr lang="hu-HU" altLang="hu-HU" sz="2000" dirty="0"/>
              <a:t>. brevis (</a:t>
            </a:r>
            <a:r>
              <a:rPr lang="hu-HU" altLang="hu-HU" sz="2000" dirty="0" err="1"/>
              <a:t>radial</a:t>
            </a:r>
            <a:r>
              <a:rPr lang="hu-HU" altLang="hu-HU" sz="2000" dirty="0"/>
              <a:t>), M-. </a:t>
            </a:r>
            <a:r>
              <a:rPr lang="hu-HU" altLang="hu-HU" sz="2000" dirty="0" err="1"/>
              <a:t>ext</a:t>
            </a:r>
            <a:r>
              <a:rPr lang="hu-HU" altLang="hu-HU" sz="2000" dirty="0"/>
              <a:t>. </a:t>
            </a:r>
            <a:r>
              <a:rPr lang="hu-HU" altLang="hu-HU" sz="2000" dirty="0" err="1"/>
              <a:t>poll</a:t>
            </a:r>
            <a:r>
              <a:rPr lang="hu-HU" altLang="hu-HU" sz="2000" dirty="0"/>
              <a:t>. </a:t>
            </a:r>
            <a:r>
              <a:rPr lang="hu-HU" altLang="hu-HU" sz="2000" dirty="0" err="1"/>
              <a:t>long</a:t>
            </a:r>
            <a:r>
              <a:rPr lang="hu-HU" altLang="hu-HU" sz="2000" dirty="0"/>
              <a:t>. (</a:t>
            </a:r>
            <a:r>
              <a:rPr lang="hu-HU" altLang="hu-HU" sz="2000" dirty="0" err="1"/>
              <a:t>ulnar</a:t>
            </a:r>
            <a:r>
              <a:rPr lang="hu-HU" altLang="hu-HU" sz="2000" dirty="0"/>
              <a:t>), M. </a:t>
            </a:r>
            <a:r>
              <a:rPr lang="hu-HU" altLang="hu-HU" sz="2000" dirty="0" err="1"/>
              <a:t>interosseus</a:t>
            </a:r>
            <a:r>
              <a:rPr lang="hu-HU" altLang="hu-HU" sz="2000" dirty="0"/>
              <a:t> </a:t>
            </a:r>
            <a:r>
              <a:rPr lang="hu-HU" altLang="hu-HU" sz="2000" dirty="0" err="1"/>
              <a:t>dors</a:t>
            </a:r>
            <a:r>
              <a:rPr lang="hu-HU" altLang="hu-HU" sz="2000" dirty="0"/>
              <a:t>. I:</a:t>
            </a:r>
          </a:p>
          <a:p>
            <a:r>
              <a:rPr lang="hu-HU" altLang="hu-HU" sz="2000" b="1" dirty="0" err="1"/>
              <a:t>Schichten</a:t>
            </a:r>
            <a:r>
              <a:rPr lang="hu-HU" altLang="hu-HU" sz="2000" dirty="0"/>
              <a:t>: </a:t>
            </a:r>
            <a:r>
              <a:rPr lang="hu-HU" altLang="hu-HU" sz="2000" dirty="0" err="1"/>
              <a:t>Haut</a:t>
            </a:r>
            <a:r>
              <a:rPr lang="hu-HU" altLang="hu-HU" sz="2000" dirty="0"/>
              <a:t>; V. </a:t>
            </a:r>
            <a:r>
              <a:rPr lang="hu-HU" altLang="hu-HU" sz="2000" dirty="0" err="1"/>
              <a:t>cephalica</a:t>
            </a:r>
            <a:r>
              <a:rPr lang="hu-HU" altLang="hu-HU" sz="2000" dirty="0"/>
              <a:t> (</a:t>
            </a:r>
            <a:r>
              <a:rPr lang="hu-HU" altLang="hu-HU" sz="2000" dirty="0" err="1"/>
              <a:t>kreuzt</a:t>
            </a:r>
            <a:r>
              <a:rPr lang="hu-HU" altLang="hu-HU" sz="2000" dirty="0"/>
              <a:t> </a:t>
            </a:r>
            <a:r>
              <a:rPr lang="hu-HU" altLang="hu-HU" sz="2000" dirty="0" err="1"/>
              <a:t>die</a:t>
            </a:r>
            <a:r>
              <a:rPr lang="hu-HU" altLang="hu-HU" sz="2000" dirty="0"/>
              <a:t> Foveola) und R. </a:t>
            </a:r>
            <a:r>
              <a:rPr lang="hu-HU" altLang="hu-HU" sz="2000" dirty="0" err="1"/>
              <a:t>supf</a:t>
            </a:r>
            <a:r>
              <a:rPr lang="hu-HU" altLang="hu-HU" sz="2000" dirty="0"/>
              <a:t>. N. radialis;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Kép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15888"/>
            <a:ext cx="5341938"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60350"/>
            <a:ext cx="6481763"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TotalTime>
  <Words>3589</Words>
  <Application>Microsoft Office PowerPoint</Application>
  <PresentationFormat>Diavetítés a képernyőre (4:3 oldalarány)</PresentationFormat>
  <Paragraphs>238</Paragraphs>
  <Slides>99</Slides>
  <Notes>0</Notes>
  <HiddenSlides>0</HiddenSlides>
  <MMClips>0</MMClips>
  <ScaleCrop>false</ScaleCrop>
  <HeadingPairs>
    <vt:vector size="8" baseType="variant">
      <vt:variant>
        <vt:lpstr>Használt betűtípusok</vt:lpstr>
      </vt:variant>
      <vt:variant>
        <vt:i4>4</vt:i4>
      </vt:variant>
      <vt:variant>
        <vt:lpstr>Téma</vt:lpstr>
      </vt:variant>
      <vt:variant>
        <vt:i4>1</vt:i4>
      </vt:variant>
      <vt:variant>
        <vt:lpstr>Beágyazott OLE kiszolgálók</vt:lpstr>
      </vt:variant>
      <vt:variant>
        <vt:i4>1</vt:i4>
      </vt:variant>
      <vt:variant>
        <vt:lpstr>Diacímek</vt:lpstr>
      </vt:variant>
      <vt:variant>
        <vt:i4>99</vt:i4>
      </vt:variant>
    </vt:vector>
  </HeadingPairs>
  <TitlesOfParts>
    <vt:vector size="105" baseType="lpstr">
      <vt:lpstr>Arial</vt:lpstr>
      <vt:lpstr>Calibri</vt:lpstr>
      <vt:lpstr>French Script MT</vt:lpstr>
      <vt:lpstr>Wingdings 2</vt:lpstr>
      <vt:lpstr>Alapértelmezett terv</vt:lpstr>
      <vt:lpstr>Image</vt:lpstr>
      <vt:lpstr>  Topographische Anatomie der oberen Extremität</vt:lpstr>
      <vt:lpstr>Topographische Anatomie</vt:lpstr>
      <vt:lpstr>Begriffe der topographischen Anatomie</vt:lpstr>
      <vt:lpstr>PowerPoint-bemutató</vt:lpstr>
      <vt:lpstr>PowerPoint-bemutató</vt:lpstr>
      <vt:lpstr>PowerPoint-bemutató</vt:lpstr>
      <vt:lpstr>PowerPoint-bemutató</vt:lpstr>
      <vt:lpstr>PowerPoint-bemutató</vt:lpstr>
      <vt:lpstr>PowerPoint-bemutató</vt:lpstr>
      <vt:lpstr>Regionen der oberen Extremität</vt:lpstr>
      <vt:lpstr>Regionen</vt:lpstr>
      <vt:lpstr>Regio infraclavicularis</vt:lpstr>
      <vt:lpstr>Regio infraclavicularis</vt:lpstr>
      <vt:lpstr>PowerPoint-bemutató</vt:lpstr>
      <vt:lpstr>PowerPoint-bemutató</vt:lpstr>
      <vt:lpstr>Regio (Fossa) axillaris</vt:lpstr>
      <vt:lpstr>Regio (Fossa) axillaris</vt:lpstr>
      <vt:lpstr>PowerPoint-bemutató</vt:lpstr>
      <vt:lpstr>PowerPoint-bemutató</vt:lpstr>
      <vt:lpstr>PowerPoint-bemutató</vt:lpstr>
      <vt:lpstr>PowerPoint-bemutató</vt:lpstr>
      <vt:lpstr>PowerPoint-bemutató</vt:lpstr>
      <vt:lpstr>PowerPoint-bemutató</vt:lpstr>
      <vt:lpstr>PowerPoint-bemutató</vt:lpstr>
      <vt:lpstr>Mit Hilfe von M. pectoralis minor werden 3 Abschnitte bestimmt</vt:lpstr>
      <vt:lpstr>PowerPoint-bemutató</vt:lpstr>
      <vt:lpstr>Anordnung der axillaren Lymphknoten</vt:lpstr>
      <vt:lpstr>PowerPoint-bemutató</vt:lpstr>
      <vt:lpstr>Bedeutung der Fossa axillaris</vt:lpstr>
      <vt:lpstr>Regio scapularis</vt:lpstr>
      <vt:lpstr>Regio scapularis</vt:lpstr>
      <vt:lpstr>PowerPoint-bemutató</vt:lpstr>
      <vt:lpstr>Regio deltoidea</vt:lpstr>
      <vt:lpstr>Regio deltoidea</vt:lpstr>
      <vt:lpstr>PowerPoint-bemutató</vt:lpstr>
      <vt:lpstr>PowerPoint-bemutató</vt:lpstr>
      <vt:lpstr>Regio brachialis anterior</vt:lpstr>
      <vt:lpstr>Regio brachialis ant.</vt:lpstr>
      <vt:lpstr>PowerPoint-bemutató</vt:lpstr>
      <vt:lpstr>PowerPoint-bemutató</vt:lpstr>
      <vt:lpstr>PowerPoint-bemutató</vt:lpstr>
      <vt:lpstr>Regio brachialis posterior</vt:lpstr>
      <vt:lpstr>Regio brachialis post.</vt:lpstr>
      <vt:lpstr>PowerPoint-bemutató</vt:lpstr>
      <vt:lpstr>PowerPoint-bemutató</vt:lpstr>
      <vt:lpstr>PowerPoint-bemutató</vt:lpstr>
      <vt:lpstr>PowerPoint-bemutató</vt:lpstr>
      <vt:lpstr>Regio cubitalis anterior</vt:lpstr>
      <vt:lpstr>Regio cubitalis ant.</vt:lpstr>
      <vt:lpstr>PowerPoint-bemutató</vt:lpstr>
      <vt:lpstr>PowerPoint-bemutató</vt:lpstr>
      <vt:lpstr>PowerPoint-bemutató</vt:lpstr>
      <vt:lpstr>PowerPoint-bemutató</vt:lpstr>
      <vt:lpstr>PowerPoint-bemutató</vt:lpstr>
      <vt:lpstr>PowerPoint-bemutató</vt:lpstr>
      <vt:lpstr>PowerPoint-bemutató</vt:lpstr>
      <vt:lpstr>Kollateralkreislauf der Ellenbeuge</vt:lpstr>
      <vt:lpstr>Regio cubitalis posterior</vt:lpstr>
      <vt:lpstr>Regio cubitalis post.</vt:lpstr>
      <vt:lpstr>PowerPoint-bemutató</vt:lpstr>
      <vt:lpstr>PowerPoint-bemutató</vt:lpstr>
      <vt:lpstr>Regio antebrachialis anterior</vt:lpstr>
      <vt:lpstr>Regio antebrachialis ant.</vt:lpstr>
      <vt:lpstr>PowerPoint-bemutató</vt:lpstr>
      <vt:lpstr>PowerPoint-bemutató</vt:lpstr>
      <vt:lpstr>PowerPoint-bemutató</vt:lpstr>
      <vt:lpstr>Regio antebrachialis posterior</vt:lpstr>
      <vt:lpstr>Regio antebrachialis post.</vt:lpstr>
      <vt:lpstr>PowerPoint-bemutató</vt:lpstr>
      <vt:lpstr>Regio carpalis anterior</vt:lpstr>
      <vt:lpstr>Regio carpalis ant.</vt:lpstr>
      <vt:lpstr>PowerPoint-bemutató</vt:lpstr>
      <vt:lpstr>PowerPoint-bemutató</vt:lpstr>
      <vt:lpstr>Regio carpalis posterior</vt:lpstr>
      <vt:lpstr>Regio carpalis post.</vt:lpstr>
      <vt:lpstr>PowerPoint-bemutató</vt:lpstr>
      <vt:lpstr>Palma manus</vt:lpstr>
      <vt:lpstr>Palma manus</vt:lpstr>
      <vt:lpstr>Palma manus 2.</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Dorsum manus</vt:lpstr>
      <vt:lpstr>Dorsum manus</vt:lpstr>
      <vt:lpstr>PowerPoint-bemutató</vt:lpstr>
      <vt:lpstr>PowerPoint-bemutató</vt:lpstr>
      <vt:lpstr>Foveola radialis</vt:lpstr>
      <vt:lpstr>Foveola radialis</vt:lpstr>
      <vt:lpstr>PowerPoint-bemutató</vt:lpstr>
      <vt:lpstr>PowerPoint-bemutató</vt:lpstr>
    </vt:vector>
  </TitlesOfParts>
  <Company>Humánmorfológiai Intézet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felső végtag tájanatómiája Topographische Anatomie der oberen Extremität</dc:title>
  <dc:creator>Magyar</dc:creator>
  <cp:lastModifiedBy>M</cp:lastModifiedBy>
  <cp:revision>97</cp:revision>
  <dcterms:created xsi:type="dcterms:W3CDTF">2006-02-01T08:21:10Z</dcterms:created>
  <dcterms:modified xsi:type="dcterms:W3CDTF">2018-02-21T15:51:16Z</dcterms:modified>
</cp:coreProperties>
</file>