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1" r:id="rId4"/>
    <p:sldId id="262" r:id="rId5"/>
    <p:sldId id="260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8" r:id="rId18"/>
    <p:sldId id="279" r:id="rId19"/>
    <p:sldId id="280" r:id="rId20"/>
    <p:sldId id="283" r:id="rId21"/>
    <p:sldId id="287" r:id="rId22"/>
    <p:sldId id="288" r:id="rId23"/>
    <p:sldId id="289" r:id="rId24"/>
    <p:sldId id="290" r:id="rId25"/>
    <p:sldId id="293" r:id="rId26"/>
    <p:sldId id="294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323DC-FE36-41BE-9FF8-B202ADF481EF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C7AB4-41F6-452D-98FB-8CA399C173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15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gyomormirigyek, máj</a:t>
            </a:r>
            <a:r>
              <a:rPr lang="hu-HU"/>
              <a:t>, hasnyálmirigy,</a:t>
            </a:r>
            <a:r>
              <a:rPr lang="hu-HU" baseline="0"/>
              <a:t> </a:t>
            </a:r>
            <a:r>
              <a:rPr lang="hu-HU"/>
              <a:t>bélboholy</a:t>
            </a:r>
            <a:r>
              <a:rPr lang="hu-HU" dirty="0"/>
              <a:t>,trachea, </a:t>
            </a:r>
            <a:r>
              <a:rPr lang="hu-HU" dirty="0" err="1"/>
              <a:t>brochus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D01B8-8B05-40AB-8DB1-05727C6BAAB7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450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E4605D-A942-4EA9-9E17-54B3487678BD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553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gyomor,</a:t>
            </a:r>
            <a:r>
              <a:rPr lang="hu-HU" dirty="0" err="1"/>
              <a:t>bélboholy</a:t>
            </a:r>
            <a:r>
              <a:rPr lang="hu-HU" dirty="0"/>
              <a:t>,trachea, </a:t>
            </a:r>
            <a:r>
              <a:rPr lang="hu-HU" dirty="0" err="1"/>
              <a:t>brochus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D01B8-8B05-40AB-8DB1-05727C6BAAB7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985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413907-00DC-4568-8D3B-68165B2CD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7FB8474-7047-415D-97D8-184DACE12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7D1B83-96AA-4D55-A7ED-45827DFB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5DF2-6449-46F8-AEC2-1A9AD8EBD869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5C47B00-9D5C-473C-AAC1-7FF6DA11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281324-BF4C-4055-8EFE-AB2D1D17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42A0-5F9B-41F2-83B9-7624169280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556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CDC445-C7B7-4DF3-888C-CD953708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1E20672-A6D3-4053-8EA3-166C98B42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B448BD9-361F-4BF2-83FD-E50843A6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5DF2-6449-46F8-AEC2-1A9AD8EBD869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DABE425-470D-4CB0-854F-5CC4FDF3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93066E7-8AF0-4D58-8E6C-11212CE7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42A0-5F9B-41F2-83B9-7624169280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60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096B1D4-C093-4931-B144-A13D3E36C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4B62F5A-126C-44B7-BB64-9C5538AAC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9CBFA91-6050-4F70-8F84-42F5F815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5DF2-6449-46F8-AEC2-1A9AD8EBD869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3099580-90F1-450A-A48C-3E3F5573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F83D1AA-315E-4B94-8B94-3C9DCF63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42A0-5F9B-41F2-83B9-7624169280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73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7B63-48A1-45B6-9B59-9A1996F050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49831-33FD-4BDC-BFCE-D37E9F1367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8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46528E-2DC9-4E3E-85FB-85AB6C0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8CA08C-9172-406D-9818-7BB4F2056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30091D-3EFA-4480-A029-89267F66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5DF2-6449-46F8-AEC2-1A9AD8EBD869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9EAD1C4-912F-4420-A35E-C561D8D3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1756EE-5E03-425D-9D36-A519680A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42A0-5F9B-41F2-83B9-7624169280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38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F003BA-C9E4-4CB8-BE63-C052989F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263BE21-45AC-4069-BB7B-0AA497D50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B516B59-6491-4BE6-B691-1B05A160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5DF2-6449-46F8-AEC2-1A9AD8EBD869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D2817D5-08D3-46ED-949A-C700043B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FFB3139-C4CA-4C65-BB31-33B25691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42A0-5F9B-41F2-83B9-7624169280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39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73CBC8-97E8-4976-94E0-5585CC68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CF8D98-1DD7-4BF2-B2EB-942B62345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EE42A86-CD6B-43FB-8972-65E929D84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2917651-9E5B-42FB-8900-EE914B48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5DF2-6449-46F8-AEC2-1A9AD8EBD869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2E232E8-5125-4841-A453-70D456E1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7B580C6-05EC-4F2E-BE2B-2E737F4E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42A0-5F9B-41F2-83B9-7624169280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06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4575ED-19A0-4071-92F0-9C9069BD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71C3B2F-C65F-46C0-8591-374BCF70C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331184B-B6E0-4A9A-A3D3-24CB6B32B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D8B4600-88C3-4BE2-85B4-0CC39B899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6796740-6B94-4E63-BAD1-5793AC61C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EBC68B7-F83E-4AC9-AFFA-E4C62134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5DF2-6449-46F8-AEC2-1A9AD8EBD869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43F0A96-6E62-4134-A9AE-35C0354A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59C23D6-2B73-47D5-8C4D-A47B2F3F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42A0-5F9B-41F2-83B9-7624169280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555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2928AD-C796-475F-9CD4-BA5D562C0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C0FA186-E68B-48BF-9FF6-C46EF5ED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5DF2-6449-46F8-AEC2-1A9AD8EBD869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F7A02C7-72E5-49E7-8F2B-FE8A31C3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7EE7599-A81D-403E-B8F3-708CD05C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42A0-5F9B-41F2-83B9-7624169280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716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BD28110-8F96-4AB9-A0AC-BE71480D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5DF2-6449-46F8-AEC2-1A9AD8EBD869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110F438-6904-42B6-838A-7D983FF0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C698093-7FCA-47DE-9E0D-1DA29863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42A0-5F9B-41F2-83B9-7624169280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041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DFDAB4-EA63-4D5B-ACCF-4A2D1013A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194E97-5170-4003-9081-9E11A6B11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47C9266-2351-451F-B940-497F15606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A4E383D-5C8F-42A2-998D-9A562353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5DF2-6449-46F8-AEC2-1A9AD8EBD869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F0EF7A5-34C0-495A-8707-0CD561E7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57F993C-2C99-46B8-8F8C-53DB4E6C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42A0-5F9B-41F2-83B9-7624169280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499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3A92EB-38D6-4D5A-BB42-470617D2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BE4F929-F6B1-4179-9117-8AF66B662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68872C3-23BA-4F0B-8CBB-9B3F075C7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F9C1670-1CCE-4AA0-A73A-F1A6BCE3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5DF2-6449-46F8-AEC2-1A9AD8EBD869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EE2974D-2478-4CB2-8E39-FA3F45B8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C76FBE5-7C64-4B1A-99B3-3F08FCA9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42A0-5F9B-41F2-83B9-7624169280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421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94D0D9B-C5F4-4D46-B1C6-E6DB7526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0B1CF41-8CDD-4020-B831-C448381C2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54B540-475B-4B5A-A9EB-A86565CC8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85DF2-6449-46F8-AEC2-1A9AD8EBD869}" type="datetimeFigureOut">
              <a:rPr lang="hu-HU" smtClean="0"/>
              <a:t>2018. 04. 09.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39A4FF-5ECF-4BCB-86FC-A81BA016F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ADDDDB-EA6F-4AF0-A2E9-6050B9942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42A0-5F9B-41F2-83B9-7624169280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456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3812DD-C930-4169-8A08-FDD33E575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Szövettani anyag EKK</a:t>
            </a:r>
            <a:br>
              <a:rPr lang="hu-HU"/>
            </a:br>
            <a:r>
              <a:rPr lang="hu-HU"/>
              <a:t>2018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E22C6B1-EE9D-4491-BF4B-276A500DB9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766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75" y="1436688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>
                <a:solidFill>
                  <a:srgbClr val="C00000"/>
                </a:solidFill>
              </a:rPr>
              <a:t>Az emésztőrendszer szövettana</a:t>
            </a:r>
          </a:p>
        </p:txBody>
      </p:sp>
      <p:pic>
        <p:nvPicPr>
          <p:cNvPr id="16388" name="Kép 4" descr="baby-eat-cak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575" y="3852882"/>
            <a:ext cx="24590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2765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u-HU" b="1" dirty="0">
                <a:solidFill>
                  <a:srgbClr val="C00000"/>
                </a:solidFill>
                <a:latin typeface="+mn-lt"/>
              </a:rPr>
              <a:t>Funkcionális Anatómia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dirty="0"/>
              <a:t>Mechanikai védelem (hő, ozmotikus) pl. ajak-, száj-, garat, nyelőcső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dirty="0"/>
              <a:t>Kémiai védelem az önemésztődés ellen (gyomor, vékonybél) – nyákszekréció, lokális pH védelem</a:t>
            </a:r>
            <a:endParaRPr lang="hu-HU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dirty="0"/>
              <a:t>Makromolekulák </a:t>
            </a:r>
            <a:r>
              <a:rPr lang="hu-HU" i="1" dirty="0" err="1"/>
              <a:t>luminális</a:t>
            </a:r>
            <a:r>
              <a:rPr lang="hu-HU" dirty="0"/>
              <a:t> </a:t>
            </a:r>
            <a:r>
              <a:rPr lang="hu-HU" dirty="0" err="1"/>
              <a:t>katabolizmusa</a:t>
            </a:r>
            <a:r>
              <a:rPr lang="hu-HU" dirty="0"/>
              <a:t> (</a:t>
            </a:r>
            <a:r>
              <a:rPr lang="hu-HU" dirty="0" err="1"/>
              <a:t>peszin</a:t>
            </a:r>
            <a:r>
              <a:rPr lang="hu-HU" dirty="0"/>
              <a:t>, tripszin, </a:t>
            </a:r>
            <a:r>
              <a:rPr lang="hu-HU" dirty="0" err="1"/>
              <a:t>amiláz</a:t>
            </a:r>
            <a:r>
              <a:rPr lang="hu-HU" dirty="0"/>
              <a:t>, </a:t>
            </a:r>
            <a:r>
              <a:rPr lang="hu-HU" dirty="0" err="1"/>
              <a:t>lipáz</a:t>
            </a:r>
            <a:r>
              <a:rPr lang="hu-HU" dirty="0"/>
              <a:t>, </a:t>
            </a:r>
            <a:r>
              <a:rPr lang="hu-HU" dirty="0" err="1"/>
              <a:t>nukleáz</a:t>
            </a:r>
            <a:r>
              <a:rPr lang="hu-HU" dirty="0"/>
              <a:t>) és </a:t>
            </a:r>
            <a:r>
              <a:rPr lang="hu-HU" i="1" dirty="0"/>
              <a:t>membránhoz kötött</a:t>
            </a:r>
            <a:r>
              <a:rPr lang="hu-HU" dirty="0"/>
              <a:t> emésztőenzimek (</a:t>
            </a:r>
            <a:r>
              <a:rPr lang="hu-HU" dirty="0" err="1"/>
              <a:t>laktáz</a:t>
            </a:r>
            <a:r>
              <a:rPr lang="hu-HU" dirty="0"/>
              <a:t>, </a:t>
            </a:r>
            <a:r>
              <a:rPr lang="hu-HU" dirty="0" err="1"/>
              <a:t>maltáz</a:t>
            </a:r>
            <a:r>
              <a:rPr lang="hu-HU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dirty="0"/>
              <a:t>Aktív (</a:t>
            </a:r>
            <a:r>
              <a:rPr lang="hu-HU" dirty="0" err="1"/>
              <a:t>monoszacharidok</a:t>
            </a:r>
            <a:r>
              <a:rPr lang="hu-HU" dirty="0"/>
              <a:t>, aminosavak, </a:t>
            </a:r>
            <a:r>
              <a:rPr lang="hu-HU" dirty="0" err="1"/>
              <a:t>glicerol</a:t>
            </a:r>
            <a:r>
              <a:rPr lang="hu-HU" dirty="0"/>
              <a:t>, zsírsavak) és passzív (víz) </a:t>
            </a:r>
            <a:r>
              <a:rPr lang="hu-HU" dirty="0" err="1"/>
              <a:t>rezorpció</a:t>
            </a:r>
            <a:r>
              <a:rPr lang="hu-HU" dirty="0"/>
              <a:t>, aktív szekréció (mucin, vastagbélnedv)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dirty="0"/>
              <a:t>Immunológiai (elsődleges találkozás az antigénnel)</a:t>
            </a:r>
          </a:p>
        </p:txBody>
      </p:sp>
    </p:spTree>
    <p:extLst>
      <p:ext uri="{BB962C8B-B14F-4D97-AF65-F5344CB8AC3E}">
        <p14:creationId xmlns:p14="http://schemas.microsoft.com/office/powerpoint/2010/main" val="250744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55572"/>
            <a:ext cx="9144000" cy="744537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A mirigyek csoportosítása a termelt váladék alapján</a:t>
            </a:r>
          </a:p>
        </p:txBody>
      </p:sp>
      <p:pic>
        <p:nvPicPr>
          <p:cNvPr id="23556" name="Picture 6" descr="seros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24736" b="18759"/>
          <a:stretch>
            <a:fillRect/>
          </a:stretch>
        </p:blipFill>
        <p:spPr>
          <a:xfrm>
            <a:off x="1631950" y="1749446"/>
            <a:ext cx="2376488" cy="3087688"/>
          </a:xfrm>
        </p:spPr>
      </p:pic>
      <p:pic>
        <p:nvPicPr>
          <p:cNvPr id="23557" name="Picture 8" descr="muc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l="29210" r="2065"/>
          <a:stretch>
            <a:fillRect/>
          </a:stretch>
        </p:blipFill>
        <p:spPr>
          <a:xfrm>
            <a:off x="6167439" y="1749447"/>
            <a:ext cx="2516187" cy="3095625"/>
          </a:xfrm>
        </p:spPr>
      </p:pic>
      <p:sp>
        <p:nvSpPr>
          <p:cNvPr id="23558" name="Szövegdoboz 9"/>
          <p:cNvSpPr txBox="1">
            <a:spLocks noChangeArrowheads="1"/>
          </p:cNvSpPr>
          <p:nvPr/>
        </p:nvSpPr>
        <p:spPr bwMode="auto">
          <a:xfrm>
            <a:off x="2063751" y="5105421"/>
            <a:ext cx="41767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1600"/>
              <a:t>HE-nal basophilen festődik</a:t>
            </a:r>
          </a:p>
          <a:p>
            <a:pPr>
              <a:buFont typeface="Arial" charset="0"/>
              <a:buChar char="•"/>
            </a:pPr>
            <a:r>
              <a:rPr lang="hu-HU" sz="1600"/>
              <a:t>fehérjeszintézis (amiláz)</a:t>
            </a:r>
          </a:p>
          <a:p>
            <a:pPr>
              <a:buFont typeface="Arial" charset="0"/>
              <a:buChar char="•"/>
            </a:pPr>
            <a:r>
              <a:rPr lang="hu-HU" sz="1600">
                <a:latin typeface="Arial" charset="0"/>
              </a:rPr>
              <a:t>s</a:t>
            </a:r>
            <a:r>
              <a:rPr lang="hu-HU" sz="1600"/>
              <a:t>ejt közepén gömbölyű sejtmag</a:t>
            </a:r>
          </a:p>
          <a:p>
            <a:pPr>
              <a:buFont typeface="Arial" charset="0"/>
              <a:buChar char="•"/>
            </a:pPr>
            <a:r>
              <a:rPr lang="hu-HU" sz="1600"/>
              <a:t>apikálisan szekréciós granulumok</a:t>
            </a:r>
          </a:p>
          <a:p>
            <a:pPr>
              <a:buFont typeface="Arial" charset="0"/>
              <a:buChar char="•"/>
            </a:pPr>
            <a:r>
              <a:rPr lang="hu-HU" sz="1600"/>
              <a:t>végkamra általában acinusos, szűk lumenű</a:t>
            </a:r>
          </a:p>
        </p:txBody>
      </p:sp>
      <p:sp>
        <p:nvSpPr>
          <p:cNvPr id="23559" name="Szövegdoboz 10"/>
          <p:cNvSpPr txBox="1">
            <a:spLocks noChangeArrowheads="1"/>
          </p:cNvSpPr>
          <p:nvPr/>
        </p:nvSpPr>
        <p:spPr bwMode="auto">
          <a:xfrm>
            <a:off x="6240463" y="5105422"/>
            <a:ext cx="41767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1600"/>
              <a:t>HE-nal halványan eosinophilen festődik</a:t>
            </a:r>
          </a:p>
          <a:p>
            <a:pPr>
              <a:buFont typeface="Arial" charset="0"/>
              <a:buChar char="•"/>
            </a:pPr>
            <a:r>
              <a:rPr lang="hu-HU" sz="1600"/>
              <a:t>Nyákszekréció (magas szénhidrát tartalom)</a:t>
            </a:r>
          </a:p>
          <a:p>
            <a:pPr>
              <a:buFont typeface="Arial" charset="0"/>
              <a:buChar char="•"/>
            </a:pPr>
            <a:r>
              <a:rPr lang="hu-HU" sz="1600"/>
              <a:t>Basalisan ellapult sejtmag</a:t>
            </a:r>
          </a:p>
          <a:p>
            <a:pPr>
              <a:buFont typeface="Arial" charset="0"/>
              <a:buChar char="•"/>
            </a:pPr>
            <a:r>
              <a:rPr lang="hu-HU" sz="1600"/>
              <a:t>szekréciós vakuolumok</a:t>
            </a:r>
          </a:p>
          <a:p>
            <a:pPr>
              <a:buFont typeface="Arial" charset="0"/>
              <a:buChar char="•"/>
            </a:pPr>
            <a:r>
              <a:rPr lang="hu-HU" sz="1600"/>
              <a:t>végkamra általában megnyúlt, tág lumenű</a:t>
            </a:r>
          </a:p>
        </p:txBody>
      </p:sp>
      <p:pic>
        <p:nvPicPr>
          <p:cNvPr id="23560" name="Kép 9" descr="Könyvábra022 jav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9826" y="3319485"/>
            <a:ext cx="1800225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Kép 11" descr="Könyvábra023 jav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59826" y="1749447"/>
            <a:ext cx="18002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Kép 12" descr="Könyvábra024 jav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9876" y="1749446"/>
            <a:ext cx="17954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Kép 13" descr="Könyvábra024 jav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6389" y="3197247"/>
            <a:ext cx="1692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 Box 10"/>
          <p:cNvSpPr txBox="1">
            <a:spLocks noChangeArrowheads="1"/>
          </p:cNvSpPr>
          <p:nvPr/>
        </p:nvSpPr>
        <p:spPr bwMode="auto">
          <a:xfrm>
            <a:off x="2166911" y="1285860"/>
            <a:ext cx="2922587" cy="368300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hu-HU" b="1" dirty="0" err="1">
                <a:solidFill>
                  <a:srgbClr val="000000"/>
                </a:solidFill>
              </a:rPr>
              <a:t>Serosus</a:t>
            </a:r>
            <a:r>
              <a:rPr lang="hu-HU" b="1" dirty="0">
                <a:solidFill>
                  <a:srgbClr val="000000"/>
                </a:solidFill>
              </a:rPr>
              <a:t> </a:t>
            </a:r>
            <a:r>
              <a:rPr lang="hu-HU" b="1" dirty="0" err="1">
                <a:solidFill>
                  <a:srgbClr val="000000"/>
                </a:solidFill>
              </a:rPr>
              <a:t>mirigyvégkamra</a:t>
            </a:r>
            <a:endParaRPr lang="hu-HU" b="1" dirty="0">
              <a:solidFill>
                <a:srgbClr val="000000"/>
              </a:solidFill>
            </a:endParaRPr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7092115" y="1285860"/>
            <a:ext cx="2800446" cy="369332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hu-HU" b="1" dirty="0" err="1">
                <a:solidFill>
                  <a:srgbClr val="000000"/>
                </a:solidFill>
              </a:rPr>
              <a:t>Mucinosus</a:t>
            </a:r>
            <a:r>
              <a:rPr lang="hu-HU" b="1" dirty="0">
                <a:solidFill>
                  <a:srgbClr val="000000"/>
                </a:solidFill>
              </a:rPr>
              <a:t> </a:t>
            </a:r>
            <a:r>
              <a:rPr lang="hu-HU" b="1" dirty="0" err="1">
                <a:solidFill>
                  <a:srgbClr val="000000"/>
                </a:solidFill>
              </a:rPr>
              <a:t>mirigyvégkamra</a:t>
            </a:r>
            <a:endParaRPr lang="hu-H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7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4813"/>
            <a:ext cx="8229600" cy="1143000"/>
          </a:xfrm>
          <a:noFill/>
        </p:spPr>
        <p:txBody>
          <a:bodyPr/>
          <a:lstStyle/>
          <a:p>
            <a:pPr algn="ctr"/>
            <a:r>
              <a:rPr lang="hu-HU" sz="3600" b="1" dirty="0">
                <a:solidFill>
                  <a:srgbClr val="C00000"/>
                </a:solidFill>
                <a:latin typeface="+mn-lt"/>
              </a:rPr>
              <a:t>Az emésztőtraktus falszerkezete vázlatosan</a:t>
            </a:r>
          </a:p>
        </p:txBody>
      </p:sp>
      <p:pic>
        <p:nvPicPr>
          <p:cNvPr id="25603" name="Picture 6" descr="01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1" y="1970088"/>
            <a:ext cx="8640763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992313" y="3141663"/>
            <a:ext cx="16557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919288" y="3068639"/>
            <a:ext cx="1657350" cy="30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hu-HU" sz="1600" b="1">
                <a:solidFill>
                  <a:srgbClr val="000000"/>
                </a:solidFill>
              </a:rPr>
              <a:t>tunica mucosa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919289" y="4076700"/>
            <a:ext cx="18002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847851" y="4076700"/>
            <a:ext cx="187166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hu-HU" sz="1600" b="1">
                <a:solidFill>
                  <a:srgbClr val="000000"/>
                </a:solidFill>
              </a:rPr>
              <a:t>tunica submucosa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919289" y="4581526"/>
            <a:ext cx="4103687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741488" y="4821238"/>
            <a:ext cx="20510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>
                <a:solidFill>
                  <a:srgbClr val="000000"/>
                </a:solidFill>
              </a:rPr>
              <a:t>tunica muscularis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935413" y="4508501"/>
            <a:ext cx="2089150" cy="4370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hu-HU" sz="1400">
                <a:solidFill>
                  <a:srgbClr val="000000"/>
                </a:solidFill>
              </a:rPr>
              <a:t>belső körkörös (circularis) simaizom réteg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863975" y="5084764"/>
            <a:ext cx="2592388" cy="4370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hu-HU" sz="1400">
                <a:solidFill>
                  <a:srgbClr val="000000"/>
                </a:solidFill>
              </a:rPr>
              <a:t>külső hosszanti (longitudinalis) simaizom réteg</a:t>
            </a:r>
          </a:p>
        </p:txBody>
      </p:sp>
      <p:sp>
        <p:nvSpPr>
          <p:cNvPr id="25612" name="AutoShape 12"/>
          <p:cNvSpPr>
            <a:spLocks/>
          </p:cNvSpPr>
          <p:nvPr/>
        </p:nvSpPr>
        <p:spPr bwMode="auto">
          <a:xfrm>
            <a:off x="3648075" y="4581525"/>
            <a:ext cx="215900" cy="719138"/>
          </a:xfrm>
          <a:prstGeom prst="leftBrace">
            <a:avLst>
              <a:gd name="adj1" fmla="val 27757"/>
              <a:gd name="adj2" fmla="val 50000"/>
            </a:avLst>
          </a:prstGeom>
          <a:solidFill>
            <a:schemeClr val="bg1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13" name="Rectangle 19"/>
          <p:cNvSpPr>
            <a:spLocks noChangeArrowheads="1"/>
          </p:cNvSpPr>
          <p:nvPr/>
        </p:nvSpPr>
        <p:spPr bwMode="auto">
          <a:xfrm>
            <a:off x="1919289" y="5589588"/>
            <a:ext cx="18002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14" name="Text Box 20"/>
          <p:cNvSpPr txBox="1">
            <a:spLocks noChangeArrowheads="1"/>
          </p:cNvSpPr>
          <p:nvPr/>
        </p:nvSpPr>
        <p:spPr bwMode="auto">
          <a:xfrm>
            <a:off x="1992313" y="5613400"/>
            <a:ext cx="1727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>
                <a:solidFill>
                  <a:srgbClr val="000000"/>
                </a:solidFill>
              </a:rPr>
              <a:t>tunica serosa</a:t>
            </a:r>
          </a:p>
        </p:txBody>
      </p:sp>
      <p:sp>
        <p:nvSpPr>
          <p:cNvPr id="25615" name="Rectangle 21"/>
          <p:cNvSpPr>
            <a:spLocks noChangeArrowheads="1"/>
          </p:cNvSpPr>
          <p:nvPr/>
        </p:nvSpPr>
        <p:spPr bwMode="auto">
          <a:xfrm>
            <a:off x="3792538" y="2708276"/>
            <a:ext cx="2590800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16" name="Text Box 22"/>
          <p:cNvSpPr txBox="1">
            <a:spLocks noChangeArrowheads="1"/>
          </p:cNvSpPr>
          <p:nvPr/>
        </p:nvSpPr>
        <p:spPr bwMode="auto">
          <a:xfrm>
            <a:off x="4079875" y="2781300"/>
            <a:ext cx="19446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>
                <a:solidFill>
                  <a:srgbClr val="000000"/>
                </a:solidFill>
              </a:rPr>
              <a:t>epithelium mucosae</a:t>
            </a:r>
          </a:p>
        </p:txBody>
      </p:sp>
      <p:sp>
        <p:nvSpPr>
          <p:cNvPr id="25617" name="Text Box 23"/>
          <p:cNvSpPr txBox="1">
            <a:spLocks noChangeArrowheads="1"/>
          </p:cNvSpPr>
          <p:nvPr/>
        </p:nvSpPr>
        <p:spPr bwMode="auto">
          <a:xfrm>
            <a:off x="4079875" y="3141663"/>
            <a:ext cx="19446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>
                <a:solidFill>
                  <a:srgbClr val="000000"/>
                </a:solidFill>
              </a:rPr>
              <a:t>lamina propria mucosae</a:t>
            </a:r>
          </a:p>
        </p:txBody>
      </p:sp>
      <p:sp>
        <p:nvSpPr>
          <p:cNvPr id="25618" name="Text Box 24"/>
          <p:cNvSpPr txBox="1">
            <a:spLocks noChangeArrowheads="1"/>
          </p:cNvSpPr>
          <p:nvPr/>
        </p:nvSpPr>
        <p:spPr bwMode="auto">
          <a:xfrm>
            <a:off x="4079876" y="3556000"/>
            <a:ext cx="23034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>
                <a:solidFill>
                  <a:srgbClr val="000000"/>
                </a:solidFill>
              </a:rPr>
              <a:t>lamina muscularis mucosae</a:t>
            </a:r>
          </a:p>
        </p:txBody>
      </p:sp>
      <p:sp>
        <p:nvSpPr>
          <p:cNvPr id="25619" name="Rectangle 25"/>
          <p:cNvSpPr>
            <a:spLocks noChangeArrowheads="1"/>
          </p:cNvSpPr>
          <p:nvPr/>
        </p:nvSpPr>
        <p:spPr bwMode="auto">
          <a:xfrm>
            <a:off x="1919288" y="2060576"/>
            <a:ext cx="230505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20" name="Text Box 26"/>
          <p:cNvSpPr txBox="1">
            <a:spLocks noChangeArrowheads="1"/>
          </p:cNvSpPr>
          <p:nvPr/>
        </p:nvSpPr>
        <p:spPr bwMode="auto">
          <a:xfrm>
            <a:off x="1992313" y="2060575"/>
            <a:ext cx="187166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hu-HU" sz="1600" b="1">
                <a:solidFill>
                  <a:srgbClr val="000000"/>
                </a:solidFill>
              </a:rPr>
              <a:t>mesenterium ér és ideg ellátassal</a:t>
            </a:r>
          </a:p>
        </p:txBody>
      </p:sp>
    </p:spTree>
    <p:extLst>
      <p:ext uri="{BB962C8B-B14F-4D97-AF65-F5344CB8AC3E}">
        <p14:creationId xmlns:p14="http://schemas.microsoft.com/office/powerpoint/2010/main" val="757226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ép 1" descr="M45278-015-f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52514"/>
            <a:ext cx="9144000" cy="5761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4511675" y="1196976"/>
            <a:ext cx="863600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Gaster</a:t>
            </a:r>
            <a:endParaRPr lang="hu-HU" sz="1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6628" name="Szövegdoboz 3"/>
          <p:cNvSpPr txBox="1">
            <a:spLocks noChangeArrowheads="1"/>
          </p:cNvSpPr>
          <p:nvPr/>
        </p:nvSpPr>
        <p:spPr bwMode="auto">
          <a:xfrm>
            <a:off x="9336089" y="4005264"/>
            <a:ext cx="12604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solidFill>
                  <a:srgbClr val="000000"/>
                </a:solidFill>
                <a:cs typeface="Times New Roman" pitchFamily="18" charset="0"/>
              </a:rPr>
              <a:t>Peyer-plaque</a:t>
            </a:r>
          </a:p>
        </p:txBody>
      </p:sp>
      <p:sp>
        <p:nvSpPr>
          <p:cNvPr id="26629" name="Szövegdoboz 4"/>
          <p:cNvSpPr txBox="1">
            <a:spLocks noChangeArrowheads="1"/>
          </p:cNvSpPr>
          <p:nvPr/>
        </p:nvSpPr>
        <p:spPr bwMode="auto">
          <a:xfrm>
            <a:off x="9336089" y="4294189"/>
            <a:ext cx="1260475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solidFill>
                  <a:srgbClr val="000000"/>
                </a:solidFill>
                <a:cs typeface="Times New Roman" pitchFamily="18" charset="0"/>
              </a:rPr>
              <a:t>körkörös izom réteg</a:t>
            </a:r>
          </a:p>
        </p:txBody>
      </p:sp>
      <p:sp>
        <p:nvSpPr>
          <p:cNvPr id="26630" name="Szövegdoboz 5"/>
          <p:cNvSpPr txBox="1">
            <a:spLocks noChangeArrowheads="1"/>
          </p:cNvSpPr>
          <p:nvPr/>
        </p:nvSpPr>
        <p:spPr bwMode="auto">
          <a:xfrm>
            <a:off x="9264650" y="4778376"/>
            <a:ext cx="1295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solidFill>
                  <a:srgbClr val="000000"/>
                </a:solidFill>
                <a:cs typeface="Times New Roman" pitchFamily="18" charset="0"/>
              </a:rPr>
              <a:t>hosszanti izom réteg</a:t>
            </a:r>
          </a:p>
        </p:txBody>
      </p:sp>
      <p:sp>
        <p:nvSpPr>
          <p:cNvPr id="26631" name="Szövegdoboz 6"/>
          <p:cNvSpPr txBox="1">
            <a:spLocks noChangeArrowheads="1"/>
          </p:cNvSpPr>
          <p:nvPr/>
        </p:nvSpPr>
        <p:spPr bwMode="auto">
          <a:xfrm>
            <a:off x="6096000" y="5302251"/>
            <a:ext cx="1295400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>
                <a:solidFill>
                  <a:srgbClr val="000000"/>
                </a:solidFill>
                <a:cs typeface="Times New Roman" pitchFamily="18" charset="0"/>
              </a:rPr>
              <a:t> Lieberkühn kripta</a:t>
            </a:r>
          </a:p>
        </p:txBody>
      </p:sp>
      <p:sp>
        <p:nvSpPr>
          <p:cNvPr id="26632" name="Szövegdoboz 7"/>
          <p:cNvSpPr txBox="1">
            <a:spLocks noChangeArrowheads="1"/>
          </p:cNvSpPr>
          <p:nvPr/>
        </p:nvSpPr>
        <p:spPr bwMode="auto">
          <a:xfrm>
            <a:off x="4656138" y="5487988"/>
            <a:ext cx="1008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0000"/>
                </a:solidFill>
                <a:cs typeface="Times New Roman" pitchFamily="18" charset="0"/>
              </a:rPr>
              <a:t> Brunner féle mirigyek</a:t>
            </a:r>
          </a:p>
        </p:txBody>
      </p:sp>
      <p:sp>
        <p:nvSpPr>
          <p:cNvPr id="26633" name="Szövegdoboz 8"/>
          <p:cNvSpPr txBox="1">
            <a:spLocks noChangeArrowheads="1"/>
          </p:cNvSpPr>
          <p:nvPr/>
        </p:nvSpPr>
        <p:spPr bwMode="auto">
          <a:xfrm>
            <a:off x="3863975" y="5734051"/>
            <a:ext cx="10795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000">
                <a:solidFill>
                  <a:srgbClr val="000000"/>
                </a:solidFill>
                <a:cs typeface="Times New Roman" pitchFamily="18" charset="0"/>
              </a:rPr>
              <a:t>gyomormirigyek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992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hu-HU" sz="3600" b="1" dirty="0">
                <a:solidFill>
                  <a:srgbClr val="C00000"/>
                </a:solidFill>
              </a:rPr>
              <a:t>Az emésztőtraktus különböző szakaszainak összehasonlítása</a:t>
            </a:r>
          </a:p>
        </p:txBody>
      </p:sp>
      <p:sp>
        <p:nvSpPr>
          <p:cNvPr id="26635" name="Szövegdoboz 5"/>
          <p:cNvSpPr txBox="1">
            <a:spLocks noChangeArrowheads="1"/>
          </p:cNvSpPr>
          <p:nvPr/>
        </p:nvSpPr>
        <p:spPr bwMode="auto">
          <a:xfrm>
            <a:off x="5232400" y="6002339"/>
            <a:ext cx="1295400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solidFill>
                  <a:srgbClr val="000000"/>
                </a:solidFill>
                <a:cs typeface="Times New Roman" pitchFamily="18" charset="0"/>
              </a:rPr>
              <a:t>Pancreas és máj szekréció</a:t>
            </a:r>
          </a:p>
        </p:txBody>
      </p:sp>
      <p:sp>
        <p:nvSpPr>
          <p:cNvPr id="26636" name="Szövegdoboz 5"/>
          <p:cNvSpPr txBox="1">
            <a:spLocks noChangeArrowheads="1"/>
          </p:cNvSpPr>
          <p:nvPr/>
        </p:nvSpPr>
        <p:spPr bwMode="auto">
          <a:xfrm>
            <a:off x="8975725" y="1916114"/>
            <a:ext cx="1295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>
                <a:solidFill>
                  <a:srgbClr val="000000"/>
                </a:solidFill>
                <a:cs typeface="Times New Roman" pitchFamily="18" charset="0"/>
              </a:rPr>
              <a:t>mirigyek nyílásai</a:t>
            </a:r>
          </a:p>
        </p:txBody>
      </p:sp>
      <p:sp>
        <p:nvSpPr>
          <p:cNvPr id="26637" name="Szövegdoboz 12"/>
          <p:cNvSpPr txBox="1">
            <a:spLocks noChangeArrowheads="1"/>
          </p:cNvSpPr>
          <p:nvPr/>
        </p:nvSpPr>
        <p:spPr bwMode="auto">
          <a:xfrm>
            <a:off x="1618545" y="1677971"/>
            <a:ext cx="1079500" cy="486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hu-HU" sz="1600" dirty="0" err="1">
                <a:solidFill>
                  <a:srgbClr val="000000"/>
                </a:solidFill>
              </a:rPr>
              <a:t>foveolae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gastricae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26638" name="Szövegdoboz 13"/>
          <p:cNvSpPr txBox="1">
            <a:spLocks noChangeArrowheads="1"/>
          </p:cNvSpPr>
          <p:nvPr/>
        </p:nvSpPr>
        <p:spPr bwMode="auto">
          <a:xfrm>
            <a:off x="1524001" y="2702827"/>
            <a:ext cx="1690539" cy="486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hu-HU" sz="1600" dirty="0" err="1">
                <a:solidFill>
                  <a:srgbClr val="000000"/>
                </a:solidFill>
              </a:rPr>
              <a:t>glandulae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esophageae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26639" name="Szövegdoboz 14"/>
          <p:cNvSpPr txBox="1">
            <a:spLocks noChangeArrowheads="1"/>
          </p:cNvSpPr>
          <p:nvPr/>
        </p:nvSpPr>
        <p:spPr bwMode="auto">
          <a:xfrm>
            <a:off x="1531938" y="2167331"/>
            <a:ext cx="1250950" cy="486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hu-HU" sz="1600" dirty="0" err="1">
                <a:solidFill>
                  <a:srgbClr val="000000"/>
                </a:solidFill>
              </a:rPr>
              <a:t>mucosa</a:t>
            </a:r>
            <a:r>
              <a:rPr lang="hu-HU" sz="1600" dirty="0">
                <a:solidFill>
                  <a:srgbClr val="000000"/>
                </a:solidFill>
              </a:rPr>
              <a:t> redő</a:t>
            </a:r>
          </a:p>
        </p:txBody>
      </p:sp>
    </p:spTree>
    <p:extLst>
      <p:ext uri="{BB962C8B-B14F-4D97-AF65-F5344CB8AC3E}">
        <p14:creationId xmlns:p14="http://schemas.microsoft.com/office/powerpoint/2010/main" val="2388303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-1766"/>
            <a:ext cx="8229600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3600" b="1" dirty="0">
                <a:solidFill>
                  <a:srgbClr val="C00000"/>
                </a:solidFill>
                <a:latin typeface="+mn-lt"/>
              </a:rPr>
              <a:t>A vékonybelek </a:t>
            </a:r>
            <a:r>
              <a:rPr lang="hu-HU" sz="3600" b="1" dirty="0" err="1">
                <a:solidFill>
                  <a:srgbClr val="C00000"/>
                </a:solidFill>
                <a:latin typeface="+mn-lt"/>
              </a:rPr>
              <a:t>mikroanatómiája</a:t>
            </a:r>
            <a:endParaRPr lang="hu-HU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51" y="3068639"/>
            <a:ext cx="62658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24_17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8" y="3068638"/>
            <a:ext cx="4284662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524000" y="765176"/>
            <a:ext cx="914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hu-HU" sz="2000" b="1" dirty="0">
                <a:solidFill>
                  <a:srgbClr val="002060"/>
                </a:solidFill>
              </a:rPr>
              <a:t>A felszívási felület növeléséért felelős struktúrák: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 b="1" dirty="0">
                <a:cs typeface="Times New Roman" pitchFamily="18" charset="0"/>
              </a:rPr>
              <a:t>Haránt irányú körkörös redők (</a:t>
            </a:r>
            <a:r>
              <a:rPr lang="hu-HU" b="1" dirty="0" err="1">
                <a:cs typeface="Times New Roman" pitchFamily="18" charset="0"/>
              </a:rPr>
              <a:t>plicae</a:t>
            </a:r>
            <a:r>
              <a:rPr lang="hu-HU" b="1" dirty="0">
                <a:cs typeface="Times New Roman" pitchFamily="18" charset="0"/>
              </a:rPr>
              <a:t> </a:t>
            </a:r>
            <a:r>
              <a:rPr lang="hu-HU" b="1" dirty="0" err="1">
                <a:cs typeface="Times New Roman" pitchFamily="18" charset="0"/>
              </a:rPr>
              <a:t>circulares</a:t>
            </a:r>
            <a:r>
              <a:rPr lang="hu-HU" b="1" dirty="0">
                <a:cs typeface="Times New Roman" pitchFamily="18" charset="0"/>
              </a:rPr>
              <a:t> </a:t>
            </a:r>
            <a:r>
              <a:rPr lang="hu-HU" b="1" dirty="0" err="1">
                <a:cs typeface="Times New Roman" pitchFamily="18" charset="0"/>
              </a:rPr>
              <a:t>Kerckring</a:t>
            </a:r>
            <a:r>
              <a:rPr lang="hu-HU" b="1" dirty="0">
                <a:cs typeface="Times New Roman" pitchFamily="18" charset="0"/>
              </a:rPr>
              <a:t>)</a:t>
            </a:r>
            <a:r>
              <a:rPr lang="hu-HU" sz="1600" b="1" dirty="0">
                <a:cs typeface="Times New Roman" pitchFamily="18" charset="0"/>
              </a:rPr>
              <a:t>:</a:t>
            </a:r>
            <a:r>
              <a:rPr lang="hu-HU" dirty="0">
                <a:cs typeface="Times New Roman" pitchFamily="18" charset="0"/>
              </a:rPr>
              <a:t> </a:t>
            </a:r>
            <a:r>
              <a:rPr lang="hu-HU" sz="1600" dirty="0" err="1">
                <a:cs typeface="Times New Roman" pitchFamily="18" charset="0"/>
              </a:rPr>
              <a:t>Duodenumban</a:t>
            </a:r>
            <a:r>
              <a:rPr lang="hu-HU" sz="1600" dirty="0">
                <a:cs typeface="Times New Roman" pitchFamily="18" charset="0"/>
              </a:rPr>
              <a:t> és </a:t>
            </a:r>
            <a:r>
              <a:rPr lang="hu-HU" sz="1600" dirty="0" err="1">
                <a:cs typeface="Times New Roman" pitchFamily="18" charset="0"/>
              </a:rPr>
              <a:t>jejunumban</a:t>
            </a:r>
            <a:r>
              <a:rPr lang="hu-HU" sz="1600" dirty="0">
                <a:cs typeface="Times New Roman" pitchFamily="18" charset="0"/>
              </a:rPr>
              <a:t> nagy számban, </a:t>
            </a:r>
            <a:r>
              <a:rPr lang="hu-HU" sz="1600" dirty="0" err="1">
                <a:cs typeface="Times New Roman" pitchFamily="18" charset="0"/>
              </a:rPr>
              <a:t>terminalis</a:t>
            </a:r>
            <a:r>
              <a:rPr lang="hu-HU" sz="1600" dirty="0">
                <a:cs typeface="Times New Roman" pitchFamily="18" charset="0"/>
              </a:rPr>
              <a:t> </a:t>
            </a:r>
            <a:r>
              <a:rPr lang="hu-HU" sz="1600" dirty="0" err="1">
                <a:cs typeface="Times New Roman" pitchFamily="18" charset="0"/>
              </a:rPr>
              <a:t>ileumban</a:t>
            </a:r>
            <a:r>
              <a:rPr lang="hu-HU" sz="1600" dirty="0">
                <a:cs typeface="Times New Roman" pitchFamily="18" charset="0"/>
              </a:rPr>
              <a:t> eltűnik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 b="1" dirty="0">
                <a:cs typeface="Times New Roman" pitchFamily="18" charset="0"/>
              </a:rPr>
              <a:t>Bélbolyhok (</a:t>
            </a:r>
            <a:r>
              <a:rPr lang="hu-HU" b="1" dirty="0" err="1">
                <a:cs typeface="Times New Roman" pitchFamily="18" charset="0"/>
              </a:rPr>
              <a:t>villusok</a:t>
            </a:r>
            <a:r>
              <a:rPr lang="hu-HU" b="1" dirty="0">
                <a:cs typeface="Times New Roman" pitchFamily="18" charset="0"/>
              </a:rPr>
              <a:t>):</a:t>
            </a:r>
            <a:r>
              <a:rPr lang="hu-HU" dirty="0">
                <a:cs typeface="Times New Roman" pitchFamily="18" charset="0"/>
              </a:rPr>
              <a:t> </a:t>
            </a:r>
            <a:r>
              <a:rPr lang="hu-HU" sz="1600" dirty="0">
                <a:cs typeface="Times New Roman" pitchFamily="18" charset="0"/>
              </a:rPr>
              <a:t>Ujj-szerű nyálkahártyanyúlványok. </a:t>
            </a:r>
            <a:r>
              <a:rPr lang="hu-HU" sz="1600" dirty="0" err="1">
                <a:cs typeface="Times New Roman" pitchFamily="18" charset="0"/>
              </a:rPr>
              <a:t>Duodenumban</a:t>
            </a:r>
            <a:r>
              <a:rPr lang="hu-HU" sz="1600" dirty="0">
                <a:cs typeface="Times New Roman" pitchFamily="18" charset="0"/>
              </a:rPr>
              <a:t> és </a:t>
            </a:r>
            <a:r>
              <a:rPr lang="hu-HU" sz="1600" dirty="0" err="1">
                <a:cs typeface="Times New Roman" pitchFamily="18" charset="0"/>
              </a:rPr>
              <a:t>jejunumban</a:t>
            </a:r>
            <a:r>
              <a:rPr lang="hu-HU" sz="1600" dirty="0">
                <a:cs typeface="Times New Roman" pitchFamily="18" charset="0"/>
              </a:rPr>
              <a:t> nagy számban, </a:t>
            </a:r>
            <a:r>
              <a:rPr lang="hu-HU" sz="1600" dirty="0" err="1">
                <a:cs typeface="Times New Roman" pitchFamily="18" charset="0"/>
              </a:rPr>
              <a:t>terminalis</a:t>
            </a:r>
            <a:r>
              <a:rPr lang="hu-HU" sz="1600" dirty="0">
                <a:cs typeface="Times New Roman" pitchFamily="18" charset="0"/>
              </a:rPr>
              <a:t> </a:t>
            </a:r>
            <a:r>
              <a:rPr lang="hu-HU" sz="1600" dirty="0" err="1">
                <a:cs typeface="Times New Roman" pitchFamily="18" charset="0"/>
              </a:rPr>
              <a:t>ileumban</a:t>
            </a:r>
            <a:r>
              <a:rPr lang="hu-HU" sz="1600" dirty="0">
                <a:cs typeface="Times New Roman" pitchFamily="18" charset="0"/>
              </a:rPr>
              <a:t> lényegesen kevesebb. Méretük: 0,5-1,5 mm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 b="1" dirty="0" err="1">
                <a:cs typeface="Times New Roman" pitchFamily="18" charset="0"/>
              </a:rPr>
              <a:t>Microvillusok</a:t>
            </a:r>
            <a:r>
              <a:rPr lang="hu-HU" b="1" dirty="0">
                <a:cs typeface="Times New Roman" pitchFamily="18" charset="0"/>
              </a:rPr>
              <a:t>: </a:t>
            </a:r>
            <a:r>
              <a:rPr lang="hu-HU" sz="1600" dirty="0">
                <a:cs typeface="Times New Roman" pitchFamily="18" charset="0"/>
              </a:rPr>
              <a:t>az </a:t>
            </a:r>
            <a:r>
              <a:rPr lang="hu-HU" sz="1600" dirty="0" err="1">
                <a:cs typeface="Times New Roman" pitchFamily="18" charset="0"/>
              </a:rPr>
              <a:t>enterocyták</a:t>
            </a:r>
            <a:r>
              <a:rPr lang="hu-HU" sz="1600" dirty="0">
                <a:cs typeface="Times New Roman" pitchFamily="18" charset="0"/>
              </a:rPr>
              <a:t> (hengerhámsejtek) </a:t>
            </a:r>
            <a:r>
              <a:rPr lang="hu-HU" sz="1600" dirty="0" err="1">
                <a:cs typeface="Times New Roman" pitchFamily="18" charset="0"/>
              </a:rPr>
              <a:t>luminális</a:t>
            </a:r>
            <a:r>
              <a:rPr lang="hu-HU" sz="1600" dirty="0">
                <a:cs typeface="Times New Roman" pitchFamily="18" charset="0"/>
              </a:rPr>
              <a:t> citoplazmanyúlványa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279650" y="5157789"/>
            <a:ext cx="340158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232400" y="3068639"/>
            <a:ext cx="340158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904288" y="3860801"/>
            <a:ext cx="340158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4073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u-HU" sz="4000" b="1" dirty="0">
                <a:solidFill>
                  <a:srgbClr val="C00000"/>
                </a:solidFill>
                <a:latin typeface="+mn-lt"/>
              </a:rPr>
              <a:t>Vékonybelek szekréciós tevékenysége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hu-HU" dirty="0">
                <a:solidFill>
                  <a:srgbClr val="002060"/>
                </a:solidFill>
              </a:rPr>
              <a:t>Nyákszekréció</a:t>
            </a:r>
            <a:r>
              <a:rPr lang="en-US" dirty="0">
                <a:solidFill>
                  <a:srgbClr val="99FF99"/>
                </a:solidFill>
              </a:rPr>
              <a:t> </a:t>
            </a:r>
            <a:r>
              <a:rPr lang="hu-HU" dirty="0"/>
              <a:t>(mirigyek a </a:t>
            </a:r>
            <a:r>
              <a:rPr lang="hu-HU" dirty="0" err="1"/>
              <a:t>mucosaban</a:t>
            </a:r>
            <a:r>
              <a:rPr lang="hu-HU" dirty="0"/>
              <a:t> és </a:t>
            </a:r>
            <a:r>
              <a:rPr lang="hu-HU" dirty="0" err="1"/>
              <a:t>submucosaban</a:t>
            </a:r>
            <a:r>
              <a:rPr lang="hu-HU" dirty="0"/>
              <a:t>)</a:t>
            </a:r>
            <a:endParaRPr lang="en-US" dirty="0"/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</a:pPr>
            <a:r>
              <a:rPr lang="hu-HU" dirty="0"/>
              <a:t>Védelem az emésztőenzimek és a gyomorsav ellen</a:t>
            </a:r>
            <a:endParaRPr lang="en-US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hu-HU" dirty="0">
                <a:solidFill>
                  <a:srgbClr val="002060"/>
                </a:solidFill>
              </a:rPr>
              <a:t>Emésztőenzimek termelése </a:t>
            </a:r>
            <a:endParaRPr lang="en-US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</a:pPr>
            <a:r>
              <a:rPr lang="hu-HU" dirty="0" err="1"/>
              <a:t>Diszacharidázok</a:t>
            </a:r>
            <a:r>
              <a:rPr lang="hu-HU" dirty="0"/>
              <a:t>: </a:t>
            </a:r>
            <a:r>
              <a:rPr lang="hu-HU" dirty="0" err="1"/>
              <a:t>diszacharidok</a:t>
            </a:r>
            <a:r>
              <a:rPr lang="hu-HU" dirty="0"/>
              <a:t> (pl. </a:t>
            </a:r>
            <a:r>
              <a:rPr lang="hu-HU" dirty="0" err="1"/>
              <a:t>szacharóz,laktóz</a:t>
            </a:r>
            <a:r>
              <a:rPr lang="hu-HU" dirty="0"/>
              <a:t>, maltóz) bontása felszívásra alkalmas </a:t>
            </a:r>
            <a:r>
              <a:rPr lang="hu-HU" dirty="0" err="1"/>
              <a:t>monoszacharidokra</a:t>
            </a:r>
            <a:endParaRPr lang="en-US" dirty="0"/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dirty="0" err="1"/>
              <a:t>Peptid</a:t>
            </a:r>
            <a:r>
              <a:rPr lang="hu-HU" dirty="0"/>
              <a:t>ázok</a:t>
            </a:r>
            <a:r>
              <a:rPr lang="en-US" dirty="0"/>
              <a:t>: </a:t>
            </a:r>
            <a:r>
              <a:rPr lang="hu-HU" dirty="0" err="1"/>
              <a:t>polipeptidek</a:t>
            </a:r>
            <a:r>
              <a:rPr lang="hu-HU" dirty="0"/>
              <a:t> bontása aminosavakra</a:t>
            </a:r>
            <a:endParaRPr lang="en-US" dirty="0"/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</a:pPr>
            <a:r>
              <a:rPr lang="en-US" dirty="0"/>
              <a:t>Nu</a:t>
            </a:r>
            <a:r>
              <a:rPr lang="hu-HU" dirty="0"/>
              <a:t>k</a:t>
            </a:r>
            <a:r>
              <a:rPr lang="en-US" dirty="0"/>
              <a:t>le</a:t>
            </a:r>
            <a:r>
              <a:rPr lang="hu-HU" dirty="0"/>
              <a:t>ázok: nukleinsavak (DNS,RNS) bontása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3448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19288" y="-1714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3200" b="1" dirty="0" err="1">
                <a:solidFill>
                  <a:srgbClr val="C00000"/>
                </a:solidFill>
                <a:latin typeface="+mn-lt"/>
              </a:rPr>
              <a:t>Duodenum</a:t>
            </a:r>
            <a:r>
              <a:rPr lang="hu-HU" sz="3200" b="1" dirty="0">
                <a:solidFill>
                  <a:srgbClr val="C00000"/>
                </a:solidFill>
                <a:latin typeface="+mn-lt"/>
              </a:rPr>
              <a:t> (patkóbél)</a:t>
            </a:r>
          </a:p>
        </p:txBody>
      </p:sp>
      <p:pic>
        <p:nvPicPr>
          <p:cNvPr id="35843" name="Picture 4" descr="duoden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9" y="765175"/>
            <a:ext cx="413702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5951539" y="765175"/>
            <a:ext cx="45370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 b="1" u="sng" dirty="0" err="1"/>
              <a:t>Tunica</a:t>
            </a:r>
            <a:r>
              <a:rPr lang="hu-HU" b="1" u="sng" dirty="0"/>
              <a:t> </a:t>
            </a:r>
            <a:r>
              <a:rPr lang="hu-HU" b="1" u="sng" dirty="0" err="1"/>
              <a:t>mucosa</a:t>
            </a:r>
            <a:r>
              <a:rPr lang="hu-HU" b="1" u="sng" dirty="0"/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hu-HU" dirty="0" err="1"/>
              <a:t>epitheliumát</a:t>
            </a:r>
            <a:r>
              <a:rPr lang="hu-HU" dirty="0"/>
              <a:t> egyrétegű kefeszegélyes (</a:t>
            </a:r>
            <a:r>
              <a:rPr lang="hu-HU" dirty="0" err="1"/>
              <a:t>mikrobolyhokat</a:t>
            </a:r>
            <a:r>
              <a:rPr lang="hu-HU" dirty="0"/>
              <a:t> tartalmazó) hengerhám alkotja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hu-HU" dirty="0"/>
              <a:t> </a:t>
            </a:r>
            <a:r>
              <a:rPr lang="hu-HU" dirty="0" err="1"/>
              <a:t>Lamina</a:t>
            </a:r>
            <a:r>
              <a:rPr lang="hu-HU" dirty="0"/>
              <a:t> </a:t>
            </a:r>
            <a:r>
              <a:rPr lang="hu-HU" dirty="0" err="1"/>
              <a:t>propriában</a:t>
            </a:r>
            <a:r>
              <a:rPr lang="hu-HU" dirty="0"/>
              <a:t>  LIEBERKÜHN KRIPTÁK (</a:t>
            </a:r>
            <a:r>
              <a:rPr lang="hu-HU" dirty="0" err="1"/>
              <a:t>tubuláris</a:t>
            </a:r>
            <a:r>
              <a:rPr lang="hu-HU" dirty="0"/>
              <a:t> mirigyek)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hu-HU" dirty="0" err="1"/>
              <a:t>Lamina</a:t>
            </a:r>
            <a:r>
              <a:rPr lang="hu-HU" dirty="0"/>
              <a:t> </a:t>
            </a:r>
            <a:r>
              <a:rPr lang="hu-HU" dirty="0" err="1"/>
              <a:t>muscularis</a:t>
            </a:r>
            <a:r>
              <a:rPr lang="hu-HU" dirty="0"/>
              <a:t> </a:t>
            </a:r>
            <a:r>
              <a:rPr lang="hu-HU" dirty="0" err="1"/>
              <a:t>mucosae</a:t>
            </a:r>
            <a:endParaRPr lang="hu-HU" dirty="0"/>
          </a:p>
          <a:p>
            <a:pPr marL="342900" indent="-342900">
              <a:spcBef>
                <a:spcPct val="50000"/>
              </a:spcBef>
            </a:pPr>
            <a:r>
              <a:rPr lang="hu-HU" b="1" dirty="0"/>
              <a:t>2</a:t>
            </a:r>
            <a:r>
              <a:rPr lang="hu-HU" b="1" u="sng" dirty="0"/>
              <a:t>.   </a:t>
            </a:r>
            <a:r>
              <a:rPr lang="hu-HU" b="1" u="sng" dirty="0" err="1"/>
              <a:t>Submucosa</a:t>
            </a:r>
            <a:r>
              <a:rPr lang="hu-HU" b="1" u="sng" dirty="0"/>
              <a:t>:</a:t>
            </a:r>
            <a:r>
              <a:rPr lang="hu-HU" u="sng" dirty="0"/>
              <a:t> </a:t>
            </a:r>
            <a:r>
              <a:rPr lang="hu-HU" dirty="0" err="1"/>
              <a:t>Glandula</a:t>
            </a:r>
            <a:r>
              <a:rPr lang="hu-HU" dirty="0"/>
              <a:t> </a:t>
            </a:r>
            <a:r>
              <a:rPr lang="hu-HU" dirty="0" err="1"/>
              <a:t>duodenalis</a:t>
            </a:r>
            <a:r>
              <a:rPr lang="hu-HU" dirty="0"/>
              <a:t> (Brunner-féle mirigyek: </a:t>
            </a:r>
            <a:r>
              <a:rPr lang="hu-HU" dirty="0" err="1"/>
              <a:t>mucinosus</a:t>
            </a:r>
            <a:r>
              <a:rPr lang="hu-HU" dirty="0"/>
              <a:t>, HCO</a:t>
            </a:r>
            <a:r>
              <a:rPr lang="hu-HU" baseline="-25000" dirty="0"/>
              <a:t>3</a:t>
            </a:r>
            <a:r>
              <a:rPr lang="hu-HU" dirty="0"/>
              <a:t>)</a:t>
            </a:r>
          </a:p>
          <a:p>
            <a:pPr marL="342900" indent="-342900">
              <a:spcBef>
                <a:spcPct val="50000"/>
              </a:spcBef>
            </a:pPr>
            <a:r>
              <a:rPr lang="hu-HU" dirty="0"/>
              <a:t>3.   </a:t>
            </a:r>
            <a:r>
              <a:rPr lang="hu-HU" dirty="0" err="1"/>
              <a:t>Tunica</a:t>
            </a:r>
            <a:r>
              <a:rPr lang="hu-HU" dirty="0"/>
              <a:t> </a:t>
            </a:r>
            <a:r>
              <a:rPr lang="hu-HU" dirty="0" err="1"/>
              <a:t>muscularis</a:t>
            </a:r>
            <a:r>
              <a:rPr lang="hu-HU" dirty="0"/>
              <a:t> (belső körkörös és külső hosszanti simaizom réteg)</a:t>
            </a:r>
            <a:endParaRPr lang="hu-HU" b="1" dirty="0"/>
          </a:p>
          <a:p>
            <a:pPr marL="342900" indent="-342900">
              <a:spcBef>
                <a:spcPct val="50000"/>
              </a:spcBef>
            </a:pPr>
            <a:r>
              <a:rPr lang="hu-HU" dirty="0"/>
              <a:t>4: </a:t>
            </a:r>
            <a:r>
              <a:rPr lang="hu-HU" b="1" u="sng" dirty="0" err="1"/>
              <a:t>Tunica</a:t>
            </a:r>
            <a:r>
              <a:rPr lang="hu-HU" b="1" u="sng" dirty="0"/>
              <a:t> </a:t>
            </a:r>
            <a:r>
              <a:rPr lang="hu-HU" b="1" u="sng" dirty="0" err="1"/>
              <a:t>serosa</a:t>
            </a:r>
            <a:endParaRPr lang="hu-HU" b="1" u="sng" dirty="0"/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 flipH="1" flipV="1">
            <a:off x="3359150" y="1557338"/>
            <a:ext cx="295275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5846" name="Line 9"/>
          <p:cNvSpPr>
            <a:spLocks noChangeShapeType="1"/>
          </p:cNvSpPr>
          <p:nvPr/>
        </p:nvSpPr>
        <p:spPr bwMode="auto">
          <a:xfrm flipH="1">
            <a:off x="3648076" y="2420938"/>
            <a:ext cx="2303463" cy="10080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5847" name="Line 10"/>
          <p:cNvSpPr>
            <a:spLocks noChangeShapeType="1"/>
          </p:cNvSpPr>
          <p:nvPr/>
        </p:nvSpPr>
        <p:spPr bwMode="auto">
          <a:xfrm flipH="1">
            <a:off x="4151314" y="3068639"/>
            <a:ext cx="1800225" cy="1800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5848" name="Line 11"/>
          <p:cNvSpPr>
            <a:spLocks noChangeShapeType="1"/>
          </p:cNvSpPr>
          <p:nvPr/>
        </p:nvSpPr>
        <p:spPr bwMode="auto">
          <a:xfrm flipH="1">
            <a:off x="4367214" y="3573464"/>
            <a:ext cx="1944687" cy="24479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570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Könyvábra009 ja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450" y="692151"/>
            <a:ext cx="336073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8" descr="Könyvábra010 ja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264" y="765175"/>
            <a:ext cx="22129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0" descr="Könyvábra011 ja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826" y="4221164"/>
            <a:ext cx="2708275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1524001" y="1795463"/>
            <a:ext cx="147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kehelysejtek</a:t>
            </a:r>
          </a:p>
        </p:txBody>
      </p:sp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1450976" y="3163888"/>
            <a:ext cx="147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boholystroma</a:t>
            </a:r>
          </a:p>
        </p:txBody>
      </p:sp>
      <p:sp>
        <p:nvSpPr>
          <p:cNvPr id="36871" name="Text Box 13"/>
          <p:cNvSpPr txBox="1">
            <a:spLocks noChangeArrowheads="1"/>
          </p:cNvSpPr>
          <p:nvPr/>
        </p:nvSpPr>
        <p:spPr bwMode="auto">
          <a:xfrm>
            <a:off x="1524000" y="5445126"/>
            <a:ext cx="1187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Lieberkühn-crypták</a:t>
            </a:r>
          </a:p>
        </p:txBody>
      </p:sp>
      <p:sp>
        <p:nvSpPr>
          <p:cNvPr id="36872" name="Text Box 14"/>
          <p:cNvSpPr txBox="1">
            <a:spLocks noChangeArrowheads="1"/>
          </p:cNvSpPr>
          <p:nvPr/>
        </p:nvSpPr>
        <p:spPr bwMode="auto">
          <a:xfrm>
            <a:off x="1524001" y="2587625"/>
            <a:ext cx="147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boholyhám</a:t>
            </a:r>
          </a:p>
        </p:txBody>
      </p:sp>
      <p:sp>
        <p:nvSpPr>
          <p:cNvPr id="36873" name="Text Box 15"/>
          <p:cNvSpPr txBox="1">
            <a:spLocks noChangeArrowheads="1"/>
          </p:cNvSpPr>
          <p:nvPr/>
        </p:nvSpPr>
        <p:spPr bwMode="auto">
          <a:xfrm>
            <a:off x="1595438" y="2012950"/>
            <a:ext cx="1116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simaizom</a:t>
            </a:r>
          </a:p>
        </p:txBody>
      </p:sp>
      <p:sp>
        <p:nvSpPr>
          <p:cNvPr id="36874" name="Line 16"/>
          <p:cNvSpPr>
            <a:spLocks noChangeShapeType="1"/>
          </p:cNvSpPr>
          <p:nvPr/>
        </p:nvSpPr>
        <p:spPr bwMode="auto">
          <a:xfrm>
            <a:off x="2640014" y="5732464"/>
            <a:ext cx="2160587" cy="7302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75" name="Line 17"/>
          <p:cNvSpPr>
            <a:spLocks noChangeShapeType="1"/>
          </p:cNvSpPr>
          <p:nvPr/>
        </p:nvSpPr>
        <p:spPr bwMode="auto">
          <a:xfrm>
            <a:off x="2640013" y="5732464"/>
            <a:ext cx="1223962" cy="28892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76" name="Line 18"/>
          <p:cNvSpPr>
            <a:spLocks noChangeShapeType="1"/>
          </p:cNvSpPr>
          <p:nvPr/>
        </p:nvSpPr>
        <p:spPr bwMode="auto">
          <a:xfrm flipV="1">
            <a:off x="2711451" y="3140075"/>
            <a:ext cx="1223963" cy="21748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77" name="Line 19"/>
          <p:cNvSpPr>
            <a:spLocks noChangeShapeType="1"/>
          </p:cNvSpPr>
          <p:nvPr/>
        </p:nvSpPr>
        <p:spPr bwMode="auto">
          <a:xfrm>
            <a:off x="2495551" y="2205038"/>
            <a:ext cx="158432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78" name="Line 20"/>
          <p:cNvSpPr>
            <a:spLocks noChangeShapeType="1"/>
          </p:cNvSpPr>
          <p:nvPr/>
        </p:nvSpPr>
        <p:spPr bwMode="auto">
          <a:xfrm>
            <a:off x="2640013" y="1989138"/>
            <a:ext cx="107950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79" name="Line 21"/>
          <p:cNvSpPr>
            <a:spLocks noChangeShapeType="1"/>
          </p:cNvSpPr>
          <p:nvPr/>
        </p:nvSpPr>
        <p:spPr bwMode="auto">
          <a:xfrm flipV="1">
            <a:off x="2711451" y="1844676"/>
            <a:ext cx="1871663" cy="144463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80" name="Rectangle 22"/>
          <p:cNvSpPr>
            <a:spLocks noChangeArrowheads="1"/>
          </p:cNvSpPr>
          <p:nvPr/>
        </p:nvSpPr>
        <p:spPr bwMode="auto">
          <a:xfrm>
            <a:off x="5087938" y="2205039"/>
            <a:ext cx="863600" cy="1800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881" name="Line 23"/>
          <p:cNvSpPr>
            <a:spLocks noChangeShapeType="1"/>
          </p:cNvSpPr>
          <p:nvPr/>
        </p:nvSpPr>
        <p:spPr bwMode="auto">
          <a:xfrm flipV="1">
            <a:off x="5951539" y="2708276"/>
            <a:ext cx="1081087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82" name="Rectangle 24"/>
          <p:cNvSpPr>
            <a:spLocks noChangeArrowheads="1"/>
          </p:cNvSpPr>
          <p:nvPr/>
        </p:nvSpPr>
        <p:spPr bwMode="auto">
          <a:xfrm>
            <a:off x="5448301" y="5229225"/>
            <a:ext cx="576263" cy="1079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883" name="Line 25"/>
          <p:cNvSpPr>
            <a:spLocks noChangeShapeType="1"/>
          </p:cNvSpPr>
          <p:nvPr/>
        </p:nvSpPr>
        <p:spPr bwMode="auto">
          <a:xfrm flipV="1">
            <a:off x="6024564" y="5445125"/>
            <a:ext cx="936625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84" name="Text Box 26"/>
          <p:cNvSpPr txBox="1">
            <a:spLocks noChangeArrowheads="1"/>
          </p:cNvSpPr>
          <p:nvPr/>
        </p:nvSpPr>
        <p:spPr bwMode="auto">
          <a:xfrm>
            <a:off x="9012238" y="981075"/>
            <a:ext cx="16557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sz="1600"/>
              <a:t>hengerhámsejtek (enterocyták)</a:t>
            </a:r>
          </a:p>
        </p:txBody>
      </p:sp>
      <p:sp>
        <p:nvSpPr>
          <p:cNvPr id="36885" name="Text Box 27"/>
          <p:cNvSpPr txBox="1">
            <a:spLocks noChangeArrowheads="1"/>
          </p:cNvSpPr>
          <p:nvPr/>
        </p:nvSpPr>
        <p:spPr bwMode="auto">
          <a:xfrm>
            <a:off x="9193213" y="69215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kefeszegély</a:t>
            </a:r>
          </a:p>
        </p:txBody>
      </p:sp>
      <p:sp>
        <p:nvSpPr>
          <p:cNvPr id="36886" name="Text Box 28"/>
          <p:cNvSpPr txBox="1">
            <a:spLocks noChangeArrowheads="1"/>
          </p:cNvSpPr>
          <p:nvPr/>
        </p:nvSpPr>
        <p:spPr bwMode="auto">
          <a:xfrm>
            <a:off x="8975726" y="1793875"/>
            <a:ext cx="14763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sz="1600"/>
              <a:t>centrális chylusér</a:t>
            </a:r>
          </a:p>
        </p:txBody>
      </p:sp>
      <p:sp>
        <p:nvSpPr>
          <p:cNvPr id="36887" name="Text Box 29"/>
          <p:cNvSpPr txBox="1">
            <a:spLocks noChangeArrowheads="1"/>
          </p:cNvSpPr>
          <p:nvPr/>
        </p:nvSpPr>
        <p:spPr bwMode="auto">
          <a:xfrm>
            <a:off x="8975726" y="2781300"/>
            <a:ext cx="14763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sz="1600"/>
              <a:t>basalis membrán</a:t>
            </a:r>
          </a:p>
        </p:txBody>
      </p:sp>
      <p:sp>
        <p:nvSpPr>
          <p:cNvPr id="36888" name="Text Box 30"/>
          <p:cNvSpPr txBox="1">
            <a:spLocks noChangeArrowheads="1"/>
          </p:cNvSpPr>
          <p:nvPr/>
        </p:nvSpPr>
        <p:spPr bwMode="auto">
          <a:xfrm>
            <a:off x="8975726" y="2276475"/>
            <a:ext cx="147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capillárisok</a:t>
            </a:r>
          </a:p>
        </p:txBody>
      </p:sp>
      <p:sp>
        <p:nvSpPr>
          <p:cNvPr id="36889" name="Line 35"/>
          <p:cNvSpPr>
            <a:spLocks noChangeShapeType="1"/>
          </p:cNvSpPr>
          <p:nvPr/>
        </p:nvSpPr>
        <p:spPr bwMode="auto">
          <a:xfrm>
            <a:off x="2566988" y="2852738"/>
            <a:ext cx="1008062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90" name="Line 36"/>
          <p:cNvSpPr>
            <a:spLocks noChangeShapeType="1"/>
          </p:cNvSpPr>
          <p:nvPr/>
        </p:nvSpPr>
        <p:spPr bwMode="auto">
          <a:xfrm flipH="1">
            <a:off x="8616951" y="908050"/>
            <a:ext cx="57467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91" name="Line 39"/>
          <p:cNvSpPr>
            <a:spLocks noChangeShapeType="1"/>
          </p:cNvSpPr>
          <p:nvPr/>
        </p:nvSpPr>
        <p:spPr bwMode="auto">
          <a:xfrm flipH="1">
            <a:off x="8328025" y="1268413"/>
            <a:ext cx="719138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92" name="Line 40"/>
          <p:cNvSpPr>
            <a:spLocks noChangeShapeType="1"/>
          </p:cNvSpPr>
          <p:nvPr/>
        </p:nvSpPr>
        <p:spPr bwMode="auto">
          <a:xfrm flipH="1">
            <a:off x="7751763" y="1916113"/>
            <a:ext cx="1223962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93" name="Line 41"/>
          <p:cNvSpPr>
            <a:spLocks noChangeShapeType="1"/>
          </p:cNvSpPr>
          <p:nvPr/>
        </p:nvSpPr>
        <p:spPr bwMode="auto">
          <a:xfrm flipH="1">
            <a:off x="7967663" y="2420938"/>
            <a:ext cx="1008062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94" name="Line 42"/>
          <p:cNvSpPr>
            <a:spLocks noChangeShapeType="1"/>
          </p:cNvSpPr>
          <p:nvPr/>
        </p:nvSpPr>
        <p:spPr bwMode="auto">
          <a:xfrm flipH="1">
            <a:off x="7967663" y="2420939"/>
            <a:ext cx="1008062" cy="287337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95" name="Line 43"/>
          <p:cNvSpPr>
            <a:spLocks noChangeShapeType="1"/>
          </p:cNvSpPr>
          <p:nvPr/>
        </p:nvSpPr>
        <p:spPr bwMode="auto">
          <a:xfrm flipH="1">
            <a:off x="7967663" y="3068638"/>
            <a:ext cx="1008062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96" name="Text Box 44"/>
          <p:cNvSpPr txBox="1">
            <a:spLocks noChangeArrowheads="1"/>
          </p:cNvSpPr>
          <p:nvPr/>
        </p:nvSpPr>
        <p:spPr bwMode="auto">
          <a:xfrm>
            <a:off x="9048751" y="1412875"/>
            <a:ext cx="147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kehelysejt</a:t>
            </a:r>
          </a:p>
        </p:txBody>
      </p:sp>
      <p:sp>
        <p:nvSpPr>
          <p:cNvPr id="36897" name="Line 45"/>
          <p:cNvSpPr>
            <a:spLocks noChangeShapeType="1"/>
          </p:cNvSpPr>
          <p:nvPr/>
        </p:nvSpPr>
        <p:spPr bwMode="auto">
          <a:xfrm flipH="1">
            <a:off x="8472488" y="1557338"/>
            <a:ext cx="576262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98" name="Text Box 46"/>
          <p:cNvSpPr txBox="1">
            <a:spLocks noChangeArrowheads="1"/>
          </p:cNvSpPr>
          <p:nvPr/>
        </p:nvSpPr>
        <p:spPr bwMode="auto">
          <a:xfrm>
            <a:off x="9336089" y="6237288"/>
            <a:ext cx="14763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sz="1600"/>
              <a:t>enteroendokrin sejtek</a:t>
            </a:r>
          </a:p>
        </p:txBody>
      </p:sp>
      <p:sp>
        <p:nvSpPr>
          <p:cNvPr id="36899" name="Text Box 47"/>
          <p:cNvSpPr txBox="1">
            <a:spLocks noChangeArrowheads="1"/>
          </p:cNvSpPr>
          <p:nvPr/>
        </p:nvSpPr>
        <p:spPr bwMode="auto">
          <a:xfrm>
            <a:off x="9409114" y="4603750"/>
            <a:ext cx="147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kehelysejt</a:t>
            </a:r>
          </a:p>
        </p:txBody>
      </p:sp>
      <p:sp>
        <p:nvSpPr>
          <p:cNvPr id="36900" name="Text Box 48"/>
          <p:cNvSpPr txBox="1">
            <a:spLocks noChangeArrowheads="1"/>
          </p:cNvSpPr>
          <p:nvPr/>
        </p:nvSpPr>
        <p:spPr bwMode="auto">
          <a:xfrm>
            <a:off x="9480551" y="5876925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Paneth-sejt</a:t>
            </a:r>
          </a:p>
        </p:txBody>
      </p:sp>
      <p:sp>
        <p:nvSpPr>
          <p:cNvPr id="36901" name="Text Box 49"/>
          <p:cNvSpPr txBox="1">
            <a:spLocks noChangeArrowheads="1"/>
          </p:cNvSpPr>
          <p:nvPr/>
        </p:nvSpPr>
        <p:spPr bwMode="auto">
          <a:xfrm>
            <a:off x="9409114" y="5468938"/>
            <a:ext cx="147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/>
              <a:t>osztódó sejt</a:t>
            </a:r>
          </a:p>
        </p:txBody>
      </p:sp>
      <p:sp>
        <p:nvSpPr>
          <p:cNvPr id="36902" name="Line 50"/>
          <p:cNvSpPr>
            <a:spLocks noChangeShapeType="1"/>
          </p:cNvSpPr>
          <p:nvPr/>
        </p:nvSpPr>
        <p:spPr bwMode="auto">
          <a:xfrm flipH="1">
            <a:off x="8975726" y="5661025"/>
            <a:ext cx="50482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903" name="Line 51"/>
          <p:cNvSpPr>
            <a:spLocks noChangeShapeType="1"/>
          </p:cNvSpPr>
          <p:nvPr/>
        </p:nvSpPr>
        <p:spPr bwMode="auto">
          <a:xfrm flipH="1">
            <a:off x="8759825" y="6092825"/>
            <a:ext cx="79375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904" name="Line 52"/>
          <p:cNvSpPr>
            <a:spLocks noChangeShapeType="1"/>
          </p:cNvSpPr>
          <p:nvPr/>
        </p:nvSpPr>
        <p:spPr bwMode="auto">
          <a:xfrm flipH="1">
            <a:off x="8543925" y="6381750"/>
            <a:ext cx="79375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905" name="Line 53"/>
          <p:cNvSpPr>
            <a:spLocks noChangeShapeType="1"/>
          </p:cNvSpPr>
          <p:nvPr/>
        </p:nvSpPr>
        <p:spPr bwMode="auto">
          <a:xfrm flipH="1">
            <a:off x="7680326" y="6381751"/>
            <a:ext cx="1655763" cy="14287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906" name="Line 54"/>
          <p:cNvSpPr>
            <a:spLocks noChangeShapeType="1"/>
          </p:cNvSpPr>
          <p:nvPr/>
        </p:nvSpPr>
        <p:spPr bwMode="auto">
          <a:xfrm flipH="1">
            <a:off x="8975726" y="4797425"/>
            <a:ext cx="50482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907" name="Szövegdoboz 42"/>
          <p:cNvSpPr txBox="1">
            <a:spLocks noChangeArrowheads="1"/>
          </p:cNvSpPr>
          <p:nvPr/>
        </p:nvSpPr>
        <p:spPr bwMode="auto">
          <a:xfrm>
            <a:off x="3575051" y="115889"/>
            <a:ext cx="5616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Bélbolyhok szerkezete</a:t>
            </a:r>
          </a:p>
        </p:txBody>
      </p:sp>
    </p:spTree>
    <p:extLst>
      <p:ext uri="{BB962C8B-B14F-4D97-AF65-F5344CB8AC3E}">
        <p14:creationId xmlns:p14="http://schemas.microsoft.com/office/powerpoint/2010/main" val="204270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5600" y="787400"/>
            <a:ext cx="6019800" cy="595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0500" y="7874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Jejunum</a:t>
            </a:r>
            <a:endParaRPr lang="hu-HU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hu-HU" b="1" dirty="0">
              <a:solidFill>
                <a:srgbClr val="FFC000"/>
              </a:solidFill>
              <a:latin typeface="Arial"/>
              <a:cs typeface="Arial"/>
            </a:endParaRPr>
          </a:p>
          <a:p>
            <a:r>
              <a:rPr lang="hu-HU" b="1" dirty="0" err="1">
                <a:latin typeface="Arial"/>
                <a:cs typeface="Arial"/>
              </a:rPr>
              <a:t>Kerckring-redők</a:t>
            </a:r>
            <a:r>
              <a:rPr lang="hu-HU" b="1" dirty="0">
                <a:latin typeface="Arial"/>
                <a:cs typeface="Arial"/>
              </a:rPr>
              <a:t> kifejezettebbek </a:t>
            </a:r>
            <a:endParaRPr lang="en-US" b="1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Panneth-sejtek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lizozim</a:t>
            </a:r>
            <a:r>
              <a:rPr lang="en-US" dirty="0">
                <a:latin typeface="Arial"/>
                <a:cs typeface="Arial"/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56400" y="2921000"/>
            <a:ext cx="1104900" cy="63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502400" y="2984500"/>
            <a:ext cx="1358900" cy="20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10500" y="3975101"/>
            <a:ext cx="2451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Ileum</a:t>
            </a:r>
            <a:endParaRPr lang="hu-H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hu-HU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M-</a:t>
            </a:r>
            <a:r>
              <a:rPr lang="en-US" dirty="0" err="1"/>
              <a:t>sejtek</a:t>
            </a:r>
            <a:r>
              <a:rPr lang="en-US" dirty="0"/>
              <a:t>, </a:t>
            </a:r>
            <a:r>
              <a:rPr lang="en-US" dirty="0" err="1"/>
              <a:t>lymphocyták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Peyer</a:t>
            </a:r>
            <a:r>
              <a:rPr lang="en-US" dirty="0"/>
              <a:t>-plaque</a:t>
            </a:r>
            <a:r>
              <a:rPr lang="hu-HU" dirty="0"/>
              <a:t> </a:t>
            </a:r>
          </a:p>
          <a:p>
            <a:r>
              <a:rPr lang="hu-HU" dirty="0"/>
              <a:t>(t. </a:t>
            </a:r>
            <a:r>
              <a:rPr lang="hu-HU" dirty="0" err="1"/>
              <a:t>submucosa</a:t>
            </a:r>
            <a:r>
              <a:rPr lang="hu-HU" dirty="0"/>
              <a:t>, </a:t>
            </a:r>
            <a:r>
              <a:rPr lang="hu-HU" dirty="0" err="1"/>
              <a:t>antimesenterialisan</a:t>
            </a:r>
            <a:r>
              <a:rPr lang="hu-HU" dirty="0"/>
              <a:t>)</a:t>
            </a:r>
            <a:endParaRPr lang="en-US" dirty="0"/>
          </a:p>
          <a:p>
            <a:endParaRPr lang="en-US" dirty="0"/>
          </a:p>
        </p:txBody>
      </p:sp>
      <p:cxnSp>
        <p:nvCxnSpPr>
          <p:cNvPr id="14" name="Straight Connector 13"/>
          <p:cNvCxnSpPr>
            <a:stCxn id="2" idx="3"/>
          </p:cNvCxnSpPr>
          <p:nvPr/>
        </p:nvCxnSpPr>
        <p:spPr>
          <a:xfrm>
            <a:off x="7645400" y="3765550"/>
            <a:ext cx="302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314700" y="6134100"/>
            <a:ext cx="4546600" cy="88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02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981200" y="15239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 dirty="0">
                <a:solidFill>
                  <a:srgbClr val="CC0000"/>
                </a:solidFill>
                <a:latin typeface="Calibri" panose="020F0502020204030204" pitchFamily="34" charset="0"/>
              </a:rPr>
              <a:t>Az erek fala</a:t>
            </a:r>
            <a:endParaRPr lang="en-US" altLang="hu-HU" sz="4000" b="1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Képtalálat a következőre: „az érfal rétegei”">
            <a:extLst>
              <a:ext uri="{FF2B5EF4-FFF2-40B4-BE49-F238E27FC236}">
                <a16:creationId xmlns:a16="http://schemas.microsoft.com/office/drawing/2014/main" id="{4B6AA6E0-A595-4DA2-ABFF-2AC96835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48" y="1093509"/>
            <a:ext cx="8980052" cy="55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2ABBFEC-C182-4CDB-A052-D221599CD902}"/>
              </a:ext>
            </a:extLst>
          </p:cNvPr>
          <p:cNvSpPr txBox="1"/>
          <p:nvPr/>
        </p:nvSpPr>
        <p:spPr>
          <a:xfrm flipH="1">
            <a:off x="5420309" y="1997540"/>
            <a:ext cx="1483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INTIMA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334413F-1582-4E93-BF55-09086EA97042}"/>
              </a:ext>
            </a:extLst>
          </p:cNvPr>
          <p:cNvSpPr txBox="1"/>
          <p:nvPr/>
        </p:nvSpPr>
        <p:spPr>
          <a:xfrm flipH="1">
            <a:off x="5420308" y="5600149"/>
            <a:ext cx="1366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ADVENTITIA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74F7564-2603-4BAF-9009-03D6363E7AD8}"/>
              </a:ext>
            </a:extLst>
          </p:cNvPr>
          <p:cNvSpPr txBox="1"/>
          <p:nvPr/>
        </p:nvSpPr>
        <p:spPr>
          <a:xfrm flipH="1">
            <a:off x="4677162" y="3307982"/>
            <a:ext cx="2110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/>
              <a:t>Membrana</a:t>
            </a:r>
            <a:r>
              <a:rPr lang="hu-HU" sz="1400" dirty="0"/>
              <a:t> </a:t>
            </a:r>
            <a:r>
              <a:rPr lang="hu-HU" sz="1400" dirty="0" err="1"/>
              <a:t>elastica</a:t>
            </a:r>
            <a:r>
              <a:rPr lang="hu-HU" sz="1400" dirty="0"/>
              <a:t> </a:t>
            </a:r>
            <a:r>
              <a:rPr lang="hu-HU" sz="1400" dirty="0" err="1"/>
              <a:t>interna</a:t>
            </a:r>
            <a:endParaRPr lang="hu-HU" sz="14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7E7C185-4AE1-4C77-A8A9-0B5DAF0A388A}"/>
              </a:ext>
            </a:extLst>
          </p:cNvPr>
          <p:cNvSpPr txBox="1"/>
          <p:nvPr/>
        </p:nvSpPr>
        <p:spPr>
          <a:xfrm flipH="1">
            <a:off x="4677162" y="4773057"/>
            <a:ext cx="2110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/>
              <a:t>Membrana</a:t>
            </a:r>
            <a:r>
              <a:rPr lang="hu-HU" sz="1400" dirty="0"/>
              <a:t> </a:t>
            </a:r>
            <a:r>
              <a:rPr lang="hu-HU" sz="1400" dirty="0" err="1"/>
              <a:t>elastica</a:t>
            </a:r>
            <a:r>
              <a:rPr lang="hu-HU" sz="1400" dirty="0"/>
              <a:t> </a:t>
            </a:r>
            <a:r>
              <a:rPr lang="hu-HU" sz="1400" dirty="0" err="1"/>
              <a:t>externa</a:t>
            </a:r>
            <a:endParaRPr lang="hu-HU" sz="14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038DF9E-F355-421A-922F-91E42E35EC33}"/>
              </a:ext>
            </a:extLst>
          </p:cNvPr>
          <p:cNvSpPr txBox="1"/>
          <p:nvPr/>
        </p:nvSpPr>
        <p:spPr>
          <a:xfrm flipH="1">
            <a:off x="4793533" y="2936352"/>
            <a:ext cx="2110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/>
              <a:t>Membrana</a:t>
            </a:r>
            <a:r>
              <a:rPr lang="hu-HU" sz="1400" dirty="0"/>
              <a:t> </a:t>
            </a:r>
            <a:r>
              <a:rPr lang="hu-HU" sz="1400" dirty="0" err="1"/>
              <a:t>basalis</a:t>
            </a:r>
            <a:endParaRPr lang="hu-HU" sz="14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0DA229D-965D-4A75-B042-2091890DF78F}"/>
              </a:ext>
            </a:extLst>
          </p:cNvPr>
          <p:cNvSpPr txBox="1"/>
          <p:nvPr/>
        </p:nvSpPr>
        <p:spPr>
          <a:xfrm flipH="1">
            <a:off x="4793533" y="4147270"/>
            <a:ext cx="16261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simaizom</a:t>
            </a:r>
          </a:p>
        </p:txBody>
      </p:sp>
    </p:spTree>
    <p:extLst>
      <p:ext uri="{BB962C8B-B14F-4D97-AF65-F5344CB8AC3E}">
        <p14:creationId xmlns:p14="http://schemas.microsoft.com/office/powerpoint/2010/main" val="4107386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75" y="928671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>
                <a:solidFill>
                  <a:srgbClr val="C00000"/>
                </a:solidFill>
              </a:rPr>
              <a:t>A </a:t>
            </a:r>
            <a:r>
              <a:rPr lang="hu-HU" dirty="0" err="1">
                <a:solidFill>
                  <a:srgbClr val="C00000"/>
                </a:solidFill>
              </a:rPr>
              <a:t>légzőrendszer</a:t>
            </a:r>
            <a:r>
              <a:rPr lang="hu-HU" dirty="0">
                <a:solidFill>
                  <a:srgbClr val="C00000"/>
                </a:solidFill>
              </a:rPr>
              <a:t> szövettana</a:t>
            </a:r>
          </a:p>
        </p:txBody>
      </p:sp>
      <p:pic>
        <p:nvPicPr>
          <p:cNvPr id="12290" name="Picture 2" descr="File:1930s gas m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78" y="3357562"/>
            <a:ext cx="2314144" cy="314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51118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20714"/>
            <a:ext cx="4859338" cy="6237287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hu-HU" sz="2400" b="1" dirty="0" err="1">
                <a:solidFill>
                  <a:schemeClr val="accent6">
                    <a:lumMod val="50000"/>
                  </a:schemeClr>
                </a:solidFill>
              </a:rPr>
              <a:t>Tunica</a:t>
            </a: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2400" b="1" dirty="0" err="1">
                <a:solidFill>
                  <a:schemeClr val="accent6">
                    <a:lumMod val="50000"/>
                  </a:schemeClr>
                </a:solidFill>
              </a:rPr>
              <a:t>mucosa</a:t>
            </a: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 (nyálkahártya)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LcPeriod"/>
              <a:defRPr/>
            </a:pPr>
            <a:r>
              <a:rPr lang="hu-HU" sz="2400" dirty="0" err="1">
                <a:solidFill>
                  <a:srgbClr val="002060"/>
                </a:solidFill>
              </a:rPr>
              <a:t>respiratoricus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epithel</a:t>
            </a:r>
            <a:r>
              <a:rPr lang="hu-HU" sz="2400" dirty="0">
                <a:solidFill>
                  <a:srgbClr val="002060"/>
                </a:solidFill>
              </a:rPr>
              <a:t>, amely </a:t>
            </a:r>
            <a:r>
              <a:rPr lang="hu-HU" sz="2400" dirty="0" err="1">
                <a:solidFill>
                  <a:srgbClr val="002060"/>
                </a:solidFill>
              </a:rPr>
              <a:t>többmagsoros</a:t>
            </a:r>
            <a:r>
              <a:rPr lang="hu-HU" sz="2400" dirty="0">
                <a:solidFill>
                  <a:srgbClr val="002060"/>
                </a:solidFill>
              </a:rPr>
              <a:t>, csillószőrös hengerhámból és kehelysejtekből áll.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lphaLcPeriod"/>
              <a:defRPr/>
            </a:pPr>
            <a:r>
              <a:rPr lang="hu-HU" sz="2400" dirty="0">
                <a:solidFill>
                  <a:srgbClr val="002060"/>
                </a:solidFill>
              </a:rPr>
              <a:t>Kötőszövetes réteg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hu-HU" sz="2400" b="1" dirty="0" err="1">
                <a:solidFill>
                  <a:schemeClr val="accent6">
                    <a:lumMod val="50000"/>
                  </a:schemeClr>
                </a:solidFill>
              </a:rPr>
              <a:t>Tunica</a:t>
            </a: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2400" b="1" dirty="0" err="1">
                <a:solidFill>
                  <a:schemeClr val="accent6">
                    <a:lumMod val="50000"/>
                  </a:schemeClr>
                </a:solidFill>
              </a:rPr>
              <a:t>submucosa</a:t>
            </a:r>
            <a:endParaRPr lang="hu-H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u-HU" sz="2400" dirty="0">
                <a:solidFill>
                  <a:srgbClr val="FFFF00"/>
                </a:solidFill>
              </a:rPr>
              <a:t>	</a:t>
            </a:r>
            <a:r>
              <a:rPr lang="hu-HU" sz="2400" dirty="0" err="1">
                <a:solidFill>
                  <a:srgbClr val="002060"/>
                </a:solidFill>
              </a:rPr>
              <a:t>sero-mucinosus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mirigyvégkamrákat</a:t>
            </a:r>
            <a:r>
              <a:rPr lang="hu-HU" sz="2400" dirty="0">
                <a:solidFill>
                  <a:srgbClr val="002060"/>
                </a:solidFill>
              </a:rPr>
              <a:t> tartalmazó laza kötőszövetes réteg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2400" b="1" dirty="0" err="1">
                <a:solidFill>
                  <a:schemeClr val="accent6">
                    <a:lumMod val="50000"/>
                  </a:schemeClr>
                </a:solidFill>
              </a:rPr>
              <a:t>Tunica</a:t>
            </a: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2400" b="1" dirty="0" err="1">
                <a:solidFill>
                  <a:schemeClr val="accent6">
                    <a:lumMod val="50000"/>
                  </a:schemeClr>
                </a:solidFill>
              </a:rPr>
              <a:t>Fibromusculocartilaginea</a:t>
            </a:r>
            <a:endParaRPr lang="hu-H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u-HU" sz="2400" dirty="0">
                <a:solidFill>
                  <a:srgbClr val="FFFF00"/>
                </a:solidFill>
              </a:rPr>
              <a:t>	</a:t>
            </a:r>
            <a:r>
              <a:rPr lang="hu-HU" sz="2400" dirty="0" err="1">
                <a:solidFill>
                  <a:srgbClr val="002060"/>
                </a:solidFill>
              </a:rPr>
              <a:t>Hyalinporc</a:t>
            </a:r>
            <a:r>
              <a:rPr lang="hu-HU" sz="2400" dirty="0">
                <a:solidFill>
                  <a:srgbClr val="002060"/>
                </a:solidFill>
              </a:rPr>
              <a:t> gyűrűk+ összehúzódásra képes simaizom+kötőszövetből álló </a:t>
            </a:r>
            <a:r>
              <a:rPr lang="hu-HU" sz="2400" dirty="0" err="1">
                <a:solidFill>
                  <a:srgbClr val="002060"/>
                </a:solidFill>
              </a:rPr>
              <a:t>pars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membranaceus</a:t>
            </a:r>
            <a:endParaRPr lang="hu-HU" sz="2400" dirty="0">
              <a:solidFill>
                <a:srgbClr val="002060"/>
              </a:solidFill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hu-HU" sz="2400" b="1" dirty="0" err="1">
                <a:solidFill>
                  <a:schemeClr val="accent6">
                    <a:lumMod val="50000"/>
                  </a:schemeClr>
                </a:solidFill>
              </a:rPr>
              <a:t>Adventitia</a:t>
            </a: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2400" dirty="0">
                <a:solidFill>
                  <a:srgbClr val="002060"/>
                </a:solidFill>
              </a:rPr>
              <a:t>(erek, idegek) a környezettel kapcsolják össze a légcsövet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08041" y="-315913"/>
            <a:ext cx="8229600" cy="1371601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3200" b="1" dirty="0">
                <a:solidFill>
                  <a:srgbClr val="C00000"/>
                </a:solidFill>
                <a:latin typeface="+mn-lt"/>
              </a:rPr>
              <a:t>A trachea szöveti szerkezete</a:t>
            </a:r>
          </a:p>
        </p:txBody>
      </p:sp>
      <p:pic>
        <p:nvPicPr>
          <p:cNvPr id="21508" name="Picture 5" descr="trachea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900" y="3946526"/>
            <a:ext cx="43561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trach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900" y="620714"/>
            <a:ext cx="4356100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3735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-315913"/>
            <a:ext cx="8229600" cy="1371601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>
                <a:solidFill>
                  <a:srgbClr val="C00000"/>
                </a:solidFill>
                <a:latin typeface="+mn-lt"/>
              </a:rPr>
              <a:t>Trachea (légcső)</a:t>
            </a:r>
          </a:p>
        </p:txBody>
      </p:sp>
      <p:pic>
        <p:nvPicPr>
          <p:cNvPr id="22531" name="Picture 4" descr="Légút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20713"/>
            <a:ext cx="91440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5356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d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589" y="1"/>
            <a:ext cx="4691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623236" y="346510"/>
            <a:ext cx="2093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>
                <a:solidFill>
                  <a:srgbClr val="C00000"/>
                </a:solidFill>
              </a:rPr>
              <a:t>Bronchusfa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24000" y="883093"/>
            <a:ext cx="4572000" cy="55215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hu-HU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hu-HU" dirty="0" err="1">
                <a:solidFill>
                  <a:srgbClr val="C00000"/>
                </a:solidFill>
                <a:latin typeface="Times New Roman" pitchFamily="18" charset="0"/>
              </a:rPr>
              <a:t>Bronchus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dirty="0" err="1">
                <a:solidFill>
                  <a:srgbClr val="C00000"/>
                </a:solidFill>
                <a:latin typeface="Times New Roman" pitchFamily="18" charset="0"/>
              </a:rPr>
              <a:t>principalis</a:t>
            </a:r>
            <a:endParaRPr lang="hu-HU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hu-HU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hu-HU" dirty="0" err="1">
                <a:solidFill>
                  <a:srgbClr val="C00000"/>
                </a:solidFill>
                <a:latin typeface="Times New Roman" pitchFamily="18" charset="0"/>
              </a:rPr>
              <a:t>Bronchus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dirty="0" err="1">
                <a:solidFill>
                  <a:srgbClr val="C00000"/>
                </a:solidFill>
                <a:latin typeface="Times New Roman" pitchFamily="18" charset="0"/>
              </a:rPr>
              <a:t>lobaris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</a:rPr>
              <a:t>(ágak 1-1 tüdőlebenyhez)</a:t>
            </a:r>
          </a:p>
          <a:p>
            <a:pPr eaLnBrk="1" hangingPunct="1">
              <a:lnSpc>
                <a:spcPct val="80000"/>
              </a:lnSpc>
            </a:pPr>
            <a:endParaRPr lang="hu-HU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dirty="0" err="1">
                <a:solidFill>
                  <a:srgbClr val="C00000"/>
                </a:solidFill>
                <a:latin typeface="Times New Roman" pitchFamily="18" charset="0"/>
              </a:rPr>
              <a:t>Bronchus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dirty="0" err="1">
                <a:solidFill>
                  <a:srgbClr val="C00000"/>
                </a:solidFill>
                <a:latin typeface="Times New Roman" pitchFamily="18" charset="0"/>
              </a:rPr>
              <a:t>segmentales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</a:rPr>
              <a:t>(jobb tüdő: 3+2+5, bal 5+</a:t>
            </a:r>
            <a:r>
              <a:rPr lang="hu-HU" dirty="0" err="1">
                <a:latin typeface="Times New Roman" pitchFamily="18" charset="0"/>
              </a:rPr>
              <a:t>5</a:t>
            </a:r>
            <a:r>
              <a:rPr lang="hu-HU" dirty="0">
                <a:latin typeface="Times New Roman" pitchFamily="18" charset="0"/>
              </a:rPr>
              <a:t> szegment – főként a </a:t>
            </a:r>
            <a:r>
              <a:rPr lang="hu-HU" dirty="0" err="1">
                <a:latin typeface="Times New Roman" pitchFamily="18" charset="0"/>
              </a:rPr>
              <a:t>mellkassebészetben</a:t>
            </a:r>
            <a:r>
              <a:rPr lang="hu-HU" dirty="0">
                <a:latin typeface="Times New Roman" pitchFamily="18" charset="0"/>
              </a:rPr>
              <a:t> használják)  szigorúan együtt futnak az </a:t>
            </a:r>
            <a:r>
              <a:rPr lang="hu-HU" dirty="0" err="1">
                <a:latin typeface="Times New Roman" pitchFamily="18" charset="0"/>
              </a:rPr>
              <a:t>arteria</a:t>
            </a:r>
            <a:r>
              <a:rPr lang="hu-HU" dirty="0">
                <a:latin typeface="Times New Roman" pitchFamily="18" charset="0"/>
              </a:rPr>
              <a:t> </a:t>
            </a:r>
            <a:r>
              <a:rPr lang="hu-HU" dirty="0" err="1">
                <a:latin typeface="Times New Roman" pitchFamily="18" charset="0"/>
              </a:rPr>
              <a:t>pulmonalis</a:t>
            </a:r>
            <a:r>
              <a:rPr lang="hu-HU" dirty="0">
                <a:latin typeface="Times New Roman" pitchFamily="18" charset="0"/>
              </a:rPr>
              <a:t> ágaival</a:t>
            </a:r>
          </a:p>
          <a:p>
            <a:pPr eaLnBrk="1" hangingPunct="1">
              <a:lnSpc>
                <a:spcPct val="80000"/>
              </a:lnSpc>
            </a:pPr>
            <a:endParaRPr lang="hu-HU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dirty="0" err="1">
                <a:solidFill>
                  <a:srgbClr val="C00000"/>
                </a:solidFill>
                <a:latin typeface="Times New Roman" pitchFamily="18" charset="0"/>
              </a:rPr>
              <a:t>Bronchus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dirty="0" err="1">
                <a:solidFill>
                  <a:srgbClr val="C00000"/>
                </a:solidFill>
                <a:latin typeface="Times New Roman" pitchFamily="18" charset="0"/>
              </a:rPr>
              <a:t>terminalis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</a:rPr>
              <a:t>– definiálja a </a:t>
            </a:r>
            <a:r>
              <a:rPr lang="hu-HU" i="1" dirty="0" err="1">
                <a:latin typeface="Times New Roman" pitchFamily="18" charset="0"/>
              </a:rPr>
              <a:t>lobulus</a:t>
            </a:r>
            <a:r>
              <a:rPr lang="hu-HU" i="1" dirty="0">
                <a:latin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</a:rPr>
              <a:t>határát</a:t>
            </a:r>
          </a:p>
          <a:p>
            <a:pPr eaLnBrk="1" hangingPunct="1">
              <a:lnSpc>
                <a:spcPct val="80000"/>
              </a:lnSpc>
            </a:pPr>
            <a:endParaRPr lang="hu-HU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dirty="0" err="1">
                <a:solidFill>
                  <a:srgbClr val="C00000"/>
                </a:solidFill>
                <a:latin typeface="Times New Roman" pitchFamily="18" charset="0"/>
              </a:rPr>
              <a:t>Bronchiolusok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hu-HU" dirty="0">
                <a:latin typeface="Times New Roman" pitchFamily="18" charset="0"/>
              </a:rPr>
              <a:t>a falukban már NINCSEN PORC és MIRIGY, csak simaizom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dirty="0" err="1">
                <a:solidFill>
                  <a:srgbClr val="C00000"/>
                </a:solidFill>
                <a:latin typeface="Times New Roman" pitchFamily="18" charset="0"/>
              </a:rPr>
              <a:t>Bronchiolus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dirty="0" err="1">
                <a:solidFill>
                  <a:srgbClr val="C00000"/>
                </a:solidFill>
                <a:latin typeface="Times New Roman" pitchFamily="18" charset="0"/>
              </a:rPr>
              <a:t>terminalis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hu-HU" dirty="0">
                <a:latin typeface="Times New Roman" pitchFamily="18" charset="0"/>
              </a:rPr>
              <a:t>egyrétegű henger/köbhám béleli, </a:t>
            </a:r>
          </a:p>
          <a:p>
            <a:pPr eaLnBrk="1" hangingPunct="1"/>
            <a:endParaRPr lang="hu-HU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dirty="0" err="1">
                <a:solidFill>
                  <a:srgbClr val="C00000"/>
                </a:solidFill>
                <a:latin typeface="Times New Roman" pitchFamily="18" charset="0"/>
              </a:rPr>
              <a:t>Bronchiolus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dirty="0" err="1">
                <a:solidFill>
                  <a:srgbClr val="C00000"/>
                </a:solidFill>
                <a:latin typeface="Times New Roman" pitchFamily="18" charset="0"/>
              </a:rPr>
              <a:t>respiratorius</a:t>
            </a:r>
            <a:r>
              <a:rPr lang="hu-HU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hu-HU" dirty="0" err="1">
                <a:latin typeface="Times New Roman" pitchFamily="18" charset="0"/>
              </a:rPr>
              <a:t>alveolusok</a:t>
            </a:r>
            <a:r>
              <a:rPr lang="hu-HU" dirty="0">
                <a:latin typeface="Times New Roman" pitchFamily="18" charset="0"/>
              </a:rPr>
              <a:t> közvetlen is nyílhatnak belőle</a:t>
            </a:r>
          </a:p>
        </p:txBody>
      </p:sp>
    </p:spTree>
    <p:extLst>
      <p:ext uri="{BB962C8B-B14F-4D97-AF65-F5344CB8AC3E}">
        <p14:creationId xmlns:p14="http://schemas.microsoft.com/office/powerpoint/2010/main" val="261991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égút9"/>
          <p:cNvPicPr>
            <a:picLocks noChangeAspect="1" noChangeArrowheads="1"/>
          </p:cNvPicPr>
          <p:nvPr/>
        </p:nvPicPr>
        <p:blipFill>
          <a:blip r:embed="rId2" cstate="print"/>
          <a:srcRect b="8919"/>
          <a:stretch>
            <a:fillRect/>
          </a:stretch>
        </p:blipFill>
        <p:spPr bwMode="auto">
          <a:xfrm>
            <a:off x="1523968" y="2061138"/>
            <a:ext cx="9144032" cy="47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523968" y="1"/>
            <a:ext cx="9144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Falszerkezet változása: </a:t>
            </a:r>
          </a:p>
          <a:p>
            <a:pPr>
              <a:spcAft>
                <a:spcPts val="600"/>
              </a:spcAft>
            </a:pPr>
            <a:r>
              <a:rPr lang="hu-HU" b="1" dirty="0" err="1">
                <a:solidFill>
                  <a:schemeClr val="tx2"/>
                </a:solidFill>
              </a:rPr>
              <a:t>Epithelium</a:t>
            </a:r>
            <a:r>
              <a:rPr lang="hu-HU" b="1" dirty="0">
                <a:solidFill>
                  <a:schemeClr val="tx2"/>
                </a:solidFill>
              </a:rPr>
              <a:t>:</a:t>
            </a:r>
            <a:r>
              <a:rPr lang="hu-HU" b="1" dirty="0">
                <a:solidFill>
                  <a:srgbClr val="FFC000"/>
                </a:solidFill>
              </a:rPr>
              <a:t> </a:t>
            </a:r>
            <a:r>
              <a:rPr lang="hu-HU" b="1" dirty="0" err="1"/>
              <a:t>többmagsoros</a:t>
            </a:r>
            <a:r>
              <a:rPr lang="hu-HU" b="1" dirty="0"/>
              <a:t> csillós hengerhám→egyrétegű csillós hengerhám→egyrétegű köbhám és a kehelysejtek számának növekedése</a:t>
            </a:r>
          </a:p>
          <a:p>
            <a:pPr>
              <a:spcAft>
                <a:spcPts val="600"/>
              </a:spcAft>
            </a:pPr>
            <a:r>
              <a:rPr lang="hu-HU" b="1" dirty="0" err="1">
                <a:solidFill>
                  <a:schemeClr val="tx2"/>
                </a:solidFill>
              </a:rPr>
              <a:t>Lamina</a:t>
            </a:r>
            <a:r>
              <a:rPr lang="hu-HU" b="1" dirty="0">
                <a:solidFill>
                  <a:schemeClr val="tx2"/>
                </a:solidFill>
              </a:rPr>
              <a:t> </a:t>
            </a:r>
            <a:r>
              <a:rPr lang="hu-HU" b="1" dirty="0" err="1">
                <a:solidFill>
                  <a:schemeClr val="tx2"/>
                </a:solidFill>
              </a:rPr>
              <a:t>propria</a:t>
            </a:r>
            <a:r>
              <a:rPr lang="hu-HU" b="1" dirty="0">
                <a:solidFill>
                  <a:schemeClr val="tx2"/>
                </a:solidFill>
              </a:rPr>
              <a:t>:</a:t>
            </a:r>
            <a:r>
              <a:rPr lang="hu-HU" b="1" dirty="0"/>
              <a:t> kevert mirigyek száma csökken majd eltűnik (</a:t>
            </a:r>
            <a:r>
              <a:rPr lang="hu-HU" b="1" dirty="0" err="1"/>
              <a:t>bronchialusok</a:t>
            </a:r>
            <a:r>
              <a:rPr lang="hu-HU" b="1" dirty="0"/>
              <a:t>)</a:t>
            </a:r>
          </a:p>
          <a:p>
            <a:r>
              <a:rPr lang="hu-HU" b="1" dirty="0">
                <a:solidFill>
                  <a:schemeClr val="tx2"/>
                </a:solidFill>
              </a:rPr>
              <a:t>Porcos merevítés változása: </a:t>
            </a:r>
            <a:r>
              <a:rPr lang="hu-HU" b="1" dirty="0"/>
              <a:t>C alakú </a:t>
            </a:r>
            <a:r>
              <a:rPr lang="hu-HU" b="1" dirty="0" err="1"/>
              <a:t>hyalinporc</a:t>
            </a:r>
            <a:r>
              <a:rPr lang="hu-HU" b="1" dirty="0"/>
              <a:t>→ </a:t>
            </a:r>
            <a:r>
              <a:rPr lang="hu-HU" b="1" dirty="0" err="1"/>
              <a:t>hyalinporc</a:t>
            </a:r>
            <a:r>
              <a:rPr lang="hu-HU" b="1" dirty="0"/>
              <a:t> feldarabolódik→ teljesen eltűnik (</a:t>
            </a:r>
            <a:r>
              <a:rPr lang="hu-HU" b="1" dirty="0" err="1"/>
              <a:t>bronchialusok</a:t>
            </a:r>
            <a:r>
              <a:rPr lang="hu-HU" b="1" dirty="0"/>
              <a:t>) helyét simaizom veszi át</a:t>
            </a:r>
          </a:p>
        </p:txBody>
      </p:sp>
    </p:spTree>
    <p:extLst>
      <p:ext uri="{BB962C8B-B14F-4D97-AF65-F5344CB8AC3E}">
        <p14:creationId xmlns:p14="http://schemas.microsoft.com/office/powerpoint/2010/main" val="54148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u-HU" b="1" dirty="0">
                <a:solidFill>
                  <a:srgbClr val="C00000"/>
                </a:solidFill>
                <a:latin typeface="+mn-lt"/>
              </a:rPr>
              <a:t>KÖSZÖNÖM A FIGYELMET!</a:t>
            </a:r>
          </a:p>
        </p:txBody>
      </p:sp>
      <p:pic>
        <p:nvPicPr>
          <p:cNvPr id="52227" name="Picture 4" descr="Langerhans-szí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488" y="1514693"/>
            <a:ext cx="51943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9591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2069232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600" b="1" dirty="0">
                <a:solidFill>
                  <a:srgbClr val="C00000"/>
                </a:solidFill>
              </a:rPr>
              <a:t>Felhasznált irodalom és a diasor képeinek forrásai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2238375" y="14239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Nemeskéri Á, </a:t>
            </a:r>
            <a:r>
              <a:rPr lang="hu-H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Lukáts</a:t>
            </a: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Á</a:t>
            </a: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Németh A, Kocsis K, Szövettan gyakorlati Jegyzet I-II-III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Az Anatómia, Szövet- és Fejlődéstani Intézet Photo-CD gyűjteménye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Bódi Ildikó: Táplálkozás és emésztés című előadása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Dr. Kálmán Mihály, Dr. </a:t>
            </a:r>
            <a:r>
              <a:rPr lang="hu-H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Patonay</a:t>
            </a: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Lajos, A Szövettan Multimédiás Atlasza, CD-ROM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Wolfgang </a:t>
            </a:r>
            <a:r>
              <a:rPr lang="hu-H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Kühnel</a:t>
            </a: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Szövettan SH Orvosi Atlasz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hu-H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Rölich</a:t>
            </a: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Pál, Szövettan. Semmelweis Kiadó, Budapest 2006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hu-H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Wenger</a:t>
            </a: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Tibor, A makroszkópos és mikroszkópos anatómia alapjai. Semmelweis Kiadó, Budapest 2008</a:t>
            </a:r>
            <a:endParaRPr lang="hu-HU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hu-H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Kierszenbaum</a:t>
            </a: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hu-H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Histology</a:t>
            </a: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and </a:t>
            </a:r>
            <a:r>
              <a:rPr lang="hu-H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Cell</a:t>
            </a: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Biology</a:t>
            </a: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An </a:t>
            </a:r>
            <a:r>
              <a:rPr lang="hu-H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Introduction</a:t>
            </a: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</a:t>
            </a:r>
            <a:r>
              <a:rPr lang="hu-HU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Pathologya2007</a:t>
            </a:r>
          </a:p>
        </p:txBody>
      </p:sp>
    </p:spTree>
    <p:extLst>
      <p:ext uri="{BB962C8B-B14F-4D97-AF65-F5344CB8AC3E}">
        <p14:creationId xmlns:p14="http://schemas.microsoft.com/office/powerpoint/2010/main" val="342939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F8A23A0-97E9-49B5-A217-39FDCAC2D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85" y="348792"/>
            <a:ext cx="8498866" cy="62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0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95AA8ED-8422-4DD7-A31B-24F7C8C72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04" y="232801"/>
            <a:ext cx="8502977" cy="63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663BD792-E64C-4A35-8385-0554DFFFD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8"/>
          <a:stretch/>
        </p:blipFill>
        <p:spPr>
          <a:xfrm>
            <a:off x="893458" y="122548"/>
            <a:ext cx="9200346" cy="65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6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69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Erek szövettana</a:t>
            </a:r>
          </a:p>
        </p:txBody>
      </p:sp>
      <p:pic>
        <p:nvPicPr>
          <p:cNvPr id="43011" name="Picture 3" descr="art nyelv 10xLUKA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4363" y="1135063"/>
            <a:ext cx="4716462" cy="3517900"/>
          </a:xfrm>
          <a:noFill/>
          <a:ln w="28575">
            <a:solidFill>
              <a:schemeClr val="tx1"/>
            </a:solidFill>
          </a:ln>
        </p:spPr>
      </p:pic>
      <p:pic>
        <p:nvPicPr>
          <p:cNvPr id="43012" name="Picture 4" descr="arteriola 20xLUKA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43251" y="4424363"/>
            <a:ext cx="2951163" cy="2317750"/>
          </a:xfrm>
          <a:noFill/>
          <a:ln w="28575">
            <a:solidFill>
              <a:schemeClr val="tx1"/>
            </a:solidFill>
          </a:ln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6672263" y="1125538"/>
            <a:ext cx="33131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Tunica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intima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</a:t>
            </a:r>
          </a:p>
          <a:p>
            <a:pPr>
              <a:buFontTx/>
              <a:buChar char="•"/>
              <a:defRPr/>
            </a:pP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Tunica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media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endParaRPr lang="hu-HU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</a:t>
            </a:r>
          </a:p>
          <a:p>
            <a:pPr>
              <a:buFontTx/>
              <a:buChar char="•"/>
              <a:defRPr/>
            </a:pP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Tunica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adventitia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774826" y="4652963"/>
            <a:ext cx="824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artéria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2173968" y="6440941"/>
            <a:ext cx="10041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arteriola</a:t>
            </a:r>
            <a:endParaRPr lang="hu-H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9692822" y="3180443"/>
            <a:ext cx="1041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kapilláris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5016500" y="1341439"/>
            <a:ext cx="172720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5519738" y="1844676"/>
            <a:ext cx="12239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6024563" y="2492375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pic>
        <p:nvPicPr>
          <p:cNvPr id="43020" name="Picture 12" descr="nyirokcsomo hizosejt 60x 2 kicsi"/>
          <p:cNvPicPr>
            <a:picLocks noChangeAspect="1" noChangeArrowheads="1"/>
          </p:cNvPicPr>
          <p:nvPr/>
        </p:nvPicPr>
        <p:blipFill>
          <a:blip r:embed="rId4" cstate="print">
            <a:lum bright="8000"/>
          </a:blip>
          <a:srcRect/>
          <a:stretch>
            <a:fillRect/>
          </a:stretch>
        </p:blipFill>
        <p:spPr bwMode="auto">
          <a:xfrm>
            <a:off x="6240463" y="3500438"/>
            <a:ext cx="4322762" cy="3230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639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20" y="2600951"/>
            <a:ext cx="6415407" cy="4230159"/>
          </a:xfrm>
          <a:prstGeom prst="rect">
            <a:avLst/>
          </a:prstGeom>
        </p:spPr>
      </p:pic>
      <p:cxnSp>
        <p:nvCxnSpPr>
          <p:cNvPr id="2" name="Egyenes összekötő nyíllal 1">
            <a:extLst>
              <a:ext uri="{FF2B5EF4-FFF2-40B4-BE49-F238E27FC236}">
                <a16:creationId xmlns:a16="http://schemas.microsoft.com/office/drawing/2014/main" id="{58D0C2BF-F2DD-48A9-98B5-2FA0FF199128}"/>
              </a:ext>
            </a:extLst>
          </p:cNvPr>
          <p:cNvCxnSpPr>
            <a:cxnSpLocks/>
          </p:cNvCxnSpPr>
          <p:nvPr/>
        </p:nvCxnSpPr>
        <p:spPr>
          <a:xfrm flipH="1">
            <a:off x="7017000" y="5580487"/>
            <a:ext cx="1320177" cy="32829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51292E34-007D-4258-B958-CC137FEEE2D5}"/>
              </a:ext>
            </a:extLst>
          </p:cNvPr>
          <p:cNvCxnSpPr>
            <a:cxnSpLocks/>
          </p:cNvCxnSpPr>
          <p:nvPr/>
        </p:nvCxnSpPr>
        <p:spPr>
          <a:xfrm flipH="1">
            <a:off x="6312878" y="2620281"/>
            <a:ext cx="1871899" cy="6028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978E5DCC-76F4-4B0F-B802-99FEACE37E7C}"/>
              </a:ext>
            </a:extLst>
          </p:cNvPr>
          <p:cNvCxnSpPr>
            <a:cxnSpLocks/>
          </p:cNvCxnSpPr>
          <p:nvPr/>
        </p:nvCxnSpPr>
        <p:spPr>
          <a:xfrm flipH="1">
            <a:off x="6743538" y="3550029"/>
            <a:ext cx="1593639" cy="60092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F9603A2A-CE48-4F60-8F5D-3D3BDCA7F7B6}"/>
              </a:ext>
            </a:extLst>
          </p:cNvPr>
          <p:cNvCxnSpPr>
            <a:cxnSpLocks/>
          </p:cNvCxnSpPr>
          <p:nvPr/>
        </p:nvCxnSpPr>
        <p:spPr>
          <a:xfrm>
            <a:off x="6453014" y="3352804"/>
            <a:ext cx="557387" cy="1909483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18628" r="8805" b="7069"/>
          <a:stretch/>
        </p:blipFill>
        <p:spPr>
          <a:xfrm>
            <a:off x="1595719" y="437078"/>
            <a:ext cx="3167638" cy="186481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381785A-E3D4-4791-9E26-57D6B868D862}"/>
              </a:ext>
            </a:extLst>
          </p:cNvPr>
          <p:cNvSpPr txBox="1"/>
          <p:nvPr/>
        </p:nvSpPr>
        <p:spPr>
          <a:xfrm>
            <a:off x="1683391" y="0"/>
            <a:ext cx="3371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19. Artéria és véna </a:t>
            </a:r>
            <a:r>
              <a:rPr lang="hu-HU" sz="1400" b="1" dirty="0"/>
              <a:t>(HE)</a:t>
            </a:r>
            <a:endParaRPr lang="hu-HU" sz="2800" b="1" dirty="0"/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F9603A2A-CE48-4F60-8F5D-3D3BDCA7F7B6}"/>
              </a:ext>
            </a:extLst>
          </p:cNvPr>
          <p:cNvCxnSpPr>
            <a:cxnSpLocks/>
          </p:cNvCxnSpPr>
          <p:nvPr/>
        </p:nvCxnSpPr>
        <p:spPr>
          <a:xfrm>
            <a:off x="6253712" y="3065933"/>
            <a:ext cx="65871" cy="286870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F9603A2A-CE48-4F60-8F5D-3D3BDCA7F7B6}"/>
              </a:ext>
            </a:extLst>
          </p:cNvPr>
          <p:cNvCxnSpPr>
            <a:cxnSpLocks/>
          </p:cNvCxnSpPr>
          <p:nvPr/>
        </p:nvCxnSpPr>
        <p:spPr>
          <a:xfrm>
            <a:off x="6811099" y="5347598"/>
            <a:ext cx="344997" cy="1111331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06" y="430672"/>
            <a:ext cx="2831280" cy="1866875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2432443" y="1133276"/>
            <a:ext cx="1018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artéria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5301483" y="1550452"/>
            <a:ext cx="784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véna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8184777" y="2379784"/>
            <a:ext cx="182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/>
              <a:t>tunica</a:t>
            </a:r>
            <a:r>
              <a:rPr lang="hu-HU" sz="2400" dirty="0"/>
              <a:t> </a:t>
            </a:r>
            <a:r>
              <a:rPr lang="hu-HU" sz="2400" dirty="0" err="1"/>
              <a:t>intima</a:t>
            </a:r>
            <a:endParaRPr lang="hu-HU" sz="2400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8337176" y="3280379"/>
            <a:ext cx="180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/>
              <a:t>tunica</a:t>
            </a:r>
            <a:r>
              <a:rPr lang="hu-HU" sz="2400" dirty="0"/>
              <a:t> </a:t>
            </a:r>
            <a:r>
              <a:rPr lang="hu-HU" sz="2400" dirty="0" err="1"/>
              <a:t>media</a:t>
            </a:r>
            <a:endParaRPr lang="hu-HU" sz="2400" dirty="0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8337177" y="5349654"/>
            <a:ext cx="2277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/>
              <a:t>tunica</a:t>
            </a:r>
            <a:r>
              <a:rPr lang="hu-HU" sz="2400" dirty="0"/>
              <a:t> </a:t>
            </a:r>
            <a:r>
              <a:rPr lang="hu-HU" sz="2400" dirty="0" err="1"/>
              <a:t>adventitia</a:t>
            </a:r>
            <a:endParaRPr lang="hu-HU" sz="2400" dirty="0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1" y="4758266"/>
            <a:ext cx="2493934" cy="1644438"/>
          </a:xfrm>
          <a:prstGeom prst="rect">
            <a:avLst/>
          </a:prstGeom>
        </p:spPr>
      </p:pic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978E5DCC-76F4-4B0F-B802-99FEACE37E7C}"/>
              </a:ext>
            </a:extLst>
          </p:cNvPr>
          <p:cNvCxnSpPr>
            <a:cxnSpLocks/>
          </p:cNvCxnSpPr>
          <p:nvPr/>
        </p:nvCxnSpPr>
        <p:spPr>
          <a:xfrm flipH="1">
            <a:off x="2122302" y="3818966"/>
            <a:ext cx="1615981" cy="93930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>
                <a16:creationId xmlns:a16="http://schemas.microsoft.com/office/drawing/2014/main" id="{978E5DCC-76F4-4B0F-B802-99FEACE37E7C}"/>
              </a:ext>
            </a:extLst>
          </p:cNvPr>
          <p:cNvCxnSpPr>
            <a:cxnSpLocks/>
          </p:cNvCxnSpPr>
          <p:nvPr/>
        </p:nvCxnSpPr>
        <p:spPr>
          <a:xfrm>
            <a:off x="4258235" y="3845860"/>
            <a:ext cx="358000" cy="91240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1"/>
          <p:cNvSpPr/>
          <p:nvPr/>
        </p:nvSpPr>
        <p:spPr>
          <a:xfrm>
            <a:off x="3729319" y="3417455"/>
            <a:ext cx="518043" cy="4194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23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574899C-DE8C-425E-9A7A-34E20D1A2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86"/>
          <a:stretch/>
        </p:blipFill>
        <p:spPr>
          <a:xfrm>
            <a:off x="2070252" y="1542120"/>
            <a:ext cx="7835748" cy="524548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748A506-5BAC-471F-90B5-37897BC7050B}"/>
              </a:ext>
            </a:extLst>
          </p:cNvPr>
          <p:cNvSpPr txBox="1">
            <a:spLocks noChangeArrowheads="1"/>
          </p:cNvSpPr>
          <p:nvPr/>
        </p:nvSpPr>
        <p:spPr>
          <a:xfrm>
            <a:off x="1873326" y="557474"/>
            <a:ext cx="8229600" cy="1143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A szívfal </a:t>
            </a:r>
            <a:r>
              <a:rPr lang="hu-HU" sz="36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rétegei</a:t>
            </a:r>
            <a:endParaRPr lang="hu-H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1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81313" y="492918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hu-HU" sz="3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P.-Fejszák Nóra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hu-HU" sz="16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fejszak.nora</a:t>
            </a:r>
            <a:r>
              <a:rPr lang="hu-HU" sz="16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@</a:t>
            </a:r>
            <a:r>
              <a:rPr lang="hu-HU" sz="16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med.semmelweis-univ.hu</a:t>
            </a:r>
            <a:endParaRPr lang="hu-HU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524000" y="22768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C00000"/>
                </a:solidFill>
              </a:rPr>
              <a:t>Emésztő- és </a:t>
            </a:r>
            <a:r>
              <a:rPr lang="hu-HU" sz="4000" b="1" dirty="0" err="1">
                <a:solidFill>
                  <a:srgbClr val="C00000"/>
                </a:solidFill>
              </a:rPr>
              <a:t>légzőrendszer</a:t>
            </a:r>
            <a:r>
              <a:rPr lang="hu-HU" sz="4000" b="1" dirty="0">
                <a:solidFill>
                  <a:srgbClr val="C00000"/>
                </a:solidFill>
              </a:rPr>
              <a:t> szövettana</a:t>
            </a:r>
          </a:p>
        </p:txBody>
      </p:sp>
    </p:spTree>
    <p:extLst>
      <p:ext uri="{BB962C8B-B14F-4D97-AF65-F5344CB8AC3E}">
        <p14:creationId xmlns:p14="http://schemas.microsoft.com/office/powerpoint/2010/main" val="2465583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14554</TotalTime>
  <Words>775</Words>
  <Application>Microsoft Office PowerPoint</Application>
  <PresentationFormat>Szélesvásznú</PresentationFormat>
  <Paragraphs>173</Paragraphs>
  <Slides>26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Office-téma</vt:lpstr>
      <vt:lpstr>Szövettani anyag EKK 2018</vt:lpstr>
      <vt:lpstr>PowerPoint-bemutató</vt:lpstr>
      <vt:lpstr>PowerPoint-bemutató</vt:lpstr>
      <vt:lpstr>PowerPoint-bemutató</vt:lpstr>
      <vt:lpstr>PowerPoint-bemutató</vt:lpstr>
      <vt:lpstr>Erek szövettana</vt:lpstr>
      <vt:lpstr>PowerPoint-bemutató</vt:lpstr>
      <vt:lpstr>PowerPoint-bemutató</vt:lpstr>
      <vt:lpstr>PowerPoint-bemutató</vt:lpstr>
      <vt:lpstr>Az emésztőrendszer szövettana</vt:lpstr>
      <vt:lpstr>Funkcionális Anatómia</vt:lpstr>
      <vt:lpstr>A mirigyek csoportosítása a termelt váladék alapján</vt:lpstr>
      <vt:lpstr>Az emésztőtraktus falszerkezete vázlatosan</vt:lpstr>
      <vt:lpstr>PowerPoint-bemutató</vt:lpstr>
      <vt:lpstr>A vékonybelek mikroanatómiája</vt:lpstr>
      <vt:lpstr>Vékonybelek szekréciós tevékenysége</vt:lpstr>
      <vt:lpstr>Duodenum (patkóbél)</vt:lpstr>
      <vt:lpstr>PowerPoint-bemutató</vt:lpstr>
      <vt:lpstr>PowerPoint-bemutató</vt:lpstr>
      <vt:lpstr>A légzőrendszer szövettana</vt:lpstr>
      <vt:lpstr>A trachea szöveti szerkezete</vt:lpstr>
      <vt:lpstr>Trachea (légcső)</vt:lpstr>
      <vt:lpstr>PowerPoint-bemutató</vt:lpstr>
      <vt:lpstr>PowerPoint-bemutató</vt:lpstr>
      <vt:lpstr>KÖSZÖNÖM A FIGYELMET!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Kriszta</dc:creator>
  <cp:lastModifiedBy>Kriszta</cp:lastModifiedBy>
  <cp:revision>9</cp:revision>
  <dcterms:created xsi:type="dcterms:W3CDTF">2018-03-29T09:59:27Z</dcterms:created>
  <dcterms:modified xsi:type="dcterms:W3CDTF">2018-04-10T19:09:09Z</dcterms:modified>
</cp:coreProperties>
</file>