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16" r:id="rId2"/>
    <p:sldId id="322" r:id="rId3"/>
    <p:sldId id="328" r:id="rId4"/>
    <p:sldId id="323" r:id="rId5"/>
    <p:sldId id="330" r:id="rId6"/>
    <p:sldId id="324" r:id="rId7"/>
    <p:sldId id="331" r:id="rId8"/>
    <p:sldId id="332" r:id="rId9"/>
    <p:sldId id="326" r:id="rId10"/>
    <p:sldId id="325" r:id="rId11"/>
    <p:sldId id="329" r:id="rId12"/>
    <p:sldId id="327" r:id="rId13"/>
    <p:sldId id="359" r:id="rId14"/>
    <p:sldId id="360" r:id="rId15"/>
    <p:sldId id="333" r:id="rId16"/>
    <p:sldId id="258" r:id="rId17"/>
    <p:sldId id="321" r:id="rId18"/>
    <p:sldId id="334" r:id="rId19"/>
    <p:sldId id="259" r:id="rId20"/>
    <p:sldId id="335" r:id="rId21"/>
    <p:sldId id="362" r:id="rId22"/>
    <p:sldId id="337" r:id="rId23"/>
    <p:sldId id="361" r:id="rId24"/>
    <p:sldId id="260" r:id="rId25"/>
    <p:sldId id="261" r:id="rId26"/>
    <p:sldId id="341" r:id="rId27"/>
    <p:sldId id="342" r:id="rId28"/>
    <p:sldId id="343" r:id="rId29"/>
    <p:sldId id="338" r:id="rId30"/>
    <p:sldId id="356" r:id="rId31"/>
    <p:sldId id="357" r:id="rId32"/>
    <p:sldId id="339" r:id="rId33"/>
    <p:sldId id="340" r:id="rId34"/>
    <p:sldId id="358" r:id="rId35"/>
    <p:sldId id="350" r:id="rId36"/>
    <p:sldId id="263" r:id="rId37"/>
    <p:sldId id="351" r:id="rId38"/>
    <p:sldId id="352" r:id="rId39"/>
    <p:sldId id="353" r:id="rId40"/>
    <p:sldId id="354" r:id="rId41"/>
    <p:sldId id="355" r:id="rId42"/>
    <p:sldId id="344" r:id="rId43"/>
    <p:sldId id="345" r:id="rId44"/>
    <p:sldId id="346" r:id="rId45"/>
    <p:sldId id="347" r:id="rId46"/>
    <p:sldId id="317" r:id="rId47"/>
    <p:sldId id="319" r:id="rId48"/>
    <p:sldId id="320" r:id="rId49"/>
    <p:sldId id="348" r:id="rId50"/>
    <p:sldId id="365" r:id="rId51"/>
    <p:sldId id="363" r:id="rId52"/>
    <p:sldId id="364" r:id="rId53"/>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64" y="10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Times New Roman" panose="02020603050405020304" pitchFamily="18" charset="0"/>
              </a:defRPr>
            </a:lvl1pPr>
          </a:lstStyle>
          <a:p>
            <a:pPr>
              <a:defRPr/>
            </a:pPr>
            <a:endParaRPr lang="hu-HU" altLang="hu-HU"/>
          </a:p>
        </p:txBody>
      </p:sp>
      <p:sp>
        <p:nvSpPr>
          <p:cNvPr id="419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endParaRPr lang="hu-HU" altLang="hu-HU"/>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noProof="0"/>
              <a:t>Mintaszöveg szerkesztése </a:t>
            </a:r>
          </a:p>
          <a:p>
            <a:pPr lvl="1"/>
            <a:r>
              <a:rPr lang="hu-HU" altLang="hu-HU" noProof="0"/>
              <a:t>Második szint</a:t>
            </a:r>
          </a:p>
          <a:p>
            <a:pPr lvl="2"/>
            <a:r>
              <a:rPr lang="hu-HU" altLang="hu-HU" noProof="0"/>
              <a:t>Harmadik szint</a:t>
            </a:r>
          </a:p>
          <a:p>
            <a:pPr lvl="3"/>
            <a:r>
              <a:rPr lang="hu-HU" altLang="hu-HU" noProof="0"/>
              <a:t>Negyedik szint</a:t>
            </a:r>
          </a:p>
          <a:p>
            <a:pPr lvl="4"/>
            <a:r>
              <a:rPr lang="hu-HU" altLang="hu-HU" noProof="0"/>
              <a:t>Ötödik szint</a:t>
            </a:r>
          </a:p>
        </p:txBody>
      </p:sp>
      <p:sp>
        <p:nvSpPr>
          <p:cNvPr id="419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Times New Roman" panose="02020603050405020304" pitchFamily="18" charset="0"/>
              </a:defRPr>
            </a:lvl1pPr>
          </a:lstStyle>
          <a:p>
            <a:pPr>
              <a:defRPr/>
            </a:pPr>
            <a:endParaRPr lang="hu-HU" altLang="hu-HU"/>
          </a:p>
        </p:txBody>
      </p:sp>
      <p:sp>
        <p:nvSpPr>
          <p:cNvPr id="419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C4966CFE-C1C7-4101-A523-575BEF7F5C3F}"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hu-HU">
                <a:latin typeface="Times New Roman" pitchFamily="18" charset="0"/>
              </a:rPr>
              <a:t>https://www.studyblue.com/notes/note/n/studio-a2-internal-anatomy/deck/1129721</a:t>
            </a:r>
          </a:p>
        </p:txBody>
      </p:sp>
    </p:spTree>
    <p:extLst>
      <p:ext uri="{BB962C8B-B14F-4D97-AF65-F5344CB8AC3E}">
        <p14:creationId xmlns:p14="http://schemas.microsoft.com/office/powerpoint/2010/main" val="361646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p:spPr>
        <p:txBody>
          <a:bodyPr/>
          <a:lstStyle/>
          <a:p>
            <a:r>
              <a:rPr lang="hu-HU">
                <a:latin typeface="Times New Roman" pitchFamily="18" charset="0"/>
              </a:rPr>
              <a:t>In this image the thoracic duct is being lifted by a probe. The thoracic duct can be found in the interval between the azygos vein and the descending aorta in the posterior mediastinum. Before the esophagus begins to shift leftward (it does so as it descends in the thorax), it is found anterior to the thoracic duct (the esophagus has been moved aside by an inappropriate finger in this image). </a:t>
            </a:r>
          </a:p>
          <a:p>
            <a:endParaRPr lang="hu-HU">
              <a:latin typeface="Times New Roman" pitchFamily="18" charset="0"/>
            </a:endParaRPr>
          </a:p>
          <a:p>
            <a:r>
              <a:rPr lang="hu-HU">
                <a:latin typeface="Times New Roman" pitchFamily="18" charset="0"/>
              </a:rPr>
              <a:t>http://www.thebodyonline.net/body_view.php?image_path=thorax/0_thoracic_duct_close.jpg</a:t>
            </a:r>
          </a:p>
        </p:txBody>
      </p:sp>
    </p:spTree>
    <p:extLst>
      <p:ext uri="{BB962C8B-B14F-4D97-AF65-F5344CB8AC3E}">
        <p14:creationId xmlns:p14="http://schemas.microsoft.com/office/powerpoint/2010/main" val="3142267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AE3939D2-5F15-4B91-AC96-A86E03AD2792}" type="slidenum">
              <a:rPr lang="de-DE" altLang="hu-HU"/>
              <a:pPr>
                <a:defRPr/>
              </a:pPr>
              <a:t>‹#›</a:t>
            </a:fld>
            <a:endParaRPr lang="de-DE" altLang="hu-HU"/>
          </a:p>
        </p:txBody>
      </p:sp>
    </p:spTree>
    <p:extLst>
      <p:ext uri="{BB962C8B-B14F-4D97-AF65-F5344CB8AC3E}">
        <p14:creationId xmlns:p14="http://schemas.microsoft.com/office/powerpoint/2010/main" val="407104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29291CC1-E906-44FB-99D5-DACE4B375FC1}" type="slidenum">
              <a:rPr lang="de-DE" altLang="hu-HU"/>
              <a:pPr>
                <a:defRPr/>
              </a:pPr>
              <a:t>‹#›</a:t>
            </a:fld>
            <a:endParaRPr lang="de-DE" altLang="hu-HU"/>
          </a:p>
        </p:txBody>
      </p:sp>
    </p:spTree>
    <p:extLst>
      <p:ext uri="{BB962C8B-B14F-4D97-AF65-F5344CB8AC3E}">
        <p14:creationId xmlns:p14="http://schemas.microsoft.com/office/powerpoint/2010/main" val="1150420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A6DD0E88-C430-48E8-B6CE-B744961882D7}" type="slidenum">
              <a:rPr lang="de-DE" altLang="hu-HU"/>
              <a:pPr>
                <a:defRPr/>
              </a:pPr>
              <a:t>‹#›</a:t>
            </a:fld>
            <a:endParaRPr lang="de-DE" altLang="hu-HU"/>
          </a:p>
        </p:txBody>
      </p:sp>
    </p:spTree>
    <p:extLst>
      <p:ext uri="{BB962C8B-B14F-4D97-AF65-F5344CB8AC3E}">
        <p14:creationId xmlns:p14="http://schemas.microsoft.com/office/powerpoint/2010/main" val="110799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Cím és diagra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a:t>Mintacím szerkesztése</a:t>
            </a:r>
          </a:p>
        </p:txBody>
      </p:sp>
      <p:sp>
        <p:nvSpPr>
          <p:cNvPr id="3" name="Diagram helye 2"/>
          <p:cNvSpPr>
            <a:spLocks noGrp="1"/>
          </p:cNvSpPr>
          <p:nvPr>
            <p:ph type="chart" idx="1"/>
          </p:nvPr>
        </p:nvSpPr>
        <p:spPr>
          <a:xfrm>
            <a:off x="457200" y="1600200"/>
            <a:ext cx="8229600" cy="4525963"/>
          </a:xfrm>
        </p:spPr>
        <p:txBody>
          <a:bodyPr/>
          <a:lstStyle/>
          <a:p>
            <a:pPr lvl="0"/>
            <a:endParaRPr lang="hu-HU" noProof="0"/>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A58E4B7D-3DD8-4978-AC69-FDFAB5CB2CE6}" type="slidenum">
              <a:rPr lang="de-DE" altLang="hu-HU"/>
              <a:pPr>
                <a:defRPr/>
              </a:pPr>
              <a:t>‹#›</a:t>
            </a:fld>
            <a:endParaRPr lang="de-DE" altLang="hu-HU"/>
          </a:p>
        </p:txBody>
      </p:sp>
    </p:spTree>
    <p:extLst>
      <p:ext uri="{BB962C8B-B14F-4D97-AF65-F5344CB8AC3E}">
        <p14:creationId xmlns:p14="http://schemas.microsoft.com/office/powerpoint/2010/main" val="3852610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FB54905C-D83B-43CD-928D-CC2C69219C3F}" type="slidenum">
              <a:rPr lang="de-DE" altLang="hu-HU"/>
              <a:pPr>
                <a:defRPr/>
              </a:pPr>
              <a:t>‹#›</a:t>
            </a:fld>
            <a:endParaRPr lang="de-DE" altLang="hu-HU"/>
          </a:p>
        </p:txBody>
      </p:sp>
    </p:spTree>
    <p:extLst>
      <p:ext uri="{BB962C8B-B14F-4D97-AF65-F5344CB8AC3E}">
        <p14:creationId xmlns:p14="http://schemas.microsoft.com/office/powerpoint/2010/main" val="4033051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6" name="Rectangle 6"/>
          <p:cNvSpPr>
            <a:spLocks noGrp="1" noChangeArrowheads="1"/>
          </p:cNvSpPr>
          <p:nvPr>
            <p:ph type="sldNum" sz="quarter" idx="12"/>
          </p:nvPr>
        </p:nvSpPr>
        <p:spPr>
          <a:ln/>
        </p:spPr>
        <p:txBody>
          <a:bodyPr/>
          <a:lstStyle>
            <a:lvl1pPr>
              <a:defRPr/>
            </a:lvl1pPr>
          </a:lstStyle>
          <a:p>
            <a:pPr>
              <a:defRPr/>
            </a:pPr>
            <a:fld id="{DB826D92-3952-45E5-9B10-5C62A2D377DF}" type="slidenum">
              <a:rPr lang="de-DE" altLang="hu-HU"/>
              <a:pPr>
                <a:defRPr/>
              </a:pPr>
              <a:t>‹#›</a:t>
            </a:fld>
            <a:endParaRPr lang="de-DE" altLang="hu-HU"/>
          </a:p>
        </p:txBody>
      </p:sp>
    </p:spTree>
    <p:extLst>
      <p:ext uri="{BB962C8B-B14F-4D97-AF65-F5344CB8AC3E}">
        <p14:creationId xmlns:p14="http://schemas.microsoft.com/office/powerpoint/2010/main" val="2373350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7" name="Rectangle 6"/>
          <p:cNvSpPr>
            <a:spLocks noGrp="1" noChangeArrowheads="1"/>
          </p:cNvSpPr>
          <p:nvPr>
            <p:ph type="sldNum" sz="quarter" idx="12"/>
          </p:nvPr>
        </p:nvSpPr>
        <p:spPr>
          <a:ln/>
        </p:spPr>
        <p:txBody>
          <a:bodyPr/>
          <a:lstStyle>
            <a:lvl1pPr>
              <a:defRPr/>
            </a:lvl1pPr>
          </a:lstStyle>
          <a:p>
            <a:pPr>
              <a:defRPr/>
            </a:pPr>
            <a:fld id="{1AA998BC-9629-4DFB-BF8C-6C3724B70712}" type="slidenum">
              <a:rPr lang="de-DE" altLang="hu-HU"/>
              <a:pPr>
                <a:defRPr/>
              </a:pPr>
              <a:t>‹#›</a:t>
            </a:fld>
            <a:endParaRPr lang="de-DE" altLang="hu-HU"/>
          </a:p>
        </p:txBody>
      </p:sp>
    </p:spTree>
    <p:extLst>
      <p:ext uri="{BB962C8B-B14F-4D97-AF65-F5344CB8AC3E}">
        <p14:creationId xmlns:p14="http://schemas.microsoft.com/office/powerpoint/2010/main" val="3365838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30238" y="365125"/>
            <a:ext cx="7886700" cy="1325563"/>
          </a:xfrm>
        </p:spPr>
        <p:txBody>
          <a:bodyPr/>
          <a:lstStyle/>
          <a:p>
            <a:r>
              <a:rPr lang="hu-HU"/>
              <a:t>Mintacím szerkesztése</a:t>
            </a:r>
          </a:p>
        </p:txBody>
      </p:sp>
      <p:sp>
        <p:nvSpPr>
          <p:cNvPr id="3" name="Szöveg hely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630238" y="2505075"/>
            <a:ext cx="386873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29150" y="2505075"/>
            <a:ext cx="38877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9" name="Rectangle 6"/>
          <p:cNvSpPr>
            <a:spLocks noGrp="1" noChangeArrowheads="1"/>
          </p:cNvSpPr>
          <p:nvPr>
            <p:ph type="sldNum" sz="quarter" idx="12"/>
          </p:nvPr>
        </p:nvSpPr>
        <p:spPr>
          <a:ln/>
        </p:spPr>
        <p:txBody>
          <a:bodyPr/>
          <a:lstStyle>
            <a:lvl1pPr>
              <a:defRPr/>
            </a:lvl1pPr>
          </a:lstStyle>
          <a:p>
            <a:pPr>
              <a:defRPr/>
            </a:pPr>
            <a:fld id="{522834FC-AB18-43DC-B36D-D296648C1628}" type="slidenum">
              <a:rPr lang="de-DE" altLang="hu-HU"/>
              <a:pPr>
                <a:defRPr/>
              </a:pPr>
              <a:t>‹#›</a:t>
            </a:fld>
            <a:endParaRPr lang="de-DE" altLang="hu-HU"/>
          </a:p>
        </p:txBody>
      </p:sp>
    </p:spTree>
    <p:extLst>
      <p:ext uri="{BB962C8B-B14F-4D97-AF65-F5344CB8AC3E}">
        <p14:creationId xmlns:p14="http://schemas.microsoft.com/office/powerpoint/2010/main" val="247441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5" name="Rectangle 6"/>
          <p:cNvSpPr>
            <a:spLocks noGrp="1" noChangeArrowheads="1"/>
          </p:cNvSpPr>
          <p:nvPr>
            <p:ph type="sldNum" sz="quarter" idx="12"/>
          </p:nvPr>
        </p:nvSpPr>
        <p:spPr>
          <a:ln/>
        </p:spPr>
        <p:txBody>
          <a:bodyPr/>
          <a:lstStyle>
            <a:lvl1pPr>
              <a:defRPr/>
            </a:lvl1pPr>
          </a:lstStyle>
          <a:p>
            <a:pPr>
              <a:defRPr/>
            </a:pPr>
            <a:fld id="{4DE579B8-95F0-4233-B7D0-E35CE455B167}" type="slidenum">
              <a:rPr lang="de-DE" altLang="hu-HU"/>
              <a:pPr>
                <a:defRPr/>
              </a:pPr>
              <a:t>‹#›</a:t>
            </a:fld>
            <a:endParaRPr lang="de-DE" altLang="hu-HU"/>
          </a:p>
        </p:txBody>
      </p:sp>
    </p:spTree>
    <p:extLst>
      <p:ext uri="{BB962C8B-B14F-4D97-AF65-F5344CB8AC3E}">
        <p14:creationId xmlns:p14="http://schemas.microsoft.com/office/powerpoint/2010/main" val="1950615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4" name="Rectangle 6"/>
          <p:cNvSpPr>
            <a:spLocks noGrp="1" noChangeArrowheads="1"/>
          </p:cNvSpPr>
          <p:nvPr>
            <p:ph type="sldNum" sz="quarter" idx="12"/>
          </p:nvPr>
        </p:nvSpPr>
        <p:spPr>
          <a:ln/>
        </p:spPr>
        <p:txBody>
          <a:bodyPr/>
          <a:lstStyle>
            <a:lvl1pPr>
              <a:defRPr/>
            </a:lvl1pPr>
          </a:lstStyle>
          <a:p>
            <a:pPr>
              <a:defRPr/>
            </a:pPr>
            <a:fld id="{32237A75-B58B-48E4-AC19-F69AAC280A60}" type="slidenum">
              <a:rPr lang="de-DE" altLang="hu-HU"/>
              <a:pPr>
                <a:defRPr/>
              </a:pPr>
              <a:t>‹#›</a:t>
            </a:fld>
            <a:endParaRPr lang="de-DE" altLang="hu-HU"/>
          </a:p>
        </p:txBody>
      </p:sp>
    </p:spTree>
    <p:extLst>
      <p:ext uri="{BB962C8B-B14F-4D97-AF65-F5344CB8AC3E}">
        <p14:creationId xmlns:p14="http://schemas.microsoft.com/office/powerpoint/2010/main" val="713882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7" name="Rectangle 6"/>
          <p:cNvSpPr>
            <a:spLocks noGrp="1" noChangeArrowheads="1"/>
          </p:cNvSpPr>
          <p:nvPr>
            <p:ph type="sldNum" sz="quarter" idx="12"/>
          </p:nvPr>
        </p:nvSpPr>
        <p:spPr>
          <a:ln/>
        </p:spPr>
        <p:txBody>
          <a:bodyPr/>
          <a:lstStyle>
            <a:lvl1pPr>
              <a:defRPr/>
            </a:lvl1pPr>
          </a:lstStyle>
          <a:p>
            <a:pPr>
              <a:defRPr/>
            </a:pPr>
            <a:fld id="{4B8DB6A4-34ED-4638-A3E7-948D43758515}" type="slidenum">
              <a:rPr lang="de-DE" altLang="hu-HU"/>
              <a:pPr>
                <a:defRPr/>
              </a:pPr>
              <a:t>‹#›</a:t>
            </a:fld>
            <a:endParaRPr lang="de-DE" altLang="hu-HU"/>
          </a:p>
        </p:txBody>
      </p:sp>
    </p:spTree>
    <p:extLst>
      <p:ext uri="{BB962C8B-B14F-4D97-AF65-F5344CB8AC3E}">
        <p14:creationId xmlns:p14="http://schemas.microsoft.com/office/powerpoint/2010/main" val="702595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hu-HU"/>
          </a:p>
        </p:txBody>
      </p:sp>
      <p:sp>
        <p:nvSpPr>
          <p:cNvPr id="7" name="Rectangle 6"/>
          <p:cNvSpPr>
            <a:spLocks noGrp="1" noChangeArrowheads="1"/>
          </p:cNvSpPr>
          <p:nvPr>
            <p:ph type="sldNum" sz="quarter" idx="12"/>
          </p:nvPr>
        </p:nvSpPr>
        <p:spPr>
          <a:ln/>
        </p:spPr>
        <p:txBody>
          <a:bodyPr/>
          <a:lstStyle>
            <a:lvl1pPr>
              <a:defRPr/>
            </a:lvl1pPr>
          </a:lstStyle>
          <a:p>
            <a:pPr>
              <a:defRPr/>
            </a:pPr>
            <a:fld id="{7213666C-C589-4DE5-994D-8216F9D76C37}" type="slidenum">
              <a:rPr lang="de-DE" altLang="hu-HU"/>
              <a:pPr>
                <a:defRPr/>
              </a:pPr>
              <a:t>‹#›</a:t>
            </a:fld>
            <a:endParaRPr lang="de-DE" altLang="hu-HU"/>
          </a:p>
        </p:txBody>
      </p:sp>
    </p:spTree>
    <p:extLst>
      <p:ext uri="{BB962C8B-B14F-4D97-AF65-F5344CB8AC3E}">
        <p14:creationId xmlns:p14="http://schemas.microsoft.com/office/powerpoint/2010/main" val="3244961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hu-HU"/>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hu-HU"/>
              <a:t>Mintaszöveg szerkesztése</a:t>
            </a:r>
          </a:p>
          <a:p>
            <a:pPr lvl="1"/>
            <a:r>
              <a:rPr lang="de-DE" altLang="hu-HU"/>
              <a:t>Második szint</a:t>
            </a:r>
          </a:p>
          <a:p>
            <a:pPr lvl="2"/>
            <a:r>
              <a:rPr lang="de-DE" altLang="hu-HU"/>
              <a:t>Harmadik szint</a:t>
            </a:r>
          </a:p>
          <a:p>
            <a:pPr lvl="3"/>
            <a:r>
              <a:rPr lang="de-DE" altLang="hu-HU"/>
              <a:t>Negyedik szint</a:t>
            </a:r>
          </a:p>
          <a:p>
            <a:pPr lvl="4"/>
            <a:r>
              <a:rPr lang="de-DE" alt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de-DE" alt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de-DE" alt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50D8D539-9942-45BC-BD38-34F50D2322CF}" type="slidenum">
              <a:rPr lang="de-DE" altLang="hu-HU"/>
              <a:pPr>
                <a:defRPr/>
              </a:pPr>
              <a:t>‹#›</a:t>
            </a:fld>
            <a:endParaRPr lang="de-DE" alt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11187" y="1340768"/>
            <a:ext cx="7921625" cy="2951163"/>
          </a:xfrm>
        </p:spPr>
        <p:txBody>
          <a:bodyPr anchor="ctr"/>
          <a:lstStyle/>
          <a:p>
            <a:pPr eaLnBrk="1" hangingPunct="1"/>
            <a:r>
              <a:rPr lang="de-DE" altLang="hu-HU" sz="4000" dirty="0"/>
              <a:t> </a:t>
            </a:r>
            <a:r>
              <a:rPr lang="hu-HU" altLang="hu-HU" sz="4000" dirty="0"/>
              <a:t/>
            </a:r>
            <a:br>
              <a:rPr lang="hu-HU" altLang="hu-HU" sz="4000" dirty="0"/>
            </a:br>
            <a:r>
              <a:rPr lang="hu-HU" altLang="hu-HU" sz="4000" dirty="0"/>
              <a:t> </a:t>
            </a:r>
            <a:r>
              <a:rPr lang="de-DE" altLang="hu-HU" sz="4000" b="1" dirty="0"/>
              <a:t>Topographische Anatomie de</a:t>
            </a:r>
            <a:r>
              <a:rPr lang="hu-HU" altLang="hu-HU" sz="4000" b="1" dirty="0"/>
              <a:t>r</a:t>
            </a:r>
            <a:r>
              <a:rPr lang="de-DE" altLang="hu-HU" sz="4000" b="1" dirty="0"/>
              <a:t> </a:t>
            </a:r>
            <a:r>
              <a:rPr lang="hu-HU" altLang="hu-HU" sz="4000" b="1" dirty="0" err="1"/>
              <a:t>Brustorgane</a:t>
            </a:r>
            <a:r>
              <a:rPr lang="de-DE" altLang="hu-HU" sz="4000" b="1" dirty="0"/>
              <a:t>.</a:t>
            </a:r>
            <a:r>
              <a:rPr lang="hu-HU" altLang="hu-HU" sz="4000" b="1" dirty="0"/>
              <a:t> </a:t>
            </a:r>
            <a:br>
              <a:rPr lang="hu-HU" altLang="hu-HU" sz="4000" b="1" dirty="0"/>
            </a:br>
            <a:r>
              <a:rPr lang="hu-HU" altLang="hu-HU" sz="4000" b="1" dirty="0" err="1"/>
              <a:t>Schnittanatomie</a:t>
            </a:r>
            <a:r>
              <a:rPr lang="hu-HU" altLang="hu-HU" sz="4000" b="1" dirty="0"/>
              <a:t> des </a:t>
            </a:r>
            <a:r>
              <a:rPr lang="hu-HU" altLang="hu-HU" sz="4000" b="1" dirty="0" err="1"/>
              <a:t>Brustkorbs</a:t>
            </a:r>
            <a:r>
              <a:rPr lang="hu-HU" altLang="hu-HU" sz="4000" b="1" dirty="0"/>
              <a:t>.</a:t>
            </a:r>
            <a:r>
              <a:rPr lang="de-DE" altLang="hu-HU" sz="4000" b="1" dirty="0"/>
              <a:t/>
            </a:r>
            <a:br>
              <a:rPr lang="de-DE" altLang="hu-HU" sz="4000" b="1" dirty="0"/>
            </a:br>
            <a:r>
              <a:rPr lang="hu-HU" altLang="hu-HU" sz="4000" b="1" dirty="0" err="1"/>
              <a:t>Topogrphie</a:t>
            </a:r>
            <a:r>
              <a:rPr lang="hu-HU" altLang="hu-HU" sz="4000" b="1" dirty="0"/>
              <a:t> der </a:t>
            </a:r>
            <a:r>
              <a:rPr lang="hu-HU" altLang="hu-HU" sz="4000" b="1" dirty="0" err="1"/>
              <a:t>Thorako</a:t>
            </a:r>
            <a:r>
              <a:rPr lang="hu-HU" altLang="hu-HU" sz="4000" b="1" dirty="0"/>
              <a:t>- und </a:t>
            </a:r>
            <a:r>
              <a:rPr lang="hu-HU" altLang="hu-HU" sz="4000" b="1" dirty="0" err="1"/>
              <a:t>Perikardiozentese</a:t>
            </a:r>
            <a:r>
              <a:rPr lang="de-DE" altLang="hu-HU" sz="4000" b="1" dirty="0"/>
              <a:t>.</a:t>
            </a:r>
          </a:p>
        </p:txBody>
      </p:sp>
      <p:sp>
        <p:nvSpPr>
          <p:cNvPr id="3075" name="Rectangle 3"/>
          <p:cNvSpPr>
            <a:spLocks noGrp="1" noChangeArrowheads="1"/>
          </p:cNvSpPr>
          <p:nvPr>
            <p:ph type="subTitle" idx="1"/>
          </p:nvPr>
        </p:nvSpPr>
        <p:spPr>
          <a:xfrm>
            <a:off x="4572000" y="5949950"/>
            <a:ext cx="4176713" cy="647700"/>
          </a:xfrm>
        </p:spPr>
        <p:txBody>
          <a:bodyPr/>
          <a:lstStyle/>
          <a:p>
            <a:pPr eaLnBrk="1" hangingPunct="1">
              <a:lnSpc>
                <a:spcPct val="90000"/>
              </a:lnSpc>
            </a:pPr>
            <a:r>
              <a:rPr lang="hu-HU" altLang="hu-HU" sz="1800" b="1" i="1" dirty="0">
                <a:solidFill>
                  <a:schemeClr val="tx1">
                    <a:lumMod val="65000"/>
                    <a:lumOff val="35000"/>
                  </a:schemeClr>
                </a:solidFill>
              </a:rPr>
              <a:t>dr. AttilaMagyar</a:t>
            </a:r>
          </a:p>
          <a:p>
            <a:pPr eaLnBrk="1" hangingPunct="1">
              <a:lnSpc>
                <a:spcPct val="90000"/>
              </a:lnSpc>
            </a:pPr>
            <a:r>
              <a:rPr lang="hu-HU" altLang="hu-HU" sz="1800" b="1" i="1" dirty="0">
                <a:solidFill>
                  <a:schemeClr val="tx1">
                    <a:lumMod val="65000"/>
                    <a:lumOff val="35000"/>
                  </a:schemeClr>
                </a:solidFill>
              </a:rPr>
              <a:t>28.02.2018.</a:t>
            </a:r>
            <a:endParaRPr lang="de-DE" altLang="hu-HU" sz="1800" b="1" i="1" dirty="0">
              <a:solidFill>
                <a:schemeClr val="tx1">
                  <a:lumMod val="65000"/>
                  <a:lumOff val="3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7458"/>
            <a:ext cx="6192688" cy="6647742"/>
          </a:xfrm>
          <a:prstGeom prst="rect">
            <a:avLst/>
          </a:prstGeom>
        </p:spPr>
      </p:pic>
    </p:spTree>
    <p:extLst>
      <p:ext uri="{BB962C8B-B14F-4D97-AF65-F5344CB8AC3E}">
        <p14:creationId xmlns:p14="http://schemas.microsoft.com/office/powerpoint/2010/main" val="4219514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Cupula</a:t>
            </a:r>
            <a:r>
              <a:rPr lang="hu-HU" dirty="0"/>
              <a:t> </a:t>
            </a:r>
            <a:r>
              <a:rPr lang="hu-HU" dirty="0" err="1"/>
              <a:t>pleurae</a:t>
            </a:r>
            <a:endParaRPr lang="de-DE" dirty="0"/>
          </a:p>
        </p:txBody>
      </p:sp>
      <p:sp>
        <p:nvSpPr>
          <p:cNvPr id="3" name="Tartalom helye 2"/>
          <p:cNvSpPr>
            <a:spLocks noGrp="1"/>
          </p:cNvSpPr>
          <p:nvPr>
            <p:ph idx="1"/>
          </p:nvPr>
        </p:nvSpPr>
        <p:spPr/>
        <p:txBody>
          <a:bodyPr/>
          <a:lstStyle/>
          <a:p>
            <a:r>
              <a:rPr lang="hu-HU" sz="2800" dirty="0" err="1"/>
              <a:t>Muskelzelt</a:t>
            </a:r>
            <a:r>
              <a:rPr lang="hu-HU" sz="2800" dirty="0"/>
              <a:t> (Mm. </a:t>
            </a:r>
            <a:r>
              <a:rPr lang="hu-HU" sz="2800" dirty="0" err="1"/>
              <a:t>scaleni</a:t>
            </a:r>
            <a:r>
              <a:rPr lang="hu-HU" sz="2800" dirty="0"/>
              <a:t>; M. </a:t>
            </a:r>
            <a:r>
              <a:rPr lang="hu-HU" sz="2800" dirty="0" err="1"/>
              <a:t>long</a:t>
            </a:r>
            <a:r>
              <a:rPr lang="hu-HU" sz="2800" dirty="0"/>
              <a:t>. colli)</a:t>
            </a:r>
          </a:p>
          <a:p>
            <a:r>
              <a:rPr lang="hu-HU" sz="2800" dirty="0" err="1"/>
              <a:t>Rechts</a:t>
            </a:r>
            <a:r>
              <a:rPr lang="hu-HU" sz="2800" dirty="0"/>
              <a:t>: </a:t>
            </a:r>
            <a:r>
              <a:rPr lang="hu-HU" sz="2800" b="1" dirty="0" err="1"/>
              <a:t>ventral</a:t>
            </a:r>
            <a:r>
              <a:rPr lang="hu-HU" sz="2800" dirty="0"/>
              <a:t>: </a:t>
            </a:r>
            <a:r>
              <a:rPr lang="hu-HU" sz="2800" dirty="0" err="1"/>
              <a:t>Tr</a:t>
            </a:r>
            <a:r>
              <a:rPr lang="hu-HU" sz="2800" dirty="0"/>
              <a:t>. </a:t>
            </a:r>
            <a:r>
              <a:rPr lang="hu-HU" sz="2800" dirty="0" err="1" smtClean="0"/>
              <a:t>brachioceph</a:t>
            </a:r>
            <a:r>
              <a:rPr lang="hu-HU" sz="2800" dirty="0" smtClean="0"/>
              <a:t>. </a:t>
            </a:r>
            <a:r>
              <a:rPr lang="hu-HU" sz="2800" dirty="0"/>
              <a:t>mit der A. subclavia; N. vagus; </a:t>
            </a:r>
            <a:r>
              <a:rPr lang="hu-HU" sz="2800" dirty="0" err="1"/>
              <a:t>Links</a:t>
            </a:r>
            <a:r>
              <a:rPr lang="hu-HU" sz="2800" dirty="0"/>
              <a:t>: A. </a:t>
            </a:r>
            <a:r>
              <a:rPr lang="hu-HU" sz="2800" dirty="0" err="1"/>
              <a:t>subcl</a:t>
            </a:r>
            <a:r>
              <a:rPr lang="hu-HU" sz="2800" dirty="0"/>
              <a:t>. sin; </a:t>
            </a:r>
            <a:r>
              <a:rPr lang="hu-HU" sz="2800" b="1" dirty="0" err="1"/>
              <a:t>vor</a:t>
            </a:r>
            <a:r>
              <a:rPr lang="hu-HU" sz="2800" dirty="0"/>
              <a:t> der A. </a:t>
            </a:r>
            <a:r>
              <a:rPr lang="hu-HU" sz="2800" dirty="0" err="1"/>
              <a:t>subcl</a:t>
            </a:r>
            <a:r>
              <a:rPr lang="hu-HU" sz="2800" dirty="0"/>
              <a:t>: </a:t>
            </a:r>
            <a:r>
              <a:rPr lang="hu-HU" sz="2800" dirty="0" err="1"/>
              <a:t>ist</a:t>
            </a:r>
            <a:r>
              <a:rPr lang="hu-HU" sz="2800" dirty="0"/>
              <a:t> </a:t>
            </a:r>
            <a:r>
              <a:rPr lang="hu-HU" sz="2800" dirty="0" err="1"/>
              <a:t>die</a:t>
            </a:r>
            <a:r>
              <a:rPr lang="hu-HU" sz="2800" dirty="0"/>
              <a:t> V. subclavia; mit der A/V. thoracica int.; </a:t>
            </a:r>
            <a:r>
              <a:rPr lang="hu-HU" sz="2800" b="1" dirty="0" err="1"/>
              <a:t>medial</a:t>
            </a:r>
            <a:r>
              <a:rPr lang="hu-HU" sz="2800" dirty="0"/>
              <a:t> </a:t>
            </a:r>
            <a:r>
              <a:rPr lang="hu-HU" sz="2800" dirty="0" err="1"/>
              <a:t>davon</a:t>
            </a:r>
            <a:r>
              <a:rPr lang="hu-HU" sz="2800" dirty="0"/>
              <a:t>: </a:t>
            </a:r>
            <a:r>
              <a:rPr lang="hu-HU" sz="2800" dirty="0" err="1"/>
              <a:t>N.phren</a:t>
            </a:r>
            <a:r>
              <a:rPr lang="hu-HU" sz="2800" dirty="0"/>
              <a:t>.; </a:t>
            </a:r>
            <a:r>
              <a:rPr lang="hu-HU" sz="2800" b="1" dirty="0" err="1"/>
              <a:t>hinter</a:t>
            </a:r>
            <a:r>
              <a:rPr lang="hu-HU" sz="2800" dirty="0"/>
              <a:t> der A. </a:t>
            </a:r>
            <a:r>
              <a:rPr lang="hu-HU" sz="2800" dirty="0" err="1"/>
              <a:t>subcl</a:t>
            </a:r>
            <a:r>
              <a:rPr lang="hu-HU" sz="2800" dirty="0"/>
              <a:t>.: Truncus </a:t>
            </a:r>
            <a:r>
              <a:rPr lang="hu-HU" sz="2800" dirty="0" err="1"/>
              <a:t>inf</a:t>
            </a:r>
            <a:r>
              <a:rPr lang="hu-HU" sz="2800" dirty="0"/>
              <a:t>.; </a:t>
            </a:r>
            <a:r>
              <a:rPr lang="hu-HU" sz="2800" b="1" dirty="0" err="1"/>
              <a:t>hinten</a:t>
            </a:r>
            <a:r>
              <a:rPr lang="hu-HU" sz="2800" dirty="0"/>
              <a:t>: Truncus </a:t>
            </a:r>
            <a:r>
              <a:rPr lang="hu-HU" sz="2800" dirty="0" err="1"/>
              <a:t>symp</a:t>
            </a:r>
            <a:r>
              <a:rPr lang="hu-HU" sz="2800" dirty="0"/>
              <a:t>.; </a:t>
            </a:r>
            <a:r>
              <a:rPr lang="hu-HU" sz="2800" dirty="0" err="1"/>
              <a:t>Ggl</a:t>
            </a:r>
            <a:r>
              <a:rPr lang="hu-HU" sz="2800" dirty="0"/>
              <a:t>. </a:t>
            </a:r>
            <a:r>
              <a:rPr lang="hu-HU" sz="2800" dirty="0" err="1"/>
              <a:t>stellatum</a:t>
            </a:r>
            <a:r>
              <a:rPr lang="hu-HU" sz="2800" dirty="0"/>
              <a:t>; </a:t>
            </a:r>
            <a:endParaRPr lang="de-DE" sz="2800" dirty="0"/>
          </a:p>
        </p:txBody>
      </p:sp>
    </p:spTree>
    <p:extLst>
      <p:ext uri="{BB962C8B-B14F-4D97-AF65-F5344CB8AC3E}">
        <p14:creationId xmlns:p14="http://schemas.microsoft.com/office/powerpoint/2010/main" val="2043947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67592"/>
            <a:ext cx="6624736" cy="6522816"/>
          </a:xfrm>
          <a:prstGeom prst="rect">
            <a:avLst/>
          </a:prstGeom>
        </p:spPr>
      </p:pic>
    </p:spTree>
    <p:extLst>
      <p:ext uri="{BB962C8B-B14F-4D97-AF65-F5344CB8AC3E}">
        <p14:creationId xmlns:p14="http://schemas.microsoft.com/office/powerpoint/2010/main" val="1936596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88639"/>
            <a:ext cx="4248880" cy="4455331"/>
          </a:xfrm>
          <a:prstGeom prst="rect">
            <a:avLst/>
          </a:prstGeom>
        </p:spPr>
      </p:pic>
      <p:sp>
        <p:nvSpPr>
          <p:cNvPr id="4" name="Szövegdoboz 3"/>
          <p:cNvSpPr txBox="1"/>
          <p:nvPr/>
        </p:nvSpPr>
        <p:spPr>
          <a:xfrm>
            <a:off x="395536" y="332656"/>
            <a:ext cx="3672408" cy="1200329"/>
          </a:xfrm>
          <a:prstGeom prst="rect">
            <a:avLst/>
          </a:prstGeom>
          <a:noFill/>
        </p:spPr>
        <p:txBody>
          <a:bodyPr wrap="square" rtlCol="0">
            <a:spAutoFit/>
          </a:bodyPr>
          <a:lstStyle/>
          <a:p>
            <a:r>
              <a:rPr lang="hu-HU" dirty="0" err="1"/>
              <a:t>Spatium</a:t>
            </a:r>
            <a:r>
              <a:rPr lang="hu-HU" dirty="0"/>
              <a:t> </a:t>
            </a:r>
            <a:r>
              <a:rPr lang="hu-HU" dirty="0" err="1"/>
              <a:t>intercostale</a:t>
            </a:r>
            <a:r>
              <a:rPr lang="hu-HU" dirty="0"/>
              <a:t>:</a:t>
            </a:r>
            <a:br>
              <a:rPr lang="hu-HU" dirty="0"/>
            </a:br>
            <a:r>
              <a:rPr lang="hu-HU" dirty="0"/>
              <a:t/>
            </a:r>
            <a:br>
              <a:rPr lang="hu-HU" dirty="0"/>
            </a:br>
            <a:r>
              <a:rPr lang="hu-HU" b="1" dirty="0"/>
              <a:t>VAN</a:t>
            </a:r>
            <a:r>
              <a:rPr lang="hu-HU" dirty="0"/>
              <a:t> (intercostalis)</a:t>
            </a:r>
          </a:p>
          <a:p>
            <a:endParaRPr lang="de-DE" dirty="0"/>
          </a:p>
        </p:txBody>
      </p:sp>
      <p:pic>
        <p:nvPicPr>
          <p:cNvPr id="5" name="Kép 4"/>
          <p:cNvPicPr>
            <a:picLocks noChangeAspect="1"/>
          </p:cNvPicPr>
          <p:nvPr/>
        </p:nvPicPr>
        <p:blipFill>
          <a:blip r:embed="rId3"/>
          <a:stretch>
            <a:fillRect/>
          </a:stretch>
        </p:blipFill>
        <p:spPr>
          <a:xfrm>
            <a:off x="235787" y="4149080"/>
            <a:ext cx="3432498" cy="2288332"/>
          </a:xfrm>
          <a:prstGeom prst="rect">
            <a:avLst/>
          </a:prstGeom>
        </p:spPr>
      </p:pic>
      <p:sp>
        <p:nvSpPr>
          <p:cNvPr id="6" name="Téglalap 5"/>
          <p:cNvSpPr/>
          <p:nvPr/>
        </p:nvSpPr>
        <p:spPr>
          <a:xfrm>
            <a:off x="395536" y="5949280"/>
            <a:ext cx="654859" cy="369332"/>
          </a:xfrm>
          <a:prstGeom prst="rect">
            <a:avLst/>
          </a:prstGeom>
        </p:spPr>
        <p:txBody>
          <a:bodyPr wrap="none">
            <a:spAutoFit/>
          </a:bodyPr>
          <a:lstStyle/>
          <a:p>
            <a:r>
              <a:rPr lang="hu-HU" b="1" dirty="0"/>
              <a:t>VAN</a:t>
            </a:r>
            <a:endParaRPr lang="de-DE" dirty="0"/>
          </a:p>
        </p:txBody>
      </p:sp>
    </p:spTree>
    <p:extLst>
      <p:ext uri="{BB962C8B-B14F-4D97-AF65-F5344CB8AC3E}">
        <p14:creationId xmlns:p14="http://schemas.microsoft.com/office/powerpoint/2010/main" val="480098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95536" y="332656"/>
            <a:ext cx="7416824" cy="2031325"/>
          </a:xfrm>
          <a:prstGeom prst="rect">
            <a:avLst/>
          </a:prstGeom>
          <a:noFill/>
        </p:spPr>
        <p:txBody>
          <a:bodyPr wrap="square" rtlCol="0">
            <a:spAutoFit/>
          </a:bodyPr>
          <a:lstStyle/>
          <a:p>
            <a:pPr algn="ctr"/>
            <a:r>
              <a:rPr lang="hu-HU" b="1" dirty="0" err="1"/>
              <a:t>Thoracocentesis</a:t>
            </a:r>
            <a:r>
              <a:rPr lang="hu-HU" b="1" dirty="0"/>
              <a:t>, </a:t>
            </a:r>
            <a:r>
              <a:rPr lang="hu-HU" b="1" dirty="0" err="1"/>
              <a:t>Punktion</a:t>
            </a:r>
            <a:r>
              <a:rPr lang="hu-HU" b="1" dirty="0"/>
              <a:t> der </a:t>
            </a:r>
            <a:r>
              <a:rPr lang="hu-HU" b="1" dirty="0" err="1"/>
              <a:t>Pleura</a:t>
            </a:r>
            <a:endParaRPr lang="hu-HU" b="1" dirty="0"/>
          </a:p>
          <a:p>
            <a:endParaRPr lang="hu-HU" dirty="0"/>
          </a:p>
          <a:p>
            <a:r>
              <a:rPr lang="hu-HU" dirty="0" err="1"/>
              <a:t>Absaugen</a:t>
            </a:r>
            <a:r>
              <a:rPr lang="hu-HU" dirty="0"/>
              <a:t> </a:t>
            </a:r>
            <a:r>
              <a:rPr lang="hu-HU" dirty="0" smtClean="0"/>
              <a:t>der </a:t>
            </a:r>
            <a:r>
              <a:rPr lang="hu-HU" dirty="0" err="1"/>
              <a:t>Flüssigkeit</a:t>
            </a:r>
            <a:r>
              <a:rPr lang="hu-HU" dirty="0"/>
              <a:t> </a:t>
            </a:r>
            <a:r>
              <a:rPr lang="hu-HU" dirty="0" err="1"/>
              <a:t>aus</a:t>
            </a:r>
            <a:r>
              <a:rPr lang="hu-HU" dirty="0"/>
              <a:t> </a:t>
            </a:r>
            <a:r>
              <a:rPr lang="hu-HU" dirty="0" err="1" smtClean="0"/>
              <a:t>dem</a:t>
            </a:r>
            <a:r>
              <a:rPr lang="hu-HU" dirty="0" smtClean="0"/>
              <a:t> </a:t>
            </a:r>
            <a:r>
              <a:rPr lang="hu-HU" dirty="0" err="1"/>
              <a:t>Pleuraspalt</a:t>
            </a:r>
            <a:r>
              <a:rPr lang="hu-HU" dirty="0"/>
              <a:t> (Cavum </a:t>
            </a:r>
            <a:r>
              <a:rPr lang="hu-HU" dirty="0" err="1"/>
              <a:t>pleurae</a:t>
            </a:r>
            <a:r>
              <a:rPr lang="hu-HU" dirty="0"/>
              <a:t>)</a:t>
            </a:r>
          </a:p>
          <a:p>
            <a:r>
              <a:rPr lang="hu-HU" dirty="0" err="1" smtClean="0"/>
              <a:t>Wo</a:t>
            </a:r>
            <a:r>
              <a:rPr lang="hu-HU" dirty="0" smtClean="0"/>
              <a:t>? </a:t>
            </a:r>
            <a:r>
              <a:rPr lang="hu-HU" dirty="0" err="1" smtClean="0"/>
              <a:t>Zwischen</a:t>
            </a:r>
            <a:r>
              <a:rPr lang="hu-HU" dirty="0" smtClean="0"/>
              <a:t> </a:t>
            </a:r>
            <a:r>
              <a:rPr lang="hu-HU" b="1" dirty="0" err="1"/>
              <a:t>Linea</a:t>
            </a:r>
            <a:r>
              <a:rPr lang="hu-HU" b="1" dirty="0"/>
              <a:t> </a:t>
            </a:r>
            <a:r>
              <a:rPr lang="hu-HU" b="1" dirty="0" err="1"/>
              <a:t>scapularis</a:t>
            </a:r>
            <a:r>
              <a:rPr lang="hu-HU" b="1" dirty="0"/>
              <a:t> </a:t>
            </a:r>
            <a:r>
              <a:rPr lang="hu-HU" dirty="0"/>
              <a:t>und </a:t>
            </a:r>
            <a:r>
              <a:rPr lang="hu-HU" b="1" dirty="0" err="1"/>
              <a:t>Linea</a:t>
            </a:r>
            <a:r>
              <a:rPr lang="hu-HU" b="1" dirty="0"/>
              <a:t> axillaris post</a:t>
            </a:r>
            <a:r>
              <a:rPr lang="hu-HU" dirty="0"/>
              <a:t>.: </a:t>
            </a:r>
            <a:r>
              <a:rPr lang="hu-HU" dirty="0" err="1"/>
              <a:t>hier</a:t>
            </a:r>
            <a:r>
              <a:rPr lang="hu-HU" dirty="0"/>
              <a:t> sind </a:t>
            </a:r>
            <a:r>
              <a:rPr lang="hu-HU" dirty="0" err="1"/>
              <a:t>die</a:t>
            </a:r>
            <a:r>
              <a:rPr lang="hu-HU" dirty="0"/>
              <a:t> IC-</a:t>
            </a:r>
            <a:r>
              <a:rPr lang="hu-HU" dirty="0" err="1"/>
              <a:t>Räume</a:t>
            </a:r>
            <a:r>
              <a:rPr lang="hu-HU" dirty="0"/>
              <a:t> </a:t>
            </a:r>
            <a:r>
              <a:rPr lang="hu-HU" dirty="0" err="1"/>
              <a:t>die</a:t>
            </a:r>
            <a:r>
              <a:rPr lang="hu-HU" dirty="0"/>
              <a:t> </a:t>
            </a:r>
            <a:r>
              <a:rPr lang="hu-HU" dirty="0" err="1" smtClean="0"/>
              <a:t>höchsten</a:t>
            </a:r>
            <a:r>
              <a:rPr lang="hu-HU" dirty="0" smtClean="0"/>
              <a:t>, </a:t>
            </a:r>
            <a:r>
              <a:rPr lang="hu-HU" dirty="0"/>
              <a:t>und </a:t>
            </a:r>
            <a:r>
              <a:rPr lang="hu-HU" dirty="0" err="1"/>
              <a:t>die</a:t>
            </a:r>
            <a:r>
              <a:rPr lang="hu-HU" dirty="0"/>
              <a:t> </a:t>
            </a:r>
            <a:r>
              <a:rPr lang="hu-HU" dirty="0" err="1"/>
              <a:t>Muskulatur</a:t>
            </a:r>
            <a:r>
              <a:rPr lang="hu-HU" dirty="0"/>
              <a:t> </a:t>
            </a:r>
            <a:r>
              <a:rPr lang="hu-HU" dirty="0" err="1"/>
              <a:t>ist</a:t>
            </a:r>
            <a:r>
              <a:rPr lang="hu-HU" dirty="0"/>
              <a:t> </a:t>
            </a:r>
            <a:r>
              <a:rPr lang="hu-HU" dirty="0" err="1"/>
              <a:t>die</a:t>
            </a:r>
            <a:r>
              <a:rPr lang="hu-HU" dirty="0"/>
              <a:t> </a:t>
            </a:r>
            <a:r>
              <a:rPr lang="hu-HU" dirty="0" err="1"/>
              <a:t>dünnste</a:t>
            </a:r>
            <a:endParaRPr lang="hu-HU" dirty="0"/>
          </a:p>
          <a:p>
            <a:r>
              <a:rPr lang="hu-HU" dirty="0" err="1"/>
              <a:t>Nadel</a:t>
            </a:r>
            <a:r>
              <a:rPr lang="hu-HU" dirty="0"/>
              <a:t>: </a:t>
            </a:r>
            <a:r>
              <a:rPr lang="hu-HU" dirty="0" err="1"/>
              <a:t>immer</a:t>
            </a:r>
            <a:r>
              <a:rPr lang="hu-HU" dirty="0"/>
              <a:t> </a:t>
            </a:r>
            <a:r>
              <a:rPr lang="hu-HU" b="1" dirty="0" err="1"/>
              <a:t>über</a:t>
            </a:r>
            <a:r>
              <a:rPr lang="hu-HU" b="1" dirty="0"/>
              <a:t> </a:t>
            </a:r>
            <a:r>
              <a:rPr lang="hu-HU" b="1" dirty="0" err="1"/>
              <a:t>eine</a:t>
            </a:r>
            <a:r>
              <a:rPr lang="hu-HU" b="1" dirty="0"/>
              <a:t> </a:t>
            </a:r>
            <a:r>
              <a:rPr lang="hu-HU" b="1" dirty="0" err="1"/>
              <a:t>Rippe</a:t>
            </a:r>
            <a:endParaRPr lang="hu-HU" b="1" dirty="0"/>
          </a:p>
          <a:p>
            <a:endParaRPr lang="de-DE"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2852936"/>
            <a:ext cx="6448776" cy="3827099"/>
          </a:xfrm>
          <a:prstGeom prst="rect">
            <a:avLst/>
          </a:prstGeom>
        </p:spPr>
      </p:pic>
    </p:spTree>
    <p:extLst>
      <p:ext uri="{BB962C8B-B14F-4D97-AF65-F5344CB8AC3E}">
        <p14:creationId xmlns:p14="http://schemas.microsoft.com/office/powerpoint/2010/main" val="3656051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Mediastinum</a:t>
            </a:r>
            <a:endParaRPr lang="de-DE" dirty="0"/>
          </a:p>
        </p:txBody>
      </p:sp>
      <p:sp>
        <p:nvSpPr>
          <p:cNvPr id="3" name="Tartalom helye 2"/>
          <p:cNvSpPr>
            <a:spLocks noGrp="1"/>
          </p:cNvSpPr>
          <p:nvPr>
            <p:ph idx="1"/>
          </p:nvPr>
        </p:nvSpPr>
        <p:spPr/>
        <p:txBody>
          <a:bodyPr/>
          <a:lstStyle/>
          <a:p>
            <a:r>
              <a:rPr lang="de-DE" sz="2400" b="1" dirty="0"/>
              <a:t>Einteilung</a:t>
            </a:r>
            <a:r>
              <a:rPr lang="de-DE" sz="2400" dirty="0"/>
              <a:t> (DE): </a:t>
            </a:r>
            <a:r>
              <a:rPr lang="de-DE" sz="2400" b="1" dirty="0"/>
              <a:t>superior</a:t>
            </a:r>
            <a:r>
              <a:rPr lang="de-DE" sz="2400" dirty="0"/>
              <a:t> und </a:t>
            </a:r>
            <a:r>
              <a:rPr lang="de-DE" sz="2400" b="1" dirty="0"/>
              <a:t>inferior</a:t>
            </a:r>
            <a:r>
              <a:rPr lang="de-DE" sz="2400" dirty="0"/>
              <a:t>; und die letztere ist weiteraufgeteilt: </a:t>
            </a:r>
            <a:r>
              <a:rPr lang="de-DE" sz="2400" b="1" dirty="0"/>
              <a:t>anterior</a:t>
            </a:r>
            <a:r>
              <a:rPr lang="de-DE" sz="2400" dirty="0"/>
              <a:t>-</a:t>
            </a:r>
            <a:r>
              <a:rPr lang="de-DE" sz="2400" b="1" dirty="0" err="1"/>
              <a:t>cardiacum</a:t>
            </a:r>
            <a:r>
              <a:rPr lang="de-DE" sz="2400" dirty="0"/>
              <a:t> (medium) – </a:t>
            </a:r>
            <a:r>
              <a:rPr lang="de-DE" sz="2400" b="1" dirty="0"/>
              <a:t>posterior</a:t>
            </a:r>
            <a:r>
              <a:rPr lang="de-DE" sz="2400" dirty="0"/>
              <a:t> (einstöckiges Häuschen mit Geschäft</a:t>
            </a:r>
            <a:endParaRPr lang="hu-HU" sz="2400" dirty="0"/>
          </a:p>
          <a:p>
            <a:pPr marL="0" indent="0">
              <a:buNone/>
            </a:pPr>
            <a:endParaRPr lang="hu-HU" sz="2400" dirty="0"/>
          </a:p>
          <a:p>
            <a:r>
              <a:rPr lang="de-DE" sz="2400" b="1" dirty="0"/>
              <a:t>Einteilung</a:t>
            </a:r>
            <a:r>
              <a:rPr lang="de-DE" sz="2400" dirty="0"/>
              <a:t> (HU):  </a:t>
            </a:r>
            <a:r>
              <a:rPr lang="de-DE" sz="2400" b="1" dirty="0" err="1"/>
              <a:t>supracardiacum</a:t>
            </a:r>
            <a:r>
              <a:rPr lang="de-DE" sz="2400" dirty="0"/>
              <a:t> (oberhalb </a:t>
            </a:r>
            <a:r>
              <a:rPr lang="de-DE" sz="2400" b="1" dirty="0"/>
              <a:t>und vor</a:t>
            </a:r>
            <a:r>
              <a:rPr lang="de-DE" sz="2400" dirty="0"/>
              <a:t> der Lungenwurzel), </a:t>
            </a:r>
            <a:r>
              <a:rPr lang="de-DE" sz="2400" b="1" dirty="0" err="1"/>
              <a:t>cardiacum</a:t>
            </a:r>
            <a:r>
              <a:rPr lang="de-DE" sz="2400" dirty="0"/>
              <a:t>  (unterhalb </a:t>
            </a:r>
            <a:r>
              <a:rPr lang="de-DE" sz="2400" b="1" dirty="0"/>
              <a:t>und vor</a:t>
            </a:r>
            <a:r>
              <a:rPr lang="de-DE" sz="2400" dirty="0"/>
              <a:t> der Lungenwurzel); </a:t>
            </a:r>
            <a:r>
              <a:rPr lang="de-DE" sz="2400" b="1" dirty="0"/>
              <a:t>posterior</a:t>
            </a:r>
            <a:r>
              <a:rPr lang="de-DE" sz="2400" dirty="0"/>
              <a:t>: hinter der Lungenwurzel komplett.</a:t>
            </a:r>
            <a:endParaRPr lang="hu-HU" sz="2400" dirty="0"/>
          </a:p>
          <a:p>
            <a:endParaRPr lang="de-DE" sz="2800" dirty="0"/>
          </a:p>
        </p:txBody>
      </p:sp>
    </p:spTree>
    <p:extLst>
      <p:ext uri="{BB962C8B-B14F-4D97-AF65-F5344CB8AC3E}">
        <p14:creationId xmlns:p14="http://schemas.microsoft.com/office/powerpoint/2010/main" val="3847776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okumentumok\Attila\OKTATÁS\Egyetem\Előadások\ÁOK-GYOK-EÜInf\Mediastinum\Rohen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16280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Szövegdoboz 1"/>
          <p:cNvSpPr txBox="1">
            <a:spLocks noChangeArrowheads="1"/>
          </p:cNvSpPr>
          <p:nvPr/>
        </p:nvSpPr>
        <p:spPr bwMode="auto">
          <a:xfrm>
            <a:off x="539552" y="5085184"/>
            <a:ext cx="820891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b="1" dirty="0"/>
              <a:t>Einteilung</a:t>
            </a:r>
            <a:r>
              <a:rPr lang="de-DE" dirty="0"/>
              <a:t> </a:t>
            </a:r>
            <a:r>
              <a:rPr lang="de-DE" altLang="hu-HU" dirty="0"/>
              <a:t>des Mediastinum entsprechend den deutschen Fachbüchern</a:t>
            </a:r>
            <a:r>
              <a:rPr lang="de-DE" dirty="0"/>
              <a:t>: </a:t>
            </a:r>
            <a:r>
              <a:rPr lang="de-DE" b="1" dirty="0"/>
              <a:t>superior</a:t>
            </a:r>
            <a:r>
              <a:rPr lang="de-DE" dirty="0"/>
              <a:t> und </a:t>
            </a:r>
            <a:r>
              <a:rPr lang="de-DE" b="1" dirty="0"/>
              <a:t>inferior</a:t>
            </a:r>
            <a:r>
              <a:rPr lang="de-DE" dirty="0"/>
              <a:t>; und die letztere ist weiteraufgeteilt: </a:t>
            </a:r>
            <a:r>
              <a:rPr lang="de-DE" b="1" dirty="0"/>
              <a:t>anterior</a:t>
            </a:r>
            <a:r>
              <a:rPr lang="de-DE" dirty="0"/>
              <a:t>-</a:t>
            </a:r>
            <a:r>
              <a:rPr lang="de-DE" b="1" dirty="0" err="1"/>
              <a:t>cardiacum</a:t>
            </a:r>
            <a:r>
              <a:rPr lang="de-DE" dirty="0"/>
              <a:t> (medium) – </a:t>
            </a:r>
            <a:r>
              <a:rPr lang="de-DE" b="1" dirty="0"/>
              <a:t>posterior</a:t>
            </a:r>
            <a:r>
              <a:rPr lang="de-DE" dirty="0"/>
              <a:t> </a:t>
            </a:r>
          </a:p>
          <a:p>
            <a:pPr eaLnBrk="1" hangingPunct="1"/>
            <a:r>
              <a:rPr lang="de-DE" dirty="0"/>
              <a:t>(einstöckiges Häuschen mit Schaufenster, Geschäft; Lagerraum und Wohnung)</a:t>
            </a:r>
          </a:p>
          <a:p>
            <a:pPr eaLnBrk="1" hangingPunct="1"/>
            <a:endParaRPr lang="hu-HU" altLang="hu-H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zövegdoboz 1"/>
          <p:cNvSpPr txBox="1">
            <a:spLocks noChangeArrowheads="1"/>
          </p:cNvSpPr>
          <p:nvPr/>
        </p:nvSpPr>
        <p:spPr bwMode="auto">
          <a:xfrm>
            <a:off x="628737" y="5229200"/>
            <a:ext cx="799288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b="1" dirty="0" err="1"/>
              <a:t>Einteilung</a:t>
            </a:r>
            <a:r>
              <a:rPr lang="hu-HU" altLang="hu-HU" dirty="0"/>
              <a:t> des </a:t>
            </a:r>
            <a:r>
              <a:rPr lang="hu-HU" altLang="hu-HU" dirty="0" err="1"/>
              <a:t>Mediastinums</a:t>
            </a:r>
            <a:r>
              <a:rPr lang="hu-HU" altLang="hu-HU" dirty="0"/>
              <a:t> </a:t>
            </a:r>
            <a:r>
              <a:rPr lang="hu-HU" altLang="hu-HU" dirty="0" err="1"/>
              <a:t>entsprechend</a:t>
            </a:r>
            <a:r>
              <a:rPr lang="hu-HU" altLang="hu-HU" dirty="0"/>
              <a:t> </a:t>
            </a:r>
            <a:r>
              <a:rPr lang="hu-HU" altLang="hu-HU" dirty="0" err="1"/>
              <a:t>dem</a:t>
            </a:r>
            <a:r>
              <a:rPr lang="hu-HU" altLang="hu-HU" dirty="0"/>
              <a:t> </a:t>
            </a:r>
            <a:r>
              <a:rPr lang="hu-HU" altLang="hu-HU" dirty="0" err="1"/>
              <a:t>ungarischen</a:t>
            </a:r>
            <a:r>
              <a:rPr lang="hu-HU" altLang="hu-HU" dirty="0"/>
              <a:t> „</a:t>
            </a:r>
            <a:r>
              <a:rPr lang="hu-HU" altLang="hu-HU" dirty="0" err="1"/>
              <a:t>Topographische</a:t>
            </a:r>
            <a:r>
              <a:rPr lang="hu-HU" altLang="hu-HU" dirty="0"/>
              <a:t> </a:t>
            </a:r>
            <a:r>
              <a:rPr lang="hu-HU" altLang="hu-HU" dirty="0" err="1"/>
              <a:t>Anatomie</a:t>
            </a:r>
            <a:r>
              <a:rPr lang="hu-HU" altLang="hu-HU" dirty="0"/>
              <a:t>” </a:t>
            </a:r>
            <a:r>
              <a:rPr lang="hu-HU" altLang="hu-HU" dirty="0" err="1"/>
              <a:t>Fachbuch</a:t>
            </a:r>
            <a:r>
              <a:rPr lang="hu-HU" altLang="hu-HU" dirty="0"/>
              <a:t>: </a:t>
            </a:r>
            <a:r>
              <a:rPr lang="hu-HU" altLang="hu-HU" b="1" dirty="0"/>
              <a:t>anterior</a:t>
            </a:r>
            <a:r>
              <a:rPr lang="hu-HU" altLang="hu-HU" dirty="0"/>
              <a:t> und </a:t>
            </a:r>
            <a:r>
              <a:rPr lang="hu-HU" altLang="hu-HU" b="1" dirty="0"/>
              <a:t>posterior</a:t>
            </a:r>
            <a:r>
              <a:rPr lang="hu-HU" altLang="hu-HU" dirty="0"/>
              <a:t>  (</a:t>
            </a:r>
            <a:r>
              <a:rPr lang="hu-HU" altLang="hu-HU" dirty="0" err="1"/>
              <a:t>Grenze</a:t>
            </a:r>
            <a:r>
              <a:rPr lang="hu-HU" altLang="hu-HU" dirty="0"/>
              <a:t>: </a:t>
            </a:r>
            <a:r>
              <a:rPr lang="hu-HU" altLang="hu-HU" dirty="0" err="1"/>
              <a:t>Lungenwurzel</a:t>
            </a:r>
            <a:r>
              <a:rPr lang="hu-HU" altLang="hu-HU" dirty="0"/>
              <a:t>), und anterior </a:t>
            </a:r>
            <a:r>
              <a:rPr lang="hu-HU" altLang="hu-HU" dirty="0" err="1"/>
              <a:t>wird</a:t>
            </a:r>
            <a:r>
              <a:rPr lang="hu-HU" altLang="hu-HU" dirty="0"/>
              <a:t> </a:t>
            </a:r>
            <a:r>
              <a:rPr lang="hu-HU" altLang="hu-HU" dirty="0" err="1"/>
              <a:t>weitergeteilt</a:t>
            </a:r>
            <a:r>
              <a:rPr lang="hu-HU" altLang="hu-HU" dirty="0"/>
              <a:t>: </a:t>
            </a:r>
            <a:r>
              <a:rPr lang="hu-HU" b="1" dirty="0" err="1"/>
              <a:t>su</a:t>
            </a:r>
            <a:r>
              <a:rPr lang="de-DE" b="1" dirty="0" err="1"/>
              <a:t>pracardiacum</a:t>
            </a:r>
            <a:r>
              <a:rPr lang="de-DE" dirty="0"/>
              <a:t> (oberhalb </a:t>
            </a:r>
            <a:r>
              <a:rPr lang="de-DE" b="1" dirty="0"/>
              <a:t>und vor</a:t>
            </a:r>
            <a:r>
              <a:rPr lang="de-DE" dirty="0"/>
              <a:t> der Lungenwurzel), </a:t>
            </a:r>
            <a:r>
              <a:rPr lang="de-DE" b="1" dirty="0" err="1"/>
              <a:t>cardiacum</a:t>
            </a:r>
            <a:r>
              <a:rPr lang="de-DE" dirty="0"/>
              <a:t>  (unterhalb </a:t>
            </a:r>
            <a:r>
              <a:rPr lang="de-DE" b="1" dirty="0"/>
              <a:t>und vor</a:t>
            </a:r>
            <a:r>
              <a:rPr lang="de-DE" dirty="0"/>
              <a:t> der Lungenwurzel)</a:t>
            </a:r>
            <a:r>
              <a:rPr lang="hu-HU" dirty="0"/>
              <a:t>.</a:t>
            </a:r>
            <a:endParaRPr lang="hu-HU" altLang="hu-HU" dirty="0"/>
          </a:p>
        </p:txBody>
      </p:sp>
      <p:pic>
        <p:nvPicPr>
          <p:cNvPr id="5123" name="Kép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04813"/>
            <a:ext cx="7596187"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a:t>Herz</a:t>
            </a:r>
            <a:endParaRPr lang="de-DE" dirty="0"/>
          </a:p>
        </p:txBody>
      </p:sp>
      <p:sp>
        <p:nvSpPr>
          <p:cNvPr id="3" name="Alcím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2145913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Dokumentumok\Attila\OKTATÁS\Egyetem\Előadások\ÁOK-GYOK-EÜInf\Mediastinum\Rohen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16280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a:t>Brustorgane</a:t>
            </a:r>
            <a:endParaRPr lang="de-DE" dirty="0"/>
          </a:p>
        </p:txBody>
      </p:sp>
      <p:sp>
        <p:nvSpPr>
          <p:cNvPr id="5" name="Tartalom helye 4"/>
          <p:cNvSpPr>
            <a:spLocks noGrp="1"/>
          </p:cNvSpPr>
          <p:nvPr>
            <p:ph idx="1"/>
          </p:nvPr>
        </p:nvSpPr>
        <p:spPr/>
        <p:txBody>
          <a:bodyPr/>
          <a:lstStyle/>
          <a:p>
            <a:r>
              <a:rPr lang="hu-HU" dirty="0" err="1"/>
              <a:t>Lunge</a:t>
            </a:r>
            <a:r>
              <a:rPr lang="hu-HU" dirty="0"/>
              <a:t>, </a:t>
            </a:r>
            <a:r>
              <a:rPr lang="hu-HU" dirty="0" err="1"/>
              <a:t>Pleura</a:t>
            </a:r>
            <a:endParaRPr lang="hu-HU" dirty="0"/>
          </a:p>
          <a:p>
            <a:r>
              <a:rPr lang="hu-HU" dirty="0"/>
              <a:t>Mediastinum</a:t>
            </a:r>
          </a:p>
          <a:p>
            <a:r>
              <a:rPr lang="hu-HU" dirty="0" err="1"/>
              <a:t>Herz</a:t>
            </a:r>
            <a:r>
              <a:rPr lang="hu-HU" dirty="0"/>
              <a:t> und </a:t>
            </a:r>
            <a:r>
              <a:rPr lang="hu-HU" dirty="0" err="1"/>
              <a:t>mediatinale</a:t>
            </a:r>
            <a:r>
              <a:rPr lang="hu-HU" dirty="0"/>
              <a:t> </a:t>
            </a:r>
            <a:r>
              <a:rPr lang="hu-HU" dirty="0" err="1"/>
              <a:t>Gefäße</a:t>
            </a:r>
            <a:endParaRPr lang="hu-HU" dirty="0"/>
          </a:p>
          <a:p>
            <a:r>
              <a:rPr lang="hu-HU" dirty="0" err="1"/>
              <a:t>Oesophagus</a:t>
            </a:r>
            <a:endParaRPr lang="hu-HU" dirty="0"/>
          </a:p>
          <a:p>
            <a:r>
              <a:rPr lang="hu-HU" dirty="0" err="1"/>
              <a:t>Thymus</a:t>
            </a:r>
            <a:r>
              <a:rPr lang="hu-HU" dirty="0"/>
              <a:t> und Ductus </a:t>
            </a:r>
            <a:r>
              <a:rPr lang="hu-HU" dirty="0" err="1"/>
              <a:t>thoracicus</a:t>
            </a:r>
            <a:endParaRPr lang="hu-HU" dirty="0"/>
          </a:p>
          <a:p>
            <a:endParaRPr lang="de-DE" dirty="0"/>
          </a:p>
        </p:txBody>
      </p:sp>
    </p:spTree>
    <p:extLst>
      <p:ext uri="{BB962C8B-B14F-4D97-AF65-F5344CB8AC3E}">
        <p14:creationId xmlns:p14="http://schemas.microsoft.com/office/powerpoint/2010/main" val="636343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Herz</a:t>
            </a:r>
            <a:endParaRPr lang="de-DE" dirty="0"/>
          </a:p>
        </p:txBody>
      </p:sp>
      <p:sp>
        <p:nvSpPr>
          <p:cNvPr id="3" name="Tartalom helye 2"/>
          <p:cNvSpPr>
            <a:spLocks noGrp="1"/>
          </p:cNvSpPr>
          <p:nvPr>
            <p:ph idx="1"/>
          </p:nvPr>
        </p:nvSpPr>
        <p:spPr/>
        <p:txBody>
          <a:bodyPr/>
          <a:lstStyle/>
          <a:p>
            <a:r>
              <a:rPr lang="de-DE" sz="2000" b="1" dirty="0"/>
              <a:t>Herzspitze</a:t>
            </a:r>
            <a:r>
              <a:rPr lang="de-DE" sz="2000" dirty="0"/>
              <a:t>: 5. IC links, 1 querfingerbreit </a:t>
            </a:r>
            <a:r>
              <a:rPr lang="de-DE" sz="2000" b="1" dirty="0"/>
              <a:t>medial</a:t>
            </a:r>
            <a:r>
              <a:rPr lang="de-DE" sz="2000" dirty="0"/>
              <a:t> von der Medioklavikularlinie (Adult!); Kinder: lateral davon!</a:t>
            </a:r>
            <a:endParaRPr lang="hu-HU" sz="2000" dirty="0"/>
          </a:p>
          <a:p>
            <a:r>
              <a:rPr lang="de-DE" sz="2000" b="1" dirty="0"/>
              <a:t>Linke Grenzlinie des Herzen</a:t>
            </a:r>
            <a:r>
              <a:rPr lang="de-DE" sz="2000" dirty="0"/>
              <a:t>: von der 2. Rippe links bis zum 5. IC (1 querfingerbreit...)</a:t>
            </a:r>
            <a:endParaRPr lang="hu-HU" sz="2000" dirty="0"/>
          </a:p>
          <a:p>
            <a:r>
              <a:rPr lang="de-DE" sz="2000" b="1" dirty="0"/>
              <a:t>Langachse des Herzen</a:t>
            </a:r>
            <a:r>
              <a:rPr lang="de-DE" sz="2000" dirty="0"/>
              <a:t>: 45°, (Grenzwerte: 27-55°). Es hängt von dem körperlichen Gestalt ab. Kinder bis 4 LJ</a:t>
            </a:r>
            <a:r>
              <a:rPr lang="de-DE" sz="2000" dirty="0" smtClean="0"/>
              <a:t>.:</a:t>
            </a:r>
            <a:r>
              <a:rPr lang="hu-HU" sz="2000" dirty="0" smtClean="0"/>
              <a:t> </a:t>
            </a:r>
            <a:r>
              <a:rPr lang="de-DE" sz="2000" dirty="0" smtClean="0"/>
              <a:t>Herzspitze </a:t>
            </a:r>
            <a:r>
              <a:rPr lang="de-DE" sz="2000" dirty="0"/>
              <a:t>in dem 4. IC Raum, 1 Querfingerbreit LATERAL der </a:t>
            </a:r>
            <a:r>
              <a:rPr lang="de-DE" sz="2000" dirty="0" err="1"/>
              <a:t>medioklav</a:t>
            </a:r>
            <a:r>
              <a:rPr lang="de-DE" sz="2000" dirty="0"/>
              <a:t>. Linie.</a:t>
            </a:r>
            <a:endParaRPr lang="hu-HU" sz="2000" dirty="0"/>
          </a:p>
          <a:p>
            <a:r>
              <a:rPr lang="de-DE" sz="2000" b="1" dirty="0"/>
              <a:t>Trigonum (</a:t>
            </a:r>
            <a:r>
              <a:rPr lang="de-DE" sz="2000" b="1" dirty="0" err="1"/>
              <a:t>peri</a:t>
            </a:r>
            <a:r>
              <a:rPr lang="de-DE" sz="2000" b="1" dirty="0"/>
              <a:t>)</a:t>
            </a:r>
            <a:r>
              <a:rPr lang="de-DE" sz="2000" b="1" dirty="0" err="1"/>
              <a:t>cardiacum</a:t>
            </a:r>
            <a:r>
              <a:rPr lang="de-DE" sz="2000" b="1" dirty="0"/>
              <a:t>, </a:t>
            </a:r>
            <a:r>
              <a:rPr lang="de-DE" sz="2000" b="1" dirty="0" err="1"/>
              <a:t>thymicum</a:t>
            </a:r>
            <a:r>
              <a:rPr lang="de-DE" sz="2000" dirty="0"/>
              <a:t>: wo </a:t>
            </a:r>
            <a:r>
              <a:rPr lang="de-DE" sz="2000" dirty="0" smtClean="0"/>
              <a:t>diese </a:t>
            </a:r>
            <a:r>
              <a:rPr lang="hu-HU" sz="2000" dirty="0" smtClean="0"/>
              <a:t>O</a:t>
            </a:r>
            <a:r>
              <a:rPr lang="de-DE" sz="2000" dirty="0" err="1" smtClean="0"/>
              <a:t>rgane</a:t>
            </a:r>
            <a:r>
              <a:rPr lang="de-DE" sz="2000" dirty="0" smtClean="0"/>
              <a:t> </a:t>
            </a:r>
            <a:r>
              <a:rPr lang="de-DE" sz="2000" dirty="0"/>
              <a:t>direkt an der Innenfläche des </a:t>
            </a:r>
            <a:r>
              <a:rPr lang="hu-HU" sz="2000" dirty="0" smtClean="0"/>
              <a:t>B</a:t>
            </a:r>
            <a:r>
              <a:rPr lang="de-DE" sz="2000" dirty="0" err="1" smtClean="0"/>
              <a:t>rustkorbs</a:t>
            </a:r>
            <a:r>
              <a:rPr lang="de-DE" sz="2000" dirty="0" smtClean="0"/>
              <a:t> </a:t>
            </a:r>
            <a:r>
              <a:rPr lang="de-DE" sz="2000" dirty="0"/>
              <a:t>liegen (Bindegewebsräume); Herzdreieck: Spitze nach oben (kranial), Thymusdreieck: Spitze nach unten; </a:t>
            </a:r>
            <a:r>
              <a:rPr lang="hu-HU" sz="2000" dirty="0" err="1" smtClean="0"/>
              <a:t>die</a:t>
            </a:r>
            <a:r>
              <a:rPr lang="hu-HU" sz="2000" dirty="0" smtClean="0"/>
              <a:t> </a:t>
            </a:r>
            <a:r>
              <a:rPr lang="hu-HU" sz="2000" dirty="0" err="1" smtClean="0"/>
              <a:t>beiden</a:t>
            </a:r>
            <a:r>
              <a:rPr lang="hu-HU" sz="2000" dirty="0" smtClean="0"/>
              <a:t> </a:t>
            </a:r>
            <a:r>
              <a:rPr lang="de-DE" sz="2000" dirty="0" smtClean="0"/>
              <a:t>Spitzen </a:t>
            </a:r>
            <a:r>
              <a:rPr lang="de-DE" sz="2000" dirty="0"/>
              <a:t>begegnen in der Höhe von 2-3. Rippenknorpeln.</a:t>
            </a:r>
            <a:endParaRPr lang="hu-HU" sz="2000" dirty="0"/>
          </a:p>
          <a:p>
            <a:endParaRPr lang="de-DE" dirty="0"/>
          </a:p>
        </p:txBody>
      </p:sp>
    </p:spTree>
    <p:extLst>
      <p:ext uri="{BB962C8B-B14F-4D97-AF65-F5344CB8AC3E}">
        <p14:creationId xmlns:p14="http://schemas.microsoft.com/office/powerpoint/2010/main" val="1868414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76672"/>
            <a:ext cx="5488222" cy="5760640"/>
          </a:xfrm>
          <a:prstGeom prst="rect">
            <a:avLst/>
          </a:prstGeom>
        </p:spPr>
      </p:pic>
    </p:spTree>
    <p:extLst>
      <p:ext uri="{BB962C8B-B14F-4D97-AF65-F5344CB8AC3E}">
        <p14:creationId xmlns:p14="http://schemas.microsoft.com/office/powerpoint/2010/main" val="1072064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Herz</a:t>
            </a:r>
            <a:endParaRPr lang="de-DE" dirty="0"/>
          </a:p>
        </p:txBody>
      </p:sp>
      <p:sp>
        <p:nvSpPr>
          <p:cNvPr id="3" name="Tartalom helye 2"/>
          <p:cNvSpPr>
            <a:spLocks noGrp="1"/>
          </p:cNvSpPr>
          <p:nvPr>
            <p:ph idx="1"/>
          </p:nvPr>
        </p:nvSpPr>
        <p:spPr/>
        <p:txBody>
          <a:bodyPr/>
          <a:lstStyle/>
          <a:p>
            <a:r>
              <a:rPr lang="de-DE" sz="2000" b="1" dirty="0"/>
              <a:t>Trigonum </a:t>
            </a:r>
            <a:r>
              <a:rPr lang="de-DE" sz="2000" b="1" dirty="0" err="1"/>
              <a:t>pericardiacum</a:t>
            </a:r>
            <a:r>
              <a:rPr lang="de-DE" sz="2000" dirty="0"/>
              <a:t>: hier hat man einen direkten Zugang zu dem Herzen, ohne die Pleura zu öffnen: in der Höhe von den 4-7. Rippenknorpeln (links).</a:t>
            </a:r>
            <a:endParaRPr lang="hu-HU" sz="2000" dirty="0"/>
          </a:p>
          <a:p>
            <a:r>
              <a:rPr lang="de-DE" sz="2000" b="1" dirty="0"/>
              <a:t>Punktion der linken Kammer</a:t>
            </a:r>
            <a:r>
              <a:rPr lang="de-DE" sz="2000" dirty="0"/>
              <a:t> (Wiederbelebung; siehe das Film Pulp </a:t>
            </a:r>
            <a:r>
              <a:rPr lang="de-DE" sz="2000" dirty="0" err="1"/>
              <a:t>fiction</a:t>
            </a:r>
            <a:r>
              <a:rPr lang="de-DE" sz="2000" dirty="0"/>
              <a:t>): </a:t>
            </a:r>
            <a:r>
              <a:rPr lang="hu-HU" sz="2000" dirty="0"/>
              <a:t>4</a:t>
            </a:r>
            <a:r>
              <a:rPr lang="de-DE" sz="2000" dirty="0"/>
              <a:t>. ICR links, 1 querfingerbreit neben dem Sternum. </a:t>
            </a:r>
            <a:endParaRPr lang="hu-HU" sz="2000" dirty="0"/>
          </a:p>
          <a:p>
            <a:r>
              <a:rPr lang="de-DE" sz="2000" b="1" dirty="0"/>
              <a:t>Größe des </a:t>
            </a:r>
            <a:r>
              <a:rPr lang="de-DE" sz="2000" b="1" dirty="0" err="1"/>
              <a:t>Trig</a:t>
            </a:r>
            <a:r>
              <a:rPr lang="de-DE" sz="2000" b="1" dirty="0"/>
              <a:t>. </a:t>
            </a:r>
            <a:r>
              <a:rPr lang="de-DE" sz="2000" b="1" dirty="0" err="1"/>
              <a:t>pericardiacum</a:t>
            </a:r>
            <a:r>
              <a:rPr lang="de-DE" sz="2000" dirty="0"/>
              <a:t>: kleiner (Situs cordis profundus) oder größer (Situs </a:t>
            </a:r>
            <a:r>
              <a:rPr lang="de-DE" sz="2000" dirty="0" err="1"/>
              <a:t>cor</a:t>
            </a:r>
            <a:r>
              <a:rPr lang="de-DE" sz="2000" dirty="0"/>
              <a:t>. </a:t>
            </a:r>
            <a:r>
              <a:rPr lang="de-DE" sz="2000" dirty="0" err="1"/>
              <a:t>supf</a:t>
            </a:r>
            <a:r>
              <a:rPr lang="de-DE" sz="2000" dirty="0"/>
              <a:t>.)</a:t>
            </a:r>
            <a:endParaRPr lang="hu-HU" sz="2000" dirty="0"/>
          </a:p>
          <a:p>
            <a:r>
              <a:rPr lang="de-DE" sz="2000" b="1" dirty="0" err="1"/>
              <a:t>Thoracotomia</a:t>
            </a:r>
            <a:r>
              <a:rPr lang="de-DE" sz="2000" dirty="0"/>
              <a:t>: 4-5 ICR, links (Zugang zum Herzen)</a:t>
            </a:r>
            <a:endParaRPr lang="hu-HU" sz="2000" dirty="0"/>
          </a:p>
          <a:p>
            <a:r>
              <a:rPr lang="de-DE" sz="2000" b="1" dirty="0"/>
              <a:t>Benachbarte Strukturen des Herzen</a:t>
            </a:r>
            <a:r>
              <a:rPr lang="de-DE" sz="2000" dirty="0"/>
              <a:t>: linker Vorhof – Oesophagus (</a:t>
            </a:r>
            <a:r>
              <a:rPr lang="de-DE" sz="2000" dirty="0" err="1"/>
              <a:t>mitrale</a:t>
            </a:r>
            <a:r>
              <a:rPr lang="de-DE" sz="2000" dirty="0"/>
              <a:t> Stenose: Schluckbeschwerden)</a:t>
            </a:r>
            <a:endParaRPr lang="hu-HU" sz="2000" dirty="0"/>
          </a:p>
          <a:p>
            <a:r>
              <a:rPr lang="de-DE" sz="2000" b="1" dirty="0"/>
              <a:t>Klappen</a:t>
            </a:r>
            <a:r>
              <a:rPr lang="de-DE" sz="2000" dirty="0"/>
              <a:t>: die AV- Klappen und das Septum </a:t>
            </a:r>
            <a:r>
              <a:rPr lang="de-DE" sz="2000" dirty="0" err="1"/>
              <a:t>inteventriculare</a:t>
            </a:r>
            <a:r>
              <a:rPr lang="de-DE" sz="2000" dirty="0"/>
              <a:t> sind von ventral operierbar.</a:t>
            </a:r>
            <a:endParaRPr lang="hu-HU" sz="2000" dirty="0"/>
          </a:p>
          <a:p>
            <a:endParaRPr lang="de-DE" dirty="0"/>
          </a:p>
        </p:txBody>
      </p:sp>
    </p:spTree>
    <p:extLst>
      <p:ext uri="{BB962C8B-B14F-4D97-AF65-F5344CB8AC3E}">
        <p14:creationId xmlns:p14="http://schemas.microsoft.com/office/powerpoint/2010/main" val="242584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4860032" y="332656"/>
            <a:ext cx="3312368" cy="3693319"/>
          </a:xfrm>
          <a:prstGeom prst="rect">
            <a:avLst/>
          </a:prstGeom>
          <a:noFill/>
        </p:spPr>
        <p:txBody>
          <a:bodyPr wrap="square" rtlCol="0">
            <a:spAutoFit/>
          </a:bodyPr>
          <a:lstStyle/>
          <a:p>
            <a:r>
              <a:rPr lang="hu-HU" b="1" dirty="0" err="1"/>
              <a:t>Pericardiocenstesis</a:t>
            </a:r>
            <a:endParaRPr lang="hu-HU" dirty="0"/>
          </a:p>
          <a:p>
            <a:endParaRPr lang="hu-HU" dirty="0"/>
          </a:p>
          <a:p>
            <a:r>
              <a:rPr lang="hu-HU" dirty="0" err="1"/>
              <a:t>Absaugen</a:t>
            </a:r>
            <a:r>
              <a:rPr lang="hu-HU" dirty="0"/>
              <a:t> </a:t>
            </a:r>
            <a:r>
              <a:rPr lang="hu-HU" dirty="0" err="1"/>
              <a:t>die</a:t>
            </a:r>
            <a:r>
              <a:rPr lang="hu-HU" dirty="0"/>
              <a:t> </a:t>
            </a:r>
            <a:r>
              <a:rPr lang="hu-HU" dirty="0" err="1"/>
              <a:t>Flüssigkeit</a:t>
            </a:r>
            <a:r>
              <a:rPr lang="hu-HU" dirty="0"/>
              <a:t> </a:t>
            </a:r>
            <a:r>
              <a:rPr lang="hu-HU" dirty="0" err="1"/>
              <a:t>aus</a:t>
            </a:r>
            <a:r>
              <a:rPr lang="hu-HU" dirty="0"/>
              <a:t> der </a:t>
            </a:r>
            <a:r>
              <a:rPr lang="hu-HU" dirty="0" err="1"/>
              <a:t>Perikardhöhle</a:t>
            </a:r>
            <a:endParaRPr lang="hu-HU" dirty="0"/>
          </a:p>
          <a:p>
            <a:r>
              <a:rPr lang="hu-HU" dirty="0"/>
              <a:t>(</a:t>
            </a:r>
            <a:r>
              <a:rPr lang="hu-HU" dirty="0" err="1"/>
              <a:t>normal</a:t>
            </a:r>
            <a:r>
              <a:rPr lang="hu-HU" dirty="0"/>
              <a:t>: 10-20 ml; </a:t>
            </a:r>
            <a:r>
              <a:rPr lang="hu-HU" dirty="0" err="1"/>
              <a:t>pathologisch</a:t>
            </a:r>
            <a:r>
              <a:rPr lang="hu-HU" dirty="0"/>
              <a:t> </a:t>
            </a:r>
            <a:r>
              <a:rPr lang="hu-HU" dirty="0" err="1"/>
              <a:t>bis</a:t>
            </a:r>
            <a:r>
              <a:rPr lang="hu-HU" dirty="0"/>
              <a:t> </a:t>
            </a:r>
            <a:r>
              <a:rPr lang="hu-HU" dirty="0" err="1"/>
              <a:t>zum</a:t>
            </a:r>
            <a:r>
              <a:rPr lang="hu-HU" dirty="0"/>
              <a:t> 250 ml)</a:t>
            </a:r>
          </a:p>
          <a:p>
            <a:endParaRPr lang="hu-HU" dirty="0"/>
          </a:p>
          <a:p>
            <a:r>
              <a:rPr lang="hu-HU" dirty="0"/>
              <a:t>Die </a:t>
            </a:r>
            <a:r>
              <a:rPr lang="hu-HU" dirty="0" err="1"/>
              <a:t>Stelle</a:t>
            </a:r>
            <a:r>
              <a:rPr lang="hu-HU" dirty="0"/>
              <a:t>: </a:t>
            </a:r>
            <a:r>
              <a:rPr lang="hu-HU" dirty="0" err="1"/>
              <a:t>zwischen</a:t>
            </a:r>
            <a:r>
              <a:rPr lang="hu-HU" dirty="0"/>
              <a:t> </a:t>
            </a:r>
            <a:r>
              <a:rPr lang="hu-HU" b="1" dirty="0" err="1"/>
              <a:t>Proc</a:t>
            </a:r>
            <a:r>
              <a:rPr lang="hu-HU" b="1" dirty="0"/>
              <a:t>. </a:t>
            </a:r>
            <a:r>
              <a:rPr lang="hu-HU" b="1" dirty="0" err="1"/>
              <a:t>xyphoideus</a:t>
            </a:r>
            <a:r>
              <a:rPr lang="hu-HU" b="1" dirty="0"/>
              <a:t> </a:t>
            </a:r>
            <a:r>
              <a:rPr lang="hu-HU" dirty="0"/>
              <a:t>und</a:t>
            </a:r>
            <a:r>
              <a:rPr lang="hu-HU" b="1" dirty="0"/>
              <a:t> linkem </a:t>
            </a:r>
            <a:r>
              <a:rPr lang="hu-HU" b="1" dirty="0" err="1"/>
              <a:t>Arcus</a:t>
            </a:r>
            <a:r>
              <a:rPr lang="hu-HU" b="1" dirty="0"/>
              <a:t> costalis;</a:t>
            </a:r>
          </a:p>
          <a:p>
            <a:r>
              <a:rPr lang="hu-HU" dirty="0" err="1"/>
              <a:t>Nadel</a:t>
            </a:r>
            <a:r>
              <a:rPr lang="hu-HU" dirty="0"/>
              <a:t> in </a:t>
            </a:r>
            <a:r>
              <a:rPr lang="hu-HU" dirty="0" err="1"/>
              <a:t>einem</a:t>
            </a:r>
            <a:r>
              <a:rPr lang="hu-HU" dirty="0"/>
              <a:t> </a:t>
            </a:r>
            <a:r>
              <a:rPr lang="hu-HU" dirty="0" err="1"/>
              <a:t>Winkel</a:t>
            </a:r>
            <a:r>
              <a:rPr lang="hu-HU" dirty="0"/>
              <a:t> von 30-45° </a:t>
            </a:r>
            <a:r>
              <a:rPr lang="hu-HU" dirty="0" err="1"/>
              <a:t>nach</a:t>
            </a:r>
            <a:r>
              <a:rPr lang="hu-HU" dirty="0"/>
              <a:t> der </a:t>
            </a:r>
            <a:r>
              <a:rPr lang="hu-HU" dirty="0" err="1"/>
              <a:t>Mitte</a:t>
            </a:r>
            <a:r>
              <a:rPr lang="hu-HU" dirty="0"/>
              <a:t> der linken Clavicula </a:t>
            </a:r>
            <a:r>
              <a:rPr lang="hu-HU" dirty="0" err="1"/>
              <a:t>führen</a:t>
            </a:r>
            <a:r>
              <a:rPr lang="hu-HU" dirty="0"/>
              <a:t>.</a:t>
            </a:r>
            <a:endParaRPr lang="de-DE" dirty="0"/>
          </a:p>
        </p:txBody>
      </p:sp>
      <p:pic>
        <p:nvPicPr>
          <p:cNvPr id="5" name="Kép 4"/>
          <p:cNvPicPr>
            <a:picLocks noChangeAspect="1"/>
          </p:cNvPicPr>
          <p:nvPr/>
        </p:nvPicPr>
        <p:blipFill>
          <a:blip r:embed="rId2"/>
          <a:stretch>
            <a:fillRect/>
          </a:stretch>
        </p:blipFill>
        <p:spPr>
          <a:xfrm>
            <a:off x="107504" y="2604274"/>
            <a:ext cx="4104456" cy="4093711"/>
          </a:xfrm>
          <a:prstGeom prst="rect">
            <a:avLst/>
          </a:prstGeom>
        </p:spPr>
      </p:pic>
    </p:spTree>
    <p:extLst>
      <p:ext uri="{BB962C8B-B14F-4D97-AF65-F5344CB8AC3E}">
        <p14:creationId xmlns:p14="http://schemas.microsoft.com/office/powerpoint/2010/main" val="1357414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Dokumentumok\Attila\OKTATÁS\Egyetem\Előadások\ÁOK-GYOK-EÜInf\Mediastinum\Rohen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8229600"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1233972" y="404664"/>
            <a:ext cx="6696744" cy="369332"/>
          </a:xfrm>
          <a:prstGeom prst="rect">
            <a:avLst/>
          </a:prstGeom>
        </p:spPr>
        <p:txBody>
          <a:bodyPr wrap="square">
            <a:spAutoFit/>
          </a:bodyPr>
          <a:lstStyle/>
          <a:p>
            <a:pPr>
              <a:spcAft>
                <a:spcPts val="0"/>
              </a:spcAft>
            </a:pPr>
            <a:r>
              <a:rPr lang="de-DE" b="1" dirty="0">
                <a:ea typeface="Times New Roman" panose="02020603050405020304" pitchFamily="18" charset="0"/>
              </a:rPr>
              <a:t>Projektion und Auskultation</a:t>
            </a:r>
            <a:r>
              <a:rPr lang="de-DE" dirty="0">
                <a:ea typeface="Times New Roman" panose="02020603050405020304" pitchFamily="18" charset="0"/>
              </a:rPr>
              <a:t>: siehe die Tabelle und die Skizze</a:t>
            </a:r>
            <a:endParaRPr lang="hu-HU" sz="1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Dokumentumok\Attila\OKTATÁS\Egyetem\Előadások\ÁOK-GYOK-EÜInf\Mediastinum\Rohen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33400"/>
            <a:ext cx="67056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Herz</a:t>
            </a:r>
            <a:endParaRPr lang="de-DE" dirty="0"/>
          </a:p>
        </p:txBody>
      </p:sp>
      <p:sp>
        <p:nvSpPr>
          <p:cNvPr id="3" name="Tartalom helye 2"/>
          <p:cNvSpPr>
            <a:spLocks noGrp="1"/>
          </p:cNvSpPr>
          <p:nvPr>
            <p:ph idx="1"/>
          </p:nvPr>
        </p:nvSpPr>
        <p:spPr/>
        <p:txBody>
          <a:bodyPr/>
          <a:lstStyle/>
          <a:p>
            <a:r>
              <a:rPr lang="de-DE" sz="2000" b="1" dirty="0" smtClean="0"/>
              <a:t>Erregungssystem des Herzen</a:t>
            </a:r>
            <a:r>
              <a:rPr lang="de-DE" sz="2000" dirty="0" smtClean="0"/>
              <a:t>:	</a:t>
            </a:r>
          </a:p>
          <a:p>
            <a:r>
              <a:rPr lang="de-DE" sz="2000" b="1" dirty="0" smtClean="0"/>
              <a:t>Sinusknoten</a:t>
            </a:r>
            <a:r>
              <a:rPr lang="de-DE" sz="2000" dirty="0" smtClean="0"/>
              <a:t> (Keith-Flack): </a:t>
            </a:r>
            <a:r>
              <a:rPr lang="de-DE" sz="2000" dirty="0" err="1" smtClean="0"/>
              <a:t>Crista</a:t>
            </a:r>
            <a:r>
              <a:rPr lang="de-DE" sz="2000" dirty="0" smtClean="0"/>
              <a:t> </a:t>
            </a:r>
            <a:r>
              <a:rPr lang="de-DE" sz="2000" dirty="0" err="1" smtClean="0"/>
              <a:t>term</a:t>
            </a:r>
            <a:r>
              <a:rPr lang="de-DE" sz="2000" dirty="0" smtClean="0"/>
              <a:t>. und VCS Einmündungsstelle</a:t>
            </a:r>
          </a:p>
          <a:p>
            <a:r>
              <a:rPr lang="de-DE" sz="2000" b="1" dirty="0" err="1" smtClean="0"/>
              <a:t>Atrioventrikularknoten</a:t>
            </a:r>
            <a:r>
              <a:rPr lang="de-DE" sz="2000" b="1" dirty="0" smtClean="0"/>
              <a:t> </a:t>
            </a:r>
            <a:r>
              <a:rPr lang="de-DE" sz="2000" dirty="0" smtClean="0"/>
              <a:t>(Aschoff—</a:t>
            </a:r>
            <a:r>
              <a:rPr lang="de-DE" sz="2000" dirty="0" err="1" smtClean="0"/>
              <a:t>Tawarascher</a:t>
            </a:r>
            <a:r>
              <a:rPr lang="de-DE" sz="2000" dirty="0" smtClean="0"/>
              <a:t> Knoten): rechter Vorhof, unterer Teil, in der Nähe von Pars </a:t>
            </a:r>
            <a:r>
              <a:rPr lang="de-DE" sz="2000" dirty="0" err="1" smtClean="0"/>
              <a:t>membranacea</a:t>
            </a:r>
            <a:r>
              <a:rPr lang="de-DE" sz="2000" dirty="0" smtClean="0"/>
              <a:t>: Koch Dreieck: </a:t>
            </a:r>
            <a:r>
              <a:rPr lang="de-DE" sz="2000" dirty="0" err="1" smtClean="0"/>
              <a:t>Todaro</a:t>
            </a:r>
            <a:r>
              <a:rPr lang="de-DE" sz="2000" dirty="0" smtClean="0"/>
              <a:t>-Sehne (in der Fortsetzung von </a:t>
            </a:r>
            <a:r>
              <a:rPr lang="de-DE" sz="2000" dirty="0" err="1" smtClean="0"/>
              <a:t>Valvula</a:t>
            </a:r>
            <a:r>
              <a:rPr lang="de-DE" sz="2000" dirty="0" smtClean="0"/>
              <a:t> v. </a:t>
            </a:r>
            <a:r>
              <a:rPr lang="de-DE" sz="2000" dirty="0" err="1" smtClean="0"/>
              <a:t>cavae</a:t>
            </a:r>
            <a:r>
              <a:rPr lang="de-DE" sz="2000" dirty="0" smtClean="0"/>
              <a:t> </a:t>
            </a:r>
            <a:r>
              <a:rPr lang="de-DE" sz="2000" dirty="0" err="1" smtClean="0"/>
              <a:t>inferioris</a:t>
            </a:r>
            <a:r>
              <a:rPr lang="de-DE" sz="2000" dirty="0" smtClean="0"/>
              <a:t> (</a:t>
            </a:r>
            <a:r>
              <a:rPr lang="de-DE" sz="2000" dirty="0" err="1" smtClean="0"/>
              <a:t>Eustachsche</a:t>
            </a:r>
            <a:r>
              <a:rPr lang="de-DE" sz="2000" dirty="0" smtClean="0"/>
              <a:t> Klappe); </a:t>
            </a:r>
            <a:r>
              <a:rPr lang="de-DE" sz="2000" dirty="0" err="1" smtClean="0"/>
              <a:t>Cuspis</a:t>
            </a:r>
            <a:r>
              <a:rPr lang="de-DE" sz="2000" dirty="0" smtClean="0"/>
              <a:t> </a:t>
            </a:r>
            <a:r>
              <a:rPr lang="de-DE" sz="2000" dirty="0" err="1" smtClean="0"/>
              <a:t>septalis</a:t>
            </a:r>
            <a:r>
              <a:rPr lang="de-DE" sz="2000" dirty="0" smtClean="0"/>
              <a:t> (</a:t>
            </a:r>
            <a:r>
              <a:rPr lang="de-DE" sz="2000" dirty="0" err="1" smtClean="0"/>
              <a:t>Trikuspidalklappe</a:t>
            </a:r>
            <a:r>
              <a:rPr lang="de-DE" sz="2000" dirty="0" smtClean="0"/>
              <a:t>) und </a:t>
            </a:r>
            <a:r>
              <a:rPr lang="de-DE" sz="2000" dirty="0" err="1" smtClean="0"/>
              <a:t>Ostium</a:t>
            </a:r>
            <a:r>
              <a:rPr lang="de-DE" sz="2000" dirty="0" smtClean="0"/>
              <a:t> </a:t>
            </a:r>
            <a:r>
              <a:rPr lang="de-DE" sz="2000" dirty="0" err="1" smtClean="0"/>
              <a:t>sinus</a:t>
            </a:r>
            <a:r>
              <a:rPr lang="de-DE" sz="2000" dirty="0" smtClean="0"/>
              <a:t> </a:t>
            </a:r>
            <a:r>
              <a:rPr lang="de-DE" sz="2000" dirty="0" err="1" smtClean="0"/>
              <a:t>coronarii</a:t>
            </a:r>
            <a:endParaRPr lang="de-DE" dirty="0"/>
          </a:p>
        </p:txBody>
      </p:sp>
    </p:spTree>
    <p:extLst>
      <p:ext uri="{BB962C8B-B14F-4D97-AF65-F5344CB8AC3E}">
        <p14:creationId xmlns:p14="http://schemas.microsoft.com/office/powerpoint/2010/main" val="1525514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1043609" y="10899"/>
            <a:ext cx="7128792" cy="6767840"/>
          </a:xfrm>
          <a:prstGeom prst="rect">
            <a:avLst/>
          </a:prstGeom>
        </p:spPr>
      </p:pic>
    </p:spTree>
    <p:extLst>
      <p:ext uri="{BB962C8B-B14F-4D97-AF65-F5344CB8AC3E}">
        <p14:creationId xmlns:p14="http://schemas.microsoft.com/office/powerpoint/2010/main" val="420788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Herz</a:t>
            </a:r>
            <a:endParaRPr lang="de-DE" dirty="0"/>
          </a:p>
        </p:txBody>
      </p:sp>
      <p:sp>
        <p:nvSpPr>
          <p:cNvPr id="3" name="Tartalom helye 2"/>
          <p:cNvSpPr>
            <a:spLocks noGrp="1"/>
          </p:cNvSpPr>
          <p:nvPr>
            <p:ph idx="1"/>
          </p:nvPr>
        </p:nvSpPr>
        <p:spPr>
          <a:xfrm>
            <a:off x="439082" y="1398848"/>
            <a:ext cx="8229600" cy="4525963"/>
          </a:xfrm>
        </p:spPr>
        <p:txBody>
          <a:bodyPr/>
          <a:lstStyle/>
          <a:p>
            <a:r>
              <a:rPr lang="de-DE" sz="2000" b="1" dirty="0" smtClean="0"/>
              <a:t>Innervation des Herzen</a:t>
            </a:r>
            <a:r>
              <a:rPr lang="de-DE" sz="2000" dirty="0" smtClean="0"/>
              <a:t>:</a:t>
            </a:r>
          </a:p>
          <a:p>
            <a:r>
              <a:rPr lang="de-DE" sz="2000" b="1" dirty="0" smtClean="0"/>
              <a:t>sympathisch</a:t>
            </a:r>
            <a:r>
              <a:rPr lang="de-DE" sz="2000" dirty="0" smtClean="0"/>
              <a:t>: aus den 3 Halsganglien (</a:t>
            </a:r>
            <a:r>
              <a:rPr lang="de-DE" sz="2000" b="1" dirty="0" err="1" smtClean="0"/>
              <a:t>Nervus</a:t>
            </a:r>
            <a:r>
              <a:rPr lang="de-DE" sz="2000" dirty="0" smtClean="0"/>
              <a:t> </a:t>
            </a:r>
            <a:r>
              <a:rPr lang="de-DE" sz="2000" dirty="0" err="1" smtClean="0"/>
              <a:t>cardiacus</a:t>
            </a:r>
            <a:r>
              <a:rPr lang="de-DE" sz="2000" dirty="0" smtClean="0"/>
              <a:t> </a:t>
            </a:r>
            <a:r>
              <a:rPr lang="de-DE" sz="2000" dirty="0" err="1" smtClean="0"/>
              <a:t>sup</a:t>
            </a:r>
            <a:r>
              <a:rPr lang="de-DE" sz="2000" dirty="0" smtClean="0"/>
              <a:t>., med., </a:t>
            </a:r>
            <a:r>
              <a:rPr lang="de-DE" sz="2000" dirty="0" err="1" smtClean="0"/>
              <a:t>inf.</a:t>
            </a:r>
            <a:r>
              <a:rPr lang="de-DE" sz="2000" dirty="0" smtClean="0"/>
              <a:t>)</a:t>
            </a:r>
          </a:p>
          <a:p>
            <a:r>
              <a:rPr lang="de-DE" sz="2000" b="1" dirty="0" smtClean="0"/>
              <a:t>parasympathisch</a:t>
            </a:r>
            <a:r>
              <a:rPr lang="de-DE" sz="2000" dirty="0" smtClean="0"/>
              <a:t>: aus dem N. </a:t>
            </a:r>
            <a:r>
              <a:rPr lang="de-DE" sz="2000" dirty="0" err="1" smtClean="0"/>
              <a:t>vagus</a:t>
            </a:r>
            <a:r>
              <a:rPr lang="de-DE" sz="2000" dirty="0" smtClean="0"/>
              <a:t> (</a:t>
            </a:r>
            <a:r>
              <a:rPr lang="de-DE" sz="2000" b="1" dirty="0" err="1" smtClean="0"/>
              <a:t>Ramus</a:t>
            </a:r>
            <a:r>
              <a:rPr lang="de-DE" sz="2000" dirty="0" smtClean="0"/>
              <a:t> </a:t>
            </a:r>
            <a:r>
              <a:rPr lang="de-DE" sz="2000" dirty="0" err="1" smtClean="0"/>
              <a:t>cardiacus</a:t>
            </a:r>
            <a:r>
              <a:rPr lang="de-DE" sz="2000" dirty="0" smtClean="0"/>
              <a:t> </a:t>
            </a:r>
            <a:r>
              <a:rPr lang="de-DE" sz="2000" dirty="0" err="1" smtClean="0"/>
              <a:t>sup</a:t>
            </a:r>
            <a:r>
              <a:rPr lang="de-DE" sz="2000" dirty="0" smtClean="0"/>
              <a:t> aus dem Halsstamm des Vagus; R. </a:t>
            </a:r>
            <a:r>
              <a:rPr lang="de-DE" sz="2000" dirty="0" err="1" smtClean="0"/>
              <a:t>card</a:t>
            </a:r>
            <a:r>
              <a:rPr lang="de-DE" sz="2000" dirty="0" smtClean="0"/>
              <a:t>. inferior aus dem </a:t>
            </a:r>
            <a:r>
              <a:rPr lang="de-DE" sz="2000" dirty="0" err="1" smtClean="0"/>
              <a:t>Vagusstamm</a:t>
            </a:r>
            <a:r>
              <a:rPr lang="de-DE" sz="2000" dirty="0" smtClean="0"/>
              <a:t> oder </a:t>
            </a:r>
            <a:r>
              <a:rPr lang="de-DE" sz="2000" dirty="0" err="1" smtClean="0"/>
              <a:t>Laryngeus</a:t>
            </a:r>
            <a:r>
              <a:rPr lang="de-DE" sz="2000" dirty="0" smtClean="0"/>
              <a:t> </a:t>
            </a:r>
            <a:r>
              <a:rPr lang="de-DE" sz="2000" dirty="0" err="1" smtClean="0"/>
              <a:t>recurrens</a:t>
            </a:r>
            <a:r>
              <a:rPr lang="de-DE" sz="2000" dirty="0" smtClean="0"/>
              <a:t>, </a:t>
            </a:r>
            <a:r>
              <a:rPr lang="de-DE" sz="2000" dirty="0" err="1" smtClean="0"/>
              <a:t>Rr</a:t>
            </a:r>
            <a:r>
              <a:rPr lang="de-DE" sz="2000" dirty="0" smtClean="0"/>
              <a:t>. </a:t>
            </a:r>
            <a:r>
              <a:rPr lang="de-DE" sz="2000" dirty="0" err="1" smtClean="0"/>
              <a:t>card</a:t>
            </a:r>
            <a:r>
              <a:rPr lang="de-DE" sz="2000" dirty="0" smtClean="0"/>
              <a:t>. </a:t>
            </a:r>
            <a:r>
              <a:rPr lang="de-DE" sz="2000" dirty="0" err="1" smtClean="0"/>
              <a:t>thoracici</a:t>
            </a:r>
            <a:r>
              <a:rPr lang="de-DE" sz="2000" dirty="0" smtClean="0"/>
              <a:t>: aus dem Hauptstamm oder </a:t>
            </a:r>
            <a:r>
              <a:rPr lang="de-DE" sz="2000" dirty="0" err="1" smtClean="0"/>
              <a:t>Laryngeus</a:t>
            </a:r>
            <a:r>
              <a:rPr lang="de-DE" sz="2000" dirty="0" smtClean="0"/>
              <a:t> </a:t>
            </a:r>
            <a:r>
              <a:rPr lang="de-DE" sz="2000" dirty="0" err="1" smtClean="0"/>
              <a:t>recurrens</a:t>
            </a:r>
            <a:r>
              <a:rPr lang="de-DE" sz="2000" dirty="0" smtClean="0"/>
              <a:t>).</a:t>
            </a:r>
          </a:p>
          <a:p>
            <a:r>
              <a:rPr lang="de-DE" sz="2000" b="1" dirty="0" smtClean="0"/>
              <a:t>Plexus </a:t>
            </a:r>
            <a:r>
              <a:rPr lang="de-DE" sz="2000" b="1" dirty="0" err="1" smtClean="0"/>
              <a:t>cardiacus</a:t>
            </a:r>
            <a:r>
              <a:rPr lang="de-DE" sz="2000" dirty="0" smtClean="0"/>
              <a:t>: </a:t>
            </a:r>
            <a:r>
              <a:rPr lang="de-DE" sz="2000" dirty="0" err="1" smtClean="0"/>
              <a:t>periarterielle</a:t>
            </a:r>
            <a:r>
              <a:rPr lang="de-DE" sz="2000" dirty="0" smtClean="0"/>
              <a:t> Nervengeflechte; </a:t>
            </a:r>
            <a:r>
              <a:rPr lang="de-DE" sz="2000" b="1" dirty="0" smtClean="0"/>
              <a:t>oberflächlicher</a:t>
            </a:r>
            <a:r>
              <a:rPr lang="de-DE" sz="2000" dirty="0" smtClean="0"/>
              <a:t> Teil zwischen Aortenbogen und A. </a:t>
            </a:r>
            <a:r>
              <a:rPr lang="de-DE" sz="2000" dirty="0" err="1" smtClean="0"/>
              <a:t>pulm</a:t>
            </a:r>
            <a:r>
              <a:rPr lang="de-DE" sz="2000" dirty="0" smtClean="0"/>
              <a:t>. </a:t>
            </a:r>
            <a:r>
              <a:rPr lang="de-DE" sz="2000" dirty="0" err="1" smtClean="0"/>
              <a:t>dextra</a:t>
            </a:r>
            <a:r>
              <a:rPr lang="de-DE" sz="2000" dirty="0" smtClean="0"/>
              <a:t>, seine Äste folgen die A. </a:t>
            </a:r>
            <a:r>
              <a:rPr lang="de-DE" sz="2000" dirty="0" err="1" smtClean="0"/>
              <a:t>coronaria</a:t>
            </a:r>
            <a:r>
              <a:rPr lang="de-DE" sz="2000" dirty="0" smtClean="0"/>
              <a:t> </a:t>
            </a:r>
            <a:r>
              <a:rPr lang="de-DE" sz="2000" dirty="0" err="1" smtClean="0"/>
              <a:t>dextra</a:t>
            </a:r>
            <a:r>
              <a:rPr lang="de-DE" sz="2000" dirty="0" smtClean="0"/>
              <a:t> (für die rechte Herzhälfte).</a:t>
            </a:r>
          </a:p>
          <a:p>
            <a:r>
              <a:rPr lang="de-DE" sz="2000" b="1" dirty="0" smtClean="0"/>
              <a:t>tiefer</a:t>
            </a:r>
            <a:r>
              <a:rPr lang="de-DE" sz="2000" dirty="0" smtClean="0"/>
              <a:t> Teil: reitet an der </a:t>
            </a:r>
            <a:r>
              <a:rPr lang="de-DE" sz="2000" dirty="0" err="1" smtClean="0"/>
              <a:t>Bifurcatio</a:t>
            </a:r>
            <a:r>
              <a:rPr lang="de-DE" sz="2000" dirty="0" smtClean="0"/>
              <a:t> des </a:t>
            </a:r>
            <a:r>
              <a:rPr lang="de-DE" sz="2000" dirty="0" err="1" smtClean="0"/>
              <a:t>truncus</a:t>
            </a:r>
            <a:r>
              <a:rPr lang="de-DE" sz="2000" dirty="0" smtClean="0"/>
              <a:t> </a:t>
            </a:r>
            <a:r>
              <a:rPr lang="de-DE" sz="2000" dirty="0" err="1" smtClean="0"/>
              <a:t>pulm</a:t>
            </a:r>
            <a:r>
              <a:rPr lang="de-DE" sz="2000" dirty="0" smtClean="0"/>
              <a:t>., begleitet die linke A. </a:t>
            </a:r>
            <a:r>
              <a:rPr lang="de-DE" sz="2000" dirty="0" err="1" smtClean="0"/>
              <a:t>coronaria</a:t>
            </a:r>
            <a:r>
              <a:rPr lang="de-DE" sz="2000" dirty="0" smtClean="0"/>
              <a:t>.</a:t>
            </a:r>
          </a:p>
          <a:p>
            <a:r>
              <a:rPr lang="de-DE" sz="2000" dirty="0" smtClean="0"/>
              <a:t>Rechter Vagus: versorgt hauptsächlich Sinusknoten, linker Vagus: versorgt hauptsächlich AV-Knoten, mehr distal: nur sympathische Fasern.</a:t>
            </a:r>
          </a:p>
          <a:p>
            <a:endParaRPr lang="de-DE" dirty="0"/>
          </a:p>
        </p:txBody>
      </p:sp>
    </p:spTree>
    <p:extLst>
      <p:ext uri="{BB962C8B-B14F-4D97-AF65-F5344CB8AC3E}">
        <p14:creationId xmlns:p14="http://schemas.microsoft.com/office/powerpoint/2010/main" val="3737126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Gefäße</a:t>
            </a:r>
            <a:endParaRPr lang="de-DE" dirty="0"/>
          </a:p>
        </p:txBody>
      </p:sp>
      <p:sp>
        <p:nvSpPr>
          <p:cNvPr id="3" name="Tartalom helye 2"/>
          <p:cNvSpPr>
            <a:spLocks noGrp="1"/>
          </p:cNvSpPr>
          <p:nvPr>
            <p:ph idx="1"/>
          </p:nvPr>
        </p:nvSpPr>
        <p:spPr/>
        <p:txBody>
          <a:bodyPr/>
          <a:lstStyle/>
          <a:p>
            <a:r>
              <a:rPr lang="de-DE" sz="2000" b="1" dirty="0" smtClean="0"/>
              <a:t>Herznahe, größte Gefäße</a:t>
            </a:r>
            <a:r>
              <a:rPr lang="de-DE" sz="2000" dirty="0" smtClean="0"/>
              <a:t>: am weitesten dorsal und rechts: VCS; die Aorta: vorne und links, hinter dem Sternum: </a:t>
            </a:r>
            <a:r>
              <a:rPr lang="de-DE" sz="2000" dirty="0" err="1" smtClean="0"/>
              <a:t>Tr</a:t>
            </a:r>
            <a:r>
              <a:rPr lang="de-DE" sz="2000" dirty="0" smtClean="0"/>
              <a:t>. </a:t>
            </a:r>
            <a:r>
              <a:rPr lang="de-DE" sz="2000" dirty="0" err="1" smtClean="0"/>
              <a:t>pulm</a:t>
            </a:r>
            <a:r>
              <a:rPr lang="de-DE" sz="2000" dirty="0" smtClean="0"/>
              <a:t>.</a:t>
            </a:r>
          </a:p>
          <a:p>
            <a:r>
              <a:rPr lang="de-DE" sz="2000" b="1" dirty="0" err="1" smtClean="0"/>
              <a:t>Vv</a:t>
            </a:r>
            <a:r>
              <a:rPr lang="de-DE" sz="2000" b="1" dirty="0" smtClean="0"/>
              <a:t>. </a:t>
            </a:r>
            <a:r>
              <a:rPr lang="de-DE" sz="2000" b="1" dirty="0" err="1" smtClean="0"/>
              <a:t>brachiocephalicae</a:t>
            </a:r>
            <a:r>
              <a:rPr lang="de-DE" sz="2000" dirty="0" smtClean="0"/>
              <a:t>: Vereinigung hinter dem 1. Rippenknorpel an der rechten Seite.</a:t>
            </a:r>
          </a:p>
          <a:p>
            <a:r>
              <a:rPr lang="de-DE" sz="2000" b="1" dirty="0" smtClean="0"/>
              <a:t>das kaudale Ende der VCS </a:t>
            </a:r>
            <a:r>
              <a:rPr lang="de-DE" sz="2000" dirty="0" smtClean="0"/>
              <a:t>(Einmündung in dem rechten Vorhof): 4. ICR, rechts.</a:t>
            </a:r>
            <a:endParaRPr lang="de-DE" dirty="0" smtClean="0"/>
          </a:p>
          <a:p>
            <a:r>
              <a:rPr lang="de-DE" sz="2000" b="1" dirty="0" smtClean="0"/>
              <a:t>VCS</a:t>
            </a:r>
            <a:r>
              <a:rPr lang="de-DE" sz="2000" dirty="0" smtClean="0"/>
              <a:t>: liegt 1-2 cm lateral dem rechten Rand des Sternums. Dorsal: sie nimmt die V. </a:t>
            </a:r>
            <a:r>
              <a:rPr lang="de-DE" sz="2000" dirty="0" err="1" smtClean="0"/>
              <a:t>azygos</a:t>
            </a:r>
            <a:r>
              <a:rPr lang="de-DE" sz="2000" dirty="0" smtClean="0"/>
              <a:t> auf. rechts: die VCS wird durch die Pleura bedeckt, links durch das Arcus aortae begrenzt, unterer Teil liegt im Perikard, auf ihrer rechten Seite läuft der rechte N. phrenicus.</a:t>
            </a:r>
          </a:p>
          <a:p>
            <a:endParaRPr lang="de-DE" dirty="0"/>
          </a:p>
        </p:txBody>
      </p:sp>
    </p:spTree>
    <p:extLst>
      <p:ext uri="{BB962C8B-B14F-4D97-AF65-F5344CB8AC3E}">
        <p14:creationId xmlns:p14="http://schemas.microsoft.com/office/powerpoint/2010/main" val="848447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Lungen</a:t>
            </a:r>
            <a:r>
              <a:rPr lang="hu-HU" dirty="0"/>
              <a:t>, </a:t>
            </a:r>
            <a:r>
              <a:rPr lang="hu-HU" dirty="0" err="1"/>
              <a:t>Pleura</a:t>
            </a:r>
            <a:endParaRPr lang="de-DE" dirty="0"/>
          </a:p>
        </p:txBody>
      </p:sp>
      <p:sp>
        <p:nvSpPr>
          <p:cNvPr id="3" name="Tartalom helye 2"/>
          <p:cNvSpPr>
            <a:spLocks noGrp="1"/>
          </p:cNvSpPr>
          <p:nvPr>
            <p:ph idx="1"/>
          </p:nvPr>
        </p:nvSpPr>
        <p:spPr/>
        <p:txBody>
          <a:bodyPr/>
          <a:lstStyle/>
          <a:p>
            <a:r>
              <a:rPr lang="hu-HU" sz="2800" dirty="0" err="1"/>
              <a:t>Apex</a:t>
            </a:r>
            <a:r>
              <a:rPr lang="hu-HU" sz="2800" dirty="0"/>
              <a:t> pulmonis: </a:t>
            </a:r>
            <a:r>
              <a:rPr lang="hu-HU" sz="2800" dirty="0" err="1"/>
              <a:t>Cupula</a:t>
            </a:r>
            <a:r>
              <a:rPr lang="hu-HU" sz="2800" dirty="0"/>
              <a:t> </a:t>
            </a:r>
            <a:r>
              <a:rPr lang="hu-HU" sz="2800" dirty="0" err="1"/>
              <a:t>pleurae</a:t>
            </a:r>
            <a:r>
              <a:rPr lang="hu-HU" sz="2800" dirty="0"/>
              <a:t>: C7; </a:t>
            </a:r>
            <a:r>
              <a:rPr lang="hu-HU" sz="2800" dirty="0" err="1"/>
              <a:t>oder</a:t>
            </a:r>
            <a:r>
              <a:rPr lang="hu-HU" sz="2800" dirty="0"/>
              <a:t> 3-5 </a:t>
            </a:r>
            <a:r>
              <a:rPr lang="hu-HU" sz="2800" dirty="0" err="1"/>
              <a:t>oberhalb</a:t>
            </a:r>
            <a:r>
              <a:rPr lang="hu-HU" sz="2800" dirty="0"/>
              <a:t> der 1. </a:t>
            </a:r>
            <a:r>
              <a:rPr lang="hu-HU" sz="2800" dirty="0" err="1"/>
              <a:t>Rippe</a:t>
            </a:r>
            <a:endParaRPr lang="hu-HU" sz="2800" dirty="0"/>
          </a:p>
          <a:p>
            <a:r>
              <a:rPr lang="hu-HU" sz="2800" dirty="0" err="1"/>
              <a:t>Basis</a:t>
            </a:r>
            <a:r>
              <a:rPr lang="hu-HU" sz="2800" dirty="0"/>
              <a:t> pulmonis: </a:t>
            </a:r>
            <a:r>
              <a:rPr lang="hu-HU" sz="2800" dirty="0" err="1"/>
              <a:t>auf</a:t>
            </a:r>
            <a:r>
              <a:rPr lang="hu-HU" sz="2800" dirty="0"/>
              <a:t> der r. </a:t>
            </a:r>
            <a:r>
              <a:rPr lang="hu-HU" sz="2800" dirty="0" err="1"/>
              <a:t>oder</a:t>
            </a:r>
            <a:r>
              <a:rPr lang="hu-HU" sz="2800" dirty="0"/>
              <a:t> l. </a:t>
            </a:r>
            <a:r>
              <a:rPr lang="hu-HU" sz="2800" dirty="0" err="1"/>
              <a:t>Zwerchfellkuppel</a:t>
            </a:r>
            <a:endParaRPr lang="hu-HU" sz="2800" dirty="0"/>
          </a:p>
          <a:p>
            <a:r>
              <a:rPr lang="hu-HU" sz="2800" dirty="0"/>
              <a:t>Fissura </a:t>
            </a:r>
            <a:r>
              <a:rPr lang="hu-HU" sz="2800" dirty="0" err="1"/>
              <a:t>obliqua</a:t>
            </a:r>
            <a:r>
              <a:rPr lang="hu-HU" sz="2800" dirty="0"/>
              <a:t>: 3. </a:t>
            </a:r>
            <a:r>
              <a:rPr lang="hu-HU" sz="2800" dirty="0" err="1"/>
              <a:t>Rippe</a:t>
            </a:r>
            <a:r>
              <a:rPr lang="hu-HU" sz="2800" dirty="0"/>
              <a:t> (</a:t>
            </a:r>
            <a:r>
              <a:rPr lang="hu-HU" sz="2800" dirty="0" err="1"/>
              <a:t>Kopf</a:t>
            </a:r>
            <a:r>
              <a:rPr lang="hu-HU" sz="2800" dirty="0"/>
              <a:t>)-6. </a:t>
            </a:r>
            <a:r>
              <a:rPr lang="hu-HU" sz="2800" dirty="0" err="1" smtClean="0"/>
              <a:t>Rippenknorpel-knochen</a:t>
            </a:r>
            <a:r>
              <a:rPr lang="hu-HU" sz="2800" dirty="0" smtClean="0"/>
              <a:t> </a:t>
            </a:r>
            <a:r>
              <a:rPr lang="hu-HU" sz="2800" dirty="0" err="1"/>
              <a:t>Grenze</a:t>
            </a:r>
            <a:endParaRPr lang="hu-HU" sz="2800" dirty="0"/>
          </a:p>
          <a:p>
            <a:r>
              <a:rPr lang="hu-HU" sz="2800" dirty="0" err="1"/>
              <a:t>Fissura</a:t>
            </a:r>
            <a:r>
              <a:rPr lang="hu-HU" sz="2800" dirty="0"/>
              <a:t> </a:t>
            </a:r>
            <a:r>
              <a:rPr lang="hu-HU" sz="2800" dirty="0" err="1" smtClean="0"/>
              <a:t>horizontalis</a:t>
            </a:r>
            <a:r>
              <a:rPr lang="hu-HU" sz="2800" dirty="0" smtClean="0"/>
              <a:t> </a:t>
            </a:r>
            <a:r>
              <a:rPr lang="hu-HU" sz="2800" dirty="0"/>
              <a:t>(R): </a:t>
            </a:r>
            <a:r>
              <a:rPr lang="hu-HU" sz="2800" dirty="0" err="1"/>
              <a:t>folgt</a:t>
            </a:r>
            <a:r>
              <a:rPr lang="hu-HU" sz="2800" dirty="0"/>
              <a:t> </a:t>
            </a:r>
            <a:r>
              <a:rPr lang="hu-HU" sz="2800" dirty="0" err="1"/>
              <a:t>die</a:t>
            </a:r>
            <a:r>
              <a:rPr lang="hu-HU" sz="2800" dirty="0"/>
              <a:t> 4. </a:t>
            </a:r>
            <a:r>
              <a:rPr lang="hu-HU" sz="2800" dirty="0" err="1"/>
              <a:t>Rippe</a:t>
            </a:r>
            <a:endParaRPr lang="hu-HU" sz="2800" dirty="0"/>
          </a:p>
          <a:p>
            <a:r>
              <a:rPr lang="hu-HU" sz="2800" dirty="0" err="1"/>
              <a:t>Lungenhilus</a:t>
            </a:r>
            <a:r>
              <a:rPr lang="hu-HU" sz="2800" dirty="0"/>
              <a:t> </a:t>
            </a:r>
            <a:r>
              <a:rPr lang="hu-HU" sz="2800" dirty="0" err="1"/>
              <a:t>projiziert</a:t>
            </a:r>
            <a:r>
              <a:rPr lang="hu-HU" sz="2800" dirty="0"/>
              <a:t> </a:t>
            </a:r>
            <a:r>
              <a:rPr lang="hu-HU" sz="2800" dirty="0" err="1"/>
              <a:t>auf</a:t>
            </a:r>
            <a:r>
              <a:rPr lang="hu-HU" sz="2800" dirty="0"/>
              <a:t> Th5</a:t>
            </a:r>
          </a:p>
          <a:p>
            <a:r>
              <a:rPr lang="hu-HU" sz="2800" dirty="0" err="1"/>
              <a:t>Bifurcatio</a:t>
            </a:r>
            <a:r>
              <a:rPr lang="hu-HU" sz="2800" dirty="0"/>
              <a:t> </a:t>
            </a:r>
            <a:r>
              <a:rPr lang="hu-HU" sz="2800" dirty="0" err="1"/>
              <a:t>tracheae</a:t>
            </a:r>
            <a:r>
              <a:rPr lang="hu-HU" sz="2800" dirty="0"/>
              <a:t>: </a:t>
            </a:r>
            <a:r>
              <a:rPr lang="hu-HU" sz="2800" dirty="0" err="1"/>
              <a:t>auf</a:t>
            </a:r>
            <a:r>
              <a:rPr lang="hu-HU" sz="2800" dirty="0"/>
              <a:t> Th4</a:t>
            </a:r>
            <a:endParaRPr lang="de-DE" sz="2800" dirty="0"/>
          </a:p>
        </p:txBody>
      </p:sp>
    </p:spTree>
    <p:extLst>
      <p:ext uri="{BB962C8B-B14F-4D97-AF65-F5344CB8AC3E}">
        <p14:creationId xmlns:p14="http://schemas.microsoft.com/office/powerpoint/2010/main" val="1066222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Gefäße</a:t>
            </a:r>
            <a:endParaRPr lang="de-DE" dirty="0"/>
          </a:p>
        </p:txBody>
      </p:sp>
      <p:sp>
        <p:nvSpPr>
          <p:cNvPr id="3" name="Tartalom helye 2"/>
          <p:cNvSpPr>
            <a:spLocks noGrp="1"/>
          </p:cNvSpPr>
          <p:nvPr>
            <p:ph idx="1"/>
          </p:nvPr>
        </p:nvSpPr>
        <p:spPr/>
        <p:txBody>
          <a:bodyPr/>
          <a:lstStyle/>
          <a:p>
            <a:r>
              <a:rPr lang="de-DE" sz="2000" b="1" dirty="0"/>
              <a:t>V. hemiazygos</a:t>
            </a:r>
            <a:r>
              <a:rPr lang="de-DE" sz="2000" dirty="0"/>
              <a:t>: bei </a:t>
            </a:r>
            <a:r>
              <a:rPr lang="de-DE" sz="2000" b="1" dirty="0"/>
              <a:t>Th8</a:t>
            </a:r>
            <a:r>
              <a:rPr lang="de-DE" sz="2000" dirty="0"/>
              <a:t> kreuzt die Mitte nach rechts.</a:t>
            </a:r>
            <a:endParaRPr lang="hu-HU" sz="2000" dirty="0"/>
          </a:p>
          <a:p>
            <a:r>
              <a:rPr lang="de-DE" sz="2000" dirty="0"/>
              <a:t>Linke 1-8. IC Räume: sind dräniert durch die V. hemiazygos </a:t>
            </a:r>
            <a:r>
              <a:rPr lang="de-DE" sz="2000" dirty="0" err="1"/>
              <a:t>accessoria</a:t>
            </a:r>
            <a:r>
              <a:rPr lang="de-DE" sz="2000" dirty="0"/>
              <a:t>, die nach kranial (V. brachiocephalica) und nach kaudal (V. hemiazygos) Anastomosen hat.</a:t>
            </a:r>
            <a:endParaRPr lang="hu-HU" sz="2000" dirty="0"/>
          </a:p>
          <a:p>
            <a:r>
              <a:rPr lang="de-DE" sz="2000" b="1" dirty="0"/>
              <a:t>V. azygos</a:t>
            </a:r>
            <a:r>
              <a:rPr lang="de-DE" sz="2000" dirty="0"/>
              <a:t>:  biegt um </a:t>
            </a:r>
            <a:r>
              <a:rPr lang="de-DE" sz="2000" b="1" dirty="0"/>
              <a:t>Th3</a:t>
            </a:r>
            <a:r>
              <a:rPr lang="de-DE" sz="2000" dirty="0"/>
              <a:t> nach ventral; reitet an dem rechten Hauptbronchus.</a:t>
            </a:r>
            <a:endParaRPr lang="hu-HU" sz="2000" dirty="0"/>
          </a:p>
          <a:p>
            <a:r>
              <a:rPr lang="de-DE" sz="2000" b="1" dirty="0"/>
              <a:t>V. azygos</a:t>
            </a:r>
            <a:r>
              <a:rPr lang="de-DE" sz="2000" dirty="0"/>
              <a:t>: venöse Kollateralkreislauf: zwischen Vv. lumbales (nach VCI oder V. azygos) und VCS.</a:t>
            </a:r>
            <a:endParaRPr lang="hu-HU" sz="2000" dirty="0"/>
          </a:p>
          <a:p>
            <a:r>
              <a:rPr lang="de-DE" sz="2000" dirty="0"/>
              <a:t>Plexus venosus vertebralis internus: wird hauptsächlich durch die V. azygos dräniert.</a:t>
            </a:r>
            <a:endParaRPr lang="hu-HU" sz="2000" dirty="0"/>
          </a:p>
          <a:p>
            <a:endParaRPr lang="de-DE" dirty="0"/>
          </a:p>
        </p:txBody>
      </p:sp>
    </p:spTree>
    <p:extLst>
      <p:ext uri="{BB962C8B-B14F-4D97-AF65-F5344CB8AC3E}">
        <p14:creationId xmlns:p14="http://schemas.microsoft.com/office/powerpoint/2010/main" val="4004111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827584" y="97529"/>
            <a:ext cx="7488832" cy="6662940"/>
          </a:xfrm>
          <a:prstGeom prst="rect">
            <a:avLst/>
          </a:prstGeom>
        </p:spPr>
      </p:pic>
    </p:spTree>
    <p:extLst>
      <p:ext uri="{BB962C8B-B14F-4D97-AF65-F5344CB8AC3E}">
        <p14:creationId xmlns:p14="http://schemas.microsoft.com/office/powerpoint/2010/main" val="1633183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Gefäße</a:t>
            </a:r>
            <a:endParaRPr lang="de-DE" dirty="0"/>
          </a:p>
        </p:txBody>
      </p:sp>
      <p:sp>
        <p:nvSpPr>
          <p:cNvPr id="3" name="Tartalom helye 2"/>
          <p:cNvSpPr>
            <a:spLocks noGrp="1"/>
          </p:cNvSpPr>
          <p:nvPr>
            <p:ph idx="1"/>
          </p:nvPr>
        </p:nvSpPr>
        <p:spPr/>
        <p:txBody>
          <a:bodyPr/>
          <a:lstStyle/>
          <a:p>
            <a:r>
              <a:rPr lang="de-DE" sz="2000" b="1" dirty="0"/>
              <a:t>Aorta</a:t>
            </a:r>
            <a:r>
              <a:rPr lang="de-DE" sz="2000" dirty="0"/>
              <a:t> </a:t>
            </a:r>
            <a:r>
              <a:rPr lang="de-DE" sz="2000" b="1" dirty="0" err="1"/>
              <a:t>ascendens</a:t>
            </a:r>
            <a:r>
              <a:rPr lang="de-DE" sz="2000" dirty="0"/>
              <a:t>: richtet nach dem 2. rechten Rippenknorpel.</a:t>
            </a:r>
          </a:p>
          <a:p>
            <a:r>
              <a:rPr lang="de-DE" sz="2000" b="1" dirty="0"/>
              <a:t>Arcus aortae</a:t>
            </a:r>
            <a:r>
              <a:rPr lang="de-DE" sz="2000" dirty="0"/>
              <a:t>: läuft fast sagittal nach hinten und links, liegt hinter dem </a:t>
            </a:r>
            <a:r>
              <a:rPr lang="de-DE" sz="2000" dirty="0" err="1"/>
              <a:t>Angulus</a:t>
            </a:r>
            <a:r>
              <a:rPr lang="de-DE" sz="2000" dirty="0"/>
              <a:t> </a:t>
            </a:r>
            <a:r>
              <a:rPr lang="de-DE" sz="2000" dirty="0" err="1"/>
              <a:t>sterni</a:t>
            </a:r>
            <a:r>
              <a:rPr lang="de-DE" sz="2000" dirty="0"/>
              <a:t>, die großen Gefäße treten eher hintereinander und nicht von rechts nach links).</a:t>
            </a:r>
          </a:p>
          <a:p>
            <a:r>
              <a:rPr lang="de-DE" sz="2000" b="1" dirty="0"/>
              <a:t>Aorta </a:t>
            </a:r>
            <a:r>
              <a:rPr lang="de-DE" sz="2000" b="1" dirty="0" err="1"/>
              <a:t>descendens</a:t>
            </a:r>
            <a:r>
              <a:rPr lang="de-DE" sz="2000" dirty="0"/>
              <a:t>: beginnt bei dem Th4, liegt auf dem linken Hauptbronchus, berührt die Trachea und das Oesophagus. Aneurysma.</a:t>
            </a:r>
          </a:p>
          <a:p>
            <a:r>
              <a:rPr lang="de-DE" sz="2000" dirty="0"/>
              <a:t> </a:t>
            </a:r>
            <a:r>
              <a:rPr lang="de-DE" sz="2000" b="1" dirty="0"/>
              <a:t>Ductus </a:t>
            </a:r>
            <a:r>
              <a:rPr lang="de-DE" sz="2000" b="1" dirty="0" err="1"/>
              <a:t>arteriosus</a:t>
            </a:r>
            <a:r>
              <a:rPr lang="de-DE" sz="2000" dirty="0"/>
              <a:t>: bleibt in 1-2% geöffnet, in seiner Umgebung tritt die </a:t>
            </a:r>
            <a:r>
              <a:rPr lang="de-DE" sz="2000" dirty="0" err="1"/>
              <a:t>Coarctatio</a:t>
            </a:r>
            <a:r>
              <a:rPr lang="de-DE" sz="2000" dirty="0"/>
              <a:t> aortae am häufigsten, Einmündung: nach der Abgabe (stromabwärts) der A. </a:t>
            </a:r>
            <a:r>
              <a:rPr lang="de-DE" sz="2000" dirty="0" err="1"/>
              <a:t>subclavia</a:t>
            </a:r>
            <a:r>
              <a:rPr lang="de-DE" sz="2000" dirty="0"/>
              <a:t> </a:t>
            </a:r>
            <a:r>
              <a:rPr lang="de-DE" sz="2000" dirty="0" err="1"/>
              <a:t>sinistra</a:t>
            </a:r>
            <a:r>
              <a:rPr lang="de-DE" sz="2000" dirty="0"/>
              <a:t>. </a:t>
            </a:r>
          </a:p>
          <a:p>
            <a:r>
              <a:rPr lang="de-DE" sz="2000" b="1" dirty="0" err="1"/>
              <a:t>Truncus</a:t>
            </a:r>
            <a:r>
              <a:rPr lang="de-DE" sz="2000" b="1" dirty="0"/>
              <a:t> </a:t>
            </a:r>
            <a:r>
              <a:rPr lang="de-DE" sz="2000" b="1" dirty="0" err="1"/>
              <a:t>pulmonalis</a:t>
            </a:r>
            <a:r>
              <a:rPr lang="de-DE" sz="2000" dirty="0"/>
              <a:t>: liegt am weitesten oberflächlich, er beginnt in der Höhe der linken 3. Rippenknorpel, kurzer Ablauf (bis zum 2. ICR, links, parasternal</a:t>
            </a:r>
            <a:r>
              <a:rPr lang="de-DE" sz="2000" dirty="0" smtClean="0"/>
              <a:t>)</a:t>
            </a:r>
            <a:endParaRPr lang="de-DE" sz="2000" dirty="0"/>
          </a:p>
        </p:txBody>
      </p:sp>
    </p:spTree>
    <p:extLst>
      <p:ext uri="{BB962C8B-B14F-4D97-AF65-F5344CB8AC3E}">
        <p14:creationId xmlns:p14="http://schemas.microsoft.com/office/powerpoint/2010/main" val="576730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a:t>Gefäße</a:t>
            </a:r>
            <a:endParaRPr lang="de-DE" dirty="0"/>
          </a:p>
        </p:txBody>
      </p:sp>
      <p:sp>
        <p:nvSpPr>
          <p:cNvPr id="5" name="Tartalom helye 4"/>
          <p:cNvSpPr>
            <a:spLocks noGrp="1"/>
          </p:cNvSpPr>
          <p:nvPr>
            <p:ph idx="1"/>
          </p:nvPr>
        </p:nvSpPr>
        <p:spPr/>
        <p:txBody>
          <a:bodyPr/>
          <a:lstStyle/>
          <a:p>
            <a:r>
              <a:rPr lang="de-DE" sz="2000" b="1" dirty="0"/>
              <a:t>Aa. coronariae</a:t>
            </a:r>
            <a:r>
              <a:rPr lang="de-DE" sz="2000" dirty="0"/>
              <a:t>: Thrombosierung - Infarkt</a:t>
            </a:r>
          </a:p>
          <a:p>
            <a:r>
              <a:rPr lang="de-DE" sz="2000" b="1" dirty="0"/>
              <a:t>rechte</a:t>
            </a:r>
            <a:r>
              <a:rPr lang="de-DE" sz="2000" dirty="0"/>
              <a:t> Arterie (bzw. betroffene Strukturen bei Infarkt): rechte Kammer, dorsales Interventrikularseptum, Dorsalwand der linken Kammer, Sinusknoten, Hiss-Bündel</a:t>
            </a:r>
          </a:p>
          <a:p>
            <a:r>
              <a:rPr lang="de-DE" sz="2000" b="1" dirty="0"/>
              <a:t>linke</a:t>
            </a:r>
            <a:r>
              <a:rPr lang="de-DE" sz="2000" dirty="0"/>
              <a:t> Arterie: linke Kammer, ventrales Interventrikularseptum, Vorderwand der rechten Kammer.</a:t>
            </a:r>
          </a:p>
          <a:p>
            <a:r>
              <a:rPr lang="de-DE" sz="2000" dirty="0"/>
              <a:t>Versorgungstypen: Rechtsdominant, Linksdominant (zusammen: 30%), Ausgeglichen (70%) </a:t>
            </a:r>
          </a:p>
          <a:p>
            <a:r>
              <a:rPr lang="de-DE" sz="2000" b="1" dirty="0"/>
              <a:t>Herzinfarkten</a:t>
            </a:r>
            <a:r>
              <a:rPr lang="de-DE" sz="2000" dirty="0"/>
              <a:t>:</a:t>
            </a:r>
            <a:r>
              <a:rPr lang="hu-HU" sz="2000" dirty="0"/>
              <a:t/>
            </a:r>
            <a:br>
              <a:rPr lang="hu-HU" sz="2000" dirty="0"/>
            </a:br>
            <a:r>
              <a:rPr lang="hu-HU" sz="2000" dirty="0"/>
              <a:t>		</a:t>
            </a:r>
            <a:r>
              <a:rPr lang="de-DE" sz="2000" dirty="0"/>
              <a:t>Vorderwand-Herzspitze (R. </a:t>
            </a:r>
            <a:r>
              <a:rPr lang="de-DE" sz="2000" dirty="0" err="1"/>
              <a:t>intervent</a:t>
            </a:r>
            <a:r>
              <a:rPr lang="de-DE" sz="2000" dirty="0"/>
              <a:t>. </a:t>
            </a:r>
            <a:r>
              <a:rPr lang="de-DE" sz="2000" dirty="0" err="1"/>
              <a:t>ant</a:t>
            </a:r>
            <a:r>
              <a:rPr lang="de-DE" sz="2000" dirty="0"/>
              <a:t>.)</a:t>
            </a:r>
            <a:r>
              <a:rPr lang="hu-HU" sz="2000" dirty="0"/>
              <a:t/>
            </a:r>
            <a:br>
              <a:rPr lang="hu-HU" sz="2000" dirty="0"/>
            </a:br>
            <a:r>
              <a:rPr lang="hu-HU" sz="2000" dirty="0"/>
              <a:t>		</a:t>
            </a:r>
            <a:r>
              <a:rPr lang="de-DE" sz="2000" dirty="0"/>
              <a:t>Hinter-Seitenwand (R. </a:t>
            </a:r>
            <a:r>
              <a:rPr lang="de-DE" sz="2000" dirty="0" err="1" smtClean="0"/>
              <a:t>circ</a:t>
            </a:r>
            <a:r>
              <a:rPr lang="hu-HU" sz="2000" dirty="0" smtClean="0"/>
              <a:t>.</a:t>
            </a:r>
            <a:r>
              <a:rPr lang="de-DE" sz="2000" dirty="0" smtClean="0"/>
              <a:t>)</a:t>
            </a:r>
            <a:r>
              <a:rPr lang="hu-HU" sz="2000" dirty="0"/>
              <a:t/>
            </a:r>
            <a:br>
              <a:rPr lang="hu-HU" sz="2000" dirty="0"/>
            </a:br>
            <a:r>
              <a:rPr lang="hu-HU" sz="2000" dirty="0"/>
              <a:t>		</a:t>
            </a:r>
            <a:r>
              <a:rPr lang="de-DE" sz="2000" dirty="0"/>
              <a:t>Hinterwand (R. </a:t>
            </a:r>
            <a:r>
              <a:rPr lang="de-DE" sz="2000" dirty="0" err="1"/>
              <a:t>intervent</a:t>
            </a:r>
            <a:r>
              <a:rPr lang="de-DE" sz="2000" dirty="0"/>
              <a:t>. </a:t>
            </a:r>
            <a:r>
              <a:rPr lang="de-DE" sz="2000" dirty="0" err="1"/>
              <a:t>post</a:t>
            </a:r>
            <a:r>
              <a:rPr lang="de-DE" sz="2000" dirty="0"/>
              <a:t>. aus der A. </a:t>
            </a:r>
            <a:r>
              <a:rPr lang="de-DE" sz="2000" dirty="0" err="1"/>
              <a:t>cor</a:t>
            </a:r>
            <a:r>
              <a:rPr lang="de-DE" sz="2000" dirty="0"/>
              <a:t>. dextra)</a:t>
            </a:r>
            <a:r>
              <a:rPr lang="hu-HU" sz="2000" dirty="0"/>
              <a:t/>
            </a:r>
            <a:br>
              <a:rPr lang="hu-HU" sz="2000" dirty="0"/>
            </a:br>
            <a:r>
              <a:rPr lang="hu-HU" sz="2000" dirty="0"/>
              <a:t>		</a:t>
            </a:r>
            <a:r>
              <a:rPr lang="de-DE" sz="2000" dirty="0"/>
              <a:t>(Vorhöfe, rechte Kammer: selten)</a:t>
            </a:r>
          </a:p>
          <a:p>
            <a:endParaRPr lang="de-DE" dirty="0"/>
          </a:p>
        </p:txBody>
      </p:sp>
    </p:spTree>
    <p:extLst>
      <p:ext uri="{BB962C8B-B14F-4D97-AF65-F5344CB8AC3E}">
        <p14:creationId xmlns:p14="http://schemas.microsoft.com/office/powerpoint/2010/main" val="650123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Trachea</a:t>
            </a:r>
            <a:endParaRPr lang="de-DE" dirty="0"/>
          </a:p>
        </p:txBody>
      </p:sp>
      <p:sp>
        <p:nvSpPr>
          <p:cNvPr id="3" name="Tartalom helye 2"/>
          <p:cNvSpPr>
            <a:spLocks noGrp="1"/>
          </p:cNvSpPr>
          <p:nvPr>
            <p:ph idx="1"/>
          </p:nvPr>
        </p:nvSpPr>
        <p:spPr>
          <a:xfrm>
            <a:off x="457200" y="1268760"/>
            <a:ext cx="8229600" cy="4857403"/>
          </a:xfrm>
        </p:spPr>
        <p:txBody>
          <a:bodyPr/>
          <a:lstStyle/>
          <a:p>
            <a:r>
              <a:rPr lang="de-DE" sz="2000" dirty="0"/>
              <a:t>Sie besteht aus 16-20 Knorpeln, Länge: 12 cm.</a:t>
            </a:r>
            <a:endParaRPr lang="hu-HU" sz="2000" dirty="0"/>
          </a:p>
          <a:p>
            <a:r>
              <a:rPr lang="de-DE" sz="2000" dirty="0"/>
              <a:t>Befestigung: Os hyoideum, </a:t>
            </a:r>
            <a:r>
              <a:rPr lang="de-DE" sz="2000" dirty="0" err="1"/>
              <a:t>infra</a:t>
            </a:r>
            <a:r>
              <a:rPr lang="de-DE" sz="2000" dirty="0"/>
              <a:t>- und </a:t>
            </a:r>
            <a:r>
              <a:rPr lang="de-DE" sz="2000" dirty="0" err="1"/>
              <a:t>suprahyale</a:t>
            </a:r>
            <a:r>
              <a:rPr lang="de-DE" sz="2000" dirty="0"/>
              <a:t> Muskulatur. Kaudale Befestigung: durch Hilum pulmonis </a:t>
            </a:r>
            <a:r>
              <a:rPr lang="hu-HU" sz="2000" dirty="0"/>
              <a:t>an</a:t>
            </a:r>
            <a:r>
              <a:rPr lang="de-DE" sz="2000" dirty="0"/>
              <a:t> Zwerchfell.</a:t>
            </a:r>
            <a:endParaRPr lang="hu-HU" sz="2000" dirty="0"/>
          </a:p>
          <a:p>
            <a:r>
              <a:rPr lang="de-DE" sz="2000" dirty="0" err="1"/>
              <a:t>Bifurcatio</a:t>
            </a:r>
            <a:r>
              <a:rPr lang="de-DE" sz="2000" dirty="0"/>
              <a:t>: in der Höhe von Th4 (dorsal); in der Höhe der 3. Rippenknorpel (</a:t>
            </a:r>
            <a:r>
              <a:rPr lang="hu-HU" sz="2000" dirty="0"/>
              <a:t>v</a:t>
            </a:r>
            <a:r>
              <a:rPr lang="de-DE" sz="2000" dirty="0" err="1"/>
              <a:t>entr</a:t>
            </a:r>
            <a:r>
              <a:rPr lang="hu-HU" sz="2000" dirty="0" err="1"/>
              <a:t>al</a:t>
            </a:r>
            <a:r>
              <a:rPr lang="de-DE" sz="2000" dirty="0"/>
              <a:t>)</a:t>
            </a:r>
            <a:endParaRPr lang="hu-HU" sz="2000" dirty="0"/>
          </a:p>
          <a:p>
            <a:r>
              <a:rPr lang="de-DE" sz="2000" dirty="0"/>
              <a:t>Kindern: liegt </a:t>
            </a:r>
            <a:r>
              <a:rPr lang="de-DE" sz="2000" dirty="0" smtClean="0"/>
              <a:t>d</a:t>
            </a:r>
            <a:r>
              <a:rPr lang="hu-HU" sz="2000" dirty="0" err="1" smtClean="0"/>
              <a:t>ie</a:t>
            </a:r>
            <a:r>
              <a:rPr lang="de-DE" sz="2000" dirty="0" smtClean="0"/>
              <a:t> </a:t>
            </a:r>
            <a:r>
              <a:rPr lang="de-DE" sz="2000" dirty="0" err="1"/>
              <a:t>Bifurcatio</a:t>
            </a:r>
            <a:r>
              <a:rPr lang="de-DE" sz="2000" dirty="0"/>
              <a:t> höher.</a:t>
            </a:r>
            <a:endParaRPr lang="hu-HU" sz="2000" dirty="0"/>
          </a:p>
          <a:p>
            <a:r>
              <a:rPr lang="de-DE" sz="2000" dirty="0"/>
              <a:t>Intubationsanästhesie: </a:t>
            </a:r>
            <a:r>
              <a:rPr lang="de-DE" sz="2000" dirty="0" err="1"/>
              <a:t>Tubuslänge</a:t>
            </a:r>
            <a:r>
              <a:rPr lang="de-DE" sz="2000" dirty="0"/>
              <a:t> wie die Distanz zw. Nasenspitze-</a:t>
            </a:r>
            <a:r>
              <a:rPr lang="de-DE" sz="2000" dirty="0" err="1"/>
              <a:t>Ohrläppchenspitze</a:t>
            </a:r>
            <a:r>
              <a:rPr lang="de-DE" sz="2000" dirty="0"/>
              <a:t>.</a:t>
            </a:r>
            <a:endParaRPr lang="hu-HU" sz="2000" dirty="0"/>
          </a:p>
          <a:p>
            <a:r>
              <a:rPr lang="de-DE" sz="2000" dirty="0"/>
              <a:t>Vor der Trachea: Vv. </a:t>
            </a:r>
            <a:r>
              <a:rPr lang="de-DE" sz="2000" dirty="0" err="1"/>
              <a:t>brachiocephalicae</a:t>
            </a:r>
            <a:r>
              <a:rPr lang="de-DE" sz="2000" dirty="0"/>
              <a:t> und die V. thyroidea </a:t>
            </a:r>
            <a:r>
              <a:rPr lang="de-DE" sz="2000" dirty="0" err="1"/>
              <a:t>ima</a:t>
            </a:r>
            <a:r>
              <a:rPr lang="de-DE" sz="2000" dirty="0"/>
              <a:t>.</a:t>
            </a:r>
            <a:endParaRPr lang="hu-HU" sz="2000" dirty="0"/>
          </a:p>
          <a:p>
            <a:r>
              <a:rPr lang="de-DE" sz="2000" dirty="0"/>
              <a:t>An der </a:t>
            </a:r>
            <a:r>
              <a:rPr lang="de-DE" sz="2000" dirty="0" err="1"/>
              <a:t>Bifurcatio</a:t>
            </a:r>
            <a:r>
              <a:rPr lang="de-DE" sz="2000" dirty="0"/>
              <a:t> liegt der Aortenbogen.</a:t>
            </a:r>
            <a:endParaRPr lang="hu-HU" sz="2000" dirty="0"/>
          </a:p>
          <a:p>
            <a:r>
              <a:rPr lang="de-DE" sz="2000" dirty="0"/>
              <a:t>Linker Hauptbronchus: ist 4-5 cm länger und mehr waagerecht als der rechte (Fremdkörperaspiration ist häufiger rechts).</a:t>
            </a:r>
            <a:endParaRPr lang="hu-HU" sz="2000" dirty="0"/>
          </a:p>
          <a:p>
            <a:r>
              <a:rPr lang="de-DE" sz="2000" dirty="0"/>
              <a:t>Die große Gefäße der Aortenbogen liegen auf der Trachea.</a:t>
            </a:r>
            <a:endParaRPr lang="hu-HU" sz="2000" dirty="0"/>
          </a:p>
          <a:p>
            <a:r>
              <a:rPr lang="de-DE" sz="2000" dirty="0"/>
              <a:t>Die meisten Lymphknoten sind an der </a:t>
            </a:r>
            <a:r>
              <a:rPr lang="de-DE" sz="2000" dirty="0" err="1"/>
              <a:t>Bifurcatio</a:t>
            </a:r>
            <a:r>
              <a:rPr lang="de-DE" sz="2000" dirty="0"/>
              <a:t> zu finden. (</a:t>
            </a:r>
            <a:r>
              <a:rPr lang="de-DE" sz="2000" dirty="0" err="1"/>
              <a:t>LKnoten</a:t>
            </a:r>
            <a:r>
              <a:rPr lang="de-DE" sz="2000" dirty="0"/>
              <a:t>-vergrößerung bei Tumor: Oesophagus; Schluckbeschwerden).</a:t>
            </a:r>
            <a:endParaRPr lang="hu-HU" sz="2000" dirty="0"/>
          </a:p>
          <a:p>
            <a:r>
              <a:rPr lang="de-DE" sz="2000" dirty="0"/>
              <a:t> </a:t>
            </a:r>
            <a:endParaRPr lang="hu-HU" sz="2000" dirty="0"/>
          </a:p>
          <a:p>
            <a:endParaRPr lang="de-DE" dirty="0"/>
          </a:p>
        </p:txBody>
      </p:sp>
    </p:spTree>
    <p:extLst>
      <p:ext uri="{BB962C8B-B14F-4D97-AF65-F5344CB8AC3E}">
        <p14:creationId xmlns:p14="http://schemas.microsoft.com/office/powerpoint/2010/main" val="4256665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a:t>Oesophagus</a:t>
            </a:r>
            <a:endParaRPr lang="de-DE" dirty="0"/>
          </a:p>
        </p:txBody>
      </p:sp>
      <p:sp>
        <p:nvSpPr>
          <p:cNvPr id="5" name="Tartalom helye 4"/>
          <p:cNvSpPr>
            <a:spLocks noGrp="1"/>
          </p:cNvSpPr>
          <p:nvPr>
            <p:ph idx="1"/>
          </p:nvPr>
        </p:nvSpPr>
        <p:spPr/>
        <p:txBody>
          <a:bodyPr/>
          <a:lstStyle/>
          <a:p>
            <a:r>
              <a:rPr lang="de-DE" sz="2000" dirty="0"/>
              <a:t>Anfang: Ringknorpel (C6), Ende: Th10-11</a:t>
            </a:r>
            <a:endParaRPr lang="hu-HU" sz="2000" dirty="0"/>
          </a:p>
          <a:p>
            <a:r>
              <a:rPr lang="de-DE" sz="2000" dirty="0"/>
              <a:t>Drei </a:t>
            </a:r>
            <a:r>
              <a:rPr lang="de-DE" sz="2000" b="1" dirty="0" err="1" smtClean="0"/>
              <a:t>Oesophagusen</a:t>
            </a:r>
            <a:r>
              <a:rPr lang="hu-HU" sz="2000" b="1" dirty="0" smtClean="0"/>
              <a:t>g</a:t>
            </a:r>
            <a:r>
              <a:rPr lang="de-DE" sz="2000" b="1" dirty="0" smtClean="0"/>
              <a:t>en </a:t>
            </a:r>
            <a:r>
              <a:rPr lang="de-DE" sz="2000" dirty="0"/>
              <a:t>(</a:t>
            </a:r>
            <a:r>
              <a:rPr lang="de-DE" sz="2000" dirty="0" err="1"/>
              <a:t>Angustien</a:t>
            </a:r>
            <a:r>
              <a:rPr lang="de-DE" sz="2000" dirty="0"/>
              <a:t>):</a:t>
            </a:r>
            <a:endParaRPr lang="hu-HU" sz="2000" dirty="0"/>
          </a:p>
          <a:p>
            <a:r>
              <a:rPr lang="de-DE" sz="2000" dirty="0"/>
              <a:t>1. Enge (A. </a:t>
            </a:r>
            <a:r>
              <a:rPr lang="de-DE" sz="2000" dirty="0" err="1"/>
              <a:t>crycoidea</a:t>
            </a:r>
            <a:r>
              <a:rPr lang="de-DE" sz="2000" dirty="0"/>
              <a:t>): 15 cm von der Zahn</a:t>
            </a:r>
            <a:r>
              <a:rPr lang="hu-HU" sz="2000" dirty="0" err="1"/>
              <a:t>reihe</a:t>
            </a:r>
            <a:r>
              <a:rPr lang="de-DE" sz="2000" dirty="0"/>
              <a:t>,</a:t>
            </a:r>
            <a:endParaRPr lang="hu-HU" sz="2000" dirty="0"/>
          </a:p>
          <a:p>
            <a:r>
              <a:rPr lang="de-DE" sz="2000" dirty="0"/>
              <a:t>2. Enge (A. </a:t>
            </a:r>
            <a:r>
              <a:rPr lang="de-DE" sz="2000" dirty="0" err="1"/>
              <a:t>aortica</a:t>
            </a:r>
            <a:r>
              <a:rPr lang="de-DE" sz="2000" dirty="0"/>
              <a:t>): 25 cm von der Zahn</a:t>
            </a:r>
            <a:r>
              <a:rPr lang="hu-HU" sz="2000" dirty="0" err="1"/>
              <a:t>reihe</a:t>
            </a:r>
            <a:r>
              <a:rPr lang="de-DE" sz="2000" dirty="0"/>
              <a:t>,</a:t>
            </a:r>
            <a:endParaRPr lang="hu-HU" sz="2000" dirty="0"/>
          </a:p>
          <a:p>
            <a:r>
              <a:rPr lang="de-DE" sz="2000" dirty="0"/>
              <a:t>3. Enge (A. </a:t>
            </a:r>
            <a:r>
              <a:rPr lang="de-DE" sz="2000" dirty="0" err="1"/>
              <a:t>diaphragmatica</a:t>
            </a:r>
            <a:r>
              <a:rPr lang="de-DE" sz="2000" dirty="0"/>
              <a:t>): 40 cm von der Zahn</a:t>
            </a:r>
            <a:r>
              <a:rPr lang="hu-HU" sz="2000" dirty="0" err="1"/>
              <a:t>reihe</a:t>
            </a:r>
            <a:r>
              <a:rPr lang="de-DE" sz="2000" dirty="0"/>
              <a:t>.</a:t>
            </a:r>
            <a:endParaRPr lang="hu-HU" sz="2000" dirty="0"/>
          </a:p>
          <a:p>
            <a:endParaRPr lang="de-DE" dirty="0"/>
          </a:p>
        </p:txBody>
      </p:sp>
    </p:spTree>
    <p:extLst>
      <p:ext uri="{BB962C8B-B14F-4D97-AF65-F5344CB8AC3E}">
        <p14:creationId xmlns:p14="http://schemas.microsoft.com/office/powerpoint/2010/main" val="4163154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okumentumok\Attila\OKTATÁS\Egyetem\Előadások\ÁOK-GYOK-EÜInf\Mediastinum\Oeso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48" y="211424"/>
            <a:ext cx="3052837" cy="626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oeso sphinc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261" y="211424"/>
            <a:ext cx="4735191" cy="626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30505" y="-29525"/>
            <a:ext cx="8229600" cy="1143000"/>
          </a:xfrm>
        </p:spPr>
        <p:txBody>
          <a:bodyPr/>
          <a:lstStyle/>
          <a:p>
            <a:r>
              <a:rPr lang="hu-HU" dirty="0" err="1"/>
              <a:t>Oesophagus</a:t>
            </a:r>
            <a:endParaRPr lang="de-DE" dirty="0"/>
          </a:p>
        </p:txBody>
      </p:sp>
      <p:sp>
        <p:nvSpPr>
          <p:cNvPr id="3" name="Tartalom helye 2"/>
          <p:cNvSpPr>
            <a:spLocks noGrp="1"/>
          </p:cNvSpPr>
          <p:nvPr>
            <p:ph idx="1"/>
          </p:nvPr>
        </p:nvSpPr>
        <p:spPr>
          <a:xfrm>
            <a:off x="457200" y="908720"/>
            <a:ext cx="8229600" cy="5217443"/>
          </a:xfrm>
        </p:spPr>
        <p:txBody>
          <a:bodyPr/>
          <a:lstStyle/>
          <a:p>
            <a:r>
              <a:rPr lang="de-DE" sz="2000" dirty="0"/>
              <a:t>Nach der dritten Enge: noch </a:t>
            </a:r>
            <a:r>
              <a:rPr lang="hu-HU" sz="2000" dirty="0" err="1"/>
              <a:t>ein</a:t>
            </a:r>
            <a:r>
              <a:rPr lang="hu-HU" sz="2000" dirty="0"/>
              <a:t> </a:t>
            </a:r>
            <a:r>
              <a:rPr lang="de-DE" sz="2000" dirty="0"/>
              <a:t>3-4 cm </a:t>
            </a:r>
            <a:r>
              <a:rPr lang="hu-HU" sz="2000" dirty="0" err="1"/>
              <a:t>langer</a:t>
            </a:r>
            <a:r>
              <a:rPr lang="hu-HU" sz="2000" dirty="0"/>
              <a:t> </a:t>
            </a:r>
            <a:r>
              <a:rPr lang="de-DE" sz="2000" dirty="0" err="1" smtClean="0"/>
              <a:t>Oesophagusstück</a:t>
            </a:r>
            <a:r>
              <a:rPr lang="de-DE" sz="2000" dirty="0" smtClean="0"/>
              <a:t> </a:t>
            </a:r>
            <a:r>
              <a:rPr lang="de-DE" sz="2000" dirty="0"/>
              <a:t>(Pars </a:t>
            </a:r>
            <a:r>
              <a:rPr lang="de-DE" sz="2000" dirty="0" err="1"/>
              <a:t>abdom</a:t>
            </a:r>
            <a:r>
              <a:rPr lang="de-DE" sz="2000" dirty="0"/>
              <a:t>.)</a:t>
            </a:r>
            <a:endParaRPr lang="hu-HU" sz="2000" dirty="0"/>
          </a:p>
          <a:p>
            <a:r>
              <a:rPr lang="de-DE" sz="2000" b="1" dirty="0" err="1"/>
              <a:t>Oesophagusdivertikeln</a:t>
            </a:r>
            <a:r>
              <a:rPr lang="de-DE" sz="2000" dirty="0"/>
              <a:t>: am häufigsten zw. Enge 1. und 2.</a:t>
            </a:r>
            <a:endParaRPr lang="hu-HU" sz="2000" dirty="0"/>
          </a:p>
          <a:p>
            <a:r>
              <a:rPr lang="de-DE" sz="2000" dirty="0" err="1"/>
              <a:t>Epiphrenische</a:t>
            </a:r>
            <a:r>
              <a:rPr lang="de-DE" sz="2000" dirty="0"/>
              <a:t> Ampulle (</a:t>
            </a:r>
            <a:r>
              <a:rPr lang="de-DE" sz="2000" b="1" dirty="0"/>
              <a:t>Pulsationsdivertikel</a:t>
            </a:r>
            <a:r>
              <a:rPr lang="de-DE" sz="2000" dirty="0"/>
              <a:t>): tritt bei</a:t>
            </a:r>
            <a:r>
              <a:rPr lang="hu-HU" sz="2000" dirty="0"/>
              <a:t> </a:t>
            </a:r>
            <a:r>
              <a:rPr lang="de-DE" sz="2000" dirty="0"/>
              <a:t>dem Spasmus der Cardia auf.</a:t>
            </a:r>
            <a:endParaRPr lang="hu-HU" sz="2000" dirty="0"/>
          </a:p>
          <a:p>
            <a:r>
              <a:rPr lang="de-DE" sz="2000" b="1" dirty="0"/>
              <a:t>bis Th7/8:</a:t>
            </a:r>
            <a:r>
              <a:rPr lang="de-DE" sz="2000" dirty="0"/>
              <a:t> Oesophagus liegt VOR den Wirbelkörper, </a:t>
            </a:r>
            <a:endParaRPr lang="hu-HU" sz="2000" dirty="0"/>
          </a:p>
          <a:p>
            <a:r>
              <a:rPr lang="de-DE" sz="2000" b="1" dirty="0"/>
              <a:t>distal</a:t>
            </a:r>
            <a:r>
              <a:rPr lang="de-DE" sz="2000" dirty="0"/>
              <a:t> davon: die Aorta dringt dazwischen (</a:t>
            </a:r>
            <a:r>
              <a:rPr lang="de-DE" sz="2000" dirty="0" err="1" smtClean="0"/>
              <a:t>Oeso</a:t>
            </a:r>
            <a:r>
              <a:rPr lang="hu-HU" sz="2000" dirty="0" err="1" smtClean="0"/>
              <a:t>phagus</a:t>
            </a:r>
            <a:r>
              <a:rPr lang="de-DE" sz="2000" dirty="0" smtClean="0"/>
              <a:t>-Corpus </a:t>
            </a:r>
            <a:r>
              <a:rPr lang="de-DE" sz="2000" dirty="0" err="1" smtClean="0"/>
              <a:t>vert</a:t>
            </a:r>
            <a:r>
              <a:rPr lang="hu-HU" sz="2000" dirty="0" err="1" smtClean="0"/>
              <a:t>ebrae</a:t>
            </a:r>
            <a:r>
              <a:rPr lang="de-DE" sz="2000" dirty="0" smtClean="0"/>
              <a:t>): </a:t>
            </a:r>
            <a:r>
              <a:rPr lang="de-DE" sz="2000" dirty="0"/>
              <a:t>Oesophagus wird </a:t>
            </a:r>
            <a:r>
              <a:rPr lang="de-DE" sz="2000" b="1" dirty="0"/>
              <a:t>vorne</a:t>
            </a:r>
            <a:r>
              <a:rPr lang="de-DE" sz="2000" dirty="0"/>
              <a:t> und bisschen </a:t>
            </a:r>
            <a:r>
              <a:rPr lang="de-DE" sz="2000" b="1" dirty="0"/>
              <a:t>rechts</a:t>
            </a:r>
            <a:r>
              <a:rPr lang="de-DE" sz="2000" dirty="0"/>
              <a:t> verschoben., Kontakt mit dem linken Vorhof (</a:t>
            </a:r>
            <a:r>
              <a:rPr lang="de-DE" sz="2000" dirty="0" err="1"/>
              <a:t>transösophageale</a:t>
            </a:r>
            <a:r>
              <a:rPr lang="de-DE" sz="2000" dirty="0"/>
              <a:t> Herzultraschall)</a:t>
            </a:r>
            <a:endParaRPr lang="hu-HU" sz="2000" dirty="0"/>
          </a:p>
          <a:p>
            <a:r>
              <a:rPr lang="de-DE" sz="2000" dirty="0"/>
              <a:t>Kontakt mit der rechten Pleura </a:t>
            </a:r>
            <a:r>
              <a:rPr lang="de-DE" sz="2000" dirty="0" err="1"/>
              <a:t>mediastinalis</a:t>
            </a:r>
            <a:r>
              <a:rPr lang="de-DE" sz="2000" dirty="0"/>
              <a:t> (zwischen Th3 und Th10): </a:t>
            </a:r>
            <a:r>
              <a:rPr lang="de-DE" sz="2000" b="1" dirty="0" err="1"/>
              <a:t>Recessus</a:t>
            </a:r>
            <a:r>
              <a:rPr lang="de-DE" sz="2000" b="1" dirty="0"/>
              <a:t> </a:t>
            </a:r>
            <a:r>
              <a:rPr lang="de-DE" sz="2000" b="1" dirty="0" err="1"/>
              <a:t>retrooesophagealis</a:t>
            </a:r>
            <a:r>
              <a:rPr lang="de-DE" sz="2000" dirty="0"/>
              <a:t> (reicht bis zur Aorta thoracica).</a:t>
            </a:r>
            <a:endParaRPr lang="hu-HU" sz="2000" dirty="0"/>
          </a:p>
          <a:p>
            <a:r>
              <a:rPr lang="de-DE" sz="2000" dirty="0"/>
              <a:t>Hinten und links von dem Oesophagus: </a:t>
            </a:r>
            <a:r>
              <a:rPr lang="de-DE" sz="2000" b="1" dirty="0"/>
              <a:t>Ductus </a:t>
            </a:r>
            <a:r>
              <a:rPr lang="de-DE" sz="2000" b="1" dirty="0" err="1"/>
              <a:t>thoracicus</a:t>
            </a:r>
            <a:r>
              <a:rPr lang="de-DE" sz="2000" dirty="0"/>
              <a:t>; rechts: </a:t>
            </a:r>
            <a:r>
              <a:rPr lang="de-DE" sz="2000" b="1" dirty="0"/>
              <a:t>V. azygos</a:t>
            </a:r>
            <a:r>
              <a:rPr lang="de-DE" sz="2000" dirty="0"/>
              <a:t>.</a:t>
            </a:r>
            <a:endParaRPr lang="hu-HU" sz="2000" dirty="0"/>
          </a:p>
          <a:p>
            <a:r>
              <a:rPr lang="de-DE" sz="2000" dirty="0"/>
              <a:t> </a:t>
            </a:r>
            <a:endParaRPr lang="hu-HU" sz="2000" dirty="0"/>
          </a:p>
          <a:p>
            <a:endParaRPr lang="de-DE" dirty="0"/>
          </a:p>
        </p:txBody>
      </p:sp>
    </p:spTree>
    <p:extLst>
      <p:ext uri="{BB962C8B-B14F-4D97-AF65-F5344CB8AC3E}">
        <p14:creationId xmlns:p14="http://schemas.microsoft.com/office/powerpoint/2010/main" val="2474814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2381"/>
            <a:ext cx="8229600" cy="850106"/>
          </a:xfrm>
        </p:spPr>
        <p:txBody>
          <a:bodyPr/>
          <a:lstStyle/>
          <a:p>
            <a:r>
              <a:rPr lang="hu-HU" dirty="0" err="1"/>
              <a:t>Oesophagus</a:t>
            </a:r>
            <a:endParaRPr lang="de-DE" dirty="0"/>
          </a:p>
        </p:txBody>
      </p:sp>
      <p:sp>
        <p:nvSpPr>
          <p:cNvPr id="3" name="Tartalom helye 2"/>
          <p:cNvSpPr>
            <a:spLocks noGrp="1"/>
          </p:cNvSpPr>
          <p:nvPr>
            <p:ph idx="1"/>
          </p:nvPr>
        </p:nvSpPr>
        <p:spPr>
          <a:xfrm>
            <a:off x="457200" y="1124744"/>
            <a:ext cx="8229600" cy="4525963"/>
          </a:xfrm>
        </p:spPr>
        <p:txBody>
          <a:bodyPr/>
          <a:lstStyle/>
          <a:p>
            <a:r>
              <a:rPr lang="de-DE" sz="2000" b="1" dirty="0"/>
              <a:t>Chirurgische</a:t>
            </a:r>
            <a:r>
              <a:rPr lang="hu-HU" sz="2000" b="1" dirty="0"/>
              <a:t>r </a:t>
            </a:r>
            <a:r>
              <a:rPr lang="hu-HU" sz="2000" b="1" dirty="0" err="1" smtClean="0"/>
              <a:t>Zugang</a:t>
            </a:r>
            <a:r>
              <a:rPr lang="de-DE" sz="2000" dirty="0" smtClean="0"/>
              <a:t>: </a:t>
            </a:r>
            <a:r>
              <a:rPr lang="hu-HU" sz="2000" dirty="0" err="1"/>
              <a:t>unten</a:t>
            </a:r>
            <a:r>
              <a:rPr lang="de-DE" sz="2000" dirty="0"/>
              <a:t>: </a:t>
            </a:r>
            <a:r>
              <a:rPr lang="hu-HU" sz="2000" dirty="0"/>
              <a:t>r. </a:t>
            </a:r>
            <a:r>
              <a:rPr lang="hu-HU" sz="2000" dirty="0" err="1"/>
              <a:t>oder</a:t>
            </a:r>
            <a:r>
              <a:rPr lang="hu-HU" sz="2000" dirty="0"/>
              <a:t> l. </a:t>
            </a:r>
            <a:r>
              <a:rPr lang="hu-HU" sz="2000" dirty="0" err="1"/>
              <a:t>Thorakotomie</a:t>
            </a:r>
            <a:r>
              <a:rPr lang="de-DE" sz="2000" dirty="0"/>
              <a:t>, </a:t>
            </a:r>
            <a:r>
              <a:rPr lang="hu-HU" sz="2000" dirty="0" err="1"/>
              <a:t>oben</a:t>
            </a:r>
            <a:r>
              <a:rPr lang="hu-HU" sz="2000" dirty="0"/>
              <a:t>: </a:t>
            </a:r>
            <a:r>
              <a:rPr lang="hu-HU" sz="2000" dirty="0" err="1"/>
              <a:t>nur</a:t>
            </a:r>
            <a:r>
              <a:rPr lang="hu-HU" sz="2000" dirty="0"/>
              <a:t> </a:t>
            </a:r>
            <a:r>
              <a:rPr lang="hu-HU" sz="2000" dirty="0" err="1"/>
              <a:t>rechte</a:t>
            </a:r>
            <a:r>
              <a:rPr lang="de-DE" sz="2000" dirty="0"/>
              <a:t> </a:t>
            </a:r>
            <a:endParaRPr lang="hu-HU" sz="2000" dirty="0"/>
          </a:p>
          <a:p>
            <a:r>
              <a:rPr lang="de-DE" sz="2000" b="1" dirty="0" err="1"/>
              <a:t>Hiatushernien</a:t>
            </a:r>
            <a:r>
              <a:rPr lang="de-DE" sz="2000" b="1" dirty="0"/>
              <a:t> </a:t>
            </a:r>
            <a:r>
              <a:rPr lang="de-DE" sz="2000" dirty="0"/>
              <a:t>(Adult: Magen; Feten: Leber, Darm)</a:t>
            </a:r>
            <a:endParaRPr lang="hu-HU" sz="2000" dirty="0"/>
          </a:p>
          <a:p>
            <a:r>
              <a:rPr lang="de-DE" sz="2000" b="1" dirty="0" smtClean="0"/>
              <a:t>Hiatus </a:t>
            </a:r>
            <a:r>
              <a:rPr lang="de-DE" sz="2000" b="1" dirty="0" err="1"/>
              <a:t>oesophagei</a:t>
            </a:r>
            <a:r>
              <a:rPr lang="de-DE" sz="2000" dirty="0"/>
              <a:t>: epikardialer Stopp der Kontrastbrei. </a:t>
            </a:r>
            <a:endParaRPr lang="hu-HU" sz="2000" dirty="0"/>
          </a:p>
          <a:p>
            <a:r>
              <a:rPr lang="de-DE" sz="2000" b="1" dirty="0" err="1"/>
              <a:t>Laimer</a:t>
            </a:r>
            <a:r>
              <a:rPr lang="hu-HU" sz="2000" b="1" dirty="0"/>
              <a:t>-</a:t>
            </a:r>
            <a:r>
              <a:rPr lang="de-DE" sz="2000" b="1" dirty="0"/>
              <a:t>Membran</a:t>
            </a:r>
            <a:r>
              <a:rPr lang="de-DE" sz="2000" dirty="0"/>
              <a:t>: wird Oesophagus nach kaudal gespannt.</a:t>
            </a:r>
            <a:endParaRPr lang="hu-HU" sz="2000" dirty="0"/>
          </a:p>
          <a:p>
            <a:r>
              <a:rPr lang="de-DE" sz="2000" b="1" dirty="0" err="1"/>
              <a:t>Hiatushernien</a:t>
            </a:r>
            <a:r>
              <a:rPr lang="de-DE" sz="2000" dirty="0"/>
              <a:t> (Adult: Magen; Feten: Leber, Darm) </a:t>
            </a:r>
            <a:endParaRPr lang="hu-HU" sz="2000" dirty="0"/>
          </a:p>
          <a:p>
            <a:r>
              <a:rPr lang="de-DE" sz="2000" b="1" dirty="0"/>
              <a:t>H</a:t>
            </a:r>
            <a:r>
              <a:rPr lang="hu-HU" sz="2000" b="1" dirty="0"/>
              <a:t>i</a:t>
            </a:r>
            <a:r>
              <a:rPr lang="de-DE" sz="2000" b="1" dirty="0"/>
              <a:t>s-Winkel</a:t>
            </a:r>
            <a:r>
              <a:rPr lang="de-DE" sz="2000" dirty="0"/>
              <a:t>: Normalwert: 55-60° (zwischen der Langachse des Pars </a:t>
            </a:r>
            <a:r>
              <a:rPr lang="de-DE" sz="2000" dirty="0" err="1"/>
              <a:t>abdominalis</a:t>
            </a:r>
            <a:r>
              <a:rPr lang="de-DE" sz="2000" dirty="0"/>
              <a:t> und einer </a:t>
            </a:r>
            <a:r>
              <a:rPr lang="de-DE" sz="2000" dirty="0" err="1"/>
              <a:t>Tangentielle</a:t>
            </a:r>
            <a:r>
              <a:rPr lang="de-DE" sz="2000" dirty="0"/>
              <a:t> auf die </a:t>
            </a:r>
            <a:r>
              <a:rPr lang="de-DE" sz="2000" dirty="0" err="1"/>
              <a:t>Kardia</a:t>
            </a:r>
            <a:r>
              <a:rPr lang="de-DE" sz="2000" dirty="0"/>
              <a:t>); </a:t>
            </a:r>
            <a:r>
              <a:rPr lang="hu-HU" sz="2000" dirty="0" err="1"/>
              <a:t>er</a:t>
            </a:r>
            <a:r>
              <a:rPr lang="hu-HU" sz="2000" dirty="0"/>
              <a:t> </a:t>
            </a:r>
            <a:r>
              <a:rPr lang="hu-HU" sz="2000" dirty="0" err="1"/>
              <a:t>ist</a:t>
            </a:r>
            <a:r>
              <a:rPr lang="hu-HU" sz="2000" dirty="0"/>
              <a:t> </a:t>
            </a:r>
            <a:r>
              <a:rPr lang="de-DE" sz="2000" dirty="0"/>
              <a:t>größer in Kindern (</a:t>
            </a:r>
            <a:r>
              <a:rPr lang="de-DE" sz="2000" dirty="0" err="1"/>
              <a:t>Tangentiell</a:t>
            </a:r>
            <a:r>
              <a:rPr lang="de-DE" sz="2000" dirty="0"/>
              <a:t> liegt waagerecht): Neugeborene: 85°</a:t>
            </a:r>
            <a:r>
              <a:rPr lang="hu-HU" sz="2000" dirty="0"/>
              <a:t>;</a:t>
            </a:r>
            <a:r>
              <a:rPr lang="de-DE" sz="2000" dirty="0"/>
              <a:t> Bei den Schulkindern erreicht die </a:t>
            </a:r>
            <a:r>
              <a:rPr lang="de-DE" sz="2000" dirty="0" err="1"/>
              <a:t>Adultwerten</a:t>
            </a:r>
            <a:r>
              <a:rPr lang="de-DE" sz="2000" dirty="0"/>
              <a:t>. Zu großer Winkel: häufiges Brechen. </a:t>
            </a:r>
            <a:endParaRPr lang="hu-HU" sz="2000" dirty="0"/>
          </a:p>
          <a:p>
            <a:r>
              <a:rPr lang="de-DE" sz="2000" dirty="0"/>
              <a:t>Funktionelle </a:t>
            </a:r>
            <a:r>
              <a:rPr lang="de-DE" sz="2000" dirty="0" err="1"/>
              <a:t>Kardiasphincter</a:t>
            </a:r>
            <a:r>
              <a:rPr lang="de-DE" sz="2000" dirty="0"/>
              <a:t>: ist die </a:t>
            </a:r>
            <a:r>
              <a:rPr lang="de-DE" sz="2000" b="1" dirty="0" err="1"/>
              <a:t>Gubaroff’sche</a:t>
            </a:r>
            <a:r>
              <a:rPr lang="de-DE" sz="2000" b="1" dirty="0"/>
              <a:t> Falte</a:t>
            </a:r>
            <a:r>
              <a:rPr lang="de-DE" sz="2000" dirty="0"/>
              <a:t>.</a:t>
            </a:r>
            <a:endParaRPr lang="hu-HU" sz="2000" dirty="0"/>
          </a:p>
          <a:p>
            <a:r>
              <a:rPr lang="de-DE" sz="2000" b="1" dirty="0" err="1"/>
              <a:t>Fornixhöhe</a:t>
            </a:r>
            <a:r>
              <a:rPr lang="de-DE" sz="2000" dirty="0"/>
              <a:t>: 5 cm. </a:t>
            </a:r>
            <a:endParaRPr lang="hu-HU" sz="2000" dirty="0"/>
          </a:p>
          <a:p>
            <a:r>
              <a:rPr lang="de-DE" sz="2000" dirty="0"/>
              <a:t>Untere </a:t>
            </a:r>
            <a:r>
              <a:rPr lang="de-DE" sz="2000" dirty="0" err="1"/>
              <a:t>Oesophagusabschnitte</a:t>
            </a:r>
            <a:r>
              <a:rPr lang="de-DE" sz="2000" dirty="0"/>
              <a:t> sind durch die A. gastr. sinistra versorgt. Bei Magenresektion soll man Pars </a:t>
            </a:r>
            <a:r>
              <a:rPr lang="de-DE" sz="2000" dirty="0" err="1"/>
              <a:t>abd</a:t>
            </a:r>
            <a:r>
              <a:rPr lang="de-DE" sz="2000" dirty="0"/>
              <a:t>. </a:t>
            </a:r>
            <a:r>
              <a:rPr lang="de-DE" sz="2000" dirty="0" err="1"/>
              <a:t>oesophagei</a:t>
            </a:r>
            <a:r>
              <a:rPr lang="de-DE" sz="2000" dirty="0"/>
              <a:t> auch entfernen.</a:t>
            </a:r>
            <a:endParaRPr lang="hu-HU" sz="2000" dirty="0"/>
          </a:p>
          <a:p>
            <a:r>
              <a:rPr lang="de-DE" sz="2000" dirty="0"/>
              <a:t> </a:t>
            </a:r>
            <a:endParaRPr lang="hu-HU" sz="2000" dirty="0"/>
          </a:p>
          <a:p>
            <a:endParaRPr lang="de-DE" sz="2000" dirty="0"/>
          </a:p>
        </p:txBody>
      </p:sp>
    </p:spTree>
    <p:extLst>
      <p:ext uri="{BB962C8B-B14F-4D97-AF65-F5344CB8AC3E}">
        <p14:creationId xmlns:p14="http://schemas.microsoft.com/office/powerpoint/2010/main" val="334826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Rohe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92696"/>
            <a:ext cx="867562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286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65451"/>
            <a:ext cx="6696744" cy="6655533"/>
          </a:xfrm>
          <a:prstGeom prst="rect">
            <a:avLst/>
          </a:prstGeom>
        </p:spPr>
      </p:pic>
    </p:spTree>
    <p:extLst>
      <p:ext uri="{BB962C8B-B14F-4D97-AF65-F5344CB8AC3E}">
        <p14:creationId xmlns:p14="http://schemas.microsoft.com/office/powerpoint/2010/main" val="2608435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Kép 1" descr="hiatushernie.gif"/>
          <p:cNvPicPr>
            <a:picLocks noChangeAspect="1"/>
          </p:cNvPicPr>
          <p:nvPr/>
        </p:nvPicPr>
        <p:blipFill>
          <a:blip r:embed="rId2" cstate="print"/>
          <a:srcRect/>
          <a:stretch>
            <a:fillRect/>
          </a:stretch>
        </p:blipFill>
        <p:spPr bwMode="auto">
          <a:xfrm>
            <a:off x="3863975" y="3716338"/>
            <a:ext cx="4687888" cy="2528887"/>
          </a:xfrm>
          <a:prstGeom prst="rect">
            <a:avLst/>
          </a:prstGeom>
          <a:noFill/>
          <a:ln w="9525">
            <a:noFill/>
            <a:miter lim="800000"/>
            <a:headEnd/>
            <a:tailEnd/>
          </a:ln>
        </p:spPr>
      </p:pic>
      <p:sp>
        <p:nvSpPr>
          <p:cNvPr id="20482" name="Szövegdoboz 2"/>
          <p:cNvSpPr txBox="1">
            <a:spLocks noChangeArrowheads="1"/>
          </p:cNvSpPr>
          <p:nvPr/>
        </p:nvSpPr>
        <p:spPr bwMode="auto">
          <a:xfrm>
            <a:off x="6300788" y="6453188"/>
            <a:ext cx="2592387" cy="184150"/>
          </a:xfrm>
          <a:prstGeom prst="rect">
            <a:avLst/>
          </a:prstGeom>
          <a:noFill/>
          <a:ln w="9525">
            <a:noFill/>
            <a:miter lim="800000"/>
            <a:headEnd/>
            <a:tailEnd/>
          </a:ln>
        </p:spPr>
        <p:txBody>
          <a:bodyPr>
            <a:spAutoFit/>
          </a:bodyPr>
          <a:lstStyle/>
          <a:p>
            <a:r>
              <a:rPr lang="hu-HU" sz="600"/>
              <a:t>http://brainload.info/lernkartei-183-HiatushernieRefluxkrankheit</a:t>
            </a:r>
          </a:p>
        </p:txBody>
      </p:sp>
      <p:pic>
        <p:nvPicPr>
          <p:cNvPr id="20483" name="Kép 4" descr="360px-Hiatus_hernia_svg.png"/>
          <p:cNvPicPr>
            <a:picLocks noChangeAspect="1"/>
          </p:cNvPicPr>
          <p:nvPr/>
        </p:nvPicPr>
        <p:blipFill>
          <a:blip r:embed="rId3" cstate="print"/>
          <a:srcRect/>
          <a:stretch>
            <a:fillRect/>
          </a:stretch>
        </p:blipFill>
        <p:spPr bwMode="auto">
          <a:xfrm>
            <a:off x="250825" y="404813"/>
            <a:ext cx="3703638" cy="4319587"/>
          </a:xfrm>
          <a:prstGeom prst="rect">
            <a:avLst/>
          </a:prstGeom>
          <a:noFill/>
          <a:ln w="9525">
            <a:noFill/>
            <a:miter lim="800000"/>
            <a:headEnd/>
            <a:tailEnd/>
          </a:ln>
        </p:spPr>
      </p:pic>
      <p:sp>
        <p:nvSpPr>
          <p:cNvPr id="20484" name="Szövegdoboz 5"/>
          <p:cNvSpPr txBox="1">
            <a:spLocks noChangeArrowheads="1"/>
          </p:cNvSpPr>
          <p:nvPr/>
        </p:nvSpPr>
        <p:spPr bwMode="auto">
          <a:xfrm>
            <a:off x="179388" y="188913"/>
            <a:ext cx="720725" cy="184150"/>
          </a:xfrm>
          <a:prstGeom prst="rect">
            <a:avLst/>
          </a:prstGeom>
          <a:noFill/>
          <a:ln w="9525">
            <a:noFill/>
            <a:miter lim="800000"/>
            <a:headEnd/>
            <a:tailEnd/>
          </a:ln>
        </p:spPr>
        <p:txBody>
          <a:bodyPr>
            <a:spAutoFit/>
          </a:bodyPr>
          <a:lstStyle/>
          <a:p>
            <a:r>
              <a:rPr lang="hu-HU" sz="600"/>
              <a:t>Wikipedia</a:t>
            </a:r>
          </a:p>
        </p:txBody>
      </p:sp>
      <p:sp>
        <p:nvSpPr>
          <p:cNvPr id="20485" name="Szövegdoboz 6"/>
          <p:cNvSpPr txBox="1">
            <a:spLocks noChangeArrowheads="1"/>
          </p:cNvSpPr>
          <p:nvPr/>
        </p:nvSpPr>
        <p:spPr bwMode="auto">
          <a:xfrm>
            <a:off x="588963" y="2122488"/>
            <a:ext cx="887412" cy="276225"/>
          </a:xfrm>
          <a:prstGeom prst="rect">
            <a:avLst/>
          </a:prstGeom>
          <a:noFill/>
          <a:ln w="9525">
            <a:noFill/>
            <a:miter lim="800000"/>
            <a:headEnd/>
            <a:tailEnd/>
          </a:ln>
        </p:spPr>
        <p:txBody>
          <a:bodyPr>
            <a:spAutoFit/>
          </a:bodyPr>
          <a:lstStyle/>
          <a:p>
            <a:r>
              <a:rPr lang="hu-HU" sz="1200"/>
              <a:t>normal</a:t>
            </a:r>
          </a:p>
        </p:txBody>
      </p:sp>
      <p:sp>
        <p:nvSpPr>
          <p:cNvPr id="20486" name="Szövegdoboz 7"/>
          <p:cNvSpPr txBox="1">
            <a:spLocks noChangeArrowheads="1"/>
          </p:cNvSpPr>
          <p:nvPr/>
        </p:nvSpPr>
        <p:spPr bwMode="auto">
          <a:xfrm>
            <a:off x="2382838" y="2133600"/>
            <a:ext cx="965200" cy="276225"/>
          </a:xfrm>
          <a:prstGeom prst="rect">
            <a:avLst/>
          </a:prstGeom>
          <a:noFill/>
          <a:ln w="9525">
            <a:noFill/>
            <a:miter lim="800000"/>
            <a:headEnd/>
            <a:tailEnd/>
          </a:ln>
        </p:spPr>
        <p:txBody>
          <a:bodyPr>
            <a:spAutoFit/>
          </a:bodyPr>
          <a:lstStyle/>
          <a:p>
            <a:r>
              <a:rPr lang="hu-HU" sz="1200"/>
              <a:t>pre stage</a:t>
            </a:r>
          </a:p>
        </p:txBody>
      </p:sp>
      <p:sp>
        <p:nvSpPr>
          <p:cNvPr id="20487" name="Szövegdoboz 8"/>
          <p:cNvSpPr txBox="1">
            <a:spLocks noChangeArrowheads="1"/>
          </p:cNvSpPr>
          <p:nvPr/>
        </p:nvSpPr>
        <p:spPr bwMode="auto">
          <a:xfrm>
            <a:off x="395288" y="4652963"/>
            <a:ext cx="1223962" cy="277812"/>
          </a:xfrm>
          <a:prstGeom prst="rect">
            <a:avLst/>
          </a:prstGeom>
          <a:noFill/>
          <a:ln w="9525">
            <a:noFill/>
            <a:miter lim="800000"/>
            <a:headEnd/>
            <a:tailEnd/>
          </a:ln>
        </p:spPr>
        <p:txBody>
          <a:bodyPr>
            <a:spAutoFit/>
          </a:bodyPr>
          <a:lstStyle/>
          <a:p>
            <a:r>
              <a:rPr lang="hu-HU" sz="1200"/>
              <a:t>sliding hernia</a:t>
            </a:r>
          </a:p>
        </p:txBody>
      </p:sp>
      <p:sp>
        <p:nvSpPr>
          <p:cNvPr id="20488" name="Szövegdoboz 9"/>
          <p:cNvSpPr txBox="1">
            <a:spLocks noChangeArrowheads="1"/>
          </p:cNvSpPr>
          <p:nvPr/>
        </p:nvSpPr>
        <p:spPr bwMode="auto">
          <a:xfrm>
            <a:off x="1835150" y="4652963"/>
            <a:ext cx="2016125" cy="277812"/>
          </a:xfrm>
          <a:prstGeom prst="rect">
            <a:avLst/>
          </a:prstGeom>
          <a:noFill/>
          <a:ln w="9525">
            <a:noFill/>
            <a:miter lim="800000"/>
            <a:headEnd/>
            <a:tailEnd/>
          </a:ln>
        </p:spPr>
        <p:txBody>
          <a:bodyPr>
            <a:spAutoFit/>
          </a:bodyPr>
          <a:lstStyle/>
          <a:p>
            <a:r>
              <a:rPr lang="hu-HU" sz="1200"/>
              <a:t>paraoesophasgal hernia</a:t>
            </a:r>
          </a:p>
        </p:txBody>
      </p:sp>
      <p:sp>
        <p:nvSpPr>
          <p:cNvPr id="20489" name="Szövegdoboz 10"/>
          <p:cNvSpPr txBox="1">
            <a:spLocks noChangeArrowheads="1"/>
          </p:cNvSpPr>
          <p:nvPr/>
        </p:nvSpPr>
        <p:spPr bwMode="auto">
          <a:xfrm>
            <a:off x="467544" y="5445224"/>
            <a:ext cx="2664991" cy="523220"/>
          </a:xfrm>
          <a:prstGeom prst="rect">
            <a:avLst/>
          </a:prstGeom>
          <a:noFill/>
          <a:ln w="9525">
            <a:noFill/>
            <a:miter lim="800000"/>
            <a:headEnd/>
            <a:tailEnd/>
          </a:ln>
        </p:spPr>
        <p:txBody>
          <a:bodyPr wrap="square">
            <a:spAutoFit/>
          </a:bodyPr>
          <a:lstStyle/>
          <a:p>
            <a:r>
              <a:rPr lang="hu-HU" sz="2800" b="1" dirty="0" err="1">
                <a:solidFill>
                  <a:srgbClr val="3333CC"/>
                </a:solidFill>
              </a:rPr>
              <a:t>His</a:t>
            </a:r>
            <a:r>
              <a:rPr lang="hu-HU" sz="2800" b="1" dirty="0">
                <a:solidFill>
                  <a:srgbClr val="3333CC"/>
                </a:solidFill>
              </a:rPr>
              <a:t> </a:t>
            </a:r>
            <a:r>
              <a:rPr lang="hu-HU" sz="2800" b="1" dirty="0" err="1">
                <a:solidFill>
                  <a:srgbClr val="3333CC"/>
                </a:solidFill>
              </a:rPr>
              <a:t>Winkel</a:t>
            </a:r>
            <a:endParaRPr lang="hu-HU" sz="2800" b="1" dirty="0">
              <a:solidFill>
                <a:srgbClr val="3333CC"/>
              </a:solidFill>
            </a:endParaRPr>
          </a:p>
        </p:txBody>
      </p:sp>
      <p:sp>
        <p:nvSpPr>
          <p:cNvPr id="20490" name="Szövegdoboz 11"/>
          <p:cNvSpPr txBox="1">
            <a:spLocks noChangeArrowheads="1"/>
          </p:cNvSpPr>
          <p:nvPr/>
        </p:nvSpPr>
        <p:spPr bwMode="auto">
          <a:xfrm>
            <a:off x="5148263" y="476250"/>
            <a:ext cx="2303462" cy="461963"/>
          </a:xfrm>
          <a:prstGeom prst="rect">
            <a:avLst/>
          </a:prstGeom>
          <a:noFill/>
          <a:ln w="9525">
            <a:noFill/>
            <a:miter lim="800000"/>
            <a:headEnd/>
            <a:tailEnd/>
          </a:ln>
        </p:spPr>
        <p:txBody>
          <a:bodyPr>
            <a:spAutoFit/>
          </a:bodyPr>
          <a:lstStyle/>
          <a:p>
            <a:r>
              <a:rPr lang="hu-HU" sz="2400"/>
              <a:t>Hiatus hernia</a:t>
            </a:r>
          </a:p>
        </p:txBody>
      </p:sp>
    </p:spTree>
    <p:extLst>
      <p:ext uri="{BB962C8B-B14F-4D97-AF65-F5344CB8AC3E}">
        <p14:creationId xmlns:p14="http://schemas.microsoft.com/office/powerpoint/2010/main" val="2383165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Ductus </a:t>
            </a:r>
            <a:r>
              <a:rPr lang="hu-HU" dirty="0" err="1"/>
              <a:t>thoracicus</a:t>
            </a:r>
            <a:endParaRPr lang="de-DE" dirty="0"/>
          </a:p>
        </p:txBody>
      </p:sp>
      <p:sp>
        <p:nvSpPr>
          <p:cNvPr id="3" name="Tartalom helye 2"/>
          <p:cNvSpPr>
            <a:spLocks noGrp="1"/>
          </p:cNvSpPr>
          <p:nvPr>
            <p:ph idx="1"/>
          </p:nvPr>
        </p:nvSpPr>
        <p:spPr/>
        <p:txBody>
          <a:bodyPr/>
          <a:lstStyle/>
          <a:p>
            <a:r>
              <a:rPr lang="de-DE" sz="2000" dirty="0"/>
              <a:t>Tritt durch das Hiatus aortae durch (</a:t>
            </a:r>
            <a:r>
              <a:rPr lang="de-DE" sz="2000" b="1" dirty="0" err="1"/>
              <a:t>Cisterna</a:t>
            </a:r>
            <a:r>
              <a:rPr lang="de-DE" sz="2000" b="1" dirty="0"/>
              <a:t> </a:t>
            </a:r>
            <a:r>
              <a:rPr lang="de-DE" sz="2000" b="1" dirty="0" err="1"/>
              <a:t>chylii</a:t>
            </a:r>
            <a:r>
              <a:rPr lang="de-DE" sz="2000" dirty="0"/>
              <a:t>).</a:t>
            </a:r>
            <a:endParaRPr lang="hu-HU" sz="2000" dirty="0"/>
          </a:p>
          <a:p>
            <a:r>
              <a:rPr lang="de-DE" sz="2000" dirty="0"/>
              <a:t>Thorax: bis </a:t>
            </a:r>
            <a:r>
              <a:rPr lang="de-DE" sz="2000" b="1" dirty="0"/>
              <a:t>Th5</a:t>
            </a:r>
            <a:r>
              <a:rPr lang="de-DE" sz="2000" dirty="0"/>
              <a:t> liegt in der Mitte, dann mehr kranial: zieht langsam nach links.</a:t>
            </a:r>
            <a:endParaRPr lang="hu-HU" sz="2000" dirty="0"/>
          </a:p>
          <a:p>
            <a:r>
              <a:rPr lang="de-DE" sz="2000" dirty="0"/>
              <a:t>Mündet vor der A. vertebralis in den (linken) </a:t>
            </a:r>
            <a:r>
              <a:rPr lang="de-DE" sz="2000" b="1" dirty="0"/>
              <a:t>Venenwinkel</a:t>
            </a:r>
            <a:r>
              <a:rPr lang="de-DE" sz="2000" dirty="0"/>
              <a:t>.</a:t>
            </a:r>
            <a:endParaRPr lang="hu-HU" sz="2000" dirty="0"/>
          </a:p>
          <a:p>
            <a:endParaRPr lang="de-DE" dirty="0"/>
          </a:p>
        </p:txBody>
      </p:sp>
    </p:spTree>
    <p:extLst>
      <p:ext uri="{BB962C8B-B14F-4D97-AF65-F5344CB8AC3E}">
        <p14:creationId xmlns:p14="http://schemas.microsoft.com/office/powerpoint/2010/main" val="3917709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descr="thoracic_duct1316552488543"/>
          <p:cNvPicPr>
            <a:picLocks noChangeAspect="1" noChangeArrowheads="1"/>
          </p:cNvPicPr>
          <p:nvPr/>
        </p:nvPicPr>
        <p:blipFill>
          <a:blip r:embed="rId3" cstate="screen"/>
          <a:srcRect/>
          <a:stretch>
            <a:fillRect/>
          </a:stretch>
        </p:blipFill>
        <p:spPr bwMode="auto">
          <a:xfrm>
            <a:off x="2670175" y="0"/>
            <a:ext cx="6473825" cy="6858000"/>
          </a:xfrm>
          <a:prstGeom prst="rect">
            <a:avLst/>
          </a:prstGeom>
          <a:noFill/>
          <a:ln w="9525">
            <a:noFill/>
            <a:miter lim="800000"/>
            <a:headEnd/>
            <a:tailEnd/>
          </a:ln>
        </p:spPr>
      </p:pic>
      <p:sp>
        <p:nvSpPr>
          <p:cNvPr id="37890" name="Rectangle 6"/>
          <p:cNvSpPr>
            <a:spLocks noChangeArrowheads="1"/>
          </p:cNvSpPr>
          <p:nvPr/>
        </p:nvSpPr>
        <p:spPr bwMode="auto">
          <a:xfrm>
            <a:off x="250825" y="981075"/>
            <a:ext cx="2273300" cy="1552575"/>
          </a:xfrm>
          <a:prstGeom prst="rect">
            <a:avLst/>
          </a:prstGeom>
          <a:noFill/>
          <a:ln w="9525">
            <a:noFill/>
            <a:miter lim="800000"/>
            <a:headEnd/>
            <a:tailEnd/>
          </a:ln>
        </p:spPr>
        <p:txBody>
          <a:bodyPr>
            <a:spAutoFit/>
          </a:bodyPr>
          <a:lstStyle/>
          <a:p>
            <a:r>
              <a:rPr lang="hu-HU"/>
              <a:t>Brustmilchgang</a:t>
            </a:r>
          </a:p>
          <a:p>
            <a:r>
              <a:rPr lang="hu-HU"/>
              <a:t>(gelb markiert):</a:t>
            </a:r>
          </a:p>
          <a:p>
            <a:r>
              <a:rPr lang="hu-HU"/>
              <a:t>Ductus thoracicus</a:t>
            </a:r>
          </a:p>
        </p:txBody>
      </p:sp>
      <p:sp>
        <p:nvSpPr>
          <p:cNvPr id="37891" name="Text Box 7"/>
          <p:cNvSpPr txBox="1">
            <a:spLocks noChangeArrowheads="1"/>
          </p:cNvSpPr>
          <p:nvPr/>
        </p:nvSpPr>
        <p:spPr bwMode="auto">
          <a:xfrm>
            <a:off x="7667625" y="3500438"/>
            <a:ext cx="1476375" cy="244475"/>
          </a:xfrm>
          <a:prstGeom prst="rect">
            <a:avLst/>
          </a:prstGeom>
          <a:noFill/>
          <a:ln w="9525">
            <a:noFill/>
            <a:miter lim="800000"/>
            <a:headEnd/>
            <a:tailEnd/>
          </a:ln>
        </p:spPr>
        <p:txBody>
          <a:bodyPr>
            <a:spAutoFit/>
          </a:bodyPr>
          <a:lstStyle/>
          <a:p>
            <a:pPr>
              <a:spcBef>
                <a:spcPct val="50000"/>
              </a:spcBef>
            </a:pPr>
            <a:r>
              <a:rPr lang="hu-HU" sz="1000" dirty="0" err="1">
                <a:solidFill>
                  <a:srgbClr val="FFFF00"/>
                </a:solidFill>
              </a:rPr>
              <a:t>Vena</a:t>
            </a:r>
            <a:r>
              <a:rPr lang="hu-HU" sz="1000" dirty="0">
                <a:solidFill>
                  <a:srgbClr val="FFFF00"/>
                </a:solidFill>
              </a:rPr>
              <a:t> </a:t>
            </a:r>
            <a:r>
              <a:rPr lang="hu-HU" sz="1000" dirty="0" err="1">
                <a:solidFill>
                  <a:srgbClr val="FFFF00"/>
                </a:solidFill>
              </a:rPr>
              <a:t>subclavia</a:t>
            </a:r>
            <a:r>
              <a:rPr lang="hu-HU" sz="1000" dirty="0">
                <a:solidFill>
                  <a:srgbClr val="FFFF00"/>
                </a:solidFill>
              </a:rPr>
              <a:t> sin.</a:t>
            </a:r>
          </a:p>
        </p:txBody>
      </p:sp>
      <p:sp>
        <p:nvSpPr>
          <p:cNvPr id="37892" name="Line 8"/>
          <p:cNvSpPr>
            <a:spLocks noChangeShapeType="1"/>
          </p:cNvSpPr>
          <p:nvPr/>
        </p:nvSpPr>
        <p:spPr bwMode="auto">
          <a:xfrm flipH="1" flipV="1">
            <a:off x="7812088" y="1628775"/>
            <a:ext cx="215900" cy="1800225"/>
          </a:xfrm>
          <a:prstGeom prst="line">
            <a:avLst/>
          </a:prstGeom>
          <a:noFill/>
          <a:ln w="9525">
            <a:solidFill>
              <a:schemeClr val="tx1"/>
            </a:solidFill>
            <a:round/>
            <a:headEnd/>
            <a:tailEnd type="triangle" w="med" len="med"/>
          </a:ln>
        </p:spPr>
        <p:txBody>
          <a:bodyPr/>
          <a:lstStyle/>
          <a:p>
            <a:endParaRPr lang="hu-HU"/>
          </a:p>
        </p:txBody>
      </p:sp>
      <p:sp>
        <p:nvSpPr>
          <p:cNvPr id="37893" name="Text Box 9"/>
          <p:cNvSpPr txBox="1">
            <a:spLocks noChangeArrowheads="1"/>
          </p:cNvSpPr>
          <p:nvPr/>
        </p:nvSpPr>
        <p:spPr bwMode="auto">
          <a:xfrm>
            <a:off x="7092950" y="3933825"/>
            <a:ext cx="1800225" cy="244475"/>
          </a:xfrm>
          <a:prstGeom prst="rect">
            <a:avLst/>
          </a:prstGeom>
          <a:noFill/>
          <a:ln w="9525">
            <a:noFill/>
            <a:miter lim="800000"/>
            <a:headEnd/>
            <a:tailEnd/>
          </a:ln>
        </p:spPr>
        <p:txBody>
          <a:bodyPr>
            <a:spAutoFit/>
          </a:bodyPr>
          <a:lstStyle/>
          <a:p>
            <a:pPr>
              <a:spcBef>
                <a:spcPct val="50000"/>
              </a:spcBef>
            </a:pPr>
            <a:r>
              <a:rPr lang="hu-HU" sz="1000">
                <a:solidFill>
                  <a:srgbClr val="FFFF00"/>
                </a:solidFill>
              </a:rPr>
              <a:t>Vena brachiocephalica  sin.</a:t>
            </a:r>
          </a:p>
        </p:txBody>
      </p:sp>
      <p:sp>
        <p:nvSpPr>
          <p:cNvPr id="37894" name="Line 10"/>
          <p:cNvSpPr>
            <a:spLocks noChangeShapeType="1"/>
          </p:cNvSpPr>
          <p:nvPr/>
        </p:nvSpPr>
        <p:spPr bwMode="auto">
          <a:xfrm flipH="1" flipV="1">
            <a:off x="6804025" y="2133600"/>
            <a:ext cx="504825" cy="1800225"/>
          </a:xfrm>
          <a:prstGeom prst="line">
            <a:avLst/>
          </a:prstGeom>
          <a:noFill/>
          <a:ln w="9525">
            <a:solidFill>
              <a:schemeClr val="tx1"/>
            </a:solidFill>
            <a:round/>
            <a:headEnd/>
            <a:tailEnd type="triangle" w="med" len="med"/>
          </a:ln>
        </p:spPr>
        <p:txBody>
          <a:bodyPr/>
          <a:lstStyle/>
          <a:p>
            <a:endParaRPr lang="hu-HU"/>
          </a:p>
        </p:txBody>
      </p:sp>
      <p:sp>
        <p:nvSpPr>
          <p:cNvPr id="8" name="Text Box 7"/>
          <p:cNvSpPr txBox="1">
            <a:spLocks noChangeArrowheads="1"/>
          </p:cNvSpPr>
          <p:nvPr/>
        </p:nvSpPr>
        <p:spPr bwMode="auto">
          <a:xfrm>
            <a:off x="2756693" y="2406649"/>
            <a:ext cx="1476375" cy="244475"/>
          </a:xfrm>
          <a:prstGeom prst="rect">
            <a:avLst/>
          </a:prstGeom>
          <a:noFill/>
          <a:ln w="9525">
            <a:noFill/>
            <a:miter lim="800000"/>
            <a:headEnd/>
            <a:tailEnd/>
          </a:ln>
        </p:spPr>
        <p:txBody>
          <a:bodyPr>
            <a:spAutoFit/>
          </a:bodyPr>
          <a:lstStyle/>
          <a:p>
            <a:pPr>
              <a:spcBef>
                <a:spcPct val="50000"/>
              </a:spcBef>
            </a:pPr>
            <a:r>
              <a:rPr lang="hu-HU" sz="1000" dirty="0" err="1">
                <a:solidFill>
                  <a:srgbClr val="FFFF00"/>
                </a:solidFill>
              </a:rPr>
              <a:t>Vena</a:t>
            </a:r>
            <a:r>
              <a:rPr lang="hu-HU" sz="1000" dirty="0">
                <a:solidFill>
                  <a:srgbClr val="FFFF00"/>
                </a:solidFill>
              </a:rPr>
              <a:t> </a:t>
            </a:r>
            <a:r>
              <a:rPr lang="hu-HU" sz="1000" dirty="0" err="1" smtClean="0">
                <a:solidFill>
                  <a:srgbClr val="FFFF00"/>
                </a:solidFill>
              </a:rPr>
              <a:t>azygos</a:t>
            </a:r>
            <a:endParaRPr lang="hu-HU" sz="1000" dirty="0">
              <a:solidFill>
                <a:srgbClr val="FFFF00"/>
              </a:solidFill>
            </a:endParaRPr>
          </a:p>
        </p:txBody>
      </p:sp>
      <p:sp>
        <p:nvSpPr>
          <p:cNvPr id="9" name="Line 10"/>
          <p:cNvSpPr>
            <a:spLocks noChangeShapeType="1"/>
          </p:cNvSpPr>
          <p:nvPr/>
        </p:nvSpPr>
        <p:spPr bwMode="auto">
          <a:xfrm>
            <a:off x="3707903" y="2651123"/>
            <a:ext cx="1980109" cy="627063"/>
          </a:xfrm>
          <a:prstGeom prst="line">
            <a:avLst/>
          </a:prstGeom>
          <a:noFill/>
          <a:ln w="9525">
            <a:solidFill>
              <a:schemeClr val="tx1"/>
            </a:solidFill>
            <a:round/>
            <a:headEnd/>
            <a:tailEnd type="triangle" w="med" len="med"/>
          </a:ln>
        </p:spPr>
        <p:txBody>
          <a:bodyPr/>
          <a:lstStyle/>
          <a:p>
            <a:endParaRPr lang="hu-HU"/>
          </a:p>
        </p:txBody>
      </p:sp>
    </p:spTree>
    <p:extLst>
      <p:ext uri="{BB962C8B-B14F-4D97-AF65-F5344CB8AC3E}">
        <p14:creationId xmlns:p14="http://schemas.microsoft.com/office/powerpoint/2010/main" val="2907336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5" descr="0_thoracic_duct_close"/>
          <p:cNvPicPr>
            <a:picLocks noChangeAspect="1" noChangeArrowheads="1"/>
          </p:cNvPicPr>
          <p:nvPr/>
        </p:nvPicPr>
        <p:blipFill>
          <a:blip r:embed="rId3" cstate="screen"/>
          <a:srcRect/>
          <a:stretch>
            <a:fillRect/>
          </a:stretch>
        </p:blipFill>
        <p:spPr bwMode="auto">
          <a:xfrm>
            <a:off x="323850" y="0"/>
            <a:ext cx="8424863" cy="6318250"/>
          </a:xfrm>
          <a:prstGeom prst="rect">
            <a:avLst/>
          </a:prstGeom>
          <a:noFill/>
          <a:ln w="9525">
            <a:noFill/>
            <a:miter lim="800000"/>
            <a:headEnd/>
            <a:tailEnd/>
          </a:ln>
        </p:spPr>
      </p:pic>
      <p:sp>
        <p:nvSpPr>
          <p:cNvPr id="39938" name="Text Box 7"/>
          <p:cNvSpPr txBox="1">
            <a:spLocks noChangeArrowheads="1"/>
          </p:cNvSpPr>
          <p:nvPr/>
        </p:nvSpPr>
        <p:spPr bwMode="auto">
          <a:xfrm>
            <a:off x="971550" y="6308725"/>
            <a:ext cx="6553200" cy="457200"/>
          </a:xfrm>
          <a:prstGeom prst="rect">
            <a:avLst/>
          </a:prstGeom>
          <a:noFill/>
          <a:ln w="9525">
            <a:noFill/>
            <a:miter lim="800000"/>
            <a:headEnd/>
            <a:tailEnd/>
          </a:ln>
        </p:spPr>
        <p:txBody>
          <a:bodyPr>
            <a:spAutoFit/>
          </a:bodyPr>
          <a:lstStyle/>
          <a:p>
            <a:pPr>
              <a:spcBef>
                <a:spcPct val="50000"/>
              </a:spcBef>
            </a:pPr>
            <a:r>
              <a:rPr lang="hu-HU"/>
              <a:t>Brustmilchgang (über die Sonde)</a:t>
            </a:r>
          </a:p>
        </p:txBody>
      </p:sp>
    </p:spTree>
    <p:extLst>
      <p:ext uri="{BB962C8B-B14F-4D97-AF65-F5344CB8AC3E}">
        <p14:creationId xmlns:p14="http://schemas.microsoft.com/office/powerpoint/2010/main" val="2991592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r>
              <a:rPr lang="hu-HU" dirty="0" err="1"/>
              <a:t>Thymus</a:t>
            </a:r>
            <a:endParaRPr lang="de-DE" dirty="0"/>
          </a:p>
        </p:txBody>
      </p:sp>
      <p:sp>
        <p:nvSpPr>
          <p:cNvPr id="5" name="Alcím 4"/>
          <p:cNvSpPr>
            <a:spLocks noGrp="1"/>
          </p:cNvSpPr>
          <p:nvPr>
            <p:ph type="subTitle" idx="1"/>
          </p:nvPr>
        </p:nvSpPr>
        <p:spPr/>
        <p:txBody>
          <a:bodyPr/>
          <a:lstStyle/>
          <a:p>
            <a:endParaRPr lang="de-DE"/>
          </a:p>
        </p:txBody>
      </p:sp>
    </p:spTree>
    <p:extLst>
      <p:ext uri="{BB962C8B-B14F-4D97-AF65-F5344CB8AC3E}">
        <p14:creationId xmlns:p14="http://schemas.microsoft.com/office/powerpoint/2010/main" val="1638486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err="1"/>
              <a:t>Thymus</a:t>
            </a:r>
            <a:endParaRPr lang="de-DE" dirty="0"/>
          </a:p>
        </p:txBody>
      </p:sp>
      <p:sp>
        <p:nvSpPr>
          <p:cNvPr id="5" name="Tartalom helye 4"/>
          <p:cNvSpPr>
            <a:spLocks noGrp="1"/>
          </p:cNvSpPr>
          <p:nvPr>
            <p:ph idx="1"/>
          </p:nvPr>
        </p:nvSpPr>
        <p:spPr/>
        <p:txBody>
          <a:bodyPr/>
          <a:lstStyle/>
          <a:p>
            <a:r>
              <a:rPr lang="de-DE" sz="2000" b="1" dirty="0"/>
              <a:t>Trigonum </a:t>
            </a:r>
            <a:r>
              <a:rPr lang="de-DE" sz="2000" b="1" dirty="0" err="1"/>
              <a:t>thymicum</a:t>
            </a:r>
            <a:endParaRPr lang="hu-HU" sz="2000" b="1" dirty="0"/>
          </a:p>
          <a:p>
            <a:r>
              <a:rPr lang="de-DE" sz="2000" dirty="0"/>
              <a:t>nach kaudal erreicht Herzbeutel;</a:t>
            </a:r>
            <a:endParaRPr lang="hu-HU" sz="2000" dirty="0"/>
          </a:p>
          <a:p>
            <a:r>
              <a:rPr lang="de-DE" sz="2000" dirty="0"/>
              <a:t>in meisten Fällen Thymus liegt vor die Vv. </a:t>
            </a:r>
            <a:r>
              <a:rPr lang="de-DE" sz="2000" dirty="0" err="1"/>
              <a:t>brachiocephalicae</a:t>
            </a:r>
            <a:r>
              <a:rPr lang="de-DE" sz="2000" dirty="0"/>
              <a:t>, (kann aber dorsal dazu liegen);</a:t>
            </a:r>
            <a:endParaRPr lang="hu-HU" sz="2000" dirty="0"/>
          </a:p>
          <a:p>
            <a:r>
              <a:rPr lang="de-DE" sz="2000" dirty="0"/>
              <a:t>Adult: Corpus adiposum retrosternale</a:t>
            </a:r>
            <a:endParaRPr lang="hu-HU" sz="2000" dirty="0"/>
          </a:p>
          <a:p>
            <a:pPr marL="0" indent="0">
              <a:buNone/>
            </a:pPr>
            <a:endParaRPr lang="hu-HU" sz="2000" dirty="0"/>
          </a:p>
          <a:p>
            <a:endParaRPr lang="de-DE" dirty="0"/>
          </a:p>
        </p:txBody>
      </p:sp>
    </p:spTree>
    <p:extLst>
      <p:ext uri="{BB962C8B-B14F-4D97-AF65-F5344CB8AC3E}">
        <p14:creationId xmlns:p14="http://schemas.microsoft.com/office/powerpoint/2010/main" val="4107568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THY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351838"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p:cNvSpPr txBox="1">
            <a:spLocks noChangeArrowheads="1"/>
          </p:cNvSpPr>
          <p:nvPr/>
        </p:nvSpPr>
        <p:spPr bwMode="auto">
          <a:xfrm>
            <a:off x="5148263" y="6188075"/>
            <a:ext cx="3816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hu-HU" altLang="hu-HU" sz="1600" b="1"/>
              <a:t>Präparat von Sandra Schmidt 2008</a:t>
            </a:r>
            <a:endParaRPr lang="de-DE" altLang="hu-HU" sz="1600" b="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THY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351838"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4714875" y="6034088"/>
            <a:ext cx="40338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hu-HU" altLang="hu-HU" b="1"/>
              <a:t>Präparat von Sandra Schmidt 2008</a:t>
            </a:r>
            <a:endParaRPr lang="de-DE" altLang="hu-HU"/>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THY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7920037"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5"/>
          <p:cNvSpPr txBox="1">
            <a:spLocks noChangeArrowheads="1"/>
          </p:cNvSpPr>
          <p:nvPr/>
        </p:nvSpPr>
        <p:spPr bwMode="auto">
          <a:xfrm>
            <a:off x="5183188" y="6491288"/>
            <a:ext cx="39608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hu-HU" altLang="hu-HU"/>
              <a:t>Präparat von Sandra Schmidt 2008</a:t>
            </a:r>
            <a:endParaRPr lang="de-DE" altLang="hu-HU"/>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N. phrenicus</a:t>
            </a:r>
            <a:endParaRPr lang="de-DE" dirty="0"/>
          </a:p>
        </p:txBody>
      </p:sp>
      <p:sp>
        <p:nvSpPr>
          <p:cNvPr id="3" name="Tartalom helye 2"/>
          <p:cNvSpPr>
            <a:spLocks noGrp="1"/>
          </p:cNvSpPr>
          <p:nvPr>
            <p:ph idx="1"/>
          </p:nvPr>
        </p:nvSpPr>
        <p:spPr>
          <a:xfrm>
            <a:off x="457200" y="1428653"/>
            <a:ext cx="8229600" cy="4853136"/>
          </a:xfrm>
        </p:spPr>
        <p:txBody>
          <a:bodyPr/>
          <a:lstStyle/>
          <a:p>
            <a:r>
              <a:rPr lang="de-DE" sz="2000" dirty="0"/>
              <a:t>aus dem Plexus cervicalis, (C3-C5)</a:t>
            </a:r>
            <a:endParaRPr lang="hu-HU" sz="2000" dirty="0"/>
          </a:p>
          <a:p>
            <a:r>
              <a:rPr lang="de-DE" sz="2000" dirty="0"/>
              <a:t>auf dem </a:t>
            </a:r>
            <a:r>
              <a:rPr lang="de-DE" sz="2000" b="1" dirty="0"/>
              <a:t>M. </a:t>
            </a:r>
            <a:r>
              <a:rPr lang="de-DE" sz="2000" b="1" dirty="0" err="1"/>
              <a:t>scalenus</a:t>
            </a:r>
            <a:r>
              <a:rPr lang="de-DE" sz="2000" b="1" dirty="0"/>
              <a:t> </a:t>
            </a:r>
            <a:r>
              <a:rPr lang="de-DE" sz="2000" b="1" dirty="0" err="1"/>
              <a:t>ant</a:t>
            </a:r>
            <a:r>
              <a:rPr lang="de-DE" sz="2000" dirty="0"/>
              <a:t>. (Leitmuskel)</a:t>
            </a:r>
            <a:endParaRPr lang="hu-HU" sz="2000" dirty="0"/>
          </a:p>
          <a:p>
            <a:r>
              <a:rPr lang="de-DE" sz="2000" b="1" dirty="0"/>
              <a:t>Sensorisch</a:t>
            </a:r>
            <a:r>
              <a:rPr lang="de-DE" sz="2000" dirty="0"/>
              <a:t> versorgt: Pleura </a:t>
            </a:r>
            <a:r>
              <a:rPr lang="de-DE" sz="2000" dirty="0" err="1"/>
              <a:t>diaphragmatica</a:t>
            </a:r>
            <a:r>
              <a:rPr lang="de-DE" sz="2000" dirty="0"/>
              <a:t> und </a:t>
            </a:r>
            <a:r>
              <a:rPr lang="de-DE" sz="2000" dirty="0" err="1"/>
              <a:t>mediastinalis</a:t>
            </a:r>
            <a:r>
              <a:rPr lang="de-DE" sz="2000" dirty="0"/>
              <a:t>, </a:t>
            </a:r>
            <a:r>
              <a:rPr lang="de-DE" sz="2000" dirty="0" err="1"/>
              <a:t>Peritonealüberzug</a:t>
            </a:r>
            <a:r>
              <a:rPr lang="de-DE" sz="2000" dirty="0"/>
              <a:t> der Leber und des Mageneingangs, Gallenblase (Peritoneum </a:t>
            </a:r>
            <a:r>
              <a:rPr lang="de-DE" sz="2000" dirty="0" err="1"/>
              <a:t>viscerale</a:t>
            </a:r>
            <a:r>
              <a:rPr lang="de-DE" sz="2000" dirty="0"/>
              <a:t>), Pankreas, Nebenniere;</a:t>
            </a:r>
            <a:endParaRPr lang="hu-HU" sz="2000" dirty="0"/>
          </a:p>
          <a:p>
            <a:r>
              <a:rPr lang="de-DE" sz="2000" dirty="0"/>
              <a:t>bei einer Entzündung der Gallenblase strahlt der Schmerz in den rechten Schulter.</a:t>
            </a:r>
            <a:endParaRPr lang="hu-HU" sz="2000" dirty="0"/>
          </a:p>
          <a:p>
            <a:r>
              <a:rPr lang="de-DE" sz="2000" dirty="0"/>
              <a:t>Er tritt hervor: zwischen A und V. subclavia; (</a:t>
            </a:r>
            <a:r>
              <a:rPr lang="de-DE" sz="2000" b="1" dirty="0"/>
              <a:t>medial</a:t>
            </a:r>
            <a:r>
              <a:rPr lang="de-DE" sz="2000" dirty="0"/>
              <a:t> des Abgangs der A. thoracica int.); ventral </a:t>
            </a:r>
            <a:r>
              <a:rPr lang="hu-HU" sz="2000" dirty="0"/>
              <a:t>an </a:t>
            </a:r>
            <a:r>
              <a:rPr lang="de-DE" sz="2000" dirty="0"/>
              <a:t>der </a:t>
            </a:r>
            <a:r>
              <a:rPr lang="de-DE" sz="2000" dirty="0" err="1"/>
              <a:t>Pleurakuppel</a:t>
            </a:r>
            <a:r>
              <a:rPr lang="de-DE" sz="2000" dirty="0"/>
              <a:t> mit de</a:t>
            </a:r>
            <a:r>
              <a:rPr lang="hu-HU" sz="2000" dirty="0"/>
              <a:t>r</a:t>
            </a:r>
            <a:r>
              <a:rPr lang="de-DE" sz="2000" dirty="0"/>
              <a:t> A/V. </a:t>
            </a:r>
            <a:r>
              <a:rPr lang="de-DE" sz="2000" dirty="0" err="1"/>
              <a:t>pericardiophrenica</a:t>
            </a:r>
            <a:r>
              <a:rPr lang="de-DE" sz="2000" dirty="0"/>
              <a:t>; vor der Lungenwurzel. </a:t>
            </a:r>
            <a:endParaRPr lang="hu-HU" sz="2000" dirty="0"/>
          </a:p>
          <a:p>
            <a:r>
              <a:rPr lang="de-DE" sz="2000" dirty="0"/>
              <a:t>Rechter N. phrenicus: liegt auf die VCS und rechten Vorhof; N. </a:t>
            </a:r>
            <a:r>
              <a:rPr lang="de-DE" sz="2000" dirty="0" err="1"/>
              <a:t>phrenicoabdominalis</a:t>
            </a:r>
            <a:r>
              <a:rPr lang="de-DE" sz="2000" dirty="0"/>
              <a:t> (rechter) tritt mit der VCI die Diaphragma durch. Linker tritt mit dem Oesophagus (Hiatus </a:t>
            </a:r>
            <a:r>
              <a:rPr lang="de-DE" sz="2000" dirty="0" err="1"/>
              <a:t>oesophagei</a:t>
            </a:r>
            <a:r>
              <a:rPr lang="de-DE" sz="2000" dirty="0"/>
              <a:t>) durch.</a:t>
            </a:r>
            <a:endParaRPr lang="hu-HU" sz="2000" dirty="0"/>
          </a:p>
          <a:p>
            <a:r>
              <a:rPr lang="de-DE" sz="2000" dirty="0"/>
              <a:t>Linker N. phrenicus: liegt auf die linke Kammer; er ist länger (als der rechte).</a:t>
            </a:r>
            <a:endParaRPr lang="hu-HU" sz="2000" dirty="0"/>
          </a:p>
          <a:p>
            <a:endParaRPr lang="de-DE" dirty="0"/>
          </a:p>
        </p:txBody>
      </p:sp>
    </p:spTree>
    <p:extLst>
      <p:ext uri="{BB962C8B-B14F-4D97-AF65-F5344CB8AC3E}">
        <p14:creationId xmlns:p14="http://schemas.microsoft.com/office/powerpoint/2010/main" val="1141288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Lunge</a:t>
            </a:r>
            <a:r>
              <a:rPr lang="hu-HU" dirty="0"/>
              <a:t>, </a:t>
            </a:r>
            <a:r>
              <a:rPr lang="hu-HU" dirty="0" err="1"/>
              <a:t>Pleura</a:t>
            </a:r>
            <a:endParaRPr lang="de-DE" dirty="0"/>
          </a:p>
        </p:txBody>
      </p:sp>
      <p:sp>
        <p:nvSpPr>
          <p:cNvPr id="3" name="Tartalom helye 2"/>
          <p:cNvSpPr>
            <a:spLocks noGrp="1"/>
          </p:cNvSpPr>
          <p:nvPr>
            <p:ph idx="1"/>
          </p:nvPr>
        </p:nvSpPr>
        <p:spPr/>
        <p:txBody>
          <a:bodyPr/>
          <a:lstStyle/>
          <a:p>
            <a:r>
              <a:rPr lang="de-DE" sz="2800" dirty="0" smtClean="0"/>
              <a:t>Hilum </a:t>
            </a:r>
            <a:r>
              <a:rPr lang="de-DE" sz="2800" dirty="0" err="1" smtClean="0"/>
              <a:t>pulmonis</a:t>
            </a:r>
            <a:r>
              <a:rPr lang="de-DE" sz="2800" dirty="0" smtClean="0"/>
              <a:t>: R: </a:t>
            </a:r>
            <a:r>
              <a:rPr lang="de-DE" sz="2800" dirty="0" err="1" smtClean="0"/>
              <a:t>eparterielles</a:t>
            </a:r>
            <a:r>
              <a:rPr lang="de-DE" sz="2800" dirty="0" smtClean="0"/>
              <a:t> Bronchus</a:t>
            </a:r>
          </a:p>
          <a:p>
            <a:r>
              <a:rPr lang="de-DE" sz="2800" dirty="0" smtClean="0"/>
              <a:t>L: </a:t>
            </a:r>
            <a:r>
              <a:rPr lang="de-DE" sz="2800" dirty="0" err="1" smtClean="0"/>
              <a:t>hyparterielles</a:t>
            </a:r>
            <a:r>
              <a:rPr lang="de-DE" sz="2800" dirty="0" smtClean="0"/>
              <a:t> Bronchus</a:t>
            </a:r>
          </a:p>
          <a:p>
            <a:r>
              <a:rPr lang="de-DE" sz="2800" dirty="0" err="1" smtClean="0"/>
              <a:t>Vv.pulmonales</a:t>
            </a:r>
            <a:r>
              <a:rPr lang="de-DE" sz="2800" dirty="0" smtClean="0"/>
              <a:t>: am weit. ventral und kaudal</a:t>
            </a:r>
          </a:p>
          <a:p>
            <a:r>
              <a:rPr lang="de-DE" sz="2800" dirty="0" err="1" smtClean="0"/>
              <a:t>Bronchopulmonale</a:t>
            </a:r>
            <a:r>
              <a:rPr lang="de-DE" sz="2800" dirty="0" smtClean="0"/>
              <a:t> </a:t>
            </a:r>
            <a:r>
              <a:rPr lang="de-DE" sz="2800" dirty="0" err="1" smtClean="0"/>
              <a:t>LKnoten</a:t>
            </a:r>
            <a:endParaRPr lang="de-DE" sz="2800" dirty="0" smtClean="0"/>
          </a:p>
          <a:p>
            <a:r>
              <a:rPr lang="de-DE" sz="2800" dirty="0" smtClean="0"/>
              <a:t>Lungenimpressionen: A. </a:t>
            </a:r>
            <a:r>
              <a:rPr lang="de-DE" sz="2800" dirty="0" err="1" smtClean="0"/>
              <a:t>subclavia</a:t>
            </a:r>
            <a:r>
              <a:rPr lang="de-DE" sz="2800" dirty="0" smtClean="0"/>
              <a:t> (Apex); R: medial </a:t>
            </a:r>
            <a:r>
              <a:rPr lang="de-DE" sz="2800" dirty="0" err="1" smtClean="0"/>
              <a:t>V.cava</a:t>
            </a:r>
            <a:r>
              <a:rPr lang="de-DE" sz="2800" dirty="0" smtClean="0"/>
              <a:t> </a:t>
            </a:r>
            <a:r>
              <a:rPr lang="de-DE" sz="2800" dirty="0" err="1" smtClean="0"/>
              <a:t>sup</a:t>
            </a:r>
            <a:r>
              <a:rPr lang="de-DE" sz="2800" dirty="0" smtClean="0"/>
              <a:t>.; V. </a:t>
            </a:r>
            <a:r>
              <a:rPr lang="de-DE" sz="2800" dirty="0" err="1" smtClean="0"/>
              <a:t>azygos</a:t>
            </a:r>
            <a:r>
              <a:rPr lang="de-DE" sz="2800" dirty="0" smtClean="0"/>
              <a:t>; </a:t>
            </a:r>
            <a:r>
              <a:rPr lang="de-DE" sz="2800" dirty="0" err="1" smtClean="0"/>
              <a:t>Oesoph</a:t>
            </a:r>
            <a:r>
              <a:rPr lang="de-DE" sz="2800" dirty="0" smtClean="0"/>
              <a:t>.; Herz; L: Herz; Arcus aortae; A. </a:t>
            </a:r>
            <a:r>
              <a:rPr lang="de-DE" sz="2800" dirty="0" err="1" smtClean="0"/>
              <a:t>subclavia</a:t>
            </a:r>
            <a:endParaRPr lang="de-DE" sz="2800" dirty="0"/>
          </a:p>
        </p:txBody>
      </p:sp>
    </p:spTree>
    <p:extLst>
      <p:ext uri="{BB962C8B-B14F-4D97-AF65-F5344CB8AC3E}">
        <p14:creationId xmlns:p14="http://schemas.microsoft.com/office/powerpoint/2010/main" val="2695019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a:xfrm>
            <a:off x="1143000" y="1905496"/>
            <a:ext cx="6858000" cy="2387600"/>
          </a:xfrm>
        </p:spPr>
        <p:txBody>
          <a:bodyPr/>
          <a:lstStyle/>
          <a:p>
            <a:r>
              <a:rPr lang="hu-HU" dirty="0" err="1" smtClean="0"/>
              <a:t>Schnittanatomie</a:t>
            </a:r>
            <a:r>
              <a:rPr lang="hu-HU" dirty="0" smtClean="0"/>
              <a:t/>
            </a:r>
            <a:br>
              <a:rPr lang="hu-HU" dirty="0" smtClean="0"/>
            </a:br>
            <a:r>
              <a:rPr lang="hu-HU" dirty="0" err="1" smtClean="0"/>
              <a:t>Thorax</a:t>
            </a:r>
            <a:endParaRPr lang="hu-HU" dirty="0"/>
          </a:p>
        </p:txBody>
      </p:sp>
    </p:spTree>
    <p:extLst>
      <p:ext uri="{BB962C8B-B14F-4D97-AF65-F5344CB8AC3E}">
        <p14:creationId xmlns:p14="http://schemas.microsoft.com/office/powerpoint/2010/main" val="1697552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197"/>
            <a:ext cx="9121902" cy="6235811"/>
          </a:xfrm>
          <a:prstGeom prst="rect">
            <a:avLst/>
          </a:prstGeom>
        </p:spPr>
      </p:pic>
      <p:sp>
        <p:nvSpPr>
          <p:cNvPr id="5" name="Szövegdoboz 4"/>
          <p:cNvSpPr txBox="1"/>
          <p:nvPr/>
        </p:nvSpPr>
        <p:spPr>
          <a:xfrm>
            <a:off x="1752640" y="6381328"/>
            <a:ext cx="5616624" cy="369332"/>
          </a:xfrm>
          <a:prstGeom prst="rect">
            <a:avLst/>
          </a:prstGeom>
          <a:noFill/>
        </p:spPr>
        <p:txBody>
          <a:bodyPr wrap="square" rtlCol="0">
            <a:spAutoFit/>
          </a:bodyPr>
          <a:lstStyle/>
          <a:p>
            <a:r>
              <a:rPr lang="hu-HU" dirty="0" smtClean="0"/>
              <a:t>Die </a:t>
            </a:r>
            <a:r>
              <a:rPr lang="hu-HU" dirty="0" err="1" smtClean="0"/>
              <a:t>Schnitten</a:t>
            </a:r>
            <a:r>
              <a:rPr lang="hu-HU" dirty="0" smtClean="0"/>
              <a:t> </a:t>
            </a:r>
            <a:r>
              <a:rPr lang="hu-HU" dirty="0" err="1" smtClean="0"/>
              <a:t>werden</a:t>
            </a:r>
            <a:r>
              <a:rPr lang="hu-HU" dirty="0" smtClean="0"/>
              <a:t> </a:t>
            </a:r>
            <a:r>
              <a:rPr lang="hu-HU" b="1" dirty="0" err="1" smtClean="0"/>
              <a:t>immer</a:t>
            </a:r>
            <a:r>
              <a:rPr lang="hu-HU" b="1" dirty="0" smtClean="0"/>
              <a:t> von </a:t>
            </a:r>
            <a:r>
              <a:rPr lang="hu-HU" b="1" dirty="0" err="1" smtClean="0"/>
              <a:t>kaudal</a:t>
            </a:r>
            <a:r>
              <a:rPr lang="hu-HU" b="1" dirty="0" smtClean="0"/>
              <a:t> </a:t>
            </a:r>
            <a:r>
              <a:rPr lang="hu-HU" dirty="0" err="1" smtClean="0"/>
              <a:t>betrachtet</a:t>
            </a:r>
            <a:r>
              <a:rPr lang="hu-HU" dirty="0" smtClean="0"/>
              <a:t>!</a:t>
            </a:r>
            <a:endParaRPr lang="hu-HU" dirty="0"/>
          </a:p>
        </p:txBody>
      </p:sp>
      <p:sp>
        <p:nvSpPr>
          <p:cNvPr id="6" name="Szövegdoboz 5"/>
          <p:cNvSpPr txBox="1"/>
          <p:nvPr/>
        </p:nvSpPr>
        <p:spPr>
          <a:xfrm>
            <a:off x="1" y="620688"/>
            <a:ext cx="1010776" cy="369332"/>
          </a:xfrm>
          <a:prstGeom prst="rect">
            <a:avLst/>
          </a:prstGeom>
          <a:noFill/>
        </p:spPr>
        <p:txBody>
          <a:bodyPr wrap="square" rtlCol="0">
            <a:spAutoFit/>
          </a:bodyPr>
          <a:lstStyle/>
          <a:p>
            <a:r>
              <a:rPr lang="hu-HU" b="1" dirty="0" err="1" smtClean="0">
                <a:solidFill>
                  <a:srgbClr val="C00000"/>
                </a:solidFill>
              </a:rPr>
              <a:t>rechts</a:t>
            </a:r>
            <a:endParaRPr lang="hu-HU" b="1" dirty="0">
              <a:solidFill>
                <a:srgbClr val="C00000"/>
              </a:solidFill>
            </a:endParaRPr>
          </a:p>
        </p:txBody>
      </p:sp>
    </p:spTree>
    <p:extLst>
      <p:ext uri="{BB962C8B-B14F-4D97-AF65-F5344CB8AC3E}">
        <p14:creationId xmlns:p14="http://schemas.microsoft.com/office/powerpoint/2010/main" val="4080512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737"/>
            <a:ext cx="9144000" cy="6750526"/>
          </a:xfrm>
          <a:prstGeom prst="rect">
            <a:avLst/>
          </a:prstGeom>
        </p:spPr>
      </p:pic>
    </p:spTree>
    <p:extLst>
      <p:ext uri="{BB962C8B-B14F-4D97-AF65-F5344CB8AC3E}">
        <p14:creationId xmlns:p14="http://schemas.microsoft.com/office/powerpoint/2010/main" val="3227792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2566" y="332656"/>
            <a:ext cx="3889346" cy="4968552"/>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5" y="332655"/>
            <a:ext cx="3559267" cy="4968553"/>
          </a:xfrm>
          <a:prstGeom prst="rect">
            <a:avLst/>
          </a:prstGeom>
        </p:spPr>
      </p:pic>
    </p:spTree>
    <p:extLst>
      <p:ext uri="{BB962C8B-B14F-4D97-AF65-F5344CB8AC3E}">
        <p14:creationId xmlns:p14="http://schemas.microsoft.com/office/powerpoint/2010/main" val="1466085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Lungen</a:t>
            </a:r>
            <a:r>
              <a:rPr lang="hu-HU" dirty="0"/>
              <a:t>-, </a:t>
            </a:r>
            <a:r>
              <a:rPr lang="hu-HU" dirty="0" err="1"/>
              <a:t>Pleuragrenzen</a:t>
            </a:r>
            <a:endParaRPr lang="de-DE" dirty="0"/>
          </a:p>
        </p:txBody>
      </p:sp>
      <p:sp>
        <p:nvSpPr>
          <p:cNvPr id="3" name="Tartalom helye 2"/>
          <p:cNvSpPr>
            <a:spLocks noGrp="1"/>
          </p:cNvSpPr>
          <p:nvPr>
            <p:ph idx="1"/>
          </p:nvPr>
        </p:nvSpPr>
        <p:spPr>
          <a:xfrm>
            <a:off x="457200" y="1417638"/>
            <a:ext cx="8229600" cy="4708525"/>
          </a:xfrm>
        </p:spPr>
        <p:txBody>
          <a:bodyPr/>
          <a:lstStyle/>
          <a:p>
            <a:r>
              <a:rPr lang="hu-HU" sz="2400" b="1" dirty="0" err="1"/>
              <a:t>Lungen</a:t>
            </a:r>
            <a:r>
              <a:rPr lang="hu-HU" sz="2400" dirty="0"/>
              <a:t>: </a:t>
            </a:r>
            <a:r>
              <a:rPr lang="hu-HU" sz="2400" b="1" dirty="0" smtClean="0"/>
              <a:t>VORDERE</a:t>
            </a:r>
            <a:r>
              <a:rPr lang="hu-HU" sz="2400" dirty="0" smtClean="0"/>
              <a:t> </a:t>
            </a:r>
            <a:r>
              <a:rPr lang="hu-HU" sz="2400" dirty="0" err="1"/>
              <a:t>Apex</a:t>
            </a:r>
            <a:r>
              <a:rPr lang="hu-HU" sz="2400" dirty="0"/>
              <a:t> </a:t>
            </a:r>
            <a:r>
              <a:rPr lang="hu-HU" sz="2400" dirty="0" err="1"/>
              <a:t>bis</a:t>
            </a:r>
            <a:r>
              <a:rPr lang="hu-HU" sz="2400" dirty="0"/>
              <a:t> 2. </a:t>
            </a:r>
            <a:r>
              <a:rPr lang="hu-HU" sz="2400" dirty="0" err="1"/>
              <a:t>Rippe</a:t>
            </a:r>
            <a:r>
              <a:rPr lang="hu-HU" sz="2400" dirty="0"/>
              <a:t>: </a:t>
            </a:r>
            <a:r>
              <a:rPr lang="hu-HU" sz="2400" dirty="0" err="1"/>
              <a:t>konvergieren</a:t>
            </a:r>
            <a:r>
              <a:rPr lang="hu-HU" sz="2400" dirty="0"/>
              <a:t> </a:t>
            </a:r>
            <a:r>
              <a:rPr lang="hu-HU" sz="2400" dirty="0" err="1"/>
              <a:t>nach</a:t>
            </a:r>
            <a:r>
              <a:rPr lang="hu-HU" sz="2400" dirty="0"/>
              <a:t> </a:t>
            </a:r>
            <a:r>
              <a:rPr lang="hu-HU" sz="2400" dirty="0" err="1"/>
              <a:t>Mitte</a:t>
            </a:r>
            <a:r>
              <a:rPr lang="hu-HU" sz="2400" dirty="0"/>
              <a:t>; 2.-4. </a:t>
            </a:r>
            <a:r>
              <a:rPr lang="hu-HU" sz="2400" dirty="0" err="1"/>
              <a:t>Rippen</a:t>
            </a:r>
            <a:r>
              <a:rPr lang="hu-HU" sz="2400" dirty="0"/>
              <a:t>: parallel; R: </a:t>
            </a:r>
            <a:r>
              <a:rPr lang="hu-HU" sz="2400" dirty="0" err="1"/>
              <a:t>weiter</a:t>
            </a:r>
            <a:r>
              <a:rPr lang="hu-HU" sz="2400" dirty="0"/>
              <a:t> </a:t>
            </a:r>
            <a:r>
              <a:rPr lang="hu-HU" sz="2400" dirty="0" err="1"/>
              <a:t>kaudal</a:t>
            </a:r>
            <a:r>
              <a:rPr lang="hu-HU" sz="2400" dirty="0"/>
              <a:t> </a:t>
            </a:r>
            <a:r>
              <a:rPr lang="hu-HU" sz="2400" dirty="0" err="1"/>
              <a:t>bis</a:t>
            </a:r>
            <a:r>
              <a:rPr lang="hu-HU" sz="2400" dirty="0"/>
              <a:t> 6. </a:t>
            </a:r>
            <a:r>
              <a:rPr lang="hu-HU" sz="2400" dirty="0" err="1"/>
              <a:t>Rippe</a:t>
            </a:r>
            <a:r>
              <a:rPr lang="hu-HU" sz="2400" dirty="0"/>
              <a:t>; L: Incisura </a:t>
            </a:r>
            <a:r>
              <a:rPr lang="hu-HU" sz="2400" dirty="0" err="1"/>
              <a:t>cardiaca</a:t>
            </a:r>
            <a:r>
              <a:rPr lang="hu-HU" sz="2400" dirty="0"/>
              <a:t>, </a:t>
            </a:r>
            <a:r>
              <a:rPr lang="hu-HU" sz="2400" dirty="0" err="1"/>
              <a:t>dann</a:t>
            </a:r>
            <a:r>
              <a:rPr lang="hu-HU" sz="2400" dirty="0"/>
              <a:t> </a:t>
            </a:r>
            <a:r>
              <a:rPr lang="hu-HU" sz="2400" dirty="0" err="1"/>
              <a:t>kehrt</a:t>
            </a:r>
            <a:r>
              <a:rPr lang="hu-HU" sz="2400" dirty="0"/>
              <a:t> </a:t>
            </a:r>
            <a:r>
              <a:rPr lang="hu-HU" sz="2400" dirty="0" err="1"/>
              <a:t>zurück</a:t>
            </a:r>
            <a:r>
              <a:rPr lang="hu-HU" sz="2400" dirty="0"/>
              <a:t> </a:t>
            </a:r>
            <a:r>
              <a:rPr lang="hu-HU" sz="2400" dirty="0" err="1"/>
              <a:t>zum</a:t>
            </a:r>
            <a:r>
              <a:rPr lang="hu-HU" sz="2400" dirty="0"/>
              <a:t> </a:t>
            </a:r>
            <a:r>
              <a:rPr lang="hu-HU" sz="2400" dirty="0" err="1"/>
              <a:t>sternalen</a:t>
            </a:r>
            <a:r>
              <a:rPr lang="hu-HU" sz="2400" dirty="0"/>
              <a:t> </a:t>
            </a:r>
            <a:r>
              <a:rPr lang="hu-HU" sz="2400" dirty="0" err="1"/>
              <a:t>Ende</a:t>
            </a:r>
            <a:r>
              <a:rPr lang="hu-HU" sz="2400" dirty="0"/>
              <a:t> des 6. </a:t>
            </a:r>
            <a:r>
              <a:rPr lang="hu-HU" sz="2400" dirty="0" err="1"/>
              <a:t>Rippenknorpel</a:t>
            </a:r>
            <a:endParaRPr lang="hu-HU" sz="2400" dirty="0"/>
          </a:p>
          <a:p>
            <a:r>
              <a:rPr lang="hu-HU" sz="2400" b="1" dirty="0"/>
              <a:t>UNTERE</a:t>
            </a:r>
            <a:r>
              <a:rPr lang="hu-HU" sz="2400" dirty="0"/>
              <a:t>: 6. </a:t>
            </a:r>
            <a:r>
              <a:rPr lang="hu-HU" sz="2400" dirty="0" err="1"/>
              <a:t>Rippe</a:t>
            </a:r>
            <a:r>
              <a:rPr lang="hu-HU" sz="2400" dirty="0"/>
              <a:t> (</a:t>
            </a:r>
            <a:r>
              <a:rPr lang="hu-HU" sz="2400" dirty="0" err="1"/>
              <a:t>parasternal</a:t>
            </a:r>
            <a:r>
              <a:rPr lang="hu-HU" sz="2400" dirty="0"/>
              <a:t> (L: 2-3 cm </a:t>
            </a:r>
            <a:r>
              <a:rPr lang="hu-HU" sz="2400" dirty="0" err="1"/>
              <a:t>lateral</a:t>
            </a:r>
            <a:r>
              <a:rPr lang="hu-HU" sz="2400" dirty="0"/>
              <a:t>) </a:t>
            </a:r>
            <a:r>
              <a:rPr lang="hu-HU" sz="2400" dirty="0" err="1" smtClean="0"/>
              <a:t>Medioklavikularlinie</a:t>
            </a:r>
            <a:r>
              <a:rPr lang="hu-HU" sz="2400" dirty="0"/>
              <a:t>: 6. </a:t>
            </a:r>
            <a:r>
              <a:rPr lang="hu-HU" sz="2400" dirty="0" err="1"/>
              <a:t>Rippe</a:t>
            </a:r>
            <a:r>
              <a:rPr lang="hu-HU" sz="2400" dirty="0"/>
              <a:t>; </a:t>
            </a:r>
            <a:r>
              <a:rPr lang="hu-HU" sz="2400" dirty="0" err="1"/>
              <a:t>mittlere</a:t>
            </a:r>
            <a:r>
              <a:rPr lang="hu-HU" sz="2400" dirty="0"/>
              <a:t> </a:t>
            </a:r>
            <a:r>
              <a:rPr lang="hu-HU" sz="2400" dirty="0" err="1"/>
              <a:t>Axillarilinie</a:t>
            </a:r>
            <a:r>
              <a:rPr lang="hu-HU" sz="2400" dirty="0"/>
              <a:t>: 8. </a:t>
            </a:r>
            <a:r>
              <a:rPr lang="hu-HU" sz="2400" dirty="0" err="1"/>
              <a:t>Rippe</a:t>
            </a:r>
            <a:r>
              <a:rPr lang="hu-HU" sz="2400" dirty="0"/>
              <a:t>; </a:t>
            </a:r>
            <a:r>
              <a:rPr lang="hu-HU" sz="2400" dirty="0" err="1"/>
              <a:t>Skapularlinie</a:t>
            </a:r>
            <a:r>
              <a:rPr lang="hu-HU" sz="2400" dirty="0"/>
              <a:t>: 10. </a:t>
            </a:r>
            <a:r>
              <a:rPr lang="hu-HU" sz="2400" dirty="0" err="1"/>
              <a:t>Rippe</a:t>
            </a:r>
            <a:endParaRPr lang="hu-HU" sz="2400" dirty="0"/>
          </a:p>
          <a:p>
            <a:r>
              <a:rPr lang="hu-HU" sz="2400" dirty="0" err="1"/>
              <a:t>Pleura</a:t>
            </a:r>
            <a:r>
              <a:rPr lang="hu-HU" sz="2400" dirty="0"/>
              <a:t> (</a:t>
            </a:r>
            <a:r>
              <a:rPr lang="hu-HU" sz="2400" dirty="0" err="1"/>
              <a:t>unten</a:t>
            </a:r>
            <a:r>
              <a:rPr lang="hu-HU" sz="2400" dirty="0"/>
              <a:t>): +1 </a:t>
            </a:r>
            <a:r>
              <a:rPr lang="hu-HU" sz="2400" dirty="0" err="1"/>
              <a:t>Rippe</a:t>
            </a:r>
            <a:endParaRPr lang="hu-HU" sz="2400" dirty="0"/>
          </a:p>
          <a:p>
            <a:r>
              <a:rPr lang="hu-HU" sz="2400" dirty="0" err="1"/>
              <a:t>Im</a:t>
            </a:r>
            <a:r>
              <a:rPr lang="hu-HU" sz="2400" dirty="0"/>
              <a:t> </a:t>
            </a:r>
            <a:r>
              <a:rPr lang="hu-HU" sz="2400" dirty="0" err="1"/>
              <a:t>allgemeinen</a:t>
            </a:r>
            <a:r>
              <a:rPr lang="hu-HU" sz="2400" dirty="0"/>
              <a:t> </a:t>
            </a:r>
            <a:r>
              <a:rPr lang="hu-HU" sz="2400" dirty="0" err="1"/>
              <a:t>stehen</a:t>
            </a:r>
            <a:r>
              <a:rPr lang="hu-HU" sz="2400" dirty="0"/>
              <a:t> </a:t>
            </a:r>
            <a:r>
              <a:rPr lang="hu-HU" sz="2400" dirty="0" err="1"/>
              <a:t>die</a:t>
            </a:r>
            <a:r>
              <a:rPr lang="hu-HU" sz="2400" dirty="0"/>
              <a:t> L und P </a:t>
            </a:r>
            <a:r>
              <a:rPr lang="hu-HU" sz="2400" dirty="0" err="1"/>
              <a:t>Grenzen</a:t>
            </a:r>
            <a:r>
              <a:rPr lang="hu-HU" sz="2400" dirty="0"/>
              <a:t> </a:t>
            </a:r>
            <a:r>
              <a:rPr lang="hu-HU" sz="2400" dirty="0" err="1"/>
              <a:t>rechts</a:t>
            </a:r>
            <a:r>
              <a:rPr lang="hu-HU" sz="2400" dirty="0"/>
              <a:t> </a:t>
            </a:r>
            <a:r>
              <a:rPr lang="hu-HU" sz="2400" dirty="0" err="1"/>
              <a:t>etwas</a:t>
            </a:r>
            <a:r>
              <a:rPr lang="hu-HU" sz="2400" dirty="0"/>
              <a:t> </a:t>
            </a:r>
            <a:r>
              <a:rPr lang="hu-HU" sz="2400" dirty="0" err="1"/>
              <a:t>tiefer</a:t>
            </a:r>
            <a:r>
              <a:rPr lang="hu-HU" sz="2400" dirty="0"/>
              <a:t> </a:t>
            </a:r>
            <a:r>
              <a:rPr lang="hu-HU" sz="2400" dirty="0" err="1"/>
              <a:t>als</a:t>
            </a:r>
            <a:r>
              <a:rPr lang="hu-HU" sz="2400" dirty="0"/>
              <a:t> L.</a:t>
            </a:r>
          </a:p>
          <a:p>
            <a:r>
              <a:rPr lang="hu-HU" sz="2400" dirty="0" err="1"/>
              <a:t>Lungengrenzen</a:t>
            </a:r>
            <a:r>
              <a:rPr lang="hu-HU" sz="2400" dirty="0"/>
              <a:t> </a:t>
            </a:r>
            <a:r>
              <a:rPr lang="hu-HU" sz="2400" dirty="0" err="1"/>
              <a:t>verschieben</a:t>
            </a:r>
            <a:r>
              <a:rPr lang="hu-HU" sz="2400" dirty="0"/>
              <a:t> </a:t>
            </a:r>
            <a:r>
              <a:rPr lang="hu-HU" sz="2400" dirty="0" err="1"/>
              <a:t>sich</a:t>
            </a:r>
            <a:r>
              <a:rPr lang="hu-HU" sz="2400" dirty="0"/>
              <a:t> mit </a:t>
            </a:r>
            <a:r>
              <a:rPr lang="hu-HU" sz="2400" dirty="0" err="1"/>
              <a:t>Atmung</a:t>
            </a:r>
            <a:r>
              <a:rPr lang="hu-HU" sz="2400" dirty="0"/>
              <a:t> 2-3 </a:t>
            </a:r>
            <a:r>
              <a:rPr lang="hu-HU" sz="2400" dirty="0" err="1"/>
              <a:t>Querfingerbreit</a:t>
            </a:r>
            <a:r>
              <a:rPr lang="hu-HU" sz="2400" dirty="0"/>
              <a:t>.</a:t>
            </a:r>
            <a:endParaRPr lang="de-DE" sz="2400" dirty="0"/>
          </a:p>
        </p:txBody>
      </p:sp>
    </p:spTree>
    <p:extLst>
      <p:ext uri="{BB962C8B-B14F-4D97-AF65-F5344CB8AC3E}">
        <p14:creationId xmlns:p14="http://schemas.microsoft.com/office/powerpoint/2010/main" val="3877595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72" y="418732"/>
            <a:ext cx="9048956" cy="2592288"/>
          </a:xfrm>
          <a:prstGeom prst="rect">
            <a:avLst/>
          </a:prstGeom>
        </p:spPr>
      </p:pic>
      <p:sp>
        <p:nvSpPr>
          <p:cNvPr id="5" name="Szövegdoboz 4"/>
          <p:cNvSpPr txBox="1"/>
          <p:nvPr/>
        </p:nvSpPr>
        <p:spPr>
          <a:xfrm>
            <a:off x="395536" y="3573016"/>
            <a:ext cx="8208912" cy="923330"/>
          </a:xfrm>
          <a:prstGeom prst="rect">
            <a:avLst/>
          </a:prstGeom>
          <a:noFill/>
        </p:spPr>
        <p:txBody>
          <a:bodyPr wrap="square" rtlCol="0">
            <a:spAutoFit/>
          </a:bodyPr>
          <a:lstStyle/>
          <a:p>
            <a:r>
              <a:rPr lang="hu-HU" dirty="0" err="1"/>
              <a:t>Lungenkontakten</a:t>
            </a:r>
            <a:r>
              <a:rPr lang="hu-HU" dirty="0"/>
              <a:t> </a:t>
            </a:r>
            <a:r>
              <a:rPr lang="hu-HU" b="1" dirty="0" err="1"/>
              <a:t>über</a:t>
            </a:r>
            <a:r>
              <a:rPr lang="hu-HU" b="1" dirty="0"/>
              <a:t> </a:t>
            </a:r>
            <a:r>
              <a:rPr lang="hu-HU" b="1" dirty="0" err="1"/>
              <a:t>Zwerchfell</a:t>
            </a:r>
            <a:r>
              <a:rPr lang="hu-HU" dirty="0"/>
              <a:t>:</a:t>
            </a:r>
          </a:p>
          <a:p>
            <a:r>
              <a:rPr lang="hu-HU" b="1" dirty="0"/>
              <a:t>R </a:t>
            </a:r>
            <a:r>
              <a:rPr lang="hu-HU" b="1" dirty="0" err="1"/>
              <a:t>Lunge</a:t>
            </a:r>
            <a:r>
              <a:rPr lang="hu-HU" dirty="0"/>
              <a:t>: mit </a:t>
            </a:r>
            <a:r>
              <a:rPr lang="hu-HU" dirty="0" err="1"/>
              <a:t>Lobus</a:t>
            </a:r>
            <a:r>
              <a:rPr lang="hu-HU" dirty="0"/>
              <a:t> hepatis dx; </a:t>
            </a:r>
            <a:r>
              <a:rPr lang="hu-HU" dirty="0" err="1"/>
              <a:t>Ren</a:t>
            </a:r>
            <a:r>
              <a:rPr lang="hu-HU" dirty="0"/>
              <a:t> </a:t>
            </a:r>
            <a:r>
              <a:rPr lang="hu-HU" dirty="0" err="1"/>
              <a:t>dexter</a:t>
            </a:r>
            <a:r>
              <a:rPr lang="hu-HU" dirty="0"/>
              <a:t>, </a:t>
            </a:r>
            <a:r>
              <a:rPr lang="hu-HU" dirty="0" err="1"/>
              <a:t>Gl</a:t>
            </a:r>
            <a:r>
              <a:rPr lang="hu-HU" dirty="0"/>
              <a:t>. </a:t>
            </a:r>
            <a:r>
              <a:rPr lang="hu-HU" dirty="0" err="1"/>
              <a:t>suprarenalis</a:t>
            </a:r>
            <a:r>
              <a:rPr lang="hu-HU" dirty="0"/>
              <a:t> dx;</a:t>
            </a:r>
          </a:p>
          <a:p>
            <a:r>
              <a:rPr lang="hu-HU" b="1" dirty="0"/>
              <a:t>L </a:t>
            </a:r>
            <a:r>
              <a:rPr lang="hu-HU" b="1" dirty="0" err="1"/>
              <a:t>Lunge</a:t>
            </a:r>
            <a:r>
              <a:rPr lang="hu-HU" dirty="0"/>
              <a:t>: </a:t>
            </a:r>
            <a:r>
              <a:rPr lang="hu-HU" dirty="0" err="1"/>
              <a:t>Lobus</a:t>
            </a:r>
            <a:r>
              <a:rPr lang="hu-HU" dirty="0"/>
              <a:t> hepatis sin.; </a:t>
            </a:r>
            <a:r>
              <a:rPr lang="hu-HU" dirty="0" err="1"/>
              <a:t>Magen</a:t>
            </a:r>
            <a:r>
              <a:rPr lang="hu-HU" dirty="0"/>
              <a:t>; </a:t>
            </a:r>
            <a:r>
              <a:rPr lang="hu-HU" dirty="0" err="1"/>
              <a:t>Milz</a:t>
            </a:r>
            <a:r>
              <a:rPr lang="hu-HU" dirty="0"/>
              <a:t>; </a:t>
            </a:r>
            <a:r>
              <a:rPr lang="hu-HU" dirty="0" err="1"/>
              <a:t>Ren</a:t>
            </a:r>
            <a:r>
              <a:rPr lang="hu-HU" dirty="0"/>
              <a:t> sin., </a:t>
            </a:r>
            <a:r>
              <a:rPr lang="hu-HU" dirty="0" err="1"/>
              <a:t>Gl</a:t>
            </a:r>
            <a:r>
              <a:rPr lang="hu-HU" dirty="0"/>
              <a:t>. </a:t>
            </a:r>
            <a:r>
              <a:rPr lang="hu-HU" dirty="0" err="1"/>
              <a:t>spurarenalis</a:t>
            </a:r>
            <a:r>
              <a:rPr lang="hu-HU" dirty="0"/>
              <a:t> sin.</a:t>
            </a:r>
            <a:endParaRPr lang="de-DE" dirty="0"/>
          </a:p>
        </p:txBody>
      </p:sp>
    </p:spTree>
    <p:extLst>
      <p:ext uri="{BB962C8B-B14F-4D97-AF65-F5344CB8AC3E}">
        <p14:creationId xmlns:p14="http://schemas.microsoft.com/office/powerpoint/2010/main" val="1737289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82963"/>
            <a:ext cx="6912768" cy="6630203"/>
          </a:xfrm>
          <a:prstGeom prst="rect">
            <a:avLst/>
          </a:prstGeom>
        </p:spPr>
      </p:pic>
    </p:spTree>
    <p:extLst>
      <p:ext uri="{BB962C8B-B14F-4D97-AF65-F5344CB8AC3E}">
        <p14:creationId xmlns:p14="http://schemas.microsoft.com/office/powerpoint/2010/main" val="4192348461"/>
      </p:ext>
    </p:extLst>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TotalTime>
  <Words>1976</Words>
  <Application>Microsoft Office PowerPoint</Application>
  <PresentationFormat>Diavetítés a képernyőre (4:3 oldalarány)</PresentationFormat>
  <Paragraphs>184</Paragraphs>
  <Slides>52</Slides>
  <Notes>2</Notes>
  <HiddenSlides>0</HiddenSlides>
  <MMClips>0</MMClips>
  <ScaleCrop>false</ScaleCrop>
  <HeadingPairs>
    <vt:vector size="6" baseType="variant">
      <vt:variant>
        <vt:lpstr>Használt betűtípusok</vt:lpstr>
      </vt:variant>
      <vt:variant>
        <vt:i4>2</vt:i4>
      </vt:variant>
      <vt:variant>
        <vt:lpstr>Téma</vt:lpstr>
      </vt:variant>
      <vt:variant>
        <vt:i4>1</vt:i4>
      </vt:variant>
      <vt:variant>
        <vt:lpstr>Diacímek</vt:lpstr>
      </vt:variant>
      <vt:variant>
        <vt:i4>52</vt:i4>
      </vt:variant>
    </vt:vector>
  </HeadingPairs>
  <TitlesOfParts>
    <vt:vector size="55" baseType="lpstr">
      <vt:lpstr>Arial</vt:lpstr>
      <vt:lpstr>Times New Roman</vt:lpstr>
      <vt:lpstr>Alapértelmezett terv</vt:lpstr>
      <vt:lpstr>   Topographische Anatomie der Brustorgane.  Schnittanatomie des Brustkorbs. Topogrphie der Thorako- und Perikardiozentese.</vt:lpstr>
      <vt:lpstr>Brustorgane</vt:lpstr>
      <vt:lpstr>Lungen, Pleura</vt:lpstr>
      <vt:lpstr>PowerPoint-bemutató</vt:lpstr>
      <vt:lpstr>Lunge, Pleura</vt:lpstr>
      <vt:lpstr>PowerPoint-bemutató</vt:lpstr>
      <vt:lpstr>Lungen-, Pleuragrenzen</vt:lpstr>
      <vt:lpstr>PowerPoint-bemutató</vt:lpstr>
      <vt:lpstr>PowerPoint-bemutató</vt:lpstr>
      <vt:lpstr>PowerPoint-bemutató</vt:lpstr>
      <vt:lpstr>Cupula pleurae</vt:lpstr>
      <vt:lpstr>PowerPoint-bemutató</vt:lpstr>
      <vt:lpstr>PowerPoint-bemutató</vt:lpstr>
      <vt:lpstr>PowerPoint-bemutató</vt:lpstr>
      <vt:lpstr>Mediastinum</vt:lpstr>
      <vt:lpstr>PowerPoint-bemutató</vt:lpstr>
      <vt:lpstr>PowerPoint-bemutató</vt:lpstr>
      <vt:lpstr>Herz</vt:lpstr>
      <vt:lpstr>PowerPoint-bemutató</vt:lpstr>
      <vt:lpstr>Herz</vt:lpstr>
      <vt:lpstr>PowerPoint-bemutató</vt:lpstr>
      <vt:lpstr>Herz</vt:lpstr>
      <vt:lpstr>PowerPoint-bemutató</vt:lpstr>
      <vt:lpstr>PowerPoint-bemutató</vt:lpstr>
      <vt:lpstr>PowerPoint-bemutató</vt:lpstr>
      <vt:lpstr>Herz</vt:lpstr>
      <vt:lpstr>PowerPoint-bemutató</vt:lpstr>
      <vt:lpstr>Herz</vt:lpstr>
      <vt:lpstr>Gefäße</vt:lpstr>
      <vt:lpstr>Gefäße</vt:lpstr>
      <vt:lpstr>PowerPoint-bemutató</vt:lpstr>
      <vt:lpstr>Gefäße</vt:lpstr>
      <vt:lpstr>Gefäße</vt:lpstr>
      <vt:lpstr>Trachea</vt:lpstr>
      <vt:lpstr>Oesophagus</vt:lpstr>
      <vt:lpstr>PowerPoint-bemutató</vt:lpstr>
      <vt:lpstr>Oesophagus</vt:lpstr>
      <vt:lpstr>Oesophagus</vt:lpstr>
      <vt:lpstr>PowerPoint-bemutató</vt:lpstr>
      <vt:lpstr>PowerPoint-bemutató</vt:lpstr>
      <vt:lpstr>Ductus thoracicus</vt:lpstr>
      <vt:lpstr>PowerPoint-bemutató</vt:lpstr>
      <vt:lpstr>PowerPoint-bemutató</vt:lpstr>
      <vt:lpstr>Thymus</vt:lpstr>
      <vt:lpstr>Thymus</vt:lpstr>
      <vt:lpstr>PowerPoint-bemutató</vt:lpstr>
      <vt:lpstr>PowerPoint-bemutató</vt:lpstr>
      <vt:lpstr>PowerPoint-bemutató</vt:lpstr>
      <vt:lpstr>N. phrenicus</vt:lpstr>
      <vt:lpstr>Schnittanatomie Thorax</vt:lpstr>
      <vt:lpstr>PowerPoint-bemutató</vt:lpstr>
      <vt:lpstr>PowerPoint-bemutató</vt:lpstr>
    </vt:vector>
  </TitlesOfParts>
  <Company>Semmelweis Egyetem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 Woche: 07.04. - 11.04.  9. St. *Topographische und radiologische Anatomie des Mediastinums. Bronchoskopie. Endoskopische Untersuchungen in der Brusthöhle.</dc:title>
  <dc:creator>magyar</dc:creator>
  <cp:lastModifiedBy>Dr. Magyar Attila</cp:lastModifiedBy>
  <cp:revision>34</cp:revision>
  <dcterms:created xsi:type="dcterms:W3CDTF">2008-04-08T12:28:44Z</dcterms:created>
  <dcterms:modified xsi:type="dcterms:W3CDTF">2018-02-28T09:47:29Z</dcterms:modified>
</cp:coreProperties>
</file>