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67" r:id="rId2"/>
    <p:sldId id="384" r:id="rId3"/>
    <p:sldId id="449" r:id="rId4"/>
    <p:sldId id="450" r:id="rId5"/>
    <p:sldId id="389" r:id="rId6"/>
    <p:sldId id="386" r:id="rId7"/>
    <p:sldId id="387" r:id="rId8"/>
    <p:sldId id="385" r:id="rId9"/>
    <p:sldId id="388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343" r:id="rId22"/>
    <p:sldId id="339" r:id="rId23"/>
    <p:sldId id="276" r:id="rId24"/>
    <p:sldId id="277" r:id="rId25"/>
    <p:sldId id="278" r:id="rId26"/>
    <p:sldId id="451" r:id="rId27"/>
    <p:sldId id="345" r:id="rId28"/>
    <p:sldId id="452" r:id="rId29"/>
    <p:sldId id="382" r:id="rId30"/>
    <p:sldId id="279" r:id="rId31"/>
    <p:sldId id="280" r:id="rId32"/>
    <p:sldId id="349" r:id="rId33"/>
    <p:sldId id="281" r:id="rId34"/>
    <p:sldId id="402" r:id="rId35"/>
    <p:sldId id="434" r:id="rId36"/>
    <p:sldId id="403" r:id="rId37"/>
    <p:sldId id="404" r:id="rId38"/>
    <p:sldId id="405" r:id="rId39"/>
    <p:sldId id="406" r:id="rId40"/>
    <p:sldId id="407" r:id="rId41"/>
    <p:sldId id="408" r:id="rId42"/>
    <p:sldId id="432" r:id="rId43"/>
    <p:sldId id="409" r:id="rId44"/>
    <p:sldId id="410" r:id="rId45"/>
    <p:sldId id="411" r:id="rId46"/>
    <p:sldId id="412" r:id="rId47"/>
    <p:sldId id="413" r:id="rId48"/>
    <p:sldId id="414" r:id="rId49"/>
    <p:sldId id="433" r:id="rId50"/>
    <p:sldId id="415" r:id="rId51"/>
    <p:sldId id="416" r:id="rId52"/>
    <p:sldId id="417" r:id="rId53"/>
    <p:sldId id="418" r:id="rId54"/>
    <p:sldId id="435" r:id="rId55"/>
    <p:sldId id="421" r:id="rId56"/>
    <p:sldId id="424" r:id="rId57"/>
    <p:sldId id="425" r:id="rId58"/>
    <p:sldId id="426" r:id="rId59"/>
    <p:sldId id="427" r:id="rId60"/>
    <p:sldId id="428" r:id="rId61"/>
    <p:sldId id="429" r:id="rId62"/>
    <p:sldId id="430" r:id="rId63"/>
    <p:sldId id="436" r:id="rId64"/>
    <p:sldId id="437" r:id="rId65"/>
    <p:sldId id="440" r:id="rId66"/>
    <p:sldId id="442" r:id="rId67"/>
    <p:sldId id="443" r:id="rId68"/>
    <p:sldId id="445" r:id="rId69"/>
    <p:sldId id="444" r:id="rId70"/>
    <p:sldId id="446" r:id="rId71"/>
    <p:sldId id="447" r:id="rId72"/>
    <p:sldId id="448" r:id="rId73"/>
    <p:sldId id="438" r:id="rId74"/>
    <p:sldId id="383" r:id="rId75"/>
    <p:sldId id="439" r:id="rId76"/>
  </p:sldIdLst>
  <p:sldSz cx="9144000" cy="6858000" type="screen4x3"/>
  <p:notesSz cx="9874250" cy="6797675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00"/>
    <a:srgbClr val="FF0000"/>
    <a:srgbClr val="3366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08"/>
      </p:cViewPr>
      <p:guideLst>
        <p:guide orient="horz" pos="127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36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8842" cy="3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123" y="1"/>
            <a:ext cx="4278842" cy="3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 altLang="hu-HU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978"/>
            <a:ext cx="4278842" cy="3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123" y="6456978"/>
            <a:ext cx="4278842" cy="3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DC1992-AA7A-4B2C-B063-18097B49991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39331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8842" cy="3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1"/>
            <a:ext cx="4278842" cy="3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 altLang="hu-HU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9032"/>
            <a:ext cx="7899400" cy="305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978"/>
            <a:ext cx="4278842" cy="3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 altLang="hu-HU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978"/>
            <a:ext cx="4278842" cy="3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A0F9F4-C4DC-4515-9170-FDE11AAE65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79088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D8F5C-9409-45BE-8CAC-D9D534B6F79E}" type="slidenum">
              <a:rPr lang="hu-HU" altLang="hu-HU"/>
              <a:pPr/>
              <a:t>19</a:t>
            </a:fld>
            <a:endParaRPr lang="hu-HU" altLang="hu-H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0088" y="511175"/>
            <a:ext cx="3395662" cy="254635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567" y="3229032"/>
            <a:ext cx="7241117" cy="3058683"/>
          </a:xfrm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1893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4BFFB7-E662-4B43-87F6-A63004E8524B}" type="slidenum">
              <a:rPr lang="hu-HU" altLang="hu-HU" smtClean="0"/>
              <a:pPr/>
              <a:t>46</a:t>
            </a:fld>
            <a:endParaRPr lang="hu-HU" altLang="hu-H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12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E73526-A957-43A7-BFA6-541645005C1C}" type="slidenum">
              <a:rPr lang="hu-HU" altLang="hu-HU" smtClean="0"/>
              <a:pPr/>
              <a:t>47</a:t>
            </a:fld>
            <a:endParaRPr lang="hu-HU" altLang="hu-HU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5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8CE858-28CD-44DB-9B53-7D5A89B847BF}" type="slidenum">
              <a:rPr lang="hu-HU" altLang="hu-HU" smtClean="0"/>
              <a:pPr/>
              <a:t>48</a:t>
            </a:fld>
            <a:endParaRPr lang="hu-HU" altLang="hu-H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05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7082B4-B6E8-405E-9EED-96B7D0A1B37D}" type="slidenum">
              <a:rPr lang="hu-HU" altLang="hu-HU" smtClean="0"/>
              <a:pPr/>
              <a:t>50</a:t>
            </a:fld>
            <a:endParaRPr lang="hu-HU" altLang="hu-H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35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CFD6A9-E0F1-4B0F-B1D4-DC95BAB6C382}" type="slidenum">
              <a:rPr lang="hu-HU" altLang="hu-HU" smtClean="0"/>
              <a:pPr/>
              <a:t>51</a:t>
            </a:fld>
            <a:endParaRPr lang="hu-HU" altLang="hu-H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05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4E5652-FD1F-422C-82A3-22EE9A3E3B31}" type="slidenum">
              <a:rPr lang="hu-HU" altLang="hu-HU" smtClean="0"/>
              <a:pPr/>
              <a:t>52</a:t>
            </a:fld>
            <a:endParaRPr lang="hu-HU" altLang="hu-H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4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A6DA49-A333-447B-8ECA-AC58AC9E3FDB}" type="slidenum">
              <a:rPr lang="hu-HU" altLang="hu-HU" smtClean="0"/>
              <a:pPr/>
              <a:t>53</a:t>
            </a:fld>
            <a:endParaRPr lang="hu-HU" altLang="hu-HU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85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48B06B-930D-44D7-BAB1-F861DBDB80A4}" type="slidenum">
              <a:rPr lang="hu-HU" altLang="hu-HU" smtClean="0"/>
              <a:pPr/>
              <a:t>55</a:t>
            </a:fld>
            <a:endParaRPr lang="hu-HU" altLang="hu-H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24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13F067-8E01-4AD1-A46C-E30E00EE7B3E}" type="slidenum">
              <a:rPr lang="hu-HU" altLang="hu-HU" smtClean="0"/>
              <a:pPr/>
              <a:t>56</a:t>
            </a:fld>
            <a:endParaRPr lang="hu-HU" altLang="hu-H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30E4FA-24FA-498D-A906-1F5DCE3FD150}" type="slidenum">
              <a:rPr lang="hu-HU" altLang="hu-HU" smtClean="0"/>
              <a:pPr/>
              <a:t>57</a:t>
            </a:fld>
            <a:endParaRPr lang="hu-HU" altLang="hu-H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1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ACFC16-C1EA-43E5-BEC7-8922AA7523F4}" type="slidenum">
              <a:rPr lang="hu-HU" altLang="hu-HU" smtClean="0"/>
              <a:pPr/>
              <a:t>37</a:t>
            </a:fld>
            <a:endParaRPr lang="hu-HU" altLang="hu-H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68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49DBFD-1301-46BB-B9BB-DFF6D0AFCF5F}" type="slidenum">
              <a:rPr lang="hu-HU" altLang="hu-HU" smtClean="0"/>
              <a:pPr/>
              <a:t>58</a:t>
            </a:fld>
            <a:endParaRPr lang="hu-HU" altLang="hu-H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94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B6CA2A-1D8C-4C15-82E8-7E61A5FB4396}" type="slidenum">
              <a:rPr lang="hu-HU" altLang="hu-HU" smtClean="0"/>
              <a:pPr/>
              <a:t>59</a:t>
            </a:fld>
            <a:endParaRPr lang="hu-HU" altLang="hu-H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63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CBEBEF-A88F-4072-946F-A82CCB709F01}" type="slidenum">
              <a:rPr lang="hu-HU" altLang="hu-HU" smtClean="0"/>
              <a:pPr/>
              <a:t>60</a:t>
            </a:fld>
            <a:endParaRPr lang="hu-HU" altLang="hu-H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48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3CF1B0-9AF2-48C4-A5B6-FF3D27FA35DB}" type="slidenum">
              <a:rPr lang="hu-HU" altLang="hu-HU" smtClean="0"/>
              <a:pPr/>
              <a:t>62</a:t>
            </a:fld>
            <a:endParaRPr lang="hu-HU" altLang="hu-H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FB7C56-880E-47FD-BF5A-3174A71A571E}" type="slidenum">
              <a:rPr lang="hu-HU" altLang="hu-HU" smtClean="0"/>
              <a:pPr/>
              <a:t>63</a:t>
            </a:fld>
            <a:endParaRPr lang="hu-HU" altLang="hu-H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51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49B13E-B989-4652-ACD0-198BE6F3552C}" type="slidenum">
              <a:rPr lang="hu-HU" altLang="hu-HU" smtClean="0"/>
              <a:pPr/>
              <a:t>64</a:t>
            </a:fld>
            <a:endParaRPr lang="hu-HU" altLang="hu-HU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C56B45-3D26-412C-80C8-69074526ACF0}" type="slidenum">
              <a:rPr lang="hu-HU" altLang="hu-HU" smtClean="0"/>
              <a:pPr/>
              <a:t>38</a:t>
            </a:fld>
            <a:endParaRPr lang="hu-HU" altLang="hu-HU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4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A09840-56CA-4423-A76E-028D42087B03}" type="slidenum">
              <a:rPr lang="hu-HU" altLang="hu-HU" smtClean="0"/>
              <a:pPr/>
              <a:t>39</a:t>
            </a:fld>
            <a:endParaRPr lang="hu-HU" altLang="hu-HU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5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4E6D31-3099-4A2A-B39B-A3A19FB64A43}" type="slidenum">
              <a:rPr lang="hu-HU" altLang="hu-HU" smtClean="0"/>
              <a:pPr>
                <a:spcBef>
                  <a:spcPct val="0"/>
                </a:spcBef>
              </a:pPr>
              <a:t>40</a:t>
            </a:fld>
            <a:endParaRPr lang="hu-HU" altLang="hu-HU" smtClean="0"/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5595408" y="5937251"/>
            <a:ext cx="4278842" cy="31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8" tIns="45359" rIns="90718" bIns="4535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6420BE-FEE7-4D5C-903A-D5B775C94C27}" type="slidenum">
              <a:rPr lang="hu-HU" altLang="hu-HU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hu-HU" altLang="hu-HU">
              <a:latin typeface="Times New Roman" panose="02020603050405020304" pitchFamily="18" charset="0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567" y="2968625"/>
            <a:ext cx="7241117" cy="281238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07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86E2C1-B16F-4687-96F0-174F353F4D54}" type="slidenum">
              <a:rPr lang="hu-HU" smtClean="0"/>
              <a:pPr>
                <a:defRPr/>
              </a:pPr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860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E47564-69E3-439A-BB79-21052AEE76F7}" type="slidenum">
              <a:rPr lang="hu-HU" altLang="hu-HU" smtClean="0"/>
              <a:pPr/>
              <a:t>43</a:t>
            </a:fld>
            <a:endParaRPr lang="hu-HU" altLang="hu-HU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3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FB5243-1F9C-4ADD-87D2-0C31ED23C816}" type="slidenum">
              <a:rPr lang="hu-HU" altLang="hu-HU" smtClean="0"/>
              <a:pPr/>
              <a:t>44</a:t>
            </a:fld>
            <a:endParaRPr lang="hu-HU" altLang="hu-HU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377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081" indent="-2834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3970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7558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147" indent="-2267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4735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8323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1911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499" indent="-2267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67A234-6C04-455B-A619-8530A2CB3B23}" type="slidenum">
              <a:rPr lang="hu-HU" altLang="hu-HU" smtClean="0"/>
              <a:pPr/>
              <a:t>45</a:t>
            </a:fld>
            <a:endParaRPr lang="hu-HU" altLang="hu-HU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6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2A668-1BA1-4AD8-8DE3-7231C560C18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84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B24C8-ADAE-4056-931F-CE1277BB2F0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5263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6E400-EC26-4D8D-84DF-6B348A10D2D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83293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3B26D4-9CDC-4200-B33F-5E71E2979A2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1087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E66880C-B4A3-4412-A7BE-198F328D0F9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111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77DEE-2CA5-4280-B676-7CAE2BB5C7A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9393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5FF93-C5A2-499A-8E02-D7EE09B3FDB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540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75B25-4C80-4E39-9A6E-6B435CF472A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077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73100-0D45-46E8-88A6-CA3F6BCF43B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7150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B61D7-062A-4619-8ADD-D350E06368A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6958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45BC5-D4B9-4760-A32F-5601EB624FE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2138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0E9EB-2793-4111-871C-53039CD64AA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8384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72A64-122D-49AB-9BB6-54FCE704B73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9519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C85F00-C9A5-454F-844A-07263885E3C5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bevezet&#233;s\abklopfen.bmp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8013"/>
            <a:ext cx="9144000" cy="2246312"/>
          </a:xfrm>
        </p:spPr>
        <p:txBody>
          <a:bodyPr anchor="ctr"/>
          <a:lstStyle/>
          <a:p>
            <a:r>
              <a:rPr lang="en-US" sz="4000" dirty="0"/>
              <a:t>Vessels, conducting system, surface projection of the heart, pericardium. Auscultation points. Divisions of the mediastinum.</a:t>
            </a:r>
            <a:endParaRPr lang="hu-HU" altLang="hu-HU" sz="4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92100" y="3225800"/>
            <a:ext cx="83058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Semmelweis University, </a:t>
            </a:r>
          </a:p>
          <a:p>
            <a:pPr algn="ctr" eaLnBrk="0" hangingPunct="0"/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Faculty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of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Medicine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1st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year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2nd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semester</a:t>
            </a:r>
            <a:endParaRPr lang="hu-HU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 eaLnBrk="0" hangingPunct="0"/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Department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of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Anatomy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Histology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and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Embryology</a:t>
            </a:r>
            <a:endParaRPr lang="hu-HU" altLang="hu-HU" sz="2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 eaLnBrk="0" hangingPunct="0"/>
            <a:endParaRPr lang="en-GB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 eaLnBrk="0" hangingPunct="0"/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Katalin Kocsis</a:t>
            </a:r>
          </a:p>
          <a:p>
            <a:pPr algn="ctr" eaLnBrk="0" hangingPunct="0"/>
            <a:endParaRPr lang="hu-HU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 eaLnBrk="0" hangingPunct="0"/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2018.03.06-09.</a:t>
            </a:r>
            <a:endParaRPr lang="hu-HU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457200" y="25368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Blood supply of the heart II.</a:t>
            </a:r>
            <a:b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Cardiac veins</a:t>
            </a:r>
          </a:p>
        </p:txBody>
      </p:sp>
    </p:spTree>
    <p:extLst>
      <p:ext uri="{BB962C8B-B14F-4D97-AF65-F5344CB8AC3E}">
        <p14:creationId xmlns:p14="http://schemas.microsoft.com/office/powerpoint/2010/main" val="1338637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0" y="0"/>
            <a:ext cx="8229600" cy="798513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Venous drainage of the heart</a:t>
            </a:r>
          </a:p>
        </p:txBody>
      </p:sp>
      <p:pic>
        <p:nvPicPr>
          <p:cNvPr id="10243" name="Picture 3" descr="vé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5838"/>
            <a:ext cx="5789613" cy="5872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724525" y="1844675"/>
            <a:ext cx="32400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i="1">
                <a:latin typeface="Arial Narrow" panose="020B0606020202030204" pitchFamily="34" charset="0"/>
              </a:rPr>
              <a:t>Coronary sinus: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2400">
                <a:latin typeface="Arial Narrow" panose="020B0606020202030204" pitchFamily="34" charset="0"/>
              </a:rPr>
              <a:t>from left to right in the posterior part of the coronary groove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2400">
                <a:latin typeface="Arial Narrow" panose="020B0606020202030204" pitchFamily="34" charset="0"/>
              </a:rPr>
              <a:t>opens into the right atrium immediatelly to the </a:t>
            </a:r>
            <a:r>
              <a:rPr lang="hu-HU" altLang="hu-HU" sz="2400" b="1">
                <a:latin typeface="Arial Narrow" panose="020B0606020202030204" pitchFamily="34" charset="0"/>
              </a:rPr>
              <a:t>left of the inf. v. cava,</a:t>
            </a:r>
            <a:r>
              <a:rPr lang="hu-HU" altLang="hu-HU" sz="2400">
                <a:latin typeface="Arial Narrow" panose="020B0606020202030204" pitchFamily="34" charset="0"/>
              </a:rPr>
              <a:t> </a:t>
            </a:r>
            <a:r>
              <a:rPr lang="hu-HU" altLang="hu-HU" sz="2400" b="1">
                <a:latin typeface="Arial Narrow" panose="020B0606020202030204" pitchFamily="34" charset="0"/>
              </a:rPr>
              <a:t>posterior to the right atrioventricular orifice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801938" y="2892425"/>
            <a:ext cx="21256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Arial Narrow" panose="020B0606020202030204" pitchFamily="34" charset="0"/>
              </a:rPr>
              <a:t>v. obliqua atrii sinistri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3143250" y="3257550"/>
            <a:ext cx="171450" cy="661988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85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0"/>
            <a:ext cx="8229600" cy="612775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Venous drainage of the heart</a:t>
            </a:r>
          </a:p>
        </p:txBody>
      </p:sp>
      <p:pic>
        <p:nvPicPr>
          <p:cNvPr id="11267" name="Picture 3" descr="vé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3538"/>
            <a:ext cx="5151438" cy="5224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99063" y="723900"/>
            <a:ext cx="3944937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>
                <a:latin typeface="Arial Narrow" panose="020B0606020202030204" pitchFamily="34" charset="0"/>
              </a:rPr>
              <a:t>great cardiac vein:</a:t>
            </a:r>
            <a:r>
              <a:rPr lang="hu-HU" altLang="hu-HU">
                <a:latin typeface="Arial Narrow" panose="020B0606020202030204" pitchFamily="34" charset="0"/>
              </a:rPr>
              <a:t> ant. interventr. groove</a:t>
            </a:r>
          </a:p>
          <a:p>
            <a:r>
              <a:rPr lang="hu-HU" altLang="hu-HU">
                <a:latin typeface="Arial Narrow" panose="020B0606020202030204" pitchFamily="34" charset="0"/>
              </a:rPr>
              <a:t>main tributary of the coronary sinus (valve)</a:t>
            </a:r>
          </a:p>
          <a:p>
            <a:endParaRPr lang="hu-HU" altLang="hu-HU">
              <a:latin typeface="Arial Narrow" panose="020B0606020202030204" pitchFamily="34" charset="0"/>
            </a:endParaRPr>
          </a:p>
          <a:p>
            <a:r>
              <a:rPr lang="hu-HU" altLang="hu-HU" b="1">
                <a:latin typeface="Arial Narrow" panose="020B0606020202030204" pitchFamily="34" charset="0"/>
              </a:rPr>
              <a:t>middle cardiac vein</a:t>
            </a:r>
            <a:r>
              <a:rPr lang="hu-HU" altLang="hu-HU">
                <a:latin typeface="Arial Narrow" panose="020B0606020202030204" pitchFamily="34" charset="0"/>
              </a:rPr>
              <a:t>: post. interventr. groove</a:t>
            </a:r>
          </a:p>
          <a:p>
            <a:endParaRPr lang="hu-HU" altLang="hu-HU">
              <a:latin typeface="Arial Narrow" panose="020B0606020202030204" pitchFamily="34" charset="0"/>
            </a:endParaRPr>
          </a:p>
          <a:p>
            <a:r>
              <a:rPr lang="hu-HU" altLang="hu-HU" b="1">
                <a:latin typeface="Arial Narrow" panose="020B0606020202030204" pitchFamily="34" charset="0"/>
              </a:rPr>
              <a:t>small cardiac veins:</a:t>
            </a:r>
            <a:r>
              <a:rPr lang="hu-HU" altLang="hu-HU">
                <a:latin typeface="Arial Narrow" panose="020B0606020202030204" pitchFamily="34" charset="0"/>
              </a:rPr>
              <a:t> coronary groove </a:t>
            </a:r>
          </a:p>
          <a:p>
            <a:r>
              <a:rPr lang="hu-HU" altLang="hu-HU">
                <a:latin typeface="Arial Narrow" panose="020B0606020202030204" pitchFamily="34" charset="0"/>
              </a:rPr>
              <a:t>(usually it terminates in the coronary sinus,</a:t>
            </a:r>
          </a:p>
          <a:p>
            <a:r>
              <a:rPr lang="hu-HU" altLang="hu-HU">
                <a:latin typeface="Arial Narrow" panose="020B0606020202030204" pitchFamily="34" charset="0"/>
              </a:rPr>
              <a:t>but it may open directly to the right atrium)</a:t>
            </a:r>
          </a:p>
          <a:p>
            <a:endParaRPr lang="hu-HU" altLang="hu-HU">
              <a:latin typeface="Arial Narrow" panose="020B0606020202030204" pitchFamily="34" charset="0"/>
            </a:endParaRPr>
          </a:p>
          <a:p>
            <a:r>
              <a:rPr lang="hu-HU" altLang="hu-HU" b="1">
                <a:latin typeface="Arial Narrow" panose="020B0606020202030204" pitchFamily="34" charset="0"/>
              </a:rPr>
              <a:t>left post. cardiac vein:</a:t>
            </a:r>
            <a:r>
              <a:rPr lang="hu-HU" altLang="hu-HU">
                <a:latin typeface="Arial Narrow" panose="020B0606020202030204" pitchFamily="34" charset="0"/>
              </a:rPr>
              <a:t> inf surface</a:t>
            </a:r>
          </a:p>
          <a:p>
            <a:r>
              <a:rPr lang="hu-HU" altLang="hu-HU">
                <a:latin typeface="Arial Narrow" panose="020B0606020202030204" pitchFamily="34" charset="0"/>
              </a:rPr>
              <a:t>of the left ventricle</a:t>
            </a:r>
          </a:p>
          <a:p>
            <a:endParaRPr lang="hu-HU" altLang="hu-HU">
              <a:latin typeface="Arial Narrow" panose="020B0606020202030204" pitchFamily="34" charset="0"/>
            </a:endParaRPr>
          </a:p>
          <a:p>
            <a:r>
              <a:rPr lang="hu-HU" altLang="hu-HU" b="1">
                <a:latin typeface="Arial Narrow" panose="020B0606020202030204" pitchFamily="34" charset="0"/>
              </a:rPr>
              <a:t>anterior cardiac veins:</a:t>
            </a:r>
            <a:r>
              <a:rPr lang="hu-HU" altLang="hu-HU">
                <a:latin typeface="Arial Narrow" panose="020B0606020202030204" pitchFamily="34" charset="0"/>
              </a:rPr>
              <a:t> small, ant. surface of the right ventricle</a:t>
            </a:r>
          </a:p>
          <a:p>
            <a:endParaRPr lang="hu-HU" altLang="hu-HU">
              <a:latin typeface="Arial Narrow" panose="020B0606020202030204" pitchFamily="34" charset="0"/>
            </a:endParaRPr>
          </a:p>
          <a:p>
            <a:r>
              <a:rPr lang="hu-HU" altLang="hu-HU" b="1">
                <a:latin typeface="Arial Narrow" panose="020B0606020202030204" pitchFamily="34" charset="0"/>
              </a:rPr>
              <a:t>vv. </a:t>
            </a:r>
            <a:r>
              <a:rPr lang="hu-HU" altLang="hu-HU" b="1" smtClean="0">
                <a:latin typeface="Arial Narrow" panose="020B0606020202030204" pitchFamily="34" charset="0"/>
              </a:rPr>
              <a:t>cordis </a:t>
            </a:r>
            <a:r>
              <a:rPr lang="hu-HU" altLang="hu-HU" b="1">
                <a:latin typeface="Arial Narrow" panose="020B0606020202030204" pitchFamily="34" charset="0"/>
              </a:rPr>
              <a:t>minimae:</a:t>
            </a:r>
            <a:r>
              <a:rPr lang="hu-HU" altLang="hu-HU">
                <a:latin typeface="Arial Narrow" panose="020B0606020202030204" pitchFamily="34" charset="0"/>
              </a:rPr>
              <a:t> directly into the chambers of the heart, left atrium</a:t>
            </a:r>
          </a:p>
          <a:p>
            <a:endParaRPr lang="hu-HU" altLang="hu-HU">
              <a:latin typeface="Arial Narrow" panose="020B0606020202030204" pitchFamily="34" charset="0"/>
            </a:endParaRPr>
          </a:p>
          <a:p>
            <a:r>
              <a:rPr lang="hu-HU" altLang="hu-HU" b="1">
                <a:latin typeface="Arial Narrow" panose="020B0606020202030204" pitchFamily="34" charset="0"/>
              </a:rPr>
              <a:t>oblique vein of the left atrium:</a:t>
            </a:r>
            <a:r>
              <a:rPr lang="hu-HU" altLang="hu-HU">
                <a:latin typeface="Arial Narrow" panose="020B0606020202030204" pitchFamily="34" charset="0"/>
              </a:rPr>
              <a:t> post.</a:t>
            </a:r>
          </a:p>
          <a:p>
            <a:r>
              <a:rPr lang="hu-HU" altLang="hu-HU">
                <a:latin typeface="Arial Narrow" panose="020B0606020202030204" pitchFamily="34" charset="0"/>
              </a:rPr>
              <a:t>surface of  the left atrium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430463" y="3198813"/>
            <a:ext cx="212566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>
                <a:latin typeface="Arial Narrow" panose="020B0606020202030204" pitchFamily="34" charset="0"/>
              </a:rPr>
              <a:t>v. obliqua atrii sinistri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2771775" y="3563938"/>
            <a:ext cx="171450" cy="661987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4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573088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Cardiac veins</a:t>
            </a:r>
          </a:p>
        </p:txBody>
      </p:sp>
      <p:pic>
        <p:nvPicPr>
          <p:cNvPr id="118787" name="Picture 3" descr="SZI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144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4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0"/>
            <a:ext cx="6291262" cy="587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7463" name="Object 7"/>
          <p:cNvGraphicFramePr>
            <a:graphicFrameLocks noChangeAspect="1"/>
          </p:cNvGraphicFramePr>
          <p:nvPr/>
        </p:nvGraphicFramePr>
        <p:xfrm>
          <a:off x="0" y="0"/>
          <a:ext cx="2765425" cy="587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5" name="Image" r:id="rId4" imgW="4634921" imgH="9841270" progId="Photoshop.Image.7">
                  <p:embed/>
                </p:oleObj>
              </mc:Choice>
              <mc:Fallback>
                <p:oleObj name="Image" r:id="rId4" imgW="4634921" imgH="984127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765425" cy="587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0" y="6099175"/>
            <a:ext cx="91440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Development  of the oblique vein of left atrium (Marshall)</a:t>
            </a:r>
          </a:p>
        </p:txBody>
      </p:sp>
    </p:spTree>
    <p:extLst>
      <p:ext uri="{BB962C8B-B14F-4D97-AF65-F5344CB8AC3E}">
        <p14:creationId xmlns:p14="http://schemas.microsoft.com/office/powerpoint/2010/main" val="315076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hearth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587625"/>
            <a:ext cx="4346575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9" name="Rectangle 11"/>
          <p:cNvSpPr>
            <a:spLocks noGrp="1" noChangeArrowheads="1"/>
          </p:cNvSpPr>
          <p:nvPr>
            <p:ph type="title"/>
          </p:nvPr>
        </p:nvSpPr>
        <p:spPr>
          <a:xfrm>
            <a:off x="508000" y="185738"/>
            <a:ext cx="8229600" cy="573087"/>
          </a:xfrm>
          <a:noFill/>
          <a:ln/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Cardiac veins</a:t>
            </a:r>
          </a:p>
        </p:txBody>
      </p:sp>
      <p:pic>
        <p:nvPicPr>
          <p:cNvPr id="119811" name="Picture 3" descr="hearth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5043488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83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457200" y="25368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hu-HU" altLang="hu-HU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Anatomical base of the heart attack</a:t>
            </a:r>
          </a:p>
        </p:txBody>
      </p:sp>
    </p:spTree>
    <p:extLst>
      <p:ext uri="{BB962C8B-B14F-4D97-AF65-F5344CB8AC3E}">
        <p14:creationId xmlns:p14="http://schemas.microsoft.com/office/powerpoint/2010/main" val="61020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20700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Myocardial infarction (heart) attack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0" y="5667375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/>
              <a:t>myocardial infarction (heart attack): occlusion of the primary or secondary branches of the coronary arteries,  the affected myocardium is damaged (dies)</a:t>
            </a:r>
          </a:p>
          <a:p>
            <a:endParaRPr lang="hu-HU" altLang="hu-HU" b="1"/>
          </a:p>
          <a:p>
            <a:r>
              <a:rPr lang="hu-HU" altLang="hu-HU" b="1"/>
              <a:t>few anastomoses between the coronary artery branches, no collateral circulation</a:t>
            </a:r>
          </a:p>
        </p:txBody>
      </p:sp>
      <p:pic>
        <p:nvPicPr>
          <p:cNvPr id="123911" name="Picture 7" descr="heart_coronary_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609600"/>
            <a:ext cx="5922963" cy="49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2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Coronary angiography</a:t>
            </a:r>
          </a:p>
        </p:txBody>
      </p:sp>
      <p:pic>
        <p:nvPicPr>
          <p:cNvPr id="8195" name="Picture 3" descr="angioJOBBcorona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3087687" cy="2441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940425" y="2060575"/>
            <a:ext cx="32035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 Narrow" panose="020B0606020202030204" pitchFamily="34" charset="0"/>
              </a:rPr>
              <a:t>long narrow catheter is passed into the </a:t>
            </a:r>
            <a:r>
              <a:rPr lang="hu-HU" altLang="hu-HU" sz="2000" b="1">
                <a:latin typeface="Arial Narrow" panose="020B0606020202030204" pitchFamily="34" charset="0"/>
              </a:rPr>
              <a:t>ascending aorta</a:t>
            </a:r>
            <a:r>
              <a:rPr lang="hu-HU" altLang="hu-HU" sz="2000">
                <a:latin typeface="Arial Narrow" panose="020B0606020202030204" pitchFamily="34" charset="0"/>
              </a:rPr>
              <a:t> via </a:t>
            </a:r>
          </a:p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femoral artery</a:t>
            </a:r>
          </a:p>
          <a:p>
            <a:pPr>
              <a:spcBef>
                <a:spcPct val="50000"/>
              </a:spcBef>
            </a:pPr>
            <a:endParaRPr lang="hu-HU" altLang="hu-HU" sz="2000" b="1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endParaRPr lang="hu-HU" altLang="hu-HU" sz="2000" b="1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endParaRPr lang="hu-HU" altLang="hu-HU" sz="2000" b="1">
              <a:latin typeface="Arial Narrow" panose="020B0606020202030204" pitchFamily="34" charset="0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7451725" y="3789363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4888" y="4221163"/>
            <a:ext cx="30591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 Narrow" panose="020B0606020202030204" pitchFamily="34" charset="0"/>
              </a:rPr>
              <a:t>the opening of a coronary artery</a:t>
            </a:r>
          </a:p>
        </p:txBody>
      </p:sp>
      <p:pic>
        <p:nvPicPr>
          <p:cNvPr id="8199" name="Picture 7" descr="angioBALcorona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138" y="4191000"/>
            <a:ext cx="3133725" cy="247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73100" y="0"/>
            <a:ext cx="7772400" cy="1403350"/>
          </a:xfrm>
          <a:noFill/>
          <a:ln/>
        </p:spPr>
        <p:txBody>
          <a:bodyPr/>
          <a:lstStyle/>
          <a:p>
            <a:r>
              <a:rPr lang="hu-HU" altLang="hu-HU" sz="2800" b="1">
                <a:solidFill>
                  <a:schemeClr val="tx1"/>
                </a:solidFill>
                <a:latin typeface="Arial Narrow" panose="020B0606020202030204" pitchFamily="34" charset="0"/>
              </a:rPr>
              <a:t>Incomplete stenosis of a. coronaria dextra </a:t>
            </a:r>
            <a:r>
              <a:rPr lang="de-DE" altLang="hu-HU" sz="2800" b="1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de-DE" altLang="hu-HU" sz="2800" b="1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hu-HU" altLang="hu-HU" sz="2800" b="1">
                <a:solidFill>
                  <a:schemeClr val="tx1"/>
                </a:solidFill>
                <a:latin typeface="Arial Narrow" panose="020B0606020202030204" pitchFamily="34" charset="0"/>
              </a:rPr>
              <a:t>before and after PCI</a:t>
            </a:r>
            <a:br>
              <a:rPr lang="hu-HU" altLang="hu-HU" sz="2800" b="1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hu-HU" altLang="hu-HU" sz="2800" b="1">
                <a:solidFill>
                  <a:schemeClr val="tx1"/>
                </a:solidFill>
                <a:latin typeface="Arial Narrow" panose="020B0606020202030204" pitchFamily="34" charset="0"/>
              </a:rPr>
              <a:t>(</a:t>
            </a:r>
            <a:r>
              <a:rPr lang="hu-HU" altLang="hu-HU" sz="2400" b="1">
                <a:solidFill>
                  <a:schemeClr val="tx1"/>
                </a:solidFill>
                <a:latin typeface="Arial Narrow" panose="020B0606020202030204" pitchFamily="34" charset="0"/>
              </a:rPr>
              <a:t>Percutaneous Coronary Intervention</a:t>
            </a:r>
            <a:r>
              <a:rPr lang="hu-HU" altLang="hu-HU" sz="240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  <a:endParaRPr lang="de-DE" altLang="hu-HU" sz="24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5065" name="Group 9"/>
          <p:cNvGrpSpPr>
            <a:grpSpLocks/>
          </p:cNvGrpSpPr>
          <p:nvPr/>
        </p:nvGrpSpPr>
        <p:grpSpPr bwMode="auto">
          <a:xfrm>
            <a:off x="4572000" y="1779588"/>
            <a:ext cx="4572000" cy="5091112"/>
            <a:chOff x="2880" y="1113"/>
            <a:chExt cx="2880" cy="3207"/>
          </a:xfrm>
        </p:grpSpPr>
        <p:pic>
          <p:nvPicPr>
            <p:cNvPr id="4506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485"/>
              <a:ext cx="2880" cy="2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067" name="Rectangle 11"/>
            <p:cNvSpPr>
              <a:spLocks noChangeArrowheads="1"/>
            </p:cNvSpPr>
            <p:nvPr/>
          </p:nvSpPr>
          <p:spPr bwMode="auto">
            <a:xfrm>
              <a:off x="4641" y="1113"/>
              <a:ext cx="1119" cy="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hu-HU" sz="4000" b="1">
                  <a:solidFill>
                    <a:schemeClr val="tx1"/>
                  </a:solidFill>
                  <a:latin typeface="Arial Narrow" panose="020B0606020202030204" pitchFamily="34" charset="0"/>
                </a:rPr>
                <a:t>after</a:t>
              </a:r>
            </a:p>
          </p:txBody>
        </p:sp>
      </p:grpSp>
      <p:grpSp>
        <p:nvGrpSpPr>
          <p:cNvPr id="45068" name="Group 12"/>
          <p:cNvGrpSpPr>
            <a:grpSpLocks/>
          </p:cNvGrpSpPr>
          <p:nvPr/>
        </p:nvGrpSpPr>
        <p:grpSpPr bwMode="auto">
          <a:xfrm>
            <a:off x="0" y="1709738"/>
            <a:ext cx="4648200" cy="5160962"/>
            <a:chOff x="0" y="1069"/>
            <a:chExt cx="2928" cy="3251"/>
          </a:xfrm>
        </p:grpSpPr>
        <p:pic>
          <p:nvPicPr>
            <p:cNvPr id="4506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69"/>
              <a:ext cx="2928" cy="2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070" name="Rectangle 14"/>
            <p:cNvSpPr>
              <a:spLocks noChangeArrowheads="1"/>
            </p:cNvSpPr>
            <p:nvPr/>
          </p:nvSpPr>
          <p:spPr bwMode="auto">
            <a:xfrm>
              <a:off x="0" y="3951"/>
              <a:ext cx="1119" cy="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hu-HU" sz="4000" b="1">
                  <a:solidFill>
                    <a:schemeClr val="tx1"/>
                  </a:solidFill>
                  <a:latin typeface="Arial Narrow" panose="020B0606020202030204" pitchFamily="34" charset="0"/>
                </a:rPr>
                <a:t>before</a:t>
              </a:r>
            </a:p>
          </p:txBody>
        </p:sp>
      </p:grp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798513" y="3176588"/>
            <a:ext cx="609600" cy="6858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5072" name="Oval 16"/>
          <p:cNvSpPr>
            <a:spLocks noChangeArrowheads="1"/>
          </p:cNvSpPr>
          <p:nvPr/>
        </p:nvSpPr>
        <p:spPr bwMode="auto">
          <a:xfrm>
            <a:off x="5381625" y="3908425"/>
            <a:ext cx="609600" cy="6858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69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1" grpId="0" animBg="1"/>
      <p:bldP spid="450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457200" y="25368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Blood</a:t>
            </a:r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u-HU" altLang="hu-H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supply</a:t>
            </a:r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of </a:t>
            </a:r>
            <a:r>
              <a:rPr lang="hu-HU" altLang="hu-H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the</a:t>
            </a:r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u-HU" altLang="hu-H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heart</a:t>
            </a:r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u-HU" altLang="hu-H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I</a:t>
            </a:r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.</a:t>
            </a:r>
            <a:b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hu-HU" altLang="hu-H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Coronary</a:t>
            </a:r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u-HU" altLang="hu-H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arteries</a:t>
            </a:r>
            <a:endParaRPr lang="hu-HU" altLang="hu-HU" sz="4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56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bypa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3388"/>
            <a:ext cx="9144000" cy="570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>
                <a:latin typeface="Arial Narrow" panose="020B0606020202030204" pitchFamily="34" charset="0"/>
              </a:rPr>
              <a:t>A segment of a vein (internal thoracic, great saphenus v.) is connected to the ascending aorta or the proximal part of a coronary artery and to the coronary artery distal to the stenosis: shunts blood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0"/>
            <a:ext cx="8229600" cy="479425"/>
          </a:xfrm>
        </p:spPr>
        <p:txBody>
          <a:bodyPr/>
          <a:lstStyle/>
          <a:p>
            <a:r>
              <a:rPr lang="hu-HU" altLang="hu-HU" sz="2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Coronary occlusion: bypass graft</a:t>
            </a:r>
          </a:p>
        </p:txBody>
      </p:sp>
    </p:spTree>
    <p:extLst>
      <p:ext uri="{BB962C8B-B14F-4D97-AF65-F5344CB8AC3E}">
        <p14:creationId xmlns:p14="http://schemas.microsoft.com/office/powerpoint/2010/main" val="14253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514350" y="21732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Conducting system of the heart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szi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>
          <a:xfrm>
            <a:off x="5675313" y="3724275"/>
            <a:ext cx="3190875" cy="2820988"/>
          </a:xfrm>
        </p:spPr>
        <p:txBody>
          <a:bodyPr/>
          <a:lstStyle/>
          <a:p>
            <a:pPr algn="l"/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Conducting system of the heart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8229600" cy="546100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Conducting system of the heart</a:t>
            </a:r>
          </a:p>
        </p:txBody>
      </p:sp>
      <p:pic>
        <p:nvPicPr>
          <p:cNvPr id="12291" name="Picture 3" descr="sinoatrialnod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1538"/>
            <a:ext cx="6497638" cy="5986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538913" y="889000"/>
            <a:ext cx="26050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Specialized for initiating impulses and conducting them rapidly through the heart</a:t>
            </a: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7762875" y="2257425"/>
            <a:ext cx="0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610350" y="2689225"/>
            <a:ext cx="2519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smtClean="0">
                <a:latin typeface="Arial Narrow" panose="020B0606020202030204" pitchFamily="34" charset="0"/>
              </a:rPr>
              <a:t>coordinate </a:t>
            </a:r>
            <a:r>
              <a:rPr lang="hu-HU" altLang="hu-HU" sz="2000" b="1">
                <a:latin typeface="Arial Narrow" panose="020B0606020202030204" pitchFamily="34" charset="0"/>
              </a:rPr>
              <a:t>contraction of the four chambers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8175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Conducting system of the heart</a:t>
            </a:r>
          </a:p>
        </p:txBody>
      </p:sp>
      <p:pic>
        <p:nvPicPr>
          <p:cNvPr id="13315" name="Picture 3" descr="sinoatrialnod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6600"/>
            <a:ext cx="6645275" cy="612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865938" y="728663"/>
            <a:ext cx="22780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i="1">
                <a:latin typeface="Arial Narrow" panose="020B0606020202030204" pitchFamily="34" charset="0"/>
              </a:rPr>
              <a:t>Sinoatrial node (SA node):</a:t>
            </a:r>
            <a:r>
              <a:rPr lang="hu-HU" altLang="hu-HU" sz="2000" b="1">
                <a:latin typeface="Arial Narrow" panose="020B0606020202030204" pitchFamily="34" charset="0"/>
              </a:rPr>
              <a:t> in the wall</a:t>
            </a:r>
          </a:p>
          <a:p>
            <a:r>
              <a:rPr lang="hu-HU" altLang="hu-HU" sz="2000" b="1">
                <a:latin typeface="Arial Narrow" panose="020B0606020202030204" pitchFamily="34" charset="0"/>
              </a:rPr>
              <a:t>of the right atrium (</a:t>
            </a:r>
            <a:r>
              <a:rPr lang="hu-HU" altLang="hu-HU" sz="2000" b="1" i="1">
                <a:latin typeface="Arial Narrow" panose="020B0606020202030204" pitchFamily="34" charset="0"/>
              </a:rPr>
              <a:t>natural pacemaker</a:t>
            </a:r>
            <a:r>
              <a:rPr lang="hu-HU" altLang="hu-HU" sz="2000" b="1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7939088" y="2230438"/>
            <a:ext cx="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065963" y="2836863"/>
            <a:ext cx="20780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at the superior end of the crista terminalis, at the junction of the sup. v. cava and the right auricle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7950200" y="5126038"/>
            <a:ext cx="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153275" y="5753100"/>
            <a:ext cx="1554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Arial Narrow" panose="020B0606020202030204" pitchFamily="34" charset="0"/>
              </a:rPr>
              <a:t>70 times/ min</a:t>
            </a:r>
            <a:r>
              <a:rPr lang="hu-HU" altLang="hu-HU" b="1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0388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Conducting system of the heart</a:t>
            </a:r>
          </a:p>
        </p:txBody>
      </p:sp>
      <p:pic>
        <p:nvPicPr>
          <p:cNvPr id="14339" name="Picture 3" descr="sinoatrialnod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1100"/>
            <a:ext cx="6162675" cy="5676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176963" y="1084263"/>
            <a:ext cx="29670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Atrioventricular node: (AV node):</a:t>
            </a:r>
            <a:r>
              <a:rPr lang="hu-HU" altLang="hu-HU" sz="2000" b="1">
                <a:latin typeface="Arial Narrow" panose="020B0606020202030204" pitchFamily="34" charset="0"/>
              </a:rPr>
              <a:t> in the interatrial septum, on the ventricular side of the orifice of the coronary sinus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7940675" y="2620963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054850" y="2990850"/>
            <a:ext cx="208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40 times/min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259513" y="3552825"/>
            <a:ext cx="28844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Atrioventricular bundles:</a:t>
            </a:r>
          </a:p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a.) His bundle:</a:t>
            </a:r>
            <a:r>
              <a:rPr lang="hu-HU" altLang="hu-HU" sz="2000" b="1">
                <a:latin typeface="Arial Narrow" panose="020B0606020202030204" pitchFamily="34" charset="0"/>
              </a:rPr>
              <a:t> anulus fibrosus (rigth fibrous trigone)</a:t>
            </a:r>
          </a:p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b.) Tawara fibers</a:t>
            </a:r>
            <a:r>
              <a:rPr lang="hu-HU" altLang="hu-HU" sz="2000" b="1">
                <a:latin typeface="Arial Narrow" panose="020B0606020202030204" pitchFamily="34" charset="0"/>
              </a:rPr>
              <a:t>: in the muscular interventricular septum</a:t>
            </a:r>
          </a:p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c.) Purkinje fibers</a:t>
            </a:r>
            <a:r>
              <a:rPr lang="hu-HU" altLang="hu-HU" sz="2000" b="1">
                <a:latin typeface="Arial Narrow" panose="020B0606020202030204" pitchFamily="34" charset="0"/>
              </a:rPr>
              <a:t> (to the papillary muscles)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01" y="1151099"/>
            <a:ext cx="538162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2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893175" cy="1081088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Conducting system of the heart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5611813"/>
            <a:ext cx="7772400" cy="7032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000" b="1">
                <a:latin typeface="Arial Narrow" panose="020B0606020202030204" pitchFamily="34" charset="0"/>
              </a:rPr>
              <a:t>Sinuatrial node</a:t>
            </a:r>
          </a:p>
          <a:p>
            <a:pPr>
              <a:lnSpc>
                <a:spcPct val="80000"/>
              </a:lnSpc>
            </a:pPr>
            <a:r>
              <a:rPr lang="hu-HU" altLang="hu-HU" sz="2000" b="1">
                <a:latin typeface="Arial Narrow" panose="020B0606020202030204" pitchFamily="34" charset="0"/>
              </a:rPr>
              <a:t>Atrioventricular node and fascicle</a:t>
            </a:r>
          </a:p>
        </p:txBody>
      </p:sp>
      <p:pic>
        <p:nvPicPr>
          <p:cNvPr id="98308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earth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4" y="2086438"/>
            <a:ext cx="5253135" cy="47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le:ECG Principle fa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747407" cy="42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489575"/>
            <a:ext cx="394176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Electrocardiogram</a:t>
            </a:r>
            <a:endParaRPr lang="hu-HU" altLang="hu-HU" sz="40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0"/>
            <a:ext cx="8229600" cy="771525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Blood supply of the conducting system</a:t>
            </a:r>
          </a:p>
        </p:txBody>
      </p:sp>
      <p:pic>
        <p:nvPicPr>
          <p:cNvPr id="139267" name="Picture 3" descr="hearth20"/>
          <p:cNvPicPr>
            <a:picLocks noChangeAspect="1" noChangeArrowheads="1"/>
          </p:cNvPicPr>
          <p:nvPr/>
        </p:nvPicPr>
        <p:blipFill>
          <a:blip r:embed="rId2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744538"/>
            <a:ext cx="7156450" cy="61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8" name="Oval 4"/>
          <p:cNvSpPr>
            <a:spLocks noChangeArrowheads="1"/>
          </p:cNvSpPr>
          <p:nvPr/>
        </p:nvSpPr>
        <p:spPr bwMode="auto">
          <a:xfrm>
            <a:off x="1006475" y="1749425"/>
            <a:ext cx="1312863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9269" name="Oval 5"/>
          <p:cNvSpPr>
            <a:spLocks noChangeArrowheads="1"/>
          </p:cNvSpPr>
          <p:nvPr/>
        </p:nvSpPr>
        <p:spPr bwMode="auto">
          <a:xfrm>
            <a:off x="1841500" y="3883025"/>
            <a:ext cx="1312863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9270" name="Oval 6"/>
          <p:cNvSpPr>
            <a:spLocks noChangeArrowheads="1"/>
          </p:cNvSpPr>
          <p:nvPr/>
        </p:nvSpPr>
        <p:spPr bwMode="auto">
          <a:xfrm>
            <a:off x="4451350" y="3498850"/>
            <a:ext cx="1312863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9271" name="Oval 7"/>
          <p:cNvSpPr>
            <a:spLocks noChangeArrowheads="1"/>
          </p:cNvSpPr>
          <p:nvPr/>
        </p:nvSpPr>
        <p:spPr bwMode="auto">
          <a:xfrm>
            <a:off x="6386513" y="1352550"/>
            <a:ext cx="1312862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10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3404" r="18350" b="13104"/>
          <a:stretch>
            <a:fillRect/>
          </a:stretch>
        </p:blipFill>
        <p:spPr bwMode="auto">
          <a:xfrm>
            <a:off x="0" y="390525"/>
            <a:ext cx="91440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555625" y="1879600"/>
            <a:ext cx="3000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pars tensa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pars flaccida (lunula)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nodulus</a:t>
            </a:r>
          </a:p>
        </p:txBody>
      </p:sp>
      <p:sp>
        <p:nvSpPr>
          <p:cNvPr id="112644" name="Text Box 5"/>
          <p:cNvSpPr txBox="1">
            <a:spLocks noChangeArrowheads="1"/>
          </p:cNvSpPr>
          <p:nvPr/>
        </p:nvSpPr>
        <p:spPr bwMode="auto">
          <a:xfrm>
            <a:off x="6202363" y="3144838"/>
            <a:ext cx="1062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 Narrow" panose="020B0606020202030204" pitchFamily="34" charset="0"/>
              </a:rPr>
              <a:t>pars tensa</a:t>
            </a:r>
          </a:p>
        </p:txBody>
      </p:sp>
      <p:sp>
        <p:nvSpPr>
          <p:cNvPr id="112645" name="Line 6"/>
          <p:cNvSpPr>
            <a:spLocks noChangeShapeType="1"/>
          </p:cNvSpPr>
          <p:nvPr/>
        </p:nvSpPr>
        <p:spPr bwMode="auto">
          <a:xfrm>
            <a:off x="6238875" y="2557463"/>
            <a:ext cx="34925" cy="798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46" name="Text Box 7"/>
          <p:cNvSpPr txBox="1">
            <a:spLocks noChangeArrowheads="1"/>
          </p:cNvSpPr>
          <p:nvPr/>
        </p:nvSpPr>
        <p:spPr bwMode="auto">
          <a:xfrm>
            <a:off x="2960688" y="6108700"/>
            <a:ext cx="1062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 Narrow" panose="020B0606020202030204" pitchFamily="34" charset="0"/>
              </a:rPr>
              <a:t>pars tensa</a:t>
            </a:r>
          </a:p>
        </p:txBody>
      </p:sp>
      <p:sp>
        <p:nvSpPr>
          <p:cNvPr id="112647" name="Line 8"/>
          <p:cNvSpPr>
            <a:spLocks noChangeShapeType="1"/>
          </p:cNvSpPr>
          <p:nvPr/>
        </p:nvSpPr>
        <p:spPr bwMode="auto">
          <a:xfrm flipH="1">
            <a:off x="3135313" y="5311775"/>
            <a:ext cx="706437" cy="879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48" name="Rectangle 4"/>
          <p:cNvSpPr>
            <a:spLocks noChangeArrowheads="1"/>
          </p:cNvSpPr>
          <p:nvPr/>
        </p:nvSpPr>
        <p:spPr bwMode="auto">
          <a:xfrm>
            <a:off x="204788" y="641350"/>
            <a:ext cx="41798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CARDIAC VALVES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(semilunar valves/cusps))</a:t>
            </a:r>
          </a:p>
        </p:txBody>
      </p:sp>
    </p:spTree>
    <p:extLst>
      <p:ext uri="{BB962C8B-B14F-4D97-AF65-F5344CB8AC3E}">
        <p14:creationId xmlns:p14="http://schemas.microsoft.com/office/powerpoint/2010/main" val="35320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Innervation of the heart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9244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sz="2800" b="1">
                <a:latin typeface="Arial Narrow" panose="020B0606020202030204" pitchFamily="34" charset="0"/>
              </a:rPr>
              <a:t>Autonomic nerve fibers:</a:t>
            </a:r>
          </a:p>
          <a:p>
            <a:pPr>
              <a:lnSpc>
                <a:spcPct val="90000"/>
              </a:lnSpc>
            </a:pPr>
            <a:r>
              <a:rPr lang="hu-HU" altLang="hu-HU" sz="2800" b="1">
                <a:latin typeface="Arial Narrow" panose="020B0606020202030204" pitchFamily="34" charset="0"/>
              </a:rPr>
              <a:t>vagus nerves</a:t>
            </a:r>
          </a:p>
          <a:p>
            <a:pPr>
              <a:lnSpc>
                <a:spcPct val="90000"/>
              </a:lnSpc>
            </a:pPr>
            <a:r>
              <a:rPr lang="hu-HU" altLang="hu-HU" sz="2800" b="1">
                <a:latin typeface="Arial Narrow" panose="020B0606020202030204" pitchFamily="34" charset="0"/>
              </a:rPr>
              <a:t>Sympathetic trunks</a:t>
            </a:r>
          </a:p>
          <a:p>
            <a:pPr>
              <a:lnSpc>
                <a:spcPct val="90000"/>
              </a:lnSpc>
            </a:pPr>
            <a:endParaRPr lang="hu-HU" altLang="hu-HU" sz="2800" b="1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400" b="1" i="1" u="sng">
                <a:latin typeface="Arial Narrow" panose="020B0606020202030204" pitchFamily="34" charset="0"/>
              </a:rPr>
              <a:t>Sympathetic stimulation</a:t>
            </a:r>
            <a:r>
              <a:rPr lang="hu-HU" altLang="hu-HU" sz="2400" b="1">
                <a:latin typeface="Arial Narrow" panose="020B0606020202030204" pitchFamily="34" charset="0"/>
              </a:rPr>
              <a:t>: increases the heart rate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400" b="1">
                <a:latin typeface="Arial Narrow" panose="020B0606020202030204" pitchFamily="34" charset="0"/>
              </a:rPr>
              <a:t>			           	     increases the heart beat 					     causes dilatation of the coronary 				     arteries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400" b="1" i="1" u="sng" smtClean="0">
                <a:latin typeface="Arial Narrow" panose="020B0606020202030204" pitchFamily="34" charset="0"/>
              </a:rPr>
              <a:t>Parasympathetic </a:t>
            </a:r>
            <a:r>
              <a:rPr lang="hu-HU" altLang="hu-HU" sz="2400" b="1" i="1" u="sng">
                <a:latin typeface="Arial Narrow" panose="020B0606020202030204" pitchFamily="34" charset="0"/>
              </a:rPr>
              <a:t>stimulation:</a:t>
            </a:r>
            <a:r>
              <a:rPr lang="hu-HU" altLang="hu-HU" sz="2400" b="1">
                <a:latin typeface="Arial Narrow" panose="020B0606020202030204" pitchFamily="34" charset="0"/>
              </a:rPr>
              <a:t>  decreases the heart rate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400" b="1">
                <a:latin typeface="Arial Narrow" panose="020B0606020202030204" pitchFamily="34" charset="0"/>
              </a:rPr>
              <a:t>				             reduces the heart beat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sz="2400" b="1">
                <a:latin typeface="Arial Narrow" panose="020B0606020202030204" pitchFamily="34" charset="0"/>
              </a:rPr>
              <a:t>				             constricts the coronary arteries</a:t>
            </a:r>
          </a:p>
          <a:p>
            <a:pPr>
              <a:lnSpc>
                <a:spcPct val="90000"/>
              </a:lnSpc>
            </a:pPr>
            <a:endParaRPr lang="hu-HU" altLang="hu-HU" sz="2400" b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szivbeidegzésANG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Innervation of the heart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earth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0" y="0"/>
            <a:ext cx="2286000" cy="1536700"/>
          </a:xfrm>
        </p:spPr>
        <p:txBody>
          <a:bodyPr/>
          <a:lstStyle/>
          <a:p>
            <a:pPr algn="r"/>
            <a:r>
              <a:rPr lang="hu-HU" altLang="hu-HU"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β receptors</a:t>
            </a:r>
            <a:br>
              <a:rPr lang="hu-HU" altLang="hu-HU"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hu-HU" altLang="hu-HU"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in the heart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ingervezeto 2`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26163"/>
            <a:ext cx="8229600" cy="731837"/>
          </a:xfrm>
          <a:solidFill>
            <a:schemeClr val="bg1"/>
          </a:solidFill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Conducting system of the heart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4325" y="1987550"/>
            <a:ext cx="4330700" cy="3768725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dirty="0" err="1" smtClean="0"/>
              <a:t>Position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heart</a:t>
            </a:r>
            <a:endParaRPr lang="hu-HU" sz="2800" dirty="0" smtClean="0"/>
          </a:p>
        </p:txBody>
      </p:sp>
    </p:spTree>
    <p:extLst>
      <p:ext uri="{BB962C8B-B14F-4D97-AF65-F5344CB8AC3E}">
        <p14:creationId xmlns:p14="http://schemas.microsoft.com/office/powerpoint/2010/main" val="129753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11125" y="990600"/>
            <a:ext cx="8921750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1030288"/>
            <a:ext cx="4714875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POSITION OF HEART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</a:endParaRPr>
          </a:p>
        </p:txBody>
      </p:sp>
      <p:sp>
        <p:nvSpPr>
          <p:cNvPr id="36871" name="AutoShape 7"/>
          <p:cNvSpPr>
            <a:spLocks/>
          </p:cNvSpPr>
          <p:nvPr/>
        </p:nvSpPr>
        <p:spPr bwMode="auto">
          <a:xfrm>
            <a:off x="7150100" y="2224088"/>
            <a:ext cx="3749675" cy="609600"/>
          </a:xfrm>
          <a:prstGeom prst="callout1">
            <a:avLst>
              <a:gd name="adj1" fmla="val 18750"/>
              <a:gd name="adj2" fmla="val -2032"/>
              <a:gd name="adj3" fmla="val 109898"/>
              <a:gd name="adj4" fmla="val -60583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Aortic arch</a:t>
            </a:r>
          </a:p>
        </p:txBody>
      </p:sp>
      <p:sp>
        <p:nvSpPr>
          <p:cNvPr id="36872" name="AutoShape 8"/>
          <p:cNvSpPr>
            <a:spLocks/>
          </p:cNvSpPr>
          <p:nvPr/>
        </p:nvSpPr>
        <p:spPr bwMode="auto">
          <a:xfrm>
            <a:off x="-708025" y="2647950"/>
            <a:ext cx="2749550" cy="609600"/>
          </a:xfrm>
          <a:prstGeom prst="callout1">
            <a:avLst>
              <a:gd name="adj1" fmla="val 18750"/>
              <a:gd name="adj2" fmla="val 102773"/>
              <a:gd name="adj3" fmla="val 112759"/>
              <a:gd name="adj4" fmla="val 1588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Superior v. cava</a:t>
            </a:r>
          </a:p>
        </p:txBody>
      </p:sp>
      <p:sp>
        <p:nvSpPr>
          <p:cNvPr id="36873" name="AutoShape 9"/>
          <p:cNvSpPr>
            <a:spLocks/>
          </p:cNvSpPr>
          <p:nvPr/>
        </p:nvSpPr>
        <p:spPr bwMode="auto">
          <a:xfrm>
            <a:off x="-708025" y="3659188"/>
            <a:ext cx="2749550" cy="609600"/>
          </a:xfrm>
          <a:prstGeom prst="callout1">
            <a:avLst>
              <a:gd name="adj1" fmla="val 18750"/>
              <a:gd name="adj2" fmla="val 102773"/>
              <a:gd name="adj3" fmla="val 139843"/>
              <a:gd name="adj4" fmla="val 1506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Right atrium</a:t>
            </a:r>
          </a:p>
        </p:txBody>
      </p:sp>
      <p:sp>
        <p:nvSpPr>
          <p:cNvPr id="36874" name="AutoShape 10"/>
          <p:cNvSpPr>
            <a:spLocks/>
          </p:cNvSpPr>
          <p:nvPr/>
        </p:nvSpPr>
        <p:spPr bwMode="auto">
          <a:xfrm>
            <a:off x="-708025" y="4862513"/>
            <a:ext cx="2749550" cy="609600"/>
          </a:xfrm>
          <a:prstGeom prst="callout1">
            <a:avLst>
              <a:gd name="adj1" fmla="val 18750"/>
              <a:gd name="adj2" fmla="val 102773"/>
              <a:gd name="adj3" fmla="val -83856"/>
              <a:gd name="adj4" fmla="val 17557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Right auricle</a:t>
            </a:r>
          </a:p>
        </p:txBody>
      </p:sp>
      <p:sp>
        <p:nvSpPr>
          <p:cNvPr id="36875" name="AutoShape 11"/>
          <p:cNvSpPr>
            <a:spLocks/>
          </p:cNvSpPr>
          <p:nvPr/>
        </p:nvSpPr>
        <p:spPr bwMode="auto">
          <a:xfrm>
            <a:off x="7150100" y="2955925"/>
            <a:ext cx="3749675" cy="609600"/>
          </a:xfrm>
          <a:prstGeom prst="callout1">
            <a:avLst>
              <a:gd name="adj1" fmla="val 18750"/>
              <a:gd name="adj2" fmla="val -2032"/>
              <a:gd name="adj3" fmla="val 87241"/>
              <a:gd name="adj4" fmla="val -63208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Pulmonary trunk</a:t>
            </a:r>
          </a:p>
        </p:txBody>
      </p:sp>
      <p:sp>
        <p:nvSpPr>
          <p:cNvPr id="36876" name="AutoShape 12"/>
          <p:cNvSpPr>
            <a:spLocks/>
          </p:cNvSpPr>
          <p:nvPr/>
        </p:nvSpPr>
        <p:spPr bwMode="auto">
          <a:xfrm>
            <a:off x="7150100" y="3789363"/>
            <a:ext cx="3749675" cy="609600"/>
          </a:xfrm>
          <a:prstGeom prst="callout1">
            <a:avLst>
              <a:gd name="adj1" fmla="val 18750"/>
              <a:gd name="adj2" fmla="val -2032"/>
              <a:gd name="adj3" fmla="val 11199"/>
              <a:gd name="adj4" fmla="val -49236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Left auricle</a:t>
            </a:r>
          </a:p>
        </p:txBody>
      </p:sp>
      <p:sp>
        <p:nvSpPr>
          <p:cNvPr id="36877" name="AutoShape 13"/>
          <p:cNvSpPr>
            <a:spLocks/>
          </p:cNvSpPr>
          <p:nvPr/>
        </p:nvSpPr>
        <p:spPr bwMode="auto">
          <a:xfrm>
            <a:off x="7150100" y="4794250"/>
            <a:ext cx="3749675" cy="609600"/>
          </a:xfrm>
          <a:prstGeom prst="callout1">
            <a:avLst>
              <a:gd name="adj1" fmla="val 18750"/>
              <a:gd name="adj2" fmla="val -2032"/>
              <a:gd name="adj3" fmla="val 23699"/>
              <a:gd name="adj4" fmla="val -331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Left ventricle</a:t>
            </a:r>
          </a:p>
        </p:txBody>
      </p:sp>
      <p:sp>
        <p:nvSpPr>
          <p:cNvPr id="36878" name="AutoShape 14"/>
          <p:cNvSpPr>
            <a:spLocks/>
          </p:cNvSpPr>
          <p:nvPr/>
        </p:nvSpPr>
        <p:spPr bwMode="auto">
          <a:xfrm>
            <a:off x="-708025" y="5862638"/>
            <a:ext cx="2749550" cy="609600"/>
          </a:xfrm>
          <a:prstGeom prst="callout1">
            <a:avLst>
              <a:gd name="adj1" fmla="val 18750"/>
              <a:gd name="adj2" fmla="val 102773"/>
              <a:gd name="adj3" fmla="val -101824"/>
              <a:gd name="adj4" fmla="val 20282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Right ventricle</a:t>
            </a:r>
          </a:p>
        </p:txBody>
      </p:sp>
      <p:sp>
        <p:nvSpPr>
          <p:cNvPr id="36879" name="AutoShape 15"/>
          <p:cNvSpPr>
            <a:spLocks/>
          </p:cNvSpPr>
          <p:nvPr/>
        </p:nvSpPr>
        <p:spPr bwMode="auto">
          <a:xfrm>
            <a:off x="7150100" y="5564188"/>
            <a:ext cx="1835150" cy="609600"/>
          </a:xfrm>
          <a:prstGeom prst="callout1">
            <a:avLst>
              <a:gd name="adj1" fmla="val 18750"/>
              <a:gd name="adj2" fmla="val -4153"/>
              <a:gd name="adj3" fmla="val -74741"/>
              <a:gd name="adj4" fmla="val -79153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Anterior inter-ventricular sulcus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714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Right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7712075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8089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16425" y="339725"/>
            <a:ext cx="4279900" cy="881063"/>
          </a:xfrm>
          <a:noFill/>
        </p:spPr>
        <p:txBody>
          <a:bodyPr/>
          <a:lstStyle/>
          <a:p>
            <a:pPr algn="l" eaLnBrk="1" hangingPunct="1"/>
            <a:r>
              <a:rPr lang="hu-HU" altLang="hu-HU" sz="2800" b="1" smtClean="0">
                <a:solidFill>
                  <a:schemeClr val="tx1"/>
                </a:solidFill>
              </a:rPr>
              <a:t>Location of heart</a:t>
            </a:r>
            <a:endParaRPr lang="en-US" altLang="hu-HU" sz="2800" b="1" smtClean="0">
              <a:solidFill>
                <a:schemeClr val="tx1"/>
              </a:solidFill>
            </a:endParaRPr>
          </a:p>
        </p:txBody>
      </p:sp>
      <p:pic>
        <p:nvPicPr>
          <p:cNvPr id="6147" name="Picture 3" descr="situsé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03713" cy="3540125"/>
          </a:xfrm>
          <a:noFill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145088" y="1290638"/>
            <a:ext cx="331311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b="1"/>
              <a:t>Thoracic cavity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hu-HU" altLang="hu-HU" sz="1600" b="1"/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b="1"/>
              <a:t>-mediastinum cardiacum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b="1"/>
              <a:t>-above the diaphragm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b="1"/>
              <a:t>-between mediastinal pleurae</a:t>
            </a:r>
          </a:p>
        </p:txBody>
      </p:sp>
      <p:pic>
        <p:nvPicPr>
          <p:cNvPr id="6149" name="Picture 5" descr="rtgszí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506788"/>
            <a:ext cx="322580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4967288" y="4214813"/>
            <a:ext cx="4176712" cy="2643187"/>
            <a:chOff x="1565" y="2536"/>
            <a:chExt cx="2631" cy="1665"/>
          </a:xfrm>
        </p:grpSpPr>
        <p:grpSp>
          <p:nvGrpSpPr>
            <p:cNvPr id="6151" name="Group 7"/>
            <p:cNvGrpSpPr>
              <a:grpSpLocks/>
            </p:cNvGrpSpPr>
            <p:nvPr/>
          </p:nvGrpSpPr>
          <p:grpSpPr bwMode="auto">
            <a:xfrm>
              <a:off x="1565" y="2536"/>
              <a:ext cx="2631" cy="1665"/>
              <a:chOff x="1565" y="2536"/>
              <a:chExt cx="2631" cy="1665"/>
            </a:xfrm>
          </p:grpSpPr>
          <p:pic>
            <p:nvPicPr>
              <p:cNvPr id="6153" name="Picture 8" descr="szívhelyze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2536"/>
                <a:ext cx="2631" cy="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4" name="Text Box 9"/>
              <p:cNvSpPr txBox="1">
                <a:spLocks noChangeArrowheads="1"/>
              </p:cNvSpPr>
              <p:nvPr/>
            </p:nvSpPr>
            <p:spPr bwMode="auto">
              <a:xfrm>
                <a:off x="1617" y="2700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800" b="1"/>
                  <a:t>R</a:t>
                </a:r>
              </a:p>
            </p:txBody>
          </p:sp>
          <p:sp>
            <p:nvSpPr>
              <p:cNvPr id="6155" name="Text Box 10"/>
              <p:cNvSpPr txBox="1">
                <a:spLocks noChangeArrowheads="1"/>
              </p:cNvSpPr>
              <p:nvPr/>
            </p:nvSpPr>
            <p:spPr bwMode="auto">
              <a:xfrm>
                <a:off x="3867" y="2704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800" b="1"/>
                  <a:t>L</a:t>
                </a:r>
              </a:p>
            </p:txBody>
          </p:sp>
        </p:grpSp>
        <p:sp>
          <p:nvSpPr>
            <p:cNvPr id="6152" name="Oval 11"/>
            <p:cNvSpPr>
              <a:spLocks noChangeArrowheads="1"/>
            </p:cNvSpPr>
            <p:nvPr/>
          </p:nvSpPr>
          <p:spPr bwMode="auto">
            <a:xfrm>
              <a:off x="2517" y="2885"/>
              <a:ext cx="681" cy="545"/>
            </a:xfrm>
            <a:prstGeom prst="ellipse">
              <a:avLst/>
            </a:prstGeom>
            <a:noFill/>
            <a:ln w="38100" cap="rnd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37585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EDI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0"/>
            <a:ext cx="5614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8"/>
          <p:cNvGrpSpPr>
            <a:grpSpLocks/>
          </p:cNvGrpSpPr>
          <p:nvPr/>
        </p:nvGrpSpPr>
        <p:grpSpPr bwMode="auto">
          <a:xfrm>
            <a:off x="6045200" y="355600"/>
            <a:ext cx="2806700" cy="6261100"/>
            <a:chOff x="3752" y="224"/>
            <a:chExt cx="1768" cy="3944"/>
          </a:xfrm>
        </p:grpSpPr>
        <p:sp>
          <p:nvSpPr>
            <p:cNvPr id="7176" name="Line 4"/>
            <p:cNvSpPr>
              <a:spLocks noChangeShapeType="1"/>
            </p:cNvSpPr>
            <p:nvPr/>
          </p:nvSpPr>
          <p:spPr bwMode="auto">
            <a:xfrm>
              <a:off x="3752" y="224"/>
              <a:ext cx="0" cy="3944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7177" name="Text Box 5"/>
            <p:cNvSpPr txBox="1">
              <a:spLocks noChangeArrowheads="1"/>
            </p:cNvSpPr>
            <p:nvPr/>
          </p:nvSpPr>
          <p:spPr bwMode="auto">
            <a:xfrm>
              <a:off x="4464" y="520"/>
              <a:ext cx="105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>
                  <a:solidFill>
                    <a:srgbClr val="CC0099"/>
                  </a:solidFill>
                </a:rPr>
                <a:t>medio-clavicular line</a:t>
              </a:r>
            </a:p>
          </p:txBody>
        </p:sp>
      </p:grp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6337300" y="355600"/>
            <a:ext cx="2463800" cy="6261100"/>
            <a:chOff x="3936" y="224"/>
            <a:chExt cx="1552" cy="3944"/>
          </a:xfrm>
        </p:grpSpPr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3936" y="224"/>
              <a:ext cx="0" cy="39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4480" y="1496"/>
              <a:ext cx="100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>
                  <a:solidFill>
                    <a:srgbClr val="CC3300"/>
                  </a:solidFill>
                </a:rPr>
                <a:t>mamillary line</a:t>
              </a:r>
            </a:p>
          </p:txBody>
        </p:sp>
      </p:grpSp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228600" y="1054100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Projection of Heart</a:t>
            </a:r>
          </a:p>
        </p:txBody>
      </p:sp>
    </p:spTree>
    <p:extLst>
      <p:ext uri="{BB962C8B-B14F-4D97-AF65-F5344CB8AC3E}">
        <p14:creationId xmlns:p14="http://schemas.microsoft.com/office/powerpoint/2010/main" val="961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MEDIA3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984250"/>
            <a:ext cx="2719387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20700" y="5575300"/>
            <a:ext cx="2781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b="1"/>
              <a:t>Right projection end of the plane of coronary sulcus</a:t>
            </a:r>
          </a:p>
        </p:txBody>
      </p:sp>
      <p:sp>
        <p:nvSpPr>
          <p:cNvPr id="9220" name="Line 9"/>
          <p:cNvSpPr>
            <a:spLocks noChangeShapeType="1"/>
          </p:cNvSpPr>
          <p:nvPr/>
        </p:nvSpPr>
        <p:spPr bwMode="auto">
          <a:xfrm flipV="1">
            <a:off x="2006600" y="3759200"/>
            <a:ext cx="1955800" cy="1816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828675" y="1365250"/>
            <a:ext cx="28448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b="1"/>
              <a:t>Site of emptying of superior vena cava into the right atrium</a:t>
            </a:r>
          </a:p>
        </p:txBody>
      </p:sp>
      <p:sp>
        <p:nvSpPr>
          <p:cNvPr id="9222" name="Line 10"/>
          <p:cNvSpPr>
            <a:spLocks noChangeShapeType="1"/>
          </p:cNvSpPr>
          <p:nvPr/>
        </p:nvSpPr>
        <p:spPr bwMode="auto">
          <a:xfrm>
            <a:off x="3225800" y="1955800"/>
            <a:ext cx="762000" cy="63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626100" y="5600700"/>
            <a:ext cx="3035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b="1"/>
              <a:t>Site of apex beat</a:t>
            </a:r>
            <a:endParaRPr lang="hu-HU" altLang="hu-HU" sz="1600"/>
          </a:p>
        </p:txBody>
      </p:sp>
      <p:sp>
        <p:nvSpPr>
          <p:cNvPr id="9224" name="Line 11"/>
          <p:cNvSpPr>
            <a:spLocks noChangeShapeType="1"/>
          </p:cNvSpPr>
          <p:nvPr/>
        </p:nvSpPr>
        <p:spPr bwMode="auto">
          <a:xfrm flipH="1" flipV="1">
            <a:off x="5664200" y="4216400"/>
            <a:ext cx="1498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5778500" y="1257300"/>
            <a:ext cx="2781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b="1"/>
              <a:t>Left projection end of the plane of coronary sulcus</a:t>
            </a:r>
          </a:p>
        </p:txBody>
      </p:sp>
      <p:sp>
        <p:nvSpPr>
          <p:cNvPr id="9226" name="Line 12"/>
          <p:cNvSpPr>
            <a:spLocks noChangeShapeType="1"/>
          </p:cNvSpPr>
          <p:nvPr/>
        </p:nvSpPr>
        <p:spPr bwMode="auto">
          <a:xfrm flipH="1">
            <a:off x="5359400" y="1968500"/>
            <a:ext cx="1676400" cy="749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1911350" y="2984500"/>
            <a:ext cx="186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atrium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5067300" y="685800"/>
            <a:ext cx="186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atrium</a:t>
            </a: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3416300" y="4533900"/>
            <a:ext cx="18669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ventricle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6070600" y="3213100"/>
            <a:ext cx="18669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left </a:t>
            </a:r>
            <a:r>
              <a:rPr lang="hu-HU" dirty="0" err="1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ventricle</a:t>
            </a:r>
            <a:endParaRPr lang="hu-HU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9231" name="Text Box 17"/>
          <p:cNvSpPr txBox="1">
            <a:spLocks noChangeArrowheads="1"/>
          </p:cNvSpPr>
          <p:nvPr/>
        </p:nvSpPr>
        <p:spPr bwMode="auto">
          <a:xfrm>
            <a:off x="457200" y="431800"/>
            <a:ext cx="372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Projection of Heart</a:t>
            </a:r>
          </a:p>
        </p:txBody>
      </p:sp>
    </p:spTree>
    <p:extLst>
      <p:ext uri="{BB962C8B-B14F-4D97-AF65-F5344CB8AC3E}">
        <p14:creationId xmlns:p14="http://schemas.microsoft.com/office/powerpoint/2010/main" val="40325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1073150"/>
            <a:ext cx="26511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177800" y="5691188"/>
            <a:ext cx="3068638" cy="620712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/>
              <a:t>2 cm to the right from the sternal end of 6th costal cartilage</a:t>
            </a:r>
          </a:p>
        </p:txBody>
      </p:sp>
      <p:sp>
        <p:nvSpPr>
          <p:cNvPr id="11268" name="Line 11"/>
          <p:cNvSpPr>
            <a:spLocks noChangeShapeType="1"/>
          </p:cNvSpPr>
          <p:nvPr/>
        </p:nvSpPr>
        <p:spPr bwMode="auto">
          <a:xfrm flipV="1">
            <a:off x="1817688" y="3759200"/>
            <a:ext cx="2157412" cy="1931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393700" y="1257300"/>
            <a:ext cx="2844800" cy="685800"/>
          </a:xfrm>
          <a:prstGeom prst="rect">
            <a:avLst/>
          </a:prstGeom>
          <a:solidFill>
            <a:srgbClr val="FFFF99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/>
              <a:t>right side of sternum, level with the 3rd costal cartilage</a:t>
            </a:r>
          </a:p>
        </p:txBody>
      </p:sp>
      <p:sp>
        <p:nvSpPr>
          <p:cNvPr id="11270" name="Line 12"/>
          <p:cNvSpPr>
            <a:spLocks noChangeShapeType="1"/>
          </p:cNvSpPr>
          <p:nvPr/>
        </p:nvSpPr>
        <p:spPr bwMode="auto">
          <a:xfrm>
            <a:off x="3225800" y="1955800"/>
            <a:ext cx="762000" cy="63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626100" y="5600700"/>
            <a:ext cx="30353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/>
              <a:t>9 cm to the left, in the 5th intercostal space</a:t>
            </a:r>
          </a:p>
        </p:txBody>
      </p:sp>
      <p:sp>
        <p:nvSpPr>
          <p:cNvPr id="11272" name="Line 13"/>
          <p:cNvSpPr>
            <a:spLocks noChangeShapeType="1"/>
          </p:cNvSpPr>
          <p:nvPr/>
        </p:nvSpPr>
        <p:spPr bwMode="auto">
          <a:xfrm flipH="1" flipV="1">
            <a:off x="5664200" y="4216400"/>
            <a:ext cx="1498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3" name="Text Box 7"/>
          <p:cNvSpPr txBox="1">
            <a:spLocks noChangeArrowheads="1"/>
          </p:cNvSpPr>
          <p:nvPr/>
        </p:nvSpPr>
        <p:spPr bwMode="auto">
          <a:xfrm>
            <a:off x="5824538" y="1346200"/>
            <a:ext cx="3052762" cy="609600"/>
          </a:xfrm>
          <a:prstGeom prst="rect">
            <a:avLst/>
          </a:prstGeom>
          <a:solidFill>
            <a:srgbClr val="CC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/>
              <a:t>3 cm to the left from the sternal end of the 3rd costal cartilage</a:t>
            </a:r>
          </a:p>
        </p:txBody>
      </p:sp>
      <p:sp>
        <p:nvSpPr>
          <p:cNvPr id="11274" name="Line 14"/>
          <p:cNvSpPr>
            <a:spLocks noChangeShapeType="1"/>
          </p:cNvSpPr>
          <p:nvPr/>
        </p:nvSpPr>
        <p:spPr bwMode="auto">
          <a:xfrm flipH="1">
            <a:off x="5308600" y="1968500"/>
            <a:ext cx="1895475" cy="774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1270000" y="2971800"/>
            <a:ext cx="1866900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atrium</a:t>
            </a:r>
          </a:p>
        </p:txBody>
      </p:sp>
      <p:sp>
        <p:nvSpPr>
          <p:cNvPr id="11276" name="Text Box 16"/>
          <p:cNvSpPr txBox="1">
            <a:spLocks noChangeArrowheads="1"/>
          </p:cNvSpPr>
          <p:nvPr/>
        </p:nvSpPr>
        <p:spPr bwMode="auto">
          <a:xfrm>
            <a:off x="5067300" y="685800"/>
            <a:ext cx="1866900" cy="4572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atrium</a:t>
            </a:r>
          </a:p>
        </p:txBody>
      </p:sp>
      <p:sp>
        <p:nvSpPr>
          <p:cNvPr id="11277" name="Text Box 17"/>
          <p:cNvSpPr txBox="1">
            <a:spLocks noChangeArrowheads="1"/>
          </p:cNvSpPr>
          <p:nvPr/>
        </p:nvSpPr>
        <p:spPr bwMode="auto">
          <a:xfrm>
            <a:off x="3416300" y="4533900"/>
            <a:ext cx="1866900" cy="82232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ventricle</a:t>
            </a:r>
          </a:p>
        </p:txBody>
      </p:sp>
      <p:sp>
        <p:nvSpPr>
          <p:cNvPr id="11278" name="Text Box 18"/>
          <p:cNvSpPr txBox="1">
            <a:spLocks noChangeArrowheads="1"/>
          </p:cNvSpPr>
          <p:nvPr/>
        </p:nvSpPr>
        <p:spPr bwMode="auto">
          <a:xfrm>
            <a:off x="6070600" y="3213100"/>
            <a:ext cx="1866900" cy="457200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</a:rPr>
              <a:t>left ventricle</a:t>
            </a:r>
          </a:p>
        </p:txBody>
      </p:sp>
      <p:sp>
        <p:nvSpPr>
          <p:cNvPr id="11279" name="Text Box 24"/>
          <p:cNvSpPr txBox="1">
            <a:spLocks noChangeArrowheads="1"/>
          </p:cNvSpPr>
          <p:nvPr/>
        </p:nvSpPr>
        <p:spPr bwMode="auto">
          <a:xfrm>
            <a:off x="673100" y="546100"/>
            <a:ext cx="372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Projection of Heart</a:t>
            </a:r>
          </a:p>
        </p:txBody>
      </p:sp>
    </p:spTree>
    <p:extLst>
      <p:ext uri="{BB962C8B-B14F-4D97-AF65-F5344CB8AC3E}">
        <p14:creationId xmlns:p14="http://schemas.microsoft.com/office/powerpoint/2010/main" val="27291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pulmaortabi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628775"/>
            <a:ext cx="3519487" cy="4824413"/>
          </a:xfrm>
          <a:noFill/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722438" y="1125538"/>
            <a:ext cx="228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-pulmonary valve</a:t>
            </a:r>
            <a:endParaRPr lang="en-US" altLang="hu-HU" sz="1800" b="1"/>
          </a:p>
        </p:txBody>
      </p:sp>
      <p:sp>
        <p:nvSpPr>
          <p:cNvPr id="114692" name="Line 4"/>
          <p:cNvSpPr>
            <a:spLocks noChangeShapeType="1"/>
          </p:cNvSpPr>
          <p:nvPr/>
        </p:nvSpPr>
        <p:spPr bwMode="auto">
          <a:xfrm flipH="1">
            <a:off x="3162300" y="1482725"/>
            <a:ext cx="247650" cy="433388"/>
          </a:xfrm>
          <a:prstGeom prst="line">
            <a:avLst/>
          </a:prstGeom>
          <a:noFill/>
          <a:ln w="762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454150" y="6502400"/>
            <a:ext cx="151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-aortic valve</a:t>
            </a:r>
            <a:endParaRPr lang="en-US" altLang="hu-HU" sz="1800" b="1"/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 flipV="1">
            <a:off x="2946400" y="5805488"/>
            <a:ext cx="71438" cy="719137"/>
          </a:xfrm>
          <a:prstGeom prst="line">
            <a:avLst/>
          </a:prstGeom>
          <a:noFill/>
          <a:ln w="762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114695" name="Picture 2" descr="anulus fibrosus valv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654175"/>
            <a:ext cx="44831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626100" y="17653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A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5578475" y="2274888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L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6005513" y="2968625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L</a:t>
            </a:r>
          </a:p>
        </p:txBody>
      </p:sp>
      <p:sp>
        <p:nvSpPr>
          <p:cNvPr id="114699" name="Text Box 11"/>
          <p:cNvSpPr txBox="1">
            <a:spLocks noChangeArrowheads="1"/>
          </p:cNvSpPr>
          <p:nvPr/>
        </p:nvSpPr>
        <p:spPr bwMode="auto">
          <a:xfrm>
            <a:off x="6062663" y="20304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R</a:t>
            </a:r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6467475" y="287655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R</a:t>
            </a: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6502400" y="3363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P</a:t>
            </a:r>
          </a:p>
        </p:txBody>
      </p:sp>
      <p:sp>
        <p:nvSpPr>
          <p:cNvPr id="114702" name="Rectangle 4"/>
          <p:cNvSpPr>
            <a:spLocks noChangeArrowheads="1"/>
          </p:cNvSpPr>
          <p:nvPr/>
        </p:nvSpPr>
        <p:spPr bwMode="auto">
          <a:xfrm>
            <a:off x="2292350" y="144463"/>
            <a:ext cx="4179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CARDIAC VALVES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(semilunar valves)</a:t>
            </a:r>
          </a:p>
        </p:txBody>
      </p:sp>
    </p:spTree>
    <p:extLst>
      <p:ext uri="{BB962C8B-B14F-4D97-AF65-F5344CB8AC3E}">
        <p14:creationId xmlns:p14="http://schemas.microsoft.com/office/powerpoint/2010/main" val="15525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zivhatárpon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113"/>
            <a:ext cx="559435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5"/>
          <p:cNvSpPr>
            <a:spLocks/>
          </p:cNvSpPr>
          <p:nvPr/>
        </p:nvSpPr>
        <p:spPr bwMode="auto">
          <a:xfrm>
            <a:off x="7361238" y="5432425"/>
            <a:ext cx="1782762" cy="1247775"/>
          </a:xfrm>
          <a:prstGeom prst="callout1">
            <a:avLst>
              <a:gd name="adj1" fmla="val 9162"/>
              <a:gd name="adj2" fmla="val -4273"/>
              <a:gd name="adj3" fmla="val -98472"/>
              <a:gd name="adj4" fmla="val -81477"/>
            </a:avLst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Apex: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5th intercostal space,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9 cm from midline</a:t>
            </a:r>
          </a:p>
        </p:txBody>
      </p:sp>
      <p:sp>
        <p:nvSpPr>
          <p:cNvPr id="13316" name="AutoShape 16"/>
          <p:cNvSpPr>
            <a:spLocks/>
          </p:cNvSpPr>
          <p:nvPr/>
        </p:nvSpPr>
        <p:spPr bwMode="auto">
          <a:xfrm>
            <a:off x="7275513" y="1636713"/>
            <a:ext cx="1725612" cy="1247775"/>
          </a:xfrm>
          <a:prstGeom prst="callout1">
            <a:avLst>
              <a:gd name="adj1" fmla="val 9162"/>
              <a:gd name="adj2" fmla="val -4417"/>
              <a:gd name="adj3" fmla="val 72264"/>
              <a:gd name="adj4" fmla="val -108005"/>
            </a:avLst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Coronary sulcus: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3rd rib,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3 cm from sternum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</a:t>
            </a:r>
          </a:p>
        </p:txBody>
      </p:sp>
      <p:sp>
        <p:nvSpPr>
          <p:cNvPr id="13317" name="AutoShape 17"/>
          <p:cNvSpPr>
            <a:spLocks/>
          </p:cNvSpPr>
          <p:nvPr/>
        </p:nvSpPr>
        <p:spPr bwMode="auto">
          <a:xfrm>
            <a:off x="0" y="4841875"/>
            <a:ext cx="1585913" cy="1247775"/>
          </a:xfrm>
          <a:prstGeom prst="callout1">
            <a:avLst>
              <a:gd name="adj1" fmla="val 9162"/>
              <a:gd name="adj2" fmla="val 104806"/>
              <a:gd name="adj3" fmla="val -76843"/>
              <a:gd name="adj4" fmla="val 257056"/>
            </a:avLst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Coronary sulcus: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6th rib,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2 cm from sternum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400"/>
              <a:t>	</a:t>
            </a:r>
          </a:p>
        </p:txBody>
      </p:sp>
      <p:sp>
        <p:nvSpPr>
          <p:cNvPr id="13318" name="AutoShape 18"/>
          <p:cNvSpPr>
            <a:spLocks/>
          </p:cNvSpPr>
          <p:nvPr/>
        </p:nvSpPr>
        <p:spPr bwMode="auto">
          <a:xfrm>
            <a:off x="301625" y="1373188"/>
            <a:ext cx="1517650" cy="1247775"/>
          </a:xfrm>
          <a:prstGeom prst="callout1">
            <a:avLst>
              <a:gd name="adj1" fmla="val 9162"/>
              <a:gd name="adj2" fmla="val 105023"/>
              <a:gd name="adj3" fmla="val 88042"/>
              <a:gd name="adj4" fmla="val 245606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Superior vena cava: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3rd rib,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sternal end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064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11125" y="990600"/>
            <a:ext cx="8921750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028700"/>
            <a:ext cx="424338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POSITION OF HEART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</a:endParaRPr>
          </a:p>
        </p:txBody>
      </p:sp>
      <p:sp>
        <p:nvSpPr>
          <p:cNvPr id="15367" name="AutoShape 7"/>
          <p:cNvSpPr>
            <a:spLocks/>
          </p:cNvSpPr>
          <p:nvPr/>
        </p:nvSpPr>
        <p:spPr bwMode="auto">
          <a:xfrm>
            <a:off x="7059613" y="4838700"/>
            <a:ext cx="1782762" cy="1247775"/>
          </a:xfrm>
          <a:prstGeom prst="callout1">
            <a:avLst>
              <a:gd name="adj1" fmla="val 9162"/>
              <a:gd name="adj2" fmla="val -4273"/>
              <a:gd name="adj3" fmla="val -45167"/>
              <a:gd name="adj4" fmla="val -7203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Apex: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5th intercostal space,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9 cm from midline</a:t>
            </a:r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4605338" y="3109913"/>
            <a:ext cx="690562" cy="862012"/>
          </a:xfrm>
          <a:custGeom>
            <a:avLst/>
            <a:gdLst>
              <a:gd name="T0" fmla="*/ 0 w 435"/>
              <a:gd name="T1" fmla="*/ 2147483646 h 543"/>
              <a:gd name="T2" fmla="*/ 0 w 435"/>
              <a:gd name="T3" fmla="*/ 2147483646 h 543"/>
              <a:gd name="T4" fmla="*/ 2147483646 w 435"/>
              <a:gd name="T5" fmla="*/ 2147483646 h 543"/>
              <a:gd name="T6" fmla="*/ 2147483646 w 435"/>
              <a:gd name="T7" fmla="*/ 2147483646 h 543"/>
              <a:gd name="T8" fmla="*/ 2147483646 w 435"/>
              <a:gd name="T9" fmla="*/ 2147483646 h 543"/>
              <a:gd name="T10" fmla="*/ 2147483646 w 435"/>
              <a:gd name="T11" fmla="*/ 2147483646 h 543"/>
              <a:gd name="T12" fmla="*/ 2147483646 w 435"/>
              <a:gd name="T13" fmla="*/ 0 h 543"/>
              <a:gd name="T14" fmla="*/ 2147483646 w 435"/>
              <a:gd name="T15" fmla="*/ 0 h 543"/>
              <a:gd name="T16" fmla="*/ 2147483646 w 435"/>
              <a:gd name="T17" fmla="*/ 2147483646 h 543"/>
              <a:gd name="T18" fmla="*/ 2147483646 w 435"/>
              <a:gd name="T19" fmla="*/ 2147483646 h 543"/>
              <a:gd name="T20" fmla="*/ 2147483646 w 435"/>
              <a:gd name="T21" fmla="*/ 2147483646 h 543"/>
              <a:gd name="T22" fmla="*/ 2147483646 w 435"/>
              <a:gd name="T23" fmla="*/ 2147483646 h 543"/>
              <a:gd name="T24" fmla="*/ 2147483646 w 435"/>
              <a:gd name="T25" fmla="*/ 2147483646 h 543"/>
              <a:gd name="T26" fmla="*/ 2147483646 w 435"/>
              <a:gd name="T27" fmla="*/ 2147483646 h 543"/>
              <a:gd name="T28" fmla="*/ 2147483646 w 435"/>
              <a:gd name="T29" fmla="*/ 2147483646 h 543"/>
              <a:gd name="T30" fmla="*/ 2147483646 w 435"/>
              <a:gd name="T31" fmla="*/ 2147483646 h 543"/>
              <a:gd name="T32" fmla="*/ 0 w 435"/>
              <a:gd name="T33" fmla="*/ 2147483646 h 5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35"/>
              <a:gd name="T52" fmla="*/ 0 h 543"/>
              <a:gd name="T53" fmla="*/ 435 w 435"/>
              <a:gd name="T54" fmla="*/ 543 h 5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35" h="543">
                <a:moveTo>
                  <a:pt x="0" y="507"/>
                </a:moveTo>
                <a:lnTo>
                  <a:pt x="0" y="444"/>
                </a:lnTo>
                <a:lnTo>
                  <a:pt x="27" y="324"/>
                </a:lnTo>
                <a:lnTo>
                  <a:pt x="87" y="198"/>
                </a:lnTo>
                <a:lnTo>
                  <a:pt x="159" y="129"/>
                </a:lnTo>
                <a:lnTo>
                  <a:pt x="276" y="45"/>
                </a:lnTo>
                <a:lnTo>
                  <a:pt x="375" y="0"/>
                </a:lnTo>
                <a:lnTo>
                  <a:pt x="411" y="0"/>
                </a:lnTo>
                <a:lnTo>
                  <a:pt x="426" y="21"/>
                </a:lnTo>
                <a:lnTo>
                  <a:pt x="435" y="60"/>
                </a:lnTo>
                <a:lnTo>
                  <a:pt x="417" y="132"/>
                </a:lnTo>
                <a:lnTo>
                  <a:pt x="387" y="243"/>
                </a:lnTo>
                <a:lnTo>
                  <a:pt x="279" y="378"/>
                </a:lnTo>
                <a:lnTo>
                  <a:pt x="186" y="477"/>
                </a:lnTo>
                <a:lnTo>
                  <a:pt x="105" y="534"/>
                </a:lnTo>
                <a:lnTo>
                  <a:pt x="48" y="543"/>
                </a:lnTo>
                <a:lnTo>
                  <a:pt x="0" y="507"/>
                </a:lnTo>
                <a:close/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69" name="AutoShape 9"/>
          <p:cNvSpPr>
            <a:spLocks/>
          </p:cNvSpPr>
          <p:nvPr/>
        </p:nvSpPr>
        <p:spPr bwMode="auto">
          <a:xfrm>
            <a:off x="6999288" y="2578100"/>
            <a:ext cx="1725612" cy="1247775"/>
          </a:xfrm>
          <a:prstGeom prst="callout1">
            <a:avLst>
              <a:gd name="adj1" fmla="val 9162"/>
              <a:gd name="adj2" fmla="val -4417"/>
              <a:gd name="adj3" fmla="val 46690"/>
              <a:gd name="adj4" fmla="val -9862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Coronary sulcus: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3rd rib,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3 cm from sternum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</a:t>
            </a:r>
          </a:p>
        </p:txBody>
      </p:sp>
      <p:sp>
        <p:nvSpPr>
          <p:cNvPr id="15370" name="AutoShape 10"/>
          <p:cNvSpPr>
            <a:spLocks/>
          </p:cNvSpPr>
          <p:nvPr/>
        </p:nvSpPr>
        <p:spPr bwMode="auto">
          <a:xfrm>
            <a:off x="269875" y="4716463"/>
            <a:ext cx="1585913" cy="1247775"/>
          </a:xfrm>
          <a:prstGeom prst="callout1">
            <a:avLst>
              <a:gd name="adj1" fmla="val 9162"/>
              <a:gd name="adj2" fmla="val 104806"/>
              <a:gd name="adj3" fmla="val -64630"/>
              <a:gd name="adj4" fmla="val 27307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Coronary sulcus: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6th rib,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2 cm from sternum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400"/>
              <a:t>	</a:t>
            </a:r>
          </a:p>
        </p:txBody>
      </p:sp>
      <p:sp>
        <p:nvSpPr>
          <p:cNvPr id="15371" name="AutoShape 11"/>
          <p:cNvSpPr>
            <a:spLocks/>
          </p:cNvSpPr>
          <p:nvPr/>
        </p:nvSpPr>
        <p:spPr bwMode="auto">
          <a:xfrm>
            <a:off x="269875" y="2501900"/>
            <a:ext cx="1828800" cy="1247775"/>
          </a:xfrm>
          <a:prstGeom prst="callout1">
            <a:avLst>
              <a:gd name="adj1" fmla="val 9162"/>
              <a:gd name="adj2" fmla="val 104167"/>
              <a:gd name="adj3" fmla="val 45931"/>
              <a:gd name="adj4" fmla="val 23038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Superior vena cava: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3rd rib,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sternal end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/>
              <a:t>	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1714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Right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712075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41007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showimage.jpg"/>
          <p:cNvPicPr>
            <a:picLocks noChangeAspect="1"/>
          </p:cNvPicPr>
          <p:nvPr/>
        </p:nvPicPr>
        <p:blipFill>
          <a:blip r:embed="rId3" cstate="print"/>
          <a:srcRect b="2899"/>
          <a:stretch>
            <a:fillRect/>
          </a:stretch>
        </p:blipFill>
        <p:spPr>
          <a:xfrm>
            <a:off x="395536" y="1124744"/>
            <a:ext cx="3607261" cy="5400600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 bwMode="auto">
          <a:xfrm>
            <a:off x="457200" y="-273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Auscultation points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021494" y="2132856"/>
            <a:ext cx="51225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smtClean="0"/>
              <a:t>Aortic valve</a:t>
            </a:r>
            <a:r>
              <a:rPr lang="hu-HU" sz="1600" smtClean="0"/>
              <a:t>: 2nd intercostal space </a:t>
            </a:r>
            <a:r>
              <a:rPr lang="hu-HU" sz="1600" smtClean="0">
                <a:solidFill>
                  <a:srgbClr val="FF0000"/>
                </a:solidFill>
              </a:rPr>
              <a:t>right side</a:t>
            </a:r>
            <a:r>
              <a:rPr lang="hu-HU" sz="1600" smtClean="0"/>
              <a:t>  </a:t>
            </a:r>
            <a:endParaRPr lang="hu-HU" sz="1600" dirty="0" smtClean="0"/>
          </a:p>
          <a:p>
            <a:pPr lvl="1"/>
            <a:r>
              <a:rPr lang="hu-HU" sz="1600" smtClean="0"/>
              <a:t>		parasternal</a:t>
            </a:r>
            <a:endParaRPr lang="hu-HU" sz="1600" dirty="0" smtClean="0"/>
          </a:p>
          <a:p>
            <a:endParaRPr lang="hu-HU" sz="1600" dirty="0" smtClean="0"/>
          </a:p>
          <a:p>
            <a:r>
              <a:rPr lang="hu-HU" sz="1600" b="1" smtClean="0"/>
              <a:t>Pulmonary valve</a:t>
            </a:r>
            <a:r>
              <a:rPr lang="hu-HU" sz="1600"/>
              <a:t>: 2nd intercostal space </a:t>
            </a:r>
            <a:r>
              <a:rPr lang="hu-HU" sz="1600" smtClean="0">
                <a:solidFill>
                  <a:srgbClr val="FF0000"/>
                </a:solidFill>
              </a:rPr>
              <a:t>left side</a:t>
            </a:r>
            <a:r>
              <a:rPr lang="hu-HU" sz="1600" smtClean="0"/>
              <a:t>  </a:t>
            </a:r>
            <a:endParaRPr lang="hu-HU" sz="1600"/>
          </a:p>
          <a:p>
            <a:r>
              <a:rPr lang="hu-HU" sz="1600" smtClean="0"/>
              <a:t>		parasternal</a:t>
            </a:r>
            <a:endParaRPr lang="hu-HU" sz="1600"/>
          </a:p>
          <a:p>
            <a:endParaRPr lang="hu-HU" sz="1600" dirty="0" smtClean="0"/>
          </a:p>
          <a:p>
            <a:r>
              <a:rPr lang="hu-HU" sz="1600" b="1" smtClean="0"/>
              <a:t>Mitral valve</a:t>
            </a:r>
            <a:r>
              <a:rPr lang="hu-HU" sz="1600" smtClean="0"/>
              <a:t>: 5th intercostal space </a:t>
            </a:r>
            <a:r>
              <a:rPr lang="hu-HU" sz="1600" smtClean="0">
                <a:solidFill>
                  <a:srgbClr val="FF0000"/>
                </a:solidFill>
              </a:rPr>
              <a:t>left side</a:t>
            </a:r>
            <a:r>
              <a:rPr lang="hu-HU" sz="1600" smtClean="0"/>
              <a:t> </a:t>
            </a:r>
            <a:endParaRPr lang="hu-HU" sz="1600" dirty="0" smtClean="0"/>
          </a:p>
          <a:p>
            <a:pPr lvl="1"/>
            <a:r>
              <a:rPr lang="hu-HU" sz="1600" smtClean="0"/>
              <a:t>		9 cm from the midline</a:t>
            </a:r>
            <a:endParaRPr lang="hu-HU" sz="1600" dirty="0" smtClean="0"/>
          </a:p>
          <a:p>
            <a:endParaRPr lang="hu-HU" sz="1600" dirty="0" smtClean="0"/>
          </a:p>
          <a:p>
            <a:r>
              <a:rPr lang="hu-HU" sz="1600" b="1" smtClean="0"/>
              <a:t>Tricuspid valve</a:t>
            </a:r>
            <a:r>
              <a:rPr lang="hu-HU" sz="1600"/>
              <a:t>: 5th intercostal space </a:t>
            </a:r>
            <a:r>
              <a:rPr lang="hu-HU" sz="1600" smtClean="0">
                <a:solidFill>
                  <a:srgbClr val="FF0000"/>
                </a:solidFill>
              </a:rPr>
              <a:t>right side</a:t>
            </a:r>
            <a:r>
              <a:rPr lang="hu-HU" sz="1600" smtClean="0"/>
              <a:t> 			parasternal</a:t>
            </a:r>
            <a:endParaRPr lang="hu-HU" sz="1600" dirty="0" smtClean="0"/>
          </a:p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 flipH="1">
            <a:off x="2627783" y="2852936"/>
            <a:ext cx="360041" cy="2663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160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699792" y="2276872"/>
            <a:ext cx="13681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smtClean="0"/>
              <a:t>Pulmonary valve</a:t>
            </a:r>
            <a:endParaRPr lang="hu-HU" sz="16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1560" y="2420888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smtClean="0"/>
              <a:t>Aortic valve</a:t>
            </a:r>
            <a:endParaRPr lang="hu-HU" sz="1600" dirty="0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1403648" y="2708920"/>
            <a:ext cx="432048" cy="4320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160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71600" y="4581128"/>
            <a:ext cx="1512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smtClean="0"/>
              <a:t>Tricuspid valve</a:t>
            </a:r>
            <a:endParaRPr lang="hu-HU" sz="1600" dirty="0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1619672" y="4365104"/>
            <a:ext cx="360040" cy="2880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1600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2843808" y="4509120"/>
            <a:ext cx="72008" cy="50405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hu-HU" sz="160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67744" y="4941168"/>
            <a:ext cx="11521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1600" smtClean="0"/>
              <a:t>Mitral valve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3684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or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247650"/>
            <a:ext cx="577532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400300" y="6169025"/>
            <a:ext cx="204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ventr.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164263" y="4545013"/>
            <a:ext cx="104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ventr.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722438" y="3870325"/>
            <a:ext cx="101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atrium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5741988" y="3376613"/>
            <a:ext cx="12319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atrium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4851400" y="2184400"/>
            <a:ext cx="2044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pulmonary trunk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5232400" y="1193800"/>
            <a:ext cx="99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aortic arch</a:t>
            </a: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2082800" y="1765300"/>
            <a:ext cx="1384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sup. vena cava</a:t>
            </a:r>
          </a:p>
        </p:txBody>
      </p:sp>
      <p:sp>
        <p:nvSpPr>
          <p:cNvPr id="16394" name="Line 12"/>
          <p:cNvSpPr>
            <a:spLocks noChangeShapeType="1"/>
          </p:cNvSpPr>
          <p:nvPr/>
        </p:nvSpPr>
        <p:spPr bwMode="auto">
          <a:xfrm flipV="1">
            <a:off x="3327400" y="5816600"/>
            <a:ext cx="482600" cy="254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>
            <a:off x="2400300" y="4343400"/>
            <a:ext cx="7239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 flipV="1">
            <a:off x="3022600" y="2082800"/>
            <a:ext cx="6604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397" name="Line 15"/>
          <p:cNvSpPr>
            <a:spLocks noChangeShapeType="1"/>
          </p:cNvSpPr>
          <p:nvPr/>
        </p:nvSpPr>
        <p:spPr bwMode="auto">
          <a:xfrm flipH="1">
            <a:off x="4876800" y="1625600"/>
            <a:ext cx="5461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398" name="Line 16"/>
          <p:cNvSpPr>
            <a:spLocks noChangeShapeType="1"/>
          </p:cNvSpPr>
          <p:nvPr/>
        </p:nvSpPr>
        <p:spPr bwMode="auto">
          <a:xfrm flipH="1">
            <a:off x="4965700" y="2628900"/>
            <a:ext cx="558800" cy="50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399" name="Line 17"/>
          <p:cNvSpPr>
            <a:spLocks noChangeShapeType="1"/>
          </p:cNvSpPr>
          <p:nvPr/>
        </p:nvSpPr>
        <p:spPr bwMode="auto">
          <a:xfrm flipH="1" flipV="1">
            <a:off x="5803900" y="4800600"/>
            <a:ext cx="4318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00" name="Line 18"/>
          <p:cNvSpPr>
            <a:spLocks noChangeShapeType="1"/>
          </p:cNvSpPr>
          <p:nvPr/>
        </p:nvSpPr>
        <p:spPr bwMode="auto">
          <a:xfrm flipH="1">
            <a:off x="5168900" y="3441700"/>
            <a:ext cx="9398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401" name="Text Box 19"/>
          <p:cNvSpPr txBox="1">
            <a:spLocks noChangeArrowheads="1"/>
          </p:cNvSpPr>
          <p:nvPr/>
        </p:nvSpPr>
        <p:spPr bwMode="auto">
          <a:xfrm>
            <a:off x="76200" y="88900"/>
            <a:ext cx="3035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Radiological Anatomy of the Heart</a:t>
            </a:r>
          </a:p>
        </p:txBody>
      </p:sp>
    </p:spTree>
    <p:extLst>
      <p:ext uri="{BB962C8B-B14F-4D97-AF65-F5344CB8AC3E}">
        <p14:creationId xmlns:p14="http://schemas.microsoft.com/office/powerpoint/2010/main" val="39301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sil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630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24"/>
          <p:cNvGrpSpPr>
            <a:grpSpLocks/>
          </p:cNvGrpSpPr>
          <p:nvPr/>
        </p:nvGrpSpPr>
        <p:grpSpPr bwMode="auto">
          <a:xfrm>
            <a:off x="5410200" y="2082800"/>
            <a:ext cx="3556000" cy="822325"/>
            <a:chOff x="3408" y="1312"/>
            <a:chExt cx="2240" cy="518"/>
          </a:xfrm>
        </p:grpSpPr>
        <p:sp>
          <p:nvSpPr>
            <p:cNvPr id="18454" name="Text Box 7"/>
            <p:cNvSpPr txBox="1">
              <a:spLocks noChangeArrowheads="1"/>
            </p:cNvSpPr>
            <p:nvPr/>
          </p:nvSpPr>
          <p:spPr bwMode="auto">
            <a:xfrm>
              <a:off x="4960" y="1312"/>
              <a:ext cx="68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pulm. trunk </a:t>
              </a:r>
            </a:p>
          </p:txBody>
        </p:sp>
        <p:sp>
          <p:nvSpPr>
            <p:cNvPr id="18455" name="Line 14"/>
            <p:cNvSpPr>
              <a:spLocks noChangeShapeType="1"/>
            </p:cNvSpPr>
            <p:nvPr/>
          </p:nvSpPr>
          <p:spPr bwMode="auto">
            <a:xfrm flipH="1">
              <a:off x="3408" y="1576"/>
              <a:ext cx="1688" cy="15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8436" name="Group 19"/>
          <p:cNvGrpSpPr>
            <a:grpSpLocks/>
          </p:cNvGrpSpPr>
          <p:nvPr/>
        </p:nvGrpSpPr>
        <p:grpSpPr bwMode="auto">
          <a:xfrm>
            <a:off x="177800" y="5372100"/>
            <a:ext cx="3797300" cy="987425"/>
            <a:chOff x="112" y="3384"/>
            <a:chExt cx="2392" cy="622"/>
          </a:xfrm>
        </p:grpSpPr>
        <p:sp>
          <p:nvSpPr>
            <p:cNvPr id="18452" name="Text Box 3"/>
            <p:cNvSpPr txBox="1">
              <a:spLocks noChangeArrowheads="1"/>
            </p:cNvSpPr>
            <p:nvPr/>
          </p:nvSpPr>
          <p:spPr bwMode="auto">
            <a:xfrm>
              <a:off x="112" y="3488"/>
              <a:ext cx="78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right ventr.</a:t>
              </a:r>
            </a:p>
          </p:txBody>
        </p:sp>
        <p:sp>
          <p:nvSpPr>
            <p:cNvPr id="18453" name="Line 10"/>
            <p:cNvSpPr>
              <a:spLocks noChangeShapeType="1"/>
            </p:cNvSpPr>
            <p:nvPr/>
          </p:nvSpPr>
          <p:spPr bwMode="auto">
            <a:xfrm flipV="1">
              <a:off x="736" y="3384"/>
              <a:ext cx="1768" cy="39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8437" name="Group 18"/>
          <p:cNvGrpSpPr>
            <a:grpSpLocks/>
          </p:cNvGrpSpPr>
          <p:nvPr/>
        </p:nvGrpSpPr>
        <p:grpSpPr bwMode="auto">
          <a:xfrm>
            <a:off x="292100" y="4038600"/>
            <a:ext cx="3429000" cy="822325"/>
            <a:chOff x="184" y="2544"/>
            <a:chExt cx="2160" cy="518"/>
          </a:xfrm>
        </p:grpSpPr>
        <p:sp>
          <p:nvSpPr>
            <p:cNvPr id="18450" name="Text Box 5"/>
            <p:cNvSpPr txBox="1">
              <a:spLocks noChangeArrowheads="1"/>
            </p:cNvSpPr>
            <p:nvPr/>
          </p:nvSpPr>
          <p:spPr bwMode="auto">
            <a:xfrm>
              <a:off x="184" y="2544"/>
              <a:ext cx="64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right atrium</a:t>
              </a:r>
            </a:p>
          </p:txBody>
        </p:sp>
        <p:sp>
          <p:nvSpPr>
            <p:cNvPr id="18451" name="Line 11"/>
            <p:cNvSpPr>
              <a:spLocks noChangeShapeType="1"/>
            </p:cNvSpPr>
            <p:nvPr/>
          </p:nvSpPr>
          <p:spPr bwMode="auto">
            <a:xfrm flipV="1">
              <a:off x="752" y="2664"/>
              <a:ext cx="1592" cy="1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8438" name="Group 17"/>
          <p:cNvGrpSpPr>
            <a:grpSpLocks/>
          </p:cNvGrpSpPr>
          <p:nvPr/>
        </p:nvGrpSpPr>
        <p:grpSpPr bwMode="auto">
          <a:xfrm>
            <a:off x="0" y="1828800"/>
            <a:ext cx="4089400" cy="822325"/>
            <a:chOff x="104" y="1152"/>
            <a:chExt cx="2472" cy="518"/>
          </a:xfrm>
        </p:grpSpPr>
        <p:sp>
          <p:nvSpPr>
            <p:cNvPr id="18448" name="Text Box 9"/>
            <p:cNvSpPr txBox="1">
              <a:spLocks noChangeArrowheads="1"/>
            </p:cNvSpPr>
            <p:nvPr/>
          </p:nvSpPr>
          <p:spPr bwMode="auto">
            <a:xfrm>
              <a:off x="104" y="1152"/>
              <a:ext cx="8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sup. vena cava</a:t>
              </a:r>
            </a:p>
          </p:txBody>
        </p:sp>
        <p:sp>
          <p:nvSpPr>
            <p:cNvPr id="18449" name="Line 12"/>
            <p:cNvSpPr>
              <a:spLocks noChangeShapeType="1"/>
            </p:cNvSpPr>
            <p:nvPr/>
          </p:nvSpPr>
          <p:spPr bwMode="auto">
            <a:xfrm>
              <a:off x="808" y="1424"/>
              <a:ext cx="1768" cy="10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8439" name="Group 20"/>
          <p:cNvGrpSpPr>
            <a:grpSpLocks/>
          </p:cNvGrpSpPr>
          <p:nvPr/>
        </p:nvGrpSpPr>
        <p:grpSpPr bwMode="auto">
          <a:xfrm>
            <a:off x="5194300" y="1092200"/>
            <a:ext cx="3721100" cy="876300"/>
            <a:chOff x="3272" y="688"/>
            <a:chExt cx="2344" cy="552"/>
          </a:xfrm>
        </p:grpSpPr>
        <p:sp>
          <p:nvSpPr>
            <p:cNvPr id="18446" name="Text Box 8"/>
            <p:cNvSpPr txBox="1">
              <a:spLocks noChangeArrowheads="1"/>
            </p:cNvSpPr>
            <p:nvPr/>
          </p:nvSpPr>
          <p:spPr bwMode="auto">
            <a:xfrm>
              <a:off x="4992" y="688"/>
              <a:ext cx="62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aortic arch</a:t>
              </a:r>
            </a:p>
          </p:txBody>
        </p:sp>
        <p:sp>
          <p:nvSpPr>
            <p:cNvPr id="18447" name="Line 13"/>
            <p:cNvSpPr>
              <a:spLocks noChangeShapeType="1"/>
            </p:cNvSpPr>
            <p:nvPr/>
          </p:nvSpPr>
          <p:spPr bwMode="auto">
            <a:xfrm flipH="1">
              <a:off x="3272" y="976"/>
              <a:ext cx="1760" cy="26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8440" name="Group 23"/>
          <p:cNvGrpSpPr>
            <a:grpSpLocks/>
          </p:cNvGrpSpPr>
          <p:nvPr/>
        </p:nvGrpSpPr>
        <p:grpSpPr bwMode="auto">
          <a:xfrm>
            <a:off x="6642100" y="5207000"/>
            <a:ext cx="2298700" cy="822325"/>
            <a:chOff x="4184" y="3280"/>
            <a:chExt cx="1448" cy="518"/>
          </a:xfrm>
        </p:grpSpPr>
        <p:sp>
          <p:nvSpPr>
            <p:cNvPr id="18444" name="Text Box 4"/>
            <p:cNvSpPr txBox="1">
              <a:spLocks noChangeArrowheads="1"/>
            </p:cNvSpPr>
            <p:nvPr/>
          </p:nvSpPr>
          <p:spPr bwMode="auto">
            <a:xfrm>
              <a:off x="4976" y="3280"/>
              <a:ext cx="65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ventr.</a:t>
              </a:r>
            </a:p>
          </p:txBody>
        </p:sp>
        <p:sp>
          <p:nvSpPr>
            <p:cNvPr id="18445" name="Line 15"/>
            <p:cNvSpPr>
              <a:spLocks noChangeShapeType="1"/>
            </p:cNvSpPr>
            <p:nvPr/>
          </p:nvSpPr>
          <p:spPr bwMode="auto">
            <a:xfrm flipH="1" flipV="1">
              <a:off x="4184" y="3352"/>
              <a:ext cx="904" cy="1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18441" name="Group 22"/>
          <p:cNvGrpSpPr>
            <a:grpSpLocks/>
          </p:cNvGrpSpPr>
          <p:nvPr/>
        </p:nvGrpSpPr>
        <p:grpSpPr bwMode="auto">
          <a:xfrm>
            <a:off x="5880100" y="3124200"/>
            <a:ext cx="3136900" cy="822325"/>
            <a:chOff x="3704" y="1968"/>
            <a:chExt cx="1976" cy="518"/>
          </a:xfrm>
        </p:grpSpPr>
        <p:sp>
          <p:nvSpPr>
            <p:cNvPr id="18442" name="Text Box 6"/>
            <p:cNvSpPr txBox="1">
              <a:spLocks noChangeArrowheads="1"/>
            </p:cNvSpPr>
            <p:nvPr/>
          </p:nvSpPr>
          <p:spPr bwMode="auto">
            <a:xfrm>
              <a:off x="4904" y="1968"/>
              <a:ext cx="77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atrium</a:t>
              </a:r>
            </a:p>
          </p:txBody>
        </p:sp>
        <p:sp>
          <p:nvSpPr>
            <p:cNvPr id="18443" name="Line 16"/>
            <p:cNvSpPr>
              <a:spLocks noChangeShapeType="1"/>
            </p:cNvSpPr>
            <p:nvPr/>
          </p:nvSpPr>
          <p:spPr bwMode="auto">
            <a:xfrm flipH="1">
              <a:off x="3704" y="2216"/>
              <a:ext cx="1336" cy="4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9992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r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247650"/>
            <a:ext cx="577532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2501900" y="5397500"/>
            <a:ext cx="711200" cy="635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943100" y="1714500"/>
            <a:ext cx="1701800" cy="1778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4902200" y="2044700"/>
            <a:ext cx="2298700" cy="1104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H="1" flipV="1">
            <a:off x="5803900" y="5892800"/>
            <a:ext cx="355600" cy="469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215900" y="990600"/>
            <a:ext cx="2044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„cardiac sinus”</a:t>
            </a: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6934200" y="1460500"/>
            <a:ext cx="1790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„cardiac sinus”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65100" y="5867400"/>
            <a:ext cx="2527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pericardiaco-phrenic angle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4724400" y="6324600"/>
            <a:ext cx="414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pericardiaco-phrenic angle</a:t>
            </a: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76200" y="88900"/>
            <a:ext cx="3175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Radiological Anatomy of the Heart</a:t>
            </a:r>
          </a:p>
        </p:txBody>
      </p:sp>
    </p:spTree>
    <p:extLst>
      <p:ext uri="{BB962C8B-B14F-4D97-AF65-F5344CB8AC3E}">
        <p14:creationId xmlns:p14="http://schemas.microsoft.com/office/powerpoint/2010/main" val="19372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or1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862138"/>
            <a:ext cx="62865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882650" y="5602288"/>
            <a:ext cx="3259138" cy="49371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postero-anterior</a:t>
            </a: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000625" y="5594350"/>
            <a:ext cx="2849563" cy="473075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antero-posterior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143000" y="4622800"/>
            <a:ext cx="13589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ventricle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3830638" y="4114800"/>
            <a:ext cx="1536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ventr.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533400" y="3073400"/>
            <a:ext cx="101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atrium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3729038" y="3340100"/>
            <a:ext cx="168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atrium</a:t>
            </a: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3233738" y="2603500"/>
            <a:ext cx="2832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pulmonary trunk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3716338" y="1955800"/>
            <a:ext cx="1790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aortic arch</a:t>
            </a: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7226300" y="2514600"/>
            <a:ext cx="14859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sup. vena cava</a:t>
            </a:r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 flipH="1">
            <a:off x="2463800" y="2209800"/>
            <a:ext cx="1397000" cy="63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>
            <a:off x="5372100" y="2222500"/>
            <a:ext cx="11557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2" name="Line 16"/>
          <p:cNvSpPr>
            <a:spLocks noChangeShapeType="1"/>
          </p:cNvSpPr>
          <p:nvPr/>
        </p:nvSpPr>
        <p:spPr bwMode="auto">
          <a:xfrm>
            <a:off x="1473200" y="3479800"/>
            <a:ext cx="6477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3" name="Line 17"/>
          <p:cNvSpPr>
            <a:spLocks noChangeShapeType="1"/>
          </p:cNvSpPr>
          <p:nvPr/>
        </p:nvSpPr>
        <p:spPr bwMode="auto">
          <a:xfrm flipV="1">
            <a:off x="2197100" y="4152900"/>
            <a:ext cx="431800" cy="698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4" name="Line 18"/>
          <p:cNvSpPr>
            <a:spLocks noChangeShapeType="1"/>
          </p:cNvSpPr>
          <p:nvPr/>
        </p:nvSpPr>
        <p:spPr bwMode="auto">
          <a:xfrm flipH="1" flipV="1">
            <a:off x="3238500" y="4178300"/>
            <a:ext cx="6604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5" name="Line 19"/>
          <p:cNvSpPr>
            <a:spLocks noChangeShapeType="1"/>
          </p:cNvSpPr>
          <p:nvPr/>
        </p:nvSpPr>
        <p:spPr bwMode="auto">
          <a:xfrm flipV="1">
            <a:off x="5143500" y="4140200"/>
            <a:ext cx="8128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 flipH="1">
            <a:off x="2705100" y="2870200"/>
            <a:ext cx="838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7" name="Line 21"/>
          <p:cNvSpPr>
            <a:spLocks noChangeShapeType="1"/>
          </p:cNvSpPr>
          <p:nvPr/>
        </p:nvSpPr>
        <p:spPr bwMode="auto">
          <a:xfrm>
            <a:off x="5803900" y="2882900"/>
            <a:ext cx="3937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8" name="Line 22"/>
          <p:cNvSpPr>
            <a:spLocks noChangeShapeType="1"/>
          </p:cNvSpPr>
          <p:nvPr/>
        </p:nvSpPr>
        <p:spPr bwMode="auto">
          <a:xfrm flipH="1" flipV="1">
            <a:off x="6883400" y="2171700"/>
            <a:ext cx="609600" cy="4191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9" name="Line 23"/>
          <p:cNvSpPr>
            <a:spLocks noChangeShapeType="1"/>
          </p:cNvSpPr>
          <p:nvPr/>
        </p:nvSpPr>
        <p:spPr bwMode="auto">
          <a:xfrm flipH="1" flipV="1">
            <a:off x="3149600" y="3429000"/>
            <a:ext cx="711200" cy="127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50" name="Line 24"/>
          <p:cNvSpPr>
            <a:spLocks noChangeShapeType="1"/>
          </p:cNvSpPr>
          <p:nvPr/>
        </p:nvSpPr>
        <p:spPr bwMode="auto">
          <a:xfrm flipV="1">
            <a:off x="5245100" y="3479800"/>
            <a:ext cx="889000" cy="101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51" name="Text Box 26"/>
          <p:cNvSpPr txBox="1">
            <a:spLocks noChangeArrowheads="1"/>
          </p:cNvSpPr>
          <p:nvPr/>
        </p:nvSpPr>
        <p:spPr bwMode="auto">
          <a:xfrm>
            <a:off x="2870200" y="596900"/>
            <a:ext cx="33909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Radiological Anatomy of the Heart</a:t>
            </a:r>
          </a:p>
        </p:txBody>
      </p:sp>
    </p:spTree>
    <p:extLst>
      <p:ext uri="{BB962C8B-B14F-4D97-AF65-F5344CB8AC3E}">
        <p14:creationId xmlns:p14="http://schemas.microsoft.com/office/powerpoint/2010/main" val="40622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or1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55788"/>
            <a:ext cx="77438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393700" y="5287963"/>
            <a:ext cx="28146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1st oblique view </a:t>
            </a:r>
            <a:r>
              <a:rPr lang="hu-HU" altLang="hu-HU" sz="1800" smtClean="0"/>
              <a:t/>
            </a:r>
            <a:br>
              <a:rPr lang="hu-HU" altLang="hu-HU" sz="1800" smtClean="0"/>
            </a:br>
            <a:r>
              <a:rPr lang="hu-HU" altLang="hu-HU" sz="1800" smtClean="0"/>
              <a:t>(</a:t>
            </a:r>
            <a:r>
              <a:rPr lang="hu-HU" altLang="hu-HU" sz="1800"/>
              <a:t>fencing position) </a:t>
            </a:r>
            <a:r>
              <a:rPr lang="hu-HU" altLang="hu-HU" sz="1800" smtClean="0"/>
              <a:t/>
            </a:r>
            <a:br>
              <a:rPr lang="hu-HU" altLang="hu-HU" sz="1800" smtClean="0"/>
            </a:br>
            <a:r>
              <a:rPr lang="hu-HU" altLang="hu-HU" sz="1800" smtClean="0"/>
              <a:t>[</a:t>
            </a:r>
            <a:r>
              <a:rPr lang="hu-HU" altLang="hu-HU" sz="1800" i="1"/>
              <a:t>right side in front</a:t>
            </a:r>
            <a:r>
              <a:rPr lang="hu-HU" altLang="hu-HU" sz="1800"/>
              <a:t>]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3251200" y="5033963"/>
            <a:ext cx="260508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2nd oblique view (boxing-position) </a:t>
            </a:r>
            <a:r>
              <a:rPr lang="hu-HU" altLang="hu-HU" sz="1800" smtClean="0"/>
              <a:t/>
            </a:r>
            <a:br>
              <a:rPr lang="hu-HU" altLang="hu-HU" sz="1800" smtClean="0"/>
            </a:br>
            <a:r>
              <a:rPr lang="hu-HU" altLang="hu-HU" sz="1800" smtClean="0"/>
              <a:t>[</a:t>
            </a:r>
            <a:r>
              <a:rPr lang="hu-HU" altLang="hu-HU" sz="1800" i="1"/>
              <a:t>left side in front</a:t>
            </a:r>
            <a:r>
              <a:rPr lang="hu-HU" altLang="hu-HU" sz="1800"/>
              <a:t>]</a:t>
            </a:r>
          </a:p>
        </p:txBody>
      </p: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5992813" y="5422900"/>
            <a:ext cx="27082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latero-lateral view </a:t>
            </a:r>
            <a:r>
              <a:rPr lang="hu-HU" altLang="hu-HU" sz="1800" smtClean="0"/>
              <a:t/>
            </a:r>
            <a:br>
              <a:rPr lang="hu-HU" altLang="hu-HU" sz="1800" smtClean="0"/>
            </a:br>
            <a:r>
              <a:rPr lang="hu-HU" altLang="hu-HU" sz="1800" smtClean="0"/>
              <a:t>[</a:t>
            </a:r>
            <a:r>
              <a:rPr lang="hu-HU" altLang="hu-HU" sz="1800" i="1"/>
              <a:t>left side in front</a:t>
            </a:r>
            <a:r>
              <a:rPr lang="hu-HU" altLang="hu-HU" sz="1800"/>
              <a:t>]</a:t>
            </a: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5321300" y="1892300"/>
            <a:ext cx="153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ventr.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3479800" y="723900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aortic arch (aorta-window)</a:t>
            </a:r>
          </a:p>
        </p:txBody>
      </p:sp>
      <p:sp>
        <p:nvSpPr>
          <p:cNvPr id="24584" name="Text Box 11"/>
          <p:cNvSpPr txBox="1">
            <a:spLocks noChangeArrowheads="1"/>
          </p:cNvSpPr>
          <p:nvPr/>
        </p:nvSpPr>
        <p:spPr bwMode="auto">
          <a:xfrm>
            <a:off x="1003300" y="774700"/>
            <a:ext cx="1409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sup. vena cava</a:t>
            </a:r>
          </a:p>
        </p:txBody>
      </p:sp>
      <p:sp>
        <p:nvSpPr>
          <p:cNvPr id="24585" name="Line 12"/>
          <p:cNvSpPr>
            <a:spLocks noChangeShapeType="1"/>
          </p:cNvSpPr>
          <p:nvPr/>
        </p:nvSpPr>
        <p:spPr bwMode="auto">
          <a:xfrm flipH="1">
            <a:off x="1765300" y="1612900"/>
            <a:ext cx="12700" cy="584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4586" name="Line 13"/>
          <p:cNvSpPr>
            <a:spLocks noChangeShapeType="1"/>
          </p:cNvSpPr>
          <p:nvPr/>
        </p:nvSpPr>
        <p:spPr bwMode="auto">
          <a:xfrm>
            <a:off x="6096000" y="2298700"/>
            <a:ext cx="723900" cy="19177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4587" name="Line 14"/>
          <p:cNvSpPr>
            <a:spLocks noChangeShapeType="1"/>
          </p:cNvSpPr>
          <p:nvPr/>
        </p:nvSpPr>
        <p:spPr bwMode="auto">
          <a:xfrm>
            <a:off x="4559300" y="1498600"/>
            <a:ext cx="0" cy="825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4588" name="Text Box 15"/>
          <p:cNvSpPr txBox="1">
            <a:spLocks noChangeArrowheads="1"/>
          </p:cNvSpPr>
          <p:nvPr/>
        </p:nvSpPr>
        <p:spPr bwMode="auto">
          <a:xfrm>
            <a:off x="6108700" y="939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space of Holzknecht</a:t>
            </a:r>
          </a:p>
        </p:txBody>
      </p:sp>
      <p:sp>
        <p:nvSpPr>
          <p:cNvPr id="24589" name="Line 16"/>
          <p:cNvSpPr>
            <a:spLocks noChangeShapeType="1"/>
          </p:cNvSpPr>
          <p:nvPr/>
        </p:nvSpPr>
        <p:spPr bwMode="auto">
          <a:xfrm>
            <a:off x="7581900" y="1384300"/>
            <a:ext cx="25400" cy="16637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4590" name="Text Box 18"/>
          <p:cNvSpPr txBox="1">
            <a:spLocks noChangeArrowheads="1"/>
          </p:cNvSpPr>
          <p:nvPr/>
        </p:nvSpPr>
        <p:spPr bwMode="auto">
          <a:xfrm>
            <a:off x="1892300" y="304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Radiological Anatomy of the Heart</a:t>
            </a:r>
          </a:p>
        </p:txBody>
      </p:sp>
    </p:spTree>
    <p:extLst>
      <p:ext uri="{BB962C8B-B14F-4D97-AF65-F5344CB8AC3E}">
        <p14:creationId xmlns:p14="http://schemas.microsoft.com/office/powerpoint/2010/main" val="19167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946400" y="1285875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Percussion (Tapping)</a:t>
            </a:r>
          </a:p>
        </p:txBody>
      </p:sp>
      <p:pic>
        <p:nvPicPr>
          <p:cNvPr id="26627" name="Picture 3" descr="C:\oktatás\bevezetés\abklopfen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0"/>
          <a:stretch>
            <a:fillRect/>
          </a:stretch>
        </p:blipFill>
        <p:spPr bwMode="auto">
          <a:xfrm>
            <a:off x="1993900" y="2487613"/>
            <a:ext cx="4876800" cy="355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49300" y="4470400"/>
            <a:ext cx="1230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tapping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70700" y="4267200"/>
            <a:ext cx="1790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sound wave conduction</a:t>
            </a:r>
          </a:p>
        </p:txBody>
      </p:sp>
    </p:spTree>
    <p:extLst>
      <p:ext uri="{BB962C8B-B14F-4D97-AF65-F5344CB8AC3E}">
        <p14:creationId xmlns:p14="http://schemas.microsoft.com/office/powerpoint/2010/main" val="14889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Figure 35.7. Technique for percussion."/>
          <p:cNvPicPr>
            <a:picLocks noChangeAspect="1" noChangeArrowheads="1"/>
          </p:cNvPicPr>
          <p:nvPr/>
        </p:nvPicPr>
        <p:blipFill>
          <a:blip r:embed="rId2" cstate="print"/>
          <a:srcRect l="29983"/>
          <a:stretch>
            <a:fillRect/>
          </a:stretch>
        </p:blipFill>
        <p:spPr bwMode="auto">
          <a:xfrm>
            <a:off x="1619672" y="1052736"/>
            <a:ext cx="5832648" cy="4212339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161004" y="166201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/>
              <a:t>Percussion (Tapping)</a:t>
            </a:r>
          </a:p>
        </p:txBody>
      </p:sp>
    </p:spTree>
    <p:extLst>
      <p:ext uri="{BB962C8B-B14F-4D97-AF65-F5344CB8AC3E}">
        <p14:creationId xmlns:p14="http://schemas.microsoft.com/office/powerpoint/2010/main" val="42542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1150" y="0"/>
            <a:ext cx="8540750" cy="825500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Aa. coronariae</a:t>
            </a:r>
          </a:p>
        </p:txBody>
      </p:sp>
      <p:pic>
        <p:nvPicPr>
          <p:cNvPr id="110595" name="Picture 3" descr="nfig0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0725"/>
            <a:ext cx="9144000" cy="6149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1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ompul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355600"/>
            <a:ext cx="496411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89000" y="1041400"/>
            <a:ext cx="1651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b="1"/>
              <a:t>Lung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33400" y="5156200"/>
            <a:ext cx="1562100" cy="457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Liver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7061200" y="5588000"/>
            <a:ext cx="1739900" cy="4953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Pleura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850900" y="1511300"/>
            <a:ext cx="170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resonance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152400" y="5651500"/>
            <a:ext cx="2336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dullness (the sound is short, high, soft)</a:t>
            </a:r>
          </a:p>
        </p:txBody>
      </p:sp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11113" y="2009775"/>
            <a:ext cx="2349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Resonance (the sound lasts for long, it is loud and low)</a:t>
            </a:r>
          </a:p>
        </p:txBody>
      </p:sp>
    </p:spTree>
    <p:extLst>
      <p:ext uri="{BB962C8B-B14F-4D97-AF65-F5344CB8AC3E}">
        <p14:creationId xmlns:p14="http://schemas.microsoft.com/office/powerpoint/2010/main" val="10849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OR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863"/>
            <a:ext cx="523875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55600" y="1854200"/>
            <a:ext cx="1765300" cy="1187450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absolute cardiac dullness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7035800" y="2578100"/>
            <a:ext cx="1879600" cy="11874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relative cardiac dullness</a:t>
            </a:r>
          </a:p>
        </p:txBody>
      </p:sp>
    </p:spTree>
    <p:extLst>
      <p:ext uri="{BB962C8B-B14F-4D97-AF65-F5344CB8AC3E}">
        <p14:creationId xmlns:p14="http://schemas.microsoft.com/office/powerpoint/2010/main" val="17215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leura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50838"/>
            <a:ext cx="6880225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3505200" y="3670300"/>
            <a:ext cx="0" cy="226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6337300" y="3619500"/>
            <a:ext cx="0" cy="226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4051300" y="46228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5626100" y="45847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822700" y="3568700"/>
            <a:ext cx="199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dullness</a:t>
            </a:r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2006600" y="3657600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loud</a:t>
            </a:r>
          </a:p>
        </p:txBody>
      </p:sp>
      <p:sp>
        <p:nvSpPr>
          <p:cNvPr id="32777" name="Text Box 15"/>
          <p:cNvSpPr txBox="1">
            <a:spLocks noChangeArrowheads="1"/>
          </p:cNvSpPr>
          <p:nvPr/>
        </p:nvSpPr>
        <p:spPr bwMode="auto">
          <a:xfrm>
            <a:off x="6613525" y="3340100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loud</a:t>
            </a:r>
          </a:p>
        </p:txBody>
      </p:sp>
      <p:sp>
        <p:nvSpPr>
          <p:cNvPr id="32778" name="Text Box 16"/>
          <p:cNvSpPr txBox="1">
            <a:spLocks noChangeArrowheads="1"/>
          </p:cNvSpPr>
          <p:nvPr/>
        </p:nvSpPr>
        <p:spPr bwMode="auto">
          <a:xfrm>
            <a:off x="4343400" y="54483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absolute</a:t>
            </a:r>
          </a:p>
        </p:txBody>
      </p:sp>
      <p:sp>
        <p:nvSpPr>
          <p:cNvPr id="32779" name="Text Box 17"/>
          <p:cNvSpPr txBox="1">
            <a:spLocks noChangeArrowheads="1"/>
          </p:cNvSpPr>
          <p:nvPr/>
        </p:nvSpPr>
        <p:spPr bwMode="auto">
          <a:xfrm>
            <a:off x="3346450" y="5870575"/>
            <a:ext cx="140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relative</a:t>
            </a:r>
          </a:p>
        </p:txBody>
      </p:sp>
      <p:sp>
        <p:nvSpPr>
          <p:cNvPr id="32780" name="Text Box 18"/>
          <p:cNvSpPr txBox="1">
            <a:spLocks noChangeArrowheads="1"/>
          </p:cNvSpPr>
          <p:nvPr/>
        </p:nvSpPr>
        <p:spPr bwMode="auto">
          <a:xfrm>
            <a:off x="5549900" y="5868988"/>
            <a:ext cx="1409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relative</a:t>
            </a:r>
          </a:p>
        </p:txBody>
      </p:sp>
      <p:sp>
        <p:nvSpPr>
          <p:cNvPr id="32781" name="Text Box 19"/>
          <p:cNvSpPr txBox="1">
            <a:spLocks noChangeArrowheads="1"/>
          </p:cNvSpPr>
          <p:nvPr/>
        </p:nvSpPr>
        <p:spPr bwMode="auto">
          <a:xfrm>
            <a:off x="4051300" y="6248400"/>
            <a:ext cx="280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cardiac dullness</a:t>
            </a:r>
          </a:p>
        </p:txBody>
      </p:sp>
      <p:sp>
        <p:nvSpPr>
          <p:cNvPr id="32782" name="Text Box 20"/>
          <p:cNvSpPr txBox="1">
            <a:spLocks noChangeArrowheads="1"/>
          </p:cNvSpPr>
          <p:nvPr/>
        </p:nvSpPr>
        <p:spPr bwMode="auto">
          <a:xfrm>
            <a:off x="571500" y="5481638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sound of the lung (loud)</a:t>
            </a:r>
          </a:p>
        </p:txBody>
      </p:sp>
      <p:sp>
        <p:nvSpPr>
          <p:cNvPr id="32783" name="Text Box 21"/>
          <p:cNvSpPr txBox="1">
            <a:spLocks noChangeArrowheads="1"/>
          </p:cNvSpPr>
          <p:nvPr/>
        </p:nvSpPr>
        <p:spPr bwMode="auto">
          <a:xfrm>
            <a:off x="6858000" y="5270500"/>
            <a:ext cx="209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sound of the lung (loud)</a:t>
            </a:r>
          </a:p>
        </p:txBody>
      </p:sp>
      <p:sp>
        <p:nvSpPr>
          <p:cNvPr id="32784" name="Text Box 13"/>
          <p:cNvSpPr txBox="1">
            <a:spLocks noChangeArrowheads="1"/>
          </p:cNvSpPr>
          <p:nvPr/>
        </p:nvSpPr>
        <p:spPr bwMode="auto">
          <a:xfrm>
            <a:off x="5549900" y="114300"/>
            <a:ext cx="346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Sound Wave Conduction</a:t>
            </a:r>
          </a:p>
        </p:txBody>
      </p:sp>
      <p:sp>
        <p:nvSpPr>
          <p:cNvPr id="32785" name="Text Box 12"/>
          <p:cNvSpPr txBox="1">
            <a:spLocks noChangeArrowheads="1"/>
          </p:cNvSpPr>
          <p:nvPr/>
        </p:nvSpPr>
        <p:spPr bwMode="auto">
          <a:xfrm>
            <a:off x="127000" y="12700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Tapping</a:t>
            </a:r>
          </a:p>
        </p:txBody>
      </p:sp>
    </p:spTree>
    <p:extLst>
      <p:ext uri="{BB962C8B-B14F-4D97-AF65-F5344CB8AC3E}">
        <p14:creationId xmlns:p14="http://schemas.microsoft.com/office/powerpoint/2010/main" val="39011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edias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9063"/>
            <a:ext cx="6016625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461125" y="276542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absolute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411913" y="2357438"/>
            <a:ext cx="1689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relative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6988" y="3429000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liver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412038" y="2460625"/>
            <a:ext cx="203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cardiac dullness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292100" y="3767138"/>
            <a:ext cx="2919413" cy="42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3719513" y="2603500"/>
            <a:ext cx="2730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H="1">
            <a:off x="3681413" y="3035300"/>
            <a:ext cx="280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292100" y="469900"/>
            <a:ext cx="2476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The Cardiac Dullness</a:t>
            </a:r>
          </a:p>
        </p:txBody>
      </p:sp>
    </p:spTree>
    <p:extLst>
      <p:ext uri="{BB962C8B-B14F-4D97-AF65-F5344CB8AC3E}">
        <p14:creationId xmlns:p14="http://schemas.microsoft.com/office/powerpoint/2010/main" val="13790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2898775" y="1987550"/>
            <a:ext cx="3091478" cy="690336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5507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ericardium fibros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776288"/>
            <a:ext cx="5030787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187700" y="5803900"/>
            <a:ext cx="2451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fibrous pericardium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4406900" y="4635500"/>
            <a:ext cx="203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803525" y="266700"/>
            <a:ext cx="339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Layers of Pericardium I.</a:t>
            </a:r>
          </a:p>
        </p:txBody>
      </p:sp>
    </p:spTree>
    <p:extLst>
      <p:ext uri="{BB962C8B-B14F-4D97-AF65-F5344CB8AC3E}">
        <p14:creationId xmlns:p14="http://schemas.microsoft.com/office/powerpoint/2010/main" val="16316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000375" y="355600"/>
            <a:ext cx="3600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Likeness: Tendon and Tendon Sheath</a:t>
            </a:r>
          </a:p>
        </p:txBody>
      </p:sp>
      <p:pic>
        <p:nvPicPr>
          <p:cNvPr id="45059" name="Picture 3" descr="ínhüvely_szentágot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32861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ínhüvely_schieb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0797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144588" y="5616575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bone + periosteum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0" y="1289050"/>
            <a:ext cx="221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fibrous sheath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4953000" y="1651000"/>
            <a:ext cx="393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synovial sheath (reflection)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229100" y="5638800"/>
            <a:ext cx="400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mesotendineum (reflection)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1592263" y="1939925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synovial sheath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6521450" y="2859088"/>
            <a:ext cx="2201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mesotendineum</a:t>
            </a:r>
          </a:p>
        </p:txBody>
      </p:sp>
      <p:sp>
        <p:nvSpPr>
          <p:cNvPr id="45067" name="Line 12"/>
          <p:cNvSpPr>
            <a:spLocks noChangeShapeType="1"/>
          </p:cNvSpPr>
          <p:nvPr/>
        </p:nvSpPr>
        <p:spPr bwMode="auto">
          <a:xfrm flipH="1" flipV="1">
            <a:off x="2582863" y="3889375"/>
            <a:ext cx="2003425" cy="1901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68" name="Line 13"/>
          <p:cNvSpPr>
            <a:spLocks noChangeShapeType="1"/>
          </p:cNvSpPr>
          <p:nvPr/>
        </p:nvSpPr>
        <p:spPr bwMode="auto">
          <a:xfrm flipH="1">
            <a:off x="7591425" y="3236913"/>
            <a:ext cx="274638" cy="1030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>
            <a:off x="1044575" y="1684338"/>
            <a:ext cx="741363" cy="1203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70" name="Line 15"/>
          <p:cNvSpPr>
            <a:spLocks noChangeShapeType="1"/>
          </p:cNvSpPr>
          <p:nvPr/>
        </p:nvSpPr>
        <p:spPr bwMode="auto">
          <a:xfrm flipH="1">
            <a:off x="3222625" y="2379663"/>
            <a:ext cx="203200" cy="465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71" name="Line 16"/>
          <p:cNvSpPr>
            <a:spLocks noChangeShapeType="1"/>
          </p:cNvSpPr>
          <p:nvPr/>
        </p:nvSpPr>
        <p:spPr bwMode="auto">
          <a:xfrm flipH="1">
            <a:off x="2308225" y="2365375"/>
            <a:ext cx="1117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72" name="Line 17"/>
          <p:cNvSpPr>
            <a:spLocks noChangeShapeType="1"/>
          </p:cNvSpPr>
          <p:nvPr/>
        </p:nvSpPr>
        <p:spPr bwMode="auto">
          <a:xfrm flipV="1">
            <a:off x="2365375" y="4775200"/>
            <a:ext cx="276225" cy="942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73" name="Line 18"/>
          <p:cNvSpPr>
            <a:spLocks noChangeShapeType="1"/>
          </p:cNvSpPr>
          <p:nvPr/>
        </p:nvSpPr>
        <p:spPr bwMode="auto">
          <a:xfrm flipH="1" flipV="1">
            <a:off x="7286625" y="4803775"/>
            <a:ext cx="57150" cy="436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74" name="Line 19"/>
          <p:cNvSpPr>
            <a:spLocks noChangeShapeType="1"/>
          </p:cNvSpPr>
          <p:nvPr/>
        </p:nvSpPr>
        <p:spPr bwMode="auto">
          <a:xfrm flipH="1" flipV="1">
            <a:off x="5689600" y="4992688"/>
            <a:ext cx="928688" cy="349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75" name="Line 20"/>
          <p:cNvSpPr>
            <a:spLocks noChangeShapeType="1"/>
          </p:cNvSpPr>
          <p:nvPr/>
        </p:nvSpPr>
        <p:spPr bwMode="auto">
          <a:xfrm flipH="1">
            <a:off x="5980113" y="2090738"/>
            <a:ext cx="652462" cy="1073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5076" name="Text Box 21"/>
          <p:cNvSpPr txBox="1">
            <a:spLocks noChangeArrowheads="1"/>
          </p:cNvSpPr>
          <p:nvPr/>
        </p:nvSpPr>
        <p:spPr bwMode="auto">
          <a:xfrm>
            <a:off x="6540500" y="5124450"/>
            <a:ext cx="221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fibrous sheath</a:t>
            </a:r>
          </a:p>
        </p:txBody>
      </p:sp>
    </p:spTree>
    <p:extLst>
      <p:ext uri="{BB962C8B-B14F-4D97-AF65-F5344CB8AC3E}">
        <p14:creationId xmlns:p14="http://schemas.microsoft.com/office/powerpoint/2010/main" val="30140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ericardium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" y="1792477"/>
            <a:ext cx="27114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pericardium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73" y="2138552"/>
            <a:ext cx="3184525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27973" y="1601977"/>
            <a:ext cx="2786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C3300"/>
                </a:solidFill>
              </a:rPr>
              <a:t>outflow tract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470873" y="6588314"/>
            <a:ext cx="169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</a:rPr>
              <a:t>inflow tract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144755" y="322263"/>
            <a:ext cx="6221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/>
              <a:t>Primitive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Heart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Tube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in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the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Pericardial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Sac</a:t>
            </a:r>
            <a:r>
              <a:rPr lang="hu-HU" altLang="hu-HU" sz="1800" b="1" dirty="0"/>
              <a:t> I.</a:t>
            </a:r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6643073" y="3703827"/>
            <a:ext cx="1809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transverse sinus of pericardium</a:t>
            </a:r>
          </a:p>
        </p:txBody>
      </p:sp>
      <p:sp>
        <p:nvSpPr>
          <p:cNvPr id="47112" name="Text Box 13"/>
          <p:cNvSpPr txBox="1">
            <a:spLocks noChangeArrowheads="1"/>
          </p:cNvSpPr>
          <p:nvPr/>
        </p:nvSpPr>
        <p:spPr bwMode="auto">
          <a:xfrm>
            <a:off x="2005986" y="2533839"/>
            <a:ext cx="2178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mesocardium</a:t>
            </a:r>
          </a:p>
        </p:txBody>
      </p:sp>
      <p:sp>
        <p:nvSpPr>
          <p:cNvPr id="47113" name="Text Box 14"/>
          <p:cNvSpPr txBox="1">
            <a:spLocks noChangeArrowheads="1"/>
          </p:cNvSpPr>
          <p:nvPr/>
        </p:nvSpPr>
        <p:spPr bwMode="auto">
          <a:xfrm>
            <a:off x="3007698" y="1597214"/>
            <a:ext cx="287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epicardium (visceral pericardium)</a:t>
            </a:r>
          </a:p>
        </p:txBody>
      </p:sp>
      <p:sp>
        <p:nvSpPr>
          <p:cNvPr id="47114" name="Text Box 15"/>
          <p:cNvSpPr txBox="1">
            <a:spLocks noChangeArrowheads="1"/>
          </p:cNvSpPr>
          <p:nvPr/>
        </p:nvSpPr>
        <p:spPr bwMode="auto">
          <a:xfrm>
            <a:off x="3236298" y="5758052"/>
            <a:ext cx="1973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parietal pericardium</a:t>
            </a:r>
          </a:p>
        </p:txBody>
      </p:sp>
      <p:sp>
        <p:nvSpPr>
          <p:cNvPr id="47115" name="Text Box 16"/>
          <p:cNvSpPr txBox="1">
            <a:spLocks noChangeArrowheads="1"/>
          </p:cNvSpPr>
          <p:nvPr/>
        </p:nvSpPr>
        <p:spPr bwMode="auto">
          <a:xfrm>
            <a:off x="2494936" y="4515039"/>
            <a:ext cx="19732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fibrous pericardium</a:t>
            </a:r>
          </a:p>
        </p:txBody>
      </p:sp>
      <p:sp>
        <p:nvSpPr>
          <p:cNvPr id="47116" name="Text Box 17"/>
          <p:cNvSpPr txBox="1">
            <a:spLocks noChangeArrowheads="1"/>
          </p:cNvSpPr>
          <p:nvPr/>
        </p:nvSpPr>
        <p:spPr bwMode="auto">
          <a:xfrm>
            <a:off x="2690198" y="3362514"/>
            <a:ext cx="17859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pericardial cavity</a:t>
            </a:r>
          </a:p>
        </p:txBody>
      </p:sp>
      <p:sp>
        <p:nvSpPr>
          <p:cNvPr id="47117" name="Line 22"/>
          <p:cNvSpPr>
            <a:spLocks noChangeShapeType="1"/>
          </p:cNvSpPr>
          <p:nvPr/>
        </p:nvSpPr>
        <p:spPr bwMode="auto">
          <a:xfrm flipH="1">
            <a:off x="2023448" y="2924364"/>
            <a:ext cx="901700" cy="73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6135073" y="1932177"/>
            <a:ext cx="218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C3300"/>
                </a:solidFill>
              </a:rPr>
              <a:t>outflow tract</a:t>
            </a:r>
          </a:p>
        </p:txBody>
      </p:sp>
      <p:sp>
        <p:nvSpPr>
          <p:cNvPr id="47119" name="Text Box 25"/>
          <p:cNvSpPr txBox="1">
            <a:spLocks noChangeArrowheads="1"/>
          </p:cNvSpPr>
          <p:nvPr/>
        </p:nvSpPr>
        <p:spPr bwMode="auto">
          <a:xfrm>
            <a:off x="6147773" y="6372414"/>
            <a:ext cx="169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</a:rPr>
              <a:t>inflow tract</a:t>
            </a:r>
          </a:p>
        </p:txBody>
      </p:sp>
      <p:sp>
        <p:nvSpPr>
          <p:cNvPr id="47120" name="Freeform 26"/>
          <p:cNvSpPr>
            <a:spLocks/>
          </p:cNvSpPr>
          <p:nvPr/>
        </p:nvSpPr>
        <p:spPr bwMode="auto">
          <a:xfrm>
            <a:off x="4603136" y="2884677"/>
            <a:ext cx="1336675" cy="3078162"/>
          </a:xfrm>
          <a:custGeom>
            <a:avLst/>
            <a:gdLst>
              <a:gd name="T0" fmla="*/ 1296988 w 842"/>
              <a:gd name="T1" fmla="*/ 50622 h 1885"/>
              <a:gd name="T2" fmla="*/ 1163638 w 842"/>
              <a:gd name="T3" fmla="*/ 17963 h 1885"/>
              <a:gd name="T4" fmla="*/ 998538 w 842"/>
              <a:gd name="T5" fmla="*/ 4899 h 1885"/>
              <a:gd name="T6" fmla="*/ 814388 w 842"/>
              <a:gd name="T7" fmla="*/ 50622 h 1885"/>
              <a:gd name="T8" fmla="*/ 681038 w 842"/>
              <a:gd name="T9" fmla="*/ 115941 h 1885"/>
              <a:gd name="T10" fmla="*/ 547688 w 842"/>
              <a:gd name="T11" fmla="*/ 213920 h 1885"/>
              <a:gd name="T12" fmla="*/ 401638 w 842"/>
              <a:gd name="T13" fmla="*/ 370686 h 1885"/>
              <a:gd name="T14" fmla="*/ 261938 w 842"/>
              <a:gd name="T15" fmla="*/ 540515 h 1885"/>
              <a:gd name="T16" fmla="*/ 166688 w 842"/>
              <a:gd name="T17" fmla="*/ 684217 h 1885"/>
              <a:gd name="T18" fmla="*/ 90488 w 842"/>
              <a:gd name="T19" fmla="*/ 867111 h 1885"/>
              <a:gd name="T20" fmla="*/ 26988 w 842"/>
              <a:gd name="T21" fmla="*/ 1154515 h 1885"/>
              <a:gd name="T22" fmla="*/ 7938 w 842"/>
              <a:gd name="T23" fmla="*/ 1357004 h 1885"/>
              <a:gd name="T24" fmla="*/ 1588 w 842"/>
              <a:gd name="T25" fmla="*/ 1572557 h 1885"/>
              <a:gd name="T26" fmla="*/ 14288 w 842"/>
              <a:gd name="T27" fmla="*/ 1755450 h 1885"/>
              <a:gd name="T28" fmla="*/ 33338 w 842"/>
              <a:gd name="T29" fmla="*/ 1938344 h 1885"/>
              <a:gd name="T30" fmla="*/ 103188 w 842"/>
              <a:gd name="T31" fmla="*/ 2186556 h 1885"/>
              <a:gd name="T32" fmla="*/ 249238 w 842"/>
              <a:gd name="T33" fmla="*/ 2473960 h 1885"/>
              <a:gd name="T34" fmla="*/ 427038 w 842"/>
              <a:gd name="T35" fmla="*/ 2676450 h 1885"/>
              <a:gd name="T36" fmla="*/ 636588 w 842"/>
              <a:gd name="T37" fmla="*/ 2846279 h 1885"/>
              <a:gd name="T38" fmla="*/ 833438 w 842"/>
              <a:gd name="T39" fmla="*/ 2976917 h 1885"/>
              <a:gd name="T40" fmla="*/ 1011238 w 842"/>
              <a:gd name="T41" fmla="*/ 3035705 h 1885"/>
              <a:gd name="T42" fmla="*/ 1182688 w 842"/>
              <a:gd name="T43" fmla="*/ 3074896 h 1885"/>
              <a:gd name="T44" fmla="*/ 1239838 w 842"/>
              <a:gd name="T45" fmla="*/ 3055300 h 1885"/>
              <a:gd name="T46" fmla="*/ 1252538 w 842"/>
              <a:gd name="T47" fmla="*/ 3016109 h 1885"/>
              <a:gd name="T48" fmla="*/ 1214438 w 842"/>
              <a:gd name="T49" fmla="*/ 2937726 h 1885"/>
              <a:gd name="T50" fmla="*/ 1087438 w 842"/>
              <a:gd name="T51" fmla="*/ 2820152 h 1885"/>
              <a:gd name="T52" fmla="*/ 852488 w 842"/>
              <a:gd name="T53" fmla="*/ 2558875 h 1885"/>
              <a:gd name="T54" fmla="*/ 725488 w 842"/>
              <a:gd name="T55" fmla="*/ 2271471 h 1885"/>
              <a:gd name="T56" fmla="*/ 668338 w 842"/>
              <a:gd name="T57" fmla="*/ 2082046 h 1885"/>
              <a:gd name="T58" fmla="*/ 623888 w 842"/>
              <a:gd name="T59" fmla="*/ 1886089 h 1885"/>
              <a:gd name="T60" fmla="*/ 592138 w 842"/>
              <a:gd name="T61" fmla="*/ 1690131 h 1885"/>
              <a:gd name="T62" fmla="*/ 585788 w 842"/>
              <a:gd name="T63" fmla="*/ 1468046 h 1885"/>
              <a:gd name="T64" fmla="*/ 611188 w 842"/>
              <a:gd name="T65" fmla="*/ 1245962 h 1885"/>
              <a:gd name="T66" fmla="*/ 674688 w 842"/>
              <a:gd name="T67" fmla="*/ 1023877 h 1885"/>
              <a:gd name="T68" fmla="*/ 763588 w 842"/>
              <a:gd name="T69" fmla="*/ 867111 h 1885"/>
              <a:gd name="T70" fmla="*/ 915988 w 842"/>
              <a:gd name="T71" fmla="*/ 625430 h 1885"/>
              <a:gd name="T72" fmla="*/ 1036638 w 842"/>
              <a:gd name="T73" fmla="*/ 507856 h 1885"/>
              <a:gd name="T74" fmla="*/ 1176338 w 842"/>
              <a:gd name="T75" fmla="*/ 344558 h 1885"/>
              <a:gd name="T76" fmla="*/ 1258888 w 842"/>
              <a:gd name="T77" fmla="*/ 266175 h 1885"/>
              <a:gd name="T78" fmla="*/ 1309688 w 842"/>
              <a:gd name="T79" fmla="*/ 181260 h 1885"/>
              <a:gd name="T80" fmla="*/ 1335088 w 842"/>
              <a:gd name="T81" fmla="*/ 109409 h 1885"/>
              <a:gd name="T82" fmla="*/ 1296988 w 842"/>
              <a:gd name="T83" fmla="*/ 50622 h 188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2" h="1885">
                <a:moveTo>
                  <a:pt x="817" y="31"/>
                </a:moveTo>
                <a:cubicBezTo>
                  <a:pt x="799" y="22"/>
                  <a:pt x="764" y="16"/>
                  <a:pt x="733" y="11"/>
                </a:cubicBezTo>
                <a:cubicBezTo>
                  <a:pt x="702" y="6"/>
                  <a:pt x="666" y="0"/>
                  <a:pt x="629" y="3"/>
                </a:cubicBezTo>
                <a:cubicBezTo>
                  <a:pt x="592" y="6"/>
                  <a:pt x="546" y="20"/>
                  <a:pt x="513" y="31"/>
                </a:cubicBezTo>
                <a:cubicBezTo>
                  <a:pt x="480" y="42"/>
                  <a:pt x="457" y="54"/>
                  <a:pt x="429" y="71"/>
                </a:cubicBezTo>
                <a:cubicBezTo>
                  <a:pt x="401" y="88"/>
                  <a:pt x="374" y="105"/>
                  <a:pt x="345" y="131"/>
                </a:cubicBezTo>
                <a:cubicBezTo>
                  <a:pt x="316" y="157"/>
                  <a:pt x="283" y="194"/>
                  <a:pt x="253" y="227"/>
                </a:cubicBezTo>
                <a:cubicBezTo>
                  <a:pt x="223" y="260"/>
                  <a:pt x="190" y="299"/>
                  <a:pt x="165" y="331"/>
                </a:cubicBezTo>
                <a:cubicBezTo>
                  <a:pt x="140" y="363"/>
                  <a:pt x="123" y="386"/>
                  <a:pt x="105" y="419"/>
                </a:cubicBezTo>
                <a:cubicBezTo>
                  <a:pt x="87" y="452"/>
                  <a:pt x="72" y="483"/>
                  <a:pt x="57" y="531"/>
                </a:cubicBezTo>
                <a:cubicBezTo>
                  <a:pt x="42" y="579"/>
                  <a:pt x="26" y="657"/>
                  <a:pt x="17" y="707"/>
                </a:cubicBezTo>
                <a:cubicBezTo>
                  <a:pt x="8" y="757"/>
                  <a:pt x="8" y="788"/>
                  <a:pt x="5" y="831"/>
                </a:cubicBezTo>
                <a:cubicBezTo>
                  <a:pt x="2" y="874"/>
                  <a:pt x="0" y="922"/>
                  <a:pt x="1" y="963"/>
                </a:cubicBezTo>
                <a:cubicBezTo>
                  <a:pt x="2" y="1004"/>
                  <a:pt x="6" y="1038"/>
                  <a:pt x="9" y="1075"/>
                </a:cubicBezTo>
                <a:cubicBezTo>
                  <a:pt x="12" y="1112"/>
                  <a:pt x="12" y="1143"/>
                  <a:pt x="21" y="1187"/>
                </a:cubicBezTo>
                <a:cubicBezTo>
                  <a:pt x="30" y="1231"/>
                  <a:pt x="42" y="1284"/>
                  <a:pt x="65" y="1339"/>
                </a:cubicBezTo>
                <a:cubicBezTo>
                  <a:pt x="88" y="1394"/>
                  <a:pt x="123" y="1465"/>
                  <a:pt x="157" y="1515"/>
                </a:cubicBezTo>
                <a:cubicBezTo>
                  <a:pt x="191" y="1565"/>
                  <a:pt x="228" y="1601"/>
                  <a:pt x="269" y="1639"/>
                </a:cubicBezTo>
                <a:cubicBezTo>
                  <a:pt x="310" y="1677"/>
                  <a:pt x="358" y="1712"/>
                  <a:pt x="401" y="1743"/>
                </a:cubicBezTo>
                <a:cubicBezTo>
                  <a:pt x="444" y="1774"/>
                  <a:pt x="486" y="1804"/>
                  <a:pt x="525" y="1823"/>
                </a:cubicBezTo>
                <a:cubicBezTo>
                  <a:pt x="564" y="1842"/>
                  <a:pt x="600" y="1849"/>
                  <a:pt x="637" y="1859"/>
                </a:cubicBezTo>
                <a:cubicBezTo>
                  <a:pt x="674" y="1869"/>
                  <a:pt x="721" y="1881"/>
                  <a:pt x="745" y="1883"/>
                </a:cubicBezTo>
                <a:cubicBezTo>
                  <a:pt x="769" y="1885"/>
                  <a:pt x="774" y="1877"/>
                  <a:pt x="781" y="1871"/>
                </a:cubicBezTo>
                <a:cubicBezTo>
                  <a:pt x="788" y="1865"/>
                  <a:pt x="792" y="1859"/>
                  <a:pt x="789" y="1847"/>
                </a:cubicBezTo>
                <a:cubicBezTo>
                  <a:pt x="786" y="1835"/>
                  <a:pt x="782" y="1819"/>
                  <a:pt x="765" y="1799"/>
                </a:cubicBezTo>
                <a:cubicBezTo>
                  <a:pt x="748" y="1779"/>
                  <a:pt x="723" y="1766"/>
                  <a:pt x="685" y="1727"/>
                </a:cubicBezTo>
                <a:cubicBezTo>
                  <a:pt x="647" y="1688"/>
                  <a:pt x="575" y="1623"/>
                  <a:pt x="537" y="1567"/>
                </a:cubicBezTo>
                <a:cubicBezTo>
                  <a:pt x="499" y="1511"/>
                  <a:pt x="476" y="1440"/>
                  <a:pt x="457" y="1391"/>
                </a:cubicBezTo>
                <a:cubicBezTo>
                  <a:pt x="438" y="1342"/>
                  <a:pt x="432" y="1314"/>
                  <a:pt x="421" y="1275"/>
                </a:cubicBezTo>
                <a:cubicBezTo>
                  <a:pt x="410" y="1236"/>
                  <a:pt x="401" y="1195"/>
                  <a:pt x="393" y="1155"/>
                </a:cubicBezTo>
                <a:cubicBezTo>
                  <a:pt x="385" y="1115"/>
                  <a:pt x="377" y="1078"/>
                  <a:pt x="373" y="1035"/>
                </a:cubicBezTo>
                <a:cubicBezTo>
                  <a:pt x="369" y="992"/>
                  <a:pt x="367" y="944"/>
                  <a:pt x="369" y="899"/>
                </a:cubicBezTo>
                <a:cubicBezTo>
                  <a:pt x="371" y="854"/>
                  <a:pt x="376" y="808"/>
                  <a:pt x="385" y="763"/>
                </a:cubicBezTo>
                <a:cubicBezTo>
                  <a:pt x="394" y="718"/>
                  <a:pt x="409" y="666"/>
                  <a:pt x="425" y="627"/>
                </a:cubicBezTo>
                <a:cubicBezTo>
                  <a:pt x="441" y="588"/>
                  <a:pt x="456" y="572"/>
                  <a:pt x="481" y="531"/>
                </a:cubicBezTo>
                <a:cubicBezTo>
                  <a:pt x="506" y="490"/>
                  <a:pt x="548" y="420"/>
                  <a:pt x="577" y="383"/>
                </a:cubicBezTo>
                <a:cubicBezTo>
                  <a:pt x="606" y="346"/>
                  <a:pt x="626" y="340"/>
                  <a:pt x="653" y="311"/>
                </a:cubicBezTo>
                <a:cubicBezTo>
                  <a:pt x="680" y="282"/>
                  <a:pt x="718" y="236"/>
                  <a:pt x="741" y="211"/>
                </a:cubicBezTo>
                <a:cubicBezTo>
                  <a:pt x="764" y="186"/>
                  <a:pt x="779" y="180"/>
                  <a:pt x="793" y="163"/>
                </a:cubicBezTo>
                <a:cubicBezTo>
                  <a:pt x="807" y="146"/>
                  <a:pt x="817" y="127"/>
                  <a:pt x="825" y="111"/>
                </a:cubicBezTo>
                <a:cubicBezTo>
                  <a:pt x="833" y="95"/>
                  <a:pt x="842" y="80"/>
                  <a:pt x="841" y="67"/>
                </a:cubicBezTo>
                <a:cubicBezTo>
                  <a:pt x="840" y="54"/>
                  <a:pt x="835" y="40"/>
                  <a:pt x="817" y="31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1" name="Freeform 27"/>
          <p:cNvSpPr>
            <a:spLocks/>
          </p:cNvSpPr>
          <p:nvPr/>
        </p:nvSpPr>
        <p:spPr bwMode="auto">
          <a:xfrm>
            <a:off x="5800111" y="3268852"/>
            <a:ext cx="749300" cy="2300287"/>
          </a:xfrm>
          <a:custGeom>
            <a:avLst/>
            <a:gdLst>
              <a:gd name="T0" fmla="*/ 582613 w 472"/>
              <a:gd name="T1" fmla="*/ 22856 h 1409"/>
              <a:gd name="T2" fmla="*/ 468313 w 472"/>
              <a:gd name="T3" fmla="*/ 133870 h 1409"/>
              <a:gd name="T4" fmla="*/ 373063 w 472"/>
              <a:gd name="T5" fmla="*/ 284067 h 1409"/>
              <a:gd name="T6" fmla="*/ 258763 w 472"/>
              <a:gd name="T7" fmla="*/ 473444 h 1409"/>
              <a:gd name="T8" fmla="*/ 176213 w 472"/>
              <a:gd name="T9" fmla="*/ 643231 h 1409"/>
              <a:gd name="T10" fmla="*/ 80963 w 472"/>
              <a:gd name="T11" fmla="*/ 819549 h 1409"/>
              <a:gd name="T12" fmla="*/ 36513 w 472"/>
              <a:gd name="T13" fmla="*/ 930563 h 1409"/>
              <a:gd name="T14" fmla="*/ 11113 w 472"/>
              <a:gd name="T15" fmla="*/ 982805 h 1409"/>
              <a:gd name="T16" fmla="*/ 4763 w 472"/>
              <a:gd name="T17" fmla="*/ 1061169 h 1409"/>
              <a:gd name="T18" fmla="*/ 42863 w 472"/>
              <a:gd name="T19" fmla="*/ 1100350 h 1409"/>
              <a:gd name="T20" fmla="*/ 131763 w 472"/>
              <a:gd name="T21" fmla="*/ 1146062 h 1409"/>
              <a:gd name="T22" fmla="*/ 182563 w 472"/>
              <a:gd name="T23" fmla="*/ 1211365 h 1409"/>
              <a:gd name="T24" fmla="*/ 315913 w 472"/>
              <a:gd name="T25" fmla="*/ 1335440 h 1409"/>
              <a:gd name="T26" fmla="*/ 411163 w 472"/>
              <a:gd name="T27" fmla="*/ 1550939 h 1409"/>
              <a:gd name="T28" fmla="*/ 455613 w 472"/>
              <a:gd name="T29" fmla="*/ 1766438 h 1409"/>
              <a:gd name="T30" fmla="*/ 500063 w 472"/>
              <a:gd name="T31" fmla="*/ 1981936 h 1409"/>
              <a:gd name="T32" fmla="*/ 538163 w 472"/>
              <a:gd name="T33" fmla="*/ 2164784 h 1409"/>
              <a:gd name="T34" fmla="*/ 601663 w 472"/>
              <a:gd name="T35" fmla="*/ 2282329 h 1409"/>
              <a:gd name="T36" fmla="*/ 684213 w 472"/>
              <a:gd name="T37" fmla="*/ 2269268 h 1409"/>
              <a:gd name="T38" fmla="*/ 728663 w 472"/>
              <a:gd name="T39" fmla="*/ 2197435 h 1409"/>
              <a:gd name="T40" fmla="*/ 741363 w 472"/>
              <a:gd name="T41" fmla="*/ 2014588 h 1409"/>
              <a:gd name="T42" fmla="*/ 684213 w 472"/>
              <a:gd name="T43" fmla="*/ 1786028 h 1409"/>
              <a:gd name="T44" fmla="*/ 563563 w 472"/>
              <a:gd name="T45" fmla="*/ 1439924 h 1409"/>
              <a:gd name="T46" fmla="*/ 525463 w 472"/>
              <a:gd name="T47" fmla="*/ 1133002 h 1409"/>
              <a:gd name="T48" fmla="*/ 550863 w 472"/>
              <a:gd name="T49" fmla="*/ 917503 h 1409"/>
              <a:gd name="T50" fmla="*/ 588963 w 472"/>
              <a:gd name="T51" fmla="*/ 649762 h 1409"/>
              <a:gd name="T52" fmla="*/ 639763 w 472"/>
              <a:gd name="T53" fmla="*/ 447323 h 1409"/>
              <a:gd name="T54" fmla="*/ 677863 w 472"/>
              <a:gd name="T55" fmla="*/ 284067 h 1409"/>
              <a:gd name="T56" fmla="*/ 703263 w 472"/>
              <a:gd name="T57" fmla="*/ 153461 h 1409"/>
              <a:gd name="T58" fmla="*/ 709613 w 472"/>
              <a:gd name="T59" fmla="*/ 81628 h 1409"/>
              <a:gd name="T60" fmla="*/ 684213 w 472"/>
              <a:gd name="T61" fmla="*/ 29386 h 1409"/>
              <a:gd name="T62" fmla="*/ 620713 w 472"/>
              <a:gd name="T63" fmla="*/ 3265 h 1409"/>
              <a:gd name="T64" fmla="*/ 550863 w 472"/>
              <a:gd name="T65" fmla="*/ 48977 h 1409"/>
              <a:gd name="T66" fmla="*/ 474663 w 472"/>
              <a:gd name="T67" fmla="*/ 146931 h 1409"/>
              <a:gd name="T68" fmla="*/ 411163 w 472"/>
              <a:gd name="T69" fmla="*/ 231825 h 1409"/>
              <a:gd name="T70" fmla="*/ 309563 w 472"/>
              <a:gd name="T71" fmla="*/ 401611 h 1409"/>
              <a:gd name="T72" fmla="*/ 239713 w 472"/>
              <a:gd name="T73" fmla="*/ 506096 h 14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72" h="1409">
                <a:moveTo>
                  <a:pt x="367" y="14"/>
                </a:moveTo>
                <a:cubicBezTo>
                  <a:pt x="342" y="34"/>
                  <a:pt x="317" y="55"/>
                  <a:pt x="295" y="82"/>
                </a:cubicBezTo>
                <a:cubicBezTo>
                  <a:pt x="273" y="109"/>
                  <a:pt x="257" y="139"/>
                  <a:pt x="235" y="174"/>
                </a:cubicBezTo>
                <a:cubicBezTo>
                  <a:pt x="213" y="209"/>
                  <a:pt x="184" y="253"/>
                  <a:pt x="163" y="290"/>
                </a:cubicBezTo>
                <a:cubicBezTo>
                  <a:pt x="142" y="327"/>
                  <a:pt x="130" y="359"/>
                  <a:pt x="111" y="394"/>
                </a:cubicBezTo>
                <a:cubicBezTo>
                  <a:pt x="92" y="429"/>
                  <a:pt x="66" y="473"/>
                  <a:pt x="51" y="502"/>
                </a:cubicBezTo>
                <a:cubicBezTo>
                  <a:pt x="36" y="531"/>
                  <a:pt x="30" y="553"/>
                  <a:pt x="23" y="570"/>
                </a:cubicBezTo>
                <a:cubicBezTo>
                  <a:pt x="16" y="587"/>
                  <a:pt x="10" y="589"/>
                  <a:pt x="7" y="602"/>
                </a:cubicBezTo>
                <a:cubicBezTo>
                  <a:pt x="4" y="615"/>
                  <a:pt x="0" y="638"/>
                  <a:pt x="3" y="650"/>
                </a:cubicBezTo>
                <a:cubicBezTo>
                  <a:pt x="6" y="662"/>
                  <a:pt x="14" y="665"/>
                  <a:pt x="27" y="674"/>
                </a:cubicBezTo>
                <a:cubicBezTo>
                  <a:pt x="40" y="683"/>
                  <a:pt x="68" y="691"/>
                  <a:pt x="83" y="702"/>
                </a:cubicBezTo>
                <a:cubicBezTo>
                  <a:pt x="98" y="713"/>
                  <a:pt x="96" y="723"/>
                  <a:pt x="115" y="742"/>
                </a:cubicBezTo>
                <a:cubicBezTo>
                  <a:pt x="134" y="761"/>
                  <a:pt x="175" y="783"/>
                  <a:pt x="199" y="818"/>
                </a:cubicBezTo>
                <a:cubicBezTo>
                  <a:pt x="223" y="853"/>
                  <a:pt x="244" y="906"/>
                  <a:pt x="259" y="950"/>
                </a:cubicBezTo>
                <a:cubicBezTo>
                  <a:pt x="274" y="994"/>
                  <a:pt x="278" y="1038"/>
                  <a:pt x="287" y="1082"/>
                </a:cubicBezTo>
                <a:cubicBezTo>
                  <a:pt x="296" y="1126"/>
                  <a:pt x="306" y="1173"/>
                  <a:pt x="315" y="1214"/>
                </a:cubicBezTo>
                <a:cubicBezTo>
                  <a:pt x="324" y="1255"/>
                  <a:pt x="328" y="1295"/>
                  <a:pt x="339" y="1326"/>
                </a:cubicBezTo>
                <a:cubicBezTo>
                  <a:pt x="350" y="1357"/>
                  <a:pt x="364" y="1387"/>
                  <a:pt x="379" y="1398"/>
                </a:cubicBezTo>
                <a:cubicBezTo>
                  <a:pt x="394" y="1409"/>
                  <a:pt x="418" y="1399"/>
                  <a:pt x="431" y="1390"/>
                </a:cubicBezTo>
                <a:cubicBezTo>
                  <a:pt x="444" y="1381"/>
                  <a:pt x="453" y="1372"/>
                  <a:pt x="459" y="1346"/>
                </a:cubicBezTo>
                <a:cubicBezTo>
                  <a:pt x="465" y="1320"/>
                  <a:pt x="472" y="1276"/>
                  <a:pt x="467" y="1234"/>
                </a:cubicBezTo>
                <a:cubicBezTo>
                  <a:pt x="462" y="1192"/>
                  <a:pt x="450" y="1153"/>
                  <a:pt x="431" y="1094"/>
                </a:cubicBezTo>
                <a:cubicBezTo>
                  <a:pt x="412" y="1035"/>
                  <a:pt x="372" y="949"/>
                  <a:pt x="355" y="882"/>
                </a:cubicBezTo>
                <a:cubicBezTo>
                  <a:pt x="338" y="815"/>
                  <a:pt x="332" y="747"/>
                  <a:pt x="331" y="694"/>
                </a:cubicBezTo>
                <a:cubicBezTo>
                  <a:pt x="330" y="641"/>
                  <a:pt x="340" y="611"/>
                  <a:pt x="347" y="562"/>
                </a:cubicBezTo>
                <a:cubicBezTo>
                  <a:pt x="354" y="513"/>
                  <a:pt x="362" y="446"/>
                  <a:pt x="371" y="398"/>
                </a:cubicBezTo>
                <a:cubicBezTo>
                  <a:pt x="380" y="350"/>
                  <a:pt x="394" y="311"/>
                  <a:pt x="403" y="274"/>
                </a:cubicBezTo>
                <a:cubicBezTo>
                  <a:pt x="412" y="237"/>
                  <a:pt x="420" y="204"/>
                  <a:pt x="427" y="174"/>
                </a:cubicBezTo>
                <a:cubicBezTo>
                  <a:pt x="434" y="144"/>
                  <a:pt x="440" y="115"/>
                  <a:pt x="443" y="94"/>
                </a:cubicBezTo>
                <a:cubicBezTo>
                  <a:pt x="446" y="73"/>
                  <a:pt x="449" y="63"/>
                  <a:pt x="447" y="50"/>
                </a:cubicBezTo>
                <a:cubicBezTo>
                  <a:pt x="445" y="37"/>
                  <a:pt x="440" y="26"/>
                  <a:pt x="431" y="18"/>
                </a:cubicBezTo>
                <a:cubicBezTo>
                  <a:pt x="422" y="10"/>
                  <a:pt x="405" y="0"/>
                  <a:pt x="391" y="2"/>
                </a:cubicBezTo>
                <a:cubicBezTo>
                  <a:pt x="377" y="4"/>
                  <a:pt x="362" y="15"/>
                  <a:pt x="347" y="30"/>
                </a:cubicBezTo>
                <a:cubicBezTo>
                  <a:pt x="332" y="45"/>
                  <a:pt x="314" y="71"/>
                  <a:pt x="299" y="90"/>
                </a:cubicBezTo>
                <a:cubicBezTo>
                  <a:pt x="284" y="109"/>
                  <a:pt x="276" y="116"/>
                  <a:pt x="259" y="142"/>
                </a:cubicBezTo>
                <a:cubicBezTo>
                  <a:pt x="242" y="168"/>
                  <a:pt x="213" y="218"/>
                  <a:pt x="195" y="246"/>
                </a:cubicBezTo>
                <a:cubicBezTo>
                  <a:pt x="177" y="274"/>
                  <a:pt x="164" y="292"/>
                  <a:pt x="151" y="310"/>
                </a:cubicBezTo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2" name="Freeform 28"/>
          <p:cNvSpPr>
            <a:spLocks/>
          </p:cNvSpPr>
          <p:nvPr/>
        </p:nvSpPr>
        <p:spPr bwMode="auto">
          <a:xfrm>
            <a:off x="4523761" y="2825939"/>
            <a:ext cx="1482725" cy="3186113"/>
          </a:xfrm>
          <a:custGeom>
            <a:avLst/>
            <a:gdLst>
              <a:gd name="T0" fmla="*/ 1482725 w 934"/>
              <a:gd name="T1" fmla="*/ 93663 h 2007"/>
              <a:gd name="T2" fmla="*/ 1387475 w 934"/>
              <a:gd name="T3" fmla="*/ 36513 h 2007"/>
              <a:gd name="T4" fmla="*/ 1235075 w 934"/>
              <a:gd name="T5" fmla="*/ 3175 h 2007"/>
              <a:gd name="T6" fmla="*/ 1058863 w 934"/>
              <a:gd name="T7" fmla="*/ 17463 h 2007"/>
              <a:gd name="T8" fmla="*/ 906463 w 934"/>
              <a:gd name="T9" fmla="*/ 41275 h 2007"/>
              <a:gd name="T10" fmla="*/ 730250 w 934"/>
              <a:gd name="T11" fmla="*/ 117475 h 2007"/>
              <a:gd name="T12" fmla="*/ 544513 w 934"/>
              <a:gd name="T13" fmla="*/ 246063 h 2007"/>
              <a:gd name="T14" fmla="*/ 396875 w 934"/>
              <a:gd name="T15" fmla="*/ 403225 h 2007"/>
              <a:gd name="T16" fmla="*/ 239713 w 934"/>
              <a:gd name="T17" fmla="*/ 593725 h 2007"/>
              <a:gd name="T18" fmla="*/ 130175 w 934"/>
              <a:gd name="T19" fmla="*/ 793750 h 2007"/>
              <a:gd name="T20" fmla="*/ 68263 w 934"/>
              <a:gd name="T21" fmla="*/ 979488 h 2007"/>
              <a:gd name="T22" fmla="*/ 25400 w 934"/>
              <a:gd name="T23" fmla="*/ 1184275 h 2007"/>
              <a:gd name="T24" fmla="*/ 6350 w 934"/>
              <a:gd name="T25" fmla="*/ 1393825 h 2007"/>
              <a:gd name="T26" fmla="*/ 1588 w 934"/>
              <a:gd name="T27" fmla="*/ 1679575 h 2007"/>
              <a:gd name="T28" fmla="*/ 15875 w 934"/>
              <a:gd name="T29" fmla="*/ 1908175 h 2007"/>
              <a:gd name="T30" fmla="*/ 53975 w 934"/>
              <a:gd name="T31" fmla="*/ 2117725 h 2007"/>
              <a:gd name="T32" fmla="*/ 134938 w 934"/>
              <a:gd name="T33" fmla="*/ 2360613 h 2007"/>
              <a:gd name="T34" fmla="*/ 268288 w 934"/>
              <a:gd name="T35" fmla="*/ 2570163 h 2007"/>
              <a:gd name="T36" fmla="*/ 520700 w 934"/>
              <a:gd name="T37" fmla="*/ 2841625 h 2007"/>
              <a:gd name="T38" fmla="*/ 863600 w 934"/>
              <a:gd name="T39" fmla="*/ 3074988 h 2007"/>
              <a:gd name="T40" fmla="*/ 1063625 w 934"/>
              <a:gd name="T41" fmla="*/ 3151188 h 2007"/>
              <a:gd name="T42" fmla="*/ 1230313 w 934"/>
              <a:gd name="T43" fmla="*/ 3179763 h 2007"/>
              <a:gd name="T44" fmla="*/ 1330325 w 934"/>
              <a:gd name="T45" fmla="*/ 3179763 h 2007"/>
              <a:gd name="T46" fmla="*/ 1382713 w 934"/>
              <a:gd name="T47" fmla="*/ 3141663 h 200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34" h="2007">
                <a:moveTo>
                  <a:pt x="934" y="59"/>
                </a:moveTo>
                <a:cubicBezTo>
                  <a:pt x="917" y="46"/>
                  <a:pt x="900" y="33"/>
                  <a:pt x="874" y="23"/>
                </a:cubicBezTo>
                <a:cubicBezTo>
                  <a:pt x="848" y="13"/>
                  <a:pt x="812" y="4"/>
                  <a:pt x="778" y="2"/>
                </a:cubicBezTo>
                <a:cubicBezTo>
                  <a:pt x="744" y="0"/>
                  <a:pt x="701" y="7"/>
                  <a:pt x="667" y="11"/>
                </a:cubicBezTo>
                <a:cubicBezTo>
                  <a:pt x="633" y="15"/>
                  <a:pt x="605" y="16"/>
                  <a:pt x="571" y="26"/>
                </a:cubicBezTo>
                <a:cubicBezTo>
                  <a:pt x="537" y="36"/>
                  <a:pt x="498" y="53"/>
                  <a:pt x="460" y="74"/>
                </a:cubicBezTo>
                <a:cubicBezTo>
                  <a:pt x="422" y="95"/>
                  <a:pt x="378" y="125"/>
                  <a:pt x="343" y="155"/>
                </a:cubicBezTo>
                <a:cubicBezTo>
                  <a:pt x="308" y="185"/>
                  <a:pt x="282" y="218"/>
                  <a:pt x="250" y="254"/>
                </a:cubicBezTo>
                <a:cubicBezTo>
                  <a:pt x="218" y="290"/>
                  <a:pt x="179" y="333"/>
                  <a:pt x="151" y="374"/>
                </a:cubicBezTo>
                <a:cubicBezTo>
                  <a:pt x="123" y="415"/>
                  <a:pt x="100" y="459"/>
                  <a:pt x="82" y="500"/>
                </a:cubicBezTo>
                <a:cubicBezTo>
                  <a:pt x="64" y="541"/>
                  <a:pt x="54" y="576"/>
                  <a:pt x="43" y="617"/>
                </a:cubicBezTo>
                <a:cubicBezTo>
                  <a:pt x="32" y="658"/>
                  <a:pt x="22" y="703"/>
                  <a:pt x="16" y="746"/>
                </a:cubicBezTo>
                <a:cubicBezTo>
                  <a:pt x="10" y="789"/>
                  <a:pt x="7" y="826"/>
                  <a:pt x="4" y="878"/>
                </a:cubicBezTo>
                <a:cubicBezTo>
                  <a:pt x="1" y="930"/>
                  <a:pt x="0" y="1004"/>
                  <a:pt x="1" y="1058"/>
                </a:cubicBezTo>
                <a:cubicBezTo>
                  <a:pt x="2" y="1112"/>
                  <a:pt x="5" y="1156"/>
                  <a:pt x="10" y="1202"/>
                </a:cubicBezTo>
                <a:cubicBezTo>
                  <a:pt x="15" y="1248"/>
                  <a:pt x="22" y="1287"/>
                  <a:pt x="34" y="1334"/>
                </a:cubicBezTo>
                <a:cubicBezTo>
                  <a:pt x="46" y="1381"/>
                  <a:pt x="63" y="1440"/>
                  <a:pt x="85" y="1487"/>
                </a:cubicBezTo>
                <a:cubicBezTo>
                  <a:pt x="107" y="1534"/>
                  <a:pt x="129" y="1568"/>
                  <a:pt x="169" y="1619"/>
                </a:cubicBezTo>
                <a:cubicBezTo>
                  <a:pt x="209" y="1670"/>
                  <a:pt x="266" y="1737"/>
                  <a:pt x="328" y="1790"/>
                </a:cubicBezTo>
                <a:cubicBezTo>
                  <a:pt x="390" y="1843"/>
                  <a:pt x="487" y="1904"/>
                  <a:pt x="544" y="1937"/>
                </a:cubicBezTo>
                <a:cubicBezTo>
                  <a:pt x="601" y="1970"/>
                  <a:pt x="632" y="1974"/>
                  <a:pt x="670" y="1985"/>
                </a:cubicBezTo>
                <a:cubicBezTo>
                  <a:pt x="708" y="1996"/>
                  <a:pt x="747" y="2000"/>
                  <a:pt x="775" y="2003"/>
                </a:cubicBezTo>
                <a:cubicBezTo>
                  <a:pt x="803" y="2006"/>
                  <a:pt x="822" y="2007"/>
                  <a:pt x="838" y="2003"/>
                </a:cubicBezTo>
                <a:cubicBezTo>
                  <a:pt x="854" y="1999"/>
                  <a:pt x="865" y="1984"/>
                  <a:pt x="871" y="1979"/>
                </a:cubicBezTo>
              </a:path>
            </a:pathLst>
          </a:custGeom>
          <a:noFill/>
          <a:ln w="57150" cap="flat" cmpd="sng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3" name="Freeform 29"/>
          <p:cNvSpPr>
            <a:spLocks/>
          </p:cNvSpPr>
          <p:nvPr/>
        </p:nvSpPr>
        <p:spPr bwMode="auto">
          <a:xfrm>
            <a:off x="6398598" y="3224402"/>
            <a:ext cx="227013" cy="2343150"/>
          </a:xfrm>
          <a:custGeom>
            <a:avLst/>
            <a:gdLst>
              <a:gd name="T0" fmla="*/ 7938 w 143"/>
              <a:gd name="T1" fmla="*/ 9525 h 1476"/>
              <a:gd name="T2" fmla="*/ 117475 w 143"/>
              <a:gd name="T3" fmla="*/ 14288 h 1476"/>
              <a:gd name="T4" fmla="*/ 184150 w 143"/>
              <a:gd name="T5" fmla="*/ 100013 h 1476"/>
              <a:gd name="T6" fmla="*/ 188913 w 143"/>
              <a:gd name="T7" fmla="*/ 266700 h 1476"/>
              <a:gd name="T8" fmla="*/ 136525 w 143"/>
              <a:gd name="T9" fmla="*/ 466725 h 1476"/>
              <a:gd name="T10" fmla="*/ 88900 w 143"/>
              <a:gd name="T11" fmla="*/ 657225 h 1476"/>
              <a:gd name="T12" fmla="*/ 41275 w 143"/>
              <a:gd name="T13" fmla="*/ 857250 h 1476"/>
              <a:gd name="T14" fmla="*/ 17463 w 143"/>
              <a:gd name="T15" fmla="*/ 1052513 h 1476"/>
              <a:gd name="T16" fmla="*/ 3175 w 143"/>
              <a:gd name="T17" fmla="*/ 1243013 h 1476"/>
              <a:gd name="T18" fmla="*/ 41275 w 143"/>
              <a:gd name="T19" fmla="*/ 1452563 h 1476"/>
              <a:gd name="T20" fmla="*/ 93663 w 143"/>
              <a:gd name="T21" fmla="*/ 1643063 h 1476"/>
              <a:gd name="T22" fmla="*/ 155575 w 143"/>
              <a:gd name="T23" fmla="*/ 1790700 h 1476"/>
              <a:gd name="T24" fmla="*/ 207963 w 143"/>
              <a:gd name="T25" fmla="*/ 1976438 h 1476"/>
              <a:gd name="T26" fmla="*/ 227013 w 143"/>
              <a:gd name="T27" fmla="*/ 2128838 h 1476"/>
              <a:gd name="T28" fmla="*/ 207963 w 143"/>
              <a:gd name="T29" fmla="*/ 2257425 h 1476"/>
              <a:gd name="T30" fmla="*/ 179388 w 143"/>
              <a:gd name="T31" fmla="*/ 2314575 h 1476"/>
              <a:gd name="T32" fmla="*/ 131763 w 143"/>
              <a:gd name="T33" fmla="*/ 2343150 h 14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3" h="1476">
                <a:moveTo>
                  <a:pt x="5" y="6"/>
                </a:moveTo>
                <a:cubicBezTo>
                  <a:pt x="30" y="3"/>
                  <a:pt x="56" y="0"/>
                  <a:pt x="74" y="9"/>
                </a:cubicBezTo>
                <a:cubicBezTo>
                  <a:pt x="92" y="18"/>
                  <a:pt x="109" y="37"/>
                  <a:pt x="116" y="63"/>
                </a:cubicBezTo>
                <a:cubicBezTo>
                  <a:pt x="123" y="89"/>
                  <a:pt x="124" y="130"/>
                  <a:pt x="119" y="168"/>
                </a:cubicBezTo>
                <a:cubicBezTo>
                  <a:pt x="114" y="206"/>
                  <a:pt x="97" y="253"/>
                  <a:pt x="86" y="294"/>
                </a:cubicBezTo>
                <a:cubicBezTo>
                  <a:pt x="75" y="335"/>
                  <a:pt x="66" y="373"/>
                  <a:pt x="56" y="414"/>
                </a:cubicBezTo>
                <a:cubicBezTo>
                  <a:pt x="46" y="455"/>
                  <a:pt x="33" y="499"/>
                  <a:pt x="26" y="540"/>
                </a:cubicBezTo>
                <a:cubicBezTo>
                  <a:pt x="19" y="581"/>
                  <a:pt x="15" y="623"/>
                  <a:pt x="11" y="663"/>
                </a:cubicBezTo>
                <a:cubicBezTo>
                  <a:pt x="7" y="703"/>
                  <a:pt x="0" y="741"/>
                  <a:pt x="2" y="783"/>
                </a:cubicBezTo>
                <a:cubicBezTo>
                  <a:pt x="4" y="825"/>
                  <a:pt x="16" y="873"/>
                  <a:pt x="26" y="915"/>
                </a:cubicBezTo>
                <a:cubicBezTo>
                  <a:pt x="36" y="957"/>
                  <a:pt x="47" y="1000"/>
                  <a:pt x="59" y="1035"/>
                </a:cubicBezTo>
                <a:cubicBezTo>
                  <a:pt x="71" y="1070"/>
                  <a:pt x="86" y="1093"/>
                  <a:pt x="98" y="1128"/>
                </a:cubicBezTo>
                <a:cubicBezTo>
                  <a:pt x="110" y="1163"/>
                  <a:pt x="124" y="1210"/>
                  <a:pt x="131" y="1245"/>
                </a:cubicBezTo>
                <a:cubicBezTo>
                  <a:pt x="138" y="1280"/>
                  <a:pt x="143" y="1312"/>
                  <a:pt x="143" y="1341"/>
                </a:cubicBezTo>
                <a:cubicBezTo>
                  <a:pt x="143" y="1370"/>
                  <a:pt x="136" y="1403"/>
                  <a:pt x="131" y="1422"/>
                </a:cubicBezTo>
                <a:cubicBezTo>
                  <a:pt x="126" y="1441"/>
                  <a:pt x="121" y="1449"/>
                  <a:pt x="113" y="1458"/>
                </a:cubicBezTo>
                <a:cubicBezTo>
                  <a:pt x="105" y="1467"/>
                  <a:pt x="94" y="1471"/>
                  <a:pt x="83" y="1476"/>
                </a:cubicBezTo>
              </a:path>
            </a:pathLst>
          </a:custGeom>
          <a:noFill/>
          <a:ln w="57150" cap="flat" cmpd="sng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4" name="Line 18"/>
          <p:cNvSpPr>
            <a:spLocks noChangeShapeType="1"/>
          </p:cNvSpPr>
          <p:nvPr/>
        </p:nvSpPr>
        <p:spPr bwMode="auto">
          <a:xfrm flipV="1">
            <a:off x="4792048" y="5654864"/>
            <a:ext cx="393700" cy="469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5" name="Line 19"/>
          <p:cNvSpPr>
            <a:spLocks noChangeShapeType="1"/>
          </p:cNvSpPr>
          <p:nvPr/>
        </p:nvSpPr>
        <p:spPr bwMode="auto">
          <a:xfrm flipV="1">
            <a:off x="4093548" y="4854764"/>
            <a:ext cx="444500" cy="8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6" name="Line 20"/>
          <p:cNvSpPr>
            <a:spLocks noChangeShapeType="1"/>
          </p:cNvSpPr>
          <p:nvPr/>
        </p:nvSpPr>
        <p:spPr bwMode="auto">
          <a:xfrm>
            <a:off x="4055448" y="3902264"/>
            <a:ext cx="914400" cy="165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7" name="Line 21"/>
          <p:cNvSpPr>
            <a:spLocks noChangeShapeType="1"/>
          </p:cNvSpPr>
          <p:nvPr/>
        </p:nvSpPr>
        <p:spPr bwMode="auto">
          <a:xfrm flipH="1" flipV="1">
            <a:off x="6062048" y="4181664"/>
            <a:ext cx="863600" cy="12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7128" name="Line 23"/>
          <p:cNvSpPr>
            <a:spLocks noChangeShapeType="1"/>
          </p:cNvSpPr>
          <p:nvPr/>
        </p:nvSpPr>
        <p:spPr bwMode="auto">
          <a:xfrm>
            <a:off x="4588848" y="2378264"/>
            <a:ext cx="914400" cy="119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25" name="Picture 2" descr="http://lyns.hu/media/com_hikashop/upload/Q900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1749" r="13723" b="14501"/>
          <a:stretch/>
        </p:blipFill>
        <p:spPr bwMode="auto">
          <a:xfrm>
            <a:off x="6135073" y="42259"/>
            <a:ext cx="3116296" cy="18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ericardium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513013"/>
            <a:ext cx="299878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pericardium_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305050"/>
            <a:ext cx="34925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7283450" y="1550988"/>
            <a:ext cx="140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3300"/>
                </a:solidFill>
              </a:rPr>
              <a:t>aorta</a:t>
            </a:r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3241675" y="4948238"/>
            <a:ext cx="1654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accent2"/>
                </a:solidFill>
              </a:rPr>
              <a:t>pulmonary veins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5218113" y="1633538"/>
            <a:ext cx="1944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3300"/>
                </a:solidFill>
              </a:rPr>
              <a:t>pulmonary artery</a:t>
            </a:r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7735888" y="2166938"/>
            <a:ext cx="1030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accent2"/>
                </a:solidFill>
              </a:rPr>
              <a:t>SVC</a:t>
            </a:r>
          </a:p>
        </p:txBody>
      </p:sp>
      <p:sp>
        <p:nvSpPr>
          <p:cNvPr id="49160" name="Text Box 10"/>
          <p:cNvSpPr txBox="1">
            <a:spLocks noChangeArrowheads="1"/>
          </p:cNvSpPr>
          <p:nvPr/>
        </p:nvSpPr>
        <p:spPr bwMode="auto">
          <a:xfrm>
            <a:off x="7532688" y="5243513"/>
            <a:ext cx="871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accent2"/>
                </a:solidFill>
              </a:rPr>
              <a:t>IVC</a:t>
            </a:r>
          </a:p>
        </p:txBody>
      </p:sp>
      <p:sp>
        <p:nvSpPr>
          <p:cNvPr id="49161" name="Line 18"/>
          <p:cNvSpPr>
            <a:spLocks noChangeShapeType="1"/>
          </p:cNvSpPr>
          <p:nvPr/>
        </p:nvSpPr>
        <p:spPr bwMode="auto">
          <a:xfrm flipV="1">
            <a:off x="6553200" y="3860800"/>
            <a:ext cx="4953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62" name="Line 19"/>
          <p:cNvSpPr>
            <a:spLocks noChangeShapeType="1"/>
          </p:cNvSpPr>
          <p:nvPr/>
        </p:nvSpPr>
        <p:spPr bwMode="auto">
          <a:xfrm>
            <a:off x="4635500" y="2260600"/>
            <a:ext cx="1219200" cy="850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63" name="Line 22"/>
          <p:cNvSpPr>
            <a:spLocks noChangeShapeType="1"/>
          </p:cNvSpPr>
          <p:nvPr/>
        </p:nvSpPr>
        <p:spPr bwMode="auto">
          <a:xfrm flipV="1">
            <a:off x="4089400" y="3721100"/>
            <a:ext cx="1917700" cy="132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64" name="Text Box 24"/>
          <p:cNvSpPr txBox="1">
            <a:spLocks noChangeArrowheads="1"/>
          </p:cNvSpPr>
          <p:nvPr/>
        </p:nvSpPr>
        <p:spPr bwMode="auto">
          <a:xfrm>
            <a:off x="1398588" y="631825"/>
            <a:ext cx="6450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Primitive Heart Tube in the Pericardial Sac II.</a:t>
            </a:r>
          </a:p>
        </p:txBody>
      </p:sp>
      <p:sp>
        <p:nvSpPr>
          <p:cNvPr id="49165" name="Text Box 25"/>
          <p:cNvSpPr txBox="1">
            <a:spLocks noChangeArrowheads="1"/>
          </p:cNvSpPr>
          <p:nvPr/>
        </p:nvSpPr>
        <p:spPr bwMode="auto">
          <a:xfrm>
            <a:off x="492125" y="2157413"/>
            <a:ext cx="1719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C3300"/>
                </a:solidFill>
              </a:rPr>
              <a:t>outflow tract</a:t>
            </a:r>
          </a:p>
        </p:txBody>
      </p:sp>
      <p:sp>
        <p:nvSpPr>
          <p:cNvPr id="49166" name="Text Box 26"/>
          <p:cNvSpPr txBox="1">
            <a:spLocks noChangeArrowheads="1"/>
          </p:cNvSpPr>
          <p:nvPr/>
        </p:nvSpPr>
        <p:spPr bwMode="auto">
          <a:xfrm>
            <a:off x="3844925" y="2647950"/>
            <a:ext cx="11001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</a:rPr>
              <a:t>inflow tract</a:t>
            </a:r>
          </a:p>
        </p:txBody>
      </p:sp>
      <p:sp>
        <p:nvSpPr>
          <p:cNvPr id="49167" name="Text Box 27"/>
          <p:cNvSpPr txBox="1">
            <a:spLocks noChangeArrowheads="1"/>
          </p:cNvSpPr>
          <p:nvPr/>
        </p:nvSpPr>
        <p:spPr bwMode="auto">
          <a:xfrm>
            <a:off x="2708275" y="1731963"/>
            <a:ext cx="2559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transverse sinus of pericardium</a:t>
            </a:r>
          </a:p>
        </p:txBody>
      </p:sp>
      <p:sp>
        <p:nvSpPr>
          <p:cNvPr id="49168" name="Text Box 28"/>
          <p:cNvSpPr txBox="1">
            <a:spLocks noChangeArrowheads="1"/>
          </p:cNvSpPr>
          <p:nvPr/>
        </p:nvSpPr>
        <p:spPr bwMode="auto">
          <a:xfrm>
            <a:off x="5267325" y="5719763"/>
            <a:ext cx="2470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oblique sinus of pericardium</a:t>
            </a:r>
          </a:p>
        </p:txBody>
      </p:sp>
      <p:sp>
        <p:nvSpPr>
          <p:cNvPr id="49169" name="Text Box 29"/>
          <p:cNvSpPr txBox="1">
            <a:spLocks noChangeArrowheads="1"/>
          </p:cNvSpPr>
          <p:nvPr/>
        </p:nvSpPr>
        <p:spPr bwMode="auto">
          <a:xfrm>
            <a:off x="1200150" y="5721350"/>
            <a:ext cx="17859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pericardial cavity</a:t>
            </a:r>
          </a:p>
        </p:txBody>
      </p:sp>
      <p:sp>
        <p:nvSpPr>
          <p:cNvPr id="49170" name="Freeform 30"/>
          <p:cNvSpPr>
            <a:spLocks/>
          </p:cNvSpPr>
          <p:nvPr/>
        </p:nvSpPr>
        <p:spPr bwMode="auto">
          <a:xfrm>
            <a:off x="1450975" y="3541713"/>
            <a:ext cx="2084388" cy="1781175"/>
          </a:xfrm>
          <a:custGeom>
            <a:avLst/>
            <a:gdLst>
              <a:gd name="T0" fmla="*/ 496888 w 1313"/>
              <a:gd name="T1" fmla="*/ 53975 h 1122"/>
              <a:gd name="T2" fmla="*/ 439738 w 1313"/>
              <a:gd name="T3" fmla="*/ 6350 h 1122"/>
              <a:gd name="T4" fmla="*/ 434975 w 1313"/>
              <a:gd name="T5" fmla="*/ 153988 h 1122"/>
              <a:gd name="T6" fmla="*/ 296863 w 1313"/>
              <a:gd name="T7" fmla="*/ 368300 h 1122"/>
              <a:gd name="T8" fmla="*/ 134938 w 1313"/>
              <a:gd name="T9" fmla="*/ 639763 h 1122"/>
              <a:gd name="T10" fmla="*/ 20638 w 1313"/>
              <a:gd name="T11" fmla="*/ 963613 h 1122"/>
              <a:gd name="T12" fmla="*/ 6350 w 1313"/>
              <a:gd name="T13" fmla="*/ 1225550 h 1122"/>
              <a:gd name="T14" fmla="*/ 96838 w 1313"/>
              <a:gd name="T15" fmla="*/ 1497013 h 1122"/>
              <a:gd name="T16" fmla="*/ 339725 w 1313"/>
              <a:gd name="T17" fmla="*/ 1687513 h 1122"/>
              <a:gd name="T18" fmla="*/ 735013 w 1313"/>
              <a:gd name="T19" fmla="*/ 1778000 h 1122"/>
              <a:gd name="T20" fmla="*/ 1216025 w 1313"/>
              <a:gd name="T21" fmla="*/ 1697038 h 1122"/>
              <a:gd name="T22" fmla="*/ 1597025 w 1313"/>
              <a:gd name="T23" fmla="*/ 1520825 h 1122"/>
              <a:gd name="T24" fmla="*/ 1844675 w 1313"/>
              <a:gd name="T25" fmla="*/ 1316038 h 1122"/>
              <a:gd name="T26" fmla="*/ 1954213 w 1313"/>
              <a:gd name="T27" fmla="*/ 1039813 h 1122"/>
              <a:gd name="T28" fmla="*/ 1930400 w 1313"/>
              <a:gd name="T29" fmla="*/ 673100 h 1122"/>
              <a:gd name="T30" fmla="*/ 1949450 w 1313"/>
              <a:gd name="T31" fmla="*/ 406400 h 1122"/>
              <a:gd name="T32" fmla="*/ 2073275 w 1313"/>
              <a:gd name="T33" fmla="*/ 215900 h 1122"/>
              <a:gd name="T34" fmla="*/ 2049463 w 1313"/>
              <a:gd name="T35" fmla="*/ 130175 h 1122"/>
              <a:gd name="T36" fmla="*/ 1963738 w 1313"/>
              <a:gd name="T37" fmla="*/ 130175 h 1122"/>
              <a:gd name="T38" fmla="*/ 1882775 w 1313"/>
              <a:gd name="T39" fmla="*/ 258763 h 1122"/>
              <a:gd name="T40" fmla="*/ 1844675 w 1313"/>
              <a:gd name="T41" fmla="*/ 563563 h 1122"/>
              <a:gd name="T42" fmla="*/ 1835150 w 1313"/>
              <a:gd name="T43" fmla="*/ 915988 h 1122"/>
              <a:gd name="T44" fmla="*/ 1654175 w 1313"/>
              <a:gd name="T45" fmla="*/ 1273175 h 1122"/>
              <a:gd name="T46" fmla="*/ 1382713 w 1313"/>
              <a:gd name="T47" fmla="*/ 1511300 h 1122"/>
              <a:gd name="T48" fmla="*/ 992188 w 1313"/>
              <a:gd name="T49" fmla="*/ 1649413 h 1122"/>
              <a:gd name="T50" fmla="*/ 668338 w 1313"/>
              <a:gd name="T51" fmla="*/ 1644650 h 1122"/>
              <a:gd name="T52" fmla="*/ 344488 w 1313"/>
              <a:gd name="T53" fmla="*/ 1535113 h 1122"/>
              <a:gd name="T54" fmla="*/ 182563 w 1313"/>
              <a:gd name="T55" fmla="*/ 1273175 h 1122"/>
              <a:gd name="T56" fmla="*/ 177800 w 1313"/>
              <a:gd name="T57" fmla="*/ 968375 h 1122"/>
              <a:gd name="T58" fmla="*/ 325438 w 1313"/>
              <a:gd name="T59" fmla="*/ 592138 h 1122"/>
              <a:gd name="T60" fmla="*/ 496888 w 1313"/>
              <a:gd name="T61" fmla="*/ 325438 h 1122"/>
              <a:gd name="T62" fmla="*/ 530225 w 1313"/>
              <a:gd name="T63" fmla="*/ 153988 h 11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313" h="1122">
                <a:moveTo>
                  <a:pt x="325" y="76"/>
                </a:moveTo>
                <a:cubicBezTo>
                  <a:pt x="322" y="66"/>
                  <a:pt x="318" y="44"/>
                  <a:pt x="313" y="34"/>
                </a:cubicBezTo>
                <a:cubicBezTo>
                  <a:pt x="308" y="24"/>
                  <a:pt x="301" y="18"/>
                  <a:pt x="295" y="13"/>
                </a:cubicBezTo>
                <a:cubicBezTo>
                  <a:pt x="289" y="8"/>
                  <a:pt x="280" y="0"/>
                  <a:pt x="277" y="4"/>
                </a:cubicBezTo>
                <a:cubicBezTo>
                  <a:pt x="274" y="8"/>
                  <a:pt x="280" y="22"/>
                  <a:pt x="280" y="37"/>
                </a:cubicBezTo>
                <a:cubicBezTo>
                  <a:pt x="280" y="52"/>
                  <a:pt x="280" y="77"/>
                  <a:pt x="274" y="97"/>
                </a:cubicBezTo>
                <a:cubicBezTo>
                  <a:pt x="268" y="117"/>
                  <a:pt x="255" y="138"/>
                  <a:pt x="241" y="160"/>
                </a:cubicBezTo>
                <a:cubicBezTo>
                  <a:pt x="227" y="182"/>
                  <a:pt x="205" y="207"/>
                  <a:pt x="187" y="232"/>
                </a:cubicBezTo>
                <a:cubicBezTo>
                  <a:pt x="169" y="257"/>
                  <a:pt x="150" y="281"/>
                  <a:pt x="133" y="310"/>
                </a:cubicBezTo>
                <a:cubicBezTo>
                  <a:pt x="116" y="339"/>
                  <a:pt x="101" y="370"/>
                  <a:pt x="85" y="403"/>
                </a:cubicBezTo>
                <a:cubicBezTo>
                  <a:pt x="69" y="436"/>
                  <a:pt x="49" y="474"/>
                  <a:pt x="37" y="508"/>
                </a:cubicBezTo>
                <a:cubicBezTo>
                  <a:pt x="25" y="542"/>
                  <a:pt x="19" y="576"/>
                  <a:pt x="13" y="607"/>
                </a:cubicBezTo>
                <a:cubicBezTo>
                  <a:pt x="7" y="638"/>
                  <a:pt x="2" y="667"/>
                  <a:pt x="1" y="694"/>
                </a:cubicBezTo>
                <a:cubicBezTo>
                  <a:pt x="0" y="721"/>
                  <a:pt x="1" y="745"/>
                  <a:pt x="4" y="772"/>
                </a:cubicBezTo>
                <a:cubicBezTo>
                  <a:pt x="7" y="799"/>
                  <a:pt x="10" y="828"/>
                  <a:pt x="19" y="856"/>
                </a:cubicBezTo>
                <a:cubicBezTo>
                  <a:pt x="28" y="884"/>
                  <a:pt x="41" y="917"/>
                  <a:pt x="61" y="943"/>
                </a:cubicBezTo>
                <a:cubicBezTo>
                  <a:pt x="81" y="969"/>
                  <a:pt x="114" y="992"/>
                  <a:pt x="139" y="1012"/>
                </a:cubicBezTo>
                <a:cubicBezTo>
                  <a:pt x="164" y="1032"/>
                  <a:pt x="184" y="1049"/>
                  <a:pt x="214" y="1063"/>
                </a:cubicBezTo>
                <a:cubicBezTo>
                  <a:pt x="244" y="1077"/>
                  <a:pt x="275" y="1087"/>
                  <a:pt x="316" y="1096"/>
                </a:cubicBezTo>
                <a:cubicBezTo>
                  <a:pt x="357" y="1105"/>
                  <a:pt x="418" y="1118"/>
                  <a:pt x="463" y="1120"/>
                </a:cubicBezTo>
                <a:cubicBezTo>
                  <a:pt x="508" y="1122"/>
                  <a:pt x="536" y="1116"/>
                  <a:pt x="586" y="1108"/>
                </a:cubicBezTo>
                <a:cubicBezTo>
                  <a:pt x="636" y="1100"/>
                  <a:pt x="715" y="1083"/>
                  <a:pt x="766" y="1069"/>
                </a:cubicBezTo>
                <a:cubicBezTo>
                  <a:pt x="817" y="1055"/>
                  <a:pt x="852" y="1039"/>
                  <a:pt x="892" y="1021"/>
                </a:cubicBezTo>
                <a:cubicBezTo>
                  <a:pt x="932" y="1003"/>
                  <a:pt x="971" y="980"/>
                  <a:pt x="1006" y="958"/>
                </a:cubicBezTo>
                <a:cubicBezTo>
                  <a:pt x="1041" y="936"/>
                  <a:pt x="1079" y="907"/>
                  <a:pt x="1105" y="886"/>
                </a:cubicBezTo>
                <a:cubicBezTo>
                  <a:pt x="1131" y="865"/>
                  <a:pt x="1145" y="853"/>
                  <a:pt x="1162" y="829"/>
                </a:cubicBezTo>
                <a:cubicBezTo>
                  <a:pt x="1179" y="805"/>
                  <a:pt x="1199" y="768"/>
                  <a:pt x="1210" y="739"/>
                </a:cubicBezTo>
                <a:cubicBezTo>
                  <a:pt x="1221" y="710"/>
                  <a:pt x="1228" y="685"/>
                  <a:pt x="1231" y="655"/>
                </a:cubicBezTo>
                <a:cubicBezTo>
                  <a:pt x="1234" y="625"/>
                  <a:pt x="1233" y="594"/>
                  <a:pt x="1231" y="556"/>
                </a:cubicBezTo>
                <a:cubicBezTo>
                  <a:pt x="1229" y="518"/>
                  <a:pt x="1220" y="463"/>
                  <a:pt x="1216" y="424"/>
                </a:cubicBezTo>
                <a:cubicBezTo>
                  <a:pt x="1212" y="385"/>
                  <a:pt x="1205" y="347"/>
                  <a:pt x="1207" y="319"/>
                </a:cubicBezTo>
                <a:cubicBezTo>
                  <a:pt x="1209" y="291"/>
                  <a:pt x="1219" y="277"/>
                  <a:pt x="1228" y="256"/>
                </a:cubicBezTo>
                <a:cubicBezTo>
                  <a:pt x="1237" y="235"/>
                  <a:pt x="1248" y="216"/>
                  <a:pt x="1261" y="196"/>
                </a:cubicBezTo>
                <a:cubicBezTo>
                  <a:pt x="1274" y="176"/>
                  <a:pt x="1299" y="152"/>
                  <a:pt x="1306" y="136"/>
                </a:cubicBezTo>
                <a:cubicBezTo>
                  <a:pt x="1313" y="120"/>
                  <a:pt x="1306" y="106"/>
                  <a:pt x="1303" y="97"/>
                </a:cubicBezTo>
                <a:cubicBezTo>
                  <a:pt x="1300" y="88"/>
                  <a:pt x="1296" y="86"/>
                  <a:pt x="1291" y="82"/>
                </a:cubicBezTo>
                <a:cubicBezTo>
                  <a:pt x="1286" y="78"/>
                  <a:pt x="1282" y="73"/>
                  <a:pt x="1273" y="73"/>
                </a:cubicBezTo>
                <a:cubicBezTo>
                  <a:pt x="1264" y="73"/>
                  <a:pt x="1248" y="75"/>
                  <a:pt x="1237" y="82"/>
                </a:cubicBezTo>
                <a:cubicBezTo>
                  <a:pt x="1226" y="89"/>
                  <a:pt x="1215" y="99"/>
                  <a:pt x="1207" y="112"/>
                </a:cubicBezTo>
                <a:cubicBezTo>
                  <a:pt x="1199" y="125"/>
                  <a:pt x="1192" y="141"/>
                  <a:pt x="1186" y="163"/>
                </a:cubicBezTo>
                <a:cubicBezTo>
                  <a:pt x="1180" y="185"/>
                  <a:pt x="1172" y="212"/>
                  <a:pt x="1168" y="244"/>
                </a:cubicBezTo>
                <a:cubicBezTo>
                  <a:pt x="1164" y="276"/>
                  <a:pt x="1164" y="317"/>
                  <a:pt x="1162" y="355"/>
                </a:cubicBezTo>
                <a:cubicBezTo>
                  <a:pt x="1160" y="393"/>
                  <a:pt x="1160" y="435"/>
                  <a:pt x="1159" y="472"/>
                </a:cubicBezTo>
                <a:cubicBezTo>
                  <a:pt x="1158" y="509"/>
                  <a:pt x="1162" y="542"/>
                  <a:pt x="1156" y="577"/>
                </a:cubicBezTo>
                <a:cubicBezTo>
                  <a:pt x="1150" y="612"/>
                  <a:pt x="1145" y="645"/>
                  <a:pt x="1126" y="682"/>
                </a:cubicBezTo>
                <a:cubicBezTo>
                  <a:pt x="1107" y="719"/>
                  <a:pt x="1067" y="769"/>
                  <a:pt x="1042" y="802"/>
                </a:cubicBezTo>
                <a:cubicBezTo>
                  <a:pt x="1017" y="835"/>
                  <a:pt x="1002" y="855"/>
                  <a:pt x="973" y="880"/>
                </a:cubicBezTo>
                <a:cubicBezTo>
                  <a:pt x="944" y="905"/>
                  <a:pt x="908" y="932"/>
                  <a:pt x="871" y="952"/>
                </a:cubicBezTo>
                <a:cubicBezTo>
                  <a:pt x="834" y="972"/>
                  <a:pt x="792" y="986"/>
                  <a:pt x="751" y="1000"/>
                </a:cubicBezTo>
                <a:cubicBezTo>
                  <a:pt x="710" y="1014"/>
                  <a:pt x="663" y="1033"/>
                  <a:pt x="625" y="1039"/>
                </a:cubicBezTo>
                <a:cubicBezTo>
                  <a:pt x="587" y="1045"/>
                  <a:pt x="554" y="1039"/>
                  <a:pt x="520" y="1039"/>
                </a:cubicBezTo>
                <a:cubicBezTo>
                  <a:pt x="486" y="1039"/>
                  <a:pt x="457" y="1041"/>
                  <a:pt x="421" y="1036"/>
                </a:cubicBezTo>
                <a:cubicBezTo>
                  <a:pt x="385" y="1031"/>
                  <a:pt x="335" y="1021"/>
                  <a:pt x="301" y="1009"/>
                </a:cubicBezTo>
                <a:cubicBezTo>
                  <a:pt x="267" y="997"/>
                  <a:pt x="242" y="987"/>
                  <a:pt x="217" y="967"/>
                </a:cubicBezTo>
                <a:cubicBezTo>
                  <a:pt x="192" y="947"/>
                  <a:pt x="171" y="919"/>
                  <a:pt x="154" y="892"/>
                </a:cubicBezTo>
                <a:cubicBezTo>
                  <a:pt x="137" y="865"/>
                  <a:pt x="123" y="830"/>
                  <a:pt x="115" y="802"/>
                </a:cubicBezTo>
                <a:cubicBezTo>
                  <a:pt x="107" y="774"/>
                  <a:pt x="104" y="756"/>
                  <a:pt x="103" y="724"/>
                </a:cubicBezTo>
                <a:cubicBezTo>
                  <a:pt x="102" y="692"/>
                  <a:pt x="103" y="650"/>
                  <a:pt x="112" y="610"/>
                </a:cubicBezTo>
                <a:cubicBezTo>
                  <a:pt x="121" y="570"/>
                  <a:pt x="142" y="520"/>
                  <a:pt x="157" y="481"/>
                </a:cubicBezTo>
                <a:cubicBezTo>
                  <a:pt x="172" y="442"/>
                  <a:pt x="189" y="401"/>
                  <a:pt x="205" y="373"/>
                </a:cubicBezTo>
                <a:cubicBezTo>
                  <a:pt x="221" y="345"/>
                  <a:pt x="235" y="338"/>
                  <a:pt x="253" y="310"/>
                </a:cubicBezTo>
                <a:cubicBezTo>
                  <a:pt x="271" y="282"/>
                  <a:pt x="300" y="233"/>
                  <a:pt x="313" y="205"/>
                </a:cubicBezTo>
                <a:cubicBezTo>
                  <a:pt x="326" y="177"/>
                  <a:pt x="328" y="160"/>
                  <a:pt x="331" y="142"/>
                </a:cubicBezTo>
                <a:cubicBezTo>
                  <a:pt x="334" y="124"/>
                  <a:pt x="336" y="110"/>
                  <a:pt x="334" y="97"/>
                </a:cubicBezTo>
                <a:cubicBezTo>
                  <a:pt x="332" y="84"/>
                  <a:pt x="328" y="86"/>
                  <a:pt x="325" y="76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71" name="Freeform 31"/>
          <p:cNvSpPr>
            <a:spLocks/>
          </p:cNvSpPr>
          <p:nvPr/>
        </p:nvSpPr>
        <p:spPr bwMode="auto">
          <a:xfrm>
            <a:off x="2117725" y="3109913"/>
            <a:ext cx="1055688" cy="1112837"/>
          </a:xfrm>
          <a:custGeom>
            <a:avLst/>
            <a:gdLst>
              <a:gd name="T0" fmla="*/ 411163 w 665"/>
              <a:gd name="T1" fmla="*/ 200025 h 701"/>
              <a:gd name="T2" fmla="*/ 296863 w 665"/>
              <a:gd name="T3" fmla="*/ 195262 h 701"/>
              <a:gd name="T4" fmla="*/ 182563 w 665"/>
              <a:gd name="T5" fmla="*/ 157162 h 701"/>
              <a:gd name="T6" fmla="*/ 125413 w 665"/>
              <a:gd name="T7" fmla="*/ 114300 h 701"/>
              <a:gd name="T8" fmla="*/ 68263 w 665"/>
              <a:gd name="T9" fmla="*/ 90487 h 701"/>
              <a:gd name="T10" fmla="*/ 39688 w 665"/>
              <a:gd name="T11" fmla="*/ 90487 h 701"/>
              <a:gd name="T12" fmla="*/ 11113 w 665"/>
              <a:gd name="T13" fmla="*/ 114300 h 701"/>
              <a:gd name="T14" fmla="*/ 11113 w 665"/>
              <a:gd name="T15" fmla="*/ 142875 h 701"/>
              <a:gd name="T16" fmla="*/ 82550 w 665"/>
              <a:gd name="T17" fmla="*/ 223837 h 701"/>
              <a:gd name="T18" fmla="*/ 187325 w 665"/>
              <a:gd name="T19" fmla="*/ 323850 h 701"/>
              <a:gd name="T20" fmla="*/ 239713 w 665"/>
              <a:gd name="T21" fmla="*/ 423862 h 701"/>
              <a:gd name="T22" fmla="*/ 306388 w 665"/>
              <a:gd name="T23" fmla="*/ 557212 h 701"/>
              <a:gd name="T24" fmla="*/ 339725 w 665"/>
              <a:gd name="T25" fmla="*/ 700087 h 701"/>
              <a:gd name="T26" fmla="*/ 330200 w 665"/>
              <a:gd name="T27" fmla="*/ 881062 h 701"/>
              <a:gd name="T28" fmla="*/ 330200 w 665"/>
              <a:gd name="T29" fmla="*/ 995362 h 701"/>
              <a:gd name="T30" fmla="*/ 354013 w 665"/>
              <a:gd name="T31" fmla="*/ 1095375 h 701"/>
              <a:gd name="T32" fmla="*/ 434975 w 665"/>
              <a:gd name="T33" fmla="*/ 1100137 h 701"/>
              <a:gd name="T34" fmla="*/ 520700 w 665"/>
              <a:gd name="T35" fmla="*/ 1052512 h 701"/>
              <a:gd name="T36" fmla="*/ 596900 w 665"/>
              <a:gd name="T37" fmla="*/ 900112 h 701"/>
              <a:gd name="T38" fmla="*/ 625475 w 665"/>
              <a:gd name="T39" fmla="*/ 666750 h 701"/>
              <a:gd name="T40" fmla="*/ 682625 w 665"/>
              <a:gd name="T41" fmla="*/ 438150 h 701"/>
              <a:gd name="T42" fmla="*/ 758825 w 665"/>
              <a:gd name="T43" fmla="*/ 323850 h 701"/>
              <a:gd name="T44" fmla="*/ 896938 w 665"/>
              <a:gd name="T45" fmla="*/ 200025 h 701"/>
              <a:gd name="T46" fmla="*/ 1030288 w 665"/>
              <a:gd name="T47" fmla="*/ 128587 h 701"/>
              <a:gd name="T48" fmla="*/ 1049338 w 665"/>
              <a:gd name="T49" fmla="*/ 66675 h 701"/>
              <a:gd name="T50" fmla="*/ 1035050 w 665"/>
              <a:gd name="T51" fmla="*/ 19050 h 701"/>
              <a:gd name="T52" fmla="*/ 982663 w 665"/>
              <a:gd name="T53" fmla="*/ 9525 h 701"/>
              <a:gd name="T54" fmla="*/ 887413 w 665"/>
              <a:gd name="T55" fmla="*/ 76200 h 701"/>
              <a:gd name="T56" fmla="*/ 730250 w 665"/>
              <a:gd name="T57" fmla="*/ 152400 h 701"/>
              <a:gd name="T58" fmla="*/ 601663 w 665"/>
              <a:gd name="T59" fmla="*/ 190500 h 701"/>
              <a:gd name="T60" fmla="*/ 496888 w 665"/>
              <a:gd name="T61" fmla="*/ 195262 h 701"/>
              <a:gd name="T62" fmla="*/ 411163 w 665"/>
              <a:gd name="T63" fmla="*/ 200025 h 70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65" h="701">
                <a:moveTo>
                  <a:pt x="259" y="126"/>
                </a:moveTo>
                <a:cubicBezTo>
                  <a:pt x="238" y="126"/>
                  <a:pt x="211" y="127"/>
                  <a:pt x="187" y="123"/>
                </a:cubicBezTo>
                <a:cubicBezTo>
                  <a:pt x="163" y="119"/>
                  <a:pt x="133" y="107"/>
                  <a:pt x="115" y="99"/>
                </a:cubicBezTo>
                <a:cubicBezTo>
                  <a:pt x="97" y="91"/>
                  <a:pt x="91" y="79"/>
                  <a:pt x="79" y="72"/>
                </a:cubicBezTo>
                <a:cubicBezTo>
                  <a:pt x="67" y="65"/>
                  <a:pt x="52" y="59"/>
                  <a:pt x="43" y="57"/>
                </a:cubicBezTo>
                <a:cubicBezTo>
                  <a:pt x="34" y="55"/>
                  <a:pt x="31" y="55"/>
                  <a:pt x="25" y="57"/>
                </a:cubicBezTo>
                <a:cubicBezTo>
                  <a:pt x="19" y="59"/>
                  <a:pt x="10" y="67"/>
                  <a:pt x="7" y="72"/>
                </a:cubicBezTo>
                <a:cubicBezTo>
                  <a:pt x="4" y="77"/>
                  <a:pt x="0" y="79"/>
                  <a:pt x="7" y="90"/>
                </a:cubicBezTo>
                <a:cubicBezTo>
                  <a:pt x="14" y="101"/>
                  <a:pt x="34" y="122"/>
                  <a:pt x="52" y="141"/>
                </a:cubicBezTo>
                <a:cubicBezTo>
                  <a:pt x="70" y="160"/>
                  <a:pt x="102" y="183"/>
                  <a:pt x="118" y="204"/>
                </a:cubicBezTo>
                <a:cubicBezTo>
                  <a:pt x="134" y="225"/>
                  <a:pt x="139" y="243"/>
                  <a:pt x="151" y="267"/>
                </a:cubicBezTo>
                <a:cubicBezTo>
                  <a:pt x="163" y="291"/>
                  <a:pt x="183" y="322"/>
                  <a:pt x="193" y="351"/>
                </a:cubicBezTo>
                <a:cubicBezTo>
                  <a:pt x="203" y="380"/>
                  <a:pt x="212" y="407"/>
                  <a:pt x="214" y="441"/>
                </a:cubicBezTo>
                <a:cubicBezTo>
                  <a:pt x="216" y="475"/>
                  <a:pt x="209" y="524"/>
                  <a:pt x="208" y="555"/>
                </a:cubicBezTo>
                <a:cubicBezTo>
                  <a:pt x="207" y="586"/>
                  <a:pt x="206" y="605"/>
                  <a:pt x="208" y="627"/>
                </a:cubicBezTo>
                <a:cubicBezTo>
                  <a:pt x="210" y="649"/>
                  <a:pt x="212" y="679"/>
                  <a:pt x="223" y="690"/>
                </a:cubicBezTo>
                <a:cubicBezTo>
                  <a:pt x="234" y="701"/>
                  <a:pt x="257" y="697"/>
                  <a:pt x="274" y="693"/>
                </a:cubicBezTo>
                <a:cubicBezTo>
                  <a:pt x="291" y="689"/>
                  <a:pt x="311" y="684"/>
                  <a:pt x="328" y="663"/>
                </a:cubicBezTo>
                <a:cubicBezTo>
                  <a:pt x="345" y="642"/>
                  <a:pt x="365" y="607"/>
                  <a:pt x="376" y="567"/>
                </a:cubicBezTo>
                <a:cubicBezTo>
                  <a:pt x="387" y="527"/>
                  <a:pt x="385" y="468"/>
                  <a:pt x="394" y="420"/>
                </a:cubicBezTo>
                <a:cubicBezTo>
                  <a:pt x="403" y="372"/>
                  <a:pt x="416" y="312"/>
                  <a:pt x="430" y="276"/>
                </a:cubicBezTo>
                <a:cubicBezTo>
                  <a:pt x="444" y="240"/>
                  <a:pt x="456" y="229"/>
                  <a:pt x="478" y="204"/>
                </a:cubicBezTo>
                <a:cubicBezTo>
                  <a:pt x="500" y="179"/>
                  <a:pt x="537" y="146"/>
                  <a:pt x="565" y="126"/>
                </a:cubicBezTo>
                <a:cubicBezTo>
                  <a:pt x="593" y="106"/>
                  <a:pt x="633" y="95"/>
                  <a:pt x="649" y="81"/>
                </a:cubicBezTo>
                <a:cubicBezTo>
                  <a:pt x="665" y="67"/>
                  <a:pt x="661" y="53"/>
                  <a:pt x="661" y="42"/>
                </a:cubicBezTo>
                <a:cubicBezTo>
                  <a:pt x="661" y="31"/>
                  <a:pt x="659" y="18"/>
                  <a:pt x="652" y="12"/>
                </a:cubicBezTo>
                <a:cubicBezTo>
                  <a:pt x="645" y="6"/>
                  <a:pt x="634" y="0"/>
                  <a:pt x="619" y="6"/>
                </a:cubicBezTo>
                <a:cubicBezTo>
                  <a:pt x="604" y="12"/>
                  <a:pt x="585" y="33"/>
                  <a:pt x="559" y="48"/>
                </a:cubicBezTo>
                <a:cubicBezTo>
                  <a:pt x="533" y="63"/>
                  <a:pt x="490" y="84"/>
                  <a:pt x="460" y="96"/>
                </a:cubicBezTo>
                <a:cubicBezTo>
                  <a:pt x="430" y="108"/>
                  <a:pt x="403" y="116"/>
                  <a:pt x="379" y="120"/>
                </a:cubicBezTo>
                <a:cubicBezTo>
                  <a:pt x="355" y="124"/>
                  <a:pt x="332" y="122"/>
                  <a:pt x="313" y="123"/>
                </a:cubicBezTo>
                <a:cubicBezTo>
                  <a:pt x="294" y="124"/>
                  <a:pt x="280" y="126"/>
                  <a:pt x="259" y="126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49172" name="Group 32"/>
          <p:cNvGrpSpPr>
            <a:grpSpLocks/>
          </p:cNvGrpSpPr>
          <p:nvPr/>
        </p:nvGrpSpPr>
        <p:grpSpPr bwMode="auto">
          <a:xfrm>
            <a:off x="2066925" y="3052763"/>
            <a:ext cx="1095375" cy="185737"/>
            <a:chOff x="1302" y="1929"/>
            <a:chExt cx="690" cy="117"/>
          </a:xfrm>
        </p:grpSpPr>
        <p:sp>
          <p:nvSpPr>
            <p:cNvPr id="49186" name="Freeform 33"/>
            <p:cNvSpPr>
              <a:spLocks/>
            </p:cNvSpPr>
            <p:nvPr/>
          </p:nvSpPr>
          <p:spPr bwMode="auto">
            <a:xfrm>
              <a:off x="1320" y="1929"/>
              <a:ext cx="672" cy="117"/>
            </a:xfrm>
            <a:custGeom>
              <a:avLst/>
              <a:gdLst>
                <a:gd name="T0" fmla="*/ 0 w 672"/>
                <a:gd name="T1" fmla="*/ 54 h 117"/>
                <a:gd name="T2" fmla="*/ 39 w 672"/>
                <a:gd name="T3" fmla="*/ 51 h 117"/>
                <a:gd name="T4" fmla="*/ 90 w 672"/>
                <a:gd name="T5" fmla="*/ 57 h 117"/>
                <a:gd name="T6" fmla="*/ 153 w 672"/>
                <a:gd name="T7" fmla="*/ 93 h 117"/>
                <a:gd name="T8" fmla="*/ 207 w 672"/>
                <a:gd name="T9" fmla="*/ 111 h 117"/>
                <a:gd name="T10" fmla="*/ 285 w 672"/>
                <a:gd name="T11" fmla="*/ 117 h 117"/>
                <a:gd name="T12" fmla="*/ 387 w 672"/>
                <a:gd name="T13" fmla="*/ 108 h 117"/>
                <a:gd name="T14" fmla="*/ 483 w 672"/>
                <a:gd name="T15" fmla="*/ 84 h 117"/>
                <a:gd name="T16" fmla="*/ 549 w 672"/>
                <a:gd name="T17" fmla="*/ 48 h 117"/>
                <a:gd name="T18" fmla="*/ 594 w 672"/>
                <a:gd name="T19" fmla="*/ 12 h 117"/>
                <a:gd name="T20" fmla="*/ 651 w 672"/>
                <a:gd name="T21" fmla="*/ 3 h 117"/>
                <a:gd name="T22" fmla="*/ 672 w 672"/>
                <a:gd name="T23" fmla="*/ 0 h 1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2" h="117">
                  <a:moveTo>
                    <a:pt x="0" y="54"/>
                  </a:moveTo>
                  <a:cubicBezTo>
                    <a:pt x="12" y="52"/>
                    <a:pt x="24" y="51"/>
                    <a:pt x="39" y="51"/>
                  </a:cubicBezTo>
                  <a:cubicBezTo>
                    <a:pt x="54" y="51"/>
                    <a:pt x="71" y="50"/>
                    <a:pt x="90" y="57"/>
                  </a:cubicBezTo>
                  <a:cubicBezTo>
                    <a:pt x="109" y="64"/>
                    <a:pt x="134" y="84"/>
                    <a:pt x="153" y="93"/>
                  </a:cubicBezTo>
                  <a:cubicBezTo>
                    <a:pt x="172" y="102"/>
                    <a:pt x="185" y="107"/>
                    <a:pt x="207" y="111"/>
                  </a:cubicBezTo>
                  <a:cubicBezTo>
                    <a:pt x="229" y="115"/>
                    <a:pt x="255" y="117"/>
                    <a:pt x="285" y="117"/>
                  </a:cubicBezTo>
                  <a:cubicBezTo>
                    <a:pt x="315" y="117"/>
                    <a:pt x="354" y="113"/>
                    <a:pt x="387" y="108"/>
                  </a:cubicBezTo>
                  <a:cubicBezTo>
                    <a:pt x="420" y="103"/>
                    <a:pt x="456" y="94"/>
                    <a:pt x="483" y="84"/>
                  </a:cubicBezTo>
                  <a:cubicBezTo>
                    <a:pt x="510" y="74"/>
                    <a:pt x="531" y="60"/>
                    <a:pt x="549" y="48"/>
                  </a:cubicBezTo>
                  <a:cubicBezTo>
                    <a:pt x="567" y="36"/>
                    <a:pt x="577" y="19"/>
                    <a:pt x="594" y="12"/>
                  </a:cubicBezTo>
                  <a:cubicBezTo>
                    <a:pt x="611" y="5"/>
                    <a:pt x="638" y="5"/>
                    <a:pt x="651" y="3"/>
                  </a:cubicBezTo>
                  <a:cubicBezTo>
                    <a:pt x="664" y="1"/>
                    <a:pt x="668" y="0"/>
                    <a:pt x="672" y="0"/>
                  </a:cubicBezTo>
                </a:path>
              </a:pathLst>
            </a:custGeom>
            <a:noFill/>
            <a:ln w="76200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49187" name="Freeform 34"/>
            <p:cNvSpPr>
              <a:spLocks/>
            </p:cNvSpPr>
            <p:nvPr/>
          </p:nvSpPr>
          <p:spPr bwMode="auto">
            <a:xfrm>
              <a:off x="1302" y="1983"/>
              <a:ext cx="24" cy="27"/>
            </a:xfrm>
            <a:custGeom>
              <a:avLst/>
              <a:gdLst>
                <a:gd name="T0" fmla="*/ 24 w 24"/>
                <a:gd name="T1" fmla="*/ 0 h 27"/>
                <a:gd name="T2" fmla="*/ 0 w 24"/>
                <a:gd name="T3" fmla="*/ 27 h 2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" h="27">
                  <a:moveTo>
                    <a:pt x="24" y="0"/>
                  </a:moveTo>
                  <a:cubicBezTo>
                    <a:pt x="14" y="11"/>
                    <a:pt x="4" y="22"/>
                    <a:pt x="0" y="27"/>
                  </a:cubicBezTo>
                </a:path>
              </a:pathLst>
            </a:custGeom>
            <a:noFill/>
            <a:ln w="76200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9173" name="Group 35"/>
          <p:cNvGrpSpPr>
            <a:grpSpLocks/>
          </p:cNvGrpSpPr>
          <p:nvPr/>
        </p:nvGrpSpPr>
        <p:grpSpPr bwMode="auto">
          <a:xfrm>
            <a:off x="1374775" y="3386138"/>
            <a:ext cx="2241550" cy="1995487"/>
            <a:chOff x="866" y="2133"/>
            <a:chExt cx="1412" cy="1257"/>
          </a:xfrm>
        </p:grpSpPr>
        <p:sp>
          <p:nvSpPr>
            <p:cNvPr id="49184" name="Freeform 36"/>
            <p:cNvSpPr>
              <a:spLocks/>
            </p:cNvSpPr>
            <p:nvPr/>
          </p:nvSpPr>
          <p:spPr bwMode="auto">
            <a:xfrm>
              <a:off x="866" y="2133"/>
              <a:ext cx="1412" cy="1257"/>
            </a:xfrm>
            <a:custGeom>
              <a:avLst/>
              <a:gdLst>
                <a:gd name="T0" fmla="*/ 274 w 1412"/>
                <a:gd name="T1" fmla="*/ 0 h 1257"/>
                <a:gd name="T2" fmla="*/ 268 w 1412"/>
                <a:gd name="T3" fmla="*/ 57 h 1257"/>
                <a:gd name="T4" fmla="*/ 289 w 1412"/>
                <a:gd name="T5" fmla="*/ 138 h 1257"/>
                <a:gd name="T6" fmla="*/ 262 w 1412"/>
                <a:gd name="T7" fmla="*/ 216 h 1257"/>
                <a:gd name="T8" fmla="*/ 196 w 1412"/>
                <a:gd name="T9" fmla="*/ 309 h 1257"/>
                <a:gd name="T10" fmla="*/ 136 w 1412"/>
                <a:gd name="T11" fmla="*/ 390 h 1257"/>
                <a:gd name="T12" fmla="*/ 82 w 1412"/>
                <a:gd name="T13" fmla="*/ 489 h 1257"/>
                <a:gd name="T14" fmla="*/ 40 w 1412"/>
                <a:gd name="T15" fmla="*/ 588 h 1257"/>
                <a:gd name="T16" fmla="*/ 16 w 1412"/>
                <a:gd name="T17" fmla="*/ 687 h 1257"/>
                <a:gd name="T18" fmla="*/ 1 w 1412"/>
                <a:gd name="T19" fmla="*/ 819 h 1257"/>
                <a:gd name="T20" fmla="*/ 19 w 1412"/>
                <a:gd name="T21" fmla="*/ 969 h 1257"/>
                <a:gd name="T22" fmla="*/ 97 w 1412"/>
                <a:gd name="T23" fmla="*/ 1086 h 1257"/>
                <a:gd name="T24" fmla="*/ 229 w 1412"/>
                <a:gd name="T25" fmla="*/ 1185 h 1257"/>
                <a:gd name="T26" fmla="*/ 388 w 1412"/>
                <a:gd name="T27" fmla="*/ 1245 h 1257"/>
                <a:gd name="T28" fmla="*/ 580 w 1412"/>
                <a:gd name="T29" fmla="*/ 1254 h 1257"/>
                <a:gd name="T30" fmla="*/ 742 w 1412"/>
                <a:gd name="T31" fmla="*/ 1227 h 1257"/>
                <a:gd name="T32" fmla="*/ 898 w 1412"/>
                <a:gd name="T33" fmla="*/ 1176 h 1257"/>
                <a:gd name="T34" fmla="*/ 1039 w 1412"/>
                <a:gd name="T35" fmla="*/ 1116 h 1257"/>
                <a:gd name="T36" fmla="*/ 1138 w 1412"/>
                <a:gd name="T37" fmla="*/ 1053 h 1257"/>
                <a:gd name="T38" fmla="*/ 1219 w 1412"/>
                <a:gd name="T39" fmla="*/ 978 h 1257"/>
                <a:gd name="T40" fmla="*/ 1282 w 1412"/>
                <a:gd name="T41" fmla="*/ 900 h 1257"/>
                <a:gd name="T42" fmla="*/ 1321 w 1412"/>
                <a:gd name="T43" fmla="*/ 765 h 1257"/>
                <a:gd name="T44" fmla="*/ 1327 w 1412"/>
                <a:gd name="T45" fmla="*/ 630 h 1257"/>
                <a:gd name="T46" fmla="*/ 1306 w 1412"/>
                <a:gd name="T47" fmla="*/ 516 h 1257"/>
                <a:gd name="T48" fmla="*/ 1306 w 1412"/>
                <a:gd name="T49" fmla="*/ 411 h 1257"/>
                <a:gd name="T50" fmla="*/ 1327 w 1412"/>
                <a:gd name="T51" fmla="*/ 348 h 1257"/>
                <a:gd name="T52" fmla="*/ 1369 w 1412"/>
                <a:gd name="T53" fmla="*/ 282 h 1257"/>
                <a:gd name="T54" fmla="*/ 1399 w 1412"/>
                <a:gd name="T55" fmla="*/ 225 h 1257"/>
                <a:gd name="T56" fmla="*/ 1411 w 1412"/>
                <a:gd name="T57" fmla="*/ 204 h 1257"/>
                <a:gd name="T58" fmla="*/ 1405 w 1412"/>
                <a:gd name="T59" fmla="*/ 177 h 125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412" h="1257">
                  <a:moveTo>
                    <a:pt x="274" y="0"/>
                  </a:moveTo>
                  <a:cubicBezTo>
                    <a:pt x="270" y="17"/>
                    <a:pt x="266" y="34"/>
                    <a:pt x="268" y="57"/>
                  </a:cubicBezTo>
                  <a:cubicBezTo>
                    <a:pt x="270" y="80"/>
                    <a:pt x="290" y="112"/>
                    <a:pt x="289" y="138"/>
                  </a:cubicBezTo>
                  <a:cubicBezTo>
                    <a:pt x="288" y="164"/>
                    <a:pt x="277" y="188"/>
                    <a:pt x="262" y="216"/>
                  </a:cubicBezTo>
                  <a:cubicBezTo>
                    <a:pt x="247" y="244"/>
                    <a:pt x="217" y="280"/>
                    <a:pt x="196" y="309"/>
                  </a:cubicBezTo>
                  <a:cubicBezTo>
                    <a:pt x="175" y="338"/>
                    <a:pt x="155" y="360"/>
                    <a:pt x="136" y="390"/>
                  </a:cubicBezTo>
                  <a:cubicBezTo>
                    <a:pt x="117" y="420"/>
                    <a:pt x="98" y="456"/>
                    <a:pt x="82" y="489"/>
                  </a:cubicBezTo>
                  <a:cubicBezTo>
                    <a:pt x="66" y="522"/>
                    <a:pt x="51" y="555"/>
                    <a:pt x="40" y="588"/>
                  </a:cubicBezTo>
                  <a:cubicBezTo>
                    <a:pt x="29" y="621"/>
                    <a:pt x="22" y="649"/>
                    <a:pt x="16" y="687"/>
                  </a:cubicBezTo>
                  <a:cubicBezTo>
                    <a:pt x="10" y="725"/>
                    <a:pt x="0" y="772"/>
                    <a:pt x="1" y="819"/>
                  </a:cubicBezTo>
                  <a:cubicBezTo>
                    <a:pt x="2" y="866"/>
                    <a:pt x="3" y="925"/>
                    <a:pt x="19" y="969"/>
                  </a:cubicBezTo>
                  <a:cubicBezTo>
                    <a:pt x="35" y="1013"/>
                    <a:pt x="62" y="1050"/>
                    <a:pt x="97" y="1086"/>
                  </a:cubicBezTo>
                  <a:cubicBezTo>
                    <a:pt x="132" y="1122"/>
                    <a:pt x="180" y="1158"/>
                    <a:pt x="229" y="1185"/>
                  </a:cubicBezTo>
                  <a:cubicBezTo>
                    <a:pt x="278" y="1212"/>
                    <a:pt x="330" y="1234"/>
                    <a:pt x="388" y="1245"/>
                  </a:cubicBezTo>
                  <a:cubicBezTo>
                    <a:pt x="446" y="1256"/>
                    <a:pt x="521" y="1257"/>
                    <a:pt x="580" y="1254"/>
                  </a:cubicBezTo>
                  <a:cubicBezTo>
                    <a:pt x="639" y="1251"/>
                    <a:pt x="689" y="1240"/>
                    <a:pt x="742" y="1227"/>
                  </a:cubicBezTo>
                  <a:cubicBezTo>
                    <a:pt x="795" y="1214"/>
                    <a:pt x="849" y="1194"/>
                    <a:pt x="898" y="1176"/>
                  </a:cubicBezTo>
                  <a:cubicBezTo>
                    <a:pt x="947" y="1158"/>
                    <a:pt x="999" y="1136"/>
                    <a:pt x="1039" y="1116"/>
                  </a:cubicBezTo>
                  <a:cubicBezTo>
                    <a:pt x="1079" y="1096"/>
                    <a:pt x="1108" y="1076"/>
                    <a:pt x="1138" y="1053"/>
                  </a:cubicBezTo>
                  <a:cubicBezTo>
                    <a:pt x="1168" y="1030"/>
                    <a:pt x="1195" y="1004"/>
                    <a:pt x="1219" y="978"/>
                  </a:cubicBezTo>
                  <a:cubicBezTo>
                    <a:pt x="1243" y="952"/>
                    <a:pt x="1265" y="936"/>
                    <a:pt x="1282" y="900"/>
                  </a:cubicBezTo>
                  <a:cubicBezTo>
                    <a:pt x="1299" y="864"/>
                    <a:pt x="1314" y="810"/>
                    <a:pt x="1321" y="765"/>
                  </a:cubicBezTo>
                  <a:cubicBezTo>
                    <a:pt x="1328" y="720"/>
                    <a:pt x="1329" y="671"/>
                    <a:pt x="1327" y="630"/>
                  </a:cubicBezTo>
                  <a:cubicBezTo>
                    <a:pt x="1325" y="589"/>
                    <a:pt x="1309" y="552"/>
                    <a:pt x="1306" y="516"/>
                  </a:cubicBezTo>
                  <a:cubicBezTo>
                    <a:pt x="1303" y="480"/>
                    <a:pt x="1303" y="439"/>
                    <a:pt x="1306" y="411"/>
                  </a:cubicBezTo>
                  <a:cubicBezTo>
                    <a:pt x="1309" y="383"/>
                    <a:pt x="1316" y="370"/>
                    <a:pt x="1327" y="348"/>
                  </a:cubicBezTo>
                  <a:cubicBezTo>
                    <a:pt x="1338" y="326"/>
                    <a:pt x="1357" y="302"/>
                    <a:pt x="1369" y="282"/>
                  </a:cubicBezTo>
                  <a:cubicBezTo>
                    <a:pt x="1381" y="262"/>
                    <a:pt x="1392" y="238"/>
                    <a:pt x="1399" y="225"/>
                  </a:cubicBezTo>
                  <a:cubicBezTo>
                    <a:pt x="1406" y="212"/>
                    <a:pt x="1410" y="212"/>
                    <a:pt x="1411" y="204"/>
                  </a:cubicBezTo>
                  <a:cubicBezTo>
                    <a:pt x="1412" y="196"/>
                    <a:pt x="1408" y="186"/>
                    <a:pt x="1405" y="177"/>
                  </a:cubicBezTo>
                </a:path>
              </a:pathLst>
            </a:custGeom>
            <a:noFill/>
            <a:ln w="76200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49185" name="Freeform 37"/>
            <p:cNvSpPr>
              <a:spLocks/>
            </p:cNvSpPr>
            <p:nvPr/>
          </p:nvSpPr>
          <p:spPr bwMode="auto">
            <a:xfrm>
              <a:off x="2244" y="2283"/>
              <a:ext cx="27" cy="63"/>
            </a:xfrm>
            <a:custGeom>
              <a:avLst/>
              <a:gdLst>
                <a:gd name="T0" fmla="*/ 27 w 27"/>
                <a:gd name="T1" fmla="*/ 63 h 63"/>
                <a:gd name="T2" fmla="*/ 0 w 27"/>
                <a:gd name="T3" fmla="*/ 0 h 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" h="63">
                  <a:moveTo>
                    <a:pt x="27" y="63"/>
                  </a:moveTo>
                  <a:cubicBezTo>
                    <a:pt x="15" y="37"/>
                    <a:pt x="4" y="11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49174" name="Freeform 38"/>
          <p:cNvSpPr>
            <a:spLocks/>
          </p:cNvSpPr>
          <p:nvPr/>
        </p:nvSpPr>
        <p:spPr bwMode="auto">
          <a:xfrm>
            <a:off x="5861050" y="2619375"/>
            <a:ext cx="1484313" cy="487363"/>
          </a:xfrm>
          <a:custGeom>
            <a:avLst/>
            <a:gdLst>
              <a:gd name="T0" fmla="*/ 796925 w 935"/>
              <a:gd name="T1" fmla="*/ 90488 h 307"/>
              <a:gd name="T2" fmla="*/ 639763 w 935"/>
              <a:gd name="T3" fmla="*/ 66675 h 307"/>
              <a:gd name="T4" fmla="*/ 449263 w 935"/>
              <a:gd name="T5" fmla="*/ 76200 h 307"/>
              <a:gd name="T6" fmla="*/ 325438 w 935"/>
              <a:gd name="T7" fmla="*/ 90488 h 307"/>
              <a:gd name="T8" fmla="*/ 182563 w 935"/>
              <a:gd name="T9" fmla="*/ 128588 h 307"/>
              <a:gd name="T10" fmla="*/ 49213 w 935"/>
              <a:gd name="T11" fmla="*/ 200025 h 307"/>
              <a:gd name="T12" fmla="*/ 15875 w 935"/>
              <a:gd name="T13" fmla="*/ 261938 h 307"/>
              <a:gd name="T14" fmla="*/ 1588 w 935"/>
              <a:gd name="T15" fmla="*/ 300038 h 307"/>
              <a:gd name="T16" fmla="*/ 30163 w 935"/>
              <a:gd name="T17" fmla="*/ 381000 h 307"/>
              <a:gd name="T18" fmla="*/ 111125 w 935"/>
              <a:gd name="T19" fmla="*/ 414338 h 307"/>
              <a:gd name="T20" fmla="*/ 273050 w 935"/>
              <a:gd name="T21" fmla="*/ 476250 h 307"/>
              <a:gd name="T22" fmla="*/ 430213 w 935"/>
              <a:gd name="T23" fmla="*/ 481013 h 307"/>
              <a:gd name="T24" fmla="*/ 611188 w 935"/>
              <a:gd name="T25" fmla="*/ 452438 h 307"/>
              <a:gd name="T26" fmla="*/ 715963 w 935"/>
              <a:gd name="T27" fmla="*/ 433388 h 307"/>
              <a:gd name="T28" fmla="*/ 782638 w 935"/>
              <a:gd name="T29" fmla="*/ 400050 h 307"/>
              <a:gd name="T30" fmla="*/ 830263 w 935"/>
              <a:gd name="T31" fmla="*/ 371475 h 307"/>
              <a:gd name="T32" fmla="*/ 901700 w 935"/>
              <a:gd name="T33" fmla="*/ 390525 h 307"/>
              <a:gd name="T34" fmla="*/ 1058863 w 935"/>
              <a:gd name="T35" fmla="*/ 414338 h 307"/>
              <a:gd name="T36" fmla="*/ 1225550 w 935"/>
              <a:gd name="T37" fmla="*/ 395288 h 307"/>
              <a:gd name="T38" fmla="*/ 1335088 w 935"/>
              <a:gd name="T39" fmla="*/ 357188 h 307"/>
              <a:gd name="T40" fmla="*/ 1454150 w 935"/>
              <a:gd name="T41" fmla="*/ 271463 h 307"/>
              <a:gd name="T42" fmla="*/ 1477963 w 935"/>
              <a:gd name="T43" fmla="*/ 157163 h 307"/>
              <a:gd name="T44" fmla="*/ 1463675 w 935"/>
              <a:gd name="T45" fmla="*/ 66675 h 307"/>
              <a:gd name="T46" fmla="*/ 1349375 w 935"/>
              <a:gd name="T47" fmla="*/ 23813 h 307"/>
              <a:gd name="T48" fmla="*/ 1220788 w 935"/>
              <a:gd name="T49" fmla="*/ 0 h 307"/>
              <a:gd name="T50" fmla="*/ 1068388 w 935"/>
              <a:gd name="T51" fmla="*/ 19050 h 307"/>
              <a:gd name="T52" fmla="*/ 963613 w 935"/>
              <a:gd name="T53" fmla="*/ 38100 h 307"/>
              <a:gd name="T54" fmla="*/ 868363 w 935"/>
              <a:gd name="T55" fmla="*/ 76200 h 307"/>
              <a:gd name="T56" fmla="*/ 796925 w 935"/>
              <a:gd name="T57" fmla="*/ 90488 h 30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5" h="307">
                <a:moveTo>
                  <a:pt x="502" y="57"/>
                </a:moveTo>
                <a:cubicBezTo>
                  <a:pt x="478" y="56"/>
                  <a:pt x="439" y="43"/>
                  <a:pt x="403" y="42"/>
                </a:cubicBezTo>
                <a:cubicBezTo>
                  <a:pt x="367" y="41"/>
                  <a:pt x="316" y="46"/>
                  <a:pt x="283" y="48"/>
                </a:cubicBezTo>
                <a:cubicBezTo>
                  <a:pt x="250" y="50"/>
                  <a:pt x="233" y="52"/>
                  <a:pt x="205" y="57"/>
                </a:cubicBezTo>
                <a:cubicBezTo>
                  <a:pt x="177" y="62"/>
                  <a:pt x="144" y="70"/>
                  <a:pt x="115" y="81"/>
                </a:cubicBezTo>
                <a:cubicBezTo>
                  <a:pt x="86" y="92"/>
                  <a:pt x="48" y="112"/>
                  <a:pt x="31" y="126"/>
                </a:cubicBezTo>
                <a:cubicBezTo>
                  <a:pt x="14" y="140"/>
                  <a:pt x="15" y="155"/>
                  <a:pt x="10" y="165"/>
                </a:cubicBezTo>
                <a:cubicBezTo>
                  <a:pt x="5" y="175"/>
                  <a:pt x="0" y="177"/>
                  <a:pt x="1" y="189"/>
                </a:cubicBezTo>
                <a:cubicBezTo>
                  <a:pt x="2" y="201"/>
                  <a:pt x="8" y="228"/>
                  <a:pt x="19" y="240"/>
                </a:cubicBezTo>
                <a:cubicBezTo>
                  <a:pt x="30" y="252"/>
                  <a:pt x="44" y="251"/>
                  <a:pt x="70" y="261"/>
                </a:cubicBezTo>
                <a:cubicBezTo>
                  <a:pt x="96" y="271"/>
                  <a:pt x="139" y="293"/>
                  <a:pt x="172" y="300"/>
                </a:cubicBezTo>
                <a:cubicBezTo>
                  <a:pt x="205" y="307"/>
                  <a:pt x="236" y="305"/>
                  <a:pt x="271" y="303"/>
                </a:cubicBezTo>
                <a:cubicBezTo>
                  <a:pt x="306" y="301"/>
                  <a:pt x="355" y="290"/>
                  <a:pt x="385" y="285"/>
                </a:cubicBezTo>
                <a:cubicBezTo>
                  <a:pt x="415" y="280"/>
                  <a:pt x="433" y="278"/>
                  <a:pt x="451" y="273"/>
                </a:cubicBezTo>
                <a:cubicBezTo>
                  <a:pt x="469" y="268"/>
                  <a:pt x="481" y="258"/>
                  <a:pt x="493" y="252"/>
                </a:cubicBezTo>
                <a:cubicBezTo>
                  <a:pt x="505" y="246"/>
                  <a:pt x="511" y="235"/>
                  <a:pt x="523" y="234"/>
                </a:cubicBezTo>
                <a:cubicBezTo>
                  <a:pt x="535" y="233"/>
                  <a:pt x="544" y="242"/>
                  <a:pt x="568" y="246"/>
                </a:cubicBezTo>
                <a:cubicBezTo>
                  <a:pt x="592" y="250"/>
                  <a:pt x="633" y="260"/>
                  <a:pt x="667" y="261"/>
                </a:cubicBezTo>
                <a:cubicBezTo>
                  <a:pt x="701" y="262"/>
                  <a:pt x="743" y="255"/>
                  <a:pt x="772" y="249"/>
                </a:cubicBezTo>
                <a:cubicBezTo>
                  <a:pt x="801" y="243"/>
                  <a:pt x="817" y="238"/>
                  <a:pt x="841" y="225"/>
                </a:cubicBezTo>
                <a:cubicBezTo>
                  <a:pt x="865" y="212"/>
                  <a:pt x="901" y="192"/>
                  <a:pt x="916" y="171"/>
                </a:cubicBezTo>
                <a:cubicBezTo>
                  <a:pt x="931" y="150"/>
                  <a:pt x="930" y="120"/>
                  <a:pt x="931" y="99"/>
                </a:cubicBezTo>
                <a:cubicBezTo>
                  <a:pt x="932" y="78"/>
                  <a:pt x="935" y="56"/>
                  <a:pt x="922" y="42"/>
                </a:cubicBezTo>
                <a:cubicBezTo>
                  <a:pt x="909" y="28"/>
                  <a:pt x="876" y="22"/>
                  <a:pt x="850" y="15"/>
                </a:cubicBezTo>
                <a:cubicBezTo>
                  <a:pt x="824" y="8"/>
                  <a:pt x="798" y="0"/>
                  <a:pt x="769" y="0"/>
                </a:cubicBezTo>
                <a:cubicBezTo>
                  <a:pt x="740" y="0"/>
                  <a:pt x="700" y="8"/>
                  <a:pt x="673" y="12"/>
                </a:cubicBezTo>
                <a:cubicBezTo>
                  <a:pt x="646" y="16"/>
                  <a:pt x="628" y="18"/>
                  <a:pt x="607" y="24"/>
                </a:cubicBezTo>
                <a:cubicBezTo>
                  <a:pt x="586" y="30"/>
                  <a:pt x="564" y="42"/>
                  <a:pt x="547" y="48"/>
                </a:cubicBezTo>
                <a:cubicBezTo>
                  <a:pt x="530" y="54"/>
                  <a:pt x="526" y="58"/>
                  <a:pt x="502" y="57"/>
                </a:cubicBezTo>
                <a:close/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75" name="Freeform 39"/>
          <p:cNvSpPr>
            <a:spLocks/>
          </p:cNvSpPr>
          <p:nvPr/>
        </p:nvSpPr>
        <p:spPr bwMode="auto">
          <a:xfrm>
            <a:off x="6073775" y="2613025"/>
            <a:ext cx="1890713" cy="1962150"/>
          </a:xfrm>
          <a:custGeom>
            <a:avLst/>
            <a:gdLst>
              <a:gd name="T0" fmla="*/ 612775 w 1191"/>
              <a:gd name="T1" fmla="*/ 611188 h 1236"/>
              <a:gd name="T2" fmla="*/ 298450 w 1191"/>
              <a:gd name="T3" fmla="*/ 568325 h 1236"/>
              <a:gd name="T4" fmla="*/ 84138 w 1191"/>
              <a:gd name="T5" fmla="*/ 606425 h 1236"/>
              <a:gd name="T6" fmla="*/ 7938 w 1191"/>
              <a:gd name="T7" fmla="*/ 801688 h 1236"/>
              <a:gd name="T8" fmla="*/ 65088 w 1191"/>
              <a:gd name="T9" fmla="*/ 949325 h 1236"/>
              <a:gd name="T10" fmla="*/ 55563 w 1191"/>
              <a:gd name="T11" fmla="*/ 1144588 h 1236"/>
              <a:gd name="T12" fmla="*/ 127000 w 1191"/>
              <a:gd name="T13" fmla="*/ 1397000 h 1236"/>
              <a:gd name="T14" fmla="*/ 317500 w 1191"/>
              <a:gd name="T15" fmla="*/ 1449388 h 1236"/>
              <a:gd name="T16" fmla="*/ 407988 w 1191"/>
              <a:gd name="T17" fmla="*/ 1363663 h 1236"/>
              <a:gd name="T18" fmla="*/ 422275 w 1191"/>
              <a:gd name="T19" fmla="*/ 1206500 h 1236"/>
              <a:gd name="T20" fmla="*/ 355600 w 1191"/>
              <a:gd name="T21" fmla="*/ 1058863 h 1236"/>
              <a:gd name="T22" fmla="*/ 279400 w 1191"/>
              <a:gd name="T23" fmla="*/ 987425 h 1236"/>
              <a:gd name="T24" fmla="*/ 341313 w 1191"/>
              <a:gd name="T25" fmla="*/ 906463 h 1236"/>
              <a:gd name="T26" fmla="*/ 431800 w 1191"/>
              <a:gd name="T27" fmla="*/ 754063 h 1236"/>
              <a:gd name="T28" fmla="*/ 579438 w 1191"/>
              <a:gd name="T29" fmla="*/ 725488 h 1236"/>
              <a:gd name="T30" fmla="*/ 1089025 w 1191"/>
              <a:gd name="T31" fmla="*/ 739775 h 1236"/>
              <a:gd name="T32" fmla="*/ 1236663 w 1191"/>
              <a:gd name="T33" fmla="*/ 787400 h 1236"/>
              <a:gd name="T34" fmla="*/ 1203325 w 1191"/>
              <a:gd name="T35" fmla="*/ 944563 h 1236"/>
              <a:gd name="T36" fmla="*/ 1227138 w 1191"/>
              <a:gd name="T37" fmla="*/ 1220788 h 1236"/>
              <a:gd name="T38" fmla="*/ 1322388 w 1191"/>
              <a:gd name="T39" fmla="*/ 1454150 h 1236"/>
              <a:gd name="T40" fmla="*/ 1222375 w 1191"/>
              <a:gd name="T41" fmla="*/ 1587500 h 1236"/>
              <a:gd name="T42" fmla="*/ 1060450 w 1191"/>
              <a:gd name="T43" fmla="*/ 1749425 h 1236"/>
              <a:gd name="T44" fmla="*/ 1146175 w 1191"/>
              <a:gd name="T45" fmla="*/ 1949450 h 1236"/>
              <a:gd name="T46" fmla="*/ 1450975 w 1191"/>
              <a:gd name="T47" fmla="*/ 1897063 h 1236"/>
              <a:gd name="T48" fmla="*/ 1617663 w 1191"/>
              <a:gd name="T49" fmla="*/ 1744663 h 1236"/>
              <a:gd name="T50" fmla="*/ 1617663 w 1191"/>
              <a:gd name="T51" fmla="*/ 1601788 h 1236"/>
              <a:gd name="T52" fmla="*/ 1503363 w 1191"/>
              <a:gd name="T53" fmla="*/ 1554163 h 1236"/>
              <a:gd name="T54" fmla="*/ 1460500 w 1191"/>
              <a:gd name="T55" fmla="*/ 1368425 h 1236"/>
              <a:gd name="T56" fmla="*/ 1574800 w 1191"/>
              <a:gd name="T57" fmla="*/ 1211263 h 1236"/>
              <a:gd name="T58" fmla="*/ 1574800 w 1191"/>
              <a:gd name="T59" fmla="*/ 1025525 h 1236"/>
              <a:gd name="T60" fmla="*/ 1646238 w 1191"/>
              <a:gd name="T61" fmla="*/ 1049338 h 1236"/>
              <a:gd name="T62" fmla="*/ 1822450 w 1191"/>
              <a:gd name="T63" fmla="*/ 996950 h 1236"/>
              <a:gd name="T64" fmla="*/ 1812925 w 1191"/>
              <a:gd name="T65" fmla="*/ 787400 h 1236"/>
              <a:gd name="T66" fmla="*/ 1684338 w 1191"/>
              <a:gd name="T67" fmla="*/ 635000 h 1236"/>
              <a:gd name="T68" fmla="*/ 1584325 w 1191"/>
              <a:gd name="T69" fmla="*/ 596900 h 1236"/>
              <a:gd name="T70" fmla="*/ 1679575 w 1191"/>
              <a:gd name="T71" fmla="*/ 458788 h 1236"/>
              <a:gd name="T72" fmla="*/ 1874838 w 1191"/>
              <a:gd name="T73" fmla="*/ 311150 h 1236"/>
              <a:gd name="T74" fmla="*/ 1803400 w 1191"/>
              <a:gd name="T75" fmla="*/ 106363 h 1236"/>
              <a:gd name="T76" fmla="*/ 1617663 w 1191"/>
              <a:gd name="T77" fmla="*/ 20638 h 1236"/>
              <a:gd name="T78" fmla="*/ 1408113 w 1191"/>
              <a:gd name="T79" fmla="*/ 11113 h 1236"/>
              <a:gd name="T80" fmla="*/ 1331913 w 1191"/>
              <a:gd name="T81" fmla="*/ 134938 h 1236"/>
              <a:gd name="T82" fmla="*/ 1427163 w 1191"/>
              <a:gd name="T83" fmla="*/ 339725 h 1236"/>
              <a:gd name="T84" fmla="*/ 1393825 w 1191"/>
              <a:gd name="T85" fmla="*/ 520700 h 1236"/>
              <a:gd name="T86" fmla="*/ 1250950 w 1191"/>
              <a:gd name="T87" fmla="*/ 615950 h 1236"/>
              <a:gd name="T88" fmla="*/ 946150 w 1191"/>
              <a:gd name="T89" fmla="*/ 620713 h 12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191" h="1236">
                <a:moveTo>
                  <a:pt x="518" y="385"/>
                </a:moveTo>
                <a:cubicBezTo>
                  <a:pt x="474" y="386"/>
                  <a:pt x="431" y="388"/>
                  <a:pt x="386" y="385"/>
                </a:cubicBezTo>
                <a:cubicBezTo>
                  <a:pt x="341" y="382"/>
                  <a:pt x="281" y="372"/>
                  <a:pt x="248" y="367"/>
                </a:cubicBezTo>
                <a:cubicBezTo>
                  <a:pt x="215" y="362"/>
                  <a:pt x="211" y="359"/>
                  <a:pt x="188" y="358"/>
                </a:cubicBezTo>
                <a:cubicBezTo>
                  <a:pt x="165" y="357"/>
                  <a:pt x="132" y="357"/>
                  <a:pt x="110" y="361"/>
                </a:cubicBezTo>
                <a:cubicBezTo>
                  <a:pt x="88" y="365"/>
                  <a:pt x="70" y="368"/>
                  <a:pt x="53" y="382"/>
                </a:cubicBezTo>
                <a:cubicBezTo>
                  <a:pt x="36" y="396"/>
                  <a:pt x="16" y="425"/>
                  <a:pt x="8" y="445"/>
                </a:cubicBezTo>
                <a:cubicBezTo>
                  <a:pt x="0" y="465"/>
                  <a:pt x="4" y="486"/>
                  <a:pt x="5" y="505"/>
                </a:cubicBezTo>
                <a:cubicBezTo>
                  <a:pt x="6" y="524"/>
                  <a:pt x="8" y="544"/>
                  <a:pt x="14" y="559"/>
                </a:cubicBezTo>
                <a:cubicBezTo>
                  <a:pt x="20" y="574"/>
                  <a:pt x="37" y="585"/>
                  <a:pt x="41" y="598"/>
                </a:cubicBezTo>
                <a:cubicBezTo>
                  <a:pt x="45" y="611"/>
                  <a:pt x="39" y="620"/>
                  <a:pt x="38" y="640"/>
                </a:cubicBezTo>
                <a:cubicBezTo>
                  <a:pt x="37" y="660"/>
                  <a:pt x="33" y="693"/>
                  <a:pt x="35" y="721"/>
                </a:cubicBezTo>
                <a:cubicBezTo>
                  <a:pt x="37" y="749"/>
                  <a:pt x="46" y="785"/>
                  <a:pt x="53" y="811"/>
                </a:cubicBezTo>
                <a:cubicBezTo>
                  <a:pt x="60" y="837"/>
                  <a:pt x="66" y="862"/>
                  <a:pt x="80" y="880"/>
                </a:cubicBezTo>
                <a:cubicBezTo>
                  <a:pt x="94" y="898"/>
                  <a:pt x="117" y="910"/>
                  <a:pt x="137" y="916"/>
                </a:cubicBezTo>
                <a:cubicBezTo>
                  <a:pt x="157" y="922"/>
                  <a:pt x="184" y="917"/>
                  <a:pt x="200" y="913"/>
                </a:cubicBezTo>
                <a:cubicBezTo>
                  <a:pt x="216" y="909"/>
                  <a:pt x="226" y="898"/>
                  <a:pt x="236" y="889"/>
                </a:cubicBezTo>
                <a:cubicBezTo>
                  <a:pt x="246" y="880"/>
                  <a:pt x="252" y="870"/>
                  <a:pt x="257" y="859"/>
                </a:cubicBezTo>
                <a:cubicBezTo>
                  <a:pt x="262" y="848"/>
                  <a:pt x="268" y="836"/>
                  <a:pt x="269" y="820"/>
                </a:cubicBezTo>
                <a:cubicBezTo>
                  <a:pt x="270" y="804"/>
                  <a:pt x="268" y="777"/>
                  <a:pt x="266" y="760"/>
                </a:cubicBezTo>
                <a:cubicBezTo>
                  <a:pt x="264" y="743"/>
                  <a:pt x="261" y="730"/>
                  <a:pt x="254" y="715"/>
                </a:cubicBezTo>
                <a:cubicBezTo>
                  <a:pt x="247" y="700"/>
                  <a:pt x="233" y="680"/>
                  <a:pt x="224" y="667"/>
                </a:cubicBezTo>
                <a:cubicBezTo>
                  <a:pt x="215" y="654"/>
                  <a:pt x="205" y="644"/>
                  <a:pt x="197" y="637"/>
                </a:cubicBezTo>
                <a:cubicBezTo>
                  <a:pt x="189" y="630"/>
                  <a:pt x="178" y="630"/>
                  <a:pt x="176" y="622"/>
                </a:cubicBezTo>
                <a:cubicBezTo>
                  <a:pt x="174" y="614"/>
                  <a:pt x="179" y="597"/>
                  <a:pt x="185" y="589"/>
                </a:cubicBezTo>
                <a:cubicBezTo>
                  <a:pt x="191" y="581"/>
                  <a:pt x="206" y="579"/>
                  <a:pt x="215" y="571"/>
                </a:cubicBezTo>
                <a:cubicBezTo>
                  <a:pt x="224" y="563"/>
                  <a:pt x="233" y="554"/>
                  <a:pt x="242" y="538"/>
                </a:cubicBezTo>
                <a:cubicBezTo>
                  <a:pt x="251" y="522"/>
                  <a:pt x="263" y="491"/>
                  <a:pt x="272" y="475"/>
                </a:cubicBezTo>
                <a:cubicBezTo>
                  <a:pt x="281" y="459"/>
                  <a:pt x="281" y="445"/>
                  <a:pt x="296" y="442"/>
                </a:cubicBezTo>
                <a:cubicBezTo>
                  <a:pt x="311" y="439"/>
                  <a:pt x="323" y="454"/>
                  <a:pt x="365" y="457"/>
                </a:cubicBezTo>
                <a:cubicBezTo>
                  <a:pt x="407" y="460"/>
                  <a:pt x="495" y="459"/>
                  <a:pt x="548" y="460"/>
                </a:cubicBezTo>
                <a:cubicBezTo>
                  <a:pt x="601" y="461"/>
                  <a:pt x="652" y="464"/>
                  <a:pt x="686" y="466"/>
                </a:cubicBezTo>
                <a:cubicBezTo>
                  <a:pt x="720" y="468"/>
                  <a:pt x="737" y="467"/>
                  <a:pt x="752" y="472"/>
                </a:cubicBezTo>
                <a:cubicBezTo>
                  <a:pt x="767" y="477"/>
                  <a:pt x="775" y="485"/>
                  <a:pt x="779" y="496"/>
                </a:cubicBezTo>
                <a:cubicBezTo>
                  <a:pt x="783" y="507"/>
                  <a:pt x="782" y="525"/>
                  <a:pt x="779" y="541"/>
                </a:cubicBezTo>
                <a:cubicBezTo>
                  <a:pt x="776" y="557"/>
                  <a:pt x="762" y="574"/>
                  <a:pt x="758" y="595"/>
                </a:cubicBezTo>
                <a:cubicBezTo>
                  <a:pt x="754" y="616"/>
                  <a:pt x="752" y="638"/>
                  <a:pt x="755" y="667"/>
                </a:cubicBezTo>
                <a:cubicBezTo>
                  <a:pt x="758" y="696"/>
                  <a:pt x="762" y="740"/>
                  <a:pt x="773" y="769"/>
                </a:cubicBezTo>
                <a:cubicBezTo>
                  <a:pt x="784" y="798"/>
                  <a:pt x="811" y="814"/>
                  <a:pt x="821" y="838"/>
                </a:cubicBezTo>
                <a:cubicBezTo>
                  <a:pt x="831" y="862"/>
                  <a:pt x="831" y="892"/>
                  <a:pt x="833" y="916"/>
                </a:cubicBezTo>
                <a:cubicBezTo>
                  <a:pt x="835" y="940"/>
                  <a:pt x="843" y="971"/>
                  <a:pt x="833" y="985"/>
                </a:cubicBezTo>
                <a:cubicBezTo>
                  <a:pt x="823" y="999"/>
                  <a:pt x="789" y="991"/>
                  <a:pt x="770" y="1000"/>
                </a:cubicBezTo>
                <a:cubicBezTo>
                  <a:pt x="751" y="1009"/>
                  <a:pt x="733" y="1025"/>
                  <a:pt x="716" y="1042"/>
                </a:cubicBezTo>
                <a:cubicBezTo>
                  <a:pt x="699" y="1059"/>
                  <a:pt x="677" y="1078"/>
                  <a:pt x="668" y="1102"/>
                </a:cubicBezTo>
                <a:cubicBezTo>
                  <a:pt x="659" y="1126"/>
                  <a:pt x="653" y="1165"/>
                  <a:pt x="662" y="1186"/>
                </a:cubicBezTo>
                <a:cubicBezTo>
                  <a:pt x="671" y="1207"/>
                  <a:pt x="697" y="1221"/>
                  <a:pt x="722" y="1228"/>
                </a:cubicBezTo>
                <a:cubicBezTo>
                  <a:pt x="747" y="1235"/>
                  <a:pt x="780" y="1236"/>
                  <a:pt x="812" y="1231"/>
                </a:cubicBezTo>
                <a:cubicBezTo>
                  <a:pt x="844" y="1226"/>
                  <a:pt x="885" y="1209"/>
                  <a:pt x="914" y="1195"/>
                </a:cubicBezTo>
                <a:cubicBezTo>
                  <a:pt x="943" y="1181"/>
                  <a:pt x="969" y="1163"/>
                  <a:pt x="986" y="1147"/>
                </a:cubicBezTo>
                <a:cubicBezTo>
                  <a:pt x="1003" y="1131"/>
                  <a:pt x="1010" y="1117"/>
                  <a:pt x="1019" y="1099"/>
                </a:cubicBezTo>
                <a:cubicBezTo>
                  <a:pt x="1028" y="1081"/>
                  <a:pt x="1037" y="1054"/>
                  <a:pt x="1037" y="1039"/>
                </a:cubicBezTo>
                <a:cubicBezTo>
                  <a:pt x="1037" y="1024"/>
                  <a:pt x="1028" y="1019"/>
                  <a:pt x="1019" y="1009"/>
                </a:cubicBezTo>
                <a:cubicBezTo>
                  <a:pt x="1010" y="999"/>
                  <a:pt x="992" y="984"/>
                  <a:pt x="980" y="979"/>
                </a:cubicBezTo>
                <a:cubicBezTo>
                  <a:pt x="968" y="974"/>
                  <a:pt x="958" y="980"/>
                  <a:pt x="947" y="979"/>
                </a:cubicBezTo>
                <a:cubicBezTo>
                  <a:pt x="936" y="978"/>
                  <a:pt x="918" y="995"/>
                  <a:pt x="914" y="976"/>
                </a:cubicBezTo>
                <a:cubicBezTo>
                  <a:pt x="910" y="957"/>
                  <a:pt x="911" y="886"/>
                  <a:pt x="920" y="862"/>
                </a:cubicBezTo>
                <a:cubicBezTo>
                  <a:pt x="929" y="838"/>
                  <a:pt x="956" y="848"/>
                  <a:pt x="968" y="832"/>
                </a:cubicBezTo>
                <a:cubicBezTo>
                  <a:pt x="980" y="816"/>
                  <a:pt x="988" y="786"/>
                  <a:pt x="992" y="763"/>
                </a:cubicBezTo>
                <a:cubicBezTo>
                  <a:pt x="996" y="740"/>
                  <a:pt x="992" y="710"/>
                  <a:pt x="992" y="691"/>
                </a:cubicBezTo>
                <a:cubicBezTo>
                  <a:pt x="992" y="672"/>
                  <a:pt x="993" y="656"/>
                  <a:pt x="992" y="646"/>
                </a:cubicBezTo>
                <a:cubicBezTo>
                  <a:pt x="991" y="636"/>
                  <a:pt x="979" y="626"/>
                  <a:pt x="986" y="628"/>
                </a:cubicBezTo>
                <a:cubicBezTo>
                  <a:pt x="993" y="630"/>
                  <a:pt x="1017" y="657"/>
                  <a:pt x="1037" y="661"/>
                </a:cubicBezTo>
                <a:cubicBezTo>
                  <a:pt x="1057" y="665"/>
                  <a:pt x="1088" y="660"/>
                  <a:pt x="1106" y="655"/>
                </a:cubicBezTo>
                <a:cubicBezTo>
                  <a:pt x="1124" y="650"/>
                  <a:pt x="1140" y="642"/>
                  <a:pt x="1148" y="628"/>
                </a:cubicBezTo>
                <a:cubicBezTo>
                  <a:pt x="1156" y="614"/>
                  <a:pt x="1155" y="590"/>
                  <a:pt x="1154" y="568"/>
                </a:cubicBezTo>
                <a:cubicBezTo>
                  <a:pt x="1153" y="546"/>
                  <a:pt x="1151" y="517"/>
                  <a:pt x="1142" y="496"/>
                </a:cubicBezTo>
                <a:cubicBezTo>
                  <a:pt x="1133" y="475"/>
                  <a:pt x="1110" y="458"/>
                  <a:pt x="1097" y="442"/>
                </a:cubicBezTo>
                <a:cubicBezTo>
                  <a:pt x="1084" y="426"/>
                  <a:pt x="1072" y="409"/>
                  <a:pt x="1061" y="400"/>
                </a:cubicBezTo>
                <a:cubicBezTo>
                  <a:pt x="1050" y="391"/>
                  <a:pt x="1041" y="392"/>
                  <a:pt x="1031" y="388"/>
                </a:cubicBezTo>
                <a:cubicBezTo>
                  <a:pt x="1021" y="384"/>
                  <a:pt x="1001" y="387"/>
                  <a:pt x="998" y="376"/>
                </a:cubicBezTo>
                <a:cubicBezTo>
                  <a:pt x="995" y="365"/>
                  <a:pt x="1003" y="334"/>
                  <a:pt x="1013" y="319"/>
                </a:cubicBezTo>
                <a:cubicBezTo>
                  <a:pt x="1023" y="304"/>
                  <a:pt x="1036" y="300"/>
                  <a:pt x="1058" y="289"/>
                </a:cubicBezTo>
                <a:cubicBezTo>
                  <a:pt x="1080" y="278"/>
                  <a:pt x="1122" y="265"/>
                  <a:pt x="1142" y="250"/>
                </a:cubicBezTo>
                <a:cubicBezTo>
                  <a:pt x="1162" y="235"/>
                  <a:pt x="1174" y="212"/>
                  <a:pt x="1181" y="196"/>
                </a:cubicBezTo>
                <a:cubicBezTo>
                  <a:pt x="1188" y="180"/>
                  <a:pt x="1191" y="172"/>
                  <a:pt x="1184" y="151"/>
                </a:cubicBezTo>
                <a:cubicBezTo>
                  <a:pt x="1177" y="130"/>
                  <a:pt x="1156" y="86"/>
                  <a:pt x="1136" y="67"/>
                </a:cubicBezTo>
                <a:cubicBezTo>
                  <a:pt x="1116" y="48"/>
                  <a:pt x="1080" y="46"/>
                  <a:pt x="1061" y="37"/>
                </a:cubicBezTo>
                <a:cubicBezTo>
                  <a:pt x="1042" y="28"/>
                  <a:pt x="1040" y="19"/>
                  <a:pt x="1019" y="13"/>
                </a:cubicBezTo>
                <a:cubicBezTo>
                  <a:pt x="998" y="7"/>
                  <a:pt x="957" y="2"/>
                  <a:pt x="935" y="1"/>
                </a:cubicBezTo>
                <a:cubicBezTo>
                  <a:pt x="913" y="0"/>
                  <a:pt x="902" y="3"/>
                  <a:pt x="887" y="7"/>
                </a:cubicBezTo>
                <a:cubicBezTo>
                  <a:pt x="872" y="11"/>
                  <a:pt x="850" y="12"/>
                  <a:pt x="842" y="25"/>
                </a:cubicBezTo>
                <a:cubicBezTo>
                  <a:pt x="834" y="38"/>
                  <a:pt x="836" y="61"/>
                  <a:pt x="839" y="85"/>
                </a:cubicBezTo>
                <a:cubicBezTo>
                  <a:pt x="842" y="109"/>
                  <a:pt x="850" y="148"/>
                  <a:pt x="860" y="169"/>
                </a:cubicBezTo>
                <a:cubicBezTo>
                  <a:pt x="870" y="190"/>
                  <a:pt x="890" y="199"/>
                  <a:pt x="899" y="214"/>
                </a:cubicBezTo>
                <a:cubicBezTo>
                  <a:pt x="908" y="229"/>
                  <a:pt x="914" y="240"/>
                  <a:pt x="911" y="259"/>
                </a:cubicBezTo>
                <a:cubicBezTo>
                  <a:pt x="908" y="278"/>
                  <a:pt x="889" y="311"/>
                  <a:pt x="878" y="328"/>
                </a:cubicBezTo>
                <a:cubicBezTo>
                  <a:pt x="867" y="345"/>
                  <a:pt x="860" y="354"/>
                  <a:pt x="845" y="364"/>
                </a:cubicBezTo>
                <a:cubicBezTo>
                  <a:pt x="830" y="374"/>
                  <a:pt x="812" y="384"/>
                  <a:pt x="788" y="388"/>
                </a:cubicBezTo>
                <a:cubicBezTo>
                  <a:pt x="764" y="392"/>
                  <a:pt x="733" y="390"/>
                  <a:pt x="701" y="391"/>
                </a:cubicBezTo>
                <a:cubicBezTo>
                  <a:pt x="669" y="392"/>
                  <a:pt x="630" y="392"/>
                  <a:pt x="596" y="391"/>
                </a:cubicBezTo>
                <a:cubicBezTo>
                  <a:pt x="562" y="390"/>
                  <a:pt x="513" y="388"/>
                  <a:pt x="497" y="388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76" name="Line 14"/>
          <p:cNvSpPr>
            <a:spLocks noChangeShapeType="1"/>
          </p:cNvSpPr>
          <p:nvPr/>
        </p:nvSpPr>
        <p:spPr bwMode="auto">
          <a:xfrm flipH="1">
            <a:off x="6985000" y="1841500"/>
            <a:ext cx="660400" cy="1028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77" name="Line 15"/>
          <p:cNvSpPr>
            <a:spLocks noChangeShapeType="1"/>
          </p:cNvSpPr>
          <p:nvPr/>
        </p:nvSpPr>
        <p:spPr bwMode="auto">
          <a:xfrm flipH="1">
            <a:off x="6286500" y="2032000"/>
            <a:ext cx="50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78" name="Line 16"/>
          <p:cNvSpPr>
            <a:spLocks noChangeShapeType="1"/>
          </p:cNvSpPr>
          <p:nvPr/>
        </p:nvSpPr>
        <p:spPr bwMode="auto">
          <a:xfrm flipH="1">
            <a:off x="7670800" y="2565400"/>
            <a:ext cx="3175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79" name="Line 17"/>
          <p:cNvSpPr>
            <a:spLocks noChangeShapeType="1"/>
          </p:cNvSpPr>
          <p:nvPr/>
        </p:nvSpPr>
        <p:spPr bwMode="auto">
          <a:xfrm flipH="1">
            <a:off x="2552700" y="2235200"/>
            <a:ext cx="723900" cy="135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80" name="Line 20"/>
          <p:cNvSpPr>
            <a:spLocks noChangeShapeType="1"/>
          </p:cNvSpPr>
          <p:nvPr/>
        </p:nvSpPr>
        <p:spPr bwMode="auto">
          <a:xfrm flipH="1" flipV="1">
            <a:off x="1638300" y="5003800"/>
            <a:ext cx="4953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81" name="Line 21"/>
          <p:cNvSpPr>
            <a:spLocks noChangeShapeType="1"/>
          </p:cNvSpPr>
          <p:nvPr/>
        </p:nvSpPr>
        <p:spPr bwMode="auto">
          <a:xfrm flipH="1" flipV="1">
            <a:off x="7391400" y="4356100"/>
            <a:ext cx="571500" cy="93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182" name="Text Box 40"/>
          <p:cNvSpPr txBox="1">
            <a:spLocks noChangeArrowheads="1"/>
          </p:cNvSpPr>
          <p:nvPr/>
        </p:nvSpPr>
        <p:spPr bwMode="auto">
          <a:xfrm>
            <a:off x="2973388" y="5832475"/>
            <a:ext cx="19732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fibrous pericardium</a:t>
            </a:r>
          </a:p>
        </p:txBody>
      </p:sp>
      <p:sp>
        <p:nvSpPr>
          <p:cNvPr id="49183" name="Line 41"/>
          <p:cNvSpPr>
            <a:spLocks noChangeShapeType="1"/>
          </p:cNvSpPr>
          <p:nvPr/>
        </p:nvSpPr>
        <p:spPr bwMode="auto">
          <a:xfrm flipH="1" flipV="1">
            <a:off x="2984500" y="5168900"/>
            <a:ext cx="469900" cy="78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95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ericardiu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1319213"/>
            <a:ext cx="4911725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6316663" y="4826000"/>
            <a:ext cx="2587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serous pericardium (reflection)</a:t>
            </a:r>
          </a:p>
        </p:txBody>
      </p:sp>
      <p:sp>
        <p:nvSpPr>
          <p:cNvPr id="51204" name="Text Box 13"/>
          <p:cNvSpPr txBox="1">
            <a:spLocks noChangeArrowheads="1"/>
          </p:cNvSpPr>
          <p:nvPr/>
        </p:nvSpPr>
        <p:spPr bwMode="auto">
          <a:xfrm>
            <a:off x="1462088" y="441325"/>
            <a:ext cx="6437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Primitive Heart Tube in the Pericardial Sac III.</a:t>
            </a:r>
          </a:p>
        </p:txBody>
      </p:sp>
      <p:sp>
        <p:nvSpPr>
          <p:cNvPr id="51205" name="Text Box 14"/>
          <p:cNvSpPr txBox="1">
            <a:spLocks noChangeArrowheads="1"/>
          </p:cNvSpPr>
          <p:nvPr/>
        </p:nvSpPr>
        <p:spPr bwMode="auto">
          <a:xfrm>
            <a:off x="3057525" y="1014413"/>
            <a:ext cx="2786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C3300"/>
                </a:solidFill>
              </a:rPr>
              <a:t>outflow tract</a:t>
            </a:r>
          </a:p>
        </p:txBody>
      </p:sp>
      <p:sp>
        <p:nvSpPr>
          <p:cNvPr id="51206" name="Text Box 15"/>
          <p:cNvSpPr txBox="1">
            <a:spLocks noChangeArrowheads="1"/>
          </p:cNvSpPr>
          <p:nvPr/>
        </p:nvSpPr>
        <p:spPr bwMode="auto">
          <a:xfrm>
            <a:off x="6842125" y="2927350"/>
            <a:ext cx="169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</a:rPr>
              <a:t>inflow tract</a:t>
            </a:r>
          </a:p>
        </p:txBody>
      </p:sp>
      <p:sp>
        <p:nvSpPr>
          <p:cNvPr id="51207" name="Text Box 16"/>
          <p:cNvSpPr txBox="1">
            <a:spLocks noChangeArrowheads="1"/>
          </p:cNvSpPr>
          <p:nvPr/>
        </p:nvSpPr>
        <p:spPr bwMode="auto">
          <a:xfrm>
            <a:off x="6346825" y="906463"/>
            <a:ext cx="2559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transverse sinus of pericardium</a:t>
            </a:r>
          </a:p>
        </p:txBody>
      </p:sp>
      <p:sp>
        <p:nvSpPr>
          <p:cNvPr id="51208" name="Text Box 17"/>
          <p:cNvSpPr txBox="1">
            <a:spLocks noChangeArrowheads="1"/>
          </p:cNvSpPr>
          <p:nvPr/>
        </p:nvSpPr>
        <p:spPr bwMode="auto">
          <a:xfrm>
            <a:off x="830263" y="1460500"/>
            <a:ext cx="2587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serous pericardium (reflection)</a:t>
            </a:r>
          </a:p>
        </p:txBody>
      </p:sp>
      <p:sp>
        <p:nvSpPr>
          <p:cNvPr id="51209" name="Freeform 18"/>
          <p:cNvSpPr>
            <a:spLocks/>
          </p:cNvSpPr>
          <p:nvPr/>
        </p:nvSpPr>
        <p:spPr bwMode="auto">
          <a:xfrm>
            <a:off x="4699000" y="2238375"/>
            <a:ext cx="1358900" cy="681038"/>
          </a:xfrm>
          <a:custGeom>
            <a:avLst/>
            <a:gdLst>
              <a:gd name="T0" fmla="*/ 815975 w 856"/>
              <a:gd name="T1" fmla="*/ 28575 h 429"/>
              <a:gd name="T2" fmla="*/ 482600 w 856"/>
              <a:gd name="T3" fmla="*/ 0 h 429"/>
              <a:gd name="T4" fmla="*/ 292100 w 856"/>
              <a:gd name="T5" fmla="*/ 28575 h 429"/>
              <a:gd name="T6" fmla="*/ 168275 w 856"/>
              <a:gd name="T7" fmla="*/ 152400 h 429"/>
              <a:gd name="T8" fmla="*/ 73025 w 856"/>
              <a:gd name="T9" fmla="*/ 390525 h 429"/>
              <a:gd name="T10" fmla="*/ 6350 w 856"/>
              <a:gd name="T11" fmla="*/ 581025 h 429"/>
              <a:gd name="T12" fmla="*/ 34925 w 856"/>
              <a:gd name="T13" fmla="*/ 666750 h 429"/>
              <a:gd name="T14" fmla="*/ 158750 w 856"/>
              <a:gd name="T15" fmla="*/ 666750 h 429"/>
              <a:gd name="T16" fmla="*/ 377825 w 856"/>
              <a:gd name="T17" fmla="*/ 609600 h 429"/>
              <a:gd name="T18" fmla="*/ 749300 w 856"/>
              <a:gd name="T19" fmla="*/ 561975 h 429"/>
              <a:gd name="T20" fmla="*/ 958850 w 856"/>
              <a:gd name="T21" fmla="*/ 561975 h 429"/>
              <a:gd name="T22" fmla="*/ 1139825 w 856"/>
              <a:gd name="T23" fmla="*/ 590550 h 429"/>
              <a:gd name="T24" fmla="*/ 1282700 w 856"/>
              <a:gd name="T25" fmla="*/ 523875 h 429"/>
              <a:gd name="T26" fmla="*/ 1330325 w 856"/>
              <a:gd name="T27" fmla="*/ 457200 h 429"/>
              <a:gd name="T28" fmla="*/ 1330325 w 856"/>
              <a:gd name="T29" fmla="*/ 285750 h 429"/>
              <a:gd name="T30" fmla="*/ 1158875 w 856"/>
              <a:gd name="T31" fmla="*/ 142875 h 429"/>
              <a:gd name="T32" fmla="*/ 1006475 w 856"/>
              <a:gd name="T33" fmla="*/ 95250 h 429"/>
              <a:gd name="T34" fmla="*/ 815975 w 856"/>
              <a:gd name="T35" fmla="*/ 28575 h 42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56" h="429">
                <a:moveTo>
                  <a:pt x="514" y="18"/>
                </a:moveTo>
                <a:cubicBezTo>
                  <a:pt x="459" y="8"/>
                  <a:pt x="359" y="0"/>
                  <a:pt x="304" y="0"/>
                </a:cubicBezTo>
                <a:cubicBezTo>
                  <a:pt x="249" y="0"/>
                  <a:pt x="217" y="2"/>
                  <a:pt x="184" y="18"/>
                </a:cubicBezTo>
                <a:cubicBezTo>
                  <a:pt x="151" y="34"/>
                  <a:pt x="129" y="58"/>
                  <a:pt x="106" y="96"/>
                </a:cubicBezTo>
                <a:cubicBezTo>
                  <a:pt x="83" y="134"/>
                  <a:pt x="63" y="201"/>
                  <a:pt x="46" y="246"/>
                </a:cubicBezTo>
                <a:cubicBezTo>
                  <a:pt x="29" y="291"/>
                  <a:pt x="8" y="337"/>
                  <a:pt x="4" y="366"/>
                </a:cubicBezTo>
                <a:cubicBezTo>
                  <a:pt x="0" y="395"/>
                  <a:pt x="6" y="411"/>
                  <a:pt x="22" y="420"/>
                </a:cubicBezTo>
                <a:cubicBezTo>
                  <a:pt x="38" y="429"/>
                  <a:pt x="64" y="426"/>
                  <a:pt x="100" y="420"/>
                </a:cubicBezTo>
                <a:cubicBezTo>
                  <a:pt x="136" y="414"/>
                  <a:pt x="176" y="395"/>
                  <a:pt x="238" y="384"/>
                </a:cubicBezTo>
                <a:cubicBezTo>
                  <a:pt x="300" y="373"/>
                  <a:pt x="411" y="359"/>
                  <a:pt x="472" y="354"/>
                </a:cubicBezTo>
                <a:cubicBezTo>
                  <a:pt x="533" y="349"/>
                  <a:pt x="563" y="351"/>
                  <a:pt x="604" y="354"/>
                </a:cubicBezTo>
                <a:cubicBezTo>
                  <a:pt x="645" y="357"/>
                  <a:pt x="684" y="376"/>
                  <a:pt x="718" y="372"/>
                </a:cubicBezTo>
                <a:cubicBezTo>
                  <a:pt x="752" y="368"/>
                  <a:pt x="788" y="344"/>
                  <a:pt x="808" y="330"/>
                </a:cubicBezTo>
                <a:cubicBezTo>
                  <a:pt x="828" y="316"/>
                  <a:pt x="833" y="313"/>
                  <a:pt x="838" y="288"/>
                </a:cubicBezTo>
                <a:cubicBezTo>
                  <a:pt x="843" y="263"/>
                  <a:pt x="856" y="213"/>
                  <a:pt x="838" y="180"/>
                </a:cubicBezTo>
                <a:cubicBezTo>
                  <a:pt x="820" y="147"/>
                  <a:pt x="764" y="110"/>
                  <a:pt x="730" y="90"/>
                </a:cubicBezTo>
                <a:cubicBezTo>
                  <a:pt x="696" y="70"/>
                  <a:pt x="671" y="72"/>
                  <a:pt x="634" y="60"/>
                </a:cubicBezTo>
                <a:cubicBezTo>
                  <a:pt x="597" y="48"/>
                  <a:pt x="569" y="28"/>
                  <a:pt x="514" y="18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210" name="Freeform 19"/>
          <p:cNvSpPr>
            <a:spLocks/>
          </p:cNvSpPr>
          <p:nvPr/>
        </p:nvSpPr>
        <p:spPr bwMode="auto">
          <a:xfrm>
            <a:off x="2436813" y="1831975"/>
            <a:ext cx="3835400" cy="4773613"/>
          </a:xfrm>
          <a:custGeom>
            <a:avLst/>
            <a:gdLst>
              <a:gd name="T0" fmla="*/ 1220788 w 2416"/>
              <a:gd name="T1" fmla="*/ 555625 h 3007"/>
              <a:gd name="T2" fmla="*/ 903288 w 2416"/>
              <a:gd name="T3" fmla="*/ 1177925 h 3007"/>
              <a:gd name="T4" fmla="*/ 573088 w 2416"/>
              <a:gd name="T5" fmla="*/ 1685925 h 3007"/>
              <a:gd name="T6" fmla="*/ 236538 w 2416"/>
              <a:gd name="T7" fmla="*/ 2352675 h 3007"/>
              <a:gd name="T8" fmla="*/ 39688 w 2416"/>
              <a:gd name="T9" fmla="*/ 2949575 h 3007"/>
              <a:gd name="T10" fmla="*/ 14288 w 2416"/>
              <a:gd name="T11" fmla="*/ 3635375 h 3007"/>
              <a:gd name="T12" fmla="*/ 338138 w 2416"/>
              <a:gd name="T13" fmla="*/ 4327525 h 3007"/>
              <a:gd name="T14" fmla="*/ 1004888 w 2416"/>
              <a:gd name="T15" fmla="*/ 4740275 h 3007"/>
              <a:gd name="T16" fmla="*/ 1779588 w 2416"/>
              <a:gd name="T17" fmla="*/ 4581525 h 3007"/>
              <a:gd name="T18" fmla="*/ 2281238 w 2416"/>
              <a:gd name="T19" fmla="*/ 4111625 h 3007"/>
              <a:gd name="T20" fmla="*/ 2586038 w 2416"/>
              <a:gd name="T21" fmla="*/ 3978275 h 3007"/>
              <a:gd name="T22" fmla="*/ 3284538 w 2416"/>
              <a:gd name="T23" fmla="*/ 3889375 h 3007"/>
              <a:gd name="T24" fmla="*/ 3633788 w 2416"/>
              <a:gd name="T25" fmla="*/ 3584575 h 3007"/>
              <a:gd name="T26" fmla="*/ 3709988 w 2416"/>
              <a:gd name="T27" fmla="*/ 2752725 h 3007"/>
              <a:gd name="T28" fmla="*/ 3767138 w 2416"/>
              <a:gd name="T29" fmla="*/ 2251075 h 3007"/>
              <a:gd name="T30" fmla="*/ 3817938 w 2416"/>
              <a:gd name="T31" fmla="*/ 2054225 h 3007"/>
              <a:gd name="T32" fmla="*/ 3646488 w 2416"/>
              <a:gd name="T33" fmla="*/ 2390775 h 3007"/>
              <a:gd name="T34" fmla="*/ 3589338 w 2416"/>
              <a:gd name="T35" fmla="*/ 3108325 h 3007"/>
              <a:gd name="T36" fmla="*/ 3494088 w 2416"/>
              <a:gd name="T37" fmla="*/ 3654425 h 3007"/>
              <a:gd name="T38" fmla="*/ 2992438 w 2416"/>
              <a:gd name="T39" fmla="*/ 3844925 h 3007"/>
              <a:gd name="T40" fmla="*/ 2414588 w 2416"/>
              <a:gd name="T41" fmla="*/ 3895725 h 3007"/>
              <a:gd name="T42" fmla="*/ 1951038 w 2416"/>
              <a:gd name="T43" fmla="*/ 4283075 h 3007"/>
              <a:gd name="T44" fmla="*/ 1519238 w 2416"/>
              <a:gd name="T45" fmla="*/ 4562475 h 3007"/>
              <a:gd name="T46" fmla="*/ 954088 w 2416"/>
              <a:gd name="T47" fmla="*/ 4575175 h 3007"/>
              <a:gd name="T48" fmla="*/ 541338 w 2416"/>
              <a:gd name="T49" fmla="*/ 4327525 h 3007"/>
              <a:gd name="T50" fmla="*/ 185738 w 2416"/>
              <a:gd name="T51" fmla="*/ 3787775 h 3007"/>
              <a:gd name="T52" fmla="*/ 141288 w 2416"/>
              <a:gd name="T53" fmla="*/ 3146425 h 3007"/>
              <a:gd name="T54" fmla="*/ 319088 w 2416"/>
              <a:gd name="T55" fmla="*/ 2505075 h 3007"/>
              <a:gd name="T56" fmla="*/ 611188 w 2416"/>
              <a:gd name="T57" fmla="*/ 1863725 h 3007"/>
              <a:gd name="T58" fmla="*/ 954088 w 2416"/>
              <a:gd name="T59" fmla="*/ 1292225 h 3007"/>
              <a:gd name="T60" fmla="*/ 1201738 w 2416"/>
              <a:gd name="T61" fmla="*/ 866775 h 3007"/>
              <a:gd name="T62" fmla="*/ 1404938 w 2416"/>
              <a:gd name="T63" fmla="*/ 301625 h 3007"/>
              <a:gd name="T64" fmla="*/ 1398588 w 2416"/>
              <a:gd name="T65" fmla="*/ 47625 h 3007"/>
              <a:gd name="T66" fmla="*/ 1341438 w 2416"/>
              <a:gd name="T67" fmla="*/ 28575 h 3007"/>
              <a:gd name="T68" fmla="*/ 1322388 w 2416"/>
              <a:gd name="T69" fmla="*/ 219075 h 30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416" h="3007">
                <a:moveTo>
                  <a:pt x="817" y="186"/>
                </a:moveTo>
                <a:cubicBezTo>
                  <a:pt x="806" y="221"/>
                  <a:pt x="790" y="290"/>
                  <a:pt x="769" y="350"/>
                </a:cubicBezTo>
                <a:cubicBezTo>
                  <a:pt x="748" y="410"/>
                  <a:pt x="722" y="481"/>
                  <a:pt x="689" y="546"/>
                </a:cubicBezTo>
                <a:cubicBezTo>
                  <a:pt x="656" y="611"/>
                  <a:pt x="606" y="686"/>
                  <a:pt x="569" y="742"/>
                </a:cubicBezTo>
                <a:cubicBezTo>
                  <a:pt x="532" y="798"/>
                  <a:pt x="500" y="829"/>
                  <a:pt x="465" y="882"/>
                </a:cubicBezTo>
                <a:cubicBezTo>
                  <a:pt x="430" y="935"/>
                  <a:pt x="396" y="1001"/>
                  <a:pt x="361" y="1062"/>
                </a:cubicBezTo>
                <a:cubicBezTo>
                  <a:pt x="326" y="1123"/>
                  <a:pt x="288" y="1180"/>
                  <a:pt x="253" y="1250"/>
                </a:cubicBezTo>
                <a:cubicBezTo>
                  <a:pt x="218" y="1320"/>
                  <a:pt x="176" y="1414"/>
                  <a:pt x="149" y="1482"/>
                </a:cubicBezTo>
                <a:cubicBezTo>
                  <a:pt x="122" y="1550"/>
                  <a:pt x="110" y="1595"/>
                  <a:pt x="89" y="1658"/>
                </a:cubicBezTo>
                <a:cubicBezTo>
                  <a:pt x="68" y="1721"/>
                  <a:pt x="38" y="1789"/>
                  <a:pt x="25" y="1858"/>
                </a:cubicBezTo>
                <a:cubicBezTo>
                  <a:pt x="12" y="1927"/>
                  <a:pt x="12" y="2002"/>
                  <a:pt x="9" y="2074"/>
                </a:cubicBezTo>
                <a:cubicBezTo>
                  <a:pt x="6" y="2146"/>
                  <a:pt x="0" y="2217"/>
                  <a:pt x="9" y="2290"/>
                </a:cubicBezTo>
                <a:cubicBezTo>
                  <a:pt x="18" y="2363"/>
                  <a:pt x="31" y="2441"/>
                  <a:pt x="65" y="2514"/>
                </a:cubicBezTo>
                <a:cubicBezTo>
                  <a:pt x="99" y="2587"/>
                  <a:pt x="158" y="2665"/>
                  <a:pt x="213" y="2726"/>
                </a:cubicBezTo>
                <a:cubicBezTo>
                  <a:pt x="268" y="2787"/>
                  <a:pt x="323" y="2835"/>
                  <a:pt x="393" y="2878"/>
                </a:cubicBezTo>
                <a:cubicBezTo>
                  <a:pt x="463" y="2921"/>
                  <a:pt x="553" y="2967"/>
                  <a:pt x="633" y="2986"/>
                </a:cubicBezTo>
                <a:cubicBezTo>
                  <a:pt x="713" y="3005"/>
                  <a:pt x="796" y="3007"/>
                  <a:pt x="877" y="2990"/>
                </a:cubicBezTo>
                <a:cubicBezTo>
                  <a:pt x="958" y="2973"/>
                  <a:pt x="1046" y="2934"/>
                  <a:pt x="1121" y="2886"/>
                </a:cubicBezTo>
                <a:cubicBezTo>
                  <a:pt x="1196" y="2838"/>
                  <a:pt x="1276" y="2751"/>
                  <a:pt x="1329" y="2702"/>
                </a:cubicBezTo>
                <a:cubicBezTo>
                  <a:pt x="1382" y="2653"/>
                  <a:pt x="1406" y="2617"/>
                  <a:pt x="1437" y="2590"/>
                </a:cubicBezTo>
                <a:cubicBezTo>
                  <a:pt x="1468" y="2563"/>
                  <a:pt x="1485" y="2552"/>
                  <a:pt x="1517" y="2538"/>
                </a:cubicBezTo>
                <a:cubicBezTo>
                  <a:pt x="1549" y="2524"/>
                  <a:pt x="1566" y="2515"/>
                  <a:pt x="1629" y="2506"/>
                </a:cubicBezTo>
                <a:cubicBezTo>
                  <a:pt x="1692" y="2497"/>
                  <a:pt x="1820" y="2495"/>
                  <a:pt x="1893" y="2486"/>
                </a:cubicBezTo>
                <a:cubicBezTo>
                  <a:pt x="1966" y="2477"/>
                  <a:pt x="2013" y="2469"/>
                  <a:pt x="2069" y="2450"/>
                </a:cubicBezTo>
                <a:cubicBezTo>
                  <a:pt x="2125" y="2431"/>
                  <a:pt x="2192" y="2406"/>
                  <a:pt x="2229" y="2374"/>
                </a:cubicBezTo>
                <a:cubicBezTo>
                  <a:pt x="2266" y="2342"/>
                  <a:pt x="2274" y="2325"/>
                  <a:pt x="2289" y="2258"/>
                </a:cubicBezTo>
                <a:cubicBezTo>
                  <a:pt x="2304" y="2191"/>
                  <a:pt x="2313" y="2061"/>
                  <a:pt x="2321" y="1974"/>
                </a:cubicBezTo>
                <a:cubicBezTo>
                  <a:pt x="2329" y="1887"/>
                  <a:pt x="2332" y="1805"/>
                  <a:pt x="2337" y="1734"/>
                </a:cubicBezTo>
                <a:cubicBezTo>
                  <a:pt x="2342" y="1663"/>
                  <a:pt x="2343" y="1603"/>
                  <a:pt x="2349" y="1550"/>
                </a:cubicBezTo>
                <a:cubicBezTo>
                  <a:pt x="2355" y="1497"/>
                  <a:pt x="2364" y="1457"/>
                  <a:pt x="2373" y="1418"/>
                </a:cubicBezTo>
                <a:cubicBezTo>
                  <a:pt x="2382" y="1379"/>
                  <a:pt x="2396" y="1339"/>
                  <a:pt x="2401" y="1318"/>
                </a:cubicBezTo>
                <a:cubicBezTo>
                  <a:pt x="2406" y="1297"/>
                  <a:pt x="2416" y="1286"/>
                  <a:pt x="2405" y="1294"/>
                </a:cubicBezTo>
                <a:cubicBezTo>
                  <a:pt x="2394" y="1302"/>
                  <a:pt x="2355" y="1331"/>
                  <a:pt x="2337" y="1366"/>
                </a:cubicBezTo>
                <a:cubicBezTo>
                  <a:pt x="2319" y="1401"/>
                  <a:pt x="2308" y="1440"/>
                  <a:pt x="2297" y="1506"/>
                </a:cubicBezTo>
                <a:cubicBezTo>
                  <a:pt x="2286" y="1572"/>
                  <a:pt x="2279" y="1687"/>
                  <a:pt x="2273" y="1762"/>
                </a:cubicBezTo>
                <a:cubicBezTo>
                  <a:pt x="2267" y="1837"/>
                  <a:pt x="2266" y="1890"/>
                  <a:pt x="2261" y="1958"/>
                </a:cubicBezTo>
                <a:cubicBezTo>
                  <a:pt x="2256" y="2026"/>
                  <a:pt x="2251" y="2113"/>
                  <a:pt x="2241" y="2170"/>
                </a:cubicBezTo>
                <a:cubicBezTo>
                  <a:pt x="2231" y="2227"/>
                  <a:pt x="2226" y="2267"/>
                  <a:pt x="2201" y="2302"/>
                </a:cubicBezTo>
                <a:cubicBezTo>
                  <a:pt x="2176" y="2337"/>
                  <a:pt x="2146" y="2358"/>
                  <a:pt x="2093" y="2378"/>
                </a:cubicBezTo>
                <a:cubicBezTo>
                  <a:pt x="2040" y="2398"/>
                  <a:pt x="1954" y="2414"/>
                  <a:pt x="1885" y="2422"/>
                </a:cubicBezTo>
                <a:cubicBezTo>
                  <a:pt x="1816" y="2430"/>
                  <a:pt x="1738" y="2421"/>
                  <a:pt x="1677" y="2426"/>
                </a:cubicBezTo>
                <a:cubicBezTo>
                  <a:pt x="1616" y="2431"/>
                  <a:pt x="1571" y="2433"/>
                  <a:pt x="1521" y="2454"/>
                </a:cubicBezTo>
                <a:cubicBezTo>
                  <a:pt x="1471" y="2475"/>
                  <a:pt x="1426" y="2513"/>
                  <a:pt x="1377" y="2554"/>
                </a:cubicBezTo>
                <a:cubicBezTo>
                  <a:pt x="1328" y="2595"/>
                  <a:pt x="1277" y="2653"/>
                  <a:pt x="1229" y="2698"/>
                </a:cubicBezTo>
                <a:cubicBezTo>
                  <a:pt x="1181" y="2743"/>
                  <a:pt x="1134" y="2793"/>
                  <a:pt x="1089" y="2822"/>
                </a:cubicBezTo>
                <a:cubicBezTo>
                  <a:pt x="1044" y="2851"/>
                  <a:pt x="1007" y="2859"/>
                  <a:pt x="957" y="2874"/>
                </a:cubicBezTo>
                <a:cubicBezTo>
                  <a:pt x="907" y="2889"/>
                  <a:pt x="848" y="2909"/>
                  <a:pt x="789" y="2910"/>
                </a:cubicBezTo>
                <a:cubicBezTo>
                  <a:pt x="730" y="2911"/>
                  <a:pt x="655" y="2896"/>
                  <a:pt x="601" y="2882"/>
                </a:cubicBezTo>
                <a:cubicBezTo>
                  <a:pt x="547" y="2868"/>
                  <a:pt x="504" y="2852"/>
                  <a:pt x="461" y="2826"/>
                </a:cubicBezTo>
                <a:cubicBezTo>
                  <a:pt x="418" y="2800"/>
                  <a:pt x="380" y="2766"/>
                  <a:pt x="341" y="2726"/>
                </a:cubicBezTo>
                <a:cubicBezTo>
                  <a:pt x="302" y="2686"/>
                  <a:pt x="262" y="2643"/>
                  <a:pt x="225" y="2586"/>
                </a:cubicBezTo>
                <a:cubicBezTo>
                  <a:pt x="188" y="2529"/>
                  <a:pt x="140" y="2456"/>
                  <a:pt x="117" y="2386"/>
                </a:cubicBezTo>
                <a:cubicBezTo>
                  <a:pt x="94" y="2316"/>
                  <a:pt x="90" y="2233"/>
                  <a:pt x="85" y="2166"/>
                </a:cubicBezTo>
                <a:cubicBezTo>
                  <a:pt x="80" y="2099"/>
                  <a:pt x="82" y="2048"/>
                  <a:pt x="89" y="1982"/>
                </a:cubicBezTo>
                <a:cubicBezTo>
                  <a:pt x="96" y="1916"/>
                  <a:pt x="110" y="1837"/>
                  <a:pt x="129" y="1770"/>
                </a:cubicBezTo>
                <a:cubicBezTo>
                  <a:pt x="148" y="1703"/>
                  <a:pt x="174" y="1646"/>
                  <a:pt x="201" y="1578"/>
                </a:cubicBezTo>
                <a:cubicBezTo>
                  <a:pt x="228" y="1510"/>
                  <a:pt x="262" y="1429"/>
                  <a:pt x="293" y="1362"/>
                </a:cubicBezTo>
                <a:cubicBezTo>
                  <a:pt x="324" y="1295"/>
                  <a:pt x="352" y="1236"/>
                  <a:pt x="385" y="1174"/>
                </a:cubicBezTo>
                <a:cubicBezTo>
                  <a:pt x="418" y="1112"/>
                  <a:pt x="457" y="1050"/>
                  <a:pt x="493" y="990"/>
                </a:cubicBezTo>
                <a:cubicBezTo>
                  <a:pt x="529" y="930"/>
                  <a:pt x="570" y="862"/>
                  <a:pt x="601" y="814"/>
                </a:cubicBezTo>
                <a:cubicBezTo>
                  <a:pt x="632" y="766"/>
                  <a:pt x="655" y="747"/>
                  <a:pt x="681" y="702"/>
                </a:cubicBezTo>
                <a:cubicBezTo>
                  <a:pt x="707" y="657"/>
                  <a:pt x="732" y="599"/>
                  <a:pt x="757" y="546"/>
                </a:cubicBezTo>
                <a:cubicBezTo>
                  <a:pt x="782" y="493"/>
                  <a:pt x="808" y="441"/>
                  <a:pt x="829" y="382"/>
                </a:cubicBezTo>
                <a:cubicBezTo>
                  <a:pt x="850" y="323"/>
                  <a:pt x="875" y="239"/>
                  <a:pt x="885" y="190"/>
                </a:cubicBezTo>
                <a:cubicBezTo>
                  <a:pt x="895" y="141"/>
                  <a:pt x="890" y="113"/>
                  <a:pt x="889" y="86"/>
                </a:cubicBezTo>
                <a:cubicBezTo>
                  <a:pt x="888" y="59"/>
                  <a:pt x="885" y="44"/>
                  <a:pt x="881" y="30"/>
                </a:cubicBezTo>
                <a:cubicBezTo>
                  <a:pt x="877" y="16"/>
                  <a:pt x="871" y="4"/>
                  <a:pt x="865" y="2"/>
                </a:cubicBezTo>
                <a:cubicBezTo>
                  <a:pt x="859" y="0"/>
                  <a:pt x="851" y="9"/>
                  <a:pt x="845" y="18"/>
                </a:cubicBezTo>
                <a:cubicBezTo>
                  <a:pt x="839" y="27"/>
                  <a:pt x="831" y="38"/>
                  <a:pt x="829" y="58"/>
                </a:cubicBezTo>
                <a:cubicBezTo>
                  <a:pt x="827" y="78"/>
                  <a:pt x="834" y="115"/>
                  <a:pt x="833" y="138"/>
                </a:cubicBezTo>
                <a:cubicBezTo>
                  <a:pt x="832" y="161"/>
                  <a:pt x="828" y="151"/>
                  <a:pt x="817" y="186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51211" name="Group 20"/>
          <p:cNvGrpSpPr>
            <a:grpSpLocks/>
          </p:cNvGrpSpPr>
          <p:nvPr/>
        </p:nvGrpSpPr>
        <p:grpSpPr bwMode="auto">
          <a:xfrm>
            <a:off x="2276475" y="1670050"/>
            <a:ext cx="4149725" cy="5054600"/>
            <a:chOff x="1434" y="1052"/>
            <a:chExt cx="2614" cy="3184"/>
          </a:xfrm>
        </p:grpSpPr>
        <p:sp>
          <p:nvSpPr>
            <p:cNvPr id="51218" name="Freeform 21"/>
            <p:cNvSpPr>
              <a:spLocks/>
            </p:cNvSpPr>
            <p:nvPr/>
          </p:nvSpPr>
          <p:spPr bwMode="auto">
            <a:xfrm>
              <a:off x="1434" y="1072"/>
              <a:ext cx="2614" cy="3164"/>
            </a:xfrm>
            <a:custGeom>
              <a:avLst/>
              <a:gdLst>
                <a:gd name="T0" fmla="*/ 990 w 2614"/>
                <a:gd name="T1" fmla="*/ 0 h 3164"/>
                <a:gd name="T2" fmla="*/ 878 w 2614"/>
                <a:gd name="T3" fmla="*/ 56 h 3164"/>
                <a:gd name="T4" fmla="*/ 834 w 2614"/>
                <a:gd name="T5" fmla="*/ 160 h 3164"/>
                <a:gd name="T6" fmla="*/ 826 w 2614"/>
                <a:gd name="T7" fmla="*/ 284 h 3164"/>
                <a:gd name="T8" fmla="*/ 778 w 2614"/>
                <a:gd name="T9" fmla="*/ 432 h 3164"/>
                <a:gd name="T10" fmla="*/ 670 w 2614"/>
                <a:gd name="T11" fmla="*/ 656 h 3164"/>
                <a:gd name="T12" fmla="*/ 522 w 2614"/>
                <a:gd name="T13" fmla="*/ 860 h 3164"/>
                <a:gd name="T14" fmla="*/ 406 w 2614"/>
                <a:gd name="T15" fmla="*/ 1024 h 3164"/>
                <a:gd name="T16" fmla="*/ 294 w 2614"/>
                <a:gd name="T17" fmla="*/ 1236 h 3164"/>
                <a:gd name="T18" fmla="*/ 158 w 2614"/>
                <a:gd name="T19" fmla="*/ 1520 h 3164"/>
                <a:gd name="T20" fmla="*/ 66 w 2614"/>
                <a:gd name="T21" fmla="*/ 1792 h 3164"/>
                <a:gd name="T22" fmla="*/ 10 w 2614"/>
                <a:gd name="T23" fmla="*/ 2052 h 3164"/>
                <a:gd name="T24" fmla="*/ 6 w 2614"/>
                <a:gd name="T25" fmla="*/ 2276 h 3164"/>
                <a:gd name="T26" fmla="*/ 42 w 2614"/>
                <a:gd name="T27" fmla="*/ 2548 h 3164"/>
                <a:gd name="T28" fmla="*/ 170 w 2614"/>
                <a:gd name="T29" fmla="*/ 2792 h 3164"/>
                <a:gd name="T30" fmla="*/ 374 w 2614"/>
                <a:gd name="T31" fmla="*/ 2988 h 3164"/>
                <a:gd name="T32" fmla="*/ 654 w 2614"/>
                <a:gd name="T33" fmla="*/ 3132 h 3164"/>
                <a:gd name="T34" fmla="*/ 906 w 2614"/>
                <a:gd name="T35" fmla="*/ 3160 h 3164"/>
                <a:gd name="T36" fmla="*/ 1154 w 2614"/>
                <a:gd name="T37" fmla="*/ 3108 h 3164"/>
                <a:gd name="T38" fmla="*/ 1342 w 2614"/>
                <a:gd name="T39" fmla="*/ 2984 h 3164"/>
                <a:gd name="T40" fmla="*/ 1486 w 2614"/>
                <a:gd name="T41" fmla="*/ 2852 h 3164"/>
                <a:gd name="T42" fmla="*/ 1594 w 2614"/>
                <a:gd name="T43" fmla="*/ 2744 h 3164"/>
                <a:gd name="T44" fmla="*/ 1686 w 2614"/>
                <a:gd name="T45" fmla="*/ 2692 h 3164"/>
                <a:gd name="T46" fmla="*/ 1886 w 2614"/>
                <a:gd name="T47" fmla="*/ 2672 h 3164"/>
                <a:gd name="T48" fmla="*/ 2102 w 2614"/>
                <a:gd name="T49" fmla="*/ 2652 h 3164"/>
                <a:gd name="T50" fmla="*/ 2322 w 2614"/>
                <a:gd name="T51" fmla="*/ 2580 h 3164"/>
                <a:gd name="T52" fmla="*/ 2430 w 2614"/>
                <a:gd name="T53" fmla="*/ 2492 h 3164"/>
                <a:gd name="T54" fmla="*/ 2490 w 2614"/>
                <a:gd name="T55" fmla="*/ 2348 h 3164"/>
                <a:gd name="T56" fmla="*/ 2510 w 2614"/>
                <a:gd name="T57" fmla="*/ 2124 h 3164"/>
                <a:gd name="T58" fmla="*/ 2522 w 2614"/>
                <a:gd name="T59" fmla="*/ 1920 h 3164"/>
                <a:gd name="T60" fmla="*/ 2538 w 2614"/>
                <a:gd name="T61" fmla="*/ 1696 h 3164"/>
                <a:gd name="T62" fmla="*/ 2554 w 2614"/>
                <a:gd name="T63" fmla="*/ 1540 h 3164"/>
                <a:gd name="T64" fmla="*/ 2590 w 2614"/>
                <a:gd name="T65" fmla="*/ 1412 h 3164"/>
                <a:gd name="T66" fmla="*/ 2614 w 2614"/>
                <a:gd name="T67" fmla="*/ 1388 h 3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14" h="3164">
                  <a:moveTo>
                    <a:pt x="990" y="0"/>
                  </a:moveTo>
                  <a:cubicBezTo>
                    <a:pt x="947" y="14"/>
                    <a:pt x="904" y="29"/>
                    <a:pt x="878" y="56"/>
                  </a:cubicBezTo>
                  <a:cubicBezTo>
                    <a:pt x="852" y="83"/>
                    <a:pt x="843" y="122"/>
                    <a:pt x="834" y="160"/>
                  </a:cubicBezTo>
                  <a:cubicBezTo>
                    <a:pt x="825" y="198"/>
                    <a:pt x="835" y="239"/>
                    <a:pt x="826" y="284"/>
                  </a:cubicBezTo>
                  <a:cubicBezTo>
                    <a:pt x="817" y="329"/>
                    <a:pt x="804" y="370"/>
                    <a:pt x="778" y="432"/>
                  </a:cubicBezTo>
                  <a:cubicBezTo>
                    <a:pt x="752" y="494"/>
                    <a:pt x="713" y="585"/>
                    <a:pt x="670" y="656"/>
                  </a:cubicBezTo>
                  <a:cubicBezTo>
                    <a:pt x="627" y="727"/>
                    <a:pt x="566" y="799"/>
                    <a:pt x="522" y="860"/>
                  </a:cubicBezTo>
                  <a:cubicBezTo>
                    <a:pt x="478" y="921"/>
                    <a:pt x="444" y="961"/>
                    <a:pt x="406" y="1024"/>
                  </a:cubicBezTo>
                  <a:cubicBezTo>
                    <a:pt x="368" y="1087"/>
                    <a:pt x="335" y="1153"/>
                    <a:pt x="294" y="1236"/>
                  </a:cubicBezTo>
                  <a:cubicBezTo>
                    <a:pt x="253" y="1319"/>
                    <a:pt x="196" y="1427"/>
                    <a:pt x="158" y="1520"/>
                  </a:cubicBezTo>
                  <a:cubicBezTo>
                    <a:pt x="120" y="1613"/>
                    <a:pt x="91" y="1703"/>
                    <a:pt x="66" y="1792"/>
                  </a:cubicBezTo>
                  <a:cubicBezTo>
                    <a:pt x="41" y="1881"/>
                    <a:pt x="20" y="1971"/>
                    <a:pt x="10" y="2052"/>
                  </a:cubicBezTo>
                  <a:cubicBezTo>
                    <a:pt x="0" y="2133"/>
                    <a:pt x="1" y="2193"/>
                    <a:pt x="6" y="2276"/>
                  </a:cubicBezTo>
                  <a:cubicBezTo>
                    <a:pt x="11" y="2359"/>
                    <a:pt x="15" y="2462"/>
                    <a:pt x="42" y="2548"/>
                  </a:cubicBezTo>
                  <a:cubicBezTo>
                    <a:pt x="69" y="2634"/>
                    <a:pt x="115" y="2719"/>
                    <a:pt x="170" y="2792"/>
                  </a:cubicBezTo>
                  <a:cubicBezTo>
                    <a:pt x="225" y="2865"/>
                    <a:pt x="293" y="2931"/>
                    <a:pt x="374" y="2988"/>
                  </a:cubicBezTo>
                  <a:cubicBezTo>
                    <a:pt x="455" y="3045"/>
                    <a:pt x="565" y="3103"/>
                    <a:pt x="654" y="3132"/>
                  </a:cubicBezTo>
                  <a:cubicBezTo>
                    <a:pt x="743" y="3161"/>
                    <a:pt x="823" y="3164"/>
                    <a:pt x="906" y="3160"/>
                  </a:cubicBezTo>
                  <a:cubicBezTo>
                    <a:pt x="989" y="3156"/>
                    <a:pt x="1081" y="3137"/>
                    <a:pt x="1154" y="3108"/>
                  </a:cubicBezTo>
                  <a:cubicBezTo>
                    <a:pt x="1227" y="3079"/>
                    <a:pt x="1287" y="3027"/>
                    <a:pt x="1342" y="2984"/>
                  </a:cubicBezTo>
                  <a:cubicBezTo>
                    <a:pt x="1397" y="2941"/>
                    <a:pt x="1444" y="2892"/>
                    <a:pt x="1486" y="2852"/>
                  </a:cubicBezTo>
                  <a:cubicBezTo>
                    <a:pt x="1528" y="2812"/>
                    <a:pt x="1561" y="2771"/>
                    <a:pt x="1594" y="2744"/>
                  </a:cubicBezTo>
                  <a:cubicBezTo>
                    <a:pt x="1627" y="2717"/>
                    <a:pt x="1638" y="2704"/>
                    <a:pt x="1686" y="2692"/>
                  </a:cubicBezTo>
                  <a:cubicBezTo>
                    <a:pt x="1734" y="2680"/>
                    <a:pt x="1817" y="2679"/>
                    <a:pt x="1886" y="2672"/>
                  </a:cubicBezTo>
                  <a:cubicBezTo>
                    <a:pt x="1955" y="2665"/>
                    <a:pt x="2029" y="2667"/>
                    <a:pt x="2102" y="2652"/>
                  </a:cubicBezTo>
                  <a:cubicBezTo>
                    <a:pt x="2175" y="2637"/>
                    <a:pt x="2267" y="2607"/>
                    <a:pt x="2322" y="2580"/>
                  </a:cubicBezTo>
                  <a:cubicBezTo>
                    <a:pt x="2377" y="2553"/>
                    <a:pt x="2402" y="2531"/>
                    <a:pt x="2430" y="2492"/>
                  </a:cubicBezTo>
                  <a:cubicBezTo>
                    <a:pt x="2458" y="2453"/>
                    <a:pt x="2477" y="2409"/>
                    <a:pt x="2490" y="2348"/>
                  </a:cubicBezTo>
                  <a:cubicBezTo>
                    <a:pt x="2503" y="2287"/>
                    <a:pt x="2505" y="2195"/>
                    <a:pt x="2510" y="2124"/>
                  </a:cubicBezTo>
                  <a:cubicBezTo>
                    <a:pt x="2515" y="2053"/>
                    <a:pt x="2517" y="1991"/>
                    <a:pt x="2522" y="1920"/>
                  </a:cubicBezTo>
                  <a:cubicBezTo>
                    <a:pt x="2527" y="1849"/>
                    <a:pt x="2533" y="1759"/>
                    <a:pt x="2538" y="1696"/>
                  </a:cubicBezTo>
                  <a:cubicBezTo>
                    <a:pt x="2543" y="1633"/>
                    <a:pt x="2545" y="1587"/>
                    <a:pt x="2554" y="1540"/>
                  </a:cubicBezTo>
                  <a:cubicBezTo>
                    <a:pt x="2563" y="1493"/>
                    <a:pt x="2580" y="1437"/>
                    <a:pt x="2590" y="1412"/>
                  </a:cubicBezTo>
                  <a:cubicBezTo>
                    <a:pt x="2600" y="1387"/>
                    <a:pt x="2609" y="1393"/>
                    <a:pt x="2614" y="1388"/>
                  </a:cubicBezTo>
                </a:path>
              </a:pathLst>
            </a:custGeom>
            <a:noFill/>
            <a:ln w="76200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51219" name="Freeform 22"/>
            <p:cNvSpPr>
              <a:spLocks/>
            </p:cNvSpPr>
            <p:nvPr/>
          </p:nvSpPr>
          <p:spPr bwMode="auto">
            <a:xfrm>
              <a:off x="2372" y="1052"/>
              <a:ext cx="88" cy="36"/>
            </a:xfrm>
            <a:custGeom>
              <a:avLst/>
              <a:gdLst>
                <a:gd name="T0" fmla="*/ 88 w 88"/>
                <a:gd name="T1" fmla="*/ 0 h 36"/>
                <a:gd name="T2" fmla="*/ 0 w 88"/>
                <a:gd name="T3" fmla="*/ 36 h 3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8" h="36">
                  <a:moveTo>
                    <a:pt x="88" y="0"/>
                  </a:moveTo>
                  <a:cubicBezTo>
                    <a:pt x="51" y="15"/>
                    <a:pt x="15" y="30"/>
                    <a:pt x="0" y="36"/>
                  </a:cubicBezTo>
                </a:path>
              </a:pathLst>
            </a:custGeom>
            <a:noFill/>
            <a:ln w="76200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51212" name="Line 8"/>
          <p:cNvSpPr>
            <a:spLocks noChangeShapeType="1"/>
          </p:cNvSpPr>
          <p:nvPr/>
        </p:nvSpPr>
        <p:spPr bwMode="auto">
          <a:xfrm flipV="1">
            <a:off x="2932113" y="1882775"/>
            <a:ext cx="869950" cy="87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213" name="Line 9"/>
          <p:cNvSpPr>
            <a:spLocks noChangeShapeType="1"/>
          </p:cNvSpPr>
          <p:nvPr/>
        </p:nvSpPr>
        <p:spPr bwMode="auto">
          <a:xfrm flipH="1" flipV="1">
            <a:off x="6256338" y="3914775"/>
            <a:ext cx="565150" cy="1001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214" name="Line 11"/>
          <p:cNvSpPr>
            <a:spLocks noChangeShapeType="1"/>
          </p:cNvSpPr>
          <p:nvPr/>
        </p:nvSpPr>
        <p:spPr bwMode="auto">
          <a:xfrm flipH="1">
            <a:off x="5311775" y="1462088"/>
            <a:ext cx="1509713" cy="1131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215" name="Freeform 24"/>
          <p:cNvSpPr>
            <a:spLocks/>
          </p:cNvSpPr>
          <p:nvPr/>
        </p:nvSpPr>
        <p:spPr bwMode="auto">
          <a:xfrm rot="-322603">
            <a:off x="4894263" y="2073275"/>
            <a:ext cx="1265237" cy="557213"/>
          </a:xfrm>
          <a:custGeom>
            <a:avLst/>
            <a:gdLst>
              <a:gd name="T0" fmla="*/ 0 w 690"/>
              <a:gd name="T1" fmla="*/ 34518 h 339"/>
              <a:gd name="T2" fmla="*/ 253047 w 690"/>
              <a:gd name="T3" fmla="*/ 4931 h 339"/>
              <a:gd name="T4" fmla="*/ 616115 w 690"/>
              <a:gd name="T5" fmla="*/ 64104 h 339"/>
              <a:gd name="T6" fmla="*/ 968181 w 690"/>
              <a:gd name="T7" fmla="*/ 192312 h 339"/>
              <a:gd name="T8" fmla="*/ 1166218 w 690"/>
              <a:gd name="T9" fmla="*/ 330383 h 339"/>
              <a:gd name="T10" fmla="*/ 1265237 w 690"/>
              <a:gd name="T11" fmla="*/ 557213 h 3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90" h="339">
                <a:moveTo>
                  <a:pt x="0" y="21"/>
                </a:moveTo>
                <a:cubicBezTo>
                  <a:pt x="41" y="10"/>
                  <a:pt x="82" y="0"/>
                  <a:pt x="138" y="3"/>
                </a:cubicBezTo>
                <a:cubicBezTo>
                  <a:pt x="194" y="6"/>
                  <a:pt x="271" y="20"/>
                  <a:pt x="336" y="39"/>
                </a:cubicBezTo>
                <a:cubicBezTo>
                  <a:pt x="401" y="58"/>
                  <a:pt x="478" y="90"/>
                  <a:pt x="528" y="117"/>
                </a:cubicBezTo>
                <a:cubicBezTo>
                  <a:pt x="578" y="144"/>
                  <a:pt x="609" y="164"/>
                  <a:pt x="636" y="201"/>
                </a:cubicBezTo>
                <a:cubicBezTo>
                  <a:pt x="663" y="238"/>
                  <a:pt x="681" y="316"/>
                  <a:pt x="690" y="339"/>
                </a:cubicBezTo>
              </a:path>
            </a:pathLst>
          </a:custGeom>
          <a:noFill/>
          <a:ln w="76200" cap="flat" cmpd="sng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216" name="Text Box 25"/>
          <p:cNvSpPr txBox="1">
            <a:spLocks noChangeArrowheads="1"/>
          </p:cNvSpPr>
          <p:nvPr/>
        </p:nvSpPr>
        <p:spPr bwMode="auto">
          <a:xfrm>
            <a:off x="331788" y="2822575"/>
            <a:ext cx="19732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fibrous pericardium</a:t>
            </a:r>
          </a:p>
        </p:txBody>
      </p:sp>
      <p:sp>
        <p:nvSpPr>
          <p:cNvPr id="51217" name="Line 26"/>
          <p:cNvSpPr>
            <a:spLocks noChangeShapeType="1"/>
          </p:cNvSpPr>
          <p:nvPr/>
        </p:nvSpPr>
        <p:spPr bwMode="auto">
          <a:xfrm>
            <a:off x="1422400" y="3594100"/>
            <a:ext cx="952500" cy="88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11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22688" cy="600075"/>
          </a:xfrm>
        </p:spPr>
        <p:txBody>
          <a:bodyPr/>
          <a:lstStyle/>
          <a:p>
            <a:r>
              <a:rPr lang="hu-HU" altLang="hu-HU" sz="2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Blood supply of the heart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81013"/>
            <a:ext cx="3733800" cy="147955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2000" b="1">
                <a:latin typeface="Arial Narrow" panose="020B0606020202030204" pitchFamily="34" charset="0"/>
              </a:rPr>
              <a:t>Left coronary artery:</a:t>
            </a:r>
          </a:p>
          <a:p>
            <a:r>
              <a:rPr lang="hu-HU" altLang="hu-HU" sz="2000">
                <a:latin typeface="Arial Narrow" panose="020B0606020202030204" pitchFamily="34" charset="0"/>
              </a:rPr>
              <a:t>from the left aortic sinus,</a:t>
            </a:r>
          </a:p>
          <a:p>
            <a:r>
              <a:rPr lang="hu-HU" altLang="hu-HU" sz="2000">
                <a:latin typeface="Arial Narrow" panose="020B0606020202030204" pitchFamily="34" charset="0"/>
              </a:rPr>
              <a:t>passes between left auricle and pulmonary trunk</a:t>
            </a:r>
          </a:p>
        </p:txBody>
      </p:sp>
      <p:pic>
        <p:nvPicPr>
          <p:cNvPr id="6148" name="Picture 4" descr="sinoatrialno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6525" y="0"/>
            <a:ext cx="51974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515938" y="4233863"/>
            <a:ext cx="576262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1377950" y="4259263"/>
            <a:ext cx="5762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0" y="4591050"/>
            <a:ext cx="1595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>
                <a:latin typeface="Arial Narrow" panose="020B0606020202030204" pitchFamily="34" charset="0"/>
              </a:rPr>
              <a:t>ant. interventr. a.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635125" y="4594225"/>
            <a:ext cx="127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 Narrow" panose="020B0606020202030204" pitchFamily="34" charset="0"/>
              </a:rPr>
              <a:t>circumflex a.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2206625" y="4954588"/>
            <a:ext cx="500063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139950" y="542925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 Narrow" panose="020B0606020202030204" pitchFamily="34" charset="0"/>
              </a:rPr>
              <a:t>left marginal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0" y="6156325"/>
            <a:ext cx="3529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 Narrow" panose="020B0606020202030204" pitchFamily="34" charset="0"/>
              </a:rPr>
              <a:t>left ventricle, left atrium, interventricular septum</a:t>
            </a:r>
          </a:p>
        </p:txBody>
      </p:sp>
      <p:pic>
        <p:nvPicPr>
          <p:cNvPr id="6158" name="Picture 14" descr="anulus fibrosus valv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911350"/>
            <a:ext cx="208438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65125" y="3892550"/>
            <a:ext cx="296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 Narrow" panose="020B0606020202030204" pitchFamily="34" charset="0"/>
              </a:rPr>
              <a:t>a. coronaria sinistra</a:t>
            </a:r>
          </a:p>
        </p:txBody>
      </p:sp>
    </p:spTree>
    <p:extLst>
      <p:ext uri="{BB962C8B-B14F-4D97-AF65-F5344CB8AC3E}">
        <p14:creationId xmlns:p14="http://schemas.microsoft.com/office/powerpoint/2010/main" val="165881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619250"/>
            <a:ext cx="54356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010025" y="881063"/>
            <a:ext cx="181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aortic arch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165225" y="1490663"/>
            <a:ext cx="1663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superior vena cava</a:t>
            </a:r>
          </a:p>
        </p:txBody>
      </p:sp>
      <p:sp>
        <p:nvSpPr>
          <p:cNvPr id="53253" name="Line 7"/>
          <p:cNvSpPr>
            <a:spLocks noChangeShapeType="1"/>
          </p:cNvSpPr>
          <p:nvPr/>
        </p:nvSpPr>
        <p:spPr bwMode="auto">
          <a:xfrm>
            <a:off x="2641600" y="1943100"/>
            <a:ext cx="812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254" name="Line 8"/>
          <p:cNvSpPr>
            <a:spLocks noChangeShapeType="1"/>
          </p:cNvSpPr>
          <p:nvPr/>
        </p:nvSpPr>
        <p:spPr bwMode="auto">
          <a:xfrm flipH="1">
            <a:off x="4394200" y="1320800"/>
            <a:ext cx="482600" cy="148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255" name="Line 9"/>
          <p:cNvSpPr>
            <a:spLocks noChangeShapeType="1"/>
          </p:cNvSpPr>
          <p:nvPr/>
        </p:nvSpPr>
        <p:spPr bwMode="auto">
          <a:xfrm flipH="1">
            <a:off x="5080000" y="2197100"/>
            <a:ext cx="495300" cy="1155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256" name="Line 10"/>
          <p:cNvSpPr>
            <a:spLocks noChangeShapeType="1"/>
          </p:cNvSpPr>
          <p:nvPr/>
        </p:nvSpPr>
        <p:spPr bwMode="auto">
          <a:xfrm flipV="1">
            <a:off x="2705100" y="3733800"/>
            <a:ext cx="8382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257" name="Text Box 11"/>
          <p:cNvSpPr txBox="1">
            <a:spLocks noChangeArrowheads="1"/>
          </p:cNvSpPr>
          <p:nvPr/>
        </p:nvSpPr>
        <p:spPr bwMode="auto">
          <a:xfrm>
            <a:off x="1881188" y="276225"/>
            <a:ext cx="558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Transverse Sinus of Pericardium</a:t>
            </a:r>
          </a:p>
        </p:txBody>
      </p:sp>
      <p:sp>
        <p:nvSpPr>
          <p:cNvPr id="53258" name="Text Box 13"/>
          <p:cNvSpPr txBox="1">
            <a:spLocks noChangeArrowheads="1"/>
          </p:cNvSpPr>
          <p:nvPr/>
        </p:nvSpPr>
        <p:spPr bwMode="auto">
          <a:xfrm>
            <a:off x="492125" y="3294063"/>
            <a:ext cx="2559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transverse sinus of pericardium</a:t>
            </a:r>
          </a:p>
        </p:txBody>
      </p:sp>
      <p:sp>
        <p:nvSpPr>
          <p:cNvPr id="53259" name="Text Box 14"/>
          <p:cNvSpPr txBox="1">
            <a:spLocks noChangeArrowheads="1"/>
          </p:cNvSpPr>
          <p:nvPr/>
        </p:nvSpPr>
        <p:spPr bwMode="auto">
          <a:xfrm>
            <a:off x="5192713" y="1484313"/>
            <a:ext cx="1944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pulmonary artery</a:t>
            </a:r>
          </a:p>
        </p:txBody>
      </p:sp>
    </p:spTree>
    <p:extLst>
      <p:ext uri="{BB962C8B-B14F-4D97-AF65-F5344CB8AC3E}">
        <p14:creationId xmlns:p14="http://schemas.microsoft.com/office/powerpoint/2010/main" val="16407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ericardium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26"/>
          <p:cNvGrpSpPr>
            <a:grpSpLocks/>
          </p:cNvGrpSpPr>
          <p:nvPr/>
        </p:nvGrpSpPr>
        <p:grpSpPr bwMode="auto">
          <a:xfrm>
            <a:off x="3209925" y="1406525"/>
            <a:ext cx="3143250" cy="4403725"/>
            <a:chOff x="2022" y="886"/>
            <a:chExt cx="1980" cy="2774"/>
          </a:xfrm>
        </p:grpSpPr>
        <p:sp>
          <p:nvSpPr>
            <p:cNvPr id="55310" name="Freeform 4"/>
            <p:cNvSpPr>
              <a:spLocks/>
            </p:cNvSpPr>
            <p:nvPr/>
          </p:nvSpPr>
          <p:spPr bwMode="auto">
            <a:xfrm>
              <a:off x="2172" y="1508"/>
              <a:ext cx="1411" cy="2152"/>
            </a:xfrm>
            <a:custGeom>
              <a:avLst/>
              <a:gdLst>
                <a:gd name="T0" fmla="*/ 0 w 1411"/>
                <a:gd name="T1" fmla="*/ 1000 h 2152"/>
                <a:gd name="T2" fmla="*/ 66 w 1411"/>
                <a:gd name="T3" fmla="*/ 1018 h 2152"/>
                <a:gd name="T4" fmla="*/ 144 w 1411"/>
                <a:gd name="T5" fmla="*/ 946 h 2152"/>
                <a:gd name="T6" fmla="*/ 174 w 1411"/>
                <a:gd name="T7" fmla="*/ 790 h 2152"/>
                <a:gd name="T8" fmla="*/ 174 w 1411"/>
                <a:gd name="T9" fmla="*/ 658 h 2152"/>
                <a:gd name="T10" fmla="*/ 138 w 1411"/>
                <a:gd name="T11" fmla="*/ 514 h 2152"/>
                <a:gd name="T12" fmla="*/ 150 w 1411"/>
                <a:gd name="T13" fmla="*/ 412 h 2152"/>
                <a:gd name="T14" fmla="*/ 246 w 1411"/>
                <a:gd name="T15" fmla="*/ 244 h 2152"/>
                <a:gd name="T16" fmla="*/ 342 w 1411"/>
                <a:gd name="T17" fmla="*/ 106 h 2152"/>
                <a:gd name="T18" fmla="*/ 468 w 1411"/>
                <a:gd name="T19" fmla="*/ 64 h 2152"/>
                <a:gd name="T20" fmla="*/ 684 w 1411"/>
                <a:gd name="T21" fmla="*/ 52 h 2152"/>
                <a:gd name="T22" fmla="*/ 792 w 1411"/>
                <a:gd name="T23" fmla="*/ 4 h 2152"/>
                <a:gd name="T24" fmla="*/ 954 w 1411"/>
                <a:gd name="T25" fmla="*/ 28 h 2152"/>
                <a:gd name="T26" fmla="*/ 1188 w 1411"/>
                <a:gd name="T27" fmla="*/ 130 h 2152"/>
                <a:gd name="T28" fmla="*/ 1308 w 1411"/>
                <a:gd name="T29" fmla="*/ 310 h 2152"/>
                <a:gd name="T30" fmla="*/ 1308 w 1411"/>
                <a:gd name="T31" fmla="*/ 604 h 2152"/>
                <a:gd name="T32" fmla="*/ 1284 w 1411"/>
                <a:gd name="T33" fmla="*/ 814 h 2152"/>
                <a:gd name="T34" fmla="*/ 1350 w 1411"/>
                <a:gd name="T35" fmla="*/ 1150 h 2152"/>
                <a:gd name="T36" fmla="*/ 1410 w 1411"/>
                <a:gd name="T37" fmla="*/ 1330 h 2152"/>
                <a:gd name="T38" fmla="*/ 1356 w 1411"/>
                <a:gd name="T39" fmla="*/ 1480 h 2152"/>
                <a:gd name="T40" fmla="*/ 1188 w 1411"/>
                <a:gd name="T41" fmla="*/ 1630 h 2152"/>
                <a:gd name="T42" fmla="*/ 1044 w 1411"/>
                <a:gd name="T43" fmla="*/ 1738 h 2152"/>
                <a:gd name="T44" fmla="*/ 948 w 1411"/>
                <a:gd name="T45" fmla="*/ 1882 h 2152"/>
                <a:gd name="T46" fmla="*/ 912 w 1411"/>
                <a:gd name="T47" fmla="*/ 2044 h 2152"/>
                <a:gd name="T48" fmla="*/ 936 w 1411"/>
                <a:gd name="T49" fmla="*/ 2122 h 2152"/>
                <a:gd name="T50" fmla="*/ 1062 w 1411"/>
                <a:gd name="T51" fmla="*/ 2152 h 2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11" h="2152">
                  <a:moveTo>
                    <a:pt x="0" y="1000"/>
                  </a:moveTo>
                  <a:cubicBezTo>
                    <a:pt x="21" y="1013"/>
                    <a:pt x="42" y="1027"/>
                    <a:pt x="66" y="1018"/>
                  </a:cubicBezTo>
                  <a:cubicBezTo>
                    <a:pt x="90" y="1009"/>
                    <a:pt x="126" y="984"/>
                    <a:pt x="144" y="946"/>
                  </a:cubicBezTo>
                  <a:cubicBezTo>
                    <a:pt x="162" y="908"/>
                    <a:pt x="169" y="838"/>
                    <a:pt x="174" y="790"/>
                  </a:cubicBezTo>
                  <a:cubicBezTo>
                    <a:pt x="179" y="742"/>
                    <a:pt x="180" y="704"/>
                    <a:pt x="174" y="658"/>
                  </a:cubicBezTo>
                  <a:cubicBezTo>
                    <a:pt x="168" y="612"/>
                    <a:pt x="142" y="555"/>
                    <a:pt x="138" y="514"/>
                  </a:cubicBezTo>
                  <a:cubicBezTo>
                    <a:pt x="134" y="473"/>
                    <a:pt x="132" y="457"/>
                    <a:pt x="150" y="412"/>
                  </a:cubicBezTo>
                  <a:cubicBezTo>
                    <a:pt x="168" y="367"/>
                    <a:pt x="214" y="295"/>
                    <a:pt x="246" y="244"/>
                  </a:cubicBezTo>
                  <a:cubicBezTo>
                    <a:pt x="278" y="193"/>
                    <a:pt x="305" y="136"/>
                    <a:pt x="342" y="106"/>
                  </a:cubicBezTo>
                  <a:cubicBezTo>
                    <a:pt x="379" y="76"/>
                    <a:pt x="411" y="73"/>
                    <a:pt x="468" y="64"/>
                  </a:cubicBezTo>
                  <a:cubicBezTo>
                    <a:pt x="525" y="55"/>
                    <a:pt x="630" y="62"/>
                    <a:pt x="684" y="52"/>
                  </a:cubicBezTo>
                  <a:cubicBezTo>
                    <a:pt x="738" y="42"/>
                    <a:pt x="747" y="8"/>
                    <a:pt x="792" y="4"/>
                  </a:cubicBezTo>
                  <a:cubicBezTo>
                    <a:pt x="837" y="0"/>
                    <a:pt x="888" y="7"/>
                    <a:pt x="954" y="28"/>
                  </a:cubicBezTo>
                  <a:cubicBezTo>
                    <a:pt x="1020" y="49"/>
                    <a:pt x="1129" y="83"/>
                    <a:pt x="1188" y="130"/>
                  </a:cubicBezTo>
                  <a:cubicBezTo>
                    <a:pt x="1247" y="177"/>
                    <a:pt x="1288" y="231"/>
                    <a:pt x="1308" y="310"/>
                  </a:cubicBezTo>
                  <a:cubicBezTo>
                    <a:pt x="1328" y="389"/>
                    <a:pt x="1312" y="520"/>
                    <a:pt x="1308" y="604"/>
                  </a:cubicBezTo>
                  <a:cubicBezTo>
                    <a:pt x="1304" y="688"/>
                    <a:pt x="1277" y="723"/>
                    <a:pt x="1284" y="814"/>
                  </a:cubicBezTo>
                  <a:cubicBezTo>
                    <a:pt x="1291" y="905"/>
                    <a:pt x="1329" y="1064"/>
                    <a:pt x="1350" y="1150"/>
                  </a:cubicBezTo>
                  <a:cubicBezTo>
                    <a:pt x="1371" y="1236"/>
                    <a:pt x="1409" y="1275"/>
                    <a:pt x="1410" y="1330"/>
                  </a:cubicBezTo>
                  <a:cubicBezTo>
                    <a:pt x="1411" y="1385"/>
                    <a:pt x="1393" y="1430"/>
                    <a:pt x="1356" y="1480"/>
                  </a:cubicBezTo>
                  <a:cubicBezTo>
                    <a:pt x="1319" y="1530"/>
                    <a:pt x="1240" y="1587"/>
                    <a:pt x="1188" y="1630"/>
                  </a:cubicBezTo>
                  <a:cubicBezTo>
                    <a:pt x="1136" y="1673"/>
                    <a:pt x="1084" y="1696"/>
                    <a:pt x="1044" y="1738"/>
                  </a:cubicBezTo>
                  <a:cubicBezTo>
                    <a:pt x="1004" y="1780"/>
                    <a:pt x="970" y="1831"/>
                    <a:pt x="948" y="1882"/>
                  </a:cubicBezTo>
                  <a:cubicBezTo>
                    <a:pt x="926" y="1933"/>
                    <a:pt x="914" y="2004"/>
                    <a:pt x="912" y="2044"/>
                  </a:cubicBezTo>
                  <a:cubicBezTo>
                    <a:pt x="910" y="2084"/>
                    <a:pt x="911" y="2104"/>
                    <a:pt x="936" y="2122"/>
                  </a:cubicBezTo>
                  <a:cubicBezTo>
                    <a:pt x="961" y="2140"/>
                    <a:pt x="1041" y="2147"/>
                    <a:pt x="1062" y="2152"/>
                  </a:cubicBezTo>
                </a:path>
              </a:pathLst>
            </a:custGeom>
            <a:noFill/>
            <a:ln w="762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55311" name="Freeform 5"/>
            <p:cNvSpPr>
              <a:spLocks/>
            </p:cNvSpPr>
            <p:nvPr/>
          </p:nvSpPr>
          <p:spPr bwMode="auto">
            <a:xfrm>
              <a:off x="2022" y="1902"/>
              <a:ext cx="60" cy="192"/>
            </a:xfrm>
            <a:custGeom>
              <a:avLst/>
              <a:gdLst>
                <a:gd name="T0" fmla="*/ 0 w 60"/>
                <a:gd name="T1" fmla="*/ 192 h 192"/>
                <a:gd name="T2" fmla="*/ 24 w 60"/>
                <a:gd name="T3" fmla="*/ 78 h 192"/>
                <a:gd name="T4" fmla="*/ 60 w 60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0" h="192">
                  <a:moveTo>
                    <a:pt x="0" y="192"/>
                  </a:moveTo>
                  <a:cubicBezTo>
                    <a:pt x="7" y="151"/>
                    <a:pt x="14" y="110"/>
                    <a:pt x="24" y="78"/>
                  </a:cubicBezTo>
                  <a:cubicBezTo>
                    <a:pt x="34" y="46"/>
                    <a:pt x="47" y="23"/>
                    <a:pt x="60" y="0"/>
                  </a:cubicBezTo>
                </a:path>
              </a:pathLst>
            </a:custGeom>
            <a:noFill/>
            <a:ln w="762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55312" name="Freeform 6"/>
            <p:cNvSpPr>
              <a:spLocks/>
            </p:cNvSpPr>
            <p:nvPr/>
          </p:nvSpPr>
          <p:spPr bwMode="auto">
            <a:xfrm>
              <a:off x="2388" y="886"/>
              <a:ext cx="1614" cy="2414"/>
            </a:xfrm>
            <a:custGeom>
              <a:avLst/>
              <a:gdLst>
                <a:gd name="T0" fmla="*/ 0 w 1614"/>
                <a:gd name="T1" fmla="*/ 656 h 2414"/>
                <a:gd name="T2" fmla="*/ 222 w 1614"/>
                <a:gd name="T3" fmla="*/ 584 h 2414"/>
                <a:gd name="T4" fmla="*/ 408 w 1614"/>
                <a:gd name="T5" fmla="*/ 524 h 2414"/>
                <a:gd name="T6" fmla="*/ 630 w 1614"/>
                <a:gd name="T7" fmla="*/ 500 h 2414"/>
                <a:gd name="T8" fmla="*/ 852 w 1614"/>
                <a:gd name="T9" fmla="*/ 536 h 2414"/>
                <a:gd name="T10" fmla="*/ 984 w 1614"/>
                <a:gd name="T11" fmla="*/ 596 h 2414"/>
                <a:gd name="T12" fmla="*/ 1074 w 1614"/>
                <a:gd name="T13" fmla="*/ 632 h 2414"/>
                <a:gd name="T14" fmla="*/ 1128 w 1614"/>
                <a:gd name="T15" fmla="*/ 596 h 2414"/>
                <a:gd name="T16" fmla="*/ 1146 w 1614"/>
                <a:gd name="T17" fmla="*/ 512 h 2414"/>
                <a:gd name="T18" fmla="*/ 1140 w 1614"/>
                <a:gd name="T19" fmla="*/ 458 h 2414"/>
                <a:gd name="T20" fmla="*/ 1062 w 1614"/>
                <a:gd name="T21" fmla="*/ 416 h 2414"/>
                <a:gd name="T22" fmla="*/ 972 w 1614"/>
                <a:gd name="T23" fmla="*/ 320 h 2414"/>
                <a:gd name="T24" fmla="*/ 930 w 1614"/>
                <a:gd name="T25" fmla="*/ 212 h 2414"/>
                <a:gd name="T26" fmla="*/ 918 w 1614"/>
                <a:gd name="T27" fmla="*/ 128 h 2414"/>
                <a:gd name="T28" fmla="*/ 966 w 1614"/>
                <a:gd name="T29" fmla="*/ 38 h 2414"/>
                <a:gd name="T30" fmla="*/ 1116 w 1614"/>
                <a:gd name="T31" fmla="*/ 2 h 2414"/>
                <a:gd name="T32" fmla="*/ 1290 w 1614"/>
                <a:gd name="T33" fmla="*/ 26 h 2414"/>
                <a:gd name="T34" fmla="*/ 1464 w 1614"/>
                <a:gd name="T35" fmla="*/ 110 h 2414"/>
                <a:gd name="T36" fmla="*/ 1590 w 1614"/>
                <a:gd name="T37" fmla="*/ 248 h 2414"/>
                <a:gd name="T38" fmla="*/ 1602 w 1614"/>
                <a:gd name="T39" fmla="*/ 416 h 2414"/>
                <a:gd name="T40" fmla="*/ 1518 w 1614"/>
                <a:gd name="T41" fmla="*/ 488 h 2414"/>
                <a:gd name="T42" fmla="*/ 1350 w 1614"/>
                <a:gd name="T43" fmla="*/ 506 h 2414"/>
                <a:gd name="T44" fmla="*/ 1290 w 1614"/>
                <a:gd name="T45" fmla="*/ 488 h 2414"/>
                <a:gd name="T46" fmla="*/ 1254 w 1614"/>
                <a:gd name="T47" fmla="*/ 494 h 2414"/>
                <a:gd name="T48" fmla="*/ 1254 w 1614"/>
                <a:gd name="T49" fmla="*/ 614 h 2414"/>
                <a:gd name="T50" fmla="*/ 1260 w 1614"/>
                <a:gd name="T51" fmla="*/ 728 h 2414"/>
                <a:gd name="T52" fmla="*/ 1368 w 1614"/>
                <a:gd name="T53" fmla="*/ 848 h 2414"/>
                <a:gd name="T54" fmla="*/ 1380 w 1614"/>
                <a:gd name="T55" fmla="*/ 896 h 2414"/>
                <a:gd name="T56" fmla="*/ 1362 w 1614"/>
                <a:gd name="T57" fmla="*/ 980 h 2414"/>
                <a:gd name="T58" fmla="*/ 1290 w 1614"/>
                <a:gd name="T59" fmla="*/ 1004 h 2414"/>
                <a:gd name="T60" fmla="*/ 1242 w 1614"/>
                <a:gd name="T61" fmla="*/ 1004 h 2414"/>
                <a:gd name="T62" fmla="*/ 1212 w 1614"/>
                <a:gd name="T63" fmla="*/ 1028 h 2414"/>
                <a:gd name="T64" fmla="*/ 1218 w 1614"/>
                <a:gd name="T65" fmla="*/ 1214 h 2414"/>
                <a:gd name="T66" fmla="*/ 1260 w 1614"/>
                <a:gd name="T67" fmla="*/ 1310 h 2414"/>
                <a:gd name="T68" fmla="*/ 1344 w 1614"/>
                <a:gd name="T69" fmla="*/ 1514 h 2414"/>
                <a:gd name="T70" fmla="*/ 1344 w 1614"/>
                <a:gd name="T71" fmla="*/ 1664 h 2414"/>
                <a:gd name="T72" fmla="*/ 1308 w 1614"/>
                <a:gd name="T73" fmla="*/ 1850 h 2414"/>
                <a:gd name="T74" fmla="*/ 1338 w 1614"/>
                <a:gd name="T75" fmla="*/ 2030 h 2414"/>
                <a:gd name="T76" fmla="*/ 1428 w 1614"/>
                <a:gd name="T77" fmla="*/ 2258 h 2414"/>
                <a:gd name="T78" fmla="*/ 1488 w 1614"/>
                <a:gd name="T79" fmla="*/ 2348 h 2414"/>
                <a:gd name="T80" fmla="*/ 1488 w 1614"/>
                <a:gd name="T81" fmla="*/ 2414 h 24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14" h="2414">
                  <a:moveTo>
                    <a:pt x="0" y="656"/>
                  </a:moveTo>
                  <a:cubicBezTo>
                    <a:pt x="77" y="631"/>
                    <a:pt x="154" y="606"/>
                    <a:pt x="222" y="584"/>
                  </a:cubicBezTo>
                  <a:cubicBezTo>
                    <a:pt x="290" y="562"/>
                    <a:pt x="340" y="538"/>
                    <a:pt x="408" y="524"/>
                  </a:cubicBezTo>
                  <a:cubicBezTo>
                    <a:pt x="476" y="510"/>
                    <a:pt x="556" y="498"/>
                    <a:pt x="630" y="500"/>
                  </a:cubicBezTo>
                  <a:cubicBezTo>
                    <a:pt x="704" y="502"/>
                    <a:pt x="793" y="520"/>
                    <a:pt x="852" y="536"/>
                  </a:cubicBezTo>
                  <a:cubicBezTo>
                    <a:pt x="911" y="552"/>
                    <a:pt x="947" y="580"/>
                    <a:pt x="984" y="596"/>
                  </a:cubicBezTo>
                  <a:cubicBezTo>
                    <a:pt x="1021" y="612"/>
                    <a:pt x="1050" y="632"/>
                    <a:pt x="1074" y="632"/>
                  </a:cubicBezTo>
                  <a:cubicBezTo>
                    <a:pt x="1098" y="632"/>
                    <a:pt x="1116" y="616"/>
                    <a:pt x="1128" y="596"/>
                  </a:cubicBezTo>
                  <a:cubicBezTo>
                    <a:pt x="1140" y="576"/>
                    <a:pt x="1144" y="535"/>
                    <a:pt x="1146" y="512"/>
                  </a:cubicBezTo>
                  <a:cubicBezTo>
                    <a:pt x="1148" y="489"/>
                    <a:pt x="1154" y="474"/>
                    <a:pt x="1140" y="458"/>
                  </a:cubicBezTo>
                  <a:cubicBezTo>
                    <a:pt x="1126" y="442"/>
                    <a:pt x="1090" y="439"/>
                    <a:pt x="1062" y="416"/>
                  </a:cubicBezTo>
                  <a:cubicBezTo>
                    <a:pt x="1034" y="393"/>
                    <a:pt x="994" y="354"/>
                    <a:pt x="972" y="320"/>
                  </a:cubicBezTo>
                  <a:cubicBezTo>
                    <a:pt x="950" y="286"/>
                    <a:pt x="939" y="244"/>
                    <a:pt x="930" y="212"/>
                  </a:cubicBezTo>
                  <a:cubicBezTo>
                    <a:pt x="921" y="180"/>
                    <a:pt x="912" y="157"/>
                    <a:pt x="918" y="128"/>
                  </a:cubicBezTo>
                  <a:cubicBezTo>
                    <a:pt x="924" y="99"/>
                    <a:pt x="933" y="59"/>
                    <a:pt x="966" y="38"/>
                  </a:cubicBezTo>
                  <a:cubicBezTo>
                    <a:pt x="999" y="17"/>
                    <a:pt x="1062" y="4"/>
                    <a:pt x="1116" y="2"/>
                  </a:cubicBezTo>
                  <a:cubicBezTo>
                    <a:pt x="1170" y="0"/>
                    <a:pt x="1232" y="8"/>
                    <a:pt x="1290" y="26"/>
                  </a:cubicBezTo>
                  <a:cubicBezTo>
                    <a:pt x="1348" y="44"/>
                    <a:pt x="1414" y="73"/>
                    <a:pt x="1464" y="110"/>
                  </a:cubicBezTo>
                  <a:cubicBezTo>
                    <a:pt x="1514" y="147"/>
                    <a:pt x="1567" y="197"/>
                    <a:pt x="1590" y="248"/>
                  </a:cubicBezTo>
                  <a:cubicBezTo>
                    <a:pt x="1613" y="299"/>
                    <a:pt x="1614" y="376"/>
                    <a:pt x="1602" y="416"/>
                  </a:cubicBezTo>
                  <a:cubicBezTo>
                    <a:pt x="1590" y="456"/>
                    <a:pt x="1560" y="473"/>
                    <a:pt x="1518" y="488"/>
                  </a:cubicBezTo>
                  <a:cubicBezTo>
                    <a:pt x="1476" y="503"/>
                    <a:pt x="1388" y="506"/>
                    <a:pt x="1350" y="506"/>
                  </a:cubicBezTo>
                  <a:cubicBezTo>
                    <a:pt x="1312" y="506"/>
                    <a:pt x="1306" y="490"/>
                    <a:pt x="1290" y="488"/>
                  </a:cubicBezTo>
                  <a:cubicBezTo>
                    <a:pt x="1274" y="486"/>
                    <a:pt x="1260" y="473"/>
                    <a:pt x="1254" y="494"/>
                  </a:cubicBezTo>
                  <a:cubicBezTo>
                    <a:pt x="1248" y="515"/>
                    <a:pt x="1253" y="575"/>
                    <a:pt x="1254" y="614"/>
                  </a:cubicBezTo>
                  <a:cubicBezTo>
                    <a:pt x="1255" y="653"/>
                    <a:pt x="1241" y="689"/>
                    <a:pt x="1260" y="728"/>
                  </a:cubicBezTo>
                  <a:cubicBezTo>
                    <a:pt x="1279" y="767"/>
                    <a:pt x="1348" y="820"/>
                    <a:pt x="1368" y="848"/>
                  </a:cubicBezTo>
                  <a:cubicBezTo>
                    <a:pt x="1388" y="876"/>
                    <a:pt x="1381" y="874"/>
                    <a:pt x="1380" y="896"/>
                  </a:cubicBezTo>
                  <a:cubicBezTo>
                    <a:pt x="1379" y="918"/>
                    <a:pt x="1377" y="962"/>
                    <a:pt x="1362" y="980"/>
                  </a:cubicBezTo>
                  <a:cubicBezTo>
                    <a:pt x="1347" y="998"/>
                    <a:pt x="1310" y="1000"/>
                    <a:pt x="1290" y="1004"/>
                  </a:cubicBezTo>
                  <a:cubicBezTo>
                    <a:pt x="1270" y="1008"/>
                    <a:pt x="1255" y="1000"/>
                    <a:pt x="1242" y="1004"/>
                  </a:cubicBezTo>
                  <a:cubicBezTo>
                    <a:pt x="1229" y="1008"/>
                    <a:pt x="1216" y="993"/>
                    <a:pt x="1212" y="1028"/>
                  </a:cubicBezTo>
                  <a:cubicBezTo>
                    <a:pt x="1208" y="1063"/>
                    <a:pt x="1210" y="1167"/>
                    <a:pt x="1218" y="1214"/>
                  </a:cubicBezTo>
                  <a:cubicBezTo>
                    <a:pt x="1226" y="1261"/>
                    <a:pt x="1239" y="1260"/>
                    <a:pt x="1260" y="1310"/>
                  </a:cubicBezTo>
                  <a:cubicBezTo>
                    <a:pt x="1281" y="1360"/>
                    <a:pt x="1330" y="1455"/>
                    <a:pt x="1344" y="1514"/>
                  </a:cubicBezTo>
                  <a:cubicBezTo>
                    <a:pt x="1358" y="1573"/>
                    <a:pt x="1350" y="1608"/>
                    <a:pt x="1344" y="1664"/>
                  </a:cubicBezTo>
                  <a:cubicBezTo>
                    <a:pt x="1338" y="1720"/>
                    <a:pt x="1309" y="1789"/>
                    <a:pt x="1308" y="1850"/>
                  </a:cubicBezTo>
                  <a:cubicBezTo>
                    <a:pt x="1307" y="1911"/>
                    <a:pt x="1318" y="1962"/>
                    <a:pt x="1338" y="2030"/>
                  </a:cubicBezTo>
                  <a:cubicBezTo>
                    <a:pt x="1358" y="2098"/>
                    <a:pt x="1403" y="2205"/>
                    <a:pt x="1428" y="2258"/>
                  </a:cubicBezTo>
                  <a:cubicBezTo>
                    <a:pt x="1453" y="2311"/>
                    <a:pt x="1478" y="2322"/>
                    <a:pt x="1488" y="2348"/>
                  </a:cubicBezTo>
                  <a:cubicBezTo>
                    <a:pt x="1498" y="2374"/>
                    <a:pt x="1489" y="2403"/>
                    <a:pt x="1488" y="2414"/>
                  </a:cubicBezTo>
                </a:path>
              </a:pathLst>
            </a:custGeom>
            <a:noFill/>
            <a:ln w="762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55300" name="Freeform 7"/>
          <p:cNvSpPr>
            <a:spLocks/>
          </p:cNvSpPr>
          <p:nvPr/>
        </p:nvSpPr>
        <p:spPr bwMode="auto">
          <a:xfrm>
            <a:off x="3617913" y="52388"/>
            <a:ext cx="1763712" cy="2120900"/>
          </a:xfrm>
          <a:custGeom>
            <a:avLst/>
            <a:gdLst>
              <a:gd name="T0" fmla="*/ 782637 w 1111"/>
              <a:gd name="T1" fmla="*/ 119063 h 1336"/>
              <a:gd name="T2" fmla="*/ 658812 w 1111"/>
              <a:gd name="T3" fmla="*/ 233363 h 1336"/>
              <a:gd name="T4" fmla="*/ 477837 w 1111"/>
              <a:gd name="T5" fmla="*/ 461963 h 1336"/>
              <a:gd name="T6" fmla="*/ 420687 w 1111"/>
              <a:gd name="T7" fmla="*/ 661988 h 1336"/>
              <a:gd name="T8" fmla="*/ 430212 w 1111"/>
              <a:gd name="T9" fmla="*/ 995363 h 1336"/>
              <a:gd name="T10" fmla="*/ 544512 w 1111"/>
              <a:gd name="T11" fmla="*/ 1157288 h 1336"/>
              <a:gd name="T12" fmla="*/ 630237 w 1111"/>
              <a:gd name="T13" fmla="*/ 1309688 h 1336"/>
              <a:gd name="T14" fmla="*/ 592137 w 1111"/>
              <a:gd name="T15" fmla="*/ 1395413 h 1336"/>
              <a:gd name="T16" fmla="*/ 458787 w 1111"/>
              <a:gd name="T17" fmla="*/ 1423988 h 1336"/>
              <a:gd name="T18" fmla="*/ 211137 w 1111"/>
              <a:gd name="T19" fmla="*/ 1490663 h 1336"/>
              <a:gd name="T20" fmla="*/ 30162 w 1111"/>
              <a:gd name="T21" fmla="*/ 1662113 h 1336"/>
              <a:gd name="T22" fmla="*/ 30162 w 1111"/>
              <a:gd name="T23" fmla="*/ 1852613 h 1336"/>
              <a:gd name="T24" fmla="*/ 182562 w 1111"/>
              <a:gd name="T25" fmla="*/ 2043113 h 1336"/>
              <a:gd name="T26" fmla="*/ 477837 w 1111"/>
              <a:gd name="T27" fmla="*/ 2109788 h 1336"/>
              <a:gd name="T28" fmla="*/ 696912 w 1111"/>
              <a:gd name="T29" fmla="*/ 2109788 h 1336"/>
              <a:gd name="T30" fmla="*/ 1001712 w 1111"/>
              <a:gd name="T31" fmla="*/ 2052638 h 1336"/>
              <a:gd name="T32" fmla="*/ 1192212 w 1111"/>
              <a:gd name="T33" fmla="*/ 1909763 h 1336"/>
              <a:gd name="T34" fmla="*/ 1182687 w 1111"/>
              <a:gd name="T35" fmla="*/ 1652588 h 1336"/>
              <a:gd name="T36" fmla="*/ 1058862 w 1111"/>
              <a:gd name="T37" fmla="*/ 1538288 h 1336"/>
              <a:gd name="T38" fmla="*/ 915987 w 1111"/>
              <a:gd name="T39" fmla="*/ 1471613 h 1336"/>
              <a:gd name="T40" fmla="*/ 906462 w 1111"/>
              <a:gd name="T41" fmla="*/ 1319213 h 1336"/>
              <a:gd name="T42" fmla="*/ 1001712 w 1111"/>
              <a:gd name="T43" fmla="*/ 1252538 h 1336"/>
              <a:gd name="T44" fmla="*/ 1277937 w 1111"/>
              <a:gd name="T45" fmla="*/ 1204913 h 1336"/>
              <a:gd name="T46" fmla="*/ 1535112 w 1111"/>
              <a:gd name="T47" fmla="*/ 1033463 h 1336"/>
              <a:gd name="T48" fmla="*/ 1687512 w 1111"/>
              <a:gd name="T49" fmla="*/ 804863 h 1336"/>
              <a:gd name="T50" fmla="*/ 1763712 w 1111"/>
              <a:gd name="T51" fmla="*/ 471488 h 1336"/>
              <a:gd name="T52" fmla="*/ 1687512 w 1111"/>
              <a:gd name="T53" fmla="*/ 233363 h 1336"/>
              <a:gd name="T54" fmla="*/ 1487487 w 1111"/>
              <a:gd name="T55" fmla="*/ 61913 h 1336"/>
              <a:gd name="T56" fmla="*/ 1220787 w 1111"/>
              <a:gd name="T57" fmla="*/ 4763 h 1336"/>
              <a:gd name="T58" fmla="*/ 963612 w 1111"/>
              <a:gd name="T59" fmla="*/ 33338 h 1336"/>
              <a:gd name="T60" fmla="*/ 782637 w 1111"/>
              <a:gd name="T61" fmla="*/ 119063 h 13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11" h="1336">
                <a:moveTo>
                  <a:pt x="493" y="75"/>
                </a:moveTo>
                <a:cubicBezTo>
                  <a:pt x="461" y="96"/>
                  <a:pt x="447" y="111"/>
                  <a:pt x="415" y="147"/>
                </a:cubicBezTo>
                <a:cubicBezTo>
                  <a:pt x="383" y="183"/>
                  <a:pt x="326" y="246"/>
                  <a:pt x="301" y="291"/>
                </a:cubicBezTo>
                <a:cubicBezTo>
                  <a:pt x="276" y="336"/>
                  <a:pt x="270" y="361"/>
                  <a:pt x="265" y="417"/>
                </a:cubicBezTo>
                <a:cubicBezTo>
                  <a:pt x="260" y="473"/>
                  <a:pt x="258" y="575"/>
                  <a:pt x="271" y="627"/>
                </a:cubicBezTo>
                <a:cubicBezTo>
                  <a:pt x="284" y="679"/>
                  <a:pt x="322" y="696"/>
                  <a:pt x="343" y="729"/>
                </a:cubicBezTo>
                <a:cubicBezTo>
                  <a:pt x="364" y="762"/>
                  <a:pt x="392" y="800"/>
                  <a:pt x="397" y="825"/>
                </a:cubicBezTo>
                <a:cubicBezTo>
                  <a:pt x="402" y="850"/>
                  <a:pt x="391" y="867"/>
                  <a:pt x="373" y="879"/>
                </a:cubicBezTo>
                <a:cubicBezTo>
                  <a:pt x="355" y="891"/>
                  <a:pt x="329" y="887"/>
                  <a:pt x="289" y="897"/>
                </a:cubicBezTo>
                <a:cubicBezTo>
                  <a:pt x="249" y="907"/>
                  <a:pt x="178" y="914"/>
                  <a:pt x="133" y="939"/>
                </a:cubicBezTo>
                <a:cubicBezTo>
                  <a:pt x="88" y="964"/>
                  <a:pt x="38" y="1009"/>
                  <a:pt x="19" y="1047"/>
                </a:cubicBezTo>
                <a:cubicBezTo>
                  <a:pt x="0" y="1085"/>
                  <a:pt x="3" y="1127"/>
                  <a:pt x="19" y="1167"/>
                </a:cubicBezTo>
                <a:cubicBezTo>
                  <a:pt x="35" y="1207"/>
                  <a:pt x="68" y="1260"/>
                  <a:pt x="115" y="1287"/>
                </a:cubicBezTo>
                <a:cubicBezTo>
                  <a:pt x="162" y="1314"/>
                  <a:pt x="247" y="1322"/>
                  <a:pt x="301" y="1329"/>
                </a:cubicBezTo>
                <a:cubicBezTo>
                  <a:pt x="355" y="1336"/>
                  <a:pt x="384" y="1335"/>
                  <a:pt x="439" y="1329"/>
                </a:cubicBezTo>
                <a:cubicBezTo>
                  <a:pt x="494" y="1323"/>
                  <a:pt x="579" y="1314"/>
                  <a:pt x="631" y="1293"/>
                </a:cubicBezTo>
                <a:cubicBezTo>
                  <a:pt x="683" y="1272"/>
                  <a:pt x="732" y="1245"/>
                  <a:pt x="751" y="1203"/>
                </a:cubicBezTo>
                <a:cubicBezTo>
                  <a:pt x="770" y="1161"/>
                  <a:pt x="759" y="1080"/>
                  <a:pt x="745" y="1041"/>
                </a:cubicBezTo>
                <a:cubicBezTo>
                  <a:pt x="731" y="1002"/>
                  <a:pt x="695" y="988"/>
                  <a:pt x="667" y="969"/>
                </a:cubicBezTo>
                <a:cubicBezTo>
                  <a:pt x="639" y="950"/>
                  <a:pt x="593" y="950"/>
                  <a:pt x="577" y="927"/>
                </a:cubicBezTo>
                <a:cubicBezTo>
                  <a:pt x="561" y="904"/>
                  <a:pt x="562" y="854"/>
                  <a:pt x="571" y="831"/>
                </a:cubicBezTo>
                <a:cubicBezTo>
                  <a:pt x="580" y="808"/>
                  <a:pt x="592" y="801"/>
                  <a:pt x="631" y="789"/>
                </a:cubicBezTo>
                <a:cubicBezTo>
                  <a:pt x="670" y="777"/>
                  <a:pt x="749" y="782"/>
                  <a:pt x="805" y="759"/>
                </a:cubicBezTo>
                <a:cubicBezTo>
                  <a:pt x="861" y="736"/>
                  <a:pt x="924" y="693"/>
                  <a:pt x="967" y="651"/>
                </a:cubicBezTo>
                <a:cubicBezTo>
                  <a:pt x="1010" y="609"/>
                  <a:pt x="1039" y="566"/>
                  <a:pt x="1063" y="507"/>
                </a:cubicBezTo>
                <a:cubicBezTo>
                  <a:pt x="1087" y="448"/>
                  <a:pt x="1111" y="357"/>
                  <a:pt x="1111" y="297"/>
                </a:cubicBezTo>
                <a:cubicBezTo>
                  <a:pt x="1111" y="237"/>
                  <a:pt x="1092" y="190"/>
                  <a:pt x="1063" y="147"/>
                </a:cubicBezTo>
                <a:cubicBezTo>
                  <a:pt x="1034" y="104"/>
                  <a:pt x="986" y="63"/>
                  <a:pt x="937" y="39"/>
                </a:cubicBezTo>
                <a:cubicBezTo>
                  <a:pt x="888" y="15"/>
                  <a:pt x="824" y="6"/>
                  <a:pt x="769" y="3"/>
                </a:cubicBezTo>
                <a:cubicBezTo>
                  <a:pt x="714" y="0"/>
                  <a:pt x="652" y="10"/>
                  <a:pt x="607" y="21"/>
                </a:cubicBezTo>
                <a:cubicBezTo>
                  <a:pt x="562" y="32"/>
                  <a:pt x="525" y="54"/>
                  <a:pt x="493" y="75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5301" name="Text Box 8"/>
          <p:cNvSpPr txBox="1">
            <a:spLocks noChangeArrowheads="1"/>
          </p:cNvSpPr>
          <p:nvPr/>
        </p:nvSpPr>
        <p:spPr bwMode="auto">
          <a:xfrm>
            <a:off x="241300" y="381000"/>
            <a:ext cx="252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Reflection Lines</a:t>
            </a:r>
          </a:p>
        </p:txBody>
      </p:sp>
      <p:sp>
        <p:nvSpPr>
          <p:cNvPr id="55302" name="Text Box 9"/>
          <p:cNvSpPr txBox="1">
            <a:spLocks noChangeArrowheads="1"/>
          </p:cNvSpPr>
          <p:nvPr/>
        </p:nvSpPr>
        <p:spPr bwMode="auto">
          <a:xfrm>
            <a:off x="2857500" y="482600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3300"/>
                </a:solidFill>
              </a:rPr>
              <a:t>aorta</a:t>
            </a:r>
          </a:p>
        </p:txBody>
      </p:sp>
      <p:sp>
        <p:nvSpPr>
          <p:cNvPr id="55303" name="Text Box 10"/>
          <p:cNvSpPr txBox="1">
            <a:spLocks noChangeArrowheads="1"/>
          </p:cNvSpPr>
          <p:nvPr/>
        </p:nvSpPr>
        <p:spPr bwMode="auto">
          <a:xfrm>
            <a:off x="876300" y="1435100"/>
            <a:ext cx="237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3300"/>
                </a:solidFill>
              </a:rPr>
              <a:t>pulmonary trunk</a:t>
            </a:r>
          </a:p>
        </p:txBody>
      </p:sp>
      <p:sp>
        <p:nvSpPr>
          <p:cNvPr id="55304" name="Text Box 17"/>
          <p:cNvSpPr txBox="1">
            <a:spLocks noChangeArrowheads="1"/>
          </p:cNvSpPr>
          <p:nvPr/>
        </p:nvSpPr>
        <p:spPr bwMode="auto">
          <a:xfrm>
            <a:off x="981075" y="1944688"/>
            <a:ext cx="2205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tx2"/>
                </a:solidFill>
              </a:rPr>
              <a:t>transverse sinus of pericard.</a:t>
            </a:r>
          </a:p>
        </p:txBody>
      </p:sp>
      <p:sp>
        <p:nvSpPr>
          <p:cNvPr id="55305" name="Text Box 21"/>
          <p:cNvSpPr txBox="1">
            <a:spLocks noChangeArrowheads="1"/>
          </p:cNvSpPr>
          <p:nvPr/>
        </p:nvSpPr>
        <p:spPr bwMode="auto">
          <a:xfrm>
            <a:off x="673100" y="2844800"/>
            <a:ext cx="2273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accent2"/>
                </a:solidFill>
              </a:rPr>
              <a:t>left pulmonary veins</a:t>
            </a:r>
          </a:p>
        </p:txBody>
      </p:sp>
      <p:sp>
        <p:nvSpPr>
          <p:cNvPr id="55306" name="Text Box 22"/>
          <p:cNvSpPr txBox="1">
            <a:spLocks noChangeArrowheads="1"/>
          </p:cNvSpPr>
          <p:nvPr/>
        </p:nvSpPr>
        <p:spPr bwMode="auto">
          <a:xfrm>
            <a:off x="6489700" y="5270500"/>
            <a:ext cx="119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accent2"/>
                </a:solidFill>
              </a:rPr>
              <a:t>IVC</a:t>
            </a:r>
          </a:p>
        </p:txBody>
      </p:sp>
      <p:sp>
        <p:nvSpPr>
          <p:cNvPr id="55307" name="Text Box 23"/>
          <p:cNvSpPr txBox="1">
            <a:spLocks noChangeArrowheads="1"/>
          </p:cNvSpPr>
          <p:nvPr/>
        </p:nvSpPr>
        <p:spPr bwMode="auto">
          <a:xfrm>
            <a:off x="6375400" y="4089400"/>
            <a:ext cx="2603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visceral pericardium</a:t>
            </a:r>
          </a:p>
        </p:txBody>
      </p:sp>
      <p:sp>
        <p:nvSpPr>
          <p:cNvPr id="55308" name="Text Box 24"/>
          <p:cNvSpPr txBox="1">
            <a:spLocks noChangeArrowheads="1"/>
          </p:cNvSpPr>
          <p:nvPr/>
        </p:nvSpPr>
        <p:spPr bwMode="auto">
          <a:xfrm>
            <a:off x="6794500" y="2590800"/>
            <a:ext cx="180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accent2"/>
                </a:solidFill>
              </a:rPr>
              <a:t>right pulmonary veins</a:t>
            </a:r>
          </a:p>
        </p:txBody>
      </p:sp>
      <p:sp>
        <p:nvSpPr>
          <p:cNvPr id="55309" name="Text Box 25"/>
          <p:cNvSpPr txBox="1">
            <a:spLocks noChangeArrowheads="1"/>
          </p:cNvSpPr>
          <p:nvPr/>
        </p:nvSpPr>
        <p:spPr bwMode="auto">
          <a:xfrm>
            <a:off x="6527800" y="1638300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accent2"/>
                </a:solidFill>
              </a:rPr>
              <a:t>SVC</a:t>
            </a:r>
          </a:p>
        </p:txBody>
      </p:sp>
    </p:spTree>
    <p:extLst>
      <p:ext uri="{BB962C8B-B14F-4D97-AF65-F5344CB8AC3E}">
        <p14:creationId xmlns:p14="http://schemas.microsoft.com/office/powerpoint/2010/main" val="37531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zívburok hátulsó f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0"/>
            <a:ext cx="5768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3" name="Group 15"/>
          <p:cNvGrpSpPr>
            <a:grpSpLocks/>
          </p:cNvGrpSpPr>
          <p:nvPr/>
        </p:nvGrpSpPr>
        <p:grpSpPr bwMode="auto">
          <a:xfrm>
            <a:off x="2814638" y="1331913"/>
            <a:ext cx="3295650" cy="4814887"/>
            <a:chOff x="1773" y="839"/>
            <a:chExt cx="2076" cy="3033"/>
          </a:xfrm>
        </p:grpSpPr>
        <p:sp>
          <p:nvSpPr>
            <p:cNvPr id="56340" name="Freeform 12"/>
            <p:cNvSpPr>
              <a:spLocks/>
            </p:cNvSpPr>
            <p:nvPr/>
          </p:nvSpPr>
          <p:spPr bwMode="auto">
            <a:xfrm>
              <a:off x="1800" y="2130"/>
              <a:ext cx="2049" cy="1742"/>
            </a:xfrm>
            <a:custGeom>
              <a:avLst/>
              <a:gdLst>
                <a:gd name="T0" fmla="*/ 0 w 2049"/>
                <a:gd name="T1" fmla="*/ 0 h 1742"/>
                <a:gd name="T2" fmla="*/ 24 w 2049"/>
                <a:gd name="T3" fmla="*/ 204 h 1742"/>
                <a:gd name="T4" fmla="*/ 42 w 2049"/>
                <a:gd name="T5" fmla="*/ 306 h 1742"/>
                <a:gd name="T6" fmla="*/ 96 w 2049"/>
                <a:gd name="T7" fmla="*/ 444 h 1742"/>
                <a:gd name="T8" fmla="*/ 126 w 2049"/>
                <a:gd name="T9" fmla="*/ 552 h 1742"/>
                <a:gd name="T10" fmla="*/ 150 w 2049"/>
                <a:gd name="T11" fmla="*/ 660 h 1742"/>
                <a:gd name="T12" fmla="*/ 150 w 2049"/>
                <a:gd name="T13" fmla="*/ 768 h 1742"/>
                <a:gd name="T14" fmla="*/ 132 w 2049"/>
                <a:gd name="T15" fmla="*/ 834 h 1742"/>
                <a:gd name="T16" fmla="*/ 84 w 2049"/>
                <a:gd name="T17" fmla="*/ 930 h 1742"/>
                <a:gd name="T18" fmla="*/ 54 w 2049"/>
                <a:gd name="T19" fmla="*/ 1026 h 1742"/>
                <a:gd name="T20" fmla="*/ 36 w 2049"/>
                <a:gd name="T21" fmla="*/ 1110 h 1742"/>
                <a:gd name="T22" fmla="*/ 78 w 2049"/>
                <a:gd name="T23" fmla="*/ 1230 h 1742"/>
                <a:gd name="T24" fmla="*/ 138 w 2049"/>
                <a:gd name="T25" fmla="*/ 1344 h 1742"/>
                <a:gd name="T26" fmla="*/ 264 w 2049"/>
                <a:gd name="T27" fmla="*/ 1464 h 1742"/>
                <a:gd name="T28" fmla="*/ 414 w 2049"/>
                <a:gd name="T29" fmla="*/ 1536 h 1742"/>
                <a:gd name="T30" fmla="*/ 462 w 2049"/>
                <a:gd name="T31" fmla="*/ 1566 h 1742"/>
                <a:gd name="T32" fmla="*/ 528 w 2049"/>
                <a:gd name="T33" fmla="*/ 1578 h 1742"/>
                <a:gd name="T34" fmla="*/ 582 w 2049"/>
                <a:gd name="T35" fmla="*/ 1578 h 1742"/>
                <a:gd name="T36" fmla="*/ 636 w 2049"/>
                <a:gd name="T37" fmla="*/ 1578 h 1742"/>
                <a:gd name="T38" fmla="*/ 732 w 2049"/>
                <a:gd name="T39" fmla="*/ 1626 h 1742"/>
                <a:gd name="T40" fmla="*/ 942 w 2049"/>
                <a:gd name="T41" fmla="*/ 1704 h 1742"/>
                <a:gd name="T42" fmla="*/ 1134 w 2049"/>
                <a:gd name="T43" fmla="*/ 1740 h 1742"/>
                <a:gd name="T44" fmla="*/ 1290 w 2049"/>
                <a:gd name="T45" fmla="*/ 1716 h 1742"/>
                <a:gd name="T46" fmla="*/ 1530 w 2049"/>
                <a:gd name="T47" fmla="*/ 1656 h 1742"/>
                <a:gd name="T48" fmla="*/ 1680 w 2049"/>
                <a:gd name="T49" fmla="*/ 1572 h 1742"/>
                <a:gd name="T50" fmla="*/ 1746 w 2049"/>
                <a:gd name="T51" fmla="*/ 1476 h 1742"/>
                <a:gd name="T52" fmla="*/ 1758 w 2049"/>
                <a:gd name="T53" fmla="*/ 1422 h 1742"/>
                <a:gd name="T54" fmla="*/ 1800 w 2049"/>
                <a:gd name="T55" fmla="*/ 1356 h 1742"/>
                <a:gd name="T56" fmla="*/ 1896 w 2049"/>
                <a:gd name="T57" fmla="*/ 1314 h 1742"/>
                <a:gd name="T58" fmla="*/ 1944 w 2049"/>
                <a:gd name="T59" fmla="*/ 1236 h 1742"/>
                <a:gd name="T60" fmla="*/ 1980 w 2049"/>
                <a:gd name="T61" fmla="*/ 1092 h 1742"/>
                <a:gd name="T62" fmla="*/ 1992 w 2049"/>
                <a:gd name="T63" fmla="*/ 1014 h 1742"/>
                <a:gd name="T64" fmla="*/ 2022 w 2049"/>
                <a:gd name="T65" fmla="*/ 924 h 1742"/>
                <a:gd name="T66" fmla="*/ 2046 w 2049"/>
                <a:gd name="T67" fmla="*/ 804 h 1742"/>
                <a:gd name="T68" fmla="*/ 2004 w 2049"/>
                <a:gd name="T69" fmla="*/ 624 h 1742"/>
                <a:gd name="T70" fmla="*/ 1962 w 2049"/>
                <a:gd name="T71" fmla="*/ 498 h 1742"/>
                <a:gd name="T72" fmla="*/ 1920 w 2049"/>
                <a:gd name="T73" fmla="*/ 444 h 17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9" h="1742">
                  <a:moveTo>
                    <a:pt x="0" y="0"/>
                  </a:moveTo>
                  <a:cubicBezTo>
                    <a:pt x="8" y="76"/>
                    <a:pt x="17" y="153"/>
                    <a:pt x="24" y="204"/>
                  </a:cubicBezTo>
                  <a:cubicBezTo>
                    <a:pt x="31" y="255"/>
                    <a:pt x="30" y="266"/>
                    <a:pt x="42" y="306"/>
                  </a:cubicBezTo>
                  <a:cubicBezTo>
                    <a:pt x="54" y="346"/>
                    <a:pt x="82" y="403"/>
                    <a:pt x="96" y="444"/>
                  </a:cubicBezTo>
                  <a:cubicBezTo>
                    <a:pt x="110" y="485"/>
                    <a:pt x="117" y="516"/>
                    <a:pt x="126" y="552"/>
                  </a:cubicBezTo>
                  <a:cubicBezTo>
                    <a:pt x="135" y="588"/>
                    <a:pt x="146" y="624"/>
                    <a:pt x="150" y="660"/>
                  </a:cubicBezTo>
                  <a:cubicBezTo>
                    <a:pt x="154" y="696"/>
                    <a:pt x="153" y="739"/>
                    <a:pt x="150" y="768"/>
                  </a:cubicBezTo>
                  <a:cubicBezTo>
                    <a:pt x="147" y="797"/>
                    <a:pt x="143" y="807"/>
                    <a:pt x="132" y="834"/>
                  </a:cubicBezTo>
                  <a:cubicBezTo>
                    <a:pt x="121" y="861"/>
                    <a:pt x="97" y="898"/>
                    <a:pt x="84" y="930"/>
                  </a:cubicBezTo>
                  <a:cubicBezTo>
                    <a:pt x="71" y="962"/>
                    <a:pt x="62" y="996"/>
                    <a:pt x="54" y="1026"/>
                  </a:cubicBezTo>
                  <a:cubicBezTo>
                    <a:pt x="46" y="1056"/>
                    <a:pt x="32" y="1076"/>
                    <a:pt x="36" y="1110"/>
                  </a:cubicBezTo>
                  <a:cubicBezTo>
                    <a:pt x="40" y="1144"/>
                    <a:pt x="61" y="1191"/>
                    <a:pt x="78" y="1230"/>
                  </a:cubicBezTo>
                  <a:cubicBezTo>
                    <a:pt x="95" y="1269"/>
                    <a:pt x="107" y="1305"/>
                    <a:pt x="138" y="1344"/>
                  </a:cubicBezTo>
                  <a:cubicBezTo>
                    <a:pt x="169" y="1383"/>
                    <a:pt x="218" y="1432"/>
                    <a:pt x="264" y="1464"/>
                  </a:cubicBezTo>
                  <a:cubicBezTo>
                    <a:pt x="310" y="1496"/>
                    <a:pt x="381" y="1519"/>
                    <a:pt x="414" y="1536"/>
                  </a:cubicBezTo>
                  <a:cubicBezTo>
                    <a:pt x="447" y="1553"/>
                    <a:pt x="443" y="1559"/>
                    <a:pt x="462" y="1566"/>
                  </a:cubicBezTo>
                  <a:cubicBezTo>
                    <a:pt x="481" y="1573"/>
                    <a:pt x="508" y="1576"/>
                    <a:pt x="528" y="1578"/>
                  </a:cubicBezTo>
                  <a:cubicBezTo>
                    <a:pt x="548" y="1580"/>
                    <a:pt x="564" y="1578"/>
                    <a:pt x="582" y="1578"/>
                  </a:cubicBezTo>
                  <a:cubicBezTo>
                    <a:pt x="600" y="1578"/>
                    <a:pt x="611" y="1570"/>
                    <a:pt x="636" y="1578"/>
                  </a:cubicBezTo>
                  <a:cubicBezTo>
                    <a:pt x="661" y="1586"/>
                    <a:pt x="681" y="1605"/>
                    <a:pt x="732" y="1626"/>
                  </a:cubicBezTo>
                  <a:cubicBezTo>
                    <a:pt x="783" y="1647"/>
                    <a:pt x="875" y="1685"/>
                    <a:pt x="942" y="1704"/>
                  </a:cubicBezTo>
                  <a:cubicBezTo>
                    <a:pt x="1009" y="1723"/>
                    <a:pt x="1076" y="1738"/>
                    <a:pt x="1134" y="1740"/>
                  </a:cubicBezTo>
                  <a:cubicBezTo>
                    <a:pt x="1192" y="1742"/>
                    <a:pt x="1224" y="1730"/>
                    <a:pt x="1290" y="1716"/>
                  </a:cubicBezTo>
                  <a:cubicBezTo>
                    <a:pt x="1356" y="1702"/>
                    <a:pt x="1465" y="1680"/>
                    <a:pt x="1530" y="1656"/>
                  </a:cubicBezTo>
                  <a:cubicBezTo>
                    <a:pt x="1595" y="1632"/>
                    <a:pt x="1644" y="1602"/>
                    <a:pt x="1680" y="1572"/>
                  </a:cubicBezTo>
                  <a:cubicBezTo>
                    <a:pt x="1716" y="1542"/>
                    <a:pt x="1733" y="1501"/>
                    <a:pt x="1746" y="1476"/>
                  </a:cubicBezTo>
                  <a:cubicBezTo>
                    <a:pt x="1759" y="1451"/>
                    <a:pt x="1749" y="1442"/>
                    <a:pt x="1758" y="1422"/>
                  </a:cubicBezTo>
                  <a:cubicBezTo>
                    <a:pt x="1767" y="1402"/>
                    <a:pt x="1777" y="1374"/>
                    <a:pt x="1800" y="1356"/>
                  </a:cubicBezTo>
                  <a:cubicBezTo>
                    <a:pt x="1823" y="1338"/>
                    <a:pt x="1872" y="1334"/>
                    <a:pt x="1896" y="1314"/>
                  </a:cubicBezTo>
                  <a:cubicBezTo>
                    <a:pt x="1920" y="1294"/>
                    <a:pt x="1930" y="1273"/>
                    <a:pt x="1944" y="1236"/>
                  </a:cubicBezTo>
                  <a:cubicBezTo>
                    <a:pt x="1958" y="1199"/>
                    <a:pt x="1972" y="1129"/>
                    <a:pt x="1980" y="1092"/>
                  </a:cubicBezTo>
                  <a:cubicBezTo>
                    <a:pt x="1988" y="1055"/>
                    <a:pt x="1985" y="1042"/>
                    <a:pt x="1992" y="1014"/>
                  </a:cubicBezTo>
                  <a:cubicBezTo>
                    <a:pt x="1999" y="986"/>
                    <a:pt x="2013" y="959"/>
                    <a:pt x="2022" y="924"/>
                  </a:cubicBezTo>
                  <a:cubicBezTo>
                    <a:pt x="2031" y="889"/>
                    <a:pt x="2049" y="854"/>
                    <a:pt x="2046" y="804"/>
                  </a:cubicBezTo>
                  <a:cubicBezTo>
                    <a:pt x="2043" y="754"/>
                    <a:pt x="2018" y="675"/>
                    <a:pt x="2004" y="624"/>
                  </a:cubicBezTo>
                  <a:cubicBezTo>
                    <a:pt x="1990" y="573"/>
                    <a:pt x="1976" y="528"/>
                    <a:pt x="1962" y="498"/>
                  </a:cubicBezTo>
                  <a:cubicBezTo>
                    <a:pt x="1948" y="468"/>
                    <a:pt x="1930" y="461"/>
                    <a:pt x="1920" y="444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56341" name="Freeform 14"/>
            <p:cNvSpPr>
              <a:spLocks/>
            </p:cNvSpPr>
            <p:nvPr/>
          </p:nvSpPr>
          <p:spPr bwMode="auto">
            <a:xfrm>
              <a:off x="1773" y="839"/>
              <a:ext cx="1965" cy="1753"/>
            </a:xfrm>
            <a:custGeom>
              <a:avLst/>
              <a:gdLst>
                <a:gd name="T0" fmla="*/ 1965 w 1965"/>
                <a:gd name="T1" fmla="*/ 1753 h 1753"/>
                <a:gd name="T2" fmla="*/ 1917 w 1965"/>
                <a:gd name="T3" fmla="*/ 1663 h 1753"/>
                <a:gd name="T4" fmla="*/ 1935 w 1965"/>
                <a:gd name="T5" fmla="*/ 1549 h 1753"/>
                <a:gd name="T6" fmla="*/ 1959 w 1965"/>
                <a:gd name="T7" fmla="*/ 1351 h 1753"/>
                <a:gd name="T8" fmla="*/ 1923 w 1965"/>
                <a:gd name="T9" fmla="*/ 1219 h 1753"/>
                <a:gd name="T10" fmla="*/ 1857 w 1965"/>
                <a:gd name="T11" fmla="*/ 1123 h 1753"/>
                <a:gd name="T12" fmla="*/ 1797 w 1965"/>
                <a:gd name="T13" fmla="*/ 1081 h 1753"/>
                <a:gd name="T14" fmla="*/ 1725 w 1965"/>
                <a:gd name="T15" fmla="*/ 1033 h 1753"/>
                <a:gd name="T16" fmla="*/ 1671 w 1965"/>
                <a:gd name="T17" fmla="*/ 979 h 1753"/>
                <a:gd name="T18" fmla="*/ 1629 w 1965"/>
                <a:gd name="T19" fmla="*/ 913 h 1753"/>
                <a:gd name="T20" fmla="*/ 1629 w 1965"/>
                <a:gd name="T21" fmla="*/ 829 h 1753"/>
                <a:gd name="T22" fmla="*/ 1635 w 1965"/>
                <a:gd name="T23" fmla="*/ 733 h 1753"/>
                <a:gd name="T24" fmla="*/ 1635 w 1965"/>
                <a:gd name="T25" fmla="*/ 619 h 1753"/>
                <a:gd name="T26" fmla="*/ 1587 w 1965"/>
                <a:gd name="T27" fmla="*/ 529 h 1753"/>
                <a:gd name="T28" fmla="*/ 1443 w 1965"/>
                <a:gd name="T29" fmla="*/ 451 h 1753"/>
                <a:gd name="T30" fmla="*/ 1371 w 1965"/>
                <a:gd name="T31" fmla="*/ 415 h 1753"/>
                <a:gd name="T32" fmla="*/ 1203 w 1965"/>
                <a:gd name="T33" fmla="*/ 355 h 1753"/>
                <a:gd name="T34" fmla="*/ 1113 w 1965"/>
                <a:gd name="T35" fmla="*/ 307 h 1753"/>
                <a:gd name="T36" fmla="*/ 1035 w 1965"/>
                <a:gd name="T37" fmla="*/ 217 h 1753"/>
                <a:gd name="T38" fmla="*/ 951 w 1965"/>
                <a:gd name="T39" fmla="*/ 139 h 1753"/>
                <a:gd name="T40" fmla="*/ 891 w 1965"/>
                <a:gd name="T41" fmla="*/ 91 h 1753"/>
                <a:gd name="T42" fmla="*/ 777 w 1965"/>
                <a:gd name="T43" fmla="*/ 19 h 1753"/>
                <a:gd name="T44" fmla="*/ 729 w 1965"/>
                <a:gd name="T45" fmla="*/ 7 h 1753"/>
                <a:gd name="T46" fmla="*/ 645 w 1965"/>
                <a:gd name="T47" fmla="*/ 13 h 1753"/>
                <a:gd name="T48" fmla="*/ 555 w 1965"/>
                <a:gd name="T49" fmla="*/ 85 h 1753"/>
                <a:gd name="T50" fmla="*/ 537 w 1965"/>
                <a:gd name="T51" fmla="*/ 157 h 1753"/>
                <a:gd name="T52" fmla="*/ 519 w 1965"/>
                <a:gd name="T53" fmla="*/ 241 h 1753"/>
                <a:gd name="T54" fmla="*/ 501 w 1965"/>
                <a:gd name="T55" fmla="*/ 319 h 1753"/>
                <a:gd name="T56" fmla="*/ 441 w 1965"/>
                <a:gd name="T57" fmla="*/ 379 h 1753"/>
                <a:gd name="T58" fmla="*/ 363 w 1965"/>
                <a:gd name="T59" fmla="*/ 421 h 1753"/>
                <a:gd name="T60" fmla="*/ 213 w 1965"/>
                <a:gd name="T61" fmla="*/ 493 h 1753"/>
                <a:gd name="T62" fmla="*/ 123 w 1965"/>
                <a:gd name="T63" fmla="*/ 535 h 1753"/>
                <a:gd name="T64" fmla="*/ 45 w 1965"/>
                <a:gd name="T65" fmla="*/ 637 h 1753"/>
                <a:gd name="T66" fmla="*/ 33 w 1965"/>
                <a:gd name="T67" fmla="*/ 757 h 1753"/>
                <a:gd name="T68" fmla="*/ 39 w 1965"/>
                <a:gd name="T69" fmla="*/ 883 h 1753"/>
                <a:gd name="T70" fmla="*/ 15 w 1965"/>
                <a:gd name="T71" fmla="*/ 1015 h 1753"/>
                <a:gd name="T72" fmla="*/ 3 w 1965"/>
                <a:gd name="T73" fmla="*/ 1129 h 1753"/>
                <a:gd name="T74" fmla="*/ 3 w 1965"/>
                <a:gd name="T75" fmla="*/ 1225 h 1753"/>
                <a:gd name="T76" fmla="*/ 21 w 1965"/>
                <a:gd name="T77" fmla="*/ 1309 h 17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965" h="1753">
                  <a:moveTo>
                    <a:pt x="1965" y="1753"/>
                  </a:moveTo>
                  <a:cubicBezTo>
                    <a:pt x="1943" y="1725"/>
                    <a:pt x="1922" y="1697"/>
                    <a:pt x="1917" y="1663"/>
                  </a:cubicBezTo>
                  <a:cubicBezTo>
                    <a:pt x="1912" y="1629"/>
                    <a:pt x="1928" y="1601"/>
                    <a:pt x="1935" y="1549"/>
                  </a:cubicBezTo>
                  <a:cubicBezTo>
                    <a:pt x="1942" y="1497"/>
                    <a:pt x="1961" y="1406"/>
                    <a:pt x="1959" y="1351"/>
                  </a:cubicBezTo>
                  <a:cubicBezTo>
                    <a:pt x="1957" y="1296"/>
                    <a:pt x="1940" y="1257"/>
                    <a:pt x="1923" y="1219"/>
                  </a:cubicBezTo>
                  <a:cubicBezTo>
                    <a:pt x="1906" y="1181"/>
                    <a:pt x="1878" y="1146"/>
                    <a:pt x="1857" y="1123"/>
                  </a:cubicBezTo>
                  <a:cubicBezTo>
                    <a:pt x="1836" y="1100"/>
                    <a:pt x="1819" y="1096"/>
                    <a:pt x="1797" y="1081"/>
                  </a:cubicBezTo>
                  <a:cubicBezTo>
                    <a:pt x="1775" y="1066"/>
                    <a:pt x="1746" y="1050"/>
                    <a:pt x="1725" y="1033"/>
                  </a:cubicBezTo>
                  <a:cubicBezTo>
                    <a:pt x="1704" y="1016"/>
                    <a:pt x="1687" y="999"/>
                    <a:pt x="1671" y="979"/>
                  </a:cubicBezTo>
                  <a:cubicBezTo>
                    <a:pt x="1655" y="959"/>
                    <a:pt x="1636" y="938"/>
                    <a:pt x="1629" y="913"/>
                  </a:cubicBezTo>
                  <a:cubicBezTo>
                    <a:pt x="1622" y="888"/>
                    <a:pt x="1628" y="859"/>
                    <a:pt x="1629" y="829"/>
                  </a:cubicBezTo>
                  <a:cubicBezTo>
                    <a:pt x="1630" y="799"/>
                    <a:pt x="1634" y="768"/>
                    <a:pt x="1635" y="733"/>
                  </a:cubicBezTo>
                  <a:cubicBezTo>
                    <a:pt x="1636" y="698"/>
                    <a:pt x="1643" y="653"/>
                    <a:pt x="1635" y="619"/>
                  </a:cubicBezTo>
                  <a:cubicBezTo>
                    <a:pt x="1627" y="585"/>
                    <a:pt x="1619" y="557"/>
                    <a:pt x="1587" y="529"/>
                  </a:cubicBezTo>
                  <a:cubicBezTo>
                    <a:pt x="1555" y="501"/>
                    <a:pt x="1479" y="470"/>
                    <a:pt x="1443" y="451"/>
                  </a:cubicBezTo>
                  <a:cubicBezTo>
                    <a:pt x="1407" y="432"/>
                    <a:pt x="1411" y="431"/>
                    <a:pt x="1371" y="415"/>
                  </a:cubicBezTo>
                  <a:cubicBezTo>
                    <a:pt x="1331" y="399"/>
                    <a:pt x="1246" y="373"/>
                    <a:pt x="1203" y="355"/>
                  </a:cubicBezTo>
                  <a:cubicBezTo>
                    <a:pt x="1160" y="337"/>
                    <a:pt x="1141" y="330"/>
                    <a:pt x="1113" y="307"/>
                  </a:cubicBezTo>
                  <a:cubicBezTo>
                    <a:pt x="1085" y="284"/>
                    <a:pt x="1062" y="245"/>
                    <a:pt x="1035" y="217"/>
                  </a:cubicBezTo>
                  <a:cubicBezTo>
                    <a:pt x="1008" y="189"/>
                    <a:pt x="975" y="160"/>
                    <a:pt x="951" y="139"/>
                  </a:cubicBezTo>
                  <a:cubicBezTo>
                    <a:pt x="927" y="118"/>
                    <a:pt x="920" y="111"/>
                    <a:pt x="891" y="91"/>
                  </a:cubicBezTo>
                  <a:cubicBezTo>
                    <a:pt x="862" y="71"/>
                    <a:pt x="804" y="33"/>
                    <a:pt x="777" y="19"/>
                  </a:cubicBezTo>
                  <a:cubicBezTo>
                    <a:pt x="750" y="5"/>
                    <a:pt x="751" y="8"/>
                    <a:pt x="729" y="7"/>
                  </a:cubicBezTo>
                  <a:cubicBezTo>
                    <a:pt x="707" y="6"/>
                    <a:pt x="674" y="0"/>
                    <a:pt x="645" y="13"/>
                  </a:cubicBezTo>
                  <a:cubicBezTo>
                    <a:pt x="616" y="26"/>
                    <a:pt x="573" y="61"/>
                    <a:pt x="555" y="85"/>
                  </a:cubicBezTo>
                  <a:cubicBezTo>
                    <a:pt x="537" y="109"/>
                    <a:pt x="543" y="131"/>
                    <a:pt x="537" y="157"/>
                  </a:cubicBezTo>
                  <a:cubicBezTo>
                    <a:pt x="531" y="183"/>
                    <a:pt x="525" y="214"/>
                    <a:pt x="519" y="241"/>
                  </a:cubicBezTo>
                  <a:cubicBezTo>
                    <a:pt x="513" y="268"/>
                    <a:pt x="514" y="296"/>
                    <a:pt x="501" y="319"/>
                  </a:cubicBezTo>
                  <a:cubicBezTo>
                    <a:pt x="488" y="342"/>
                    <a:pt x="464" y="362"/>
                    <a:pt x="441" y="379"/>
                  </a:cubicBezTo>
                  <a:cubicBezTo>
                    <a:pt x="418" y="396"/>
                    <a:pt x="401" y="402"/>
                    <a:pt x="363" y="421"/>
                  </a:cubicBezTo>
                  <a:cubicBezTo>
                    <a:pt x="325" y="440"/>
                    <a:pt x="253" y="474"/>
                    <a:pt x="213" y="493"/>
                  </a:cubicBezTo>
                  <a:cubicBezTo>
                    <a:pt x="173" y="512"/>
                    <a:pt x="151" y="511"/>
                    <a:pt x="123" y="535"/>
                  </a:cubicBezTo>
                  <a:cubicBezTo>
                    <a:pt x="95" y="559"/>
                    <a:pt x="60" y="600"/>
                    <a:pt x="45" y="637"/>
                  </a:cubicBezTo>
                  <a:cubicBezTo>
                    <a:pt x="30" y="674"/>
                    <a:pt x="34" y="716"/>
                    <a:pt x="33" y="757"/>
                  </a:cubicBezTo>
                  <a:cubicBezTo>
                    <a:pt x="32" y="798"/>
                    <a:pt x="42" y="840"/>
                    <a:pt x="39" y="883"/>
                  </a:cubicBezTo>
                  <a:cubicBezTo>
                    <a:pt x="36" y="926"/>
                    <a:pt x="21" y="974"/>
                    <a:pt x="15" y="1015"/>
                  </a:cubicBezTo>
                  <a:cubicBezTo>
                    <a:pt x="9" y="1056"/>
                    <a:pt x="5" y="1094"/>
                    <a:pt x="3" y="1129"/>
                  </a:cubicBezTo>
                  <a:cubicBezTo>
                    <a:pt x="1" y="1164"/>
                    <a:pt x="0" y="1195"/>
                    <a:pt x="3" y="1225"/>
                  </a:cubicBezTo>
                  <a:cubicBezTo>
                    <a:pt x="6" y="1255"/>
                    <a:pt x="13" y="1282"/>
                    <a:pt x="21" y="1309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56324" name="Text Box 16"/>
          <p:cNvSpPr txBox="1">
            <a:spLocks noChangeArrowheads="1"/>
          </p:cNvSpPr>
          <p:nvPr/>
        </p:nvSpPr>
        <p:spPr bwMode="auto">
          <a:xfrm>
            <a:off x="374650" y="1649413"/>
            <a:ext cx="1608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33CC"/>
                </a:solidFill>
              </a:rPr>
              <a:t>transverse sinus of pericardium</a:t>
            </a:r>
          </a:p>
        </p:txBody>
      </p:sp>
      <p:sp>
        <p:nvSpPr>
          <p:cNvPr id="56325" name="Freeform 4"/>
          <p:cNvSpPr>
            <a:spLocks/>
          </p:cNvSpPr>
          <p:nvPr/>
        </p:nvSpPr>
        <p:spPr bwMode="auto">
          <a:xfrm>
            <a:off x="3810000" y="2101850"/>
            <a:ext cx="2003425" cy="869950"/>
          </a:xfrm>
          <a:custGeom>
            <a:avLst/>
            <a:gdLst>
              <a:gd name="T0" fmla="*/ 0 w 897"/>
              <a:gd name="T1" fmla="*/ 0 h 220"/>
              <a:gd name="T2" fmla="*/ 73705 w 897"/>
              <a:gd name="T3" fmla="*/ 225396 h 220"/>
              <a:gd name="T4" fmla="*/ 160810 w 897"/>
              <a:gd name="T5" fmla="*/ 438929 h 220"/>
              <a:gd name="T6" fmla="*/ 241215 w 897"/>
              <a:gd name="T7" fmla="*/ 557559 h 220"/>
              <a:gd name="T8" fmla="*/ 314920 w 897"/>
              <a:gd name="T9" fmla="*/ 664325 h 220"/>
              <a:gd name="T10" fmla="*/ 442228 w 897"/>
              <a:gd name="T11" fmla="*/ 759229 h 220"/>
              <a:gd name="T12" fmla="*/ 569536 w 897"/>
              <a:gd name="T13" fmla="*/ 842270 h 220"/>
              <a:gd name="T14" fmla="*/ 797350 w 897"/>
              <a:gd name="T15" fmla="*/ 865996 h 220"/>
              <a:gd name="T16" fmla="*/ 998362 w 897"/>
              <a:gd name="T17" fmla="*/ 818544 h 220"/>
              <a:gd name="T18" fmla="*/ 1239577 w 897"/>
              <a:gd name="T19" fmla="*/ 711777 h 220"/>
              <a:gd name="T20" fmla="*/ 2003425 w 897"/>
              <a:gd name="T21" fmla="*/ 272848 h 2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97" h="220">
                <a:moveTo>
                  <a:pt x="0" y="0"/>
                </a:moveTo>
                <a:cubicBezTo>
                  <a:pt x="10" y="19"/>
                  <a:pt x="21" y="39"/>
                  <a:pt x="33" y="57"/>
                </a:cubicBezTo>
                <a:cubicBezTo>
                  <a:pt x="45" y="75"/>
                  <a:pt x="60" y="97"/>
                  <a:pt x="72" y="111"/>
                </a:cubicBezTo>
                <a:cubicBezTo>
                  <a:pt x="84" y="125"/>
                  <a:pt x="96" y="132"/>
                  <a:pt x="108" y="141"/>
                </a:cubicBezTo>
                <a:cubicBezTo>
                  <a:pt x="120" y="150"/>
                  <a:pt x="126" y="160"/>
                  <a:pt x="141" y="168"/>
                </a:cubicBezTo>
                <a:cubicBezTo>
                  <a:pt x="156" y="176"/>
                  <a:pt x="179" y="184"/>
                  <a:pt x="198" y="192"/>
                </a:cubicBezTo>
                <a:cubicBezTo>
                  <a:pt x="217" y="200"/>
                  <a:pt x="229" y="209"/>
                  <a:pt x="255" y="213"/>
                </a:cubicBezTo>
                <a:cubicBezTo>
                  <a:pt x="281" y="217"/>
                  <a:pt x="325" y="220"/>
                  <a:pt x="357" y="219"/>
                </a:cubicBezTo>
                <a:cubicBezTo>
                  <a:pt x="389" y="218"/>
                  <a:pt x="414" y="214"/>
                  <a:pt x="447" y="207"/>
                </a:cubicBezTo>
                <a:cubicBezTo>
                  <a:pt x="480" y="200"/>
                  <a:pt x="480" y="203"/>
                  <a:pt x="555" y="180"/>
                </a:cubicBezTo>
                <a:cubicBezTo>
                  <a:pt x="630" y="157"/>
                  <a:pt x="839" y="88"/>
                  <a:pt x="897" y="69"/>
                </a:cubicBezTo>
              </a:path>
            </a:pathLst>
          </a:custGeom>
          <a:noFill/>
          <a:ln w="38100" cap="flat" cmpd="sng">
            <a:solidFill>
              <a:srgbClr val="0033CC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6326" name="Line 18"/>
          <p:cNvSpPr>
            <a:spLocks noChangeShapeType="1"/>
          </p:cNvSpPr>
          <p:nvPr/>
        </p:nvSpPr>
        <p:spPr bwMode="auto">
          <a:xfrm>
            <a:off x="1579563" y="1947863"/>
            <a:ext cx="2209800" cy="152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56327" name="Group 24"/>
          <p:cNvGrpSpPr>
            <a:grpSpLocks/>
          </p:cNvGrpSpPr>
          <p:nvPr/>
        </p:nvGrpSpPr>
        <p:grpSpPr bwMode="auto">
          <a:xfrm>
            <a:off x="4010025" y="3373438"/>
            <a:ext cx="5095875" cy="1389062"/>
            <a:chOff x="2526" y="2125"/>
            <a:chExt cx="3089" cy="875"/>
          </a:xfrm>
        </p:grpSpPr>
        <p:sp>
          <p:nvSpPr>
            <p:cNvPr id="56337" name="Text Box 17"/>
            <p:cNvSpPr txBox="1">
              <a:spLocks noChangeArrowheads="1"/>
            </p:cNvSpPr>
            <p:nvPr/>
          </p:nvSpPr>
          <p:spPr bwMode="auto">
            <a:xfrm>
              <a:off x="4754" y="2244"/>
              <a:ext cx="861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FF0066"/>
                  </a:solidFill>
                </a:rPr>
                <a:t>oblique sinus of pericardium</a:t>
              </a:r>
            </a:p>
          </p:txBody>
        </p:sp>
        <p:sp>
          <p:nvSpPr>
            <p:cNvPr id="56338" name="Freeform 5"/>
            <p:cNvSpPr>
              <a:spLocks/>
            </p:cNvSpPr>
            <p:nvPr/>
          </p:nvSpPr>
          <p:spPr bwMode="auto">
            <a:xfrm>
              <a:off x="2526" y="2125"/>
              <a:ext cx="393" cy="462"/>
            </a:xfrm>
            <a:custGeom>
              <a:avLst/>
              <a:gdLst>
                <a:gd name="T0" fmla="*/ 393 w 366"/>
                <a:gd name="T1" fmla="*/ 462 h 333"/>
                <a:gd name="T2" fmla="*/ 300 w 366"/>
                <a:gd name="T3" fmla="*/ 404 h 333"/>
                <a:gd name="T4" fmla="*/ 242 w 366"/>
                <a:gd name="T5" fmla="*/ 341 h 333"/>
                <a:gd name="T6" fmla="*/ 171 w 366"/>
                <a:gd name="T7" fmla="*/ 275 h 333"/>
                <a:gd name="T8" fmla="*/ 110 w 366"/>
                <a:gd name="T9" fmla="*/ 187 h 333"/>
                <a:gd name="T10" fmla="*/ 64 w 366"/>
                <a:gd name="T11" fmla="*/ 125 h 333"/>
                <a:gd name="T12" fmla="*/ 0 w 366"/>
                <a:gd name="T13" fmla="*/ 0 h 3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333">
                  <a:moveTo>
                    <a:pt x="366" y="333"/>
                  </a:moveTo>
                  <a:cubicBezTo>
                    <a:pt x="334" y="319"/>
                    <a:pt x="302" y="305"/>
                    <a:pt x="279" y="291"/>
                  </a:cubicBezTo>
                  <a:cubicBezTo>
                    <a:pt x="256" y="277"/>
                    <a:pt x="245" y="261"/>
                    <a:pt x="225" y="246"/>
                  </a:cubicBezTo>
                  <a:cubicBezTo>
                    <a:pt x="205" y="231"/>
                    <a:pt x="180" y="217"/>
                    <a:pt x="159" y="198"/>
                  </a:cubicBezTo>
                  <a:cubicBezTo>
                    <a:pt x="138" y="179"/>
                    <a:pt x="118" y="153"/>
                    <a:pt x="102" y="135"/>
                  </a:cubicBezTo>
                  <a:cubicBezTo>
                    <a:pt x="86" y="117"/>
                    <a:pt x="77" y="112"/>
                    <a:pt x="60" y="90"/>
                  </a:cubicBezTo>
                  <a:cubicBezTo>
                    <a:pt x="43" y="68"/>
                    <a:pt x="10" y="15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2928" y="2570"/>
              <a:ext cx="1848" cy="2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56328" name="Group 26"/>
          <p:cNvGrpSpPr>
            <a:grpSpLocks/>
          </p:cNvGrpSpPr>
          <p:nvPr/>
        </p:nvGrpSpPr>
        <p:grpSpPr bwMode="auto">
          <a:xfrm>
            <a:off x="3714750" y="660400"/>
            <a:ext cx="5429250" cy="2263775"/>
            <a:chOff x="2340" y="416"/>
            <a:chExt cx="3420" cy="1426"/>
          </a:xfrm>
        </p:grpSpPr>
        <p:sp>
          <p:nvSpPr>
            <p:cNvPr id="56335" name="Freeform 7"/>
            <p:cNvSpPr>
              <a:spLocks/>
            </p:cNvSpPr>
            <p:nvPr/>
          </p:nvSpPr>
          <p:spPr bwMode="auto">
            <a:xfrm>
              <a:off x="2340" y="896"/>
              <a:ext cx="986" cy="946"/>
            </a:xfrm>
            <a:custGeom>
              <a:avLst/>
              <a:gdLst>
                <a:gd name="T0" fmla="*/ 414 w 986"/>
                <a:gd name="T1" fmla="*/ 350 h 946"/>
                <a:gd name="T2" fmla="*/ 410 w 986"/>
                <a:gd name="T3" fmla="*/ 304 h 946"/>
                <a:gd name="T4" fmla="*/ 388 w 986"/>
                <a:gd name="T5" fmla="*/ 244 h 946"/>
                <a:gd name="T6" fmla="*/ 360 w 986"/>
                <a:gd name="T7" fmla="*/ 174 h 946"/>
                <a:gd name="T8" fmla="*/ 310 w 986"/>
                <a:gd name="T9" fmla="*/ 104 h 946"/>
                <a:gd name="T10" fmla="*/ 266 w 986"/>
                <a:gd name="T11" fmla="*/ 48 h 946"/>
                <a:gd name="T12" fmla="*/ 206 w 986"/>
                <a:gd name="T13" fmla="*/ 22 h 946"/>
                <a:gd name="T14" fmla="*/ 164 w 986"/>
                <a:gd name="T15" fmla="*/ 4 h 946"/>
                <a:gd name="T16" fmla="*/ 122 w 986"/>
                <a:gd name="T17" fmla="*/ 0 h 946"/>
                <a:gd name="T18" fmla="*/ 90 w 986"/>
                <a:gd name="T19" fmla="*/ 4 h 946"/>
                <a:gd name="T20" fmla="*/ 38 w 986"/>
                <a:gd name="T21" fmla="*/ 24 h 946"/>
                <a:gd name="T22" fmla="*/ 16 w 986"/>
                <a:gd name="T23" fmla="*/ 46 h 946"/>
                <a:gd name="T24" fmla="*/ 4 w 986"/>
                <a:gd name="T25" fmla="*/ 90 h 946"/>
                <a:gd name="T26" fmla="*/ 0 w 986"/>
                <a:gd name="T27" fmla="*/ 142 h 946"/>
                <a:gd name="T28" fmla="*/ 4 w 986"/>
                <a:gd name="T29" fmla="*/ 186 h 946"/>
                <a:gd name="T30" fmla="*/ 12 w 986"/>
                <a:gd name="T31" fmla="*/ 230 h 946"/>
                <a:gd name="T32" fmla="*/ 22 w 986"/>
                <a:gd name="T33" fmla="*/ 286 h 946"/>
                <a:gd name="T34" fmla="*/ 60 w 986"/>
                <a:gd name="T35" fmla="*/ 344 h 946"/>
                <a:gd name="T36" fmla="*/ 90 w 986"/>
                <a:gd name="T37" fmla="*/ 400 h 946"/>
                <a:gd name="T38" fmla="*/ 138 w 986"/>
                <a:gd name="T39" fmla="*/ 464 h 946"/>
                <a:gd name="T40" fmla="*/ 184 w 986"/>
                <a:gd name="T41" fmla="*/ 496 h 946"/>
                <a:gd name="T42" fmla="*/ 212 w 986"/>
                <a:gd name="T43" fmla="*/ 510 h 946"/>
                <a:gd name="T44" fmla="*/ 236 w 986"/>
                <a:gd name="T45" fmla="*/ 530 h 946"/>
                <a:gd name="T46" fmla="*/ 244 w 986"/>
                <a:gd name="T47" fmla="*/ 552 h 946"/>
                <a:gd name="T48" fmla="*/ 244 w 986"/>
                <a:gd name="T49" fmla="*/ 578 h 946"/>
                <a:gd name="T50" fmla="*/ 242 w 986"/>
                <a:gd name="T51" fmla="*/ 618 h 946"/>
                <a:gd name="T52" fmla="*/ 236 w 986"/>
                <a:gd name="T53" fmla="*/ 662 h 946"/>
                <a:gd name="T54" fmla="*/ 238 w 986"/>
                <a:gd name="T55" fmla="*/ 720 h 946"/>
                <a:gd name="T56" fmla="*/ 258 w 986"/>
                <a:gd name="T57" fmla="*/ 786 h 946"/>
                <a:gd name="T58" fmla="*/ 290 w 986"/>
                <a:gd name="T59" fmla="*/ 846 h 946"/>
                <a:gd name="T60" fmla="*/ 366 w 986"/>
                <a:gd name="T61" fmla="*/ 906 h 946"/>
                <a:gd name="T62" fmla="*/ 444 w 986"/>
                <a:gd name="T63" fmla="*/ 936 h 946"/>
                <a:gd name="T64" fmla="*/ 514 w 986"/>
                <a:gd name="T65" fmla="*/ 944 h 946"/>
                <a:gd name="T66" fmla="*/ 606 w 986"/>
                <a:gd name="T67" fmla="*/ 924 h 946"/>
                <a:gd name="T68" fmla="*/ 654 w 986"/>
                <a:gd name="T69" fmla="*/ 908 h 946"/>
                <a:gd name="T70" fmla="*/ 736 w 986"/>
                <a:gd name="T71" fmla="*/ 880 h 946"/>
                <a:gd name="T72" fmla="*/ 800 w 986"/>
                <a:gd name="T73" fmla="*/ 858 h 946"/>
                <a:gd name="T74" fmla="*/ 884 w 986"/>
                <a:gd name="T75" fmla="*/ 826 h 946"/>
                <a:gd name="T76" fmla="*/ 940 w 986"/>
                <a:gd name="T77" fmla="*/ 790 h 946"/>
                <a:gd name="T78" fmla="*/ 966 w 986"/>
                <a:gd name="T79" fmla="*/ 740 h 946"/>
                <a:gd name="T80" fmla="*/ 984 w 986"/>
                <a:gd name="T81" fmla="*/ 684 h 946"/>
                <a:gd name="T82" fmla="*/ 980 w 986"/>
                <a:gd name="T83" fmla="*/ 610 h 946"/>
                <a:gd name="T84" fmla="*/ 962 w 986"/>
                <a:gd name="T85" fmla="*/ 548 h 946"/>
                <a:gd name="T86" fmla="*/ 932 w 986"/>
                <a:gd name="T87" fmla="*/ 488 h 946"/>
                <a:gd name="T88" fmla="*/ 896 w 986"/>
                <a:gd name="T89" fmla="*/ 444 h 946"/>
                <a:gd name="T90" fmla="*/ 878 w 986"/>
                <a:gd name="T91" fmla="*/ 426 h 946"/>
                <a:gd name="T92" fmla="*/ 834 w 986"/>
                <a:gd name="T93" fmla="*/ 392 h 946"/>
                <a:gd name="T94" fmla="*/ 788 w 986"/>
                <a:gd name="T95" fmla="*/ 368 h 946"/>
                <a:gd name="T96" fmla="*/ 720 w 986"/>
                <a:gd name="T97" fmla="*/ 348 h 946"/>
                <a:gd name="T98" fmla="*/ 662 w 986"/>
                <a:gd name="T99" fmla="*/ 336 h 946"/>
                <a:gd name="T100" fmla="*/ 628 w 986"/>
                <a:gd name="T101" fmla="*/ 330 h 946"/>
                <a:gd name="T102" fmla="*/ 598 w 986"/>
                <a:gd name="T103" fmla="*/ 330 h 946"/>
                <a:gd name="T104" fmla="*/ 550 w 986"/>
                <a:gd name="T105" fmla="*/ 326 h 946"/>
                <a:gd name="T106" fmla="*/ 518 w 986"/>
                <a:gd name="T107" fmla="*/ 326 h 946"/>
                <a:gd name="T108" fmla="*/ 480 w 986"/>
                <a:gd name="T109" fmla="*/ 332 h 946"/>
                <a:gd name="T110" fmla="*/ 464 w 986"/>
                <a:gd name="T111" fmla="*/ 340 h 946"/>
                <a:gd name="T112" fmla="*/ 432 w 986"/>
                <a:gd name="T113" fmla="*/ 344 h 946"/>
                <a:gd name="T114" fmla="*/ 414 w 986"/>
                <a:gd name="T115" fmla="*/ 350 h 9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86" h="946">
                  <a:moveTo>
                    <a:pt x="414" y="350"/>
                  </a:moveTo>
                  <a:cubicBezTo>
                    <a:pt x="410" y="343"/>
                    <a:pt x="414" y="322"/>
                    <a:pt x="410" y="304"/>
                  </a:cubicBezTo>
                  <a:cubicBezTo>
                    <a:pt x="406" y="286"/>
                    <a:pt x="396" y="266"/>
                    <a:pt x="388" y="244"/>
                  </a:cubicBezTo>
                  <a:cubicBezTo>
                    <a:pt x="380" y="222"/>
                    <a:pt x="373" y="197"/>
                    <a:pt x="360" y="174"/>
                  </a:cubicBezTo>
                  <a:cubicBezTo>
                    <a:pt x="347" y="151"/>
                    <a:pt x="326" y="125"/>
                    <a:pt x="310" y="104"/>
                  </a:cubicBezTo>
                  <a:cubicBezTo>
                    <a:pt x="294" y="83"/>
                    <a:pt x="283" y="62"/>
                    <a:pt x="266" y="48"/>
                  </a:cubicBezTo>
                  <a:cubicBezTo>
                    <a:pt x="249" y="34"/>
                    <a:pt x="223" y="29"/>
                    <a:pt x="206" y="22"/>
                  </a:cubicBezTo>
                  <a:cubicBezTo>
                    <a:pt x="189" y="15"/>
                    <a:pt x="178" y="8"/>
                    <a:pt x="164" y="4"/>
                  </a:cubicBezTo>
                  <a:cubicBezTo>
                    <a:pt x="150" y="0"/>
                    <a:pt x="134" y="0"/>
                    <a:pt x="122" y="0"/>
                  </a:cubicBezTo>
                  <a:cubicBezTo>
                    <a:pt x="110" y="0"/>
                    <a:pt x="104" y="0"/>
                    <a:pt x="90" y="4"/>
                  </a:cubicBezTo>
                  <a:cubicBezTo>
                    <a:pt x="76" y="8"/>
                    <a:pt x="50" y="17"/>
                    <a:pt x="38" y="24"/>
                  </a:cubicBezTo>
                  <a:cubicBezTo>
                    <a:pt x="26" y="31"/>
                    <a:pt x="22" y="35"/>
                    <a:pt x="16" y="46"/>
                  </a:cubicBezTo>
                  <a:cubicBezTo>
                    <a:pt x="10" y="57"/>
                    <a:pt x="7" y="74"/>
                    <a:pt x="4" y="90"/>
                  </a:cubicBezTo>
                  <a:cubicBezTo>
                    <a:pt x="1" y="106"/>
                    <a:pt x="0" y="126"/>
                    <a:pt x="0" y="142"/>
                  </a:cubicBezTo>
                  <a:cubicBezTo>
                    <a:pt x="0" y="158"/>
                    <a:pt x="2" y="171"/>
                    <a:pt x="4" y="186"/>
                  </a:cubicBezTo>
                  <a:cubicBezTo>
                    <a:pt x="6" y="201"/>
                    <a:pt x="9" y="213"/>
                    <a:pt x="12" y="230"/>
                  </a:cubicBezTo>
                  <a:cubicBezTo>
                    <a:pt x="15" y="247"/>
                    <a:pt x="14" y="267"/>
                    <a:pt x="22" y="286"/>
                  </a:cubicBezTo>
                  <a:cubicBezTo>
                    <a:pt x="30" y="305"/>
                    <a:pt x="49" y="325"/>
                    <a:pt x="60" y="344"/>
                  </a:cubicBezTo>
                  <a:cubicBezTo>
                    <a:pt x="71" y="363"/>
                    <a:pt x="77" y="380"/>
                    <a:pt x="90" y="400"/>
                  </a:cubicBezTo>
                  <a:cubicBezTo>
                    <a:pt x="103" y="420"/>
                    <a:pt x="122" y="448"/>
                    <a:pt x="138" y="464"/>
                  </a:cubicBezTo>
                  <a:cubicBezTo>
                    <a:pt x="154" y="480"/>
                    <a:pt x="172" y="488"/>
                    <a:pt x="184" y="496"/>
                  </a:cubicBezTo>
                  <a:cubicBezTo>
                    <a:pt x="196" y="504"/>
                    <a:pt x="203" y="504"/>
                    <a:pt x="212" y="510"/>
                  </a:cubicBezTo>
                  <a:cubicBezTo>
                    <a:pt x="221" y="516"/>
                    <a:pt x="231" y="523"/>
                    <a:pt x="236" y="530"/>
                  </a:cubicBezTo>
                  <a:cubicBezTo>
                    <a:pt x="241" y="537"/>
                    <a:pt x="243" y="544"/>
                    <a:pt x="244" y="552"/>
                  </a:cubicBezTo>
                  <a:cubicBezTo>
                    <a:pt x="245" y="560"/>
                    <a:pt x="244" y="567"/>
                    <a:pt x="244" y="578"/>
                  </a:cubicBezTo>
                  <a:cubicBezTo>
                    <a:pt x="244" y="589"/>
                    <a:pt x="243" y="604"/>
                    <a:pt x="242" y="618"/>
                  </a:cubicBezTo>
                  <a:cubicBezTo>
                    <a:pt x="241" y="632"/>
                    <a:pt x="237" y="645"/>
                    <a:pt x="236" y="662"/>
                  </a:cubicBezTo>
                  <a:cubicBezTo>
                    <a:pt x="235" y="679"/>
                    <a:pt x="234" y="699"/>
                    <a:pt x="238" y="720"/>
                  </a:cubicBezTo>
                  <a:cubicBezTo>
                    <a:pt x="242" y="741"/>
                    <a:pt x="249" y="765"/>
                    <a:pt x="258" y="786"/>
                  </a:cubicBezTo>
                  <a:cubicBezTo>
                    <a:pt x="267" y="807"/>
                    <a:pt x="272" y="826"/>
                    <a:pt x="290" y="846"/>
                  </a:cubicBezTo>
                  <a:cubicBezTo>
                    <a:pt x="308" y="866"/>
                    <a:pt x="340" y="891"/>
                    <a:pt x="366" y="906"/>
                  </a:cubicBezTo>
                  <a:cubicBezTo>
                    <a:pt x="392" y="921"/>
                    <a:pt x="420" y="930"/>
                    <a:pt x="444" y="936"/>
                  </a:cubicBezTo>
                  <a:cubicBezTo>
                    <a:pt x="468" y="942"/>
                    <a:pt x="487" y="946"/>
                    <a:pt x="514" y="944"/>
                  </a:cubicBezTo>
                  <a:cubicBezTo>
                    <a:pt x="541" y="942"/>
                    <a:pt x="583" y="930"/>
                    <a:pt x="606" y="924"/>
                  </a:cubicBezTo>
                  <a:cubicBezTo>
                    <a:pt x="629" y="918"/>
                    <a:pt x="632" y="915"/>
                    <a:pt x="654" y="908"/>
                  </a:cubicBezTo>
                  <a:cubicBezTo>
                    <a:pt x="676" y="901"/>
                    <a:pt x="712" y="888"/>
                    <a:pt x="736" y="880"/>
                  </a:cubicBezTo>
                  <a:cubicBezTo>
                    <a:pt x="760" y="872"/>
                    <a:pt x="775" y="867"/>
                    <a:pt x="800" y="858"/>
                  </a:cubicBezTo>
                  <a:cubicBezTo>
                    <a:pt x="825" y="849"/>
                    <a:pt x="861" y="837"/>
                    <a:pt x="884" y="826"/>
                  </a:cubicBezTo>
                  <a:cubicBezTo>
                    <a:pt x="907" y="815"/>
                    <a:pt x="926" y="804"/>
                    <a:pt x="940" y="790"/>
                  </a:cubicBezTo>
                  <a:cubicBezTo>
                    <a:pt x="954" y="776"/>
                    <a:pt x="959" y="758"/>
                    <a:pt x="966" y="740"/>
                  </a:cubicBezTo>
                  <a:cubicBezTo>
                    <a:pt x="973" y="722"/>
                    <a:pt x="982" y="706"/>
                    <a:pt x="984" y="684"/>
                  </a:cubicBezTo>
                  <a:cubicBezTo>
                    <a:pt x="986" y="662"/>
                    <a:pt x="984" y="633"/>
                    <a:pt x="980" y="610"/>
                  </a:cubicBezTo>
                  <a:cubicBezTo>
                    <a:pt x="976" y="587"/>
                    <a:pt x="970" y="568"/>
                    <a:pt x="962" y="548"/>
                  </a:cubicBezTo>
                  <a:cubicBezTo>
                    <a:pt x="954" y="528"/>
                    <a:pt x="943" y="505"/>
                    <a:pt x="932" y="488"/>
                  </a:cubicBezTo>
                  <a:cubicBezTo>
                    <a:pt x="921" y="471"/>
                    <a:pt x="905" y="454"/>
                    <a:pt x="896" y="444"/>
                  </a:cubicBezTo>
                  <a:cubicBezTo>
                    <a:pt x="887" y="434"/>
                    <a:pt x="888" y="435"/>
                    <a:pt x="878" y="426"/>
                  </a:cubicBezTo>
                  <a:cubicBezTo>
                    <a:pt x="868" y="417"/>
                    <a:pt x="849" y="402"/>
                    <a:pt x="834" y="392"/>
                  </a:cubicBezTo>
                  <a:cubicBezTo>
                    <a:pt x="819" y="382"/>
                    <a:pt x="807" y="375"/>
                    <a:pt x="788" y="368"/>
                  </a:cubicBezTo>
                  <a:cubicBezTo>
                    <a:pt x="769" y="361"/>
                    <a:pt x="741" y="353"/>
                    <a:pt x="720" y="348"/>
                  </a:cubicBezTo>
                  <a:cubicBezTo>
                    <a:pt x="699" y="343"/>
                    <a:pt x="677" y="339"/>
                    <a:pt x="662" y="336"/>
                  </a:cubicBezTo>
                  <a:cubicBezTo>
                    <a:pt x="647" y="333"/>
                    <a:pt x="639" y="331"/>
                    <a:pt x="628" y="330"/>
                  </a:cubicBezTo>
                  <a:cubicBezTo>
                    <a:pt x="617" y="329"/>
                    <a:pt x="611" y="331"/>
                    <a:pt x="598" y="330"/>
                  </a:cubicBezTo>
                  <a:cubicBezTo>
                    <a:pt x="585" y="329"/>
                    <a:pt x="563" y="327"/>
                    <a:pt x="550" y="326"/>
                  </a:cubicBezTo>
                  <a:cubicBezTo>
                    <a:pt x="537" y="325"/>
                    <a:pt x="530" y="325"/>
                    <a:pt x="518" y="326"/>
                  </a:cubicBezTo>
                  <a:cubicBezTo>
                    <a:pt x="506" y="327"/>
                    <a:pt x="489" y="330"/>
                    <a:pt x="480" y="332"/>
                  </a:cubicBezTo>
                  <a:cubicBezTo>
                    <a:pt x="471" y="334"/>
                    <a:pt x="472" y="338"/>
                    <a:pt x="464" y="340"/>
                  </a:cubicBezTo>
                  <a:cubicBezTo>
                    <a:pt x="456" y="342"/>
                    <a:pt x="441" y="342"/>
                    <a:pt x="432" y="344"/>
                  </a:cubicBezTo>
                  <a:cubicBezTo>
                    <a:pt x="423" y="346"/>
                    <a:pt x="418" y="357"/>
                    <a:pt x="414" y="350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56336" name="Text Box 25"/>
            <p:cNvSpPr txBox="1">
              <a:spLocks noChangeArrowheads="1"/>
            </p:cNvSpPr>
            <p:nvPr/>
          </p:nvSpPr>
          <p:spPr bwMode="auto">
            <a:xfrm>
              <a:off x="4688" y="416"/>
              <a:ext cx="107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8000"/>
                  </a:solidFill>
                </a:rPr>
                <a:t>aorta + pulmonary artery</a:t>
              </a:r>
            </a:p>
          </p:txBody>
        </p:sp>
      </p:grpSp>
      <p:grpSp>
        <p:nvGrpSpPr>
          <p:cNvPr id="56329" name="Group 28"/>
          <p:cNvGrpSpPr>
            <a:grpSpLocks/>
          </p:cNvGrpSpPr>
          <p:nvPr/>
        </p:nvGrpSpPr>
        <p:grpSpPr bwMode="auto">
          <a:xfrm>
            <a:off x="0" y="2089150"/>
            <a:ext cx="5276850" cy="3375025"/>
            <a:chOff x="0" y="1316"/>
            <a:chExt cx="3324" cy="2126"/>
          </a:xfrm>
        </p:grpSpPr>
        <p:grpSp>
          <p:nvGrpSpPr>
            <p:cNvPr id="56331" name="Group 11"/>
            <p:cNvGrpSpPr>
              <a:grpSpLocks/>
            </p:cNvGrpSpPr>
            <p:nvPr/>
          </p:nvGrpSpPr>
          <p:grpSpPr bwMode="auto">
            <a:xfrm>
              <a:off x="1835" y="1316"/>
              <a:ext cx="1489" cy="2069"/>
              <a:chOff x="1835" y="1316"/>
              <a:chExt cx="1489" cy="2069"/>
            </a:xfrm>
          </p:grpSpPr>
          <p:sp>
            <p:nvSpPr>
              <p:cNvPr id="56333" name="Freeform 9"/>
              <p:cNvSpPr>
                <a:spLocks/>
              </p:cNvSpPr>
              <p:nvPr/>
            </p:nvSpPr>
            <p:spPr bwMode="auto">
              <a:xfrm>
                <a:off x="1835" y="1316"/>
                <a:ext cx="1037" cy="2069"/>
              </a:xfrm>
              <a:custGeom>
                <a:avLst/>
                <a:gdLst>
                  <a:gd name="T0" fmla="*/ 961 w 1037"/>
                  <a:gd name="T1" fmla="*/ 600 h 2069"/>
                  <a:gd name="T2" fmla="*/ 809 w 1037"/>
                  <a:gd name="T3" fmla="*/ 608 h 2069"/>
                  <a:gd name="T4" fmla="*/ 701 w 1037"/>
                  <a:gd name="T5" fmla="*/ 588 h 2069"/>
                  <a:gd name="T6" fmla="*/ 605 w 1037"/>
                  <a:gd name="T7" fmla="*/ 524 h 2069"/>
                  <a:gd name="T8" fmla="*/ 537 w 1037"/>
                  <a:gd name="T9" fmla="*/ 448 h 2069"/>
                  <a:gd name="T10" fmla="*/ 513 w 1037"/>
                  <a:gd name="T11" fmla="*/ 372 h 2069"/>
                  <a:gd name="T12" fmla="*/ 541 w 1037"/>
                  <a:gd name="T13" fmla="*/ 316 h 2069"/>
                  <a:gd name="T14" fmla="*/ 573 w 1037"/>
                  <a:gd name="T15" fmla="*/ 208 h 2069"/>
                  <a:gd name="T16" fmla="*/ 557 w 1037"/>
                  <a:gd name="T17" fmla="*/ 96 h 2069"/>
                  <a:gd name="T18" fmla="*/ 485 w 1037"/>
                  <a:gd name="T19" fmla="*/ 12 h 2069"/>
                  <a:gd name="T20" fmla="*/ 393 w 1037"/>
                  <a:gd name="T21" fmla="*/ 0 h 2069"/>
                  <a:gd name="T22" fmla="*/ 253 w 1037"/>
                  <a:gd name="T23" fmla="*/ 24 h 2069"/>
                  <a:gd name="T24" fmla="*/ 113 w 1037"/>
                  <a:gd name="T25" fmla="*/ 80 h 2069"/>
                  <a:gd name="T26" fmla="*/ 21 w 1037"/>
                  <a:gd name="T27" fmla="*/ 172 h 2069"/>
                  <a:gd name="T28" fmla="*/ 1 w 1037"/>
                  <a:gd name="T29" fmla="*/ 272 h 2069"/>
                  <a:gd name="T30" fmla="*/ 33 w 1037"/>
                  <a:gd name="T31" fmla="*/ 376 h 2069"/>
                  <a:gd name="T32" fmla="*/ 165 w 1037"/>
                  <a:gd name="T33" fmla="*/ 456 h 2069"/>
                  <a:gd name="T34" fmla="*/ 309 w 1037"/>
                  <a:gd name="T35" fmla="*/ 468 h 2069"/>
                  <a:gd name="T36" fmla="*/ 365 w 1037"/>
                  <a:gd name="T37" fmla="*/ 464 h 2069"/>
                  <a:gd name="T38" fmla="*/ 397 w 1037"/>
                  <a:gd name="T39" fmla="*/ 528 h 2069"/>
                  <a:gd name="T40" fmla="*/ 437 w 1037"/>
                  <a:gd name="T41" fmla="*/ 596 h 2069"/>
                  <a:gd name="T42" fmla="*/ 361 w 1037"/>
                  <a:gd name="T43" fmla="*/ 620 h 2069"/>
                  <a:gd name="T44" fmla="*/ 273 w 1037"/>
                  <a:gd name="T45" fmla="*/ 684 h 2069"/>
                  <a:gd name="T46" fmla="*/ 225 w 1037"/>
                  <a:gd name="T47" fmla="*/ 772 h 2069"/>
                  <a:gd name="T48" fmla="*/ 181 w 1037"/>
                  <a:gd name="T49" fmla="*/ 832 h 2069"/>
                  <a:gd name="T50" fmla="*/ 201 w 1037"/>
                  <a:gd name="T51" fmla="*/ 928 h 2069"/>
                  <a:gd name="T52" fmla="*/ 289 w 1037"/>
                  <a:gd name="T53" fmla="*/ 940 h 2069"/>
                  <a:gd name="T54" fmla="*/ 365 w 1037"/>
                  <a:gd name="T55" fmla="*/ 888 h 2069"/>
                  <a:gd name="T56" fmla="*/ 405 w 1037"/>
                  <a:gd name="T57" fmla="*/ 796 h 2069"/>
                  <a:gd name="T58" fmla="*/ 429 w 1037"/>
                  <a:gd name="T59" fmla="*/ 708 h 2069"/>
                  <a:gd name="T60" fmla="*/ 461 w 1037"/>
                  <a:gd name="T61" fmla="*/ 652 h 2069"/>
                  <a:gd name="T62" fmla="*/ 545 w 1037"/>
                  <a:gd name="T63" fmla="*/ 632 h 2069"/>
                  <a:gd name="T64" fmla="*/ 577 w 1037"/>
                  <a:gd name="T65" fmla="*/ 696 h 2069"/>
                  <a:gd name="T66" fmla="*/ 569 w 1037"/>
                  <a:gd name="T67" fmla="*/ 784 h 2069"/>
                  <a:gd name="T68" fmla="*/ 497 w 1037"/>
                  <a:gd name="T69" fmla="*/ 904 h 2069"/>
                  <a:gd name="T70" fmla="*/ 389 w 1037"/>
                  <a:gd name="T71" fmla="*/ 1004 h 2069"/>
                  <a:gd name="T72" fmla="*/ 325 w 1037"/>
                  <a:gd name="T73" fmla="*/ 1132 h 2069"/>
                  <a:gd name="T74" fmla="*/ 325 w 1037"/>
                  <a:gd name="T75" fmla="*/ 1256 h 2069"/>
                  <a:gd name="T76" fmla="*/ 381 w 1037"/>
                  <a:gd name="T77" fmla="*/ 1340 h 2069"/>
                  <a:gd name="T78" fmla="*/ 369 w 1037"/>
                  <a:gd name="T79" fmla="*/ 1436 h 2069"/>
                  <a:gd name="T80" fmla="*/ 329 w 1037"/>
                  <a:gd name="T81" fmla="*/ 1516 h 2069"/>
                  <a:gd name="T82" fmla="*/ 233 w 1037"/>
                  <a:gd name="T83" fmla="*/ 1596 h 2069"/>
                  <a:gd name="T84" fmla="*/ 125 w 1037"/>
                  <a:gd name="T85" fmla="*/ 1708 h 2069"/>
                  <a:gd name="T86" fmla="*/ 73 w 1037"/>
                  <a:gd name="T87" fmla="*/ 1856 h 2069"/>
                  <a:gd name="T88" fmla="*/ 177 w 1037"/>
                  <a:gd name="T89" fmla="*/ 1988 h 2069"/>
                  <a:gd name="T90" fmla="*/ 341 w 1037"/>
                  <a:gd name="T91" fmla="*/ 2060 h 2069"/>
                  <a:gd name="T92" fmla="*/ 565 w 1037"/>
                  <a:gd name="T93" fmla="*/ 2052 h 2069"/>
                  <a:gd name="T94" fmla="*/ 733 w 1037"/>
                  <a:gd name="T95" fmla="*/ 1964 h 2069"/>
                  <a:gd name="T96" fmla="*/ 729 w 1037"/>
                  <a:gd name="T97" fmla="*/ 1860 h 2069"/>
                  <a:gd name="T98" fmla="*/ 641 w 1037"/>
                  <a:gd name="T99" fmla="*/ 1756 h 2069"/>
                  <a:gd name="T100" fmla="*/ 517 w 1037"/>
                  <a:gd name="T101" fmla="*/ 1716 h 2069"/>
                  <a:gd name="T102" fmla="*/ 473 w 1037"/>
                  <a:gd name="T103" fmla="*/ 1596 h 2069"/>
                  <a:gd name="T104" fmla="*/ 481 w 1037"/>
                  <a:gd name="T105" fmla="*/ 1452 h 2069"/>
                  <a:gd name="T106" fmla="*/ 461 w 1037"/>
                  <a:gd name="T107" fmla="*/ 1348 h 2069"/>
                  <a:gd name="T108" fmla="*/ 461 w 1037"/>
                  <a:gd name="T109" fmla="*/ 1296 h 2069"/>
                  <a:gd name="T110" fmla="*/ 497 w 1037"/>
                  <a:gd name="T111" fmla="*/ 1204 h 2069"/>
                  <a:gd name="T112" fmla="*/ 513 w 1037"/>
                  <a:gd name="T113" fmla="*/ 1060 h 2069"/>
                  <a:gd name="T114" fmla="*/ 533 w 1037"/>
                  <a:gd name="T115" fmla="*/ 932 h 2069"/>
                  <a:gd name="T116" fmla="*/ 577 w 1037"/>
                  <a:gd name="T117" fmla="*/ 828 h 2069"/>
                  <a:gd name="T118" fmla="*/ 629 w 1037"/>
                  <a:gd name="T119" fmla="*/ 728 h 2069"/>
                  <a:gd name="T120" fmla="*/ 737 w 1037"/>
                  <a:gd name="T121" fmla="*/ 664 h 2069"/>
                  <a:gd name="T122" fmla="*/ 829 w 1037"/>
                  <a:gd name="T123" fmla="*/ 668 h 2069"/>
                  <a:gd name="T124" fmla="*/ 937 w 1037"/>
                  <a:gd name="T125" fmla="*/ 652 h 20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37" h="2069">
                    <a:moveTo>
                      <a:pt x="1037" y="572"/>
                    </a:moveTo>
                    <a:cubicBezTo>
                      <a:pt x="1013" y="582"/>
                      <a:pt x="989" y="593"/>
                      <a:pt x="961" y="600"/>
                    </a:cubicBezTo>
                    <a:cubicBezTo>
                      <a:pt x="933" y="607"/>
                      <a:pt x="894" y="611"/>
                      <a:pt x="869" y="612"/>
                    </a:cubicBezTo>
                    <a:cubicBezTo>
                      <a:pt x="844" y="613"/>
                      <a:pt x="828" y="610"/>
                      <a:pt x="809" y="608"/>
                    </a:cubicBezTo>
                    <a:cubicBezTo>
                      <a:pt x="790" y="606"/>
                      <a:pt x="775" y="603"/>
                      <a:pt x="757" y="600"/>
                    </a:cubicBezTo>
                    <a:cubicBezTo>
                      <a:pt x="739" y="597"/>
                      <a:pt x="720" y="595"/>
                      <a:pt x="701" y="588"/>
                    </a:cubicBezTo>
                    <a:cubicBezTo>
                      <a:pt x="682" y="581"/>
                      <a:pt x="661" y="567"/>
                      <a:pt x="645" y="556"/>
                    </a:cubicBezTo>
                    <a:cubicBezTo>
                      <a:pt x="629" y="545"/>
                      <a:pt x="618" y="536"/>
                      <a:pt x="605" y="524"/>
                    </a:cubicBezTo>
                    <a:cubicBezTo>
                      <a:pt x="592" y="512"/>
                      <a:pt x="576" y="497"/>
                      <a:pt x="565" y="484"/>
                    </a:cubicBezTo>
                    <a:cubicBezTo>
                      <a:pt x="554" y="471"/>
                      <a:pt x="545" y="461"/>
                      <a:pt x="537" y="448"/>
                    </a:cubicBezTo>
                    <a:cubicBezTo>
                      <a:pt x="529" y="435"/>
                      <a:pt x="521" y="417"/>
                      <a:pt x="517" y="404"/>
                    </a:cubicBezTo>
                    <a:cubicBezTo>
                      <a:pt x="513" y="391"/>
                      <a:pt x="512" y="381"/>
                      <a:pt x="513" y="372"/>
                    </a:cubicBezTo>
                    <a:cubicBezTo>
                      <a:pt x="514" y="363"/>
                      <a:pt x="516" y="357"/>
                      <a:pt x="521" y="348"/>
                    </a:cubicBezTo>
                    <a:cubicBezTo>
                      <a:pt x="526" y="339"/>
                      <a:pt x="534" y="329"/>
                      <a:pt x="541" y="316"/>
                    </a:cubicBezTo>
                    <a:cubicBezTo>
                      <a:pt x="548" y="303"/>
                      <a:pt x="556" y="286"/>
                      <a:pt x="561" y="268"/>
                    </a:cubicBezTo>
                    <a:cubicBezTo>
                      <a:pt x="566" y="250"/>
                      <a:pt x="572" y="229"/>
                      <a:pt x="573" y="208"/>
                    </a:cubicBezTo>
                    <a:cubicBezTo>
                      <a:pt x="574" y="187"/>
                      <a:pt x="572" y="159"/>
                      <a:pt x="569" y="140"/>
                    </a:cubicBezTo>
                    <a:cubicBezTo>
                      <a:pt x="566" y="121"/>
                      <a:pt x="565" y="112"/>
                      <a:pt x="557" y="96"/>
                    </a:cubicBezTo>
                    <a:cubicBezTo>
                      <a:pt x="549" y="80"/>
                      <a:pt x="533" y="58"/>
                      <a:pt x="521" y="44"/>
                    </a:cubicBezTo>
                    <a:cubicBezTo>
                      <a:pt x="509" y="30"/>
                      <a:pt x="497" y="19"/>
                      <a:pt x="485" y="12"/>
                    </a:cubicBezTo>
                    <a:cubicBezTo>
                      <a:pt x="473" y="5"/>
                      <a:pt x="464" y="6"/>
                      <a:pt x="449" y="4"/>
                    </a:cubicBezTo>
                    <a:cubicBezTo>
                      <a:pt x="434" y="2"/>
                      <a:pt x="410" y="0"/>
                      <a:pt x="393" y="0"/>
                    </a:cubicBezTo>
                    <a:cubicBezTo>
                      <a:pt x="376" y="0"/>
                      <a:pt x="368" y="0"/>
                      <a:pt x="345" y="4"/>
                    </a:cubicBezTo>
                    <a:cubicBezTo>
                      <a:pt x="322" y="8"/>
                      <a:pt x="282" y="16"/>
                      <a:pt x="253" y="24"/>
                    </a:cubicBezTo>
                    <a:cubicBezTo>
                      <a:pt x="224" y="32"/>
                      <a:pt x="192" y="43"/>
                      <a:pt x="169" y="52"/>
                    </a:cubicBezTo>
                    <a:cubicBezTo>
                      <a:pt x="146" y="61"/>
                      <a:pt x="133" y="67"/>
                      <a:pt x="113" y="80"/>
                    </a:cubicBezTo>
                    <a:cubicBezTo>
                      <a:pt x="93" y="93"/>
                      <a:pt x="64" y="113"/>
                      <a:pt x="49" y="128"/>
                    </a:cubicBezTo>
                    <a:cubicBezTo>
                      <a:pt x="34" y="143"/>
                      <a:pt x="28" y="157"/>
                      <a:pt x="21" y="172"/>
                    </a:cubicBezTo>
                    <a:cubicBezTo>
                      <a:pt x="14" y="187"/>
                      <a:pt x="8" y="203"/>
                      <a:pt x="5" y="220"/>
                    </a:cubicBezTo>
                    <a:cubicBezTo>
                      <a:pt x="2" y="237"/>
                      <a:pt x="1" y="255"/>
                      <a:pt x="1" y="272"/>
                    </a:cubicBezTo>
                    <a:cubicBezTo>
                      <a:pt x="1" y="289"/>
                      <a:pt x="0" y="303"/>
                      <a:pt x="5" y="320"/>
                    </a:cubicBezTo>
                    <a:cubicBezTo>
                      <a:pt x="10" y="337"/>
                      <a:pt x="22" y="359"/>
                      <a:pt x="33" y="376"/>
                    </a:cubicBezTo>
                    <a:cubicBezTo>
                      <a:pt x="44" y="393"/>
                      <a:pt x="47" y="407"/>
                      <a:pt x="69" y="420"/>
                    </a:cubicBezTo>
                    <a:cubicBezTo>
                      <a:pt x="91" y="433"/>
                      <a:pt x="139" y="447"/>
                      <a:pt x="165" y="456"/>
                    </a:cubicBezTo>
                    <a:cubicBezTo>
                      <a:pt x="191" y="465"/>
                      <a:pt x="201" y="470"/>
                      <a:pt x="225" y="472"/>
                    </a:cubicBezTo>
                    <a:cubicBezTo>
                      <a:pt x="249" y="474"/>
                      <a:pt x="291" y="470"/>
                      <a:pt x="309" y="468"/>
                    </a:cubicBezTo>
                    <a:cubicBezTo>
                      <a:pt x="327" y="466"/>
                      <a:pt x="324" y="461"/>
                      <a:pt x="333" y="460"/>
                    </a:cubicBezTo>
                    <a:cubicBezTo>
                      <a:pt x="342" y="459"/>
                      <a:pt x="357" y="459"/>
                      <a:pt x="365" y="464"/>
                    </a:cubicBezTo>
                    <a:cubicBezTo>
                      <a:pt x="373" y="469"/>
                      <a:pt x="376" y="481"/>
                      <a:pt x="381" y="492"/>
                    </a:cubicBezTo>
                    <a:cubicBezTo>
                      <a:pt x="386" y="503"/>
                      <a:pt x="388" y="517"/>
                      <a:pt x="397" y="528"/>
                    </a:cubicBezTo>
                    <a:cubicBezTo>
                      <a:pt x="406" y="539"/>
                      <a:pt x="430" y="545"/>
                      <a:pt x="437" y="556"/>
                    </a:cubicBezTo>
                    <a:cubicBezTo>
                      <a:pt x="444" y="567"/>
                      <a:pt x="440" y="587"/>
                      <a:pt x="437" y="596"/>
                    </a:cubicBezTo>
                    <a:cubicBezTo>
                      <a:pt x="434" y="605"/>
                      <a:pt x="430" y="608"/>
                      <a:pt x="417" y="612"/>
                    </a:cubicBezTo>
                    <a:cubicBezTo>
                      <a:pt x="404" y="616"/>
                      <a:pt x="378" y="614"/>
                      <a:pt x="361" y="620"/>
                    </a:cubicBezTo>
                    <a:cubicBezTo>
                      <a:pt x="344" y="626"/>
                      <a:pt x="332" y="637"/>
                      <a:pt x="317" y="648"/>
                    </a:cubicBezTo>
                    <a:cubicBezTo>
                      <a:pt x="302" y="659"/>
                      <a:pt x="286" y="671"/>
                      <a:pt x="273" y="684"/>
                    </a:cubicBezTo>
                    <a:cubicBezTo>
                      <a:pt x="260" y="697"/>
                      <a:pt x="249" y="713"/>
                      <a:pt x="241" y="728"/>
                    </a:cubicBezTo>
                    <a:cubicBezTo>
                      <a:pt x="233" y="743"/>
                      <a:pt x="232" y="760"/>
                      <a:pt x="225" y="772"/>
                    </a:cubicBezTo>
                    <a:cubicBezTo>
                      <a:pt x="218" y="784"/>
                      <a:pt x="208" y="790"/>
                      <a:pt x="201" y="800"/>
                    </a:cubicBezTo>
                    <a:cubicBezTo>
                      <a:pt x="194" y="810"/>
                      <a:pt x="184" y="817"/>
                      <a:pt x="181" y="832"/>
                    </a:cubicBezTo>
                    <a:cubicBezTo>
                      <a:pt x="178" y="847"/>
                      <a:pt x="178" y="876"/>
                      <a:pt x="181" y="892"/>
                    </a:cubicBezTo>
                    <a:cubicBezTo>
                      <a:pt x="184" y="908"/>
                      <a:pt x="192" y="917"/>
                      <a:pt x="201" y="928"/>
                    </a:cubicBezTo>
                    <a:cubicBezTo>
                      <a:pt x="210" y="939"/>
                      <a:pt x="218" y="954"/>
                      <a:pt x="233" y="956"/>
                    </a:cubicBezTo>
                    <a:cubicBezTo>
                      <a:pt x="248" y="958"/>
                      <a:pt x="272" y="947"/>
                      <a:pt x="289" y="940"/>
                    </a:cubicBezTo>
                    <a:cubicBezTo>
                      <a:pt x="306" y="933"/>
                      <a:pt x="320" y="925"/>
                      <a:pt x="333" y="916"/>
                    </a:cubicBezTo>
                    <a:cubicBezTo>
                      <a:pt x="346" y="907"/>
                      <a:pt x="356" y="898"/>
                      <a:pt x="365" y="888"/>
                    </a:cubicBezTo>
                    <a:cubicBezTo>
                      <a:pt x="374" y="878"/>
                      <a:pt x="378" y="871"/>
                      <a:pt x="385" y="856"/>
                    </a:cubicBezTo>
                    <a:cubicBezTo>
                      <a:pt x="392" y="841"/>
                      <a:pt x="398" y="815"/>
                      <a:pt x="405" y="796"/>
                    </a:cubicBezTo>
                    <a:cubicBezTo>
                      <a:pt x="412" y="777"/>
                      <a:pt x="425" y="755"/>
                      <a:pt x="429" y="740"/>
                    </a:cubicBezTo>
                    <a:cubicBezTo>
                      <a:pt x="433" y="725"/>
                      <a:pt x="429" y="719"/>
                      <a:pt x="429" y="708"/>
                    </a:cubicBezTo>
                    <a:cubicBezTo>
                      <a:pt x="429" y="697"/>
                      <a:pt x="424" y="681"/>
                      <a:pt x="429" y="672"/>
                    </a:cubicBezTo>
                    <a:cubicBezTo>
                      <a:pt x="434" y="663"/>
                      <a:pt x="452" y="658"/>
                      <a:pt x="461" y="652"/>
                    </a:cubicBezTo>
                    <a:cubicBezTo>
                      <a:pt x="470" y="646"/>
                      <a:pt x="471" y="639"/>
                      <a:pt x="485" y="636"/>
                    </a:cubicBezTo>
                    <a:cubicBezTo>
                      <a:pt x="499" y="633"/>
                      <a:pt x="531" y="629"/>
                      <a:pt x="545" y="632"/>
                    </a:cubicBezTo>
                    <a:cubicBezTo>
                      <a:pt x="559" y="635"/>
                      <a:pt x="564" y="645"/>
                      <a:pt x="569" y="656"/>
                    </a:cubicBezTo>
                    <a:cubicBezTo>
                      <a:pt x="574" y="667"/>
                      <a:pt x="575" y="682"/>
                      <a:pt x="577" y="696"/>
                    </a:cubicBezTo>
                    <a:cubicBezTo>
                      <a:pt x="579" y="710"/>
                      <a:pt x="582" y="725"/>
                      <a:pt x="581" y="740"/>
                    </a:cubicBezTo>
                    <a:cubicBezTo>
                      <a:pt x="580" y="755"/>
                      <a:pt x="577" y="765"/>
                      <a:pt x="569" y="784"/>
                    </a:cubicBezTo>
                    <a:cubicBezTo>
                      <a:pt x="561" y="803"/>
                      <a:pt x="545" y="832"/>
                      <a:pt x="533" y="852"/>
                    </a:cubicBezTo>
                    <a:cubicBezTo>
                      <a:pt x="521" y="872"/>
                      <a:pt x="512" y="889"/>
                      <a:pt x="497" y="904"/>
                    </a:cubicBezTo>
                    <a:cubicBezTo>
                      <a:pt x="482" y="919"/>
                      <a:pt x="463" y="923"/>
                      <a:pt x="445" y="940"/>
                    </a:cubicBezTo>
                    <a:cubicBezTo>
                      <a:pt x="427" y="957"/>
                      <a:pt x="406" y="984"/>
                      <a:pt x="389" y="1004"/>
                    </a:cubicBezTo>
                    <a:cubicBezTo>
                      <a:pt x="372" y="1024"/>
                      <a:pt x="352" y="1039"/>
                      <a:pt x="341" y="1060"/>
                    </a:cubicBezTo>
                    <a:cubicBezTo>
                      <a:pt x="330" y="1081"/>
                      <a:pt x="329" y="1110"/>
                      <a:pt x="325" y="1132"/>
                    </a:cubicBezTo>
                    <a:cubicBezTo>
                      <a:pt x="321" y="1154"/>
                      <a:pt x="317" y="1171"/>
                      <a:pt x="317" y="1192"/>
                    </a:cubicBezTo>
                    <a:cubicBezTo>
                      <a:pt x="317" y="1213"/>
                      <a:pt x="319" y="1236"/>
                      <a:pt x="325" y="1256"/>
                    </a:cubicBezTo>
                    <a:cubicBezTo>
                      <a:pt x="331" y="1276"/>
                      <a:pt x="344" y="1298"/>
                      <a:pt x="353" y="1312"/>
                    </a:cubicBezTo>
                    <a:cubicBezTo>
                      <a:pt x="362" y="1326"/>
                      <a:pt x="376" y="1329"/>
                      <a:pt x="381" y="1340"/>
                    </a:cubicBezTo>
                    <a:cubicBezTo>
                      <a:pt x="386" y="1351"/>
                      <a:pt x="387" y="1360"/>
                      <a:pt x="385" y="1376"/>
                    </a:cubicBezTo>
                    <a:cubicBezTo>
                      <a:pt x="383" y="1392"/>
                      <a:pt x="375" y="1419"/>
                      <a:pt x="369" y="1436"/>
                    </a:cubicBezTo>
                    <a:cubicBezTo>
                      <a:pt x="363" y="1453"/>
                      <a:pt x="356" y="1467"/>
                      <a:pt x="349" y="1480"/>
                    </a:cubicBezTo>
                    <a:cubicBezTo>
                      <a:pt x="342" y="1493"/>
                      <a:pt x="340" y="1505"/>
                      <a:pt x="329" y="1516"/>
                    </a:cubicBezTo>
                    <a:cubicBezTo>
                      <a:pt x="318" y="1527"/>
                      <a:pt x="301" y="1535"/>
                      <a:pt x="285" y="1548"/>
                    </a:cubicBezTo>
                    <a:cubicBezTo>
                      <a:pt x="269" y="1561"/>
                      <a:pt x="253" y="1578"/>
                      <a:pt x="233" y="1596"/>
                    </a:cubicBezTo>
                    <a:cubicBezTo>
                      <a:pt x="213" y="1614"/>
                      <a:pt x="183" y="1637"/>
                      <a:pt x="165" y="1656"/>
                    </a:cubicBezTo>
                    <a:cubicBezTo>
                      <a:pt x="147" y="1675"/>
                      <a:pt x="138" y="1690"/>
                      <a:pt x="125" y="1708"/>
                    </a:cubicBezTo>
                    <a:cubicBezTo>
                      <a:pt x="112" y="1726"/>
                      <a:pt x="94" y="1739"/>
                      <a:pt x="85" y="1764"/>
                    </a:cubicBezTo>
                    <a:cubicBezTo>
                      <a:pt x="76" y="1789"/>
                      <a:pt x="68" y="1827"/>
                      <a:pt x="73" y="1856"/>
                    </a:cubicBezTo>
                    <a:cubicBezTo>
                      <a:pt x="78" y="1885"/>
                      <a:pt x="100" y="1914"/>
                      <a:pt x="117" y="1936"/>
                    </a:cubicBezTo>
                    <a:cubicBezTo>
                      <a:pt x="134" y="1958"/>
                      <a:pt x="158" y="1973"/>
                      <a:pt x="177" y="1988"/>
                    </a:cubicBezTo>
                    <a:cubicBezTo>
                      <a:pt x="196" y="2003"/>
                      <a:pt x="202" y="2012"/>
                      <a:pt x="229" y="2024"/>
                    </a:cubicBezTo>
                    <a:cubicBezTo>
                      <a:pt x="256" y="2036"/>
                      <a:pt x="299" y="2053"/>
                      <a:pt x="341" y="2060"/>
                    </a:cubicBezTo>
                    <a:cubicBezTo>
                      <a:pt x="383" y="2067"/>
                      <a:pt x="444" y="2069"/>
                      <a:pt x="481" y="2068"/>
                    </a:cubicBezTo>
                    <a:cubicBezTo>
                      <a:pt x="518" y="2067"/>
                      <a:pt x="535" y="2061"/>
                      <a:pt x="565" y="2052"/>
                    </a:cubicBezTo>
                    <a:cubicBezTo>
                      <a:pt x="595" y="2043"/>
                      <a:pt x="633" y="2031"/>
                      <a:pt x="661" y="2016"/>
                    </a:cubicBezTo>
                    <a:cubicBezTo>
                      <a:pt x="689" y="2001"/>
                      <a:pt x="720" y="1983"/>
                      <a:pt x="733" y="1964"/>
                    </a:cubicBezTo>
                    <a:cubicBezTo>
                      <a:pt x="746" y="1945"/>
                      <a:pt x="742" y="1921"/>
                      <a:pt x="741" y="1904"/>
                    </a:cubicBezTo>
                    <a:cubicBezTo>
                      <a:pt x="740" y="1887"/>
                      <a:pt x="738" y="1879"/>
                      <a:pt x="729" y="1860"/>
                    </a:cubicBezTo>
                    <a:cubicBezTo>
                      <a:pt x="720" y="1841"/>
                      <a:pt x="704" y="1809"/>
                      <a:pt x="689" y="1792"/>
                    </a:cubicBezTo>
                    <a:cubicBezTo>
                      <a:pt x="674" y="1775"/>
                      <a:pt x="662" y="1766"/>
                      <a:pt x="641" y="1756"/>
                    </a:cubicBezTo>
                    <a:cubicBezTo>
                      <a:pt x="620" y="1746"/>
                      <a:pt x="586" y="1739"/>
                      <a:pt x="565" y="1732"/>
                    </a:cubicBezTo>
                    <a:cubicBezTo>
                      <a:pt x="544" y="1725"/>
                      <a:pt x="530" y="1727"/>
                      <a:pt x="517" y="1716"/>
                    </a:cubicBezTo>
                    <a:cubicBezTo>
                      <a:pt x="504" y="1705"/>
                      <a:pt x="496" y="1684"/>
                      <a:pt x="489" y="1664"/>
                    </a:cubicBezTo>
                    <a:cubicBezTo>
                      <a:pt x="482" y="1644"/>
                      <a:pt x="475" y="1619"/>
                      <a:pt x="473" y="1596"/>
                    </a:cubicBezTo>
                    <a:cubicBezTo>
                      <a:pt x="471" y="1573"/>
                      <a:pt x="476" y="1548"/>
                      <a:pt x="477" y="1524"/>
                    </a:cubicBezTo>
                    <a:cubicBezTo>
                      <a:pt x="478" y="1500"/>
                      <a:pt x="481" y="1473"/>
                      <a:pt x="481" y="1452"/>
                    </a:cubicBezTo>
                    <a:cubicBezTo>
                      <a:pt x="481" y="1431"/>
                      <a:pt x="480" y="1413"/>
                      <a:pt x="477" y="1396"/>
                    </a:cubicBezTo>
                    <a:cubicBezTo>
                      <a:pt x="474" y="1379"/>
                      <a:pt x="468" y="1361"/>
                      <a:pt x="461" y="1348"/>
                    </a:cubicBezTo>
                    <a:cubicBezTo>
                      <a:pt x="454" y="1335"/>
                      <a:pt x="437" y="1329"/>
                      <a:pt x="437" y="1320"/>
                    </a:cubicBezTo>
                    <a:cubicBezTo>
                      <a:pt x="437" y="1311"/>
                      <a:pt x="452" y="1306"/>
                      <a:pt x="461" y="1296"/>
                    </a:cubicBezTo>
                    <a:cubicBezTo>
                      <a:pt x="470" y="1286"/>
                      <a:pt x="483" y="1275"/>
                      <a:pt x="489" y="1260"/>
                    </a:cubicBezTo>
                    <a:cubicBezTo>
                      <a:pt x="495" y="1245"/>
                      <a:pt x="494" y="1226"/>
                      <a:pt x="497" y="1204"/>
                    </a:cubicBezTo>
                    <a:cubicBezTo>
                      <a:pt x="500" y="1182"/>
                      <a:pt x="506" y="1152"/>
                      <a:pt x="509" y="1128"/>
                    </a:cubicBezTo>
                    <a:cubicBezTo>
                      <a:pt x="512" y="1104"/>
                      <a:pt x="512" y="1083"/>
                      <a:pt x="513" y="1060"/>
                    </a:cubicBezTo>
                    <a:cubicBezTo>
                      <a:pt x="514" y="1037"/>
                      <a:pt x="510" y="1009"/>
                      <a:pt x="513" y="988"/>
                    </a:cubicBezTo>
                    <a:cubicBezTo>
                      <a:pt x="516" y="967"/>
                      <a:pt x="526" y="950"/>
                      <a:pt x="533" y="932"/>
                    </a:cubicBezTo>
                    <a:cubicBezTo>
                      <a:pt x="540" y="914"/>
                      <a:pt x="546" y="897"/>
                      <a:pt x="553" y="880"/>
                    </a:cubicBezTo>
                    <a:cubicBezTo>
                      <a:pt x="560" y="863"/>
                      <a:pt x="568" y="843"/>
                      <a:pt x="577" y="828"/>
                    </a:cubicBezTo>
                    <a:cubicBezTo>
                      <a:pt x="586" y="813"/>
                      <a:pt x="596" y="805"/>
                      <a:pt x="605" y="788"/>
                    </a:cubicBezTo>
                    <a:cubicBezTo>
                      <a:pt x="614" y="771"/>
                      <a:pt x="621" y="747"/>
                      <a:pt x="629" y="728"/>
                    </a:cubicBezTo>
                    <a:cubicBezTo>
                      <a:pt x="637" y="709"/>
                      <a:pt x="635" y="687"/>
                      <a:pt x="653" y="676"/>
                    </a:cubicBezTo>
                    <a:cubicBezTo>
                      <a:pt x="671" y="665"/>
                      <a:pt x="715" y="665"/>
                      <a:pt x="737" y="664"/>
                    </a:cubicBezTo>
                    <a:cubicBezTo>
                      <a:pt x="759" y="663"/>
                      <a:pt x="770" y="667"/>
                      <a:pt x="785" y="668"/>
                    </a:cubicBezTo>
                    <a:cubicBezTo>
                      <a:pt x="800" y="669"/>
                      <a:pt x="812" y="669"/>
                      <a:pt x="829" y="668"/>
                    </a:cubicBezTo>
                    <a:cubicBezTo>
                      <a:pt x="846" y="667"/>
                      <a:pt x="867" y="663"/>
                      <a:pt x="885" y="660"/>
                    </a:cubicBezTo>
                    <a:cubicBezTo>
                      <a:pt x="903" y="657"/>
                      <a:pt x="925" y="655"/>
                      <a:pt x="937" y="652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56334" name="Freeform 10"/>
              <p:cNvSpPr>
                <a:spLocks/>
              </p:cNvSpPr>
              <p:nvPr/>
            </p:nvSpPr>
            <p:spPr bwMode="auto">
              <a:xfrm>
                <a:off x="2780" y="1792"/>
                <a:ext cx="544" cy="670"/>
              </a:xfrm>
              <a:custGeom>
                <a:avLst/>
                <a:gdLst>
                  <a:gd name="T0" fmla="*/ 88 w 544"/>
                  <a:gd name="T1" fmla="*/ 96 h 670"/>
                  <a:gd name="T2" fmla="*/ 64 w 544"/>
                  <a:gd name="T3" fmla="*/ 136 h 670"/>
                  <a:gd name="T4" fmla="*/ 124 w 544"/>
                  <a:gd name="T5" fmla="*/ 124 h 670"/>
                  <a:gd name="T6" fmla="*/ 176 w 544"/>
                  <a:gd name="T7" fmla="*/ 120 h 670"/>
                  <a:gd name="T8" fmla="*/ 216 w 544"/>
                  <a:gd name="T9" fmla="*/ 112 h 670"/>
                  <a:gd name="T10" fmla="*/ 264 w 544"/>
                  <a:gd name="T11" fmla="*/ 108 h 670"/>
                  <a:gd name="T12" fmla="*/ 288 w 544"/>
                  <a:gd name="T13" fmla="*/ 80 h 670"/>
                  <a:gd name="T14" fmla="*/ 328 w 544"/>
                  <a:gd name="T15" fmla="*/ 40 h 670"/>
                  <a:gd name="T16" fmla="*/ 400 w 544"/>
                  <a:gd name="T17" fmla="*/ 8 h 670"/>
                  <a:gd name="T18" fmla="*/ 484 w 544"/>
                  <a:gd name="T19" fmla="*/ 8 h 670"/>
                  <a:gd name="T20" fmla="*/ 528 w 544"/>
                  <a:gd name="T21" fmla="*/ 56 h 670"/>
                  <a:gd name="T22" fmla="*/ 544 w 544"/>
                  <a:gd name="T23" fmla="*/ 124 h 670"/>
                  <a:gd name="T24" fmla="*/ 528 w 544"/>
                  <a:gd name="T25" fmla="*/ 184 h 670"/>
                  <a:gd name="T26" fmla="*/ 516 w 544"/>
                  <a:gd name="T27" fmla="*/ 232 h 670"/>
                  <a:gd name="T28" fmla="*/ 472 w 544"/>
                  <a:gd name="T29" fmla="*/ 264 h 670"/>
                  <a:gd name="T30" fmla="*/ 424 w 544"/>
                  <a:gd name="T31" fmla="*/ 276 h 670"/>
                  <a:gd name="T32" fmla="*/ 380 w 544"/>
                  <a:gd name="T33" fmla="*/ 268 h 670"/>
                  <a:gd name="T34" fmla="*/ 344 w 544"/>
                  <a:gd name="T35" fmla="*/ 240 h 670"/>
                  <a:gd name="T36" fmla="*/ 312 w 544"/>
                  <a:gd name="T37" fmla="*/ 192 h 670"/>
                  <a:gd name="T38" fmla="*/ 288 w 544"/>
                  <a:gd name="T39" fmla="*/ 164 h 670"/>
                  <a:gd name="T40" fmla="*/ 268 w 544"/>
                  <a:gd name="T41" fmla="*/ 148 h 670"/>
                  <a:gd name="T42" fmla="*/ 200 w 544"/>
                  <a:gd name="T43" fmla="*/ 140 h 670"/>
                  <a:gd name="T44" fmla="*/ 160 w 544"/>
                  <a:gd name="T45" fmla="*/ 148 h 670"/>
                  <a:gd name="T46" fmla="*/ 120 w 544"/>
                  <a:gd name="T47" fmla="*/ 156 h 670"/>
                  <a:gd name="T48" fmla="*/ 116 w 544"/>
                  <a:gd name="T49" fmla="*/ 200 h 670"/>
                  <a:gd name="T50" fmla="*/ 168 w 544"/>
                  <a:gd name="T51" fmla="*/ 256 h 670"/>
                  <a:gd name="T52" fmla="*/ 248 w 544"/>
                  <a:gd name="T53" fmla="*/ 308 h 670"/>
                  <a:gd name="T54" fmla="*/ 312 w 544"/>
                  <a:gd name="T55" fmla="*/ 340 h 670"/>
                  <a:gd name="T56" fmla="*/ 368 w 544"/>
                  <a:gd name="T57" fmla="*/ 364 h 670"/>
                  <a:gd name="T58" fmla="*/ 424 w 544"/>
                  <a:gd name="T59" fmla="*/ 396 h 670"/>
                  <a:gd name="T60" fmla="*/ 452 w 544"/>
                  <a:gd name="T61" fmla="*/ 460 h 670"/>
                  <a:gd name="T62" fmla="*/ 456 w 544"/>
                  <a:gd name="T63" fmla="*/ 548 h 670"/>
                  <a:gd name="T64" fmla="*/ 420 w 544"/>
                  <a:gd name="T65" fmla="*/ 604 h 670"/>
                  <a:gd name="T66" fmla="*/ 392 w 544"/>
                  <a:gd name="T67" fmla="*/ 644 h 670"/>
                  <a:gd name="T68" fmla="*/ 348 w 544"/>
                  <a:gd name="T69" fmla="*/ 668 h 670"/>
                  <a:gd name="T70" fmla="*/ 308 w 544"/>
                  <a:gd name="T71" fmla="*/ 656 h 670"/>
                  <a:gd name="T72" fmla="*/ 288 w 544"/>
                  <a:gd name="T73" fmla="*/ 608 h 670"/>
                  <a:gd name="T74" fmla="*/ 280 w 544"/>
                  <a:gd name="T75" fmla="*/ 544 h 670"/>
                  <a:gd name="T76" fmla="*/ 280 w 544"/>
                  <a:gd name="T77" fmla="*/ 472 h 670"/>
                  <a:gd name="T78" fmla="*/ 284 w 544"/>
                  <a:gd name="T79" fmla="*/ 424 h 670"/>
                  <a:gd name="T80" fmla="*/ 272 w 544"/>
                  <a:gd name="T81" fmla="*/ 380 h 670"/>
                  <a:gd name="T82" fmla="*/ 232 w 544"/>
                  <a:gd name="T83" fmla="*/ 340 h 670"/>
                  <a:gd name="T84" fmla="*/ 180 w 544"/>
                  <a:gd name="T85" fmla="*/ 304 h 670"/>
                  <a:gd name="T86" fmla="*/ 128 w 544"/>
                  <a:gd name="T87" fmla="*/ 276 h 670"/>
                  <a:gd name="T88" fmla="*/ 100 w 544"/>
                  <a:gd name="T89" fmla="*/ 240 h 670"/>
                  <a:gd name="T90" fmla="*/ 60 w 544"/>
                  <a:gd name="T91" fmla="*/ 204 h 670"/>
                  <a:gd name="T92" fmla="*/ 36 w 544"/>
                  <a:gd name="T93" fmla="*/ 172 h 670"/>
                  <a:gd name="T94" fmla="*/ 0 w 544"/>
                  <a:gd name="T95" fmla="*/ 180 h 6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44" h="670">
                    <a:moveTo>
                      <a:pt x="88" y="96"/>
                    </a:moveTo>
                    <a:cubicBezTo>
                      <a:pt x="73" y="113"/>
                      <a:pt x="58" y="131"/>
                      <a:pt x="64" y="136"/>
                    </a:cubicBezTo>
                    <a:cubicBezTo>
                      <a:pt x="70" y="141"/>
                      <a:pt x="105" y="127"/>
                      <a:pt x="124" y="124"/>
                    </a:cubicBezTo>
                    <a:cubicBezTo>
                      <a:pt x="143" y="121"/>
                      <a:pt x="161" y="122"/>
                      <a:pt x="176" y="120"/>
                    </a:cubicBezTo>
                    <a:cubicBezTo>
                      <a:pt x="191" y="118"/>
                      <a:pt x="201" y="114"/>
                      <a:pt x="216" y="112"/>
                    </a:cubicBezTo>
                    <a:cubicBezTo>
                      <a:pt x="231" y="110"/>
                      <a:pt x="252" y="113"/>
                      <a:pt x="264" y="108"/>
                    </a:cubicBezTo>
                    <a:cubicBezTo>
                      <a:pt x="276" y="103"/>
                      <a:pt x="277" y="91"/>
                      <a:pt x="288" y="80"/>
                    </a:cubicBezTo>
                    <a:cubicBezTo>
                      <a:pt x="299" y="69"/>
                      <a:pt x="309" y="52"/>
                      <a:pt x="328" y="40"/>
                    </a:cubicBezTo>
                    <a:cubicBezTo>
                      <a:pt x="347" y="28"/>
                      <a:pt x="374" y="13"/>
                      <a:pt x="400" y="8"/>
                    </a:cubicBezTo>
                    <a:cubicBezTo>
                      <a:pt x="426" y="3"/>
                      <a:pt x="463" y="0"/>
                      <a:pt x="484" y="8"/>
                    </a:cubicBezTo>
                    <a:cubicBezTo>
                      <a:pt x="505" y="16"/>
                      <a:pt x="518" y="37"/>
                      <a:pt x="528" y="56"/>
                    </a:cubicBezTo>
                    <a:cubicBezTo>
                      <a:pt x="538" y="75"/>
                      <a:pt x="544" y="103"/>
                      <a:pt x="544" y="124"/>
                    </a:cubicBezTo>
                    <a:cubicBezTo>
                      <a:pt x="544" y="145"/>
                      <a:pt x="533" y="166"/>
                      <a:pt x="528" y="184"/>
                    </a:cubicBezTo>
                    <a:cubicBezTo>
                      <a:pt x="523" y="202"/>
                      <a:pt x="525" y="219"/>
                      <a:pt x="516" y="232"/>
                    </a:cubicBezTo>
                    <a:cubicBezTo>
                      <a:pt x="507" y="245"/>
                      <a:pt x="487" y="257"/>
                      <a:pt x="472" y="264"/>
                    </a:cubicBezTo>
                    <a:cubicBezTo>
                      <a:pt x="457" y="271"/>
                      <a:pt x="439" y="275"/>
                      <a:pt x="424" y="276"/>
                    </a:cubicBezTo>
                    <a:cubicBezTo>
                      <a:pt x="409" y="277"/>
                      <a:pt x="393" y="274"/>
                      <a:pt x="380" y="268"/>
                    </a:cubicBezTo>
                    <a:cubicBezTo>
                      <a:pt x="367" y="262"/>
                      <a:pt x="355" y="253"/>
                      <a:pt x="344" y="240"/>
                    </a:cubicBezTo>
                    <a:cubicBezTo>
                      <a:pt x="333" y="227"/>
                      <a:pt x="321" y="205"/>
                      <a:pt x="312" y="192"/>
                    </a:cubicBezTo>
                    <a:cubicBezTo>
                      <a:pt x="303" y="179"/>
                      <a:pt x="295" y="171"/>
                      <a:pt x="288" y="164"/>
                    </a:cubicBezTo>
                    <a:cubicBezTo>
                      <a:pt x="281" y="157"/>
                      <a:pt x="283" y="152"/>
                      <a:pt x="268" y="148"/>
                    </a:cubicBezTo>
                    <a:cubicBezTo>
                      <a:pt x="253" y="144"/>
                      <a:pt x="218" y="140"/>
                      <a:pt x="200" y="140"/>
                    </a:cubicBezTo>
                    <a:cubicBezTo>
                      <a:pt x="182" y="140"/>
                      <a:pt x="173" y="145"/>
                      <a:pt x="160" y="148"/>
                    </a:cubicBezTo>
                    <a:cubicBezTo>
                      <a:pt x="147" y="151"/>
                      <a:pt x="127" y="147"/>
                      <a:pt x="120" y="156"/>
                    </a:cubicBezTo>
                    <a:cubicBezTo>
                      <a:pt x="113" y="165"/>
                      <a:pt x="108" y="183"/>
                      <a:pt x="116" y="200"/>
                    </a:cubicBezTo>
                    <a:cubicBezTo>
                      <a:pt x="124" y="217"/>
                      <a:pt x="146" y="238"/>
                      <a:pt x="168" y="256"/>
                    </a:cubicBezTo>
                    <a:cubicBezTo>
                      <a:pt x="190" y="274"/>
                      <a:pt x="224" y="294"/>
                      <a:pt x="248" y="308"/>
                    </a:cubicBezTo>
                    <a:cubicBezTo>
                      <a:pt x="272" y="322"/>
                      <a:pt x="292" y="331"/>
                      <a:pt x="312" y="340"/>
                    </a:cubicBezTo>
                    <a:cubicBezTo>
                      <a:pt x="332" y="349"/>
                      <a:pt x="349" y="355"/>
                      <a:pt x="368" y="364"/>
                    </a:cubicBezTo>
                    <a:cubicBezTo>
                      <a:pt x="387" y="373"/>
                      <a:pt x="410" y="380"/>
                      <a:pt x="424" y="396"/>
                    </a:cubicBezTo>
                    <a:cubicBezTo>
                      <a:pt x="438" y="412"/>
                      <a:pt x="447" y="435"/>
                      <a:pt x="452" y="460"/>
                    </a:cubicBezTo>
                    <a:cubicBezTo>
                      <a:pt x="457" y="485"/>
                      <a:pt x="461" y="524"/>
                      <a:pt x="456" y="548"/>
                    </a:cubicBezTo>
                    <a:cubicBezTo>
                      <a:pt x="451" y="572"/>
                      <a:pt x="431" y="588"/>
                      <a:pt x="420" y="604"/>
                    </a:cubicBezTo>
                    <a:cubicBezTo>
                      <a:pt x="409" y="620"/>
                      <a:pt x="404" y="633"/>
                      <a:pt x="392" y="644"/>
                    </a:cubicBezTo>
                    <a:cubicBezTo>
                      <a:pt x="380" y="655"/>
                      <a:pt x="362" y="666"/>
                      <a:pt x="348" y="668"/>
                    </a:cubicBezTo>
                    <a:cubicBezTo>
                      <a:pt x="334" y="670"/>
                      <a:pt x="318" y="666"/>
                      <a:pt x="308" y="656"/>
                    </a:cubicBezTo>
                    <a:cubicBezTo>
                      <a:pt x="298" y="646"/>
                      <a:pt x="293" y="627"/>
                      <a:pt x="288" y="608"/>
                    </a:cubicBezTo>
                    <a:cubicBezTo>
                      <a:pt x="283" y="589"/>
                      <a:pt x="281" y="567"/>
                      <a:pt x="280" y="544"/>
                    </a:cubicBezTo>
                    <a:cubicBezTo>
                      <a:pt x="279" y="521"/>
                      <a:pt x="279" y="492"/>
                      <a:pt x="280" y="472"/>
                    </a:cubicBezTo>
                    <a:cubicBezTo>
                      <a:pt x="281" y="452"/>
                      <a:pt x="285" y="439"/>
                      <a:pt x="284" y="424"/>
                    </a:cubicBezTo>
                    <a:cubicBezTo>
                      <a:pt x="283" y="409"/>
                      <a:pt x="281" y="394"/>
                      <a:pt x="272" y="380"/>
                    </a:cubicBezTo>
                    <a:cubicBezTo>
                      <a:pt x="263" y="366"/>
                      <a:pt x="247" y="353"/>
                      <a:pt x="232" y="340"/>
                    </a:cubicBezTo>
                    <a:cubicBezTo>
                      <a:pt x="217" y="327"/>
                      <a:pt x="197" y="315"/>
                      <a:pt x="180" y="304"/>
                    </a:cubicBezTo>
                    <a:cubicBezTo>
                      <a:pt x="163" y="293"/>
                      <a:pt x="141" y="287"/>
                      <a:pt x="128" y="276"/>
                    </a:cubicBezTo>
                    <a:cubicBezTo>
                      <a:pt x="115" y="265"/>
                      <a:pt x="111" y="252"/>
                      <a:pt x="100" y="240"/>
                    </a:cubicBezTo>
                    <a:cubicBezTo>
                      <a:pt x="89" y="228"/>
                      <a:pt x="71" y="215"/>
                      <a:pt x="60" y="204"/>
                    </a:cubicBezTo>
                    <a:cubicBezTo>
                      <a:pt x="49" y="193"/>
                      <a:pt x="46" y="176"/>
                      <a:pt x="36" y="172"/>
                    </a:cubicBezTo>
                    <a:cubicBezTo>
                      <a:pt x="26" y="168"/>
                      <a:pt x="5" y="179"/>
                      <a:pt x="0" y="180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</p:grpSp>
        <p:sp>
          <p:nvSpPr>
            <p:cNvPr id="56332" name="Text Box 27"/>
            <p:cNvSpPr txBox="1">
              <a:spLocks noChangeArrowheads="1"/>
            </p:cNvSpPr>
            <p:nvPr/>
          </p:nvSpPr>
          <p:spPr bwMode="auto">
            <a:xfrm>
              <a:off x="0" y="2464"/>
              <a:ext cx="1040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8000"/>
                  </a:solidFill>
                </a:rPr>
                <a:t>caval veins + pulmonary veins</a:t>
              </a:r>
            </a:p>
          </p:txBody>
        </p:sp>
      </p:grpSp>
      <p:sp>
        <p:nvSpPr>
          <p:cNvPr id="56330" name="Text Box 29"/>
          <p:cNvSpPr txBox="1">
            <a:spLocks noChangeArrowheads="1"/>
          </p:cNvSpPr>
          <p:nvPr/>
        </p:nvSpPr>
        <p:spPr bwMode="auto">
          <a:xfrm>
            <a:off x="38100" y="165100"/>
            <a:ext cx="1663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Reflection Lines</a:t>
            </a:r>
          </a:p>
        </p:txBody>
      </p:sp>
    </p:spTree>
    <p:extLst>
      <p:ext uri="{BB962C8B-B14F-4D97-AF65-F5344CB8AC3E}">
        <p14:creationId xmlns:p14="http://schemas.microsoft.com/office/powerpoint/2010/main" val="25484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zív elölrő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193675"/>
            <a:ext cx="4586287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63500" y="2603500"/>
            <a:ext cx="2603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parietal layer of serous pericardium</a:t>
            </a:r>
          </a:p>
        </p:txBody>
      </p:sp>
      <p:sp>
        <p:nvSpPr>
          <p:cNvPr id="40964" name="Line 8"/>
          <p:cNvSpPr>
            <a:spLocks noChangeShapeType="1"/>
          </p:cNvSpPr>
          <p:nvPr/>
        </p:nvSpPr>
        <p:spPr bwMode="auto">
          <a:xfrm flipH="1">
            <a:off x="4597400" y="3733800"/>
            <a:ext cx="2171700" cy="119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0965" name="Rectangle 11"/>
          <p:cNvSpPr>
            <a:spLocks noChangeArrowheads="1"/>
          </p:cNvSpPr>
          <p:nvPr/>
        </p:nvSpPr>
        <p:spPr bwMode="auto">
          <a:xfrm>
            <a:off x="166688" y="215900"/>
            <a:ext cx="351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Layers of Pericardium II.</a:t>
            </a:r>
          </a:p>
        </p:txBody>
      </p:sp>
      <p:sp>
        <p:nvSpPr>
          <p:cNvPr id="40966" name="Text Box 12"/>
          <p:cNvSpPr txBox="1">
            <a:spLocks noChangeArrowheads="1"/>
          </p:cNvSpPr>
          <p:nvPr/>
        </p:nvSpPr>
        <p:spPr bwMode="auto">
          <a:xfrm>
            <a:off x="6134100" y="1384300"/>
            <a:ext cx="2603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parietal layer of serous pericardium</a:t>
            </a:r>
          </a:p>
        </p:txBody>
      </p:sp>
      <p:sp>
        <p:nvSpPr>
          <p:cNvPr id="40967" name="Text Box 14"/>
          <p:cNvSpPr txBox="1">
            <a:spLocks noChangeArrowheads="1"/>
          </p:cNvSpPr>
          <p:nvPr/>
        </p:nvSpPr>
        <p:spPr bwMode="auto">
          <a:xfrm>
            <a:off x="6540500" y="3365500"/>
            <a:ext cx="2603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visceral layer of serous pericardium</a:t>
            </a:r>
          </a:p>
        </p:txBody>
      </p:sp>
      <p:sp>
        <p:nvSpPr>
          <p:cNvPr id="40968" name="Line 15"/>
          <p:cNvSpPr>
            <a:spLocks noChangeShapeType="1"/>
          </p:cNvSpPr>
          <p:nvPr/>
        </p:nvSpPr>
        <p:spPr bwMode="auto">
          <a:xfrm flipH="1">
            <a:off x="5384800" y="2120900"/>
            <a:ext cx="825500" cy="596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0969" name="Line 16"/>
          <p:cNvSpPr>
            <a:spLocks noChangeShapeType="1"/>
          </p:cNvSpPr>
          <p:nvPr/>
        </p:nvSpPr>
        <p:spPr bwMode="auto">
          <a:xfrm>
            <a:off x="2400300" y="2933700"/>
            <a:ext cx="444500" cy="24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0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szív hátulró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4288"/>
            <a:ext cx="45339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Line 7"/>
          <p:cNvSpPr>
            <a:spLocks noChangeShapeType="1"/>
          </p:cNvSpPr>
          <p:nvPr/>
        </p:nvSpPr>
        <p:spPr bwMode="auto">
          <a:xfrm flipV="1">
            <a:off x="2514600" y="2832100"/>
            <a:ext cx="12954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3012" name="Line 8"/>
          <p:cNvSpPr>
            <a:spLocks noChangeShapeType="1"/>
          </p:cNvSpPr>
          <p:nvPr/>
        </p:nvSpPr>
        <p:spPr bwMode="auto">
          <a:xfrm flipH="1">
            <a:off x="5092700" y="3746500"/>
            <a:ext cx="1930400" cy="50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3013" name="Rectangle 10"/>
          <p:cNvSpPr>
            <a:spLocks noChangeArrowheads="1"/>
          </p:cNvSpPr>
          <p:nvPr/>
        </p:nvSpPr>
        <p:spPr bwMode="auto">
          <a:xfrm>
            <a:off x="57150" y="165100"/>
            <a:ext cx="363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Layers of Pericardium III.</a:t>
            </a:r>
          </a:p>
        </p:txBody>
      </p:sp>
      <p:sp>
        <p:nvSpPr>
          <p:cNvPr id="43014" name="Text Box 11"/>
          <p:cNvSpPr txBox="1">
            <a:spLocks noChangeArrowheads="1"/>
          </p:cNvSpPr>
          <p:nvPr/>
        </p:nvSpPr>
        <p:spPr bwMode="auto">
          <a:xfrm>
            <a:off x="101600" y="2709863"/>
            <a:ext cx="2559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transverse sinus of pericardium</a:t>
            </a: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6673850" y="3217863"/>
            <a:ext cx="2470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oblique sinus of pericardium</a:t>
            </a:r>
          </a:p>
        </p:txBody>
      </p:sp>
    </p:spTree>
    <p:extLst>
      <p:ext uri="{BB962C8B-B14F-4D97-AF65-F5344CB8AC3E}">
        <p14:creationId xmlns:p14="http://schemas.microsoft.com/office/powerpoint/2010/main" val="37046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2898775" y="1987550"/>
            <a:ext cx="3091478" cy="690336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/>
              <a:t>Mediastinum</a:t>
            </a:r>
            <a:endParaRPr lang="hu-H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664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39552" y="-46780"/>
            <a:ext cx="8229600" cy="1143000"/>
          </a:xfrm>
        </p:spPr>
        <p:txBody>
          <a:bodyPr>
            <a:normAutofit/>
          </a:bodyPr>
          <a:lstStyle/>
          <a:p>
            <a:r>
              <a:rPr lang="hu-HU" sz="3200" dirty="0" err="1" smtClean="0"/>
              <a:t>Subdivisions</a:t>
            </a:r>
            <a:r>
              <a:rPr lang="hu-HU" sz="3200" dirty="0" smtClean="0"/>
              <a:t> of </a:t>
            </a:r>
            <a:r>
              <a:rPr lang="hu-HU" sz="3200" dirty="0" err="1" smtClean="0"/>
              <a:t>mediastinum</a:t>
            </a:r>
            <a:r>
              <a:rPr lang="hu-HU" sz="3200" dirty="0" smtClean="0"/>
              <a:t> I.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58"/>
          <a:stretch>
            <a:fillRect/>
          </a:stretch>
        </p:blipFill>
        <p:spPr>
          <a:xfrm>
            <a:off x="2641604" y="836712"/>
            <a:ext cx="4436856" cy="6021288"/>
          </a:xfrm>
        </p:spPr>
      </p:pic>
      <p:sp>
        <p:nvSpPr>
          <p:cNvPr id="5" name="Szövegdoboz 4"/>
          <p:cNvSpPr txBox="1"/>
          <p:nvPr/>
        </p:nvSpPr>
        <p:spPr>
          <a:xfrm>
            <a:off x="2878095" y="1081994"/>
            <a:ext cx="216024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latin typeface="Arial" pitchFamily="34" charset="0"/>
                <a:cs typeface="Arial" pitchFamily="34" charset="0"/>
              </a:rPr>
              <a:t>Angulus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latin typeface="Arial" pitchFamily="34" charset="0"/>
                <a:cs typeface="Arial" pitchFamily="34" charset="0"/>
              </a:rPr>
              <a:t>sterni</a:t>
            </a:r>
            <a:endParaRPr lang="hu-H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28596" y="1815957"/>
            <a:ext cx="332789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Mediastinum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superius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7158" y="3003293"/>
            <a:ext cx="342004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Mediastinum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inferius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834970" y="2392342"/>
            <a:ext cx="192151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Mediastinum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anterius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195736" y="4581128"/>
            <a:ext cx="192151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Mediastinum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medium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533102" y="5589240"/>
            <a:ext cx="203889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Mediastinum</a:t>
            </a: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posterius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264495" y="2700119"/>
            <a:ext cx="1191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Arial" pitchFamily="34" charset="0"/>
                <a:cs typeface="Arial" pitchFamily="34" charset="0"/>
              </a:rPr>
              <a:t>Pericardium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4427984" y="2331124"/>
            <a:ext cx="1512168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20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008858"/>
            <a:ext cx="4724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Szabadkézi sokszög 10"/>
          <p:cNvSpPr/>
          <p:nvPr/>
        </p:nvSpPr>
        <p:spPr>
          <a:xfrm>
            <a:off x="4529010" y="2166079"/>
            <a:ext cx="763929" cy="3952260"/>
          </a:xfrm>
          <a:custGeom>
            <a:avLst/>
            <a:gdLst>
              <a:gd name="connsiteX0" fmla="*/ 462715 w 763929"/>
              <a:gd name="connsiteY0" fmla="*/ 0 h 3952260"/>
              <a:gd name="connsiteX1" fmla="*/ 575141 w 763929"/>
              <a:gd name="connsiteY1" fmla="*/ 479685 h 3952260"/>
              <a:gd name="connsiteX2" fmla="*/ 680072 w 763929"/>
              <a:gd name="connsiteY2" fmla="*/ 876924 h 3952260"/>
              <a:gd name="connsiteX3" fmla="*/ 755023 w 763929"/>
              <a:gd name="connsiteY3" fmla="*/ 1349114 h 3952260"/>
              <a:gd name="connsiteX4" fmla="*/ 755023 w 763929"/>
              <a:gd name="connsiteY4" fmla="*/ 1708878 h 3952260"/>
              <a:gd name="connsiteX5" fmla="*/ 687567 w 763929"/>
              <a:gd name="connsiteY5" fmla="*/ 1851285 h 3952260"/>
              <a:gd name="connsiteX6" fmla="*/ 620111 w 763929"/>
              <a:gd name="connsiteY6" fmla="*/ 1986196 h 3952260"/>
              <a:gd name="connsiteX7" fmla="*/ 575141 w 763929"/>
              <a:gd name="connsiteY7" fmla="*/ 2098623 h 3952260"/>
              <a:gd name="connsiteX8" fmla="*/ 50485 w 763929"/>
              <a:gd name="connsiteY8" fmla="*/ 3785016 h 3952260"/>
              <a:gd name="connsiteX9" fmla="*/ 50485 w 763929"/>
              <a:gd name="connsiteY9" fmla="*/ 3800006 h 395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3929" h="3952260">
                <a:moveTo>
                  <a:pt x="462715" y="0"/>
                </a:moveTo>
                <a:cubicBezTo>
                  <a:pt x="500815" y="166765"/>
                  <a:pt x="538915" y="333531"/>
                  <a:pt x="575141" y="479685"/>
                </a:cubicBezTo>
                <a:cubicBezTo>
                  <a:pt x="611367" y="625839"/>
                  <a:pt x="650092" y="732019"/>
                  <a:pt x="680072" y="876924"/>
                </a:cubicBezTo>
                <a:cubicBezTo>
                  <a:pt x="710052" y="1021829"/>
                  <a:pt x="742531" y="1210455"/>
                  <a:pt x="755023" y="1349114"/>
                </a:cubicBezTo>
                <a:cubicBezTo>
                  <a:pt x="767515" y="1487773"/>
                  <a:pt x="766266" y="1625183"/>
                  <a:pt x="755023" y="1708878"/>
                </a:cubicBezTo>
                <a:cubicBezTo>
                  <a:pt x="743780" y="1792573"/>
                  <a:pt x="710052" y="1805065"/>
                  <a:pt x="687567" y="1851285"/>
                </a:cubicBezTo>
                <a:cubicBezTo>
                  <a:pt x="665082" y="1897505"/>
                  <a:pt x="638849" y="1944973"/>
                  <a:pt x="620111" y="1986196"/>
                </a:cubicBezTo>
                <a:cubicBezTo>
                  <a:pt x="601373" y="2027419"/>
                  <a:pt x="670079" y="1798820"/>
                  <a:pt x="575141" y="2098623"/>
                </a:cubicBezTo>
                <a:cubicBezTo>
                  <a:pt x="480203" y="2398426"/>
                  <a:pt x="137928" y="3501452"/>
                  <a:pt x="50485" y="3785016"/>
                </a:cubicBezTo>
                <a:cubicBezTo>
                  <a:pt x="-36958" y="4068580"/>
                  <a:pt x="6763" y="3934293"/>
                  <a:pt x="50485" y="3800006"/>
                </a:cubicBezTo>
              </a:path>
            </a:pathLst>
          </a:cu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abadkézi sokszög 12"/>
          <p:cNvSpPr/>
          <p:nvPr/>
        </p:nvSpPr>
        <p:spPr>
          <a:xfrm>
            <a:off x="4129790" y="2203554"/>
            <a:ext cx="951876" cy="554636"/>
          </a:xfrm>
          <a:custGeom>
            <a:avLst/>
            <a:gdLst>
              <a:gd name="connsiteX0" fmla="*/ 0 w 951876"/>
              <a:gd name="connsiteY0" fmla="*/ 554636 h 554636"/>
              <a:gd name="connsiteX1" fmla="*/ 951876 w 951876"/>
              <a:gd name="connsiteY1" fmla="*/ 532151 h 554636"/>
              <a:gd name="connsiteX2" fmla="*/ 831954 w 951876"/>
              <a:gd name="connsiteY2" fmla="*/ 0 h 554636"/>
              <a:gd name="connsiteX3" fmla="*/ 419725 w 951876"/>
              <a:gd name="connsiteY3" fmla="*/ 127416 h 554636"/>
              <a:gd name="connsiteX4" fmla="*/ 0 w 951876"/>
              <a:gd name="connsiteY4" fmla="*/ 554636 h 5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876" h="554636">
                <a:moveTo>
                  <a:pt x="0" y="554636"/>
                </a:moveTo>
                <a:lnTo>
                  <a:pt x="951876" y="532151"/>
                </a:lnTo>
                <a:lnTo>
                  <a:pt x="831954" y="0"/>
                </a:lnTo>
                <a:lnTo>
                  <a:pt x="419725" y="127416"/>
                </a:lnTo>
                <a:lnTo>
                  <a:pt x="0" y="554636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/>
          <p:cNvSpPr/>
          <p:nvPr/>
        </p:nvSpPr>
        <p:spPr>
          <a:xfrm>
            <a:off x="3477718" y="2765685"/>
            <a:ext cx="1776334" cy="1948722"/>
          </a:xfrm>
          <a:custGeom>
            <a:avLst/>
            <a:gdLst>
              <a:gd name="connsiteX0" fmla="*/ 622092 w 1776334"/>
              <a:gd name="connsiteY0" fmla="*/ 37476 h 1948722"/>
              <a:gd name="connsiteX1" fmla="*/ 1603948 w 1776334"/>
              <a:gd name="connsiteY1" fmla="*/ 0 h 1948722"/>
              <a:gd name="connsiteX2" fmla="*/ 1776334 w 1776334"/>
              <a:gd name="connsiteY2" fmla="*/ 891915 h 1948722"/>
              <a:gd name="connsiteX3" fmla="*/ 1626433 w 1776334"/>
              <a:gd name="connsiteY3" fmla="*/ 1386590 h 1948722"/>
              <a:gd name="connsiteX4" fmla="*/ 1551482 w 1776334"/>
              <a:gd name="connsiteY4" fmla="*/ 1573967 h 1948722"/>
              <a:gd name="connsiteX5" fmla="*/ 1491521 w 1776334"/>
              <a:gd name="connsiteY5" fmla="*/ 1723869 h 1948722"/>
              <a:gd name="connsiteX6" fmla="*/ 1206708 w 1776334"/>
              <a:gd name="connsiteY6" fmla="*/ 1536492 h 1948722"/>
              <a:gd name="connsiteX7" fmla="*/ 891915 w 1776334"/>
              <a:gd name="connsiteY7" fmla="*/ 1506512 h 1948722"/>
              <a:gd name="connsiteX8" fmla="*/ 554636 w 1776334"/>
              <a:gd name="connsiteY8" fmla="*/ 1588958 h 1948722"/>
              <a:gd name="connsiteX9" fmla="*/ 352269 w 1776334"/>
              <a:gd name="connsiteY9" fmla="*/ 1618938 h 1948722"/>
              <a:gd name="connsiteX10" fmla="*/ 0 w 1776334"/>
              <a:gd name="connsiteY10" fmla="*/ 1948722 h 1948722"/>
              <a:gd name="connsiteX11" fmla="*/ 89941 w 1776334"/>
              <a:gd name="connsiteY11" fmla="*/ 1334125 h 1948722"/>
              <a:gd name="connsiteX12" fmla="*/ 344774 w 1776334"/>
              <a:gd name="connsiteY12" fmla="*/ 562131 h 1948722"/>
              <a:gd name="connsiteX13" fmla="*/ 622092 w 1776334"/>
              <a:gd name="connsiteY13" fmla="*/ 37476 h 194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334" h="1948722">
                <a:moveTo>
                  <a:pt x="622092" y="37476"/>
                </a:moveTo>
                <a:lnTo>
                  <a:pt x="1603948" y="0"/>
                </a:lnTo>
                <a:lnTo>
                  <a:pt x="1776334" y="891915"/>
                </a:lnTo>
                <a:lnTo>
                  <a:pt x="1626433" y="1386590"/>
                </a:lnTo>
                <a:lnTo>
                  <a:pt x="1551482" y="1573967"/>
                </a:lnTo>
                <a:lnTo>
                  <a:pt x="1491521" y="1723869"/>
                </a:lnTo>
                <a:lnTo>
                  <a:pt x="1206708" y="1536492"/>
                </a:lnTo>
                <a:lnTo>
                  <a:pt x="891915" y="1506512"/>
                </a:lnTo>
                <a:lnTo>
                  <a:pt x="554636" y="1588958"/>
                </a:lnTo>
                <a:lnTo>
                  <a:pt x="352269" y="1618938"/>
                </a:lnTo>
                <a:lnTo>
                  <a:pt x="0" y="1948722"/>
                </a:lnTo>
                <a:lnTo>
                  <a:pt x="89941" y="1334125"/>
                </a:lnTo>
                <a:lnTo>
                  <a:pt x="344774" y="562131"/>
                </a:lnTo>
                <a:lnTo>
                  <a:pt x="622092" y="374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 rot="16200000">
            <a:off x="4056676" y="3226564"/>
            <a:ext cx="27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Mediastinum</a:t>
            </a:r>
            <a:r>
              <a:rPr lang="hu-HU" b="1" dirty="0" smtClean="0"/>
              <a:t> </a:t>
            </a:r>
            <a:r>
              <a:rPr lang="hu-HU" b="1" dirty="0" err="1" smtClean="0"/>
              <a:t>posterius</a:t>
            </a:r>
            <a:endParaRPr lang="hu-HU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587097" y="3552036"/>
            <a:ext cx="1705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bg1"/>
                </a:solidFill>
              </a:rPr>
              <a:t>Med.cardiacum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4991768" y="2650178"/>
            <a:ext cx="216024" cy="2160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1979712" y="1484784"/>
            <a:ext cx="2350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/>
              <a:t>Med.supracardiacum</a:t>
            </a:r>
            <a:endParaRPr lang="hu-HU" sz="160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2360029" y="2018888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3096809" y="1218329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3736922" y="6309320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cxnSp>
        <p:nvCxnSpPr>
          <p:cNvPr id="23" name="Egyenes összekötő nyíllal 22"/>
          <p:cNvCxnSpPr/>
          <p:nvPr/>
        </p:nvCxnSpPr>
        <p:spPr>
          <a:xfrm>
            <a:off x="3345334" y="1809254"/>
            <a:ext cx="1335651" cy="671618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1418" y="26871"/>
            <a:ext cx="8077200" cy="914400"/>
          </a:xfrm>
        </p:spPr>
        <p:txBody>
          <a:bodyPr/>
          <a:lstStyle/>
          <a:p>
            <a:r>
              <a:rPr lang="hu-HU" sz="3200" dirty="0" err="1" smtClean="0"/>
              <a:t>Subdivisions</a:t>
            </a:r>
            <a:r>
              <a:rPr lang="hu-HU" sz="3200" dirty="0" smtClean="0"/>
              <a:t> of </a:t>
            </a:r>
            <a:r>
              <a:rPr lang="hu-HU" sz="3200" dirty="0" err="1" smtClean="0"/>
              <a:t>mediastinum</a:t>
            </a:r>
            <a:r>
              <a:rPr lang="hu-HU" sz="3200" dirty="0" smtClean="0"/>
              <a:t> II.</a:t>
            </a:r>
            <a:endParaRPr lang="hu-HU" sz="3200" dirty="0"/>
          </a:p>
        </p:txBody>
      </p:sp>
      <p:sp>
        <p:nvSpPr>
          <p:cNvPr id="3" name="Bal oldali kapcsos zárójel 2"/>
          <p:cNvSpPr/>
          <p:nvPr/>
        </p:nvSpPr>
        <p:spPr>
          <a:xfrm rot="16200000">
            <a:off x="3817459" y="5615321"/>
            <a:ext cx="288033" cy="123228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2321517" y="6309320"/>
            <a:ext cx="277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Mediastinum</a:t>
            </a:r>
            <a:r>
              <a:rPr lang="hu-HU" b="1" dirty="0" smtClean="0"/>
              <a:t> </a:t>
            </a:r>
            <a:r>
              <a:rPr lang="hu-HU" b="1" dirty="0" err="1" smtClean="0"/>
              <a:t>anterius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546329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"/>
            <a:ext cx="9144000" cy="68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230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medistinum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562" y="2903"/>
            <a:ext cx="3643338" cy="6855097"/>
          </a:xfrm>
        </p:spPr>
      </p:pic>
      <p:sp>
        <p:nvSpPr>
          <p:cNvPr id="5" name="Szövegdoboz 4"/>
          <p:cNvSpPr txBox="1"/>
          <p:nvPr/>
        </p:nvSpPr>
        <p:spPr>
          <a:xfrm>
            <a:off x="1" y="285728"/>
            <a:ext cx="450056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Layers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mediastinum</a:t>
            </a:r>
            <a:endParaRPr lang="hu-HU" sz="2000" dirty="0" smtClean="0"/>
          </a:p>
          <a:p>
            <a:r>
              <a:rPr lang="hu-HU" sz="2000" dirty="0" err="1" smtClean="0"/>
              <a:t>supracardiacum</a:t>
            </a:r>
            <a:endParaRPr lang="hu-HU" sz="2000" dirty="0" smtClean="0"/>
          </a:p>
          <a:p>
            <a:endParaRPr lang="hu-HU" dirty="0" smtClean="0"/>
          </a:p>
          <a:p>
            <a:r>
              <a:rPr lang="hu-HU" dirty="0" smtClean="0">
                <a:solidFill>
                  <a:srgbClr val="FF0000"/>
                </a:solidFill>
              </a:rPr>
              <a:t>1. </a:t>
            </a:r>
            <a:r>
              <a:rPr lang="hu-HU" dirty="0" err="1" smtClean="0">
                <a:solidFill>
                  <a:srgbClr val="FF0000"/>
                </a:solidFill>
              </a:rPr>
              <a:t>Thymus</a:t>
            </a:r>
            <a:endParaRPr lang="hu-HU" dirty="0" smtClean="0">
              <a:solidFill>
                <a:srgbClr val="FF0000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2. </a:t>
            </a:r>
            <a:r>
              <a:rPr lang="hu-HU" dirty="0" err="1" smtClean="0">
                <a:solidFill>
                  <a:srgbClr val="FF0000"/>
                </a:solidFill>
              </a:rPr>
              <a:t>Large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veins</a:t>
            </a:r>
            <a:endParaRPr lang="hu-HU" dirty="0" smtClean="0">
              <a:solidFill>
                <a:srgbClr val="FF0000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3</a:t>
            </a:r>
            <a:r>
              <a:rPr lang="hu-HU" smtClean="0">
                <a:solidFill>
                  <a:srgbClr val="FF0000"/>
                </a:solidFill>
              </a:rPr>
              <a:t>. </a:t>
            </a:r>
            <a:r>
              <a:rPr lang="hu-HU" smtClean="0">
                <a:solidFill>
                  <a:srgbClr val="FF0000"/>
                </a:solidFill>
              </a:rPr>
              <a:t>Phrenic </a:t>
            </a:r>
            <a:r>
              <a:rPr lang="hu-HU" dirty="0" smtClean="0">
                <a:solidFill>
                  <a:srgbClr val="FF0000"/>
                </a:solidFill>
              </a:rPr>
              <a:t>n.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4. </a:t>
            </a:r>
            <a:r>
              <a:rPr lang="hu-HU" dirty="0" err="1" smtClean="0">
                <a:solidFill>
                  <a:srgbClr val="FF0000"/>
                </a:solidFill>
              </a:rPr>
              <a:t>Aortic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err="1" smtClean="0">
                <a:solidFill>
                  <a:srgbClr val="FF0000"/>
                </a:solidFill>
              </a:rPr>
              <a:t>arch</a:t>
            </a:r>
            <a:r>
              <a:rPr lang="hu-HU" smtClean="0">
                <a:solidFill>
                  <a:srgbClr val="FF0000"/>
                </a:solidFill>
              </a:rPr>
              <a:t> </a:t>
            </a:r>
            <a:r>
              <a:rPr lang="hu-HU" smtClean="0">
                <a:solidFill>
                  <a:srgbClr val="FF0000"/>
                </a:solidFill>
              </a:rPr>
              <a:t>branches, vagus n.</a:t>
            </a:r>
            <a:endParaRPr lang="hu-HU" dirty="0" smtClean="0">
              <a:solidFill>
                <a:srgbClr val="FF0000"/>
              </a:solidFill>
            </a:endParaRPr>
          </a:p>
          <a:p>
            <a:r>
              <a:rPr lang="hu-HU" dirty="0" smtClean="0">
                <a:solidFill>
                  <a:srgbClr val="FF0000"/>
                </a:solidFill>
              </a:rPr>
              <a:t>5. Trachea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sz="2000" dirty="0" err="1" smtClean="0"/>
              <a:t>Structures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posterior</a:t>
            </a:r>
            <a:r>
              <a:rPr lang="hu-HU" sz="2000" dirty="0" smtClean="0"/>
              <a:t> </a:t>
            </a:r>
            <a:r>
              <a:rPr lang="hu-HU" sz="2000" dirty="0" err="1" smtClean="0"/>
              <a:t>mediastinum</a:t>
            </a:r>
            <a:endParaRPr lang="hu-HU" sz="2000" dirty="0" smtClean="0"/>
          </a:p>
          <a:p>
            <a:endParaRPr lang="hu-HU" sz="2000" dirty="0" smtClean="0"/>
          </a:p>
          <a:p>
            <a:r>
              <a:rPr lang="hu-HU" dirty="0" err="1" smtClean="0"/>
              <a:t>Esophagus</a:t>
            </a:r>
            <a:endParaRPr lang="hu-HU" dirty="0" smtClean="0"/>
          </a:p>
          <a:p>
            <a:r>
              <a:rPr lang="hu-HU" dirty="0" smtClean="0"/>
              <a:t>Aorta </a:t>
            </a:r>
            <a:r>
              <a:rPr lang="hu-HU" dirty="0" err="1" smtClean="0"/>
              <a:t>descendens</a:t>
            </a:r>
            <a:endParaRPr lang="hu-HU" dirty="0" smtClean="0"/>
          </a:p>
          <a:p>
            <a:r>
              <a:rPr lang="hu-HU" dirty="0" err="1" smtClean="0"/>
              <a:t>Azygos-hemiazygos</a:t>
            </a:r>
            <a:r>
              <a:rPr lang="hu-HU" dirty="0" smtClean="0"/>
              <a:t> v.</a:t>
            </a:r>
          </a:p>
          <a:p>
            <a:r>
              <a:rPr lang="hu-HU" dirty="0" err="1" smtClean="0"/>
              <a:t>Thoracic</a:t>
            </a:r>
            <a:r>
              <a:rPr lang="hu-HU" dirty="0" smtClean="0"/>
              <a:t> </a:t>
            </a:r>
            <a:r>
              <a:rPr lang="hu-HU" dirty="0" err="1" smtClean="0"/>
              <a:t>duct</a:t>
            </a:r>
            <a:endParaRPr lang="hu-HU" dirty="0" smtClean="0"/>
          </a:p>
          <a:p>
            <a:r>
              <a:rPr lang="hu-HU" dirty="0" err="1" smtClean="0"/>
              <a:t>Nerves</a:t>
            </a:r>
            <a:r>
              <a:rPr lang="hu-HU" dirty="0" smtClean="0"/>
              <a:t> (</a:t>
            </a:r>
            <a:r>
              <a:rPr lang="hu-HU" dirty="0" err="1" smtClean="0"/>
              <a:t>vagus</a:t>
            </a:r>
            <a:r>
              <a:rPr lang="hu-HU" dirty="0" smtClean="0"/>
              <a:t> n., </a:t>
            </a:r>
            <a:r>
              <a:rPr lang="hu-HU" dirty="0" err="1" smtClean="0"/>
              <a:t>sympathetic</a:t>
            </a:r>
            <a:r>
              <a:rPr lang="hu-HU" dirty="0" smtClean="0"/>
              <a:t> </a:t>
            </a:r>
            <a:r>
              <a:rPr lang="hu-HU" dirty="0" err="1" smtClean="0"/>
              <a:t>trunk</a:t>
            </a:r>
            <a:r>
              <a:rPr lang="hu-HU" dirty="0" smtClean="0"/>
              <a:t>, </a:t>
            </a:r>
            <a:r>
              <a:rPr lang="hu-HU" dirty="0" err="1" smtClean="0"/>
              <a:t>greater</a:t>
            </a:r>
            <a:r>
              <a:rPr lang="hu-HU" dirty="0" smtClean="0"/>
              <a:t> and </a:t>
            </a:r>
            <a:r>
              <a:rPr lang="hu-HU" dirty="0" err="1" smtClean="0"/>
              <a:t>lesser</a:t>
            </a:r>
            <a:r>
              <a:rPr lang="hu-HU" dirty="0" smtClean="0"/>
              <a:t> </a:t>
            </a:r>
            <a:r>
              <a:rPr lang="hu-HU" dirty="0" err="1" smtClean="0"/>
              <a:t>splanchnic</a:t>
            </a:r>
            <a:r>
              <a:rPr lang="hu-HU" dirty="0" smtClean="0"/>
              <a:t> </a:t>
            </a:r>
            <a:r>
              <a:rPr lang="hu-HU" dirty="0" err="1" smtClean="0"/>
              <a:t>nerves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18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895725" cy="690563"/>
          </a:xfrm>
        </p:spPr>
        <p:txBody>
          <a:bodyPr/>
          <a:lstStyle/>
          <a:p>
            <a:r>
              <a:rPr lang="hu-HU" altLang="hu-HU" sz="2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Blood supply of the heart</a:t>
            </a:r>
            <a:r>
              <a:rPr lang="hu-HU" altLang="hu-HU" sz="280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04863"/>
            <a:ext cx="3124200" cy="989012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2400" b="1">
                <a:latin typeface="Arial Narrow" panose="020B0606020202030204" pitchFamily="34" charset="0"/>
              </a:rPr>
              <a:t>Right coronary artery:</a:t>
            </a:r>
          </a:p>
          <a:p>
            <a:pPr>
              <a:buFontTx/>
              <a:buNone/>
            </a:pPr>
            <a:r>
              <a:rPr lang="hu-HU" altLang="hu-HU" sz="2400">
                <a:latin typeface="Arial Narrow" panose="020B0606020202030204" pitchFamily="34" charset="0"/>
              </a:rPr>
              <a:t>from the right aortic sinus</a:t>
            </a:r>
          </a:p>
          <a:p>
            <a:pPr>
              <a:buFontTx/>
              <a:buNone/>
            </a:pPr>
            <a:endParaRPr lang="hu-HU" altLang="hu-HU" sz="2400">
              <a:latin typeface="Arial Narrow" panose="020B0606020202030204" pitchFamily="34" charset="0"/>
            </a:endParaRPr>
          </a:p>
        </p:txBody>
      </p:sp>
      <p:pic>
        <p:nvPicPr>
          <p:cNvPr id="5124" name="Picture 4" descr="anulus fibrosus valvul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63" y="1792288"/>
            <a:ext cx="2359025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sinoatrialno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0"/>
            <a:ext cx="533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5851525"/>
            <a:ext cx="39719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 Narrow" panose="020B0606020202030204" pitchFamily="34" charset="0"/>
              </a:rPr>
              <a:t>right ventricle, right atrium, interventricular septum, </a:t>
            </a:r>
            <a:br>
              <a:rPr lang="hu-HU" altLang="hu-HU" sz="2000">
                <a:latin typeface="Arial Narrow" panose="020B0606020202030204" pitchFamily="34" charset="0"/>
              </a:rPr>
            </a:br>
            <a:r>
              <a:rPr lang="hu-HU" altLang="hu-HU" sz="2000">
                <a:latin typeface="Arial Narrow" panose="020B0606020202030204" pitchFamily="34" charset="0"/>
              </a:rPr>
              <a:t>SA and AV nodes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0" y="5084763"/>
            <a:ext cx="1341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 Narrow" panose="020B0606020202030204" pitchFamily="34" charset="0"/>
              </a:rPr>
              <a:t>r. marginalis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76275" y="4276725"/>
            <a:ext cx="2065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 Narrow" panose="020B0606020202030204" pitchFamily="34" charset="0"/>
              </a:rPr>
              <a:t>a. coronaria dextra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833438" y="4679950"/>
            <a:ext cx="4318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2298700" y="4694238"/>
            <a:ext cx="360363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006600" y="5084763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 Narrow" panose="020B0606020202030204" pitchFamily="34" charset="0"/>
              </a:rPr>
              <a:t>r. interventr. post. </a:t>
            </a:r>
          </a:p>
        </p:txBody>
      </p:sp>
    </p:spTree>
    <p:extLst>
      <p:ext uri="{BB962C8B-B14F-4D97-AF65-F5344CB8AC3E}">
        <p14:creationId xmlns:p14="http://schemas.microsoft.com/office/powerpoint/2010/main" val="5666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"/>
            <a:ext cx="9144000" cy="68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8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"/>
            <a:ext cx="9144000" cy="68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124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"/>
            <a:ext cx="9144000" cy="68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72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274638"/>
            <a:ext cx="4176712" cy="706437"/>
          </a:xfrm>
          <a:noFill/>
        </p:spPr>
        <p:txBody>
          <a:bodyPr/>
          <a:lstStyle/>
          <a:p>
            <a:pPr eaLnBrk="1" hangingPunct="1"/>
            <a:r>
              <a:rPr lang="hu-HU" altLang="hu-HU" sz="4000" b="1" smtClean="0">
                <a:solidFill>
                  <a:schemeClr val="tx1"/>
                </a:solidFill>
              </a:rPr>
              <a:t>References</a:t>
            </a:r>
          </a:p>
        </p:txBody>
      </p:sp>
      <p:pic>
        <p:nvPicPr>
          <p:cNvPr id="88068" name="Picture 5" descr="refHolin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76475"/>
            <a:ext cx="1241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6" descr="refKah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11207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7" descr="refMcmi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14430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8" descr="refMo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349500"/>
            <a:ext cx="13604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9" descr="refSobot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1404937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0" descr="refSzentá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205037"/>
            <a:ext cx="128905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2" descr="gray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4589462"/>
            <a:ext cx="1235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hu-HU" altLang="hu-HU" sz="2000" b="1">
                <a:latin typeface="Arial Narrow" panose="020B0606020202030204" pitchFamily="34" charset="0"/>
              </a:rPr>
              <a:t>Sources:</a:t>
            </a:r>
          </a:p>
          <a:p>
            <a:r>
              <a:rPr lang="hu-HU" altLang="hu-HU" sz="2000" b="1">
                <a:latin typeface="Arial Narrow" panose="020B0606020202030204" pitchFamily="34" charset="0"/>
              </a:rPr>
              <a:t>Moore, K.L.: Clinically oriented anatomy</a:t>
            </a:r>
          </a:p>
          <a:p>
            <a:r>
              <a:rPr lang="hu-HU" altLang="hu-HU" sz="2000" b="1">
                <a:latin typeface="Arial Narrow" panose="020B0606020202030204" pitchFamily="34" charset="0"/>
              </a:rPr>
              <a:t>Vígh, B.: Szisztémás anatómia </a:t>
            </a:r>
          </a:p>
          <a:p>
            <a:r>
              <a:rPr lang="hu-HU" altLang="hu-HU" sz="2000" b="1">
                <a:latin typeface="Arial Narrow" panose="020B0606020202030204" pitchFamily="34" charset="0"/>
              </a:rPr>
              <a:t>Kahle W, Leonhardt H, Platzer W: Color Atlas/Text of Human Anatomy, 1992, Thieme, Stuttgart </a:t>
            </a:r>
          </a:p>
          <a:p>
            <a:r>
              <a:rPr lang="hu-HU" altLang="hu-HU" sz="2000" b="1">
                <a:latin typeface="Arial Narrow" panose="020B0606020202030204" pitchFamily="34" charset="0"/>
              </a:rPr>
              <a:t>Putz R, Pabst R (editors): Sobotta Atlas of Human Anatomy, 1993, Urban &amp; Schwarzenberg, München</a:t>
            </a:r>
          </a:p>
          <a:p>
            <a:r>
              <a:rPr lang="hu-HU" altLang="hu-HU" sz="2000" b="1">
                <a:latin typeface="Arial Narrow" panose="020B0606020202030204" pitchFamily="34" charset="0"/>
              </a:rPr>
              <a:t>Romanes GJ (editor): Cunningham’s Textbook of Anatomy, 1991, Oxford University Press, Oxford</a:t>
            </a:r>
          </a:p>
          <a:p>
            <a:r>
              <a:rPr lang="hu-HU" altLang="hu-HU" sz="2000" b="1">
                <a:latin typeface="Arial Narrow" panose="020B0606020202030204" pitchFamily="34" charset="0"/>
              </a:rPr>
              <a:t>Szentágothai J, Réthelyi M: Funkcionális anatómia, 2002, Medicina, Budapest</a:t>
            </a:r>
          </a:p>
          <a:p>
            <a:endParaRPr lang="hu-HU" altLang="hu-HU" sz="2000" b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[heart_shaped_forest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798513"/>
            <a:ext cx="7445375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2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r="11771"/>
          <a:stretch>
            <a:fillRect/>
          </a:stretch>
        </p:blipFill>
        <p:spPr bwMode="auto">
          <a:xfrm>
            <a:off x="0" y="0"/>
            <a:ext cx="437515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4273550" y="4007614"/>
            <a:ext cx="491673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hu-HU" altLang="hu-HU" dirty="0"/>
              <a:t>Left Main </a:t>
            </a:r>
            <a:r>
              <a:rPr lang="hu-HU" altLang="hu-HU" dirty="0" err="1"/>
              <a:t>or</a:t>
            </a:r>
            <a:r>
              <a:rPr lang="hu-HU" altLang="hu-HU" dirty="0"/>
              <a:t> left </a:t>
            </a:r>
            <a:r>
              <a:rPr lang="hu-HU" altLang="hu-HU" dirty="0" err="1"/>
              <a:t>coronary</a:t>
            </a:r>
            <a:r>
              <a:rPr lang="hu-HU" altLang="hu-HU" dirty="0"/>
              <a:t> </a:t>
            </a:r>
            <a:r>
              <a:rPr lang="hu-HU" altLang="hu-HU" dirty="0" err="1"/>
              <a:t>artery</a:t>
            </a:r>
            <a:r>
              <a:rPr lang="hu-HU" altLang="hu-HU" dirty="0"/>
              <a:t> (LCA) </a:t>
            </a:r>
          </a:p>
          <a:p>
            <a:pPr lvl="1"/>
            <a:r>
              <a:rPr lang="hu-HU" altLang="hu-HU" dirty="0"/>
              <a:t>	Left </a:t>
            </a:r>
            <a:r>
              <a:rPr lang="hu-HU" altLang="hu-HU" dirty="0" err="1"/>
              <a:t>anterior</a:t>
            </a:r>
            <a:r>
              <a:rPr lang="hu-HU" altLang="hu-HU" dirty="0"/>
              <a:t> </a:t>
            </a:r>
            <a:r>
              <a:rPr lang="hu-HU" altLang="hu-HU" dirty="0" err="1"/>
              <a:t>descending</a:t>
            </a:r>
            <a:r>
              <a:rPr lang="hu-HU" altLang="hu-HU" dirty="0"/>
              <a:t> (LAD) </a:t>
            </a:r>
          </a:p>
          <a:p>
            <a:pPr lvl="2"/>
            <a:r>
              <a:rPr lang="hu-HU" altLang="hu-HU"/>
              <a:t>	</a:t>
            </a:r>
            <a:r>
              <a:rPr lang="hu-HU" altLang="hu-HU" smtClean="0"/>
              <a:t>diagonal </a:t>
            </a:r>
            <a:r>
              <a:rPr lang="hu-HU" altLang="hu-HU" dirty="0" err="1"/>
              <a:t>branches</a:t>
            </a:r>
            <a:r>
              <a:rPr lang="hu-HU" altLang="hu-HU" dirty="0"/>
              <a:t> (D1, D2) </a:t>
            </a:r>
          </a:p>
          <a:p>
            <a:pPr lvl="2"/>
            <a:r>
              <a:rPr lang="hu-HU" altLang="hu-HU"/>
              <a:t>	</a:t>
            </a:r>
            <a:r>
              <a:rPr lang="hu-HU" altLang="hu-HU" smtClean="0"/>
              <a:t>septal </a:t>
            </a:r>
            <a:r>
              <a:rPr lang="hu-HU" altLang="hu-HU" dirty="0" err="1"/>
              <a:t>branches</a:t>
            </a:r>
            <a:r>
              <a:rPr lang="hu-HU" altLang="hu-HU" dirty="0"/>
              <a:t> </a:t>
            </a:r>
          </a:p>
          <a:p>
            <a:pPr lvl="1"/>
            <a:r>
              <a:rPr lang="hu-HU" altLang="hu-HU" dirty="0"/>
              <a:t>	</a:t>
            </a:r>
            <a:r>
              <a:rPr lang="hu-HU" altLang="hu-HU" dirty="0" err="1"/>
              <a:t>Circumflex</a:t>
            </a:r>
            <a:r>
              <a:rPr lang="hu-HU" altLang="hu-HU" dirty="0"/>
              <a:t> (</a:t>
            </a:r>
            <a:r>
              <a:rPr lang="hu-HU" altLang="hu-HU" dirty="0" err="1"/>
              <a:t>Cx</a:t>
            </a:r>
            <a:r>
              <a:rPr lang="hu-HU" altLang="hu-HU" dirty="0"/>
              <a:t>)</a:t>
            </a:r>
          </a:p>
          <a:p>
            <a:pPr lvl="2"/>
            <a:r>
              <a:rPr lang="hu-HU" altLang="hu-HU"/>
              <a:t>	</a:t>
            </a:r>
            <a:r>
              <a:rPr lang="hu-HU" altLang="hu-HU" smtClean="0"/>
              <a:t>Marginal </a:t>
            </a:r>
            <a:r>
              <a:rPr lang="hu-HU" altLang="hu-HU" dirty="0" err="1"/>
              <a:t>branches</a:t>
            </a:r>
            <a:r>
              <a:rPr lang="hu-HU" altLang="hu-HU" dirty="0"/>
              <a:t> (M1,M2)</a:t>
            </a:r>
          </a:p>
          <a:p>
            <a:r>
              <a:rPr lang="hu-HU" altLang="hu-HU" dirty="0"/>
              <a:t>Right </a:t>
            </a:r>
            <a:r>
              <a:rPr lang="hu-HU" altLang="hu-HU" dirty="0" err="1"/>
              <a:t>coronary</a:t>
            </a:r>
            <a:r>
              <a:rPr lang="hu-HU" altLang="hu-HU" dirty="0"/>
              <a:t> </a:t>
            </a:r>
            <a:r>
              <a:rPr lang="hu-HU" altLang="hu-HU" dirty="0" err="1"/>
              <a:t>artery</a:t>
            </a:r>
            <a:r>
              <a:rPr lang="hu-HU" altLang="hu-HU" dirty="0"/>
              <a:t> </a:t>
            </a:r>
          </a:p>
          <a:p>
            <a:pPr lvl="1"/>
            <a:r>
              <a:rPr lang="hu-HU" altLang="hu-HU" dirty="0"/>
              <a:t>	</a:t>
            </a:r>
            <a:r>
              <a:rPr lang="hu-HU" altLang="hu-HU" dirty="0" err="1"/>
              <a:t>Acute</a:t>
            </a:r>
            <a:r>
              <a:rPr lang="hu-HU" altLang="hu-HU" dirty="0"/>
              <a:t> </a:t>
            </a:r>
            <a:r>
              <a:rPr lang="hu-HU" altLang="hu-HU" dirty="0" err="1"/>
              <a:t>marginal</a:t>
            </a:r>
            <a:r>
              <a:rPr lang="hu-HU" altLang="hu-HU" dirty="0"/>
              <a:t> </a:t>
            </a:r>
            <a:r>
              <a:rPr lang="hu-HU" altLang="hu-HU" dirty="0" err="1"/>
              <a:t>branch</a:t>
            </a:r>
            <a:r>
              <a:rPr lang="hu-HU" altLang="hu-HU" dirty="0"/>
              <a:t> (AM) </a:t>
            </a:r>
          </a:p>
          <a:p>
            <a:pPr lvl="1"/>
            <a:r>
              <a:rPr lang="hu-HU" altLang="hu-HU" dirty="0"/>
              <a:t>	AV </a:t>
            </a:r>
            <a:r>
              <a:rPr lang="hu-HU" altLang="hu-HU" dirty="0" err="1"/>
              <a:t>node</a:t>
            </a:r>
            <a:r>
              <a:rPr lang="hu-HU" altLang="hu-HU" dirty="0"/>
              <a:t> </a:t>
            </a:r>
            <a:r>
              <a:rPr lang="hu-HU" altLang="hu-HU" dirty="0" err="1"/>
              <a:t>branch</a:t>
            </a:r>
            <a:r>
              <a:rPr lang="hu-HU" altLang="hu-HU" dirty="0"/>
              <a:t> </a:t>
            </a:r>
          </a:p>
          <a:p>
            <a:pPr lvl="1"/>
            <a:r>
              <a:rPr lang="hu-HU" altLang="hu-HU" dirty="0"/>
              <a:t>	</a:t>
            </a:r>
            <a:r>
              <a:rPr lang="hu-HU" altLang="hu-HU" dirty="0" err="1"/>
              <a:t>Posterior</a:t>
            </a:r>
            <a:r>
              <a:rPr lang="hu-HU" altLang="hu-HU" dirty="0"/>
              <a:t> </a:t>
            </a:r>
            <a:r>
              <a:rPr lang="hu-HU" altLang="hu-HU" dirty="0" err="1"/>
              <a:t>descending</a:t>
            </a:r>
            <a:r>
              <a:rPr lang="hu-HU" altLang="hu-HU" dirty="0"/>
              <a:t> </a:t>
            </a:r>
            <a:r>
              <a:rPr lang="hu-HU" altLang="hu-HU" dirty="0" err="1"/>
              <a:t>artery</a:t>
            </a:r>
            <a:r>
              <a:rPr lang="hu-HU" altLang="hu-HU" dirty="0"/>
              <a:t> (PDA) </a:t>
            </a:r>
          </a:p>
        </p:txBody>
      </p:sp>
    </p:spTree>
    <p:extLst>
      <p:ext uri="{BB962C8B-B14F-4D97-AF65-F5344CB8AC3E}">
        <p14:creationId xmlns:p14="http://schemas.microsoft.com/office/powerpoint/2010/main" val="206420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1650" y="0"/>
            <a:ext cx="2292350" cy="1023938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Variations</a:t>
            </a:r>
          </a:p>
        </p:txBody>
      </p:sp>
      <p:pic>
        <p:nvPicPr>
          <p:cNvPr id="7171" name="Picture 3" descr="coron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7500"/>
            <a:ext cx="6829425" cy="5824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 flipV="1">
            <a:off x="6877050" y="2305050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hu-HU" altLang="hu-HU">
              <a:latin typeface="Arial Narrow" panose="020B0606020202030204" pitchFamily="34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812088" y="19891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>
              <a:latin typeface="Arial Narrow" panose="020B0606020202030204" pitchFamily="34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588125" y="1628775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altLang="hu-HU">
              <a:latin typeface="Arial Narrow" panose="020B0606020202030204" pitchFamily="34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804025" y="126841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altLang="hu-HU">
              <a:latin typeface="Arial Narrow" panose="020B0606020202030204" pitchFamily="34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292975" y="2103438"/>
            <a:ext cx="185102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>
                <a:latin typeface="Arial Narrow" panose="020B0606020202030204" pitchFamily="34" charset="0"/>
              </a:rPr>
              <a:t>right coronary dominance: 50%</a:t>
            </a:r>
          </a:p>
          <a:p>
            <a:endParaRPr lang="hu-HU" altLang="hu-HU" sz="2000" b="1">
              <a:latin typeface="Arial Narrow" panose="020B0606020202030204" pitchFamily="34" charset="0"/>
            </a:endParaRPr>
          </a:p>
          <a:p>
            <a:r>
              <a:rPr lang="hu-HU" altLang="hu-HU" sz="2000" b="1">
                <a:latin typeface="Arial Narrow" panose="020B0606020202030204" pitchFamily="34" charset="0"/>
              </a:rPr>
              <a:t>left coronary dominance: 20%</a:t>
            </a:r>
          </a:p>
          <a:p>
            <a:endParaRPr lang="hu-HU" altLang="hu-HU" sz="2000" b="1">
              <a:latin typeface="Arial Narrow" panose="020B0606020202030204" pitchFamily="34" charset="0"/>
            </a:endParaRPr>
          </a:p>
          <a:p>
            <a:r>
              <a:rPr lang="hu-HU" altLang="hu-HU" sz="2000" b="1">
                <a:latin typeface="Arial Narrow" panose="020B0606020202030204" pitchFamily="34" charset="0"/>
              </a:rPr>
              <a:t>balanced: 30%</a:t>
            </a:r>
          </a:p>
        </p:txBody>
      </p:sp>
    </p:spTree>
    <p:extLst>
      <p:ext uri="{BB962C8B-B14F-4D97-AF65-F5344CB8AC3E}">
        <p14:creationId xmlns:p14="http://schemas.microsoft.com/office/powerpoint/2010/main" val="14138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1516</Words>
  <Application>Microsoft Office PowerPoint</Application>
  <PresentationFormat>Diavetítés a képernyőre (4:3 oldalarány)</PresentationFormat>
  <Paragraphs>435</Paragraphs>
  <Slides>75</Slides>
  <Notes>25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75</vt:i4>
      </vt:variant>
    </vt:vector>
  </HeadingPairs>
  <TitlesOfParts>
    <vt:vector size="80" baseType="lpstr">
      <vt:lpstr>Arial</vt:lpstr>
      <vt:lpstr>Arial Narrow</vt:lpstr>
      <vt:lpstr>Times New Roman</vt:lpstr>
      <vt:lpstr>Alapértelmezett terv</vt:lpstr>
      <vt:lpstr>Image</vt:lpstr>
      <vt:lpstr>Vessels, conducting system, surface projection of the heart, pericardium. Auscultation points. Divisions of the mediastinum.</vt:lpstr>
      <vt:lpstr>PowerPoint bemutató</vt:lpstr>
      <vt:lpstr>PowerPoint bemutató</vt:lpstr>
      <vt:lpstr>PowerPoint bemutató</vt:lpstr>
      <vt:lpstr>Aa. coronariae</vt:lpstr>
      <vt:lpstr>Blood supply of the heart</vt:lpstr>
      <vt:lpstr>Blood supply of the heart </vt:lpstr>
      <vt:lpstr>PowerPoint bemutató</vt:lpstr>
      <vt:lpstr>Variations</vt:lpstr>
      <vt:lpstr>PowerPoint bemutató</vt:lpstr>
      <vt:lpstr>Venous drainage of the heart</vt:lpstr>
      <vt:lpstr>Venous drainage of the heart</vt:lpstr>
      <vt:lpstr>Cardiac veins</vt:lpstr>
      <vt:lpstr>PowerPoint bemutató</vt:lpstr>
      <vt:lpstr>Cardiac veins</vt:lpstr>
      <vt:lpstr>PowerPoint bemutató</vt:lpstr>
      <vt:lpstr>Myocardial infarction (heart) attack</vt:lpstr>
      <vt:lpstr>Coronary angiography</vt:lpstr>
      <vt:lpstr>Incomplete stenosis of a. coronaria dextra  before and after PCI (Percutaneous Coronary Intervention)</vt:lpstr>
      <vt:lpstr>Coronary occlusion: bypass graft</vt:lpstr>
      <vt:lpstr>PowerPoint bemutató</vt:lpstr>
      <vt:lpstr>Conducting system of the heart</vt:lpstr>
      <vt:lpstr>Conducting system of the heart</vt:lpstr>
      <vt:lpstr>Conducting system of the heart</vt:lpstr>
      <vt:lpstr>Conducting system of the heart</vt:lpstr>
      <vt:lpstr>PowerPoint bemutató</vt:lpstr>
      <vt:lpstr>Conducting system of the heart</vt:lpstr>
      <vt:lpstr>PowerPoint bemutató</vt:lpstr>
      <vt:lpstr>Blood supply of the conducting system</vt:lpstr>
      <vt:lpstr>Innervation of the heart</vt:lpstr>
      <vt:lpstr>Innervation of the heart</vt:lpstr>
      <vt:lpstr>β receptors in the heart</vt:lpstr>
      <vt:lpstr>Conducting system of the heart</vt:lpstr>
      <vt:lpstr>PowerPoint bemutató</vt:lpstr>
      <vt:lpstr>PowerPoint bemutató</vt:lpstr>
      <vt:lpstr>Location of heart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Subdivisions of mediastinum I.</vt:lpstr>
      <vt:lpstr>Subdivisions of mediastinum II.</vt:lpstr>
      <vt:lpstr>PowerPoint bemutató</vt:lpstr>
      <vt:lpstr>PowerPoint bemutató</vt:lpstr>
      <vt:lpstr>PowerPoint bemutató</vt:lpstr>
      <vt:lpstr>PowerPoint bemutató</vt:lpstr>
      <vt:lpstr>PowerPoint bemutató</vt:lpstr>
      <vt:lpstr>References</vt:lpstr>
      <vt:lpstr>PowerPoint bemutató</vt:lpstr>
      <vt:lpstr>PowerPoint bemutató</vt:lpstr>
    </vt:vector>
  </TitlesOfParts>
  <Company>MFA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supply and innervation of the heart</dc:title>
  <dc:creator>szasz</dc:creator>
  <cp:lastModifiedBy>kkocsis</cp:lastModifiedBy>
  <cp:revision>62</cp:revision>
  <cp:lastPrinted>2018-03-05T14:02:59Z</cp:lastPrinted>
  <dcterms:created xsi:type="dcterms:W3CDTF">2008-02-17T20:27:53Z</dcterms:created>
  <dcterms:modified xsi:type="dcterms:W3CDTF">2018-03-13T08:23:58Z</dcterms:modified>
</cp:coreProperties>
</file>