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69" r:id="rId2"/>
    <p:sldId id="317" r:id="rId3"/>
    <p:sldId id="275" r:id="rId4"/>
    <p:sldId id="298" r:id="rId5"/>
    <p:sldId id="299" r:id="rId6"/>
    <p:sldId id="300" r:id="rId7"/>
    <p:sldId id="318" r:id="rId8"/>
    <p:sldId id="301" r:id="rId9"/>
    <p:sldId id="302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71" r:id="rId39"/>
    <p:sldId id="262" r:id="rId40"/>
    <p:sldId id="274" r:id="rId41"/>
    <p:sldId id="320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3F397-AB5C-446B-8424-756CCA47B05B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13B8C-5B41-4E31-8CC8-9160134BF7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59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F00EC-0D80-4C9F-BB23-3C1A07A89B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534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2018.04.01.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D96310A-2B24-490E-B739-C6092B0EFD63}"/>
              </a:ext>
            </a:extLst>
          </p:cNvPr>
          <p:cNvSpPr txBox="1"/>
          <p:nvPr/>
        </p:nvSpPr>
        <p:spPr>
          <a:xfrm>
            <a:off x="549905" y="1313750"/>
            <a:ext cx="828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Nemi szervek szövettana, </a:t>
            </a:r>
            <a:r>
              <a:rPr lang="hu-HU" sz="4400" b="1" dirty="0" err="1" smtClean="0"/>
              <a:t>oogenesis</a:t>
            </a:r>
            <a:r>
              <a:rPr lang="hu-HU" sz="4400" b="1" dirty="0" smtClean="0"/>
              <a:t>, </a:t>
            </a:r>
            <a:r>
              <a:rPr lang="hu-HU" sz="4400" b="1" dirty="0" err="1" smtClean="0"/>
              <a:t>spermatonegesis</a:t>
            </a:r>
            <a:endParaRPr lang="hu-HU" sz="44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FCF1C90-6ACB-43D6-AA9F-6F80174DE93C}"/>
              </a:ext>
            </a:extLst>
          </p:cNvPr>
          <p:cNvSpPr txBox="1"/>
          <p:nvPr/>
        </p:nvSpPr>
        <p:spPr>
          <a:xfrm>
            <a:off x="1662339" y="3429000"/>
            <a:ext cx="5493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/>
              <a:t>Gyógyszerésztudományi Kar</a:t>
            </a:r>
          </a:p>
          <a:p>
            <a:pPr algn="ctr"/>
            <a:endParaRPr lang="hu-HU" sz="2800" dirty="0"/>
          </a:p>
          <a:p>
            <a:pPr algn="ctr"/>
            <a:r>
              <a:rPr lang="hu-HU" sz="2800" dirty="0"/>
              <a:t>Szövettani gyakorlat </a:t>
            </a:r>
            <a:r>
              <a:rPr lang="hu-HU" sz="2800" dirty="0" smtClean="0"/>
              <a:t>10.</a:t>
            </a:r>
            <a:endParaRPr lang="hu-HU" sz="2800" dirty="0"/>
          </a:p>
          <a:p>
            <a:pPr algn="ctr"/>
            <a:endParaRPr lang="hu-HU" sz="2800" dirty="0"/>
          </a:p>
          <a:p>
            <a:pPr algn="ctr"/>
            <a:r>
              <a:rPr lang="hu-HU" sz="2400" b="1" dirty="0"/>
              <a:t>Anatómiai, Szövet- és Fejlődéstani Intézet</a:t>
            </a:r>
          </a:p>
          <a:p>
            <a:pPr algn="ctr"/>
            <a:r>
              <a:rPr lang="hu-HU" sz="2400" b="1" dirty="0"/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10715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36650"/>
            <a:ext cx="6596062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AutoShape 3"/>
          <p:cNvSpPr>
            <a:spLocks/>
          </p:cNvSpPr>
          <p:nvPr/>
        </p:nvSpPr>
        <p:spPr bwMode="auto">
          <a:xfrm>
            <a:off x="4525963" y="3959225"/>
            <a:ext cx="1917700" cy="352425"/>
          </a:xfrm>
          <a:prstGeom prst="callout1">
            <a:avLst>
              <a:gd name="adj1" fmla="val 32431"/>
              <a:gd name="adj2" fmla="val 103972"/>
              <a:gd name="adj3" fmla="val -372523"/>
              <a:gd name="adj4" fmla="val 10993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Infundibulum</a:t>
            </a:r>
          </a:p>
        </p:txBody>
      </p:sp>
      <p:sp>
        <p:nvSpPr>
          <p:cNvPr id="78852" name="AutoShape 4"/>
          <p:cNvSpPr>
            <a:spLocks/>
          </p:cNvSpPr>
          <p:nvPr/>
        </p:nvSpPr>
        <p:spPr bwMode="auto">
          <a:xfrm>
            <a:off x="1889125" y="1125538"/>
            <a:ext cx="1450975" cy="352425"/>
          </a:xfrm>
          <a:prstGeom prst="callout1">
            <a:avLst>
              <a:gd name="adj1" fmla="val 32431"/>
              <a:gd name="adj2" fmla="val 105250"/>
              <a:gd name="adj3" fmla="val 225227"/>
              <a:gd name="adj4" fmla="val 13380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Isthmus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8853" name="AutoShape 5"/>
          <p:cNvSpPr>
            <a:spLocks/>
          </p:cNvSpPr>
          <p:nvPr/>
        </p:nvSpPr>
        <p:spPr bwMode="auto">
          <a:xfrm>
            <a:off x="6376988" y="1154113"/>
            <a:ext cx="2070100" cy="352425"/>
          </a:xfrm>
          <a:prstGeom prst="callout1">
            <a:avLst>
              <a:gd name="adj1" fmla="val 32431"/>
              <a:gd name="adj2" fmla="val -3681"/>
              <a:gd name="adj3" fmla="val 205407"/>
              <a:gd name="adj4" fmla="val -1019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Ampulla</a:t>
            </a:r>
          </a:p>
        </p:txBody>
      </p:sp>
      <p:sp>
        <p:nvSpPr>
          <p:cNvPr id="78854" name="AutoShape 6"/>
          <p:cNvSpPr>
            <a:spLocks/>
          </p:cNvSpPr>
          <p:nvPr/>
        </p:nvSpPr>
        <p:spPr bwMode="auto">
          <a:xfrm>
            <a:off x="4735513" y="4292600"/>
            <a:ext cx="1450975" cy="352425"/>
          </a:xfrm>
          <a:prstGeom prst="callout1">
            <a:avLst>
              <a:gd name="adj1" fmla="val 32431"/>
              <a:gd name="adj2" fmla="val -5250"/>
              <a:gd name="adj3" fmla="val -647296"/>
              <a:gd name="adj4" fmla="val -1860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Mesosalpinx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hu-HU" sz="2400" dirty="0">
                <a:solidFill>
                  <a:schemeClr val="tx1"/>
                </a:solidFill>
                <a:latin typeface="Calibri" pitchFamily="34" charset="0"/>
              </a:rPr>
              <a:t>TUBA UTERINA (PETEVEZETÉK)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68313" y="5300663"/>
            <a:ext cx="7343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Funkció: petesejt/embrió transzportja a hasüregből a méh ürege felé (csillók és perisztaltika). A spermiumoknak a csillók ellenében kell elérniük a tuba </a:t>
            </a:r>
            <a:r>
              <a:rPr lang="hu-HU" sz="1600" dirty="0" err="1">
                <a:solidFill>
                  <a:srgbClr val="000000"/>
                </a:solidFill>
                <a:latin typeface="Calibri" pitchFamily="34" charset="0"/>
              </a:rPr>
              <a:t>ampulláris</a:t>
            </a: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 részét (megtermékenyítés helye).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ÁTJÁRHATÓSÁG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54402" y="133032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Intramuralis</a:t>
            </a:r>
            <a:r>
              <a:rPr lang="hu-HU" dirty="0" smtClean="0"/>
              <a:t> rész</a:t>
            </a:r>
            <a:endParaRPr lang="hu-HU" dirty="0"/>
          </a:p>
        </p:txBody>
      </p:sp>
      <p:cxnSp>
        <p:nvCxnSpPr>
          <p:cNvPr id="4" name="Egyenes összekötő 3"/>
          <p:cNvCxnSpPr/>
          <p:nvPr/>
        </p:nvCxnSpPr>
        <p:spPr bwMode="auto">
          <a:xfrm>
            <a:off x="1763688" y="1514991"/>
            <a:ext cx="1080120" cy="6898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88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254071"/>
            <a:ext cx="5220072" cy="34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4" y="116633"/>
            <a:ext cx="517164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92080" y="33265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</a:t>
            </a:r>
            <a:r>
              <a:rPr lang="hu-HU" dirty="0" smtClean="0"/>
              <a:t>mpulla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9511" y="4365104"/>
            <a:ext cx="364529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latin typeface="Calibri" pitchFamily="34" charset="0"/>
              </a:rPr>
              <a:t>t</a:t>
            </a:r>
            <a:r>
              <a:rPr lang="hu-HU" sz="1600" dirty="0" err="1" smtClean="0">
                <a:latin typeface="Calibri" pitchFamily="34" charset="0"/>
              </a:rPr>
              <a:t>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</a:t>
            </a:r>
            <a:r>
              <a:rPr lang="hu-HU" sz="1600" dirty="0" smtClean="0">
                <a:latin typeface="Calibri" pitchFamily="34" charset="0"/>
              </a:rPr>
              <a:t> erősen redőzött:</a:t>
            </a:r>
          </a:p>
          <a:p>
            <a:r>
              <a:rPr lang="hu-HU" sz="1600" dirty="0" smtClean="0">
                <a:latin typeface="Calibri" pitchFamily="34" charset="0"/>
              </a:rPr>
              <a:t>csillós és </a:t>
            </a:r>
            <a:r>
              <a:rPr lang="hu-HU" sz="1600" dirty="0" err="1" smtClean="0">
                <a:latin typeface="Calibri" pitchFamily="34" charset="0"/>
              </a:rPr>
              <a:t>szekretoros</a:t>
            </a:r>
            <a:r>
              <a:rPr lang="hu-HU" sz="1600" dirty="0" smtClean="0">
                <a:latin typeface="Calibri" pitchFamily="34" charset="0"/>
              </a:rPr>
              <a:t> sejtek</a:t>
            </a: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smtClean="0">
                <a:latin typeface="Calibri" pitchFamily="34" charset="0"/>
              </a:rPr>
              <a:t>NINCS </a:t>
            </a:r>
            <a:r>
              <a:rPr lang="hu-HU" sz="1600" dirty="0" err="1" smtClean="0">
                <a:latin typeface="Calibri" pitchFamily="34" charset="0"/>
              </a:rPr>
              <a:t>muscularis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mucosae</a:t>
            </a:r>
            <a:r>
              <a:rPr lang="hu-HU" sz="1600" dirty="0" smtClean="0">
                <a:latin typeface="Calibri" pitchFamily="34" charset="0"/>
              </a:rPr>
              <a:t> és </a:t>
            </a:r>
            <a:r>
              <a:rPr lang="hu-HU" sz="1600" dirty="0" err="1" smtClean="0">
                <a:latin typeface="Calibri" pitchFamily="34" charset="0"/>
              </a:rPr>
              <a:t>submucosa</a:t>
            </a:r>
            <a:endParaRPr lang="hu-HU" sz="1600" dirty="0" smtClean="0">
              <a:latin typeface="Calibri" pitchFamily="34" charset="0"/>
            </a:endParaRP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>
                <a:latin typeface="Calibri" pitchFamily="34" charset="0"/>
              </a:rPr>
              <a:t>b</a:t>
            </a:r>
            <a:r>
              <a:rPr lang="hu-HU" sz="1600" dirty="0" smtClean="0">
                <a:latin typeface="Calibri" pitchFamily="34" charset="0"/>
              </a:rPr>
              <a:t>első körkörös külső hosszanti izomréteg</a:t>
            </a: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err="1" smtClean="0">
                <a:latin typeface="Calibri" pitchFamily="34" charset="0"/>
              </a:rPr>
              <a:t>tunica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serosa</a:t>
            </a:r>
            <a:endParaRPr lang="hu-HU" sz="1600" dirty="0" smtClean="0">
              <a:latin typeface="Calibri" pitchFamily="34" charset="0"/>
            </a:endParaRPr>
          </a:p>
          <a:p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660358"/>
            <a:ext cx="2986050" cy="23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884368" y="27089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isthmus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38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Rendszergazda\Dokumentumok\Tantermi előadás-hová tartozik\uterusz\uterus_teljes_fal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1285860"/>
            <a:ext cx="6980054" cy="47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00364" y="857232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Corpus keresztmetszete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75657" y="97971"/>
            <a:ext cx="1024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Uterus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395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6056" y="188640"/>
            <a:ext cx="8138864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</a:rPr>
              <a:t>Az </a:t>
            </a:r>
            <a:r>
              <a:rPr lang="hu-HU" sz="2400" dirty="0" err="1" smtClean="0">
                <a:latin typeface="Calibri" pitchFamily="34" charset="0"/>
              </a:rPr>
              <a:t>endometrium</a:t>
            </a:r>
            <a:r>
              <a:rPr lang="hu-HU" sz="2400" dirty="0" smtClean="0">
                <a:latin typeface="Calibri" pitchFamily="34" charset="0"/>
              </a:rPr>
              <a:t> szöveti szerkezete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29379" name="Rectangle 1027"/>
          <p:cNvSpPr>
            <a:spLocks noGrp="1" noChangeArrowheads="1"/>
          </p:cNvSpPr>
          <p:nvPr>
            <p:ph idx="1"/>
          </p:nvPr>
        </p:nvSpPr>
        <p:spPr>
          <a:xfrm>
            <a:off x="35496" y="2348880"/>
            <a:ext cx="4343400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600" u="sng" dirty="0" smtClean="0">
                <a:latin typeface="Calibri" pitchFamily="34" charset="0"/>
              </a:rPr>
              <a:t>Stratum functional</a:t>
            </a:r>
            <a:r>
              <a:rPr lang="hu-HU" sz="1600" u="sng" dirty="0" smtClean="0">
                <a:latin typeface="Calibri" pitchFamily="34" charset="0"/>
              </a:rPr>
              <a:t>e</a:t>
            </a:r>
            <a:endParaRPr lang="en-US" sz="1600" u="sng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pithelium</a:t>
            </a:r>
            <a:r>
              <a:rPr lang="hu-HU" sz="1600" dirty="0" smtClean="0">
                <a:latin typeface="Calibri" pitchFamily="34" charset="0"/>
              </a:rPr>
              <a:t> (hengerhám)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csöves mirigyek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l</a:t>
            </a:r>
            <a:r>
              <a:rPr lang="en-US" sz="1600" dirty="0" err="1" smtClean="0">
                <a:latin typeface="Calibri" pitchFamily="34" charset="0"/>
              </a:rPr>
              <a:t>amina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propria</a:t>
            </a:r>
            <a:r>
              <a:rPr lang="hu-HU" sz="1600" dirty="0" smtClean="0">
                <a:latin typeface="Calibri" pitchFamily="34" charset="0"/>
              </a:rPr>
              <a:t>,</a:t>
            </a:r>
            <a:r>
              <a:rPr lang="hu-HU" sz="1600" dirty="0" err="1" smtClean="0">
                <a:latin typeface="Calibri" pitchFamily="34" charset="0"/>
              </a:rPr>
              <a:t>spinocellularis</a:t>
            </a:r>
            <a:r>
              <a:rPr lang="hu-HU" sz="1600" dirty="0" smtClean="0">
                <a:latin typeface="Calibri" pitchFamily="34" charset="0"/>
              </a:rPr>
              <a:t> ktsz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hu-HU" sz="1600" dirty="0" smtClean="0">
                <a:latin typeface="Calibri" pitchFamily="34" charset="0"/>
              </a:rPr>
              <a:t>	(</a:t>
            </a:r>
            <a:r>
              <a:rPr lang="hu-HU" sz="1600" dirty="0" err="1" smtClean="0">
                <a:latin typeface="Calibri" pitchFamily="34" charset="0"/>
              </a:rPr>
              <a:t>decidualis</a:t>
            </a:r>
            <a:r>
              <a:rPr lang="hu-HU" sz="1600" dirty="0" smtClean="0">
                <a:latin typeface="Calibri" pitchFamily="34" charset="0"/>
              </a:rPr>
              <a:t> átalakulás)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ciklikus változás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A menstruáció során leválik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u-HU" sz="1600" dirty="0">
              <a:latin typeface="Calibri" pitchFamily="34" charset="0"/>
            </a:endParaRPr>
          </a:p>
        </p:txBody>
      </p:sp>
      <p:pic>
        <p:nvPicPr>
          <p:cNvPr id="16388" name="Picture 1029" descr="mm3lf2418b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209800"/>
            <a:ext cx="2766186" cy="440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30" descr="Mvc-005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5288" y="1990328"/>
            <a:ext cx="2370138" cy="462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 oldali kapcsos zárójel 1"/>
          <p:cNvSpPr/>
          <p:nvPr/>
        </p:nvSpPr>
        <p:spPr bwMode="auto">
          <a:xfrm>
            <a:off x="4067944" y="2209800"/>
            <a:ext cx="218304" cy="3005150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Bal oldali kapcsos zárójel 2"/>
          <p:cNvSpPr/>
          <p:nvPr/>
        </p:nvSpPr>
        <p:spPr bwMode="auto">
          <a:xfrm>
            <a:off x="4143372" y="5214950"/>
            <a:ext cx="78303" cy="428628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376410" y="2348880"/>
            <a:ext cx="2165849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b="1" dirty="0" err="1">
                <a:latin typeface="Calibri" pitchFamily="34" charset="0"/>
              </a:rPr>
              <a:t>Stratum</a:t>
            </a:r>
            <a:r>
              <a:rPr lang="hu-HU" sz="1400" b="1" dirty="0">
                <a:latin typeface="Calibri" pitchFamily="34" charset="0"/>
              </a:rPr>
              <a:t> </a:t>
            </a:r>
            <a:r>
              <a:rPr lang="hu-HU" sz="1400" b="1" dirty="0" err="1">
                <a:latin typeface="Calibri" pitchFamily="34" charset="0"/>
              </a:rPr>
              <a:t>compactum</a:t>
            </a:r>
            <a:endParaRPr lang="hu-HU" sz="14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376410" y="4127521"/>
            <a:ext cx="208980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b="1" dirty="0" err="1">
                <a:latin typeface="Calibri" pitchFamily="34" charset="0"/>
              </a:rPr>
              <a:t>Stratum</a:t>
            </a:r>
            <a:r>
              <a:rPr lang="hu-HU" sz="1400" b="1" dirty="0">
                <a:latin typeface="Calibri" pitchFamily="34" charset="0"/>
              </a:rPr>
              <a:t> </a:t>
            </a:r>
            <a:r>
              <a:rPr lang="hu-HU" sz="1400" b="1" dirty="0" err="1">
                <a:latin typeface="Calibri" pitchFamily="34" charset="0"/>
              </a:rPr>
              <a:t>spogiosum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36512" y="4606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sng" dirty="0">
                <a:latin typeface="Calibri" pitchFamily="34" charset="0"/>
              </a:rPr>
              <a:t>Stratum </a:t>
            </a:r>
            <a:r>
              <a:rPr lang="en-US" sz="1600" u="sng" dirty="0" err="1">
                <a:latin typeface="Calibri" pitchFamily="34" charset="0"/>
              </a:rPr>
              <a:t>basale</a:t>
            </a:r>
            <a:endParaRPr lang="en-US" sz="1600" u="sng" dirty="0">
              <a:latin typeface="Calibri" pitchFamily="34" charset="0"/>
            </a:endParaRPr>
          </a:p>
          <a:p>
            <a:pPr lvl="1">
              <a:defRPr/>
            </a:pPr>
            <a:r>
              <a:rPr lang="en-US" sz="1600" dirty="0">
                <a:latin typeface="Calibri" pitchFamily="34" charset="0"/>
              </a:rPr>
              <a:t>lamina </a:t>
            </a:r>
            <a:r>
              <a:rPr lang="en-US" sz="1600" dirty="0" err="1">
                <a:latin typeface="Calibri" pitchFamily="34" charset="0"/>
              </a:rPr>
              <a:t>propria</a:t>
            </a:r>
            <a:r>
              <a:rPr lang="hu-HU" sz="1600" dirty="0">
                <a:latin typeface="Calibri" pitchFamily="34" charset="0"/>
              </a:rPr>
              <a:t> mély rétege a mirigyek alsó részével</a:t>
            </a:r>
            <a:endParaRPr lang="en-US" sz="1600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>
                <a:latin typeface="Calibri" pitchFamily="34" charset="0"/>
              </a:rPr>
              <a:t>nem válik le</a:t>
            </a:r>
            <a:endParaRPr lang="en-US" sz="1600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>
                <a:latin typeface="Calibri" pitchFamily="34" charset="0"/>
              </a:rPr>
              <a:t>Az új</a:t>
            </a:r>
            <a:r>
              <a:rPr lang="en-US" sz="1600" dirty="0">
                <a:latin typeface="Calibri" pitchFamily="34" charset="0"/>
              </a:rPr>
              <a:t> stratum functional</a:t>
            </a:r>
            <a:r>
              <a:rPr lang="hu-HU" sz="1600" dirty="0">
                <a:latin typeface="Calibri" pitchFamily="34" charset="0"/>
              </a:rPr>
              <a:t>e regenerációjában fontos szerepet játszik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8" name="Egyenes összekötő nyíllal 7"/>
          <p:cNvCxnSpPr>
            <a:stCxn id="229379" idx="0"/>
          </p:cNvCxnSpPr>
          <p:nvPr/>
        </p:nvCxnSpPr>
        <p:spPr bwMode="auto">
          <a:xfrm>
            <a:off x="2207196" y="2348880"/>
            <a:ext cx="2508820" cy="143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Egyenes összekötő nyíllal 9"/>
          <p:cNvCxnSpPr>
            <a:stCxn id="229379" idx="0"/>
          </p:cNvCxnSpPr>
          <p:nvPr/>
        </p:nvCxnSpPr>
        <p:spPr bwMode="auto">
          <a:xfrm>
            <a:off x="2207196" y="2348880"/>
            <a:ext cx="2652836" cy="1778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gyenes összekötő 11"/>
          <p:cNvCxnSpPr/>
          <p:nvPr/>
        </p:nvCxnSpPr>
        <p:spPr bwMode="auto">
          <a:xfrm rot="16200000" flipH="1">
            <a:off x="6720855" y="2792599"/>
            <a:ext cx="794" cy="4845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gyenes összekötő 13"/>
          <p:cNvCxnSpPr/>
          <p:nvPr/>
        </p:nvCxnSpPr>
        <p:spPr bwMode="auto">
          <a:xfrm>
            <a:off x="4283968" y="5643578"/>
            <a:ext cx="48600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Szövegdoboz 16"/>
          <p:cNvSpPr txBox="1"/>
          <p:nvPr/>
        </p:nvSpPr>
        <p:spPr>
          <a:xfrm>
            <a:off x="7308304" y="617566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myometrium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7380312" y="53114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endometrium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38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302132"/>
            <a:ext cx="8763000" cy="461665"/>
          </a:xfr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Ovariális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ciklus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hu-HU" sz="2400" dirty="0">
                <a:latin typeface="Calibri" pitchFamily="34" charset="0"/>
              </a:rPr>
              <a:t>p</a:t>
            </a:r>
            <a:r>
              <a:rPr lang="hu-HU" sz="2400" dirty="0" smtClean="0">
                <a:latin typeface="Calibri" pitchFamily="34" charset="0"/>
              </a:rPr>
              <a:t>eteérés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48933"/>
            <a:ext cx="4321175" cy="4660250"/>
          </a:xfrm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Follicul</a:t>
            </a:r>
            <a:r>
              <a:rPr lang="hu-HU" sz="1600" dirty="0" smtClean="0">
                <a:latin typeface="Calibri" pitchFamily="34" charset="0"/>
              </a:rPr>
              <a:t>á</a:t>
            </a:r>
            <a:r>
              <a:rPr lang="en-US" sz="1600" dirty="0" smtClean="0">
                <a:latin typeface="Calibri" pitchFamily="34" charset="0"/>
              </a:rPr>
              <a:t>r</a:t>
            </a:r>
            <a:r>
              <a:rPr lang="hu-HU" sz="1600" dirty="0" smtClean="0">
                <a:latin typeface="Calibri" pitchFamily="34" charset="0"/>
              </a:rPr>
              <a:t>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fázis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p</a:t>
            </a:r>
            <a:r>
              <a:rPr lang="hu-HU" sz="1600" dirty="0" smtClean="0">
                <a:latin typeface="Calibri" pitchFamily="34" charset="0"/>
              </a:rPr>
              <a:t>ete érése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FSH csökken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Estrogen</a:t>
            </a:r>
            <a:r>
              <a:rPr lang="hu-HU" sz="1600" dirty="0" smtClean="0">
                <a:latin typeface="Calibri" pitchFamily="34" charset="0"/>
              </a:rPr>
              <a:t> szint nő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Ovul</a:t>
            </a:r>
            <a:r>
              <a:rPr lang="hu-HU" sz="1600" dirty="0" err="1" smtClean="0">
                <a:latin typeface="Calibri" pitchFamily="34" charset="0"/>
              </a:rPr>
              <a:t>ác</a:t>
            </a:r>
            <a:r>
              <a:rPr lang="en-US" sz="1600" dirty="0" err="1" smtClean="0">
                <a:latin typeface="Calibri" pitchFamily="34" charset="0"/>
              </a:rPr>
              <a:t>i</a:t>
            </a:r>
            <a:r>
              <a:rPr lang="hu-HU" sz="1600" dirty="0" smtClean="0">
                <a:latin typeface="Calibri" pitchFamily="34" charset="0"/>
              </a:rPr>
              <a:t>ó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400" dirty="0" smtClean="0">
                <a:latin typeface="Calibri" pitchFamily="34" charset="0"/>
              </a:rPr>
              <a:t>FSH,LH csúcs</a:t>
            </a:r>
            <a:endParaRPr lang="en-US" sz="14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pete kiszabadulása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latin typeface="Calibri" pitchFamily="34" charset="0"/>
              </a:rPr>
              <a:t>Lute</a:t>
            </a:r>
            <a:r>
              <a:rPr lang="hu-HU" sz="1600" dirty="0" smtClean="0">
                <a:latin typeface="Calibri" pitchFamily="34" charset="0"/>
              </a:rPr>
              <a:t>á</a:t>
            </a:r>
            <a:r>
              <a:rPr lang="en-US" sz="1600" dirty="0" smtClean="0">
                <a:latin typeface="Calibri" pitchFamily="34" charset="0"/>
              </a:rPr>
              <a:t>l</a:t>
            </a:r>
            <a:r>
              <a:rPr lang="hu-HU" sz="1600" dirty="0" smtClean="0">
                <a:latin typeface="Calibri" pitchFamily="34" charset="0"/>
              </a:rPr>
              <a:t>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fázis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c</a:t>
            </a:r>
            <a:r>
              <a:rPr lang="en-US" sz="1600" dirty="0" err="1" smtClean="0">
                <a:latin typeface="Calibri" pitchFamily="34" charset="0"/>
              </a:rPr>
              <a:t>orpus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luteum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ndometrium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felkészülése a</a:t>
            </a:r>
            <a:r>
              <a:rPr lang="en-US" sz="1600" dirty="0" smtClean="0">
                <a:latin typeface="Calibri" pitchFamily="34" charset="0"/>
              </a:rPr>
              <a:t> blastocyst</a:t>
            </a:r>
            <a:r>
              <a:rPr lang="hu-HU" sz="1600" dirty="0" smtClean="0">
                <a:latin typeface="Calibri" pitchFamily="34" charset="0"/>
              </a:rPr>
              <a:t>a befogadására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Progesteron</a:t>
            </a:r>
            <a:r>
              <a:rPr lang="hu-HU" sz="1600" dirty="0" smtClean="0">
                <a:latin typeface="Calibri" pitchFamily="34" charset="0"/>
              </a:rPr>
              <a:t> megnő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Estrogen</a:t>
            </a:r>
            <a:r>
              <a:rPr lang="hu-HU" sz="1600" dirty="0" smtClean="0">
                <a:latin typeface="Calibri" pitchFamily="34" charset="0"/>
              </a:rPr>
              <a:t> még magas</a:t>
            </a:r>
            <a:endParaRPr lang="hu-HU" sz="12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hu-HU" sz="1600" dirty="0">
              <a:latin typeface="Calibri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Terhesség hiányában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hu-HU" sz="1600" dirty="0">
                <a:latin typeface="Calibri" pitchFamily="34" charset="0"/>
              </a:rPr>
              <a:t>m</a:t>
            </a:r>
            <a:r>
              <a:rPr lang="en-US" sz="1600" dirty="0" err="1" smtClean="0">
                <a:latin typeface="Calibri" pitchFamily="34" charset="0"/>
              </a:rPr>
              <a:t>enses</a:t>
            </a:r>
            <a:endParaRPr lang="en-US" sz="1600" dirty="0" smtClean="0">
              <a:latin typeface="Calibri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306" y="1268760"/>
            <a:ext cx="4738687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335463" y="2470150"/>
            <a:ext cx="823912" cy="825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Ovari-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ális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ciklus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322763" y="4316413"/>
            <a:ext cx="823912" cy="825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Uteri-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nális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ciklus</a:t>
            </a:r>
          </a:p>
        </p:txBody>
      </p:sp>
    </p:spTree>
    <p:extLst>
      <p:ext uri="{BB962C8B-B14F-4D97-AF65-F5344CB8AC3E}">
        <p14:creationId xmlns:p14="http://schemas.microsoft.com/office/powerpoint/2010/main" val="2152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361950"/>
            <a:ext cx="8826500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1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54102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 smtClean="0">
                <a:latin typeface="Calibri" pitchFamily="34" charset="0"/>
              </a:rPr>
              <a:t>Menstru</a:t>
            </a:r>
            <a:r>
              <a:rPr lang="hu-HU" sz="2000" dirty="0" err="1" smtClean="0">
                <a:latin typeface="Calibri" pitchFamily="34" charset="0"/>
              </a:rPr>
              <a:t>ációs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1-5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tratum</a:t>
            </a:r>
            <a:r>
              <a:rPr lang="en-US" sz="2000" dirty="0" smtClean="0">
                <a:latin typeface="Calibri" pitchFamily="34" charset="0"/>
              </a:rPr>
              <a:t> functional</a:t>
            </a: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leválik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19460" name="Picture 5" descr="mm3lf2419cd_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106738"/>
            <a:ext cx="6516216" cy="348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bu.edu/histology/i/19201ho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429132"/>
            <a:ext cx="1357322" cy="2077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89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890574"/>
          </a:xfrm>
        </p:spPr>
        <p:txBody>
          <a:bodyPr/>
          <a:lstStyle/>
          <a:p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2</a:t>
            </a:r>
            <a:endParaRPr lang="hu-HU" sz="2400" dirty="0"/>
          </a:p>
        </p:txBody>
      </p:sp>
      <p:sp>
        <p:nvSpPr>
          <p:cNvPr id="232451" name="Rectangle 1027"/>
          <p:cNvSpPr>
            <a:spLocks noGrp="1" noChangeArrowheads="1"/>
          </p:cNvSpPr>
          <p:nvPr>
            <p:ph idx="1"/>
          </p:nvPr>
        </p:nvSpPr>
        <p:spPr>
          <a:xfrm>
            <a:off x="471488" y="1019175"/>
            <a:ext cx="8229600" cy="199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Calibri" pitchFamily="34" charset="0"/>
              </a:rPr>
              <a:t>Prolifer</a:t>
            </a:r>
            <a:r>
              <a:rPr lang="hu-HU" sz="2000" dirty="0" err="1" smtClean="0">
                <a:latin typeface="Calibri" pitchFamily="34" charset="0"/>
              </a:rPr>
              <a:t>ációs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6-</a:t>
            </a:r>
            <a:r>
              <a:rPr lang="hu-HU" sz="2000" dirty="0" err="1" smtClean="0">
                <a:latin typeface="Calibri" pitchFamily="34" charset="0"/>
              </a:rPr>
              <a:t>kb</a:t>
            </a:r>
            <a:r>
              <a:rPr lang="en-US" sz="2000" dirty="0" smtClean="0">
                <a:latin typeface="Calibri" pitchFamily="34" charset="0"/>
              </a:rPr>
              <a:t>14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tratum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basale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ujraképzi</a:t>
            </a:r>
            <a:r>
              <a:rPr lang="hu-HU" sz="2000" dirty="0" smtClean="0">
                <a:latin typeface="Calibri" pitchFamily="34" charset="0"/>
              </a:rPr>
              <a:t> a</a:t>
            </a:r>
            <a:r>
              <a:rPr lang="en-US" sz="2000" dirty="0" smtClean="0">
                <a:latin typeface="Calibri" pitchFamily="34" charset="0"/>
              </a:rPr>
              <a:t> stratum functional</a:t>
            </a:r>
            <a:r>
              <a:rPr lang="hu-HU" sz="2000" dirty="0" smtClean="0">
                <a:latin typeface="Calibri" pitchFamily="34" charset="0"/>
              </a:rPr>
              <a:t>e-t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>
                <a:latin typeface="Calibri" pitchFamily="34" charset="0"/>
              </a:rPr>
              <a:t>korai, késői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0484" name="Picture 1029" descr="mm3lf2419cd_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7294" y="2420888"/>
            <a:ext cx="3303574" cy="33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egener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18" y="3284984"/>
            <a:ext cx="2546818" cy="299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lifszekréció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1"/>
          <a:stretch>
            <a:fillRect/>
          </a:stretch>
        </p:blipFill>
        <p:spPr bwMode="auto">
          <a:xfrm>
            <a:off x="3021586" y="3245110"/>
            <a:ext cx="2014985" cy="29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gyenes összekötő nyíllal 8"/>
          <p:cNvCxnSpPr/>
          <p:nvPr/>
        </p:nvCxnSpPr>
        <p:spPr bwMode="auto">
          <a:xfrm rot="5400000">
            <a:off x="964381" y="2678901"/>
            <a:ext cx="85725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nyíllal 10"/>
          <p:cNvCxnSpPr/>
          <p:nvPr/>
        </p:nvCxnSpPr>
        <p:spPr bwMode="auto">
          <a:xfrm>
            <a:off x="2143108" y="2357430"/>
            <a:ext cx="1500198" cy="1000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6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82563" y="350838"/>
            <a:ext cx="8602662" cy="6096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3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3475" name="Rectangle 2051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Secret</a:t>
            </a:r>
            <a:r>
              <a:rPr lang="hu-HU" sz="2000" dirty="0" err="1" smtClean="0">
                <a:latin typeface="Calibri" pitchFamily="34" charset="0"/>
              </a:rPr>
              <a:t>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15-28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err="1" smtClean="0">
                <a:latin typeface="Calibri" pitchFamily="34" charset="0"/>
              </a:rPr>
              <a:t>ndometrium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felkészül az</a:t>
            </a:r>
            <a:r>
              <a:rPr lang="en-US" sz="2000" dirty="0" smtClean="0">
                <a:latin typeface="Calibri" pitchFamily="34" charset="0"/>
              </a:rPr>
              <a:t> implant</a:t>
            </a:r>
            <a:r>
              <a:rPr lang="hu-HU" sz="2000" dirty="0" err="1" smtClean="0">
                <a:latin typeface="Calibri" pitchFamily="34" charset="0"/>
              </a:rPr>
              <a:t>ációra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1508" name="Picture 2053" descr="mm3lf2419cd_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1670" y="2928934"/>
            <a:ext cx="3152961" cy="3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zekrecio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736304" cy="40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C:\Documents and Settings\Rendszergazda\Dokumentumok\Új mappa\Secretios FM-szöveg nélkü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3071810"/>
            <a:ext cx="1368152" cy="27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1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322263"/>
            <a:ext cx="7040563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latin typeface="Calibri" pitchFamily="34" charset="0"/>
              </a:rPr>
              <a:t>Fertiliz</a:t>
            </a:r>
            <a:r>
              <a:rPr lang="hu-HU" sz="2400" dirty="0" err="1" smtClean="0">
                <a:latin typeface="Calibri" pitchFamily="34" charset="0"/>
              </a:rPr>
              <a:t>áció</a:t>
            </a:r>
            <a:r>
              <a:rPr lang="hu-HU" sz="2400" dirty="0" smtClean="0">
                <a:latin typeface="Calibri" pitchFamily="34" charset="0"/>
              </a:rPr>
              <a:t> esetén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54100"/>
            <a:ext cx="8610600" cy="165482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4 </a:t>
            </a:r>
            <a:r>
              <a:rPr lang="hu-HU" sz="2000" dirty="0" smtClean="0">
                <a:latin typeface="Calibri" pitchFamily="34" charset="0"/>
              </a:rPr>
              <a:t>nap alatt ér az </a:t>
            </a:r>
            <a:r>
              <a:rPr lang="hu-HU" sz="2000" dirty="0" err="1" smtClean="0">
                <a:latin typeface="Calibri" pitchFamily="34" charset="0"/>
              </a:rPr>
              <a:t>uterusba</a:t>
            </a:r>
            <a:r>
              <a:rPr lang="en-US" sz="2000" dirty="0" smtClean="0">
                <a:latin typeface="Calibri" pitchFamily="34" charset="0"/>
              </a:rPr>
              <a:t>, 2 </a:t>
            </a:r>
            <a:r>
              <a:rPr lang="hu-HU" sz="2000" dirty="0" smtClean="0">
                <a:latin typeface="Calibri" pitchFamily="34" charset="0"/>
              </a:rPr>
              <a:t>napot tölt ott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Implant</a:t>
            </a:r>
            <a:r>
              <a:rPr lang="hu-HU" sz="2000" dirty="0" err="1" smtClean="0">
                <a:latin typeface="Calibri" pitchFamily="34" charset="0"/>
              </a:rPr>
              <a:t>áció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, </a:t>
            </a:r>
            <a:r>
              <a:rPr lang="hu-HU" sz="2000" dirty="0" err="1" smtClean="0">
                <a:latin typeface="Calibri" pitchFamily="34" charset="0"/>
              </a:rPr>
              <a:t>kb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6 </a:t>
            </a:r>
            <a:r>
              <a:rPr lang="hu-HU" sz="2000" dirty="0" smtClean="0">
                <a:latin typeface="Calibri" pitchFamily="34" charset="0"/>
              </a:rPr>
              <a:t>napos</a:t>
            </a:r>
            <a:r>
              <a:rPr lang="en-US" sz="2000" dirty="0" smtClean="0">
                <a:latin typeface="Calibri" pitchFamily="34" charset="0"/>
              </a:rPr>
              <a:t> - blastocyst</a:t>
            </a:r>
            <a:r>
              <a:rPr lang="hu-HU" sz="2000" dirty="0" smtClean="0">
                <a:latin typeface="Calibri" pitchFamily="34" charset="0"/>
              </a:rPr>
              <a:t>a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ecret</a:t>
            </a:r>
            <a:r>
              <a:rPr lang="hu-HU" sz="2000" dirty="0" err="1" smtClean="0">
                <a:latin typeface="Calibri" pitchFamily="34" charset="0"/>
              </a:rPr>
              <a:t>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 folytatódik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u="sng" dirty="0" smtClean="0">
                <a:latin typeface="Calibri" pitchFamily="34" charset="0"/>
              </a:rPr>
              <a:t>Megkezdődik a p</a:t>
            </a:r>
            <a:r>
              <a:rPr lang="en-US" sz="2000" u="sng" dirty="0" err="1" smtClean="0">
                <a:latin typeface="Calibri" pitchFamily="34" charset="0"/>
              </a:rPr>
              <a:t>lacenta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fejlődése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-</a:t>
            </a:r>
            <a:r>
              <a:rPr lang="en-US" sz="2000" u="sng" dirty="0" smtClean="0">
                <a:latin typeface="Calibri" pitchFamily="34" charset="0"/>
              </a:rPr>
              <a:t>10-12 </a:t>
            </a:r>
            <a:r>
              <a:rPr lang="hu-HU" sz="2000" u="sng" dirty="0" smtClean="0">
                <a:latin typeface="Calibri" pitchFamily="34" charset="0"/>
              </a:rPr>
              <a:t>nap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míg </a:t>
            </a:r>
            <a:r>
              <a:rPr lang="en-US" sz="2000" u="sng" dirty="0" smtClean="0">
                <a:latin typeface="Calibri" pitchFamily="34" charset="0"/>
              </a:rPr>
              <a:t>fun</a:t>
            </a:r>
            <a:r>
              <a:rPr lang="hu-HU" sz="2000" u="sng" dirty="0" err="1" smtClean="0">
                <a:latin typeface="Calibri" pitchFamily="34" charset="0"/>
              </a:rPr>
              <a:t>kció</a:t>
            </a:r>
            <a:r>
              <a:rPr lang="hu-HU" sz="2000" u="sng" dirty="0" smtClean="0">
                <a:latin typeface="Calibri" pitchFamily="34" charset="0"/>
              </a:rPr>
              <a:t> képessé válik</a:t>
            </a:r>
            <a:r>
              <a:rPr lang="en-US" sz="20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22532" name="Picture 5" descr="mm3lf2425abc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389313"/>
            <a:ext cx="6400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740025" y="6234113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7.5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818063" y="6237288"/>
            <a:ext cx="852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9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7493000" y="6253163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16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Kati\Kati munkahelyi 20120713\oktatasi segedanyagok\konyvek\elsevier\carlson abrak\M9780323053853-001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45629" cy="68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455229" y="631371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Meiosis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297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85788" y="350838"/>
            <a:ext cx="7724775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</a:rPr>
              <a:t>F</a:t>
            </a:r>
            <a:r>
              <a:rPr lang="en-US" sz="2400" dirty="0" err="1" smtClean="0">
                <a:latin typeface="Calibri" pitchFamily="34" charset="0"/>
              </a:rPr>
              <a:t>ertiliz</a:t>
            </a:r>
            <a:r>
              <a:rPr lang="hu-HU" sz="2400" dirty="0" err="1" smtClean="0">
                <a:latin typeface="Calibri" pitchFamily="34" charset="0"/>
              </a:rPr>
              <a:t>áció</a:t>
            </a:r>
            <a:r>
              <a:rPr lang="hu-HU" sz="2400" dirty="0" smtClean="0">
                <a:latin typeface="Calibri" pitchFamily="34" charset="0"/>
              </a:rPr>
              <a:t> hiányában…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6372225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N</a:t>
            </a:r>
            <a:r>
              <a:rPr lang="hu-HU" sz="2000" dirty="0" err="1" smtClean="0">
                <a:latin typeface="Calibri" pitchFamily="34" charset="0"/>
              </a:rPr>
              <a:t>incs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implant</a:t>
            </a:r>
            <a:r>
              <a:rPr lang="hu-HU" sz="2000" dirty="0" err="1" smtClean="0">
                <a:latin typeface="Calibri" pitchFamily="34" charset="0"/>
              </a:rPr>
              <a:t>áció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Stratum functional</a:t>
            </a: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leválik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3556" name="Picture 1028" descr="mm3lf2419cd_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106738"/>
            <a:ext cx="70104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9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2770507" y="3284984"/>
          <a:ext cx="636375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r:id="rId3" imgW="3800520" imgH="1935360" progId="">
                  <p:embed/>
                </p:oleObj>
              </mc:Choice>
              <mc:Fallback>
                <p:oleObj r:id="rId3" imgW="3800520" imgH="1935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0507" y="3284984"/>
                        <a:ext cx="6363757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>
            <p:extLst/>
          </p:nvPr>
        </p:nvGraphicFramePr>
        <p:xfrm>
          <a:off x="16834" y="0"/>
          <a:ext cx="5397761" cy="299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r:id="rId5" imgW="3693960" imgH="2051280" progId="">
                  <p:embed/>
                </p:oleObj>
              </mc:Choice>
              <mc:Fallback>
                <p:oleObj r:id="rId5" imgW="3693960" imgH="205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34" y="0"/>
                        <a:ext cx="5397761" cy="299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4391338" y="249282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Vagina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70507" y="3421495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majus</a:t>
            </a:r>
            <a:r>
              <a:rPr lang="hu-HU" dirty="0" smtClean="0"/>
              <a:t> és </a:t>
            </a:r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minus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56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2814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Férfi nemi szervek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507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Tartalom helye 4" descr="tes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438" y="1484313"/>
            <a:ext cx="5138737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2D2DB9"/>
                </a:solidFill>
                <a:latin typeface="+mn-lt"/>
              </a:rPr>
              <a:t>TESTIS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708400" y="692150"/>
            <a:ext cx="5210175" cy="5876925"/>
            <a:chOff x="2262" y="456"/>
            <a:chExt cx="3416" cy="3864"/>
          </a:xfrm>
        </p:grpSpPr>
        <p:pic>
          <p:nvPicPr>
            <p:cNvPr id="123912" name="Picture 4" descr="testis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3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23909" name="Text Box 6"/>
          <p:cNvSpPr txBox="1">
            <a:spLocks noChangeArrowheads="1"/>
          </p:cNvSpPr>
          <p:nvPr/>
        </p:nvSpPr>
        <p:spPr bwMode="auto">
          <a:xfrm>
            <a:off x="0" y="239713"/>
            <a:ext cx="47593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Szerkezet</a:t>
            </a:r>
            <a:r>
              <a:rPr lang="en-US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altLang="hu-HU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tunica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vaginalis</a:t>
            </a: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kötőszövetes tok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kötőszövetes sövények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lebenyek (~200-300):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1</a:t>
            </a:r>
            <a:r>
              <a:rPr lang="hu-HU" altLang="hu-HU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8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parenchyma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tubuli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seminiferi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et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recti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30-60 cm hossz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interstitium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ktsz,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Leydig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mediastinumban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rete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testis</a:t>
            </a: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>
            <a:spLocks noChangeArrowheads="1"/>
          </p:cNvSpPr>
          <p:nvPr/>
        </p:nvSpPr>
        <p:spPr bwMode="auto">
          <a:xfrm>
            <a:off x="7735888" y="3346450"/>
            <a:ext cx="977900" cy="6032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pic>
        <p:nvPicPr>
          <p:cNvPr id="123911" name="Picture 7" descr="M01UE63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5" y="4268788"/>
            <a:ext cx="25876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0484" y="285813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hu-HU" altLang="hu-HU" sz="2800" dirty="0" smtClean="0"/>
              <a:t>	</a:t>
            </a:r>
            <a:r>
              <a:rPr lang="hu-HU" altLang="hu-HU" sz="2800" dirty="0" err="1" smtClean="0"/>
              <a:t>Spermatogenesis</a:t>
            </a:r>
            <a:r>
              <a:rPr lang="hu-HU" altLang="hu-HU" sz="2800" dirty="0" smtClean="0"/>
              <a:t>		</a:t>
            </a:r>
          </a:p>
        </p:txBody>
      </p:sp>
      <p:pic>
        <p:nvPicPr>
          <p:cNvPr id="126979" name="Picture 5" descr="Spermium ja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38475" cy="6858000"/>
          </a:xfrm>
          <a:noFill/>
        </p:spPr>
      </p:pic>
      <p:pic>
        <p:nvPicPr>
          <p:cNvPr id="126980" name="Picture 7" descr="crossing 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7563" y="1249363"/>
            <a:ext cx="5424487" cy="5230812"/>
          </a:xfrm>
          <a:noFill/>
        </p:spPr>
      </p:pic>
      <p:sp>
        <p:nvSpPr>
          <p:cNvPr id="126981" name="Text Box 9"/>
          <p:cNvSpPr txBox="1">
            <a:spLocks noChangeArrowheads="1"/>
          </p:cNvSpPr>
          <p:nvPr/>
        </p:nvSpPr>
        <p:spPr bwMode="auto">
          <a:xfrm>
            <a:off x="2286263" y="1609726"/>
            <a:ext cx="1504423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1 db </a:t>
            </a:r>
            <a:r>
              <a:rPr lang="hu-HU" altLang="hu-HU" sz="1800" dirty="0" err="1" smtClean="0"/>
              <a:t>2n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4c</a:t>
            </a:r>
            <a:endParaRPr lang="hu-HU" altLang="hu-HU" sz="1800" dirty="0"/>
          </a:p>
        </p:txBody>
      </p:sp>
      <p:sp>
        <p:nvSpPr>
          <p:cNvPr id="126983" name="Text Box 11"/>
          <p:cNvSpPr txBox="1">
            <a:spLocks noChangeArrowheads="1"/>
          </p:cNvSpPr>
          <p:nvPr/>
        </p:nvSpPr>
        <p:spPr bwMode="auto">
          <a:xfrm>
            <a:off x="2613026" y="3062287"/>
            <a:ext cx="1262924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/>
              <a:t>2db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2c</a:t>
            </a:r>
            <a:endParaRPr lang="hu-HU" altLang="hu-HU" sz="1800" dirty="0"/>
          </a:p>
        </p:txBody>
      </p:sp>
      <p:sp>
        <p:nvSpPr>
          <p:cNvPr id="126984" name="Text Box 12"/>
          <p:cNvSpPr txBox="1">
            <a:spLocks noChangeArrowheads="1"/>
          </p:cNvSpPr>
          <p:nvPr/>
        </p:nvSpPr>
        <p:spPr bwMode="auto">
          <a:xfrm>
            <a:off x="2887663" y="4233863"/>
            <a:ext cx="1324297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4 db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1c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2611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hu-HU" sz="2800" dirty="0" smtClean="0"/>
              <a:t>Spermatogenesis</a:t>
            </a:r>
          </a:p>
        </p:txBody>
      </p:sp>
      <p:pic>
        <p:nvPicPr>
          <p:cNvPr id="131075" name="Picture 5" descr="he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021" y="2132856"/>
            <a:ext cx="4747096" cy="4533057"/>
          </a:xfrm>
          <a:noFill/>
        </p:spPr>
      </p:pic>
      <p:sp>
        <p:nvSpPr>
          <p:cNvPr id="131076" name="Text Box 7"/>
          <p:cNvSpPr txBox="1">
            <a:spLocks noChangeArrowheads="1"/>
          </p:cNvSpPr>
          <p:nvPr/>
        </p:nvSpPr>
        <p:spPr bwMode="auto">
          <a:xfrm>
            <a:off x="276225" y="4602163"/>
            <a:ext cx="2003425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err="1" smtClean="0"/>
              <a:t>permatogoni</a:t>
            </a:r>
            <a:r>
              <a:rPr lang="hu-HU" altLang="hu-HU" sz="1800" dirty="0" err="1" smtClean="0"/>
              <a:t>um</a:t>
            </a:r>
            <a:endParaRPr lang="en-US" altLang="hu-HU" sz="1800" dirty="0"/>
          </a:p>
        </p:txBody>
      </p:sp>
      <p:sp>
        <p:nvSpPr>
          <p:cNvPr id="131077" name="Line 8"/>
          <p:cNvSpPr>
            <a:spLocks noChangeShapeType="1"/>
          </p:cNvSpPr>
          <p:nvPr/>
        </p:nvSpPr>
        <p:spPr bwMode="auto">
          <a:xfrm>
            <a:off x="2263775" y="4789488"/>
            <a:ext cx="49371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8" name="Line 9"/>
          <p:cNvSpPr>
            <a:spLocks noChangeShapeType="1"/>
          </p:cNvSpPr>
          <p:nvPr/>
        </p:nvSpPr>
        <p:spPr bwMode="auto">
          <a:xfrm>
            <a:off x="2263775" y="4732338"/>
            <a:ext cx="100171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9" name="Line 11"/>
          <p:cNvSpPr>
            <a:spLocks noChangeShapeType="1"/>
          </p:cNvSpPr>
          <p:nvPr/>
        </p:nvSpPr>
        <p:spPr bwMode="auto">
          <a:xfrm>
            <a:off x="2582862" y="3527425"/>
            <a:ext cx="682625" cy="606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0" name="Text Box 12"/>
          <p:cNvSpPr txBox="1">
            <a:spLocks noChangeArrowheads="1"/>
          </p:cNvSpPr>
          <p:nvPr/>
        </p:nvSpPr>
        <p:spPr bwMode="auto">
          <a:xfrm>
            <a:off x="6126621" y="2350794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err="1"/>
              <a:t>permatid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131081" name="Line 13"/>
          <p:cNvSpPr>
            <a:spLocks noChangeShapeType="1"/>
          </p:cNvSpPr>
          <p:nvPr/>
        </p:nvSpPr>
        <p:spPr bwMode="auto">
          <a:xfrm flipH="1">
            <a:off x="4130209" y="1866122"/>
            <a:ext cx="1636108" cy="13172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2" name="Text Box 14"/>
          <p:cNvSpPr txBox="1">
            <a:spLocks noChangeArrowheads="1"/>
          </p:cNvSpPr>
          <p:nvPr/>
        </p:nvSpPr>
        <p:spPr bwMode="auto">
          <a:xfrm>
            <a:off x="5646738" y="3324225"/>
            <a:ext cx="2220912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1083" name="Line 15"/>
          <p:cNvSpPr>
            <a:spLocks noChangeShapeType="1"/>
          </p:cNvSpPr>
          <p:nvPr/>
        </p:nvSpPr>
        <p:spPr bwMode="auto">
          <a:xfrm flipH="1">
            <a:off x="3923928" y="3482975"/>
            <a:ext cx="167836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4" name="Text Box 16"/>
          <p:cNvSpPr txBox="1">
            <a:spLocks noChangeArrowheads="1"/>
          </p:cNvSpPr>
          <p:nvPr/>
        </p:nvSpPr>
        <p:spPr bwMode="auto">
          <a:xfrm>
            <a:off x="623888" y="1292225"/>
            <a:ext cx="3194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permiocytogenesis</a:t>
            </a:r>
          </a:p>
        </p:txBody>
      </p:sp>
      <p:sp>
        <p:nvSpPr>
          <p:cNvPr id="131085" name="Line 17"/>
          <p:cNvSpPr>
            <a:spLocks noChangeShapeType="1"/>
          </p:cNvSpPr>
          <p:nvPr/>
        </p:nvSpPr>
        <p:spPr bwMode="auto">
          <a:xfrm>
            <a:off x="2481263" y="1698625"/>
            <a:ext cx="1167006" cy="1791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6" name="Line 18"/>
          <p:cNvSpPr>
            <a:spLocks noChangeShapeType="1"/>
          </p:cNvSpPr>
          <p:nvPr/>
        </p:nvSpPr>
        <p:spPr bwMode="auto">
          <a:xfrm>
            <a:off x="3019424" y="1668463"/>
            <a:ext cx="1039391" cy="1391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7" name="Text Box 19"/>
          <p:cNvSpPr txBox="1">
            <a:spLocks noChangeArrowheads="1"/>
          </p:cNvSpPr>
          <p:nvPr/>
        </p:nvSpPr>
        <p:spPr bwMode="auto">
          <a:xfrm>
            <a:off x="3035300" y="6299200"/>
            <a:ext cx="1944688" cy="366713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31088" name="Line 20"/>
          <p:cNvSpPr>
            <a:spLocks noChangeShapeType="1"/>
          </p:cNvSpPr>
          <p:nvPr/>
        </p:nvSpPr>
        <p:spPr bwMode="auto">
          <a:xfrm flipH="1" flipV="1">
            <a:off x="2715208" y="5719664"/>
            <a:ext cx="767767" cy="550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9" name="Line 21"/>
          <p:cNvSpPr>
            <a:spLocks noChangeShapeType="1"/>
          </p:cNvSpPr>
          <p:nvPr/>
        </p:nvSpPr>
        <p:spPr bwMode="auto">
          <a:xfrm flipV="1">
            <a:off x="4513263" y="5626358"/>
            <a:ext cx="450623" cy="6871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0" name="Text Box 22"/>
          <p:cNvSpPr txBox="1">
            <a:spLocks noChangeArrowheads="1"/>
          </p:cNvSpPr>
          <p:nvPr/>
        </p:nvSpPr>
        <p:spPr bwMode="auto">
          <a:xfrm>
            <a:off x="231775" y="5080000"/>
            <a:ext cx="2001838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1091" name="Line 23"/>
          <p:cNvSpPr>
            <a:spLocks noChangeShapeType="1"/>
          </p:cNvSpPr>
          <p:nvPr/>
        </p:nvSpPr>
        <p:spPr bwMode="auto">
          <a:xfrm flipV="1">
            <a:off x="2249488" y="5268913"/>
            <a:ext cx="7112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2" name="Text Box 24"/>
          <p:cNvSpPr txBox="1">
            <a:spLocks noChangeArrowheads="1"/>
          </p:cNvSpPr>
          <p:nvPr/>
        </p:nvSpPr>
        <p:spPr bwMode="auto">
          <a:xfrm>
            <a:off x="6313488" y="3905250"/>
            <a:ext cx="2598737" cy="1466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  Tight junctions	 (zonula occludens)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Vér-here gát</a:t>
            </a:r>
            <a:endParaRPr lang="en-US" altLang="hu-HU" sz="1800"/>
          </a:p>
        </p:txBody>
      </p:sp>
      <p:sp>
        <p:nvSpPr>
          <p:cNvPr id="131093" name="AutoShape 25"/>
          <p:cNvSpPr>
            <a:spLocks noChangeArrowheads="1"/>
          </p:cNvSpPr>
          <p:nvPr/>
        </p:nvSpPr>
        <p:spPr bwMode="auto">
          <a:xfrm>
            <a:off x="7605713" y="4572000"/>
            <a:ext cx="188912" cy="434975"/>
          </a:xfrm>
          <a:prstGeom prst="downArrow">
            <a:avLst>
              <a:gd name="adj1" fmla="val 50000"/>
              <a:gd name="adj2" fmla="val 575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94" name="Line 28"/>
          <p:cNvSpPr>
            <a:spLocks noChangeShapeType="1"/>
          </p:cNvSpPr>
          <p:nvPr/>
        </p:nvSpPr>
        <p:spPr bwMode="auto">
          <a:xfrm flipH="1">
            <a:off x="4665306" y="4194174"/>
            <a:ext cx="1633894" cy="405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5" name="Text Box 10"/>
          <p:cNvSpPr txBox="1">
            <a:spLocks noChangeArrowheads="1"/>
          </p:cNvSpPr>
          <p:nvPr/>
        </p:nvSpPr>
        <p:spPr bwMode="auto">
          <a:xfrm>
            <a:off x="0" y="3367088"/>
            <a:ext cx="26844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Elsőrendű</a:t>
            </a:r>
            <a:r>
              <a:rPr lang="en-US" altLang="hu-HU" sz="1800" dirty="0"/>
              <a:t> </a:t>
            </a:r>
            <a:r>
              <a:rPr lang="en-US" altLang="hu-HU" sz="1800" dirty="0" err="1"/>
              <a:t>spermatocyt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599634" y="2853532"/>
            <a:ext cx="3312591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Másodrendű</a:t>
            </a:r>
            <a:r>
              <a:rPr lang="en-US" altLang="hu-HU" sz="1800" dirty="0" smtClean="0"/>
              <a:t> </a:t>
            </a:r>
            <a:r>
              <a:rPr lang="en-US" altLang="hu-HU" sz="1800" dirty="0" err="1"/>
              <a:t>spermatocyt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4531428" y="3041780"/>
            <a:ext cx="1094931" cy="498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947534" y="1549108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smtClean="0"/>
              <a:t>perm</a:t>
            </a:r>
            <a:r>
              <a:rPr lang="hu-HU" altLang="hu-HU" sz="1800" dirty="0" err="1" smtClean="0"/>
              <a:t>ium</a:t>
            </a:r>
            <a:endParaRPr lang="en-US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401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spermiohistogenesis magy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769" y="15212"/>
            <a:ext cx="7296232" cy="5141980"/>
          </a:xfrm>
          <a:noFill/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" y="4170663"/>
            <a:ext cx="6516216" cy="244682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Mobilitás kialakítása: </a:t>
            </a:r>
            <a:r>
              <a:rPr lang="hu-HU" altLang="hu-HU" sz="1800" dirty="0" err="1">
                <a:latin typeface="Times New Roman" panose="02020603050405020304" pitchFamily="18" charset="0"/>
              </a:rPr>
              <a:t>spermatida</a:t>
            </a:r>
            <a:r>
              <a:rPr lang="hu-HU" altLang="hu-HU" sz="1800" dirty="0">
                <a:latin typeface="Times New Roman" panose="02020603050405020304" pitchFamily="18" charset="0"/>
              </a:rPr>
              <a:t> - spermium.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DNS kondenzáció, farok (motor), </a:t>
            </a:r>
            <a:r>
              <a:rPr lang="hu-HU" altLang="hu-HU" sz="1800" dirty="0" err="1">
                <a:latin typeface="Times New Roman" panose="02020603050405020304" pitchFamily="18" charset="0"/>
              </a:rPr>
              <a:t>acrosoma</a:t>
            </a:r>
            <a:r>
              <a:rPr lang="hu-HU" altLang="hu-HU" sz="1800" dirty="0">
                <a:latin typeface="Times New Roman" panose="02020603050405020304" pitchFamily="18" charset="0"/>
              </a:rPr>
              <a:t> kialakulása (emésztő enzimek - </a:t>
            </a:r>
            <a:r>
              <a:rPr lang="hu-HU" altLang="hu-HU" sz="1800" dirty="0" err="1">
                <a:latin typeface="Times New Roman" panose="02020603050405020304" pitchFamily="18" charset="0"/>
              </a:rPr>
              <a:t>zona</a:t>
            </a:r>
            <a:r>
              <a:rPr lang="hu-HU" altLang="hu-HU" sz="1800" dirty="0">
                <a:latin typeface="Times New Roman" panose="02020603050405020304" pitchFamily="18" charset="0"/>
              </a:rPr>
              <a:t> </a:t>
            </a:r>
            <a:r>
              <a:rPr lang="hu-HU" altLang="hu-HU" sz="1800" dirty="0" err="1">
                <a:latin typeface="Times New Roman" panose="02020603050405020304" pitchFamily="18" charset="0"/>
              </a:rPr>
              <a:t>pellucida</a:t>
            </a:r>
            <a:r>
              <a:rPr lang="hu-HU" altLang="hu-HU" sz="1800" dirty="0">
                <a:latin typeface="Times New Roman" panose="02020603050405020304" pitchFamily="18" charset="0"/>
              </a:rPr>
              <a:t> penetrációjához), mitokondriumok (energia).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Csak a genetikai állomány hasznosul!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Erős negatív szelekció: a sérült spermiumok nem vehetnek részt a megtermékenyítésben.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028"/>
            <a:ext cx="7772400" cy="546652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2800" b="1" i="1" dirty="0" smtClean="0"/>
              <a:t> </a:t>
            </a:r>
            <a:r>
              <a:rPr lang="hu-HU" altLang="hu-HU" sz="2800" b="1" i="1" dirty="0" err="1" smtClean="0"/>
              <a:t>Spermiogenesis</a:t>
            </a:r>
            <a:endParaRPr lang="hu-HU" altLang="hu-HU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80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ere tsemcont 40x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4048125" y="6491288"/>
            <a:ext cx="222091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H="1" flipV="1">
            <a:off x="5326063" y="6067425"/>
            <a:ext cx="587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 flipH="1" flipV="1">
            <a:off x="4325938" y="5718175"/>
            <a:ext cx="173037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0" y="4949825"/>
            <a:ext cx="200342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permatogoni</a:t>
            </a:r>
            <a:r>
              <a:rPr lang="hu-HU" altLang="hu-HU" sz="1800"/>
              <a:t>um</a:t>
            </a:r>
            <a:endParaRPr lang="en-US" altLang="hu-HU" sz="1800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1117600" y="3367088"/>
            <a:ext cx="130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 flipV="1">
            <a:off x="1204913" y="3948113"/>
            <a:ext cx="333375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4021138" y="0"/>
            <a:ext cx="317023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Elsőrendű</a:t>
            </a:r>
            <a:r>
              <a:rPr lang="en-US" altLang="hu-HU" sz="1800"/>
              <a:t> spermatocyt</a:t>
            </a:r>
            <a:r>
              <a:rPr lang="hu-HU" altLang="hu-HU" sz="1800"/>
              <a:t>a</a:t>
            </a:r>
            <a:endParaRPr lang="en-US" altLang="hu-HU" sz="1800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H="1">
            <a:off x="3468688" y="377825"/>
            <a:ext cx="798512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>
            <a:off x="5514975" y="377825"/>
            <a:ext cx="203200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3613150" y="2974975"/>
            <a:ext cx="17700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permatid</a:t>
            </a:r>
            <a:r>
              <a:rPr lang="hu-HU" altLang="hu-HU" sz="1800"/>
              <a:t>a</a:t>
            </a:r>
            <a:endParaRPr lang="en-US" altLang="hu-HU" sz="1800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>
            <a:off x="4645025" y="3381375"/>
            <a:ext cx="1087438" cy="145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30" name="Line 14"/>
          <p:cNvSpPr>
            <a:spLocks noChangeShapeType="1"/>
          </p:cNvSpPr>
          <p:nvPr/>
        </p:nvSpPr>
        <p:spPr bwMode="auto">
          <a:xfrm flipV="1">
            <a:off x="5399088" y="3222625"/>
            <a:ext cx="145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79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here tsemcont 40x Ley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6"/>
          <p:cNvSpPr txBox="1">
            <a:spLocks noChangeArrowheads="1"/>
          </p:cNvSpPr>
          <p:nvPr/>
        </p:nvSpPr>
        <p:spPr bwMode="auto">
          <a:xfrm rot="-2347050">
            <a:off x="0" y="4702175"/>
            <a:ext cx="200183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40292" name="Line 7"/>
          <p:cNvSpPr>
            <a:spLocks noChangeShapeType="1"/>
          </p:cNvSpPr>
          <p:nvPr/>
        </p:nvSpPr>
        <p:spPr bwMode="auto">
          <a:xfrm>
            <a:off x="871538" y="5210175"/>
            <a:ext cx="71437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3" name="Line 8"/>
          <p:cNvSpPr>
            <a:spLocks noChangeShapeType="1"/>
          </p:cNvSpPr>
          <p:nvPr/>
        </p:nvSpPr>
        <p:spPr bwMode="auto">
          <a:xfrm>
            <a:off x="1204913" y="4978400"/>
            <a:ext cx="2317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4" name="Line 9"/>
          <p:cNvSpPr>
            <a:spLocks noChangeShapeType="1"/>
          </p:cNvSpPr>
          <p:nvPr/>
        </p:nvSpPr>
        <p:spPr bwMode="auto">
          <a:xfrm flipV="1">
            <a:off x="1204913" y="4295775"/>
            <a:ext cx="1393825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5" name="Text Box 10"/>
          <p:cNvSpPr txBox="1">
            <a:spLocks noChangeArrowheads="1"/>
          </p:cNvSpPr>
          <p:nvPr/>
        </p:nvSpPr>
        <p:spPr bwMode="auto">
          <a:xfrm>
            <a:off x="3411538" y="1828800"/>
            <a:ext cx="194468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40296" name="Line 11"/>
          <p:cNvSpPr>
            <a:spLocks noChangeShapeType="1"/>
          </p:cNvSpPr>
          <p:nvPr/>
        </p:nvSpPr>
        <p:spPr bwMode="auto">
          <a:xfrm>
            <a:off x="4789488" y="2206625"/>
            <a:ext cx="47942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7" name="Line 12"/>
          <p:cNvSpPr>
            <a:spLocks noChangeShapeType="1"/>
          </p:cNvSpPr>
          <p:nvPr/>
        </p:nvSpPr>
        <p:spPr bwMode="auto">
          <a:xfrm flipH="1">
            <a:off x="3832225" y="2176463"/>
            <a:ext cx="290513" cy="1814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2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mhere d epid 20x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6131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testis magy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2513013"/>
            <a:ext cx="492442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d efferentes testis 1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56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AutoShape 5"/>
          <p:cNvSpPr>
            <a:spLocks noChangeArrowheads="1"/>
          </p:cNvSpPr>
          <p:nvPr/>
        </p:nvSpPr>
        <p:spPr bwMode="auto">
          <a:xfrm rot="3413319">
            <a:off x="3146425" y="3497263"/>
            <a:ext cx="1909763" cy="223837"/>
          </a:xfrm>
          <a:prstGeom prst="rightArrow">
            <a:avLst>
              <a:gd name="adj1" fmla="val 50000"/>
              <a:gd name="adj2" fmla="val 2132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1558" name="AutoShape 6"/>
          <p:cNvSpPr>
            <a:spLocks noChangeArrowheads="1"/>
          </p:cNvSpPr>
          <p:nvPr/>
        </p:nvSpPr>
        <p:spPr bwMode="auto">
          <a:xfrm>
            <a:off x="3659188" y="5614988"/>
            <a:ext cx="855662" cy="219075"/>
          </a:xfrm>
          <a:prstGeom prst="rightArrow">
            <a:avLst>
              <a:gd name="adj1" fmla="val 50000"/>
              <a:gd name="adj2" fmla="val 976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" name="Szövegdoboz 1"/>
          <p:cNvSpPr txBox="1"/>
          <p:nvPr/>
        </p:nvSpPr>
        <p:spPr>
          <a:xfrm>
            <a:off x="4514850" y="753035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Epididymis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766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2664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Női nemi szervek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460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fun spermat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58813" y="0"/>
            <a:ext cx="7999412" cy="768350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hu-HU" altLang="hu-HU" sz="2800" kern="0" dirty="0" err="1" smtClean="0">
                <a:solidFill>
                  <a:schemeClr val="tx1"/>
                </a:solidFill>
              </a:rPr>
              <a:t>Funiculus</a:t>
            </a:r>
            <a:r>
              <a:rPr lang="hu-HU" altLang="hu-HU" sz="2800" kern="0" dirty="0" smtClean="0">
                <a:solidFill>
                  <a:schemeClr val="tx1"/>
                </a:solidFill>
              </a:rPr>
              <a:t> </a:t>
            </a:r>
            <a:r>
              <a:rPr lang="hu-HU" altLang="hu-HU" sz="2800" kern="0" dirty="0" err="1" smtClean="0">
                <a:solidFill>
                  <a:schemeClr val="tx1"/>
                </a:solidFill>
              </a:rPr>
              <a:t>spermaticus</a:t>
            </a:r>
            <a:endParaRPr lang="en-US" altLang="hu-HU" sz="28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395288" y="1196975"/>
            <a:ext cx="8353425" cy="561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75" y="2073275"/>
            <a:ext cx="43783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AutoShape 6"/>
          <p:cNvSpPr>
            <a:spLocks/>
          </p:cNvSpPr>
          <p:nvPr/>
        </p:nvSpPr>
        <p:spPr bwMode="auto">
          <a:xfrm>
            <a:off x="5908675" y="3295650"/>
            <a:ext cx="2003425" cy="352425"/>
          </a:xfrm>
          <a:prstGeom prst="callout1">
            <a:avLst>
              <a:gd name="adj1" fmla="val 32431"/>
              <a:gd name="adj2" fmla="val -3806"/>
              <a:gd name="adj3" fmla="val 126579"/>
              <a:gd name="adj4" fmla="val -36528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154631" name="AutoShape 7"/>
          <p:cNvSpPr>
            <a:spLocks/>
          </p:cNvSpPr>
          <p:nvPr/>
        </p:nvSpPr>
        <p:spPr bwMode="auto">
          <a:xfrm>
            <a:off x="5999163" y="1662113"/>
            <a:ext cx="1889125" cy="760412"/>
          </a:xfrm>
          <a:prstGeom prst="callout1">
            <a:avLst>
              <a:gd name="adj1" fmla="val 32431"/>
              <a:gd name="adj2" fmla="val -4032"/>
              <a:gd name="adj3" fmla="val 253255"/>
              <a:gd name="adj4" fmla="val -6407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 ampulla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ductus deferentis</a:t>
            </a:r>
          </a:p>
        </p:txBody>
      </p:sp>
      <p:sp>
        <p:nvSpPr>
          <p:cNvPr id="154632" name="AutoShape 8"/>
          <p:cNvSpPr>
            <a:spLocks/>
          </p:cNvSpPr>
          <p:nvPr/>
        </p:nvSpPr>
        <p:spPr bwMode="auto">
          <a:xfrm>
            <a:off x="4978400" y="5573713"/>
            <a:ext cx="1165225" cy="352425"/>
          </a:xfrm>
          <a:prstGeom prst="callout1">
            <a:avLst>
              <a:gd name="adj1" fmla="val 32431"/>
              <a:gd name="adj2" fmla="val -6542"/>
              <a:gd name="adj3" fmla="val -19819"/>
              <a:gd name="adj4" fmla="val -9169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154633" name="AutoShape 9"/>
          <p:cNvSpPr>
            <a:spLocks/>
          </p:cNvSpPr>
          <p:nvPr/>
        </p:nvSpPr>
        <p:spPr bwMode="auto">
          <a:xfrm>
            <a:off x="4122738" y="6273800"/>
            <a:ext cx="2003425" cy="352425"/>
          </a:xfrm>
          <a:prstGeom prst="callout1">
            <a:avLst>
              <a:gd name="adj1" fmla="val 32431"/>
              <a:gd name="adj2" fmla="val -3806"/>
              <a:gd name="adj3" fmla="val -86037"/>
              <a:gd name="adj4" fmla="val -7907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urethra</a:t>
            </a:r>
          </a:p>
        </p:txBody>
      </p:sp>
      <p:sp>
        <p:nvSpPr>
          <p:cNvPr id="154634" name="AutoShape 10"/>
          <p:cNvSpPr>
            <a:spLocks/>
          </p:cNvSpPr>
          <p:nvPr/>
        </p:nvSpPr>
        <p:spPr bwMode="auto">
          <a:xfrm>
            <a:off x="5230813" y="4686300"/>
            <a:ext cx="2298700" cy="352425"/>
          </a:xfrm>
          <a:prstGeom prst="callout1">
            <a:avLst>
              <a:gd name="adj1" fmla="val 32431"/>
              <a:gd name="adj2" fmla="val -3315"/>
              <a:gd name="adj3" fmla="val 150000"/>
              <a:gd name="adj4" fmla="val -72097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ductus ejaculatorius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VESICULA SEMINALIS ÉS PROSTATA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154636" name="Text Box 13"/>
          <p:cNvSpPr txBox="1">
            <a:spLocks noChangeArrowheads="1"/>
          </p:cNvSpPr>
          <p:nvPr/>
        </p:nvSpPr>
        <p:spPr bwMode="auto">
          <a:xfrm>
            <a:off x="376238" y="2297113"/>
            <a:ext cx="135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húgyhólyag</a:t>
            </a:r>
          </a:p>
        </p:txBody>
      </p:sp>
      <p:sp>
        <p:nvSpPr>
          <p:cNvPr id="154637" name="Line 14"/>
          <p:cNvSpPr>
            <a:spLocks noChangeShapeType="1"/>
          </p:cNvSpPr>
          <p:nvPr/>
        </p:nvSpPr>
        <p:spPr bwMode="auto">
          <a:xfrm>
            <a:off x="900113" y="2636838"/>
            <a:ext cx="16557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68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Vesicula seminalis (Glandula vesiculosa) - Übersich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950913"/>
            <a:ext cx="3863975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4" descr="http://heu.upol.cz/Atlas/pohl/po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475" y="3182938"/>
            <a:ext cx="42418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Szövegdoboz 1"/>
          <p:cNvSpPr txBox="1">
            <a:spLocks noChangeArrowheads="1"/>
          </p:cNvSpPr>
          <p:nvPr/>
        </p:nvSpPr>
        <p:spPr bwMode="auto">
          <a:xfrm>
            <a:off x="4321175" y="438150"/>
            <a:ext cx="31781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T.Mucosa: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Első –,másod-, harmadrendű redők,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 igen zegzugos felszín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Egyrétegű hengerhám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(helyenként két- vagy többmagsoros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latin typeface="Arial" panose="020B0604020202020204" pitchFamily="34" charset="0"/>
              </a:rPr>
              <a:t>T. Muscularis: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latin typeface="Arial" panose="020B0604020202020204" pitchFamily="34" charset="0"/>
              </a:rPr>
              <a:t>vastag simaizomréteg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latin typeface="Arial" panose="020B0604020202020204" pitchFamily="34" charset="0"/>
              </a:rPr>
              <a:t>T Adventitia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prostat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588" y="530225"/>
            <a:ext cx="2862699" cy="293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8725" name="Rectangle 4"/>
          <p:cNvSpPr>
            <a:spLocks noChangeArrowheads="1"/>
          </p:cNvSpPr>
          <p:nvPr/>
        </p:nvSpPr>
        <p:spPr bwMode="auto">
          <a:xfrm>
            <a:off x="0" y="85725"/>
            <a:ext cx="39957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PROSTATA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8726" name="Text Box 5"/>
          <p:cNvSpPr txBox="1">
            <a:spLocks noChangeArrowheads="1"/>
          </p:cNvSpPr>
          <p:nvPr/>
        </p:nvSpPr>
        <p:spPr bwMode="auto">
          <a:xfrm>
            <a:off x="0" y="692150"/>
            <a:ext cx="5083175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Alak és méret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4 cm széles, 2 cm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a-p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3 cm magas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	szelídgesztenye alakú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Szerkezet</a:t>
            </a:r>
          </a:p>
          <a:p>
            <a:pPr>
              <a:spcBef>
                <a:spcPct val="0"/>
              </a:spcBef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hám: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urothel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ill. többrétegű </a:t>
            </a:r>
            <a:r>
              <a:rPr lang="hu-HU" altLang="hu-HU" sz="1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hengerh</a:t>
            </a:r>
            <a:r>
              <a:rPr lang="hu-HU" altLang="hu-HU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lamina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propria : sok simaizom</a:t>
            </a: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stroma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simaizom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fibroelasztikus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kötőszövet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mirigyek: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mucosus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submucosus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fő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Funkció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az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ejakulátum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30%-át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szekretálja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savas pH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spermin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spermiummotilitás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szerinproteázok</a:t>
            </a:r>
            <a:r>
              <a:rPr lang="hu-HU" altLang="hu-H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ejakulátum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elfolyósítása)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spermiumok továbbítása az ejakuláció során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1587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563" y="712788"/>
            <a:ext cx="2230437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Prostate histology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4" descr="Prostate histology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6" descr="Prostate histology 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38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Szövegdoboz 1"/>
          <p:cNvSpPr txBox="1">
            <a:spLocks noChangeArrowheads="1"/>
          </p:cNvSpPr>
          <p:nvPr/>
        </p:nvSpPr>
        <p:spPr bwMode="auto">
          <a:xfrm>
            <a:off x="319088" y="4332288"/>
            <a:ext cx="5827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30-50 tubulo-alveolaris mirigy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hengerhám,néhol lap,köb vagy többmagsoros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simaizom, ktsz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corpora amylacea (idősebb kor, váladék kondenzáció?)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159750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4344988"/>
            <a:ext cx="28130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zöv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0" y="1341438"/>
            <a:ext cx="62277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4048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 err="1" smtClean="0">
                <a:solidFill>
                  <a:srgbClr val="2D2DB9"/>
                </a:solidFill>
              </a:rPr>
              <a:t>Penis</a:t>
            </a:r>
            <a:endParaRPr lang="hu-HU" altLang="hu-HU" dirty="0">
              <a:solidFill>
                <a:srgbClr val="2D2DB9"/>
              </a:solidFill>
            </a:endParaRP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250825" y="1628775"/>
            <a:ext cx="34131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Bőr vékony, nincs zsír</a:t>
            </a:r>
          </a:p>
          <a:p>
            <a:pPr marL="0"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(tunica dartos)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fascia penis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páratlan spf és prof vénák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páros arteriák és idegek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tunica albuginea,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septum penis elöl részleges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trabeculák , sinusok: (fibroelasticus  trabeculák endothellel bélelve) 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:\KatzS\ANATÓMIA\Anatómiai képek\BH009b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347663"/>
            <a:ext cx="52959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5" descr="http://static.emedlas.com/media/1/7/8/8/1788_W_280x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0" y="4267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Szövegdoboz 4"/>
          <p:cNvSpPr txBox="1">
            <a:spLocks noChangeArrowheads="1"/>
          </p:cNvSpPr>
          <p:nvPr/>
        </p:nvSpPr>
        <p:spPr bwMode="auto">
          <a:xfrm>
            <a:off x="306388" y="5449888"/>
            <a:ext cx="4852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Erek, sinusok falában Ebner-féle  intimapárna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szabályozza a vér be- és kiáramlását</a:t>
            </a:r>
          </a:p>
        </p:txBody>
      </p:sp>
      <p:cxnSp>
        <p:nvCxnSpPr>
          <p:cNvPr id="166917" name="Egyenes összekötő nyíllal 6"/>
          <p:cNvCxnSpPr>
            <a:cxnSpLocks noChangeShapeType="1"/>
          </p:cNvCxnSpPr>
          <p:nvPr/>
        </p:nvCxnSpPr>
        <p:spPr bwMode="auto">
          <a:xfrm flipV="1">
            <a:off x="5230813" y="5284788"/>
            <a:ext cx="1535112" cy="33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099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FÉRFI URETHRA</a:t>
            </a: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163" y="455613"/>
            <a:ext cx="24320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0" y="549275"/>
            <a:ext cx="6207125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Alak és méret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20-25 cm hossz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Részei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 urethrae internum 	– </a:t>
            </a:r>
            <a:r>
              <a:rPr lang="hu-HU" altLang="hu-HU" sz="18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 vesicae 					(simaizom)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pars prostatica: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colliculus seminalis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 membranacea 	– </a:t>
            </a:r>
            <a:r>
              <a:rPr lang="hu-HU" altLang="hu-HU" sz="18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 urethrae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(h.csikolt izom)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 spongiosa		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 urethrae externum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V="1">
            <a:off x="5003800" y="1916113"/>
            <a:ext cx="2663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V="1">
            <a:off x="5003800" y="2205038"/>
            <a:ext cx="288131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 flipV="1">
            <a:off x="5148263" y="2636838"/>
            <a:ext cx="24479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>
            <a:off x="1763713" y="4076700"/>
            <a:ext cx="612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>
            <a:off x="2843213" y="6524625"/>
            <a:ext cx="5041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67948" name="Picture 12" descr="med saag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30241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7949" name="Gerade Verbindung 13"/>
          <p:cNvCxnSpPr>
            <a:cxnSpLocks noChangeShapeType="1"/>
            <a:stCxn id="167944" idx="0"/>
          </p:cNvCxnSpPr>
          <p:nvPr/>
        </p:nvCxnSpPr>
        <p:spPr bwMode="auto">
          <a:xfrm flipH="1">
            <a:off x="2411413" y="2708275"/>
            <a:ext cx="2592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237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FA4D75A-36B2-4F46-BE4E-DF6CD1841E96}"/>
              </a:ext>
            </a:extLst>
          </p:cNvPr>
          <p:cNvSpPr txBox="1"/>
          <p:nvPr/>
        </p:nvSpPr>
        <p:spPr>
          <a:xfrm>
            <a:off x="1251764" y="2692866"/>
            <a:ext cx="6640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Felismerendő metszetek és struktúrák</a:t>
            </a:r>
          </a:p>
        </p:txBody>
      </p:sp>
    </p:spTree>
    <p:extLst>
      <p:ext uri="{BB962C8B-B14F-4D97-AF65-F5344CB8AC3E}">
        <p14:creationId xmlns:p14="http://schemas.microsoft.com/office/powerpoint/2010/main" val="8311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995"/>
            <a:ext cx="9144000" cy="602932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381785A-E3D4-4791-9E26-57D6B868D862}"/>
              </a:ext>
            </a:extLst>
          </p:cNvPr>
          <p:cNvSpPr txBox="1"/>
          <p:nvPr/>
        </p:nvSpPr>
        <p:spPr>
          <a:xfrm>
            <a:off x="159390" y="12369"/>
            <a:ext cx="240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82. </a:t>
            </a:r>
            <a:r>
              <a:rPr lang="hu-HU" sz="2800" b="1" dirty="0" err="1" smtClean="0"/>
              <a:t>Ovarium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5495520" y="117660"/>
            <a:ext cx="102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oocyta</a:t>
            </a:r>
            <a:endParaRPr lang="hu-HU" sz="2400" dirty="0"/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12816" y="694995"/>
            <a:ext cx="487657" cy="9602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2553432" y="292244"/>
            <a:ext cx="159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Graaf</a:t>
            </a:r>
            <a:r>
              <a:rPr lang="hu-HU" sz="2400" dirty="0" smtClean="0"/>
              <a:t> tüsző</a:t>
            </a:r>
            <a:endParaRPr lang="hu-HU" sz="2400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7832807" y="1657600"/>
            <a:ext cx="131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sárgatest</a:t>
            </a:r>
            <a:endParaRPr lang="hu-HU" sz="2400" dirty="0"/>
          </a:p>
        </p:txBody>
      </p:sp>
      <p:sp>
        <p:nvSpPr>
          <p:cNvPr id="5" name="Szabadkézi sokszög 4"/>
          <p:cNvSpPr/>
          <p:nvPr/>
        </p:nvSpPr>
        <p:spPr>
          <a:xfrm>
            <a:off x="1168885" y="1426086"/>
            <a:ext cx="1744325" cy="2038737"/>
          </a:xfrm>
          <a:custGeom>
            <a:avLst/>
            <a:gdLst>
              <a:gd name="connsiteX0" fmla="*/ 433578 w 1744325"/>
              <a:gd name="connsiteY0" fmla="*/ 58682 h 2038737"/>
              <a:gd name="connsiteX1" fmla="*/ 198188 w 1744325"/>
              <a:gd name="connsiteY1" fmla="*/ 239752 h 2038737"/>
              <a:gd name="connsiteX2" fmla="*/ 17119 w 1744325"/>
              <a:gd name="connsiteY2" fmla="*/ 710532 h 2038737"/>
              <a:gd name="connsiteX3" fmla="*/ 35226 w 1744325"/>
              <a:gd name="connsiteY3" fmla="*/ 1353328 h 2038737"/>
              <a:gd name="connsiteX4" fmla="*/ 261563 w 1744325"/>
              <a:gd name="connsiteY4" fmla="*/ 1679253 h 2038737"/>
              <a:gd name="connsiteX5" fmla="*/ 868145 w 1744325"/>
              <a:gd name="connsiteY5" fmla="*/ 2023284 h 2038737"/>
              <a:gd name="connsiteX6" fmla="*/ 1510941 w 1744325"/>
              <a:gd name="connsiteY6" fmla="*/ 1887482 h 2038737"/>
              <a:gd name="connsiteX7" fmla="*/ 1737277 w 1744325"/>
              <a:gd name="connsiteY7" fmla="*/ 1090777 h 2038737"/>
              <a:gd name="connsiteX8" fmla="*/ 1284604 w 1744325"/>
              <a:gd name="connsiteY8" fmla="*/ 457035 h 2038737"/>
              <a:gd name="connsiteX9" fmla="*/ 678022 w 1744325"/>
              <a:gd name="connsiteY9" fmla="*/ 31522 h 2038737"/>
              <a:gd name="connsiteX10" fmla="*/ 433578 w 1744325"/>
              <a:gd name="connsiteY10" fmla="*/ 58682 h 20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4325" h="2038737">
                <a:moveTo>
                  <a:pt x="433578" y="58682"/>
                </a:moveTo>
                <a:cubicBezTo>
                  <a:pt x="353606" y="93387"/>
                  <a:pt x="267598" y="131110"/>
                  <a:pt x="198188" y="239752"/>
                </a:cubicBezTo>
                <a:cubicBezTo>
                  <a:pt x="128778" y="348394"/>
                  <a:pt x="44279" y="524936"/>
                  <a:pt x="17119" y="710532"/>
                </a:cubicBezTo>
                <a:cubicBezTo>
                  <a:pt x="-10041" y="896128"/>
                  <a:pt x="-5515" y="1191875"/>
                  <a:pt x="35226" y="1353328"/>
                </a:cubicBezTo>
                <a:cubicBezTo>
                  <a:pt x="75967" y="1514781"/>
                  <a:pt x="122743" y="1567594"/>
                  <a:pt x="261563" y="1679253"/>
                </a:cubicBezTo>
                <a:cubicBezTo>
                  <a:pt x="400383" y="1790912"/>
                  <a:pt x="659915" y="1988579"/>
                  <a:pt x="868145" y="2023284"/>
                </a:cubicBezTo>
                <a:cubicBezTo>
                  <a:pt x="1076375" y="2057989"/>
                  <a:pt x="1366086" y="2042900"/>
                  <a:pt x="1510941" y="1887482"/>
                </a:cubicBezTo>
                <a:cubicBezTo>
                  <a:pt x="1655796" y="1732064"/>
                  <a:pt x="1775000" y="1329185"/>
                  <a:pt x="1737277" y="1090777"/>
                </a:cubicBezTo>
                <a:cubicBezTo>
                  <a:pt x="1699554" y="852369"/>
                  <a:pt x="1461146" y="633577"/>
                  <a:pt x="1284604" y="457035"/>
                </a:cubicBezTo>
                <a:cubicBezTo>
                  <a:pt x="1108062" y="280493"/>
                  <a:pt x="815333" y="100932"/>
                  <a:pt x="678022" y="31522"/>
                </a:cubicBezTo>
                <a:cubicBezTo>
                  <a:pt x="540711" y="-37888"/>
                  <a:pt x="513550" y="23977"/>
                  <a:pt x="433578" y="5868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4475375" y="1787584"/>
            <a:ext cx="1562292" cy="2841271"/>
          </a:xfrm>
          <a:custGeom>
            <a:avLst/>
            <a:gdLst>
              <a:gd name="connsiteX0" fmla="*/ 395389 w 1562292"/>
              <a:gd name="connsiteY0" fmla="*/ 14056 h 2841271"/>
              <a:gd name="connsiteX1" fmla="*/ 60411 w 1562292"/>
              <a:gd name="connsiteY1" fmla="*/ 177018 h 2841271"/>
              <a:gd name="connsiteX2" fmla="*/ 33251 w 1562292"/>
              <a:gd name="connsiteY2" fmla="*/ 376194 h 2841271"/>
              <a:gd name="connsiteX3" fmla="*/ 413496 w 1562292"/>
              <a:gd name="connsiteY3" fmla="*/ 837921 h 2841271"/>
              <a:gd name="connsiteX4" fmla="*/ 676047 w 1562292"/>
              <a:gd name="connsiteY4" fmla="*/ 1444503 h 2841271"/>
              <a:gd name="connsiteX5" fmla="*/ 739421 w 1562292"/>
              <a:gd name="connsiteY5" fmla="*/ 2060139 h 2841271"/>
              <a:gd name="connsiteX6" fmla="*/ 549298 w 1562292"/>
              <a:gd name="connsiteY6" fmla="*/ 2512812 h 2841271"/>
              <a:gd name="connsiteX7" fmla="*/ 666993 w 1562292"/>
              <a:gd name="connsiteY7" fmla="*/ 2766309 h 2841271"/>
              <a:gd name="connsiteX8" fmla="*/ 1101560 w 1562292"/>
              <a:gd name="connsiteY8" fmla="*/ 2820630 h 2841271"/>
              <a:gd name="connsiteX9" fmla="*/ 1373164 w 1562292"/>
              <a:gd name="connsiteY9" fmla="*/ 2458491 h 2841271"/>
              <a:gd name="connsiteX10" fmla="*/ 1518019 w 1562292"/>
              <a:gd name="connsiteY10" fmla="*/ 1489770 h 2841271"/>
              <a:gd name="connsiteX11" fmla="*/ 1536126 w 1562292"/>
              <a:gd name="connsiteY11" fmla="*/ 1109525 h 2841271"/>
              <a:gd name="connsiteX12" fmla="*/ 1183041 w 1562292"/>
              <a:gd name="connsiteY12" fmla="*/ 810761 h 2841271"/>
              <a:gd name="connsiteX13" fmla="*/ 1146827 w 1562292"/>
              <a:gd name="connsiteY13" fmla="*/ 484836 h 2841271"/>
              <a:gd name="connsiteX14" fmla="*/ 920490 w 1562292"/>
              <a:gd name="connsiteY14" fmla="*/ 240392 h 2841271"/>
              <a:gd name="connsiteX15" fmla="*/ 549298 w 1562292"/>
              <a:gd name="connsiteY15" fmla="*/ 32163 h 2841271"/>
              <a:gd name="connsiteX16" fmla="*/ 395389 w 1562292"/>
              <a:gd name="connsiteY16" fmla="*/ 14056 h 284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62292" h="2841271">
                <a:moveTo>
                  <a:pt x="395389" y="14056"/>
                </a:moveTo>
                <a:cubicBezTo>
                  <a:pt x="313908" y="38198"/>
                  <a:pt x="120767" y="116662"/>
                  <a:pt x="60411" y="177018"/>
                </a:cubicBezTo>
                <a:cubicBezTo>
                  <a:pt x="55" y="237374"/>
                  <a:pt x="-25596" y="266044"/>
                  <a:pt x="33251" y="376194"/>
                </a:cubicBezTo>
                <a:cubicBezTo>
                  <a:pt x="92098" y="486344"/>
                  <a:pt x="306363" y="659870"/>
                  <a:pt x="413496" y="837921"/>
                </a:cubicBezTo>
                <a:cubicBezTo>
                  <a:pt x="520629" y="1015972"/>
                  <a:pt x="621726" y="1240800"/>
                  <a:pt x="676047" y="1444503"/>
                </a:cubicBezTo>
                <a:cubicBezTo>
                  <a:pt x="730368" y="1648206"/>
                  <a:pt x="760546" y="1882088"/>
                  <a:pt x="739421" y="2060139"/>
                </a:cubicBezTo>
                <a:cubicBezTo>
                  <a:pt x="718296" y="2238190"/>
                  <a:pt x="561369" y="2395117"/>
                  <a:pt x="549298" y="2512812"/>
                </a:cubicBezTo>
                <a:cubicBezTo>
                  <a:pt x="537227" y="2630507"/>
                  <a:pt x="574949" y="2715006"/>
                  <a:pt x="666993" y="2766309"/>
                </a:cubicBezTo>
                <a:cubicBezTo>
                  <a:pt x="759037" y="2817612"/>
                  <a:pt x="983865" y="2871933"/>
                  <a:pt x="1101560" y="2820630"/>
                </a:cubicBezTo>
                <a:cubicBezTo>
                  <a:pt x="1219255" y="2769327"/>
                  <a:pt x="1303754" y="2680301"/>
                  <a:pt x="1373164" y="2458491"/>
                </a:cubicBezTo>
                <a:cubicBezTo>
                  <a:pt x="1442574" y="2236681"/>
                  <a:pt x="1490859" y="1714598"/>
                  <a:pt x="1518019" y="1489770"/>
                </a:cubicBezTo>
                <a:cubicBezTo>
                  <a:pt x="1545179" y="1264942"/>
                  <a:pt x="1591956" y="1222693"/>
                  <a:pt x="1536126" y="1109525"/>
                </a:cubicBezTo>
                <a:cubicBezTo>
                  <a:pt x="1480296" y="996357"/>
                  <a:pt x="1247924" y="914876"/>
                  <a:pt x="1183041" y="810761"/>
                </a:cubicBezTo>
                <a:cubicBezTo>
                  <a:pt x="1118158" y="706646"/>
                  <a:pt x="1190585" y="579897"/>
                  <a:pt x="1146827" y="484836"/>
                </a:cubicBezTo>
                <a:cubicBezTo>
                  <a:pt x="1103069" y="389775"/>
                  <a:pt x="1020078" y="315837"/>
                  <a:pt x="920490" y="240392"/>
                </a:cubicBezTo>
                <a:cubicBezTo>
                  <a:pt x="820902" y="164947"/>
                  <a:pt x="641341" y="66868"/>
                  <a:pt x="549298" y="32163"/>
                </a:cubicBezTo>
                <a:cubicBezTo>
                  <a:pt x="457255" y="-2542"/>
                  <a:pt x="476870" y="-10086"/>
                  <a:pt x="395389" y="1405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6037667" y="2018923"/>
            <a:ext cx="1920329" cy="12482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5598056" y="510277"/>
            <a:ext cx="72449" cy="11616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53623" y="510277"/>
            <a:ext cx="3416882" cy="17387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>
            <a:off x="5711034" y="535589"/>
            <a:ext cx="1032286" cy="15889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322561" y="1054100"/>
            <a:ext cx="6821439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74" y="979488"/>
            <a:ext cx="3613150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AutoShape 4"/>
          <p:cNvSpPr>
            <a:spLocks/>
          </p:cNvSpPr>
          <p:nvPr/>
        </p:nvSpPr>
        <p:spPr bwMode="auto">
          <a:xfrm>
            <a:off x="7589886" y="2489200"/>
            <a:ext cx="1327150" cy="323850"/>
          </a:xfrm>
          <a:prstGeom prst="callout1">
            <a:avLst>
              <a:gd name="adj1" fmla="val 35296"/>
              <a:gd name="adj2" fmla="val -5741"/>
              <a:gd name="adj3" fmla="val 286764"/>
              <a:gd name="adj4" fmla="val -15215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Tuba uterina</a:t>
            </a:r>
          </a:p>
        </p:txBody>
      </p:sp>
      <p:sp>
        <p:nvSpPr>
          <p:cNvPr id="39941" name="AutoShape 5"/>
          <p:cNvSpPr>
            <a:spLocks/>
          </p:cNvSpPr>
          <p:nvPr/>
        </p:nvSpPr>
        <p:spPr bwMode="auto">
          <a:xfrm>
            <a:off x="2230486" y="5143500"/>
            <a:ext cx="1889125" cy="352425"/>
          </a:xfrm>
          <a:prstGeom prst="callout1">
            <a:avLst>
              <a:gd name="adj1" fmla="val 32431"/>
              <a:gd name="adj2" fmla="val 104032"/>
              <a:gd name="adj3" fmla="val 1352"/>
              <a:gd name="adj4" fmla="val 166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Clitoris</a:t>
            </a:r>
          </a:p>
        </p:txBody>
      </p:sp>
      <p:sp>
        <p:nvSpPr>
          <p:cNvPr id="39942" name="AutoShape 6"/>
          <p:cNvSpPr>
            <a:spLocks/>
          </p:cNvSpPr>
          <p:nvPr/>
        </p:nvSpPr>
        <p:spPr bwMode="auto">
          <a:xfrm>
            <a:off x="8107411" y="4702175"/>
            <a:ext cx="1374775" cy="352425"/>
          </a:xfrm>
          <a:prstGeom prst="callout1">
            <a:avLst>
              <a:gd name="adj1" fmla="val 32431"/>
              <a:gd name="adj2" fmla="val -5542"/>
              <a:gd name="adj3" fmla="val 12162"/>
              <a:gd name="adj4" fmla="val -126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Vagina</a:t>
            </a: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8088361" y="3501008"/>
            <a:ext cx="2028255" cy="362967"/>
          </a:xfrm>
          <a:prstGeom prst="callout1">
            <a:avLst>
              <a:gd name="adj1" fmla="val 32431"/>
              <a:gd name="adj2" fmla="val -3806"/>
              <a:gd name="adj3" fmla="val 182431"/>
              <a:gd name="adj4" fmla="val -87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Lucida Sans Unicode" pitchFamily="34" charset="0"/>
              </a:rPr>
              <a:t>Uterus</a:t>
            </a:r>
          </a:p>
        </p:txBody>
      </p:sp>
      <p:sp>
        <p:nvSpPr>
          <p:cNvPr id="39944" name="AutoShape 8"/>
          <p:cNvSpPr>
            <a:spLocks/>
          </p:cNvSpPr>
          <p:nvPr/>
        </p:nvSpPr>
        <p:spPr bwMode="auto">
          <a:xfrm>
            <a:off x="2952799" y="3644900"/>
            <a:ext cx="1192212" cy="352425"/>
          </a:xfrm>
          <a:prstGeom prst="callout1">
            <a:avLst>
              <a:gd name="adj1" fmla="val 32431"/>
              <a:gd name="adj2" fmla="val 106394"/>
              <a:gd name="adj3" fmla="val 20269"/>
              <a:gd name="adj4" fmla="val 215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Ovarium</a:t>
            </a:r>
          </a:p>
        </p:txBody>
      </p:sp>
      <p:sp>
        <p:nvSpPr>
          <p:cNvPr id="39945" name="AutoShape 9"/>
          <p:cNvSpPr>
            <a:spLocks/>
          </p:cNvSpPr>
          <p:nvPr/>
        </p:nvSpPr>
        <p:spPr bwMode="auto">
          <a:xfrm>
            <a:off x="6316711" y="6156325"/>
            <a:ext cx="1774825" cy="295275"/>
          </a:xfrm>
          <a:prstGeom prst="callout1">
            <a:avLst>
              <a:gd name="adj1" fmla="val 38708"/>
              <a:gd name="adj2" fmla="val -4292"/>
              <a:gd name="adj3" fmla="val -245699"/>
              <a:gd name="adj4" fmla="val -30593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minor</a:t>
            </a:r>
          </a:p>
        </p:txBody>
      </p:sp>
      <p:sp>
        <p:nvSpPr>
          <p:cNvPr id="39946" name="AutoShape 10"/>
          <p:cNvSpPr>
            <a:spLocks/>
          </p:cNvSpPr>
          <p:nvPr/>
        </p:nvSpPr>
        <p:spPr bwMode="auto">
          <a:xfrm>
            <a:off x="2557511" y="6118225"/>
            <a:ext cx="2574925" cy="352425"/>
          </a:xfrm>
          <a:prstGeom prst="callout1">
            <a:avLst>
              <a:gd name="adj1" fmla="val 32431"/>
              <a:gd name="adj2" fmla="val 102958"/>
              <a:gd name="adj3" fmla="val -166218"/>
              <a:gd name="adj4" fmla="val 119977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major</a:t>
            </a:r>
          </a:p>
        </p:txBody>
      </p:sp>
      <p:sp>
        <p:nvSpPr>
          <p:cNvPr id="39947" name="AutoShape 11"/>
          <p:cNvSpPr>
            <a:spLocks/>
          </p:cNvSpPr>
          <p:nvPr/>
        </p:nvSpPr>
        <p:spPr bwMode="auto">
          <a:xfrm>
            <a:off x="6516736" y="5616575"/>
            <a:ext cx="2822575" cy="352425"/>
          </a:xfrm>
          <a:prstGeom prst="callout1">
            <a:avLst>
              <a:gd name="adj1" fmla="val 32431"/>
              <a:gd name="adj2" fmla="val -2699"/>
              <a:gd name="adj3" fmla="val -71171"/>
              <a:gd name="adj4" fmla="val -23565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Vestibulum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NŐI NEMI SZERVEK - Organa </a:t>
            </a:r>
            <a:r>
              <a:rPr lang="hu-HU" sz="2400" dirty="0" err="1">
                <a:solidFill>
                  <a:srgbClr val="2D2DB9"/>
                </a:solidFill>
                <a:latin typeface="Calibri" pitchFamily="34" charset="0"/>
              </a:rPr>
              <a:t>genitalia</a:t>
            </a: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rgbClr val="2D2DB9"/>
                </a:solidFill>
                <a:latin typeface="Calibri" pitchFamily="34" charset="0"/>
              </a:rPr>
              <a:t>feminina</a:t>
            </a:r>
            <a:endParaRPr lang="hu-HU" sz="2400" dirty="0">
              <a:solidFill>
                <a:srgbClr val="2D2DB9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6024" y="1556792"/>
            <a:ext cx="4211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Belső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petefészek (ovarium)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petevezeték (tuba uterina)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méh (uterus)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hüvely (vagina)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glandula bulbourethralis</a:t>
            </a:r>
            <a:b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Bartholin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mirigy)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Külső: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vulva</a:t>
            </a:r>
            <a:endParaRPr lang="hu-HU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kisajak 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(labium </a:t>
            </a:r>
            <a:r>
              <a:rPr lang="hu-H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minor)</a:t>
            </a: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nagyajak (labium </a:t>
            </a:r>
            <a:r>
              <a:rPr lang="hu-H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major)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bulbus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vestibuli</a:t>
            </a:r>
            <a:endParaRPr lang="hu-H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csikló (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clitoris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13" y="2272420"/>
            <a:ext cx="3190392" cy="40378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011" y="807325"/>
            <a:ext cx="4446494" cy="5529262"/>
          </a:xfrm>
          <a:prstGeom prst="rect">
            <a:avLst/>
          </a:prstGeom>
        </p:spPr>
      </p:pic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5719776" y="976683"/>
            <a:ext cx="273270" cy="2910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912210" y="3019783"/>
            <a:ext cx="424629" cy="1655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xmlns="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868566" y="1495333"/>
            <a:ext cx="2314460" cy="399956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123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84. </a:t>
            </a:r>
            <a:r>
              <a:rPr lang="hu-HU" sz="2800" b="1" dirty="0" err="1" smtClean="0"/>
              <a:t>Uterus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525867" y="1087524"/>
            <a:ext cx="342158" cy="402713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808052" y="6337358"/>
            <a:ext cx="248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sejtdús</a:t>
            </a:r>
            <a:r>
              <a:rPr lang="hu-HU" sz="2400" dirty="0" smtClean="0"/>
              <a:t> kötőszövet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2191238" y="2102898"/>
            <a:ext cx="125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mirigyek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5915695" y="607877"/>
            <a:ext cx="190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endometrium</a:t>
            </a:r>
            <a:endParaRPr lang="hu-HU" sz="2400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7336839" y="2788950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myometrium</a:t>
            </a:r>
            <a:endParaRPr lang="hu-HU" sz="2400" dirty="0"/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456203" y="1228674"/>
            <a:ext cx="4596563" cy="10437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3644005" y="1495333"/>
            <a:ext cx="1590115" cy="7770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églalap 31"/>
          <p:cNvSpPr/>
          <p:nvPr/>
        </p:nvSpPr>
        <p:spPr>
          <a:xfrm rot="3363059">
            <a:off x="5166870" y="1031829"/>
            <a:ext cx="317209" cy="4194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2028057" y="2441942"/>
            <a:ext cx="254478" cy="17146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>
            <a:off x="2326741" y="2471596"/>
            <a:ext cx="641664" cy="21466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 flipV="1">
            <a:off x="972580" y="5216834"/>
            <a:ext cx="5194" cy="12111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1004935" y="4570890"/>
            <a:ext cx="1086994" cy="1848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039" y="-10038"/>
            <a:ext cx="6784961" cy="6868038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:a16="http://schemas.microsoft.com/office/drawing/2014/main" xmlns="" id="{58D0C2BF-F2DD-48A9-98B5-2FA0FF199128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409521"/>
            <a:ext cx="2841319" cy="7085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4072456" y="646969"/>
            <a:ext cx="1147081" cy="6177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5356783" y="4925235"/>
            <a:ext cx="1171603" cy="2220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1946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78. </a:t>
            </a:r>
            <a:r>
              <a:rPr lang="hu-HU" sz="2800" b="1" dirty="0" err="1" smtClean="0"/>
              <a:t>Testis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908442" y="1133275"/>
            <a:ext cx="10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artéria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5287098" y="378583"/>
            <a:ext cx="14984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Leydig</a:t>
            </a:r>
            <a:r>
              <a:rPr lang="hu-HU" sz="2400" dirty="0" smtClean="0"/>
              <a:t> sejt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2" y="474800"/>
            <a:ext cx="2172421" cy="1985322"/>
          </a:xfrm>
          <a:prstGeom prst="rect">
            <a:avLst/>
          </a:prstGeom>
        </p:spPr>
      </p:pic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503691" y="646969"/>
            <a:ext cx="1704015" cy="45174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934579" y="646969"/>
            <a:ext cx="1284958" cy="1527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351336" cy="5150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5356783" y="4864818"/>
            <a:ext cx="2166647" cy="604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194955" cy="6629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919598"/>
            <a:ext cx="2525802" cy="1984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6227831" y="1927173"/>
            <a:ext cx="14510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spermium</a:t>
            </a:r>
            <a:endParaRPr lang="hu-HU" sz="2400" dirty="0"/>
          </a:p>
        </p:txBody>
      </p:sp>
      <p:cxnSp>
        <p:nvCxnSpPr>
          <p:cNvPr id="48" name="Egyenes összekötő nyíllal 47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6036310" y="2414872"/>
            <a:ext cx="313624" cy="218774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6349934" y="2388838"/>
            <a:ext cx="603416" cy="14535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zis 57"/>
          <p:cNvSpPr/>
          <p:nvPr/>
        </p:nvSpPr>
        <p:spPr>
          <a:xfrm rot="730262">
            <a:off x="3737130" y="925293"/>
            <a:ext cx="4911984" cy="598879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2359039" y="5887241"/>
            <a:ext cx="23230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spermatogonium</a:t>
            </a:r>
            <a:endParaRPr lang="hu-HU" sz="2400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2355361" y="4696559"/>
            <a:ext cx="29977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spermatocyta</a:t>
            </a:r>
            <a:r>
              <a:rPr lang="hu-HU" sz="2400" dirty="0" smtClean="0"/>
              <a:t> (primer)</a:t>
            </a:r>
            <a:endParaRPr lang="hu-HU" sz="2400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2382024" y="3357370"/>
            <a:ext cx="16004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spermatida</a:t>
            </a:r>
            <a:endParaRPr lang="hu-HU" sz="2400" dirty="0"/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366957" y="2515457"/>
            <a:ext cx="17967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dirty="0" err="1" smtClean="0"/>
              <a:t>tubulus</a:t>
            </a:r>
            <a:r>
              <a:rPr lang="hu-HU" sz="2400" dirty="0" smtClean="0"/>
              <a:t> </a:t>
            </a:r>
            <a:r>
              <a:rPr lang="hu-HU" sz="2400" dirty="0" err="1" smtClean="0"/>
              <a:t>seminiferus</a:t>
            </a:r>
            <a:r>
              <a:rPr lang="hu-HU" sz="2400" dirty="0" smtClean="0"/>
              <a:t> </a:t>
            </a:r>
            <a:r>
              <a:rPr lang="hu-HU" sz="2400" dirty="0" err="1" smtClean="0"/>
              <a:t>contortus</a:t>
            </a:r>
            <a:endParaRPr lang="hu-HU" sz="2400" dirty="0"/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  <a:stCxn id="59" idx="3"/>
          </p:cNvCxnSpPr>
          <p:nvPr/>
        </p:nvCxnSpPr>
        <p:spPr>
          <a:xfrm flipV="1">
            <a:off x="2163743" y="2359926"/>
            <a:ext cx="2031491" cy="755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0"/>
          <a:stretch/>
        </p:blipFill>
        <p:spPr>
          <a:xfrm>
            <a:off x="3123446" y="828675"/>
            <a:ext cx="6020554" cy="60293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528"/>
            <a:ext cx="3074560" cy="2869949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:a16="http://schemas.microsoft.com/office/drawing/2014/main" xmlns="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74051" y="523220"/>
            <a:ext cx="207431" cy="20028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253497" y="2526032"/>
            <a:ext cx="574353" cy="15208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660671"/>
            <a:ext cx="477209" cy="31105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3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81. </a:t>
            </a:r>
            <a:r>
              <a:rPr lang="hu-HU" sz="2800" b="1" dirty="0" err="1" smtClean="0"/>
              <a:t>Prostata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93630" y="3920122"/>
            <a:ext cx="111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urethra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1097657" y="4900233"/>
            <a:ext cx="125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mirigyek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6132701" y="193188"/>
            <a:ext cx="136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simaizom</a:t>
            </a:r>
            <a:endParaRPr lang="hu-HU" sz="2400" dirty="0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258432"/>
            <a:ext cx="74911" cy="35127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88676" y="2716306"/>
            <a:ext cx="2715771" cy="20548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99824" y="3088395"/>
            <a:ext cx="7197442" cy="16827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xmlns="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499196" cy="15565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xmlns="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1920517" cy="2008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hu-HU" altLang="hu-HU" sz="2000" b="1">
                <a:solidFill>
                  <a:schemeClr val="tx1"/>
                </a:solidFill>
                <a:latin typeface="Lucida Sans Unicode" panose="020B0602030504020204" pitchFamily="34" charset="0"/>
              </a:rPr>
              <a:t>Ovarium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2627313" y="1341438"/>
            <a:ext cx="6480175" cy="5245100"/>
            <a:chOff x="2627313" y="1341438"/>
            <a:chExt cx="6480175" cy="5245100"/>
          </a:xfrm>
        </p:grpSpPr>
        <p:grpSp>
          <p:nvGrpSpPr>
            <p:cNvPr id="64516" name="Group 4"/>
            <p:cNvGrpSpPr>
              <a:grpSpLocks/>
            </p:cNvGrpSpPr>
            <p:nvPr/>
          </p:nvGrpSpPr>
          <p:grpSpPr bwMode="auto">
            <a:xfrm>
              <a:off x="2627313" y="1341438"/>
              <a:ext cx="6480175" cy="5245100"/>
              <a:chOff x="1655" y="845"/>
              <a:chExt cx="4082" cy="3304"/>
            </a:xfrm>
          </p:grpSpPr>
          <p:graphicFrame>
            <p:nvGraphicFramePr>
              <p:cNvPr id="64517" name="Object 5"/>
              <p:cNvGraphicFramePr>
                <a:graphicFrameLocks noChangeAspect="1"/>
              </p:cNvGraphicFramePr>
              <p:nvPr/>
            </p:nvGraphicFramePr>
            <p:xfrm>
              <a:off x="1655" y="845"/>
              <a:ext cx="4082" cy="33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8" name="Image" r:id="rId3" imgW="14082540" imgH="11720635" progId="Photoshop.Image.9">
                      <p:embed/>
                    </p:oleObj>
                  </mc:Choice>
                  <mc:Fallback>
                    <p:oleObj name="Image" r:id="rId3" imgW="14082540" imgH="11720635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5" y="845"/>
                            <a:ext cx="4082" cy="33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518" name="Text Box 6"/>
              <p:cNvSpPr txBox="1">
                <a:spLocks noChangeArrowheads="1"/>
              </p:cNvSpPr>
              <p:nvPr/>
            </p:nvSpPr>
            <p:spPr bwMode="auto">
              <a:xfrm>
                <a:off x="1655" y="3294"/>
                <a:ext cx="89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hu-HU" altLang="hu-HU" sz="1400" b="0" dirty="0">
                    <a:latin typeface="Arial" panose="020B0604020202020204" pitchFamily="34" charset="0"/>
                  </a:rPr>
                  <a:t>corpus </a:t>
                </a:r>
                <a:r>
                  <a:rPr lang="hu-HU" altLang="hu-HU" sz="1400" b="0" dirty="0" err="1">
                    <a:latin typeface="Arial" panose="020B0604020202020204" pitchFamily="34" charset="0"/>
                  </a:rPr>
                  <a:t>albicans</a:t>
                </a:r>
                <a:endParaRPr lang="hu-HU" altLang="hu-HU" sz="14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Szövegdoboz 1"/>
            <p:cNvSpPr txBox="1"/>
            <p:nvPr/>
          </p:nvSpPr>
          <p:spPr>
            <a:xfrm>
              <a:off x="3504520" y="1959429"/>
              <a:ext cx="1077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err="1" smtClean="0"/>
                <a:t>secunder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4713512" y="1405330"/>
              <a:ext cx="1077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smtClean="0"/>
                <a:t>tercier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9188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>
                <a:solidFill>
                  <a:schemeClr val="tx1"/>
                </a:solidFill>
                <a:latin typeface="Lucida Sans Unicode" panose="020B0602030504020204" pitchFamily="34" charset="0"/>
              </a:rPr>
              <a:t>Tüszőérés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532765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primer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oocyták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a születés előtt már a petefészekben megtalálhatóak.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Az első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szakaszt még nem fejezték be.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Az első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 vége: ovuláció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második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 vége: megtermékenyítés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follikulust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alkotó sejtek: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 err="1">
                <a:latin typeface="Lucida Sans Unicode" panose="020B0602030504020204" pitchFamily="34" charset="0"/>
              </a:rPr>
              <a:t>Granulosa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sejtek (belső réteg) 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 err="1">
                <a:latin typeface="Lucida Sans Unicode" panose="020B0602030504020204" pitchFamily="34" charset="0"/>
              </a:rPr>
              <a:t>Theca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sejtek (külső réteg)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érését a </a:t>
            </a:r>
            <a:r>
              <a:rPr lang="hu-HU" altLang="hu-HU" sz="1200" b="0" dirty="0" err="1" smtClean="0">
                <a:latin typeface="Lucida Sans Unicode" panose="020B0602030504020204" pitchFamily="34" charset="0"/>
              </a:rPr>
              <a:t>hypophysis</a:t>
            </a:r>
            <a:r>
              <a:rPr lang="hu-HU" altLang="hu-HU" sz="1200" b="0" dirty="0" smtClean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FSH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stimuláló hormon)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-ja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befolyásolja.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Ovulációt követően 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hypophysis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LH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luteinizáló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hormon)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-ja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hatására kialakul a 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(sárgatest).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Megtermékenyítés után 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chorion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által termelt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HCG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(humán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choriogonadotropin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 a sárgatestet hónapokig fenntartja 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(corpus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graviditatis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Megtermékenyítés nélkül a sárgatest 10-14 nap múltán elsorvad (corpus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menstruationis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sárgatest hormonja a progeszteron az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endometrium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megtartásásért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és a szekréciós fázis koordinálásáért felelős.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>
            <p:extLst/>
          </p:nvPr>
        </p:nvGraphicFramePr>
        <p:xfrm>
          <a:off x="5862773" y="560196"/>
          <a:ext cx="1661369" cy="6266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3" imgW="1517779" imgH="5724155" progId="Photoshop.Image.9">
                  <p:embed/>
                </p:oleObj>
              </mc:Choice>
              <mc:Fallback>
                <p:oleObj name="Image" r:id="rId3" imgW="1517779" imgH="572415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773" y="560196"/>
                        <a:ext cx="1661369" cy="6266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524750" y="711200"/>
            <a:ext cx="1795463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0">
                <a:latin typeface="Lucida Sans Unicode" panose="020B0602030504020204" pitchFamily="34" charset="0"/>
              </a:rPr>
              <a:t>Primordiális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Primer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Secunder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Tercier follikulus</a:t>
            </a: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(Graaf-féle tüsző)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Corpus luteum</a:t>
            </a: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Corpus albicans</a:t>
            </a:r>
          </a:p>
        </p:txBody>
      </p:sp>
    </p:spTree>
    <p:extLst>
      <p:ext uri="{BB962C8B-B14F-4D97-AF65-F5344CB8AC3E}">
        <p14:creationId xmlns:p14="http://schemas.microsoft.com/office/powerpoint/2010/main" val="31160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Kati\Kati munkahelyi 20120713\oktatasi segedanyagok\konyvek\elsevier\carlson abrak\M9780323053853-001-f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0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03271" y="597528"/>
            <a:ext cx="168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Oogenesis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733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79388" y="547688"/>
            <a:ext cx="6011862" cy="576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827" name="Picture 3" descr="primertüsző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00" y="1142802"/>
            <a:ext cx="4906576" cy="43321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571736" y="857232"/>
            <a:ext cx="1074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(„</a:t>
            </a:r>
            <a:r>
              <a:rPr lang="hu-HU" sz="1200" dirty="0" smtClean="0">
                <a:solidFill>
                  <a:srgbClr val="000000"/>
                </a:solidFill>
                <a:latin typeface="Lucida Sans Unicode" pitchFamily="34" charset="0"/>
              </a:rPr>
              <a:t>csírahám”</a:t>
            </a: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)</a:t>
            </a:r>
            <a:endParaRPr lang="hu-HU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720850" y="877888"/>
            <a:ext cx="70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stroma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257300" y="5557838"/>
            <a:ext cx="84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zona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pellucida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2143125" y="5486400"/>
            <a:ext cx="90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secunder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094038" y="5486400"/>
            <a:ext cx="722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primer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oocyta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3948113" y="5486400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theca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follikuli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826000" y="548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atretizáló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follikulusok 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25425" y="4981575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primer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follikulus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6300788" y="549275"/>
            <a:ext cx="2771775" cy="5759450"/>
            <a:chOff x="4014" y="346"/>
            <a:chExt cx="1746" cy="3628"/>
          </a:xfrm>
        </p:grpSpPr>
        <p:sp>
          <p:nvSpPr>
            <p:cNvPr id="77837" name="Rectangle 13"/>
            <p:cNvSpPr>
              <a:spLocks noChangeArrowheads="1"/>
            </p:cNvSpPr>
            <p:nvPr/>
          </p:nvSpPr>
          <p:spPr bwMode="auto">
            <a:xfrm>
              <a:off x="4014" y="346"/>
              <a:ext cx="1746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7838" name="Picture 14" descr="sárga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" y="2140"/>
              <a:ext cx="1542" cy="1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4422" y="2024"/>
              <a:ext cx="10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corpus 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luteum</a:t>
              </a:r>
              <a:endParaRPr lang="hu-HU" sz="1200" dirty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pic>
          <p:nvPicPr>
            <p:cNvPr id="77840" name="Picture 16" descr="petefészek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663"/>
              <a:ext cx="1542" cy="1303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4513" y="445"/>
              <a:ext cx="8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tercier 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folli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k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ulus</a:t>
              </a:r>
              <a:endParaRPr lang="hu-HU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endParaRPr>
            </a:p>
          </p:txBody>
        </p:sp>
      </p:grp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3471863" y="835025"/>
            <a:ext cx="16658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 dirty="0" smtClean="0">
                <a:solidFill>
                  <a:srgbClr val="000000"/>
                </a:solidFill>
                <a:latin typeface="Arial" charset="0"/>
              </a:rPr>
              <a:t>egyrétegű köbhám</a:t>
            </a:r>
            <a:endParaRPr lang="hu-HU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788" y="25127"/>
            <a:ext cx="4919463" cy="369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0" b="3426"/>
          <a:stretch/>
        </p:blipFill>
        <p:spPr bwMode="auto">
          <a:xfrm>
            <a:off x="1" y="2636912"/>
            <a:ext cx="5581934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1649</TotalTime>
  <Words>833</Words>
  <Application>Microsoft Office PowerPoint</Application>
  <PresentationFormat>Diavetítés a képernyőre (4:3 oldalarány)</PresentationFormat>
  <Paragraphs>346</Paragraphs>
  <Slides>42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Lucida Sans Unicode</vt:lpstr>
      <vt:lpstr>Tahoma</vt:lpstr>
      <vt:lpstr>Times New Roman</vt:lpstr>
      <vt:lpstr>Office-téma</vt:lpstr>
      <vt:lpstr>Image</vt:lpstr>
      <vt:lpstr>PowerPoint bemutató</vt:lpstr>
      <vt:lpstr>PowerPoint bemutató</vt:lpstr>
      <vt:lpstr>PowerPoint bemutató</vt:lpstr>
      <vt:lpstr>PowerPoint bemutató</vt:lpstr>
      <vt:lpstr>Ovarium</vt:lpstr>
      <vt:lpstr>PowerPoint bemutató</vt:lpstr>
      <vt:lpstr>PowerPoint bemutató</vt:lpstr>
      <vt:lpstr>PowerPoint bemutató</vt:lpstr>
      <vt:lpstr>PowerPoint bemutató</vt:lpstr>
      <vt:lpstr>PowerPoint bemutató</vt:lpstr>
      <vt:lpstr>TUBA UTERINA (PETEVEZETÉK)</vt:lpstr>
      <vt:lpstr>PowerPoint bemutató</vt:lpstr>
      <vt:lpstr>PowerPoint bemutató</vt:lpstr>
      <vt:lpstr>Az endometrium szöveti szerkezete</vt:lpstr>
      <vt:lpstr>Ovariális ciklus: peteérés</vt:lpstr>
      <vt:lpstr>Uterinális ciklus: endometrialis változás 1</vt:lpstr>
      <vt:lpstr>Uterinális ciklus: endometrialis változás 2</vt:lpstr>
      <vt:lpstr>Uterinális ciklus: endometrialis változás 3</vt:lpstr>
      <vt:lpstr>Fertilizáció esetén</vt:lpstr>
      <vt:lpstr>Fertilizáció hiányában…</vt:lpstr>
      <vt:lpstr>PowerPoint bemutató</vt:lpstr>
      <vt:lpstr>PowerPoint bemutató</vt:lpstr>
      <vt:lpstr>PowerPoint bemutató</vt:lpstr>
      <vt:lpstr> Spermatogenesis  </vt:lpstr>
      <vt:lpstr>Spermatogenesis</vt:lpstr>
      <vt:lpstr> Spermiogenesis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91</cp:revision>
  <dcterms:created xsi:type="dcterms:W3CDTF">2018-01-30T07:42:18Z</dcterms:created>
  <dcterms:modified xsi:type="dcterms:W3CDTF">2018-04-01T19:28:30Z</dcterms:modified>
</cp:coreProperties>
</file>