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9" r:id="rId2"/>
    <p:sldId id="267" r:id="rId3"/>
    <p:sldId id="268" r:id="rId4"/>
    <p:sldId id="270" r:id="rId5"/>
    <p:sldId id="256" r:id="rId6"/>
    <p:sldId id="257" r:id="rId7"/>
    <p:sldId id="261" r:id="rId8"/>
    <p:sldId id="258" r:id="rId9"/>
    <p:sldId id="259" r:id="rId10"/>
    <p:sldId id="260" r:id="rId11"/>
    <p:sldId id="271" r:id="rId12"/>
    <p:sldId id="262" r:id="rId13"/>
    <p:sldId id="263" r:id="rId14"/>
    <p:sldId id="264" r:id="rId15"/>
    <p:sldId id="265" r:id="rId16"/>
    <p:sldId id="266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102" y="7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2018.02.12.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29679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2018.02.12.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24124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2018.02.12.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31280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2018.02.12.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24823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2018.02.12.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27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2018.02.12.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70408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2018.02.12.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03057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2018.02.12.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6384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2018.02.12.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4938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2018.02.12.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34199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2018.02.12.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40994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27582-8838-4FE1-959A-0087BAB183A5}" type="datetimeFigureOut">
              <a:rPr lang="hu-HU" smtClean="0"/>
              <a:t>2018.02.12.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8650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11" Type="http://schemas.microsoft.com/office/2007/relationships/hdphoto" Target="../media/hdphoto19.wdp"/><Relationship Id="rId5" Type="http://schemas.openxmlformats.org/officeDocument/2006/relationships/image" Target="../media/image49.jpeg"/><Relationship Id="rId10" Type="http://schemas.openxmlformats.org/officeDocument/2006/relationships/image" Target="../media/image53.png"/><Relationship Id="rId4" Type="http://schemas.openxmlformats.org/officeDocument/2006/relationships/image" Target="../media/image48.jpeg"/><Relationship Id="rId9" Type="http://schemas.microsoft.com/office/2007/relationships/hdphoto" Target="../media/hdphoto18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7" Type="http://schemas.microsoft.com/office/2007/relationships/hdphoto" Target="../media/hdphoto22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microsoft.com/office/2007/relationships/hdphoto" Target="../media/hdphoto21.wdp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jpeg"/><Relationship Id="rId7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microsoft.com/office/2007/relationships/hdphoto" Target="../media/hdphoto1.wdp"/><Relationship Id="rId10" Type="http://schemas.openxmlformats.org/officeDocument/2006/relationships/image" Target="../media/image10.jpeg"/><Relationship Id="rId4" Type="http://schemas.openxmlformats.org/officeDocument/2006/relationships/image" Target="../media/image5.png"/><Relationship Id="rId9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jpe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18" Type="http://schemas.openxmlformats.org/officeDocument/2006/relationships/image" Target="../media/image28.png"/><Relationship Id="rId3" Type="http://schemas.openxmlformats.org/officeDocument/2006/relationships/image" Target="../media/image19.png"/><Relationship Id="rId21" Type="http://schemas.microsoft.com/office/2007/relationships/hdphoto" Target="../media/hdphoto10.wdp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17" Type="http://schemas.microsoft.com/office/2007/relationships/hdphoto" Target="../media/hdphoto8.wdp"/><Relationship Id="rId2" Type="http://schemas.openxmlformats.org/officeDocument/2006/relationships/image" Target="../media/image18.jpe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microsoft.com/office/2007/relationships/hdphoto" Target="../media/hdphoto5.wdp"/><Relationship Id="rId5" Type="http://schemas.openxmlformats.org/officeDocument/2006/relationships/image" Target="../media/image20.jpeg"/><Relationship Id="rId15" Type="http://schemas.microsoft.com/office/2007/relationships/hdphoto" Target="../media/hdphoto7.wdp"/><Relationship Id="rId23" Type="http://schemas.microsoft.com/office/2007/relationships/hdphoto" Target="../media/hdphoto11.wdp"/><Relationship Id="rId10" Type="http://schemas.openxmlformats.org/officeDocument/2006/relationships/image" Target="../media/image24.png"/><Relationship Id="rId19" Type="http://schemas.microsoft.com/office/2007/relationships/hdphoto" Target="../media/hdphoto9.wdp"/><Relationship Id="rId4" Type="http://schemas.microsoft.com/office/2007/relationships/hdphoto" Target="../media/hdphoto3.wdp"/><Relationship Id="rId9" Type="http://schemas.openxmlformats.org/officeDocument/2006/relationships/image" Target="../media/image23.jpe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38.png"/><Relationship Id="rId3" Type="http://schemas.openxmlformats.org/officeDocument/2006/relationships/image" Target="../media/image32.jpeg"/><Relationship Id="rId7" Type="http://schemas.openxmlformats.org/officeDocument/2006/relationships/image" Target="../media/image35.png"/><Relationship Id="rId12" Type="http://schemas.microsoft.com/office/2007/relationships/hdphoto" Target="../media/hdphoto15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5" Type="http://schemas.openxmlformats.org/officeDocument/2006/relationships/image" Target="../media/image39.jpeg"/><Relationship Id="rId10" Type="http://schemas.microsoft.com/office/2007/relationships/hdphoto" Target="../media/hdphoto14.wdp"/><Relationship Id="rId4" Type="http://schemas.openxmlformats.org/officeDocument/2006/relationships/image" Target="../media/image33.jpeg"/><Relationship Id="rId9" Type="http://schemas.openxmlformats.org/officeDocument/2006/relationships/image" Target="../media/image36.png"/><Relationship Id="rId14" Type="http://schemas.microsoft.com/office/2007/relationships/hdphoto" Target="../media/hdphoto16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1.jpeg"/><Relationship Id="rId7" Type="http://schemas.openxmlformats.org/officeDocument/2006/relationships/image" Target="../media/image44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1D96310A-2B24-490E-B739-C6092B0EFD63}"/>
              </a:ext>
            </a:extLst>
          </p:cNvPr>
          <p:cNvSpPr txBox="1"/>
          <p:nvPr/>
        </p:nvSpPr>
        <p:spPr>
          <a:xfrm>
            <a:off x="1129327" y="1359017"/>
            <a:ext cx="68853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b="1" dirty="0"/>
              <a:t>Bevezetés, alapszövetek, bőr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DFCF1C90-6ACB-43D6-AA9F-6F80174DE93C}"/>
              </a:ext>
            </a:extLst>
          </p:cNvPr>
          <p:cNvSpPr txBox="1"/>
          <p:nvPr/>
        </p:nvSpPr>
        <p:spPr>
          <a:xfrm>
            <a:off x="1662339" y="3429000"/>
            <a:ext cx="549317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dirty="0"/>
              <a:t>Gyógyszerésztudományi Kar</a:t>
            </a:r>
          </a:p>
          <a:p>
            <a:pPr algn="ctr"/>
            <a:endParaRPr lang="hu-HU" sz="2800" dirty="0"/>
          </a:p>
          <a:p>
            <a:pPr algn="ctr"/>
            <a:r>
              <a:rPr lang="hu-HU" sz="2800" dirty="0"/>
              <a:t>Szövettani gyakorlat I.</a:t>
            </a:r>
          </a:p>
          <a:p>
            <a:pPr algn="ctr"/>
            <a:endParaRPr lang="hu-HU" sz="2800" dirty="0"/>
          </a:p>
          <a:p>
            <a:pPr algn="ctr"/>
            <a:r>
              <a:rPr lang="hu-HU" sz="2400" b="1" dirty="0"/>
              <a:t>Anatómiai, Szövet- és Fejlődéstani Intézet</a:t>
            </a:r>
          </a:p>
          <a:p>
            <a:pPr algn="ctr"/>
            <a:r>
              <a:rPr lang="hu-HU" sz="2400" b="1" dirty="0"/>
              <a:t>2018.</a:t>
            </a:r>
          </a:p>
        </p:txBody>
      </p:sp>
    </p:spTree>
    <p:extLst>
      <p:ext uri="{BB962C8B-B14F-4D97-AF65-F5344CB8AC3E}">
        <p14:creationId xmlns:p14="http://schemas.microsoft.com/office/powerpoint/2010/main" val="1071569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EF67D74D-49D2-4AC3-A093-07377285C9A3}"/>
              </a:ext>
            </a:extLst>
          </p:cNvPr>
          <p:cNvSpPr txBox="1"/>
          <p:nvPr/>
        </p:nvSpPr>
        <p:spPr>
          <a:xfrm>
            <a:off x="2147777" y="16778"/>
            <a:ext cx="3056799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/>
              <a:t>Izomszövet:</a:t>
            </a:r>
          </a:p>
          <a:p>
            <a:r>
              <a:rPr lang="hu-HU" dirty="0"/>
              <a:t>	- harántcsíkolt izomszövet</a:t>
            </a:r>
          </a:p>
          <a:p>
            <a:endParaRPr lang="hu-HU" dirty="0"/>
          </a:p>
          <a:p>
            <a:r>
              <a:rPr lang="hu-HU" dirty="0"/>
              <a:t>	- simaizomszövet</a:t>
            </a:r>
          </a:p>
          <a:p>
            <a:endParaRPr lang="hu-HU" dirty="0"/>
          </a:p>
          <a:p>
            <a:r>
              <a:rPr lang="hu-HU" dirty="0"/>
              <a:t>	- szívizomszövet</a:t>
            </a:r>
          </a:p>
          <a:p>
            <a:r>
              <a:rPr lang="hu-HU" dirty="0"/>
              <a:t>	</a:t>
            </a:r>
          </a:p>
          <a:p>
            <a:r>
              <a:rPr lang="hu-HU" b="1" dirty="0"/>
              <a:t>Idegszövet:</a:t>
            </a:r>
          </a:p>
          <a:p>
            <a:r>
              <a:rPr lang="hu-HU" dirty="0"/>
              <a:t>	- </a:t>
            </a:r>
            <a:r>
              <a:rPr lang="hu-HU" dirty="0" err="1"/>
              <a:t>multipolaris</a:t>
            </a:r>
            <a:r>
              <a:rPr lang="hu-HU" dirty="0"/>
              <a:t> neuron</a:t>
            </a:r>
          </a:p>
          <a:p>
            <a:r>
              <a:rPr lang="hu-HU" dirty="0"/>
              <a:t>	- perifériás ideg</a:t>
            </a:r>
          </a:p>
          <a:p>
            <a:r>
              <a:rPr lang="hu-HU" dirty="0"/>
              <a:t>		- </a:t>
            </a:r>
            <a:r>
              <a:rPr lang="hu-HU" dirty="0" err="1"/>
              <a:t>Schwann</a:t>
            </a:r>
            <a:r>
              <a:rPr lang="hu-HU" dirty="0"/>
              <a:t>-sejtek	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xmlns="" id="{B3F3A4FC-E3A1-4076-B9A8-020BE89197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834" y="217756"/>
            <a:ext cx="1772774" cy="2676088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xmlns="" id="{034C78BC-8FF6-4AD2-89E7-CAE4D34137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834" y="2985687"/>
            <a:ext cx="2841595" cy="156991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xmlns="" id="{9EF2B7A0-03B5-492B-B3C3-67D282A6B2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2007665" y="4625708"/>
            <a:ext cx="2993192" cy="2119786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xmlns="" id="{355228B8-619C-4917-83FD-B27D4B16CD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8029" y="134224"/>
            <a:ext cx="2030137" cy="2186483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xmlns="" id="{CDF2CF46-B7A1-4D35-A352-3BB3DFF7C98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7798" y="125477"/>
            <a:ext cx="1672493" cy="2186483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xmlns="" id="{6CB85D48-E384-4F53-AC2F-B938F1AF730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9253" y="4406600"/>
            <a:ext cx="3837983" cy="1441394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xmlns="" id="{E34CB428-70CB-4BC0-830B-119E5EB5F75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7798" y="2563327"/>
            <a:ext cx="1672493" cy="1591906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xmlns="" id="{6D219023-0F2E-492E-B618-E5509DEBB10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4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96648" y="2585323"/>
            <a:ext cx="2021518" cy="1569910"/>
          </a:xfrm>
          <a:prstGeom prst="rect">
            <a:avLst/>
          </a:prstGeom>
        </p:spPr>
      </p:pic>
      <p:cxnSp>
        <p:nvCxnSpPr>
          <p:cNvPr id="11" name="Egyenes összekötő nyíllal 10">
            <a:extLst>
              <a:ext uri="{FF2B5EF4-FFF2-40B4-BE49-F238E27FC236}">
                <a16:creationId xmlns:a16="http://schemas.microsoft.com/office/drawing/2014/main" xmlns="" id="{50BD292C-E886-42A6-B1D7-54ACA3C52A33}"/>
              </a:ext>
            </a:extLst>
          </p:cNvPr>
          <p:cNvCxnSpPr>
            <a:cxnSpLocks/>
          </p:cNvCxnSpPr>
          <p:nvPr/>
        </p:nvCxnSpPr>
        <p:spPr>
          <a:xfrm flipH="1" flipV="1">
            <a:off x="1211270" y="1884843"/>
            <a:ext cx="1413523" cy="497480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>
            <a:extLst>
              <a:ext uri="{FF2B5EF4-FFF2-40B4-BE49-F238E27FC236}">
                <a16:creationId xmlns:a16="http://schemas.microsoft.com/office/drawing/2014/main" xmlns="" id="{86B2C50A-203A-45D6-A0E1-1D17E6CD60BB}"/>
              </a:ext>
            </a:extLst>
          </p:cNvPr>
          <p:cNvCxnSpPr>
            <a:cxnSpLocks/>
          </p:cNvCxnSpPr>
          <p:nvPr/>
        </p:nvCxnSpPr>
        <p:spPr>
          <a:xfrm>
            <a:off x="3081993" y="2798585"/>
            <a:ext cx="117827" cy="1827123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>
            <a:extLst>
              <a:ext uri="{FF2B5EF4-FFF2-40B4-BE49-F238E27FC236}">
                <a16:creationId xmlns:a16="http://schemas.microsoft.com/office/drawing/2014/main" xmlns="" id="{170931DA-8600-40DC-A27B-A2C5036D8763}"/>
              </a:ext>
            </a:extLst>
          </p:cNvPr>
          <p:cNvCxnSpPr>
            <a:cxnSpLocks/>
          </p:cNvCxnSpPr>
          <p:nvPr/>
        </p:nvCxnSpPr>
        <p:spPr>
          <a:xfrm flipH="1">
            <a:off x="2214694" y="2382322"/>
            <a:ext cx="410099" cy="1874621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>
            <a:extLst>
              <a:ext uri="{FF2B5EF4-FFF2-40B4-BE49-F238E27FC236}">
                <a16:creationId xmlns:a16="http://schemas.microsoft.com/office/drawing/2014/main" xmlns="" id="{D7C7A685-D77A-42F6-A56F-D53292ED4F3A}"/>
              </a:ext>
            </a:extLst>
          </p:cNvPr>
          <p:cNvCxnSpPr>
            <a:cxnSpLocks/>
          </p:cNvCxnSpPr>
          <p:nvPr/>
        </p:nvCxnSpPr>
        <p:spPr>
          <a:xfrm flipH="1">
            <a:off x="2399894" y="4903365"/>
            <a:ext cx="449798" cy="890907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nyíllal 18">
            <a:extLst>
              <a:ext uri="{FF2B5EF4-FFF2-40B4-BE49-F238E27FC236}">
                <a16:creationId xmlns:a16="http://schemas.microsoft.com/office/drawing/2014/main" xmlns="" id="{3C0E0518-5381-495B-BF72-0C46D9D95C38}"/>
              </a:ext>
            </a:extLst>
          </p:cNvPr>
          <p:cNvCxnSpPr>
            <a:cxnSpLocks/>
          </p:cNvCxnSpPr>
          <p:nvPr/>
        </p:nvCxnSpPr>
        <p:spPr>
          <a:xfrm>
            <a:off x="4239683" y="1586438"/>
            <a:ext cx="1542528" cy="2820162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>
            <a:extLst>
              <a:ext uri="{FF2B5EF4-FFF2-40B4-BE49-F238E27FC236}">
                <a16:creationId xmlns:a16="http://schemas.microsoft.com/office/drawing/2014/main" xmlns="" id="{3805936C-1499-4771-9B05-A9995B4176AE}"/>
              </a:ext>
            </a:extLst>
          </p:cNvPr>
          <p:cNvCxnSpPr>
            <a:cxnSpLocks/>
          </p:cNvCxnSpPr>
          <p:nvPr/>
        </p:nvCxnSpPr>
        <p:spPr>
          <a:xfrm>
            <a:off x="4796899" y="560754"/>
            <a:ext cx="382354" cy="445454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>
            <a:extLst>
              <a:ext uri="{FF2B5EF4-FFF2-40B4-BE49-F238E27FC236}">
                <a16:creationId xmlns:a16="http://schemas.microsoft.com/office/drawing/2014/main" xmlns="" id="{302024AC-CBD4-4DB9-8701-88916742FA1C}"/>
              </a:ext>
            </a:extLst>
          </p:cNvPr>
          <p:cNvCxnSpPr>
            <a:cxnSpLocks/>
          </p:cNvCxnSpPr>
          <p:nvPr/>
        </p:nvCxnSpPr>
        <p:spPr>
          <a:xfrm>
            <a:off x="4303552" y="1052460"/>
            <a:ext cx="875701" cy="1532863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zövegdoboz 22">
            <a:extLst>
              <a:ext uri="{FF2B5EF4-FFF2-40B4-BE49-F238E27FC236}">
                <a16:creationId xmlns:a16="http://schemas.microsoft.com/office/drawing/2014/main" xmlns="" id="{FF61F982-A956-407E-AED1-5C63A3553C79}"/>
              </a:ext>
            </a:extLst>
          </p:cNvPr>
          <p:cNvSpPr txBox="1"/>
          <p:nvPr/>
        </p:nvSpPr>
        <p:spPr>
          <a:xfrm>
            <a:off x="66967" y="4543626"/>
            <a:ext cx="566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/>
              <a:t>kisagy</a:t>
            </a:r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xmlns="" id="{262DFA09-3348-4DBA-A015-019E447BEABA}"/>
              </a:ext>
            </a:extLst>
          </p:cNvPr>
          <p:cNvSpPr txBox="1"/>
          <p:nvPr/>
        </p:nvSpPr>
        <p:spPr>
          <a:xfrm>
            <a:off x="44546" y="-13023"/>
            <a:ext cx="827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/>
              <a:t>gerincvelő</a:t>
            </a:r>
          </a:p>
        </p:txBody>
      </p:sp>
    </p:spTree>
    <p:extLst>
      <p:ext uri="{BB962C8B-B14F-4D97-AF65-F5344CB8AC3E}">
        <p14:creationId xmlns:p14="http://schemas.microsoft.com/office/powerpoint/2010/main" val="2001619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BFA4D75A-36B2-4F46-BE4E-DF6CD1841E96}"/>
              </a:ext>
            </a:extLst>
          </p:cNvPr>
          <p:cNvSpPr txBox="1"/>
          <p:nvPr/>
        </p:nvSpPr>
        <p:spPr>
          <a:xfrm>
            <a:off x="1251764" y="2692866"/>
            <a:ext cx="66404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/>
              <a:t>Felismerendő metszetek és struktúrák</a:t>
            </a:r>
          </a:p>
        </p:txBody>
      </p:sp>
    </p:spTree>
    <p:extLst>
      <p:ext uri="{BB962C8B-B14F-4D97-AF65-F5344CB8AC3E}">
        <p14:creationId xmlns:p14="http://schemas.microsoft.com/office/powerpoint/2010/main" val="831155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xmlns="" id="{560C9364-63E0-4001-92CC-41D2049B55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669" y="545284"/>
            <a:ext cx="3033687" cy="5931017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1D99213D-9ADB-4A0D-9E08-33F0B6DEA2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7092" y="545284"/>
            <a:ext cx="2964035" cy="5931017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3381785A-E3D4-4791-9E26-57D6B868D862}"/>
              </a:ext>
            </a:extLst>
          </p:cNvPr>
          <p:cNvSpPr txBox="1"/>
          <p:nvPr/>
        </p:nvSpPr>
        <p:spPr>
          <a:xfrm>
            <a:off x="159390" y="0"/>
            <a:ext cx="1507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/>
              <a:t>6. Bőr </a:t>
            </a:r>
            <a:r>
              <a:rPr lang="hu-HU" sz="1400" b="1" dirty="0"/>
              <a:t>(HE)</a:t>
            </a:r>
            <a:endParaRPr lang="hu-HU" sz="2800" b="1" dirty="0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xmlns="" id="{4275AEC3-C2EC-4A86-90B1-14F13AA0CC24}"/>
              </a:ext>
            </a:extLst>
          </p:cNvPr>
          <p:cNvSpPr txBox="1"/>
          <p:nvPr/>
        </p:nvSpPr>
        <p:spPr>
          <a:xfrm>
            <a:off x="3907232" y="796954"/>
            <a:ext cx="1430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/>
              <a:t>epidermis</a:t>
            </a:r>
            <a:endParaRPr lang="hu-HU" sz="2400" dirty="0"/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xmlns="" id="{AF91BED7-0B39-41AD-B1AE-7C1D66476FB3}"/>
              </a:ext>
            </a:extLst>
          </p:cNvPr>
          <p:cNvSpPr txBox="1"/>
          <p:nvPr/>
        </p:nvSpPr>
        <p:spPr>
          <a:xfrm>
            <a:off x="4075227" y="1599666"/>
            <a:ext cx="1043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/>
              <a:t>dermis</a:t>
            </a:r>
            <a:endParaRPr lang="hu-HU" sz="2400" dirty="0"/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xmlns="" id="{6732B67A-5830-4308-AF60-E22B287DC4BC}"/>
              </a:ext>
            </a:extLst>
          </p:cNvPr>
          <p:cNvSpPr txBox="1"/>
          <p:nvPr/>
        </p:nvSpPr>
        <p:spPr>
          <a:xfrm>
            <a:off x="3776554" y="3873117"/>
            <a:ext cx="1663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/>
              <a:t>hypodermis</a:t>
            </a:r>
            <a:endParaRPr lang="hu-HU" sz="2400" dirty="0"/>
          </a:p>
        </p:txBody>
      </p:sp>
      <p:cxnSp>
        <p:nvCxnSpPr>
          <p:cNvPr id="18" name="Egyenes összekötő nyíllal 17">
            <a:extLst>
              <a:ext uri="{FF2B5EF4-FFF2-40B4-BE49-F238E27FC236}">
                <a16:creationId xmlns:a16="http://schemas.microsoft.com/office/drawing/2014/main" xmlns="" id="{51292E34-007D-4258-B958-CC137FEEE2D5}"/>
              </a:ext>
            </a:extLst>
          </p:cNvPr>
          <p:cNvCxnSpPr>
            <a:cxnSpLocks/>
          </p:cNvCxnSpPr>
          <p:nvPr/>
        </p:nvCxnSpPr>
        <p:spPr>
          <a:xfrm flipV="1">
            <a:off x="5287098" y="822121"/>
            <a:ext cx="689994" cy="23545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nyíllal 18">
            <a:extLst>
              <a:ext uri="{FF2B5EF4-FFF2-40B4-BE49-F238E27FC236}">
                <a16:creationId xmlns:a16="http://schemas.microsoft.com/office/drawing/2014/main" xmlns="" id="{34FBFC22-288B-4D1D-BBB4-268E49AC29C1}"/>
              </a:ext>
            </a:extLst>
          </p:cNvPr>
          <p:cNvCxnSpPr>
            <a:cxnSpLocks/>
          </p:cNvCxnSpPr>
          <p:nvPr/>
        </p:nvCxnSpPr>
        <p:spPr>
          <a:xfrm flipH="1" flipV="1">
            <a:off x="3247746" y="832676"/>
            <a:ext cx="689993" cy="17325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>
            <a:extLst>
              <a:ext uri="{FF2B5EF4-FFF2-40B4-BE49-F238E27FC236}">
                <a16:creationId xmlns:a16="http://schemas.microsoft.com/office/drawing/2014/main" xmlns="" id="{8FD5840A-5F30-45A6-A336-7C403DE1D02E}"/>
              </a:ext>
            </a:extLst>
          </p:cNvPr>
          <p:cNvCxnSpPr>
            <a:cxnSpLocks/>
          </p:cNvCxnSpPr>
          <p:nvPr/>
        </p:nvCxnSpPr>
        <p:spPr>
          <a:xfrm flipH="1" flipV="1">
            <a:off x="3228297" y="3803773"/>
            <a:ext cx="517577" cy="30017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>
            <a:extLst>
              <a:ext uri="{FF2B5EF4-FFF2-40B4-BE49-F238E27FC236}">
                <a16:creationId xmlns:a16="http://schemas.microsoft.com/office/drawing/2014/main" xmlns="" id="{978E5DCC-76F4-4B0F-B802-99FEACE37E7C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3239357" y="1656857"/>
            <a:ext cx="835870" cy="17364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nyíllal 21">
            <a:extLst>
              <a:ext uri="{FF2B5EF4-FFF2-40B4-BE49-F238E27FC236}">
                <a16:creationId xmlns:a16="http://schemas.microsoft.com/office/drawing/2014/main" xmlns="" id="{F9603A2A-CE48-4F60-8F5D-3D3BDCA7F7B6}"/>
              </a:ext>
            </a:extLst>
          </p:cNvPr>
          <p:cNvCxnSpPr>
            <a:cxnSpLocks/>
          </p:cNvCxnSpPr>
          <p:nvPr/>
        </p:nvCxnSpPr>
        <p:spPr>
          <a:xfrm flipV="1">
            <a:off x="5093936" y="1673634"/>
            <a:ext cx="883156" cy="16791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nyíllal 22">
            <a:extLst>
              <a:ext uri="{FF2B5EF4-FFF2-40B4-BE49-F238E27FC236}">
                <a16:creationId xmlns:a16="http://schemas.microsoft.com/office/drawing/2014/main" xmlns="" id="{58D0C2BF-F2DD-48A9-98B5-2FA0FF199128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5439894" y="3856204"/>
            <a:ext cx="537198" cy="24774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zövegdoboz 32">
            <a:extLst>
              <a:ext uri="{FF2B5EF4-FFF2-40B4-BE49-F238E27FC236}">
                <a16:creationId xmlns:a16="http://schemas.microsoft.com/office/drawing/2014/main" xmlns="" id="{EFEAC07C-6367-4DC8-9050-AB89EF6DD6AA}"/>
              </a:ext>
            </a:extLst>
          </p:cNvPr>
          <p:cNvSpPr txBox="1"/>
          <p:nvPr/>
        </p:nvSpPr>
        <p:spPr>
          <a:xfrm>
            <a:off x="1145236" y="6476301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tenyér</a:t>
            </a:r>
          </a:p>
        </p:txBody>
      </p:sp>
      <p:sp>
        <p:nvSpPr>
          <p:cNvPr id="34" name="Szövegdoboz 33">
            <a:extLst>
              <a:ext uri="{FF2B5EF4-FFF2-40B4-BE49-F238E27FC236}">
                <a16:creationId xmlns:a16="http://schemas.microsoft.com/office/drawing/2014/main" xmlns="" id="{49E5471A-D64B-4CFF-A83A-BF606E33F0FC}"/>
              </a:ext>
            </a:extLst>
          </p:cNvPr>
          <p:cNvSpPr txBox="1"/>
          <p:nvPr/>
        </p:nvSpPr>
        <p:spPr>
          <a:xfrm>
            <a:off x="6817426" y="6476301"/>
            <a:ext cx="1283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hajas fejbőr</a:t>
            </a:r>
          </a:p>
        </p:txBody>
      </p:sp>
    </p:spTree>
    <p:extLst>
      <p:ext uri="{BB962C8B-B14F-4D97-AF65-F5344CB8AC3E}">
        <p14:creationId xmlns:p14="http://schemas.microsoft.com/office/powerpoint/2010/main" val="3008674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xmlns="" id="{C34EE6BA-5E22-45EA-BB04-553ECCE514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9069" y="201335"/>
            <a:ext cx="2550648" cy="4410191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xmlns="" id="{EC5FB523-9AF8-48D3-A0DF-2DEF8BA2B1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9564" y="4737001"/>
            <a:ext cx="3850153" cy="1643212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xmlns="" id="{83C09046-C55C-447B-9484-3AE3F801A87C}"/>
              </a:ext>
            </a:extLst>
          </p:cNvPr>
          <p:cNvSpPr txBox="1"/>
          <p:nvPr/>
        </p:nvSpPr>
        <p:spPr>
          <a:xfrm>
            <a:off x="3805500" y="116562"/>
            <a:ext cx="1507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/>
              <a:t>6. Bőr </a:t>
            </a:r>
            <a:r>
              <a:rPr lang="hu-HU" sz="1400" b="1" dirty="0"/>
              <a:t>(HE)</a:t>
            </a:r>
            <a:endParaRPr lang="hu-HU" sz="2800" b="1" dirty="0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xmlns="" id="{6A48049E-16DB-4E88-86E6-7DEE645F78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01" y="117445"/>
            <a:ext cx="3183870" cy="4236441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xmlns="" id="{12A02495-F82D-4D78-94BE-0F15E7BBE4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4329" y="4753138"/>
            <a:ext cx="3434997" cy="1627075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xmlns="" id="{48EBC4A8-F36F-4324-86E0-8DE4B8BC9469}"/>
              </a:ext>
            </a:extLst>
          </p:cNvPr>
          <p:cNvSpPr txBox="1"/>
          <p:nvPr/>
        </p:nvSpPr>
        <p:spPr>
          <a:xfrm>
            <a:off x="3315397" y="1346191"/>
            <a:ext cx="253973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dirty="0" err="1"/>
              <a:t>Epidermis</a:t>
            </a:r>
            <a:r>
              <a:rPr lang="hu-HU" dirty="0"/>
              <a:t> </a:t>
            </a:r>
            <a:r>
              <a:rPr lang="hu-HU" dirty="0" err="1"/>
              <a:t>rétegei</a:t>
            </a:r>
            <a:r>
              <a:rPr lang="hu-HU" dirty="0"/>
              <a:t>:</a:t>
            </a:r>
          </a:p>
          <a:p>
            <a:pPr>
              <a:lnSpc>
                <a:spcPct val="150000"/>
              </a:lnSpc>
            </a:pPr>
            <a:r>
              <a:rPr lang="hu-HU" dirty="0"/>
              <a:t>	</a:t>
            </a:r>
            <a:r>
              <a:rPr lang="hu-HU" dirty="0" err="1"/>
              <a:t>stratum</a:t>
            </a:r>
            <a:r>
              <a:rPr lang="hu-HU" dirty="0"/>
              <a:t> </a:t>
            </a:r>
            <a:r>
              <a:rPr lang="hu-HU" dirty="0" err="1"/>
              <a:t>corneum</a:t>
            </a:r>
            <a:endParaRPr lang="hu-HU" dirty="0"/>
          </a:p>
          <a:p>
            <a:pPr>
              <a:lnSpc>
                <a:spcPct val="150000"/>
              </a:lnSpc>
            </a:pPr>
            <a:r>
              <a:rPr lang="hu-HU" dirty="0"/>
              <a:t>	</a:t>
            </a:r>
            <a:r>
              <a:rPr lang="hu-HU" dirty="0" err="1"/>
              <a:t>stratum</a:t>
            </a:r>
            <a:r>
              <a:rPr lang="hu-HU" dirty="0"/>
              <a:t> </a:t>
            </a:r>
            <a:r>
              <a:rPr lang="hu-HU" dirty="0" err="1"/>
              <a:t>lucidum</a:t>
            </a:r>
            <a:endParaRPr lang="hu-HU" dirty="0"/>
          </a:p>
          <a:p>
            <a:pPr>
              <a:lnSpc>
                <a:spcPct val="150000"/>
              </a:lnSpc>
            </a:pPr>
            <a:r>
              <a:rPr lang="hu-HU" dirty="0"/>
              <a:t>	</a:t>
            </a:r>
            <a:r>
              <a:rPr lang="hu-HU" dirty="0" err="1"/>
              <a:t>stratum</a:t>
            </a:r>
            <a:r>
              <a:rPr lang="hu-HU" dirty="0"/>
              <a:t> </a:t>
            </a:r>
            <a:r>
              <a:rPr lang="hu-HU" dirty="0" err="1"/>
              <a:t>granulosum</a:t>
            </a:r>
            <a:endParaRPr lang="hu-HU" dirty="0"/>
          </a:p>
          <a:p>
            <a:pPr>
              <a:lnSpc>
                <a:spcPct val="150000"/>
              </a:lnSpc>
            </a:pPr>
            <a:r>
              <a:rPr lang="hu-HU" dirty="0"/>
              <a:t>	</a:t>
            </a:r>
            <a:r>
              <a:rPr lang="hu-HU" dirty="0" err="1"/>
              <a:t>stratum</a:t>
            </a:r>
            <a:r>
              <a:rPr lang="hu-HU" dirty="0"/>
              <a:t> </a:t>
            </a:r>
            <a:r>
              <a:rPr lang="hu-HU" dirty="0" err="1"/>
              <a:t>polygonale</a:t>
            </a:r>
            <a:endParaRPr lang="hu-HU" dirty="0"/>
          </a:p>
          <a:p>
            <a:pPr>
              <a:lnSpc>
                <a:spcPct val="150000"/>
              </a:lnSpc>
            </a:pPr>
            <a:r>
              <a:rPr lang="hu-HU" dirty="0"/>
              <a:t>	</a:t>
            </a:r>
            <a:r>
              <a:rPr lang="hu-HU" dirty="0" err="1"/>
              <a:t>stratum</a:t>
            </a:r>
            <a:r>
              <a:rPr lang="hu-HU" dirty="0"/>
              <a:t> </a:t>
            </a:r>
            <a:r>
              <a:rPr lang="hu-HU" dirty="0" err="1"/>
              <a:t>basale</a:t>
            </a:r>
            <a:endParaRPr lang="hu-HU" dirty="0"/>
          </a:p>
        </p:txBody>
      </p:sp>
      <p:cxnSp>
        <p:nvCxnSpPr>
          <p:cNvPr id="14" name="Egyenes összekötő nyíllal 13">
            <a:extLst>
              <a:ext uri="{FF2B5EF4-FFF2-40B4-BE49-F238E27FC236}">
                <a16:creationId xmlns:a16="http://schemas.microsoft.com/office/drawing/2014/main" xmlns="" id="{5F9A6B10-FFB6-4067-BCDF-D463CA60A5F8}"/>
              </a:ext>
            </a:extLst>
          </p:cNvPr>
          <p:cNvCxnSpPr>
            <a:cxnSpLocks/>
          </p:cNvCxnSpPr>
          <p:nvPr/>
        </p:nvCxnSpPr>
        <p:spPr>
          <a:xfrm flipV="1">
            <a:off x="5545123" y="1854748"/>
            <a:ext cx="653946" cy="208945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>
            <a:extLst>
              <a:ext uri="{FF2B5EF4-FFF2-40B4-BE49-F238E27FC236}">
                <a16:creationId xmlns:a16="http://schemas.microsoft.com/office/drawing/2014/main" xmlns="" id="{AE1F565E-9A91-4770-8D38-335F09044F0E}"/>
              </a:ext>
            </a:extLst>
          </p:cNvPr>
          <p:cNvCxnSpPr>
            <a:cxnSpLocks/>
          </p:cNvCxnSpPr>
          <p:nvPr/>
        </p:nvCxnSpPr>
        <p:spPr>
          <a:xfrm flipV="1">
            <a:off x="5486213" y="2364486"/>
            <a:ext cx="712856" cy="81726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>
            <a:extLst>
              <a:ext uri="{FF2B5EF4-FFF2-40B4-BE49-F238E27FC236}">
                <a16:creationId xmlns:a16="http://schemas.microsoft.com/office/drawing/2014/main" xmlns="" id="{11283950-F1A7-4EAA-9D5A-9CDB2AEA624C}"/>
              </a:ext>
            </a:extLst>
          </p:cNvPr>
          <p:cNvCxnSpPr>
            <a:cxnSpLocks/>
          </p:cNvCxnSpPr>
          <p:nvPr/>
        </p:nvCxnSpPr>
        <p:spPr>
          <a:xfrm flipV="1">
            <a:off x="5813186" y="2479525"/>
            <a:ext cx="385883" cy="409664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>
            <a:extLst>
              <a:ext uri="{FF2B5EF4-FFF2-40B4-BE49-F238E27FC236}">
                <a16:creationId xmlns:a16="http://schemas.microsoft.com/office/drawing/2014/main" xmlns="" id="{864EEE3F-FB46-4703-87F7-1323EEFC94E6}"/>
              </a:ext>
            </a:extLst>
          </p:cNvPr>
          <p:cNvCxnSpPr>
            <a:cxnSpLocks/>
          </p:cNvCxnSpPr>
          <p:nvPr/>
        </p:nvCxnSpPr>
        <p:spPr>
          <a:xfrm flipV="1">
            <a:off x="5737138" y="2751589"/>
            <a:ext cx="461931" cy="529664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nyíllal 17">
            <a:extLst>
              <a:ext uri="{FF2B5EF4-FFF2-40B4-BE49-F238E27FC236}">
                <a16:creationId xmlns:a16="http://schemas.microsoft.com/office/drawing/2014/main" xmlns="" id="{CE9D93F5-475C-4DD0-B91B-58FCFD5998B2}"/>
              </a:ext>
            </a:extLst>
          </p:cNvPr>
          <p:cNvCxnSpPr>
            <a:cxnSpLocks/>
          </p:cNvCxnSpPr>
          <p:nvPr/>
        </p:nvCxnSpPr>
        <p:spPr>
          <a:xfrm flipV="1">
            <a:off x="5322045" y="3152621"/>
            <a:ext cx="877024" cy="562064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zövegdoboz 23">
            <a:extLst>
              <a:ext uri="{FF2B5EF4-FFF2-40B4-BE49-F238E27FC236}">
                <a16:creationId xmlns:a16="http://schemas.microsoft.com/office/drawing/2014/main" xmlns="" id="{B534CA68-DD95-4735-B38D-6EED9C5BCFA9}"/>
              </a:ext>
            </a:extLst>
          </p:cNvPr>
          <p:cNvSpPr txBox="1"/>
          <p:nvPr/>
        </p:nvSpPr>
        <p:spPr>
          <a:xfrm>
            <a:off x="0" y="5024509"/>
            <a:ext cx="13467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fehér </a:t>
            </a:r>
          </a:p>
          <a:p>
            <a:r>
              <a:rPr lang="hu-HU" dirty="0"/>
              <a:t>szírszövet </a:t>
            </a:r>
          </a:p>
          <a:p>
            <a:r>
              <a:rPr lang="hu-HU" dirty="0"/>
              <a:t>(</a:t>
            </a:r>
            <a:r>
              <a:rPr lang="hu-HU" dirty="0" err="1"/>
              <a:t>adipocyták</a:t>
            </a:r>
            <a:r>
              <a:rPr lang="hu-HU" dirty="0"/>
              <a:t>)</a:t>
            </a:r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xmlns="" id="{CAFE0C83-AE92-4EED-ADC6-273741A31C5C}"/>
              </a:ext>
            </a:extLst>
          </p:cNvPr>
          <p:cNvSpPr txBox="1"/>
          <p:nvPr/>
        </p:nvSpPr>
        <p:spPr>
          <a:xfrm>
            <a:off x="5317907" y="6444807"/>
            <a:ext cx="1326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kollagénrost</a:t>
            </a:r>
          </a:p>
        </p:txBody>
      </p:sp>
      <p:sp>
        <p:nvSpPr>
          <p:cNvPr id="26" name="Szövegdoboz 25">
            <a:extLst>
              <a:ext uri="{FF2B5EF4-FFF2-40B4-BE49-F238E27FC236}">
                <a16:creationId xmlns:a16="http://schemas.microsoft.com/office/drawing/2014/main" xmlns="" id="{8F267B8F-9687-4F88-BE74-60F562BF1D63}"/>
              </a:ext>
            </a:extLst>
          </p:cNvPr>
          <p:cNvSpPr txBox="1"/>
          <p:nvPr/>
        </p:nvSpPr>
        <p:spPr>
          <a:xfrm>
            <a:off x="7270385" y="6444807"/>
            <a:ext cx="1016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fibrocyta</a:t>
            </a:r>
            <a:endParaRPr lang="hu-HU" dirty="0"/>
          </a:p>
        </p:txBody>
      </p:sp>
      <p:cxnSp>
        <p:nvCxnSpPr>
          <p:cNvPr id="30" name="Egyenes összekötő nyíllal 29">
            <a:extLst>
              <a:ext uri="{FF2B5EF4-FFF2-40B4-BE49-F238E27FC236}">
                <a16:creationId xmlns:a16="http://schemas.microsoft.com/office/drawing/2014/main" xmlns="" id="{6224F46A-9203-4A41-8C18-8FB68BC92FCB}"/>
              </a:ext>
            </a:extLst>
          </p:cNvPr>
          <p:cNvCxnSpPr/>
          <p:nvPr/>
        </p:nvCxnSpPr>
        <p:spPr>
          <a:xfrm>
            <a:off x="914400" y="5293453"/>
            <a:ext cx="1912690" cy="265154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nyíllal 30">
            <a:extLst>
              <a:ext uri="{FF2B5EF4-FFF2-40B4-BE49-F238E27FC236}">
                <a16:creationId xmlns:a16="http://schemas.microsoft.com/office/drawing/2014/main" xmlns="" id="{ECA44D80-1057-4359-AE82-F38954729724}"/>
              </a:ext>
            </a:extLst>
          </p:cNvPr>
          <p:cNvCxnSpPr>
            <a:cxnSpLocks/>
          </p:cNvCxnSpPr>
          <p:nvPr/>
        </p:nvCxnSpPr>
        <p:spPr>
          <a:xfrm flipV="1">
            <a:off x="5949482" y="6023295"/>
            <a:ext cx="409175" cy="473784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gyenes összekötő nyíllal 31">
            <a:extLst>
              <a:ext uri="{FF2B5EF4-FFF2-40B4-BE49-F238E27FC236}">
                <a16:creationId xmlns:a16="http://schemas.microsoft.com/office/drawing/2014/main" xmlns="" id="{EE010100-785E-45B6-8704-DCFCC7C4AB9F}"/>
              </a:ext>
            </a:extLst>
          </p:cNvPr>
          <p:cNvCxnSpPr>
            <a:cxnSpLocks/>
          </p:cNvCxnSpPr>
          <p:nvPr/>
        </p:nvCxnSpPr>
        <p:spPr>
          <a:xfrm flipV="1">
            <a:off x="7747386" y="5327009"/>
            <a:ext cx="180210" cy="1216450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38796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xmlns="" id="{E0EE04F2-1F01-4E0D-B35A-F9DADF90A4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9238" y="1244078"/>
            <a:ext cx="4658943" cy="5558768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A8C31C6F-78B6-41A1-B245-EDCB73CF1B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5611" y="107175"/>
            <a:ext cx="2191275" cy="1967219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xmlns="" id="{6D13DDC7-E532-4842-A9FB-54E7D2D59B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288" y="4451409"/>
            <a:ext cx="2790598" cy="2311782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xmlns="" id="{148C61B5-3D06-4281-8EDE-5C55B4A103AD}"/>
              </a:ext>
            </a:extLst>
          </p:cNvPr>
          <p:cNvSpPr txBox="1"/>
          <p:nvPr/>
        </p:nvSpPr>
        <p:spPr>
          <a:xfrm>
            <a:off x="122079" y="37062"/>
            <a:ext cx="2859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/>
              <a:t>25. Csont </a:t>
            </a:r>
            <a:r>
              <a:rPr lang="hu-HU" sz="1400" b="1" dirty="0"/>
              <a:t>(</a:t>
            </a:r>
            <a:r>
              <a:rPr lang="hu-HU" sz="1400" b="1" dirty="0" err="1"/>
              <a:t>Schmorl</a:t>
            </a:r>
            <a:r>
              <a:rPr lang="hu-HU" sz="1400" b="1" dirty="0"/>
              <a:t>-festés)</a:t>
            </a:r>
            <a:endParaRPr lang="hu-HU" sz="2800" b="1" dirty="0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xmlns="" id="{DF464DC6-54F2-459A-B2E7-18CB216A28B8}"/>
              </a:ext>
            </a:extLst>
          </p:cNvPr>
          <p:cNvSpPr txBox="1"/>
          <p:nvPr/>
        </p:nvSpPr>
        <p:spPr>
          <a:xfrm>
            <a:off x="122079" y="599458"/>
            <a:ext cx="1656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u="sng" dirty="0" err="1"/>
              <a:t>Osteon</a:t>
            </a:r>
            <a:r>
              <a:rPr lang="hu-HU" sz="2000" u="sng" dirty="0"/>
              <a:t> részei: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xmlns="" id="{81809FCE-F62D-4A1E-9EB9-D9A924ABD32C}"/>
              </a:ext>
            </a:extLst>
          </p:cNvPr>
          <p:cNvSpPr txBox="1"/>
          <p:nvPr/>
        </p:nvSpPr>
        <p:spPr>
          <a:xfrm>
            <a:off x="2838013" y="685415"/>
            <a:ext cx="1654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lamina</a:t>
            </a:r>
            <a:r>
              <a:rPr lang="hu-HU" dirty="0"/>
              <a:t> </a:t>
            </a:r>
            <a:r>
              <a:rPr lang="hu-HU" dirty="0" err="1"/>
              <a:t>specialis</a:t>
            </a:r>
            <a:endParaRPr lang="hu-HU" dirty="0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xmlns="" id="{A3DC81D5-897C-4931-9C4C-674730A808F9}"/>
              </a:ext>
            </a:extLst>
          </p:cNvPr>
          <p:cNvSpPr txBox="1"/>
          <p:nvPr/>
        </p:nvSpPr>
        <p:spPr>
          <a:xfrm>
            <a:off x="6445314" y="2520121"/>
            <a:ext cx="169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Havers</a:t>
            </a:r>
            <a:r>
              <a:rPr lang="hu-HU" dirty="0"/>
              <a:t>-csatorna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xmlns="" id="{742F24D8-92FD-46BE-830E-83DA0A638C09}"/>
              </a:ext>
            </a:extLst>
          </p:cNvPr>
          <p:cNvSpPr txBox="1"/>
          <p:nvPr/>
        </p:nvSpPr>
        <p:spPr>
          <a:xfrm>
            <a:off x="90625" y="2687007"/>
            <a:ext cx="13805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 err="1"/>
              <a:t>lacuna</a:t>
            </a:r>
            <a:r>
              <a:rPr lang="hu-HU" dirty="0"/>
              <a:t> </a:t>
            </a:r>
            <a:r>
              <a:rPr lang="hu-HU" dirty="0" err="1"/>
              <a:t>ossea</a:t>
            </a:r>
            <a:endParaRPr lang="hu-HU" dirty="0"/>
          </a:p>
          <a:p>
            <a:pPr algn="ctr"/>
            <a:r>
              <a:rPr lang="hu-HU" dirty="0"/>
              <a:t>+</a:t>
            </a:r>
          </a:p>
          <a:p>
            <a:pPr algn="ctr"/>
            <a:r>
              <a:rPr lang="hu-HU" dirty="0" err="1"/>
              <a:t>osteocyta</a:t>
            </a:r>
            <a:endParaRPr lang="hu-HU" dirty="0"/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xmlns="" id="{812CF918-1CE5-443F-9389-EB28031FE14F}"/>
              </a:ext>
            </a:extLst>
          </p:cNvPr>
          <p:cNvSpPr txBox="1"/>
          <p:nvPr/>
        </p:nvSpPr>
        <p:spPr>
          <a:xfrm>
            <a:off x="204759" y="4389216"/>
            <a:ext cx="1266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 err="1"/>
              <a:t>canaliculus</a:t>
            </a:r>
            <a:r>
              <a:rPr lang="hu-HU" dirty="0"/>
              <a:t> </a:t>
            </a:r>
          </a:p>
          <a:p>
            <a:pPr algn="ctr"/>
            <a:r>
              <a:rPr lang="hu-HU" dirty="0" err="1"/>
              <a:t>osseus</a:t>
            </a:r>
            <a:endParaRPr lang="hu-HU" dirty="0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xmlns="" id="{D0C2D235-EA78-4963-83BE-E74FB1855EE8}"/>
              </a:ext>
            </a:extLst>
          </p:cNvPr>
          <p:cNvSpPr txBox="1"/>
          <p:nvPr/>
        </p:nvSpPr>
        <p:spPr>
          <a:xfrm>
            <a:off x="6981423" y="3709660"/>
            <a:ext cx="1999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Volkmann</a:t>
            </a:r>
            <a:r>
              <a:rPr lang="hu-HU" dirty="0"/>
              <a:t>-csatorna</a:t>
            </a:r>
          </a:p>
        </p:txBody>
      </p:sp>
      <p:cxnSp>
        <p:nvCxnSpPr>
          <p:cNvPr id="16" name="Egyenes összekötő nyíllal 15">
            <a:extLst>
              <a:ext uri="{FF2B5EF4-FFF2-40B4-BE49-F238E27FC236}">
                <a16:creationId xmlns:a16="http://schemas.microsoft.com/office/drawing/2014/main" xmlns="" id="{974A4CBD-2D5D-4E96-9FB5-BBF8E5426004}"/>
              </a:ext>
            </a:extLst>
          </p:cNvPr>
          <p:cNvCxnSpPr/>
          <p:nvPr/>
        </p:nvCxnSpPr>
        <p:spPr>
          <a:xfrm>
            <a:off x="1115736" y="3148672"/>
            <a:ext cx="956345" cy="114645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>
            <a:extLst>
              <a:ext uri="{FF2B5EF4-FFF2-40B4-BE49-F238E27FC236}">
                <a16:creationId xmlns:a16="http://schemas.microsoft.com/office/drawing/2014/main" xmlns="" id="{CD2621A7-C9B0-4304-A7BD-61E806A801FE}"/>
              </a:ext>
            </a:extLst>
          </p:cNvPr>
          <p:cNvCxnSpPr>
            <a:cxnSpLocks/>
          </p:cNvCxnSpPr>
          <p:nvPr/>
        </p:nvCxnSpPr>
        <p:spPr>
          <a:xfrm flipH="1">
            <a:off x="3523376" y="1036360"/>
            <a:ext cx="190845" cy="1483761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nyíllal 17">
            <a:extLst>
              <a:ext uri="{FF2B5EF4-FFF2-40B4-BE49-F238E27FC236}">
                <a16:creationId xmlns:a16="http://schemas.microsoft.com/office/drawing/2014/main" xmlns="" id="{DA03430E-F4B3-4E64-8704-C66D8F8758A3}"/>
              </a:ext>
            </a:extLst>
          </p:cNvPr>
          <p:cNvCxnSpPr>
            <a:cxnSpLocks/>
          </p:cNvCxnSpPr>
          <p:nvPr/>
        </p:nvCxnSpPr>
        <p:spPr>
          <a:xfrm flipV="1">
            <a:off x="1296749" y="3358394"/>
            <a:ext cx="1018612" cy="1426520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nyíllal 18">
            <a:extLst>
              <a:ext uri="{FF2B5EF4-FFF2-40B4-BE49-F238E27FC236}">
                <a16:creationId xmlns:a16="http://schemas.microsoft.com/office/drawing/2014/main" xmlns="" id="{B3AD3B1B-D9ED-490B-BBB7-7ADF8C30B91B}"/>
              </a:ext>
            </a:extLst>
          </p:cNvPr>
          <p:cNvCxnSpPr>
            <a:cxnSpLocks/>
          </p:cNvCxnSpPr>
          <p:nvPr/>
        </p:nvCxnSpPr>
        <p:spPr>
          <a:xfrm flipH="1">
            <a:off x="4135772" y="2871360"/>
            <a:ext cx="2367478" cy="1097188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>
            <a:extLst>
              <a:ext uri="{FF2B5EF4-FFF2-40B4-BE49-F238E27FC236}">
                <a16:creationId xmlns:a16="http://schemas.microsoft.com/office/drawing/2014/main" xmlns="" id="{E53420A8-2FC2-4CE7-BA09-0D9EAFDE966D}"/>
              </a:ext>
            </a:extLst>
          </p:cNvPr>
          <p:cNvCxnSpPr>
            <a:cxnSpLocks/>
          </p:cNvCxnSpPr>
          <p:nvPr/>
        </p:nvCxnSpPr>
        <p:spPr>
          <a:xfrm flipH="1" flipV="1">
            <a:off x="7292661" y="1244078"/>
            <a:ext cx="106429" cy="1346064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>
            <a:extLst>
              <a:ext uri="{FF2B5EF4-FFF2-40B4-BE49-F238E27FC236}">
                <a16:creationId xmlns:a16="http://schemas.microsoft.com/office/drawing/2014/main" xmlns="" id="{E9DDDEC3-B4BC-4706-AB42-06A7C1999F65}"/>
              </a:ext>
            </a:extLst>
          </p:cNvPr>
          <p:cNvCxnSpPr>
            <a:cxnSpLocks/>
          </p:cNvCxnSpPr>
          <p:nvPr/>
        </p:nvCxnSpPr>
        <p:spPr>
          <a:xfrm>
            <a:off x="7924583" y="4065468"/>
            <a:ext cx="430852" cy="1337042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zövegdoboz 21">
            <a:extLst>
              <a:ext uri="{FF2B5EF4-FFF2-40B4-BE49-F238E27FC236}">
                <a16:creationId xmlns:a16="http://schemas.microsoft.com/office/drawing/2014/main" xmlns="" id="{D99EA7AF-7A38-431A-8741-5FC1C9F2EA2E}"/>
              </a:ext>
            </a:extLst>
          </p:cNvPr>
          <p:cNvSpPr txBox="1"/>
          <p:nvPr/>
        </p:nvSpPr>
        <p:spPr>
          <a:xfrm>
            <a:off x="8120771" y="2056913"/>
            <a:ext cx="10232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/>
              <a:t>hosszmetszet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xmlns="" id="{6090C5A0-EC91-46A2-A7C9-E5FB765A52C0}"/>
              </a:ext>
            </a:extLst>
          </p:cNvPr>
          <p:cNvSpPr txBox="1"/>
          <p:nvPr/>
        </p:nvSpPr>
        <p:spPr>
          <a:xfrm>
            <a:off x="471870" y="6581001"/>
            <a:ext cx="11220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/>
              <a:t>keresztmetszet</a:t>
            </a:r>
          </a:p>
        </p:txBody>
      </p:sp>
    </p:spTree>
    <p:extLst>
      <p:ext uri="{BB962C8B-B14F-4D97-AF65-F5344CB8AC3E}">
        <p14:creationId xmlns:p14="http://schemas.microsoft.com/office/powerpoint/2010/main" val="696519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8058C0B0-66CC-436A-BA65-46BFE3212916}"/>
              </a:ext>
            </a:extLst>
          </p:cNvPr>
          <p:cNvSpPr txBox="1"/>
          <p:nvPr/>
        </p:nvSpPr>
        <p:spPr>
          <a:xfrm>
            <a:off x="6120208" y="234727"/>
            <a:ext cx="1694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/>
              <a:t>41. Szív </a:t>
            </a:r>
            <a:r>
              <a:rPr lang="hu-HU" sz="1400" b="1" dirty="0"/>
              <a:t>(HE)</a:t>
            </a:r>
            <a:endParaRPr lang="hu-HU" sz="2800" b="1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xmlns="" id="{AD33AFAB-8231-4E14-A721-93E22A9A35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079" y="560283"/>
            <a:ext cx="5079109" cy="3478858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xmlns="" id="{DBFB4C44-6843-48B4-A5A6-CC2FF8D8A5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6303" y="1204223"/>
            <a:ext cx="3605618" cy="2058634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xmlns="" id="{27C21479-B272-4244-85B1-976765831A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079" y="5095277"/>
            <a:ext cx="3915694" cy="1656694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xmlns="" id="{97745172-61F4-4476-9456-B1886E1DBF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0351" y="4596816"/>
            <a:ext cx="4531570" cy="2155155"/>
          </a:xfrm>
          <a:prstGeom prst="rect">
            <a:avLst/>
          </a:prstGeom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xmlns="" id="{A2125C03-5D95-4ED9-9ED2-3101D999614D}"/>
              </a:ext>
            </a:extLst>
          </p:cNvPr>
          <p:cNvSpPr txBox="1"/>
          <p:nvPr/>
        </p:nvSpPr>
        <p:spPr>
          <a:xfrm>
            <a:off x="1179579" y="4382543"/>
            <a:ext cx="1896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discus</a:t>
            </a:r>
            <a:r>
              <a:rPr lang="hu-HU" dirty="0"/>
              <a:t> </a:t>
            </a:r>
            <a:r>
              <a:rPr lang="hu-HU" dirty="0" err="1"/>
              <a:t>intercalaris</a:t>
            </a:r>
            <a:r>
              <a:rPr lang="hu-HU" dirty="0"/>
              <a:t> 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xmlns="" id="{DC1E4896-3EC9-40E0-A613-3809F7CD6A6A}"/>
              </a:ext>
            </a:extLst>
          </p:cNvPr>
          <p:cNvSpPr txBox="1"/>
          <p:nvPr/>
        </p:nvSpPr>
        <p:spPr>
          <a:xfrm>
            <a:off x="6185599" y="3758992"/>
            <a:ext cx="1302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szívizomsejt</a:t>
            </a:r>
          </a:p>
        </p:txBody>
      </p:sp>
      <p:cxnSp>
        <p:nvCxnSpPr>
          <p:cNvPr id="18" name="Egyenes összekötő nyíllal 17">
            <a:extLst>
              <a:ext uri="{FF2B5EF4-FFF2-40B4-BE49-F238E27FC236}">
                <a16:creationId xmlns:a16="http://schemas.microsoft.com/office/drawing/2014/main" xmlns="" id="{EEE4C22B-600B-4A2D-8F9E-6C4C2BCFB4BB}"/>
              </a:ext>
            </a:extLst>
          </p:cNvPr>
          <p:cNvCxnSpPr>
            <a:cxnSpLocks/>
          </p:cNvCxnSpPr>
          <p:nvPr/>
        </p:nvCxnSpPr>
        <p:spPr>
          <a:xfrm>
            <a:off x="2768367" y="4751875"/>
            <a:ext cx="486561" cy="675802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>
            <a:extLst>
              <a:ext uri="{FF2B5EF4-FFF2-40B4-BE49-F238E27FC236}">
                <a16:creationId xmlns:a16="http://schemas.microsoft.com/office/drawing/2014/main" xmlns="" id="{46C86D08-2AE3-4216-BFBE-8442F5165C08}"/>
              </a:ext>
            </a:extLst>
          </p:cNvPr>
          <p:cNvCxnSpPr>
            <a:cxnSpLocks/>
          </p:cNvCxnSpPr>
          <p:nvPr/>
        </p:nvCxnSpPr>
        <p:spPr>
          <a:xfrm flipH="1">
            <a:off x="5956183" y="4128324"/>
            <a:ext cx="880845" cy="745680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>
            <a:extLst>
              <a:ext uri="{FF2B5EF4-FFF2-40B4-BE49-F238E27FC236}">
                <a16:creationId xmlns:a16="http://schemas.microsoft.com/office/drawing/2014/main" xmlns="" id="{AE684FB3-3ADF-41C5-B3BA-AE5FF985AF15}"/>
              </a:ext>
            </a:extLst>
          </p:cNvPr>
          <p:cNvCxnSpPr>
            <a:cxnSpLocks/>
          </p:cNvCxnSpPr>
          <p:nvPr/>
        </p:nvCxnSpPr>
        <p:spPr>
          <a:xfrm flipH="1">
            <a:off x="629174" y="4763640"/>
            <a:ext cx="792825" cy="974430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nyíllal 23">
            <a:extLst>
              <a:ext uri="{FF2B5EF4-FFF2-40B4-BE49-F238E27FC236}">
                <a16:creationId xmlns:a16="http://schemas.microsoft.com/office/drawing/2014/main" xmlns="" id="{41349D5E-2B45-4F06-8900-CC35CEC91BB3}"/>
              </a:ext>
            </a:extLst>
          </p:cNvPr>
          <p:cNvCxnSpPr>
            <a:cxnSpLocks/>
          </p:cNvCxnSpPr>
          <p:nvPr/>
        </p:nvCxnSpPr>
        <p:spPr>
          <a:xfrm flipV="1">
            <a:off x="6837027" y="2994103"/>
            <a:ext cx="92279" cy="826429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nyíllal 28">
            <a:extLst>
              <a:ext uri="{FF2B5EF4-FFF2-40B4-BE49-F238E27FC236}">
                <a16:creationId xmlns:a16="http://schemas.microsoft.com/office/drawing/2014/main" xmlns="" id="{3A595C03-F6C4-4DF5-AFC2-163EA31D8105}"/>
              </a:ext>
            </a:extLst>
          </p:cNvPr>
          <p:cNvCxnSpPr>
            <a:cxnSpLocks/>
          </p:cNvCxnSpPr>
          <p:nvPr/>
        </p:nvCxnSpPr>
        <p:spPr>
          <a:xfrm flipH="1">
            <a:off x="6023295" y="4126407"/>
            <a:ext cx="906011" cy="1997556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nyíllal 30">
            <a:extLst>
              <a:ext uri="{FF2B5EF4-FFF2-40B4-BE49-F238E27FC236}">
                <a16:creationId xmlns:a16="http://schemas.microsoft.com/office/drawing/2014/main" xmlns="" id="{75163A57-9065-4AD4-BA76-9FBD6128BC68}"/>
              </a:ext>
            </a:extLst>
          </p:cNvPr>
          <p:cNvCxnSpPr>
            <a:cxnSpLocks/>
          </p:cNvCxnSpPr>
          <p:nvPr/>
        </p:nvCxnSpPr>
        <p:spPr>
          <a:xfrm>
            <a:off x="7021158" y="4126407"/>
            <a:ext cx="335559" cy="2148558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zövegdoboz 18">
            <a:extLst>
              <a:ext uri="{FF2B5EF4-FFF2-40B4-BE49-F238E27FC236}">
                <a16:creationId xmlns:a16="http://schemas.microsoft.com/office/drawing/2014/main" xmlns="" id="{A277419E-A424-42FD-857D-29BEF2689C7F}"/>
              </a:ext>
            </a:extLst>
          </p:cNvPr>
          <p:cNvSpPr txBox="1"/>
          <p:nvPr/>
        </p:nvSpPr>
        <p:spPr>
          <a:xfrm>
            <a:off x="8090544" y="4362664"/>
            <a:ext cx="10232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/>
              <a:t>hosszmetszet</a:t>
            </a: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xmlns="" id="{33BCE1B1-684A-4C85-88F2-206B6708123B}"/>
              </a:ext>
            </a:extLst>
          </p:cNvPr>
          <p:cNvSpPr txBox="1"/>
          <p:nvPr/>
        </p:nvSpPr>
        <p:spPr>
          <a:xfrm>
            <a:off x="7991735" y="3233925"/>
            <a:ext cx="11220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/>
              <a:t>keresztmetszet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xmlns="" id="{9C307E71-DDBF-412C-81A4-C67AC392EB8B}"/>
              </a:ext>
            </a:extLst>
          </p:cNvPr>
          <p:cNvSpPr txBox="1"/>
          <p:nvPr/>
        </p:nvSpPr>
        <p:spPr>
          <a:xfrm>
            <a:off x="68155" y="3987907"/>
            <a:ext cx="11220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/>
              <a:t>keresztmetszet</a:t>
            </a:r>
          </a:p>
        </p:txBody>
      </p:sp>
    </p:spTree>
    <p:extLst>
      <p:ext uri="{BB962C8B-B14F-4D97-AF65-F5344CB8AC3E}">
        <p14:creationId xmlns:p14="http://schemas.microsoft.com/office/powerpoint/2010/main" val="2602181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E75BFE1C-B765-42FD-A13B-3084BA05F70F}"/>
              </a:ext>
            </a:extLst>
          </p:cNvPr>
          <p:cNvSpPr txBox="1"/>
          <p:nvPr/>
        </p:nvSpPr>
        <p:spPr>
          <a:xfrm>
            <a:off x="4413264" y="-7390"/>
            <a:ext cx="4739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/>
              <a:t>101. Gerincvelő </a:t>
            </a:r>
            <a:r>
              <a:rPr lang="hu-HU" sz="1400" b="1" dirty="0"/>
              <a:t>(</a:t>
            </a:r>
            <a:r>
              <a:rPr lang="hu-HU" sz="1400" b="1" dirty="0" err="1"/>
              <a:t>luxol-fastblue</a:t>
            </a:r>
            <a:r>
              <a:rPr lang="hu-HU" sz="1400" b="1" dirty="0"/>
              <a:t> + </a:t>
            </a:r>
            <a:r>
              <a:rPr lang="hu-HU" sz="1400" b="1" dirty="0" err="1"/>
              <a:t>krezilibolya</a:t>
            </a:r>
            <a:r>
              <a:rPr lang="hu-HU" sz="1400" b="1" dirty="0"/>
              <a:t>)</a:t>
            </a:r>
            <a:endParaRPr lang="hu-HU" sz="2800" b="1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xmlns="" id="{18A691F7-E7B4-4214-8DA4-BBFC563F33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07" y="52726"/>
            <a:ext cx="4358991" cy="3381079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xmlns="" id="{6D14E743-5C2E-418F-ACFA-869BB41521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8479" y="859634"/>
            <a:ext cx="2591205" cy="2170494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xmlns="" id="{52463DAB-8F6D-4509-B8A4-EAABCAD64B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8270" y="3433805"/>
            <a:ext cx="2234720" cy="3373418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xmlns="" id="{10BCDB42-9C4A-4EB5-BF4B-6EDE4B5C31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968" y="4084603"/>
            <a:ext cx="4351257" cy="2071821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xmlns="" id="{4337FC00-A22A-4290-8BE2-9A06CFEC6875}"/>
              </a:ext>
            </a:extLst>
          </p:cNvPr>
          <p:cNvSpPr txBox="1"/>
          <p:nvPr/>
        </p:nvSpPr>
        <p:spPr>
          <a:xfrm>
            <a:off x="5092379" y="490302"/>
            <a:ext cx="1669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/>
              <a:t>szürkeállomány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xmlns="" id="{A0BC81BB-9F00-4520-99D6-DFA818CF10E2}"/>
              </a:ext>
            </a:extLst>
          </p:cNvPr>
          <p:cNvSpPr txBox="1"/>
          <p:nvPr/>
        </p:nvSpPr>
        <p:spPr>
          <a:xfrm>
            <a:off x="4413264" y="3030128"/>
            <a:ext cx="2035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 err="1"/>
              <a:t>multipolaris</a:t>
            </a:r>
            <a:r>
              <a:rPr lang="hu-HU" dirty="0"/>
              <a:t> neuron</a:t>
            </a:r>
          </a:p>
          <a:p>
            <a:pPr algn="ctr"/>
            <a:r>
              <a:rPr lang="hu-HU" dirty="0"/>
              <a:t>(alfa-</a:t>
            </a:r>
            <a:r>
              <a:rPr lang="hu-HU" dirty="0" err="1"/>
              <a:t>motoneuron</a:t>
            </a:r>
            <a:r>
              <a:rPr lang="hu-HU" dirty="0"/>
              <a:t>)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xmlns="" id="{13FD5431-6BC7-4640-8556-737668DEF58B}"/>
              </a:ext>
            </a:extLst>
          </p:cNvPr>
          <p:cNvSpPr txBox="1"/>
          <p:nvPr/>
        </p:nvSpPr>
        <p:spPr>
          <a:xfrm>
            <a:off x="5464974" y="4257243"/>
            <a:ext cx="1194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perykarion</a:t>
            </a:r>
            <a:endParaRPr lang="hu-HU" dirty="0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xmlns="" id="{892DAEBD-4DAE-4143-A73C-CD3D138AE777}"/>
              </a:ext>
            </a:extLst>
          </p:cNvPr>
          <p:cNvSpPr txBox="1"/>
          <p:nvPr/>
        </p:nvSpPr>
        <p:spPr>
          <a:xfrm>
            <a:off x="5340653" y="4672946"/>
            <a:ext cx="13394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/>
              <a:t>sejtmag</a:t>
            </a:r>
          </a:p>
          <a:p>
            <a:pPr algn="ctr"/>
            <a:r>
              <a:rPr lang="hu-HU" dirty="0"/>
              <a:t>(</a:t>
            </a:r>
            <a:r>
              <a:rPr lang="hu-HU" dirty="0" err="1"/>
              <a:t>magvacska</a:t>
            </a:r>
            <a:r>
              <a:rPr lang="hu-HU" dirty="0"/>
              <a:t>)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xmlns="" id="{25C7CA10-07DC-4119-AB62-BDF4731D8253}"/>
              </a:ext>
            </a:extLst>
          </p:cNvPr>
          <p:cNvSpPr txBox="1"/>
          <p:nvPr/>
        </p:nvSpPr>
        <p:spPr>
          <a:xfrm>
            <a:off x="5349950" y="5411618"/>
            <a:ext cx="13208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 err="1"/>
              <a:t>axon</a:t>
            </a:r>
            <a:endParaRPr lang="hu-HU" dirty="0"/>
          </a:p>
          <a:p>
            <a:pPr algn="ctr"/>
            <a:r>
              <a:rPr lang="hu-HU" dirty="0"/>
              <a:t>(</a:t>
            </a:r>
            <a:r>
              <a:rPr lang="hu-HU" dirty="0" err="1"/>
              <a:t>axondomb</a:t>
            </a:r>
            <a:r>
              <a:rPr lang="hu-HU" dirty="0"/>
              <a:t>)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xmlns="" id="{EC6CC050-EAC0-4D7D-B78F-C1B8726F9742}"/>
              </a:ext>
            </a:extLst>
          </p:cNvPr>
          <p:cNvSpPr txBox="1"/>
          <p:nvPr/>
        </p:nvSpPr>
        <p:spPr>
          <a:xfrm>
            <a:off x="5624664" y="6183032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dendrit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xmlns="" id="{21058E1B-BC2F-4D42-8432-03CB807AEFC6}"/>
              </a:ext>
            </a:extLst>
          </p:cNvPr>
          <p:cNvSpPr txBox="1"/>
          <p:nvPr/>
        </p:nvSpPr>
        <p:spPr>
          <a:xfrm>
            <a:off x="5109692" y="3899937"/>
            <a:ext cx="1570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Nissl</a:t>
            </a:r>
            <a:r>
              <a:rPr lang="hu-HU" dirty="0"/>
              <a:t>-szemcsék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xmlns="" id="{9F6BC728-4F6F-4748-AB55-8E3398C07BEB}"/>
              </a:ext>
            </a:extLst>
          </p:cNvPr>
          <p:cNvSpPr txBox="1"/>
          <p:nvPr/>
        </p:nvSpPr>
        <p:spPr>
          <a:xfrm>
            <a:off x="1949030" y="6341090"/>
            <a:ext cx="1427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myelinhüvely</a:t>
            </a:r>
            <a:endParaRPr lang="hu-HU" dirty="0"/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xmlns="" id="{F1059E82-F465-4344-BB7A-DDE8645E9CD3}"/>
              </a:ext>
            </a:extLst>
          </p:cNvPr>
          <p:cNvSpPr txBox="1"/>
          <p:nvPr/>
        </p:nvSpPr>
        <p:spPr>
          <a:xfrm>
            <a:off x="1459300" y="3715271"/>
            <a:ext cx="1564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/>
              <a:t>fehérállomány</a:t>
            </a:r>
          </a:p>
        </p:txBody>
      </p:sp>
      <p:cxnSp>
        <p:nvCxnSpPr>
          <p:cNvPr id="22" name="Egyenes összekötő nyíllal 21">
            <a:extLst>
              <a:ext uri="{FF2B5EF4-FFF2-40B4-BE49-F238E27FC236}">
                <a16:creationId xmlns:a16="http://schemas.microsoft.com/office/drawing/2014/main" xmlns="" id="{290527F1-083B-42E5-9EBF-9FC7EAE7DDB6}"/>
              </a:ext>
            </a:extLst>
          </p:cNvPr>
          <p:cNvCxnSpPr>
            <a:cxnSpLocks/>
          </p:cNvCxnSpPr>
          <p:nvPr/>
        </p:nvCxnSpPr>
        <p:spPr>
          <a:xfrm flipH="1" flipV="1">
            <a:off x="5349951" y="2139194"/>
            <a:ext cx="81124" cy="983275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nyíllal 23">
            <a:extLst>
              <a:ext uri="{FF2B5EF4-FFF2-40B4-BE49-F238E27FC236}">
                <a16:creationId xmlns:a16="http://schemas.microsoft.com/office/drawing/2014/main" xmlns="" id="{81CD0ABE-A239-49E8-9A71-F9A2596331FA}"/>
              </a:ext>
            </a:extLst>
          </p:cNvPr>
          <p:cNvCxnSpPr>
            <a:cxnSpLocks/>
          </p:cNvCxnSpPr>
          <p:nvPr/>
        </p:nvCxnSpPr>
        <p:spPr>
          <a:xfrm flipV="1">
            <a:off x="6249118" y="2601032"/>
            <a:ext cx="722563" cy="521438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nyíllal 24">
            <a:extLst>
              <a:ext uri="{FF2B5EF4-FFF2-40B4-BE49-F238E27FC236}">
                <a16:creationId xmlns:a16="http://schemas.microsoft.com/office/drawing/2014/main" xmlns="" id="{AAD6A8D5-2AC9-4E6B-9A8B-484EC03A4A12}"/>
              </a:ext>
            </a:extLst>
          </p:cNvPr>
          <p:cNvCxnSpPr>
            <a:cxnSpLocks/>
          </p:cNvCxnSpPr>
          <p:nvPr/>
        </p:nvCxnSpPr>
        <p:spPr>
          <a:xfrm>
            <a:off x="6627239" y="4125190"/>
            <a:ext cx="1459748" cy="562240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nyíllal 25">
            <a:extLst>
              <a:ext uri="{FF2B5EF4-FFF2-40B4-BE49-F238E27FC236}">
                <a16:creationId xmlns:a16="http://schemas.microsoft.com/office/drawing/2014/main" xmlns="" id="{A00F1AF2-6DFF-4CFD-BEE8-42455D3B09CC}"/>
              </a:ext>
            </a:extLst>
          </p:cNvPr>
          <p:cNvCxnSpPr>
            <a:cxnSpLocks/>
          </p:cNvCxnSpPr>
          <p:nvPr/>
        </p:nvCxnSpPr>
        <p:spPr>
          <a:xfrm>
            <a:off x="6607031" y="4469097"/>
            <a:ext cx="1077669" cy="371274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>
            <a:extLst>
              <a:ext uri="{FF2B5EF4-FFF2-40B4-BE49-F238E27FC236}">
                <a16:creationId xmlns:a16="http://schemas.microsoft.com/office/drawing/2014/main" xmlns="" id="{0B566E3F-9E1E-4C64-8792-B5797A130AED}"/>
              </a:ext>
            </a:extLst>
          </p:cNvPr>
          <p:cNvCxnSpPr>
            <a:cxnSpLocks/>
          </p:cNvCxnSpPr>
          <p:nvPr/>
        </p:nvCxnSpPr>
        <p:spPr>
          <a:xfrm>
            <a:off x="6448886" y="4965454"/>
            <a:ext cx="1411598" cy="151072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gyenes összekötő nyíllal 27">
            <a:extLst>
              <a:ext uri="{FF2B5EF4-FFF2-40B4-BE49-F238E27FC236}">
                <a16:creationId xmlns:a16="http://schemas.microsoft.com/office/drawing/2014/main" xmlns="" id="{55C25556-98FB-4865-B430-0491AD72718E}"/>
              </a:ext>
            </a:extLst>
          </p:cNvPr>
          <p:cNvCxnSpPr>
            <a:cxnSpLocks/>
          </p:cNvCxnSpPr>
          <p:nvPr/>
        </p:nvCxnSpPr>
        <p:spPr>
          <a:xfrm flipV="1">
            <a:off x="6385516" y="5444360"/>
            <a:ext cx="1172331" cy="285755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nyíllal 28">
            <a:extLst>
              <a:ext uri="{FF2B5EF4-FFF2-40B4-BE49-F238E27FC236}">
                <a16:creationId xmlns:a16="http://schemas.microsoft.com/office/drawing/2014/main" xmlns="" id="{6EEB2D25-5C1A-45D5-97D1-E2E5B851C188}"/>
              </a:ext>
            </a:extLst>
          </p:cNvPr>
          <p:cNvCxnSpPr>
            <a:cxnSpLocks/>
          </p:cNvCxnSpPr>
          <p:nvPr/>
        </p:nvCxnSpPr>
        <p:spPr>
          <a:xfrm flipV="1">
            <a:off x="6472522" y="5905850"/>
            <a:ext cx="1317162" cy="489044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>
            <a:extLst>
              <a:ext uri="{FF2B5EF4-FFF2-40B4-BE49-F238E27FC236}">
                <a16:creationId xmlns:a16="http://schemas.microsoft.com/office/drawing/2014/main" xmlns="" id="{89B2E7B0-F2A7-4449-B198-F90041788DC3}"/>
              </a:ext>
            </a:extLst>
          </p:cNvPr>
          <p:cNvCxnSpPr/>
          <p:nvPr/>
        </p:nvCxnSpPr>
        <p:spPr>
          <a:xfrm flipV="1">
            <a:off x="3023703" y="1568741"/>
            <a:ext cx="2174776" cy="570453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gyenes összekötő nyíllal 37">
            <a:extLst>
              <a:ext uri="{FF2B5EF4-FFF2-40B4-BE49-F238E27FC236}">
                <a16:creationId xmlns:a16="http://schemas.microsoft.com/office/drawing/2014/main" xmlns="" id="{3731A186-E73C-4565-A9B2-0312A06D848C}"/>
              </a:ext>
            </a:extLst>
          </p:cNvPr>
          <p:cNvCxnSpPr>
            <a:cxnSpLocks/>
          </p:cNvCxnSpPr>
          <p:nvPr/>
        </p:nvCxnSpPr>
        <p:spPr>
          <a:xfrm>
            <a:off x="7193407" y="2644482"/>
            <a:ext cx="688193" cy="176182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nyíllal 38">
            <a:extLst>
              <a:ext uri="{FF2B5EF4-FFF2-40B4-BE49-F238E27FC236}">
                <a16:creationId xmlns:a16="http://schemas.microsoft.com/office/drawing/2014/main" xmlns="" id="{055C08A6-A62A-42D6-AAA9-6E2AEE0DEA29}"/>
              </a:ext>
            </a:extLst>
          </p:cNvPr>
          <p:cNvCxnSpPr>
            <a:cxnSpLocks/>
          </p:cNvCxnSpPr>
          <p:nvPr/>
        </p:nvCxnSpPr>
        <p:spPr>
          <a:xfrm flipH="1">
            <a:off x="2358100" y="2748663"/>
            <a:ext cx="256582" cy="1054474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3554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Csoportba foglalás 17"/>
          <p:cNvGrpSpPr/>
          <p:nvPr/>
        </p:nvGrpSpPr>
        <p:grpSpPr>
          <a:xfrm>
            <a:off x="1203219" y="142613"/>
            <a:ext cx="6737561" cy="6572774"/>
            <a:chOff x="1203219" y="142613"/>
            <a:chExt cx="6737561" cy="6572774"/>
          </a:xfrm>
        </p:grpSpPr>
        <p:pic>
          <p:nvPicPr>
            <p:cNvPr id="2" name="Picture 4" descr="Welsch01-01">
              <a:extLst>
                <a:ext uri="{FF2B5EF4-FFF2-40B4-BE49-F238E27FC236}">
                  <a16:creationId xmlns:a16="http://schemas.microsoft.com/office/drawing/2014/main" xmlns="" id="{327CCFF9-127F-4DB3-8493-C408D11887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219" y="721313"/>
              <a:ext cx="6737561" cy="5994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Szövegdoboz 2">
              <a:extLst>
                <a:ext uri="{FF2B5EF4-FFF2-40B4-BE49-F238E27FC236}">
                  <a16:creationId xmlns:a16="http://schemas.microsoft.com/office/drawing/2014/main" xmlns="" id="{99EBAD7B-B982-42F5-ABF0-5678702F2A4B}"/>
                </a:ext>
              </a:extLst>
            </p:cNvPr>
            <p:cNvSpPr txBox="1"/>
            <p:nvPr/>
          </p:nvSpPr>
          <p:spPr>
            <a:xfrm>
              <a:off x="2377455" y="142613"/>
              <a:ext cx="43890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400" dirty="0"/>
                <a:t>Szövettani metszetek előkészítése</a:t>
              </a:r>
            </a:p>
          </p:txBody>
        </p:sp>
        <p:sp>
          <p:nvSpPr>
            <p:cNvPr id="4" name="Szövegdoboz 3"/>
            <p:cNvSpPr txBox="1"/>
            <p:nvPr/>
          </p:nvSpPr>
          <p:spPr>
            <a:xfrm>
              <a:off x="2377455" y="928577"/>
              <a:ext cx="1206993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hu-HU" sz="1200" dirty="0" smtClean="0"/>
                <a:t>szövetminta kiválasztása</a:t>
              </a:r>
              <a:endParaRPr lang="hu-HU" sz="1200" dirty="0"/>
            </a:p>
          </p:txBody>
        </p:sp>
        <p:sp>
          <p:nvSpPr>
            <p:cNvPr id="5" name="Szövegdoboz 4"/>
            <p:cNvSpPr txBox="1"/>
            <p:nvPr/>
          </p:nvSpPr>
          <p:spPr>
            <a:xfrm>
              <a:off x="2377454" y="1505173"/>
              <a:ext cx="1206993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hu-HU" sz="1200" dirty="0" smtClean="0"/>
                <a:t>szövetdarab kivétele</a:t>
              </a:r>
              <a:endParaRPr lang="hu-HU" sz="1200" dirty="0"/>
            </a:p>
          </p:txBody>
        </p:sp>
        <p:sp>
          <p:nvSpPr>
            <p:cNvPr id="6" name="Szövegdoboz 5"/>
            <p:cNvSpPr txBox="1"/>
            <p:nvPr/>
          </p:nvSpPr>
          <p:spPr>
            <a:xfrm>
              <a:off x="2377454" y="2081769"/>
              <a:ext cx="1206993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hu-HU" sz="1200" dirty="0" smtClean="0"/>
                <a:t>darabolás fixáláshoz</a:t>
              </a:r>
              <a:endParaRPr lang="hu-HU" sz="1200" dirty="0"/>
            </a:p>
          </p:txBody>
        </p:sp>
        <p:sp>
          <p:nvSpPr>
            <p:cNvPr id="7" name="Szövegdoboz 6"/>
            <p:cNvSpPr txBox="1"/>
            <p:nvPr/>
          </p:nvSpPr>
          <p:spPr>
            <a:xfrm>
              <a:off x="2377454" y="2629605"/>
              <a:ext cx="1206993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hu-HU" sz="1200" dirty="0" smtClean="0"/>
                <a:t>fixálás pl. formaldehid</a:t>
              </a:r>
              <a:endParaRPr lang="hu-HU" sz="1200" dirty="0"/>
            </a:p>
          </p:txBody>
        </p:sp>
        <p:sp>
          <p:nvSpPr>
            <p:cNvPr id="8" name="Szövegdoboz 7"/>
            <p:cNvSpPr txBox="1"/>
            <p:nvPr/>
          </p:nvSpPr>
          <p:spPr>
            <a:xfrm>
              <a:off x="2377454" y="3171966"/>
              <a:ext cx="1206993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hu-HU" sz="1200" dirty="0" smtClean="0"/>
                <a:t>mosás,</a:t>
              </a:r>
            </a:p>
            <a:p>
              <a:pPr algn="ctr"/>
              <a:r>
                <a:rPr lang="hu-HU" sz="1200" dirty="0" smtClean="0"/>
                <a:t> alkoholsor</a:t>
              </a:r>
              <a:endParaRPr lang="hu-HU" sz="1200" dirty="0"/>
            </a:p>
          </p:txBody>
        </p:sp>
        <p:sp>
          <p:nvSpPr>
            <p:cNvPr id="9" name="Szövegdoboz 8"/>
            <p:cNvSpPr txBox="1"/>
            <p:nvPr/>
          </p:nvSpPr>
          <p:spPr>
            <a:xfrm>
              <a:off x="2377453" y="3738903"/>
              <a:ext cx="1206993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hu-HU" sz="1200" dirty="0" smtClean="0"/>
                <a:t>beágyazás</a:t>
              </a:r>
            </a:p>
            <a:p>
              <a:pPr algn="ctr"/>
              <a:r>
                <a:rPr lang="hu-HU" sz="1200" dirty="0" smtClean="0"/>
                <a:t>pl. paraffinba</a:t>
              </a:r>
              <a:endParaRPr lang="hu-HU" sz="1200" dirty="0"/>
            </a:p>
          </p:txBody>
        </p:sp>
        <p:sp>
          <p:nvSpPr>
            <p:cNvPr id="10" name="Szövegdoboz 9"/>
            <p:cNvSpPr txBox="1"/>
            <p:nvPr/>
          </p:nvSpPr>
          <p:spPr>
            <a:xfrm>
              <a:off x="2377452" y="4401315"/>
              <a:ext cx="1206993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hu-HU" sz="1200" dirty="0" smtClean="0"/>
                <a:t>kész paraffinos blokk</a:t>
              </a:r>
              <a:endParaRPr lang="hu-HU" sz="1200" dirty="0"/>
            </a:p>
          </p:txBody>
        </p:sp>
        <p:sp>
          <p:nvSpPr>
            <p:cNvPr id="11" name="Szövegdoboz 10"/>
            <p:cNvSpPr txBox="1"/>
            <p:nvPr/>
          </p:nvSpPr>
          <p:spPr>
            <a:xfrm>
              <a:off x="2377451" y="4875530"/>
              <a:ext cx="1206993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hu-HU" sz="1200" dirty="0" smtClean="0"/>
                <a:t>metszet készítés </a:t>
              </a:r>
              <a:r>
                <a:rPr lang="hu-HU" sz="1200" dirty="0" err="1" smtClean="0"/>
                <a:t>mikrotómmal</a:t>
              </a:r>
              <a:endParaRPr lang="hu-HU" sz="1200" dirty="0"/>
            </a:p>
          </p:txBody>
        </p:sp>
        <p:sp>
          <p:nvSpPr>
            <p:cNvPr id="12" name="Szövegdoboz 11"/>
            <p:cNvSpPr txBox="1"/>
            <p:nvPr/>
          </p:nvSpPr>
          <p:spPr>
            <a:xfrm>
              <a:off x="5046327" y="3801649"/>
              <a:ext cx="1432571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hu-HU" sz="1200" dirty="0" smtClean="0"/>
                <a:t>metszet tárgylemezre helyezése</a:t>
              </a:r>
              <a:endParaRPr lang="hu-HU" sz="1200" dirty="0"/>
            </a:p>
          </p:txBody>
        </p:sp>
        <p:sp>
          <p:nvSpPr>
            <p:cNvPr id="13" name="Szövegdoboz 12"/>
            <p:cNvSpPr txBox="1"/>
            <p:nvPr/>
          </p:nvSpPr>
          <p:spPr>
            <a:xfrm>
              <a:off x="5046326" y="3262473"/>
              <a:ext cx="1432571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hu-HU" sz="1200" dirty="0" smtClean="0"/>
                <a:t>parafin kioldása </a:t>
              </a:r>
              <a:r>
                <a:rPr lang="hu-HU" sz="1200" dirty="0" err="1" smtClean="0"/>
                <a:t>xylollal</a:t>
              </a:r>
              <a:endParaRPr lang="hu-HU" sz="1200" dirty="0"/>
            </a:p>
          </p:txBody>
        </p:sp>
        <p:sp>
          <p:nvSpPr>
            <p:cNvPr id="14" name="Szövegdoboz 13"/>
            <p:cNvSpPr txBox="1"/>
            <p:nvPr/>
          </p:nvSpPr>
          <p:spPr>
            <a:xfrm>
              <a:off x="5046326" y="2657167"/>
              <a:ext cx="1432571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hu-HU" sz="1200" dirty="0" smtClean="0"/>
                <a:t>alkoholsor, </a:t>
              </a:r>
            </a:p>
            <a:p>
              <a:pPr algn="ctr"/>
              <a:r>
                <a:rPr lang="hu-HU" sz="1200" dirty="0" smtClean="0"/>
                <a:t>víz</a:t>
              </a:r>
              <a:endParaRPr lang="hu-HU" sz="1200" dirty="0"/>
            </a:p>
          </p:txBody>
        </p:sp>
        <p:sp>
          <p:nvSpPr>
            <p:cNvPr id="15" name="Szövegdoboz 14"/>
            <p:cNvSpPr txBox="1"/>
            <p:nvPr/>
          </p:nvSpPr>
          <p:spPr>
            <a:xfrm>
              <a:off x="5046325" y="2236527"/>
              <a:ext cx="1432571" cy="18466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hu-HU" sz="1200" dirty="0" smtClean="0"/>
                <a:t>metszet "festés"</a:t>
              </a:r>
              <a:endParaRPr lang="hu-HU" sz="1200" dirty="0"/>
            </a:p>
          </p:txBody>
        </p:sp>
        <p:sp>
          <p:nvSpPr>
            <p:cNvPr id="16" name="Szövegdoboz 15"/>
            <p:cNvSpPr txBox="1"/>
            <p:nvPr/>
          </p:nvSpPr>
          <p:spPr>
            <a:xfrm>
              <a:off x="5046325" y="1691815"/>
              <a:ext cx="1432571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hu-HU" sz="1200" dirty="0" smtClean="0"/>
                <a:t>további lépések (alkoholsor)</a:t>
              </a:r>
              <a:endParaRPr lang="hu-HU" sz="1200" dirty="0"/>
            </a:p>
          </p:txBody>
        </p:sp>
        <p:sp>
          <p:nvSpPr>
            <p:cNvPr id="17" name="Szövegdoboz 16"/>
            <p:cNvSpPr txBox="1"/>
            <p:nvPr/>
          </p:nvSpPr>
          <p:spPr>
            <a:xfrm>
              <a:off x="5046325" y="934908"/>
              <a:ext cx="1432571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hu-HU" sz="1200" dirty="0" smtClean="0"/>
                <a:t>fedőlemezzel </a:t>
              </a:r>
            </a:p>
            <a:p>
              <a:pPr algn="ctr"/>
              <a:r>
                <a:rPr lang="hu-HU" sz="1200" dirty="0" smtClean="0"/>
                <a:t>lefedés</a:t>
              </a:r>
              <a:endParaRPr lang="hu-HU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75109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4" descr="aufbau des mikroskops.png">
            <a:extLst>
              <a:ext uri="{FF2B5EF4-FFF2-40B4-BE49-F238E27FC236}">
                <a16:creationId xmlns:a16="http://schemas.microsoft.com/office/drawing/2014/main" xmlns="" id="{6D0790A2-339E-4597-9620-9ECF942593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1749" y="785942"/>
            <a:ext cx="7140502" cy="595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BC257C67-9CD5-4D44-893B-3F3060DAADCF}"/>
              </a:ext>
            </a:extLst>
          </p:cNvPr>
          <p:cNvSpPr txBox="1"/>
          <p:nvPr/>
        </p:nvSpPr>
        <p:spPr>
          <a:xfrm>
            <a:off x="2703604" y="201336"/>
            <a:ext cx="3736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/>
              <a:t>A fénymikroszkóp működése</a:t>
            </a:r>
          </a:p>
        </p:txBody>
      </p:sp>
    </p:spTree>
    <p:extLst>
      <p:ext uri="{BB962C8B-B14F-4D97-AF65-F5344CB8AC3E}">
        <p14:creationId xmlns:p14="http://schemas.microsoft.com/office/powerpoint/2010/main" val="3086432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4C97680F-2BE2-4DE1-A051-9A40E880B5C5}"/>
              </a:ext>
            </a:extLst>
          </p:cNvPr>
          <p:cNvSpPr txBox="1"/>
          <p:nvPr/>
        </p:nvSpPr>
        <p:spPr>
          <a:xfrm>
            <a:off x="1509975" y="537343"/>
            <a:ext cx="6124049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b="1" dirty="0"/>
              <a:t>Alapszövetek:</a:t>
            </a:r>
          </a:p>
          <a:p>
            <a:endParaRPr lang="hu-HU" sz="4000" dirty="0"/>
          </a:p>
          <a:p>
            <a:r>
              <a:rPr lang="hu-HU" sz="4000" dirty="0"/>
              <a:t>		Hámszövet</a:t>
            </a:r>
          </a:p>
          <a:p>
            <a:endParaRPr lang="hu-HU" sz="4000" dirty="0"/>
          </a:p>
          <a:p>
            <a:r>
              <a:rPr lang="hu-HU" sz="4000" dirty="0"/>
              <a:t>		Kötő- és támasztószövet</a:t>
            </a:r>
          </a:p>
          <a:p>
            <a:endParaRPr lang="hu-HU" sz="4000" dirty="0"/>
          </a:p>
          <a:p>
            <a:r>
              <a:rPr lang="hu-HU" sz="4000" dirty="0"/>
              <a:t>		Izomszövet</a:t>
            </a:r>
          </a:p>
          <a:p>
            <a:endParaRPr lang="hu-HU" sz="4000" dirty="0"/>
          </a:p>
          <a:p>
            <a:r>
              <a:rPr lang="hu-HU" sz="4000" dirty="0"/>
              <a:t>		Idegszövet</a:t>
            </a:r>
          </a:p>
        </p:txBody>
      </p:sp>
    </p:spTree>
    <p:extLst>
      <p:ext uri="{BB962C8B-B14F-4D97-AF65-F5344CB8AC3E}">
        <p14:creationId xmlns:p14="http://schemas.microsoft.com/office/powerpoint/2010/main" val="3453786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05CCC9C3-B2FC-46D7-A34E-5124390484D6}"/>
              </a:ext>
            </a:extLst>
          </p:cNvPr>
          <p:cNvSpPr txBox="1"/>
          <p:nvPr/>
        </p:nvSpPr>
        <p:spPr>
          <a:xfrm>
            <a:off x="51540" y="11207"/>
            <a:ext cx="5310877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/>
              <a:t>Hámszövet:</a:t>
            </a:r>
          </a:p>
          <a:p>
            <a:r>
              <a:rPr lang="hu-HU" dirty="0"/>
              <a:t>	</a:t>
            </a:r>
            <a:r>
              <a:rPr lang="hu-HU" b="1" i="1" dirty="0"/>
              <a:t>- Fedőhámok</a:t>
            </a:r>
            <a:endParaRPr lang="hu-HU" dirty="0"/>
          </a:p>
          <a:p>
            <a:r>
              <a:rPr lang="hu-HU" dirty="0"/>
              <a:t>		- egyrétegű laphám</a:t>
            </a:r>
          </a:p>
          <a:p>
            <a:endParaRPr lang="hu-HU" dirty="0"/>
          </a:p>
          <a:p>
            <a:r>
              <a:rPr lang="hu-HU" dirty="0"/>
              <a:t>		- egyrétegű köbhám</a:t>
            </a:r>
          </a:p>
          <a:p>
            <a:endParaRPr lang="hu-HU" dirty="0"/>
          </a:p>
          <a:p>
            <a:r>
              <a:rPr lang="hu-HU" dirty="0"/>
              <a:t>		- egyrétegű hengerhám</a:t>
            </a:r>
          </a:p>
          <a:p>
            <a:endParaRPr lang="hu-HU" dirty="0"/>
          </a:p>
          <a:p>
            <a:r>
              <a:rPr lang="hu-HU" dirty="0"/>
              <a:t>		- egyrétegű többmagsoros csillós hengerhám</a:t>
            </a:r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		- többrétegű el nem szarusodó laphám</a:t>
            </a:r>
          </a:p>
          <a:p>
            <a:endParaRPr lang="hu-HU" dirty="0"/>
          </a:p>
          <a:p>
            <a:r>
              <a:rPr lang="hu-HU" dirty="0"/>
              <a:t>		- többrétegű elszarusodó laphám</a:t>
            </a:r>
          </a:p>
          <a:p>
            <a:endParaRPr lang="hu-HU" dirty="0"/>
          </a:p>
          <a:p>
            <a:r>
              <a:rPr lang="hu-HU" dirty="0"/>
              <a:t>		- többrétegű (kétrétegű) köbhám</a:t>
            </a:r>
          </a:p>
          <a:p>
            <a:r>
              <a:rPr lang="hu-HU" dirty="0"/>
              <a:t>		</a:t>
            </a:r>
          </a:p>
          <a:p>
            <a:r>
              <a:rPr lang="hu-HU" dirty="0"/>
              <a:t>		- átmeneti hám (</a:t>
            </a:r>
            <a:r>
              <a:rPr lang="hu-HU" dirty="0" err="1"/>
              <a:t>urothelium</a:t>
            </a:r>
            <a:r>
              <a:rPr lang="hu-HU" dirty="0"/>
              <a:t>)</a:t>
            </a:r>
          </a:p>
          <a:p>
            <a:r>
              <a:rPr lang="hu-HU" dirty="0"/>
              <a:t>		</a:t>
            </a:r>
          </a:p>
          <a:p>
            <a:r>
              <a:rPr lang="hu-HU" dirty="0"/>
              <a:t>		- többrétegű hengerhám</a:t>
            </a:r>
          </a:p>
          <a:p>
            <a:endParaRPr lang="hu-HU" dirty="0"/>
          </a:p>
          <a:p>
            <a:r>
              <a:rPr lang="hu-HU" dirty="0"/>
              <a:t>		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xmlns="" id="{819D7DDF-BBFD-4D10-807A-297778F0BA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8321" y="107593"/>
            <a:ext cx="2042464" cy="1268804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xmlns="" id="{198DF224-9CBE-4A0F-9E29-6AD90C0DB1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4049" y="98276"/>
            <a:ext cx="1247750" cy="1278121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xmlns="" id="{A91D42B2-CDBA-4B57-AD14-E65FE4679B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6942" y="98276"/>
            <a:ext cx="2085506" cy="1268803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xmlns="" id="{C17901BB-C082-4CBE-80C5-9EB860B8123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5177" y="1445869"/>
            <a:ext cx="2099667" cy="1411540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xmlns="" id="{A6D48E10-0811-43C4-8F39-D20EC55AC91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5063" y="2935158"/>
            <a:ext cx="2079781" cy="1620064"/>
          </a:xfrm>
          <a:prstGeom prst="rect">
            <a:avLst/>
          </a:prstGeom>
        </p:spPr>
      </p:pic>
      <p:pic>
        <p:nvPicPr>
          <p:cNvPr id="24" name="Kép 23">
            <a:extLst>
              <a:ext uri="{FF2B5EF4-FFF2-40B4-BE49-F238E27FC236}">
                <a16:creationId xmlns:a16="http://schemas.microsoft.com/office/drawing/2014/main" xmlns="" id="{68100226-BF7C-42F2-8814-3C151AB31B0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8148" y="4634012"/>
            <a:ext cx="1474300" cy="2124671"/>
          </a:xfrm>
          <a:prstGeom prst="rect">
            <a:avLst/>
          </a:prstGeom>
        </p:spPr>
      </p:pic>
      <p:pic>
        <p:nvPicPr>
          <p:cNvPr id="26" name="Kép 25">
            <a:extLst>
              <a:ext uri="{FF2B5EF4-FFF2-40B4-BE49-F238E27FC236}">
                <a16:creationId xmlns:a16="http://schemas.microsoft.com/office/drawing/2014/main" xmlns="" id="{68815E88-EEF1-44B4-A950-29659DB5F0B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3314" y="4937077"/>
            <a:ext cx="1595599" cy="1518539"/>
          </a:xfrm>
          <a:prstGeom prst="rect">
            <a:avLst/>
          </a:prstGeom>
        </p:spPr>
      </p:pic>
      <p:pic>
        <p:nvPicPr>
          <p:cNvPr id="28" name="Kép 27">
            <a:extLst>
              <a:ext uri="{FF2B5EF4-FFF2-40B4-BE49-F238E27FC236}">
                <a16:creationId xmlns:a16="http://schemas.microsoft.com/office/drawing/2014/main" xmlns="" id="{7A9AB0AA-1892-4106-B4C3-74D1F1C1A76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4600" y="5583314"/>
            <a:ext cx="2042464" cy="1228404"/>
          </a:xfrm>
          <a:prstGeom prst="rect">
            <a:avLst/>
          </a:prstGeom>
        </p:spPr>
      </p:pic>
      <p:pic>
        <p:nvPicPr>
          <p:cNvPr id="30" name="Kép 29">
            <a:extLst>
              <a:ext uri="{FF2B5EF4-FFF2-40B4-BE49-F238E27FC236}">
                <a16:creationId xmlns:a16="http://schemas.microsoft.com/office/drawing/2014/main" xmlns="" id="{793B1A99-58B0-49F0-BC7E-A3AF07B6200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0331" y="5125778"/>
            <a:ext cx="1503748" cy="1632903"/>
          </a:xfrm>
          <a:prstGeom prst="rect">
            <a:avLst/>
          </a:prstGeom>
        </p:spPr>
      </p:pic>
      <p:cxnSp>
        <p:nvCxnSpPr>
          <p:cNvPr id="3" name="Egyenes összekötő nyíllal 2">
            <a:extLst>
              <a:ext uri="{FF2B5EF4-FFF2-40B4-BE49-F238E27FC236}">
                <a16:creationId xmlns:a16="http://schemas.microsoft.com/office/drawing/2014/main" xmlns="" id="{6385C8A6-3D56-4A72-B11F-4CEEFC3C2BB4}"/>
              </a:ext>
            </a:extLst>
          </p:cNvPr>
          <p:cNvCxnSpPr/>
          <p:nvPr/>
        </p:nvCxnSpPr>
        <p:spPr>
          <a:xfrm flipV="1">
            <a:off x="2919369" y="469783"/>
            <a:ext cx="604007" cy="293615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>
            <a:extLst>
              <a:ext uri="{FF2B5EF4-FFF2-40B4-BE49-F238E27FC236}">
                <a16:creationId xmlns:a16="http://schemas.microsoft.com/office/drawing/2014/main" xmlns="" id="{D61D9ACB-8954-4E4C-BC05-A3C89A17EC0E}"/>
              </a:ext>
            </a:extLst>
          </p:cNvPr>
          <p:cNvCxnSpPr>
            <a:cxnSpLocks/>
          </p:cNvCxnSpPr>
          <p:nvPr/>
        </p:nvCxnSpPr>
        <p:spPr>
          <a:xfrm flipV="1">
            <a:off x="2964110" y="895099"/>
            <a:ext cx="2740879" cy="423755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>
            <a:extLst>
              <a:ext uri="{FF2B5EF4-FFF2-40B4-BE49-F238E27FC236}">
                <a16:creationId xmlns:a16="http://schemas.microsoft.com/office/drawing/2014/main" xmlns="" id="{50BA788C-A9A9-4F5C-A24A-7014DF0AADAB}"/>
              </a:ext>
            </a:extLst>
          </p:cNvPr>
          <p:cNvCxnSpPr>
            <a:cxnSpLocks/>
          </p:cNvCxnSpPr>
          <p:nvPr/>
        </p:nvCxnSpPr>
        <p:spPr>
          <a:xfrm flipV="1">
            <a:off x="3266114" y="830510"/>
            <a:ext cx="4172799" cy="1039194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>
            <a:extLst>
              <a:ext uri="{FF2B5EF4-FFF2-40B4-BE49-F238E27FC236}">
                <a16:creationId xmlns:a16="http://schemas.microsoft.com/office/drawing/2014/main" xmlns="" id="{C4E672D3-9EB7-47DD-B3D7-161261290681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5239307" y="2151639"/>
            <a:ext cx="1655870" cy="274720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nyíllal 18">
            <a:extLst>
              <a:ext uri="{FF2B5EF4-FFF2-40B4-BE49-F238E27FC236}">
                <a16:creationId xmlns:a16="http://schemas.microsoft.com/office/drawing/2014/main" xmlns="" id="{4F3EE786-9AF0-4646-9930-8A993CF8E42C}"/>
              </a:ext>
            </a:extLst>
          </p:cNvPr>
          <p:cNvCxnSpPr>
            <a:cxnSpLocks/>
          </p:cNvCxnSpPr>
          <p:nvPr/>
        </p:nvCxnSpPr>
        <p:spPr>
          <a:xfrm>
            <a:off x="4667963" y="3228092"/>
            <a:ext cx="2247100" cy="312062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>
            <a:extLst>
              <a:ext uri="{FF2B5EF4-FFF2-40B4-BE49-F238E27FC236}">
                <a16:creationId xmlns:a16="http://schemas.microsoft.com/office/drawing/2014/main" xmlns="" id="{FA0F58F7-863E-40A6-9AB6-94B5F03F2961}"/>
              </a:ext>
            </a:extLst>
          </p:cNvPr>
          <p:cNvCxnSpPr>
            <a:cxnSpLocks/>
          </p:cNvCxnSpPr>
          <p:nvPr/>
        </p:nvCxnSpPr>
        <p:spPr>
          <a:xfrm>
            <a:off x="4167064" y="3789256"/>
            <a:ext cx="3341084" cy="1114266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>
            <a:extLst>
              <a:ext uri="{FF2B5EF4-FFF2-40B4-BE49-F238E27FC236}">
                <a16:creationId xmlns:a16="http://schemas.microsoft.com/office/drawing/2014/main" xmlns="" id="{623A53E3-DD75-4BE2-A83E-1FEE23953D03}"/>
              </a:ext>
            </a:extLst>
          </p:cNvPr>
          <p:cNvCxnSpPr>
            <a:cxnSpLocks/>
          </p:cNvCxnSpPr>
          <p:nvPr/>
        </p:nvCxnSpPr>
        <p:spPr>
          <a:xfrm>
            <a:off x="4156411" y="4342358"/>
            <a:ext cx="2738766" cy="750359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nyíllal 21">
            <a:extLst>
              <a:ext uri="{FF2B5EF4-FFF2-40B4-BE49-F238E27FC236}">
                <a16:creationId xmlns:a16="http://schemas.microsoft.com/office/drawing/2014/main" xmlns="" id="{075CDC61-4E79-4E27-AA2D-4F99B5C2C0EE}"/>
              </a:ext>
            </a:extLst>
          </p:cNvPr>
          <p:cNvCxnSpPr>
            <a:cxnSpLocks/>
          </p:cNvCxnSpPr>
          <p:nvPr/>
        </p:nvCxnSpPr>
        <p:spPr>
          <a:xfrm>
            <a:off x="3742889" y="4903522"/>
            <a:ext cx="542487" cy="378391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nyíllal 22">
            <a:extLst>
              <a:ext uri="{FF2B5EF4-FFF2-40B4-BE49-F238E27FC236}">
                <a16:creationId xmlns:a16="http://schemas.microsoft.com/office/drawing/2014/main" xmlns="" id="{169B6B20-E0F6-4F3A-964D-94FED1C8E668}"/>
              </a:ext>
            </a:extLst>
          </p:cNvPr>
          <p:cNvCxnSpPr>
            <a:cxnSpLocks/>
          </p:cNvCxnSpPr>
          <p:nvPr/>
        </p:nvCxnSpPr>
        <p:spPr>
          <a:xfrm>
            <a:off x="1403083" y="5559546"/>
            <a:ext cx="721517" cy="505694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5192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E0F0AF9E-AD98-424E-8FB0-A9EBF742526D}"/>
              </a:ext>
            </a:extLst>
          </p:cNvPr>
          <p:cNvSpPr txBox="1"/>
          <p:nvPr/>
        </p:nvSpPr>
        <p:spPr>
          <a:xfrm>
            <a:off x="2403368" y="87405"/>
            <a:ext cx="4911601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/>
              <a:t>Hámszövet:</a:t>
            </a:r>
          </a:p>
          <a:p>
            <a:r>
              <a:rPr lang="hu-HU" b="1" dirty="0"/>
              <a:t>	- Mirigyhámok felosztása</a:t>
            </a:r>
          </a:p>
          <a:p>
            <a:r>
              <a:rPr lang="hu-HU" dirty="0"/>
              <a:t>		- váladék ürítése és elvezetése alapján:</a:t>
            </a:r>
          </a:p>
          <a:p>
            <a:r>
              <a:rPr lang="hu-HU" dirty="0"/>
              <a:t>			- endokrin mirigyek</a:t>
            </a:r>
          </a:p>
          <a:p>
            <a:r>
              <a:rPr lang="hu-HU" dirty="0"/>
              <a:t>			- </a:t>
            </a:r>
            <a:r>
              <a:rPr lang="hu-HU" dirty="0" err="1"/>
              <a:t>exokrin</a:t>
            </a:r>
            <a:r>
              <a:rPr lang="hu-HU" dirty="0"/>
              <a:t> mirigyek</a:t>
            </a:r>
          </a:p>
          <a:p>
            <a:r>
              <a:rPr lang="hu-HU" dirty="0"/>
              <a:t>		- mirigyet alkotó sejtek száma alapján:</a:t>
            </a:r>
          </a:p>
          <a:p>
            <a:r>
              <a:rPr lang="hu-HU" dirty="0"/>
              <a:t>			- egysejtű (kehelysejt)</a:t>
            </a:r>
          </a:p>
          <a:p>
            <a:r>
              <a:rPr lang="hu-HU" dirty="0"/>
              <a:t>			- többsejtű</a:t>
            </a:r>
          </a:p>
          <a:p>
            <a:r>
              <a:rPr lang="hu-HU" dirty="0"/>
              <a:t>		- mirigyvégkamra és kivezetőcső alapján:</a:t>
            </a:r>
          </a:p>
          <a:p>
            <a:r>
              <a:rPr lang="hu-HU" dirty="0"/>
              <a:t>			- bogyós (</a:t>
            </a:r>
            <a:r>
              <a:rPr lang="hu-HU" dirty="0" err="1"/>
              <a:t>acinosus</a:t>
            </a:r>
            <a:r>
              <a:rPr lang="hu-HU" dirty="0"/>
              <a:t>)</a:t>
            </a:r>
          </a:p>
          <a:p>
            <a:r>
              <a:rPr lang="hu-HU" dirty="0"/>
              <a:t>			- csöves (</a:t>
            </a:r>
            <a:r>
              <a:rPr lang="hu-HU" dirty="0" err="1"/>
              <a:t>tubulosus</a:t>
            </a:r>
            <a:r>
              <a:rPr lang="hu-HU" dirty="0"/>
              <a:t>)</a:t>
            </a:r>
          </a:p>
          <a:p>
            <a:r>
              <a:rPr lang="hu-HU" dirty="0"/>
              <a:t>			- kevert (</a:t>
            </a:r>
            <a:r>
              <a:rPr lang="hu-HU" dirty="0" err="1"/>
              <a:t>tubuloacinosus</a:t>
            </a:r>
            <a:r>
              <a:rPr lang="hu-HU" dirty="0"/>
              <a:t>)</a:t>
            </a:r>
          </a:p>
          <a:p>
            <a:r>
              <a:rPr lang="hu-HU" dirty="0"/>
              <a:t>		- váladék kémiai jellege alapján:</a:t>
            </a:r>
          </a:p>
          <a:p>
            <a:r>
              <a:rPr lang="hu-HU" dirty="0"/>
              <a:t>			- nyákos (</a:t>
            </a:r>
            <a:r>
              <a:rPr lang="hu-HU" dirty="0" err="1"/>
              <a:t>mucinosus</a:t>
            </a:r>
            <a:r>
              <a:rPr lang="hu-HU" dirty="0"/>
              <a:t>)</a:t>
            </a:r>
          </a:p>
          <a:p>
            <a:r>
              <a:rPr lang="hu-HU" dirty="0"/>
              <a:t>			- savós (</a:t>
            </a:r>
            <a:r>
              <a:rPr lang="hu-HU" dirty="0" err="1"/>
              <a:t>serosus</a:t>
            </a:r>
            <a:r>
              <a:rPr lang="hu-HU" dirty="0"/>
              <a:t>)</a:t>
            </a:r>
          </a:p>
          <a:p>
            <a:r>
              <a:rPr lang="hu-HU" dirty="0"/>
              <a:t>			- kevert (</a:t>
            </a:r>
            <a:r>
              <a:rPr lang="hu-HU" dirty="0" err="1"/>
              <a:t>seromucinosus</a:t>
            </a:r>
            <a:r>
              <a:rPr lang="hu-HU" dirty="0"/>
              <a:t>)</a:t>
            </a:r>
          </a:p>
          <a:p>
            <a:r>
              <a:rPr lang="hu-HU" dirty="0"/>
              <a:t>		- váladék kiürítési módja alapján:</a:t>
            </a:r>
          </a:p>
          <a:p>
            <a:r>
              <a:rPr lang="hu-HU" dirty="0"/>
              <a:t>			- </a:t>
            </a:r>
            <a:r>
              <a:rPr lang="hu-HU" dirty="0" err="1"/>
              <a:t>merokrin</a:t>
            </a:r>
            <a:endParaRPr lang="hu-HU" dirty="0"/>
          </a:p>
          <a:p>
            <a:r>
              <a:rPr lang="hu-HU" dirty="0"/>
              <a:t>			- </a:t>
            </a:r>
            <a:r>
              <a:rPr lang="hu-HU" dirty="0" err="1"/>
              <a:t>apokrin</a:t>
            </a:r>
            <a:endParaRPr lang="hu-HU" dirty="0"/>
          </a:p>
          <a:p>
            <a:r>
              <a:rPr lang="hu-HU" dirty="0"/>
              <a:t>			- </a:t>
            </a:r>
            <a:r>
              <a:rPr lang="hu-HU" dirty="0" err="1"/>
              <a:t>holokrin</a:t>
            </a: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xmlns="" id="{F4FDFA3C-35FF-4835-A48D-0EE86E90B2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22" y="2852258"/>
            <a:ext cx="2776600" cy="1753299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xmlns="" id="{E4CADEF2-7BA4-4A85-8BE5-3EC54A9088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22" y="847275"/>
            <a:ext cx="2407640" cy="1833343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xmlns="" id="{5940E13A-07B5-4675-A14C-25D050A6FE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6763" y="129213"/>
            <a:ext cx="1783389" cy="1766700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xmlns="" id="{2DE31ADB-8A24-435B-B3E7-ACF3D56AB4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6763" y="2108441"/>
            <a:ext cx="1785615" cy="2497116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xmlns="" id="{98714B5E-B30B-45B0-BB07-34C5F071DDE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0500" y="4815843"/>
            <a:ext cx="1799653" cy="1954752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xmlns="" id="{360C547C-1741-4178-B8C8-A2A17E3DA09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47" y="4777197"/>
            <a:ext cx="3454123" cy="1993398"/>
          </a:xfrm>
          <a:prstGeom prst="rect">
            <a:avLst/>
          </a:prstGeom>
        </p:spPr>
      </p:pic>
      <p:cxnSp>
        <p:nvCxnSpPr>
          <p:cNvPr id="10" name="Egyenes összekötő nyíllal 9">
            <a:extLst>
              <a:ext uri="{FF2B5EF4-FFF2-40B4-BE49-F238E27FC236}">
                <a16:creationId xmlns:a16="http://schemas.microsoft.com/office/drawing/2014/main" xmlns="" id="{F62CD675-76D2-4BDB-AEAF-76FE43F97E8B}"/>
              </a:ext>
            </a:extLst>
          </p:cNvPr>
          <p:cNvCxnSpPr>
            <a:cxnSpLocks/>
          </p:cNvCxnSpPr>
          <p:nvPr/>
        </p:nvCxnSpPr>
        <p:spPr>
          <a:xfrm flipH="1" flipV="1">
            <a:off x="2583809" y="4269996"/>
            <a:ext cx="1217745" cy="943321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nyíllal 11">
            <a:extLst>
              <a:ext uri="{FF2B5EF4-FFF2-40B4-BE49-F238E27FC236}">
                <a16:creationId xmlns:a16="http://schemas.microsoft.com/office/drawing/2014/main" xmlns="" id="{5ED34DDA-5381-4EA2-AAAB-4248BD6E50AF}"/>
              </a:ext>
            </a:extLst>
          </p:cNvPr>
          <p:cNvCxnSpPr>
            <a:cxnSpLocks/>
          </p:cNvCxnSpPr>
          <p:nvPr/>
        </p:nvCxnSpPr>
        <p:spPr>
          <a:xfrm>
            <a:off x="6165909" y="4424282"/>
            <a:ext cx="1510018" cy="982423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>
            <a:extLst>
              <a:ext uri="{FF2B5EF4-FFF2-40B4-BE49-F238E27FC236}">
                <a16:creationId xmlns:a16="http://schemas.microsoft.com/office/drawing/2014/main" xmlns="" id="{AFD66F8D-00CC-48D0-8D7D-6C0CEF44DFD8}"/>
              </a:ext>
            </a:extLst>
          </p:cNvPr>
          <p:cNvCxnSpPr>
            <a:cxnSpLocks/>
          </p:cNvCxnSpPr>
          <p:nvPr/>
        </p:nvCxnSpPr>
        <p:spPr>
          <a:xfrm flipV="1">
            <a:off x="5419288" y="3917659"/>
            <a:ext cx="2483141" cy="213714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>
            <a:extLst>
              <a:ext uri="{FF2B5EF4-FFF2-40B4-BE49-F238E27FC236}">
                <a16:creationId xmlns:a16="http://schemas.microsoft.com/office/drawing/2014/main" xmlns="" id="{2F74B767-EBD7-4938-B445-1EE6C3749259}"/>
              </a:ext>
            </a:extLst>
          </p:cNvPr>
          <p:cNvCxnSpPr>
            <a:cxnSpLocks/>
          </p:cNvCxnSpPr>
          <p:nvPr/>
        </p:nvCxnSpPr>
        <p:spPr>
          <a:xfrm flipV="1">
            <a:off x="5863905" y="1451295"/>
            <a:ext cx="1812022" cy="2394088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>
            <a:extLst>
              <a:ext uri="{FF2B5EF4-FFF2-40B4-BE49-F238E27FC236}">
                <a16:creationId xmlns:a16="http://schemas.microsoft.com/office/drawing/2014/main" xmlns="" id="{95404D55-7BB1-464E-8DF5-48402E0309E6}"/>
              </a:ext>
            </a:extLst>
          </p:cNvPr>
          <p:cNvCxnSpPr>
            <a:cxnSpLocks/>
          </p:cNvCxnSpPr>
          <p:nvPr/>
        </p:nvCxnSpPr>
        <p:spPr>
          <a:xfrm flipH="1" flipV="1">
            <a:off x="2188818" y="1504425"/>
            <a:ext cx="1619784" cy="441821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nyíllal 21">
            <a:extLst>
              <a:ext uri="{FF2B5EF4-FFF2-40B4-BE49-F238E27FC236}">
                <a16:creationId xmlns:a16="http://schemas.microsoft.com/office/drawing/2014/main" xmlns="" id="{FCA530C3-EDFC-4060-9584-7A0A1E9B695F}"/>
              </a:ext>
            </a:extLst>
          </p:cNvPr>
          <p:cNvCxnSpPr>
            <a:cxnSpLocks/>
          </p:cNvCxnSpPr>
          <p:nvPr/>
        </p:nvCxnSpPr>
        <p:spPr>
          <a:xfrm flipH="1" flipV="1">
            <a:off x="1895912" y="5506932"/>
            <a:ext cx="1912690" cy="1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475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92C4EBDD-25E5-4DB4-8D6A-2A4F2B472A63}"/>
              </a:ext>
            </a:extLst>
          </p:cNvPr>
          <p:cNvSpPr txBox="1"/>
          <p:nvPr/>
        </p:nvSpPr>
        <p:spPr>
          <a:xfrm>
            <a:off x="1965979" y="122975"/>
            <a:ext cx="3048848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/>
              <a:t>Kötőszöveti sejtek:</a:t>
            </a:r>
          </a:p>
          <a:p>
            <a:r>
              <a:rPr lang="hu-HU" dirty="0"/>
              <a:t>	- helyhez kötött, fix sejtek</a:t>
            </a:r>
          </a:p>
          <a:p>
            <a:r>
              <a:rPr lang="hu-HU" dirty="0"/>
              <a:t>		- </a:t>
            </a:r>
            <a:r>
              <a:rPr lang="hu-HU" dirty="0" err="1"/>
              <a:t>fibroblast</a:t>
            </a:r>
            <a:endParaRPr lang="hu-HU" dirty="0"/>
          </a:p>
          <a:p>
            <a:r>
              <a:rPr lang="hu-HU" dirty="0"/>
              <a:t>		- </a:t>
            </a:r>
            <a:r>
              <a:rPr lang="hu-HU" dirty="0" err="1"/>
              <a:t>fibrocyta</a:t>
            </a:r>
            <a:endParaRPr lang="hu-HU" dirty="0"/>
          </a:p>
          <a:p>
            <a:r>
              <a:rPr lang="hu-HU" dirty="0"/>
              <a:t>		- </a:t>
            </a:r>
            <a:r>
              <a:rPr lang="hu-HU" dirty="0" err="1"/>
              <a:t>reticulumsejt</a:t>
            </a:r>
            <a:endParaRPr lang="hu-HU" dirty="0"/>
          </a:p>
          <a:p>
            <a:r>
              <a:rPr lang="hu-HU" dirty="0"/>
              <a:t>		- zsírsejt (</a:t>
            </a:r>
            <a:r>
              <a:rPr lang="hu-HU" dirty="0" err="1"/>
              <a:t>adipocyta</a:t>
            </a:r>
            <a:r>
              <a:rPr lang="hu-HU" dirty="0"/>
              <a:t>)</a:t>
            </a:r>
          </a:p>
          <a:p>
            <a:endParaRPr lang="hu-HU" dirty="0"/>
          </a:p>
          <a:p>
            <a:r>
              <a:rPr lang="hu-HU" dirty="0"/>
              <a:t>	- mobilis sejtek</a:t>
            </a:r>
          </a:p>
          <a:p>
            <a:r>
              <a:rPr lang="hu-HU" dirty="0"/>
              <a:t>		- </a:t>
            </a:r>
            <a:r>
              <a:rPr lang="hu-HU" dirty="0" err="1"/>
              <a:t>macrophag</a:t>
            </a:r>
            <a:endParaRPr lang="hu-HU" dirty="0"/>
          </a:p>
          <a:p>
            <a:r>
              <a:rPr lang="hu-HU" dirty="0"/>
              <a:t>		- hízósejt</a:t>
            </a:r>
          </a:p>
          <a:p>
            <a:r>
              <a:rPr lang="hu-HU" dirty="0"/>
              <a:t>		- </a:t>
            </a:r>
            <a:r>
              <a:rPr lang="hu-HU" dirty="0" err="1"/>
              <a:t>lymphocyta</a:t>
            </a:r>
            <a:endParaRPr lang="hu-HU" dirty="0"/>
          </a:p>
          <a:p>
            <a:r>
              <a:rPr lang="hu-HU" dirty="0"/>
              <a:t>		- </a:t>
            </a:r>
            <a:r>
              <a:rPr lang="hu-HU" dirty="0" err="1"/>
              <a:t>plasmasejt</a:t>
            </a:r>
            <a:endParaRPr lang="hu-HU" dirty="0"/>
          </a:p>
          <a:p>
            <a:r>
              <a:rPr lang="hu-HU" dirty="0"/>
              <a:t>		- </a:t>
            </a:r>
            <a:r>
              <a:rPr lang="hu-HU" dirty="0" err="1"/>
              <a:t>granulocyta</a:t>
            </a:r>
            <a:endParaRPr lang="hu-HU" dirty="0"/>
          </a:p>
          <a:p>
            <a:endParaRPr lang="hu-HU" dirty="0"/>
          </a:p>
          <a:p>
            <a:r>
              <a:rPr lang="hu-HU" b="1" dirty="0"/>
              <a:t>Kötőszöveti rostok:</a:t>
            </a:r>
          </a:p>
          <a:p>
            <a:r>
              <a:rPr lang="hu-HU" dirty="0"/>
              <a:t>	- kollagénrost</a:t>
            </a:r>
          </a:p>
          <a:p>
            <a:r>
              <a:rPr lang="hu-HU" dirty="0"/>
              <a:t>	- rácsrost</a:t>
            </a:r>
          </a:p>
          <a:p>
            <a:r>
              <a:rPr lang="hu-HU" dirty="0"/>
              <a:t>	- elasztikus rost</a:t>
            </a:r>
          </a:p>
          <a:p>
            <a:r>
              <a:rPr lang="hu-HU" dirty="0"/>
              <a:t>	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xmlns="" id="{4AC9865B-76D9-4DC9-A037-9F4B9EC413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12" y="5320164"/>
            <a:ext cx="3263377" cy="1481127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xmlns="" id="{178F5A12-C39E-485A-9097-4691893D8D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8280" y="5320164"/>
            <a:ext cx="2882954" cy="1479182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xmlns="" id="{1BC5F695-6073-496E-9879-59CC8A0407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1706" y="5322772"/>
            <a:ext cx="2663582" cy="1473965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xmlns="" id="{899507D5-1586-43C8-9D70-9D5D9C609B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12" y="3632487"/>
            <a:ext cx="1595917" cy="1609161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xmlns="" id="{5E0BB463-2E52-41B8-AB59-1610C0ACDFA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6352" y="1205997"/>
            <a:ext cx="1448935" cy="1200921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xmlns="" id="{AE328FFE-74F9-4E71-8D46-31C49F1A251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84" y="157961"/>
            <a:ext cx="1781448" cy="1098370"/>
          </a:xfrm>
          <a:prstGeom prst="rect">
            <a:avLst/>
          </a:prstGeom>
        </p:spPr>
      </p:pic>
      <p:pic>
        <p:nvPicPr>
          <p:cNvPr id="24" name="Kép 23">
            <a:extLst>
              <a:ext uri="{FF2B5EF4-FFF2-40B4-BE49-F238E27FC236}">
                <a16:creationId xmlns:a16="http://schemas.microsoft.com/office/drawing/2014/main" xmlns="" id="{BF4E22B1-CA06-406A-A252-373DBC2B039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84" y="1337025"/>
            <a:ext cx="1781448" cy="1086671"/>
          </a:xfrm>
          <a:prstGeom prst="rect">
            <a:avLst/>
          </a:prstGeom>
        </p:spPr>
      </p:pic>
      <p:pic>
        <p:nvPicPr>
          <p:cNvPr id="26" name="Kép 25">
            <a:extLst>
              <a:ext uri="{FF2B5EF4-FFF2-40B4-BE49-F238E27FC236}">
                <a16:creationId xmlns:a16="http://schemas.microsoft.com/office/drawing/2014/main" xmlns="" id="{9B075D2D-4F3A-432C-AD5F-CD030E01B95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8041" y="112862"/>
            <a:ext cx="2097247" cy="1006680"/>
          </a:xfrm>
          <a:prstGeom prst="rect">
            <a:avLst/>
          </a:prstGeom>
        </p:spPr>
      </p:pic>
      <p:pic>
        <p:nvPicPr>
          <p:cNvPr id="28" name="Kép 27">
            <a:extLst>
              <a:ext uri="{FF2B5EF4-FFF2-40B4-BE49-F238E27FC236}">
                <a16:creationId xmlns:a16="http://schemas.microsoft.com/office/drawing/2014/main" xmlns="" id="{1A3D5400-E29F-4800-81F1-BD692E822DE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3106" y="2493373"/>
            <a:ext cx="1074967" cy="1130726"/>
          </a:xfrm>
          <a:prstGeom prst="rect">
            <a:avLst/>
          </a:prstGeom>
        </p:spPr>
      </p:pic>
      <p:pic>
        <p:nvPicPr>
          <p:cNvPr id="30" name="Kép 29">
            <a:extLst>
              <a:ext uri="{FF2B5EF4-FFF2-40B4-BE49-F238E27FC236}">
                <a16:creationId xmlns:a16="http://schemas.microsoft.com/office/drawing/2014/main" xmlns="" id="{B5854796-89DF-4FF3-960C-2A33940B6AF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2094" y="2493373"/>
            <a:ext cx="2163193" cy="1474768"/>
          </a:xfrm>
          <a:prstGeom prst="rect">
            <a:avLst/>
          </a:prstGeom>
        </p:spPr>
      </p:pic>
      <p:pic>
        <p:nvPicPr>
          <p:cNvPr id="32" name="Kép 31">
            <a:extLst>
              <a:ext uri="{FF2B5EF4-FFF2-40B4-BE49-F238E27FC236}">
                <a16:creationId xmlns:a16="http://schemas.microsoft.com/office/drawing/2014/main" xmlns="" id="{10261560-554D-435A-9CC5-FF6970D4804D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11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7506" y="4054596"/>
            <a:ext cx="1507781" cy="1178664"/>
          </a:xfrm>
          <a:prstGeom prst="rect">
            <a:avLst/>
          </a:prstGeom>
        </p:spPr>
      </p:pic>
      <p:pic>
        <p:nvPicPr>
          <p:cNvPr id="36" name="Kép 35">
            <a:extLst>
              <a:ext uri="{FF2B5EF4-FFF2-40B4-BE49-F238E27FC236}">
                <a16:creationId xmlns:a16="http://schemas.microsoft.com/office/drawing/2014/main" xmlns="" id="{AF5677F5-5876-4497-9B0C-C6245A69A90E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8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6899" y="3778189"/>
            <a:ext cx="1236561" cy="1455071"/>
          </a:xfrm>
          <a:prstGeom prst="rect">
            <a:avLst/>
          </a:prstGeom>
        </p:spPr>
      </p:pic>
      <p:cxnSp>
        <p:nvCxnSpPr>
          <p:cNvPr id="16" name="Egyenes összekötő nyíllal 15">
            <a:extLst>
              <a:ext uri="{FF2B5EF4-FFF2-40B4-BE49-F238E27FC236}">
                <a16:creationId xmlns:a16="http://schemas.microsoft.com/office/drawing/2014/main" xmlns="" id="{A3551D60-C749-4E7F-8DCE-5E6927568E3F}"/>
              </a:ext>
            </a:extLst>
          </p:cNvPr>
          <p:cNvCxnSpPr>
            <a:cxnSpLocks/>
          </p:cNvCxnSpPr>
          <p:nvPr/>
        </p:nvCxnSpPr>
        <p:spPr>
          <a:xfrm flipH="1">
            <a:off x="1015772" y="1135529"/>
            <a:ext cx="1872022" cy="567436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>
            <a:extLst>
              <a:ext uri="{FF2B5EF4-FFF2-40B4-BE49-F238E27FC236}">
                <a16:creationId xmlns:a16="http://schemas.microsoft.com/office/drawing/2014/main" xmlns="" id="{23A498A7-2639-4705-B713-8BFA2A1E3F79}"/>
              </a:ext>
            </a:extLst>
          </p:cNvPr>
          <p:cNvCxnSpPr>
            <a:cxnSpLocks/>
          </p:cNvCxnSpPr>
          <p:nvPr/>
        </p:nvCxnSpPr>
        <p:spPr>
          <a:xfrm flipH="1" flipV="1">
            <a:off x="1179281" y="692791"/>
            <a:ext cx="1699652" cy="204351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nyíllal 17">
            <a:extLst>
              <a:ext uri="{FF2B5EF4-FFF2-40B4-BE49-F238E27FC236}">
                <a16:creationId xmlns:a16="http://schemas.microsoft.com/office/drawing/2014/main" xmlns="" id="{A8BCB404-574B-4067-A20E-9E4EA9F4AD03}"/>
              </a:ext>
            </a:extLst>
          </p:cNvPr>
          <p:cNvCxnSpPr>
            <a:cxnSpLocks/>
          </p:cNvCxnSpPr>
          <p:nvPr/>
        </p:nvCxnSpPr>
        <p:spPr>
          <a:xfrm flipV="1">
            <a:off x="4175340" y="603526"/>
            <a:ext cx="3139860" cy="1917032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nyíllal 18">
            <a:extLst>
              <a:ext uri="{FF2B5EF4-FFF2-40B4-BE49-F238E27FC236}">
                <a16:creationId xmlns:a16="http://schemas.microsoft.com/office/drawing/2014/main" xmlns="" id="{07011B1B-5BF7-445B-A694-8B90957446F6}"/>
              </a:ext>
            </a:extLst>
          </p:cNvPr>
          <p:cNvCxnSpPr>
            <a:cxnSpLocks/>
          </p:cNvCxnSpPr>
          <p:nvPr/>
        </p:nvCxnSpPr>
        <p:spPr>
          <a:xfrm flipV="1">
            <a:off x="3839361" y="1992859"/>
            <a:ext cx="3884136" cy="810541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>
            <a:extLst>
              <a:ext uri="{FF2B5EF4-FFF2-40B4-BE49-F238E27FC236}">
                <a16:creationId xmlns:a16="http://schemas.microsoft.com/office/drawing/2014/main" xmlns="" id="{D8295CAE-8C0C-4F8D-8F26-90A8A12EA221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4230153" y="3058736"/>
            <a:ext cx="1542953" cy="0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>
            <a:extLst>
              <a:ext uri="{FF2B5EF4-FFF2-40B4-BE49-F238E27FC236}">
                <a16:creationId xmlns:a16="http://schemas.microsoft.com/office/drawing/2014/main" xmlns="" id="{1A769EC1-316A-4F51-B06A-DB5CE0B602CD}"/>
              </a:ext>
            </a:extLst>
          </p:cNvPr>
          <p:cNvCxnSpPr>
            <a:cxnSpLocks/>
          </p:cNvCxnSpPr>
          <p:nvPr/>
        </p:nvCxnSpPr>
        <p:spPr>
          <a:xfrm>
            <a:off x="4132976" y="3341191"/>
            <a:ext cx="4054679" cy="1104974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nyíllal 21">
            <a:extLst>
              <a:ext uri="{FF2B5EF4-FFF2-40B4-BE49-F238E27FC236}">
                <a16:creationId xmlns:a16="http://schemas.microsoft.com/office/drawing/2014/main" xmlns="" id="{C10CE62A-F05F-457B-A4D7-AA07AC636BC9}"/>
              </a:ext>
            </a:extLst>
          </p:cNvPr>
          <p:cNvCxnSpPr>
            <a:cxnSpLocks/>
          </p:cNvCxnSpPr>
          <p:nvPr/>
        </p:nvCxnSpPr>
        <p:spPr>
          <a:xfrm>
            <a:off x="4230153" y="3634806"/>
            <a:ext cx="702574" cy="400327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nyíllal 22">
            <a:extLst>
              <a:ext uri="{FF2B5EF4-FFF2-40B4-BE49-F238E27FC236}">
                <a16:creationId xmlns:a16="http://schemas.microsoft.com/office/drawing/2014/main" xmlns="" id="{0D56135A-0C9C-46A8-B04D-FDF8D7A3C1F9}"/>
              </a:ext>
            </a:extLst>
          </p:cNvPr>
          <p:cNvCxnSpPr>
            <a:cxnSpLocks/>
          </p:cNvCxnSpPr>
          <p:nvPr/>
        </p:nvCxnSpPr>
        <p:spPr>
          <a:xfrm>
            <a:off x="3420492" y="4739781"/>
            <a:ext cx="3427581" cy="580383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nyíllal 24">
            <a:extLst>
              <a:ext uri="{FF2B5EF4-FFF2-40B4-BE49-F238E27FC236}">
                <a16:creationId xmlns:a16="http://schemas.microsoft.com/office/drawing/2014/main" xmlns="" id="{76C4AF6F-50D3-4F4E-BEB2-4DB0C5BB1672}"/>
              </a:ext>
            </a:extLst>
          </p:cNvPr>
          <p:cNvCxnSpPr>
            <a:cxnSpLocks/>
          </p:cNvCxnSpPr>
          <p:nvPr/>
        </p:nvCxnSpPr>
        <p:spPr>
          <a:xfrm>
            <a:off x="3980576" y="4990198"/>
            <a:ext cx="249577" cy="329966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>
            <a:extLst>
              <a:ext uri="{FF2B5EF4-FFF2-40B4-BE49-F238E27FC236}">
                <a16:creationId xmlns:a16="http://schemas.microsoft.com/office/drawing/2014/main" xmlns="" id="{C297504F-42A2-4F46-B51E-0F684ABE6B3D}"/>
              </a:ext>
            </a:extLst>
          </p:cNvPr>
          <p:cNvCxnSpPr>
            <a:cxnSpLocks/>
          </p:cNvCxnSpPr>
          <p:nvPr/>
        </p:nvCxnSpPr>
        <p:spPr>
          <a:xfrm flipH="1">
            <a:off x="1942694" y="4446165"/>
            <a:ext cx="449798" cy="890907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Kép 38">
            <a:extLst>
              <a:ext uri="{FF2B5EF4-FFF2-40B4-BE49-F238E27FC236}">
                <a16:creationId xmlns:a16="http://schemas.microsoft.com/office/drawing/2014/main" xmlns="" id="{88A5E965-8F45-4B47-AEA1-1D3C8388CB66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8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37" y="2496322"/>
            <a:ext cx="1576490" cy="1057097"/>
          </a:xfrm>
          <a:prstGeom prst="rect">
            <a:avLst/>
          </a:prstGeom>
        </p:spPr>
      </p:pic>
      <p:cxnSp>
        <p:nvCxnSpPr>
          <p:cNvPr id="40" name="Egyenes összekötő nyíllal 39">
            <a:extLst>
              <a:ext uri="{FF2B5EF4-FFF2-40B4-BE49-F238E27FC236}">
                <a16:creationId xmlns:a16="http://schemas.microsoft.com/office/drawing/2014/main" xmlns="" id="{6ADFC5F7-54B1-41F2-AFCC-C82733CD70F7}"/>
              </a:ext>
            </a:extLst>
          </p:cNvPr>
          <p:cNvCxnSpPr>
            <a:cxnSpLocks/>
          </p:cNvCxnSpPr>
          <p:nvPr/>
        </p:nvCxnSpPr>
        <p:spPr>
          <a:xfrm flipH="1">
            <a:off x="1179281" y="1439652"/>
            <a:ext cx="1702826" cy="1542294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>
            <a:extLst>
              <a:ext uri="{FF2B5EF4-FFF2-40B4-BE49-F238E27FC236}">
                <a16:creationId xmlns:a16="http://schemas.microsoft.com/office/drawing/2014/main" xmlns="" id="{B66E437F-85FB-4E6A-AD96-A72CF7B35053}"/>
              </a:ext>
            </a:extLst>
          </p:cNvPr>
          <p:cNvCxnSpPr>
            <a:cxnSpLocks/>
          </p:cNvCxnSpPr>
          <p:nvPr/>
        </p:nvCxnSpPr>
        <p:spPr>
          <a:xfrm flipH="1">
            <a:off x="1300452" y="1693988"/>
            <a:ext cx="1576490" cy="2452110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4852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E64FFFEB-F172-48BD-BC66-591AF7A1AC4A}"/>
              </a:ext>
            </a:extLst>
          </p:cNvPr>
          <p:cNvSpPr txBox="1"/>
          <p:nvPr/>
        </p:nvSpPr>
        <p:spPr>
          <a:xfrm>
            <a:off x="2835394" y="221134"/>
            <a:ext cx="3764044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/>
              <a:t>Kötőszövet típusai:</a:t>
            </a:r>
          </a:p>
          <a:p>
            <a:endParaRPr lang="hu-HU" b="1" dirty="0"/>
          </a:p>
          <a:p>
            <a:r>
              <a:rPr lang="hu-HU" dirty="0"/>
              <a:t>	- éretlen, </a:t>
            </a:r>
            <a:r>
              <a:rPr lang="hu-HU" dirty="0" err="1"/>
              <a:t>embryonalis</a:t>
            </a:r>
            <a:r>
              <a:rPr lang="hu-HU" dirty="0"/>
              <a:t> kötőszövet</a:t>
            </a:r>
          </a:p>
          <a:p>
            <a:endParaRPr lang="hu-HU" dirty="0"/>
          </a:p>
          <a:p>
            <a:r>
              <a:rPr lang="hu-HU" dirty="0"/>
              <a:t>	- laza rostos kötőszövet</a:t>
            </a:r>
          </a:p>
          <a:p>
            <a:endParaRPr lang="hu-HU" dirty="0"/>
          </a:p>
          <a:p>
            <a:r>
              <a:rPr lang="hu-HU" dirty="0"/>
              <a:t>	- tömött rostos kötőszövet</a:t>
            </a:r>
          </a:p>
          <a:p>
            <a:r>
              <a:rPr lang="hu-HU" dirty="0"/>
              <a:t>		- rendezetlen</a:t>
            </a:r>
          </a:p>
          <a:p>
            <a:r>
              <a:rPr lang="hu-HU" dirty="0"/>
              <a:t>		- rendezett</a:t>
            </a:r>
          </a:p>
          <a:p>
            <a:endParaRPr lang="hu-HU" dirty="0"/>
          </a:p>
          <a:p>
            <a:r>
              <a:rPr lang="hu-HU" dirty="0"/>
              <a:t>	- elasztikus kötőszövet</a:t>
            </a:r>
          </a:p>
          <a:p>
            <a:endParaRPr lang="hu-HU" dirty="0"/>
          </a:p>
          <a:p>
            <a:r>
              <a:rPr lang="hu-HU" dirty="0"/>
              <a:t>	- </a:t>
            </a:r>
            <a:r>
              <a:rPr lang="hu-HU" dirty="0" err="1"/>
              <a:t>reticularis</a:t>
            </a:r>
            <a:r>
              <a:rPr lang="hu-HU" dirty="0"/>
              <a:t> kötőszövet</a:t>
            </a:r>
          </a:p>
          <a:p>
            <a:endParaRPr lang="hu-HU" dirty="0"/>
          </a:p>
          <a:p>
            <a:r>
              <a:rPr lang="hu-HU" dirty="0"/>
              <a:t>	- sejtdús kötőszövet</a:t>
            </a:r>
          </a:p>
          <a:p>
            <a:endParaRPr lang="hu-HU" dirty="0"/>
          </a:p>
          <a:p>
            <a:r>
              <a:rPr lang="hu-HU" dirty="0"/>
              <a:t>	- </a:t>
            </a:r>
            <a:r>
              <a:rPr lang="hu-HU" dirty="0" err="1"/>
              <a:t>chordoid</a:t>
            </a:r>
            <a:r>
              <a:rPr lang="hu-HU" dirty="0"/>
              <a:t> szövet</a:t>
            </a:r>
          </a:p>
          <a:p>
            <a:endParaRPr lang="hu-HU" dirty="0"/>
          </a:p>
          <a:p>
            <a:r>
              <a:rPr lang="hu-HU" dirty="0"/>
              <a:t>	- zsírszövet</a:t>
            </a:r>
          </a:p>
          <a:p>
            <a:r>
              <a:rPr lang="hu-HU" dirty="0"/>
              <a:t>		- fehér</a:t>
            </a:r>
          </a:p>
          <a:p>
            <a:r>
              <a:rPr lang="hu-HU" dirty="0"/>
              <a:t>		- barna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xmlns="" id="{737209B6-1610-41F7-AEEA-7357C1542C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4066" y="92279"/>
            <a:ext cx="2329718" cy="1493241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xmlns="" id="{8FC2156A-7641-4621-AE73-EE03C94616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9127" y="4950832"/>
            <a:ext cx="1840311" cy="1611101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xmlns="" id="{A4A96A25-FB66-4894-8834-3FB221B5D4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5843" y="4950833"/>
            <a:ext cx="2337941" cy="1611101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xmlns="" id="{B8DE3F2D-E491-4813-952A-1387FE05FE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4066" y="3175789"/>
            <a:ext cx="2333781" cy="1699207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xmlns="" id="{55F883EE-102A-4290-AD37-A34A9741E0F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6085" y="1643163"/>
            <a:ext cx="3137699" cy="1456789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xmlns="" id="{128162B0-BFE3-432E-94EF-934C3FDCDBE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47" y="56672"/>
            <a:ext cx="2825656" cy="1635180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xmlns="" id="{0499AE4A-70E7-4CF9-A1A9-2F4719311D4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07" y="2958836"/>
            <a:ext cx="2800796" cy="1686463"/>
          </a:xfrm>
          <a:prstGeom prst="rect">
            <a:avLst/>
          </a:prstGeom>
        </p:spPr>
      </p:pic>
      <p:cxnSp>
        <p:nvCxnSpPr>
          <p:cNvPr id="10" name="Egyenes összekötő nyíllal 9">
            <a:extLst>
              <a:ext uri="{FF2B5EF4-FFF2-40B4-BE49-F238E27FC236}">
                <a16:creationId xmlns:a16="http://schemas.microsoft.com/office/drawing/2014/main" xmlns="" id="{E4284E26-AC6D-4880-93BE-19C3636496DC}"/>
              </a:ext>
            </a:extLst>
          </p:cNvPr>
          <p:cNvCxnSpPr>
            <a:cxnSpLocks/>
          </p:cNvCxnSpPr>
          <p:nvPr/>
        </p:nvCxnSpPr>
        <p:spPr>
          <a:xfrm flipV="1">
            <a:off x="5261434" y="3802067"/>
            <a:ext cx="1472632" cy="459540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>
            <a:extLst>
              <a:ext uri="{FF2B5EF4-FFF2-40B4-BE49-F238E27FC236}">
                <a16:creationId xmlns:a16="http://schemas.microsoft.com/office/drawing/2014/main" xmlns="" id="{F927AE01-7B9E-4F9F-85EA-9662C31DC592}"/>
              </a:ext>
            </a:extLst>
          </p:cNvPr>
          <p:cNvCxnSpPr>
            <a:cxnSpLocks/>
          </p:cNvCxnSpPr>
          <p:nvPr/>
        </p:nvCxnSpPr>
        <p:spPr>
          <a:xfrm flipH="1">
            <a:off x="2913070" y="3726119"/>
            <a:ext cx="397290" cy="1094726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>
            <a:extLst>
              <a:ext uri="{FF2B5EF4-FFF2-40B4-BE49-F238E27FC236}">
                <a16:creationId xmlns:a16="http://schemas.microsoft.com/office/drawing/2014/main" xmlns="" id="{AF884103-8953-424C-83A0-E1538729806E}"/>
              </a:ext>
            </a:extLst>
          </p:cNvPr>
          <p:cNvCxnSpPr>
            <a:cxnSpLocks/>
          </p:cNvCxnSpPr>
          <p:nvPr/>
        </p:nvCxnSpPr>
        <p:spPr>
          <a:xfrm flipH="1">
            <a:off x="2887903" y="3153455"/>
            <a:ext cx="397289" cy="275545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>
            <a:extLst>
              <a:ext uri="{FF2B5EF4-FFF2-40B4-BE49-F238E27FC236}">
                <a16:creationId xmlns:a16="http://schemas.microsoft.com/office/drawing/2014/main" xmlns="" id="{67DB6835-F8C3-4940-9670-E482D55594D7}"/>
              </a:ext>
            </a:extLst>
          </p:cNvPr>
          <p:cNvCxnSpPr>
            <a:cxnSpLocks/>
          </p:cNvCxnSpPr>
          <p:nvPr/>
        </p:nvCxnSpPr>
        <p:spPr>
          <a:xfrm flipH="1" flipV="1">
            <a:off x="2887903" y="2371557"/>
            <a:ext cx="862934" cy="240996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>
            <a:extLst>
              <a:ext uri="{FF2B5EF4-FFF2-40B4-BE49-F238E27FC236}">
                <a16:creationId xmlns:a16="http://schemas.microsoft.com/office/drawing/2014/main" xmlns="" id="{9C99C57F-D178-47A1-93A0-D9D3482DA42C}"/>
              </a:ext>
            </a:extLst>
          </p:cNvPr>
          <p:cNvCxnSpPr>
            <a:cxnSpLocks/>
          </p:cNvCxnSpPr>
          <p:nvPr/>
        </p:nvCxnSpPr>
        <p:spPr>
          <a:xfrm flipH="1" flipV="1">
            <a:off x="2726207" y="1691852"/>
            <a:ext cx="1025008" cy="631898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nyíllal 18">
            <a:extLst>
              <a:ext uri="{FF2B5EF4-FFF2-40B4-BE49-F238E27FC236}">
                <a16:creationId xmlns:a16="http://schemas.microsoft.com/office/drawing/2014/main" xmlns="" id="{8E252844-2119-4DDC-A71E-6812BAFF6CD8}"/>
              </a:ext>
            </a:extLst>
          </p:cNvPr>
          <p:cNvCxnSpPr>
            <a:cxnSpLocks/>
          </p:cNvCxnSpPr>
          <p:nvPr/>
        </p:nvCxnSpPr>
        <p:spPr>
          <a:xfrm>
            <a:off x="5621181" y="1505817"/>
            <a:ext cx="1333292" cy="809544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>
            <a:extLst>
              <a:ext uri="{FF2B5EF4-FFF2-40B4-BE49-F238E27FC236}">
                <a16:creationId xmlns:a16="http://schemas.microsoft.com/office/drawing/2014/main" xmlns="" id="{DBCA1C67-7320-4C0B-B8D8-5D42186D97B6}"/>
              </a:ext>
            </a:extLst>
          </p:cNvPr>
          <p:cNvCxnSpPr>
            <a:cxnSpLocks/>
          </p:cNvCxnSpPr>
          <p:nvPr/>
        </p:nvCxnSpPr>
        <p:spPr>
          <a:xfrm flipV="1">
            <a:off x="6256099" y="727556"/>
            <a:ext cx="477967" cy="111343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nyíllal 23">
            <a:extLst>
              <a:ext uri="{FF2B5EF4-FFF2-40B4-BE49-F238E27FC236}">
                <a16:creationId xmlns:a16="http://schemas.microsoft.com/office/drawing/2014/main" xmlns="" id="{B79F677D-09D8-4533-BFE6-B2CC9B59214F}"/>
              </a:ext>
            </a:extLst>
          </p:cNvPr>
          <p:cNvCxnSpPr>
            <a:cxnSpLocks/>
          </p:cNvCxnSpPr>
          <p:nvPr/>
        </p:nvCxnSpPr>
        <p:spPr>
          <a:xfrm>
            <a:off x="4572000" y="5910451"/>
            <a:ext cx="3103927" cy="24556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nyíllal 24">
            <a:extLst>
              <a:ext uri="{FF2B5EF4-FFF2-40B4-BE49-F238E27FC236}">
                <a16:creationId xmlns:a16="http://schemas.microsoft.com/office/drawing/2014/main" xmlns="" id="{D1DF495F-FC48-4D61-B6A8-85EFA491BF6C}"/>
              </a:ext>
            </a:extLst>
          </p:cNvPr>
          <p:cNvCxnSpPr>
            <a:cxnSpLocks/>
          </p:cNvCxnSpPr>
          <p:nvPr/>
        </p:nvCxnSpPr>
        <p:spPr>
          <a:xfrm>
            <a:off x="4504802" y="5630411"/>
            <a:ext cx="756632" cy="0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Kép 29">
            <a:extLst>
              <a:ext uri="{FF2B5EF4-FFF2-40B4-BE49-F238E27FC236}">
                <a16:creationId xmlns:a16="http://schemas.microsoft.com/office/drawing/2014/main" xmlns="" id="{9FD607FF-5B35-4EBE-891A-19BA13BDEC3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06" y="4807884"/>
            <a:ext cx="2785996" cy="1862212"/>
          </a:xfrm>
          <a:prstGeom prst="rect">
            <a:avLst/>
          </a:prstGeom>
        </p:spPr>
      </p:pic>
      <p:pic>
        <p:nvPicPr>
          <p:cNvPr id="34" name="Kép 33">
            <a:extLst>
              <a:ext uri="{FF2B5EF4-FFF2-40B4-BE49-F238E27FC236}">
                <a16:creationId xmlns:a16="http://schemas.microsoft.com/office/drawing/2014/main" xmlns="" id="{5FA35943-62A4-4B2A-B026-A3EA87AD850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35" y="1840742"/>
            <a:ext cx="2807567" cy="99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976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CD3A1E2E-D571-437C-BFA6-427AB50B8ED5}"/>
              </a:ext>
            </a:extLst>
          </p:cNvPr>
          <p:cNvSpPr txBox="1"/>
          <p:nvPr/>
        </p:nvSpPr>
        <p:spPr>
          <a:xfrm>
            <a:off x="3246554" y="425712"/>
            <a:ext cx="2141548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/>
              <a:t>Támasztószövet:</a:t>
            </a:r>
          </a:p>
          <a:p>
            <a:endParaRPr lang="hu-HU" b="1" dirty="0"/>
          </a:p>
          <a:p>
            <a:r>
              <a:rPr lang="hu-HU" dirty="0"/>
              <a:t>- porcszövet:</a:t>
            </a:r>
          </a:p>
          <a:p>
            <a:endParaRPr lang="hu-HU" dirty="0"/>
          </a:p>
          <a:p>
            <a:r>
              <a:rPr lang="hu-HU" dirty="0"/>
              <a:t>	- </a:t>
            </a:r>
            <a:r>
              <a:rPr lang="hu-HU" dirty="0" err="1"/>
              <a:t>hialinporc</a:t>
            </a:r>
            <a:endParaRPr lang="hu-HU" dirty="0"/>
          </a:p>
          <a:p>
            <a:endParaRPr lang="hu-HU" dirty="0"/>
          </a:p>
          <a:p>
            <a:r>
              <a:rPr lang="hu-HU" dirty="0"/>
              <a:t>	- elasztikus porc</a:t>
            </a:r>
          </a:p>
          <a:p>
            <a:endParaRPr lang="hu-HU" dirty="0"/>
          </a:p>
          <a:p>
            <a:r>
              <a:rPr lang="hu-HU" dirty="0"/>
              <a:t>	- rostos porc</a:t>
            </a:r>
          </a:p>
          <a:p>
            <a:endParaRPr lang="hu-HU" dirty="0"/>
          </a:p>
          <a:p>
            <a:r>
              <a:rPr lang="hu-HU" dirty="0"/>
              <a:t>- csontszövet:</a:t>
            </a:r>
          </a:p>
          <a:p>
            <a:endParaRPr lang="hu-HU" dirty="0"/>
          </a:p>
          <a:p>
            <a:r>
              <a:rPr lang="hu-HU" dirty="0"/>
              <a:t>	- </a:t>
            </a:r>
            <a:r>
              <a:rPr lang="hu-HU" dirty="0" err="1"/>
              <a:t>chondralis</a:t>
            </a:r>
            <a:r>
              <a:rPr lang="hu-HU" dirty="0"/>
              <a:t> </a:t>
            </a:r>
          </a:p>
          <a:p>
            <a:r>
              <a:rPr lang="hu-HU" dirty="0"/>
              <a:t>	  csontosodás</a:t>
            </a:r>
          </a:p>
          <a:p>
            <a:r>
              <a:rPr lang="hu-HU" dirty="0"/>
              <a:t>	</a:t>
            </a:r>
          </a:p>
          <a:p>
            <a:r>
              <a:rPr lang="hu-HU" dirty="0"/>
              <a:t>	- </a:t>
            </a:r>
            <a:r>
              <a:rPr lang="hu-HU" dirty="0" err="1"/>
              <a:t>desmalis</a:t>
            </a:r>
            <a:r>
              <a:rPr lang="hu-HU" dirty="0"/>
              <a:t> </a:t>
            </a:r>
          </a:p>
          <a:p>
            <a:r>
              <a:rPr lang="hu-HU" dirty="0"/>
              <a:t>	  csontosodás</a:t>
            </a:r>
          </a:p>
          <a:p>
            <a:r>
              <a:rPr lang="hu-HU" dirty="0"/>
              <a:t>		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xmlns="" id="{EC696C7C-D576-420C-B7BC-F2CC612AF2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9281" y="146302"/>
            <a:ext cx="3302425" cy="1806552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xmlns="" id="{E6F3EC2F-0E2C-40DB-A08E-B6806CF17D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9280" y="2236139"/>
            <a:ext cx="3302426" cy="1762841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xmlns="" id="{D12E0453-F3C7-423E-8D4B-A52E01DEF3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9280" y="4282265"/>
            <a:ext cx="3302426" cy="1581976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xmlns="" id="{55A3C601-D5BE-4347-B017-7EBEA0C82B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95" y="146303"/>
            <a:ext cx="2923604" cy="2865345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xmlns="" id="{B40F1073-362C-4770-9D75-B8C3D729834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94" y="3079940"/>
            <a:ext cx="1946277" cy="3693319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xmlns="" id="{7FA296FC-FF34-4A27-B6DB-7DCCB9C9CB1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2026" y="5504025"/>
            <a:ext cx="3583798" cy="1227640"/>
          </a:xfrm>
          <a:prstGeom prst="rect">
            <a:avLst/>
          </a:prstGeom>
        </p:spPr>
      </p:pic>
      <p:cxnSp>
        <p:nvCxnSpPr>
          <p:cNvPr id="9" name="Egyenes összekötő nyíllal 8">
            <a:extLst>
              <a:ext uri="{FF2B5EF4-FFF2-40B4-BE49-F238E27FC236}">
                <a16:creationId xmlns:a16="http://schemas.microsoft.com/office/drawing/2014/main" xmlns="" id="{F750CE06-EA32-42D0-B54E-79B6B68E0055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4917578" y="1049578"/>
            <a:ext cx="831703" cy="650236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>
            <a:extLst>
              <a:ext uri="{FF2B5EF4-FFF2-40B4-BE49-F238E27FC236}">
                <a16:creationId xmlns:a16="http://schemas.microsoft.com/office/drawing/2014/main" xmlns="" id="{8300D0E6-B08F-4E67-818A-6AF54AF4B58A}"/>
              </a:ext>
            </a:extLst>
          </p:cNvPr>
          <p:cNvCxnSpPr>
            <a:cxnSpLocks/>
          </p:cNvCxnSpPr>
          <p:nvPr/>
        </p:nvCxnSpPr>
        <p:spPr>
          <a:xfrm flipH="1">
            <a:off x="3431097" y="4926599"/>
            <a:ext cx="359363" cy="1096696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>
            <a:extLst>
              <a:ext uri="{FF2B5EF4-FFF2-40B4-BE49-F238E27FC236}">
                <a16:creationId xmlns:a16="http://schemas.microsoft.com/office/drawing/2014/main" xmlns="" id="{C9E34B33-6BC1-4503-BC55-C79A178E142E}"/>
              </a:ext>
            </a:extLst>
          </p:cNvPr>
          <p:cNvCxnSpPr>
            <a:cxnSpLocks/>
          </p:cNvCxnSpPr>
          <p:nvPr/>
        </p:nvCxnSpPr>
        <p:spPr>
          <a:xfrm flipH="1">
            <a:off x="2038571" y="4035692"/>
            <a:ext cx="1739476" cy="412000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>
            <a:extLst>
              <a:ext uri="{FF2B5EF4-FFF2-40B4-BE49-F238E27FC236}">
                <a16:creationId xmlns:a16="http://schemas.microsoft.com/office/drawing/2014/main" xmlns="" id="{AAC6B939-DDF7-44A1-8FF6-3780981FD551}"/>
              </a:ext>
            </a:extLst>
          </p:cNvPr>
          <p:cNvCxnSpPr>
            <a:cxnSpLocks/>
          </p:cNvCxnSpPr>
          <p:nvPr/>
        </p:nvCxnSpPr>
        <p:spPr>
          <a:xfrm flipH="1" flipV="1">
            <a:off x="3015899" y="2614666"/>
            <a:ext cx="266756" cy="723847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nyíllal 17">
            <a:extLst>
              <a:ext uri="{FF2B5EF4-FFF2-40B4-BE49-F238E27FC236}">
                <a16:creationId xmlns:a16="http://schemas.microsoft.com/office/drawing/2014/main" xmlns="" id="{4D98CA8E-52D7-466D-B6AD-4A2B48EC2168}"/>
              </a:ext>
            </a:extLst>
          </p:cNvPr>
          <p:cNvCxnSpPr>
            <a:cxnSpLocks/>
          </p:cNvCxnSpPr>
          <p:nvPr/>
        </p:nvCxnSpPr>
        <p:spPr>
          <a:xfrm>
            <a:off x="5026094" y="2817302"/>
            <a:ext cx="758870" cy="1464963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nyíllal 18">
            <a:extLst>
              <a:ext uri="{FF2B5EF4-FFF2-40B4-BE49-F238E27FC236}">
                <a16:creationId xmlns:a16="http://schemas.microsoft.com/office/drawing/2014/main" xmlns="" id="{D79970AC-CB28-4B6D-8A7C-1E4EC818B371}"/>
              </a:ext>
            </a:extLst>
          </p:cNvPr>
          <p:cNvCxnSpPr>
            <a:cxnSpLocks/>
          </p:cNvCxnSpPr>
          <p:nvPr/>
        </p:nvCxnSpPr>
        <p:spPr>
          <a:xfrm>
            <a:off x="5333429" y="2264465"/>
            <a:ext cx="415851" cy="700403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6273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816</TotalTime>
  <Words>182</Words>
  <Application>Microsoft Office PowerPoint</Application>
  <PresentationFormat>Diavetítés a képernyőre (4:3 oldalarány)</PresentationFormat>
  <Paragraphs>199</Paragraphs>
  <Slides>16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Ruttkay</dc:creator>
  <cp:lastModifiedBy>Kocsis</cp:lastModifiedBy>
  <cp:revision>52</cp:revision>
  <dcterms:created xsi:type="dcterms:W3CDTF">2018-01-30T07:42:18Z</dcterms:created>
  <dcterms:modified xsi:type="dcterms:W3CDTF">2018-02-12T19:57:08Z</dcterms:modified>
</cp:coreProperties>
</file>