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7" r:id="rId3"/>
    <p:sldId id="268" r:id="rId4"/>
    <p:sldId id="270" r:id="rId5"/>
    <p:sldId id="256" r:id="rId6"/>
    <p:sldId id="257" r:id="rId7"/>
    <p:sldId id="261" r:id="rId8"/>
    <p:sldId id="258" r:id="rId9"/>
    <p:sldId id="259" r:id="rId10"/>
    <p:sldId id="260" r:id="rId11"/>
    <p:sldId id="271" r:id="rId12"/>
    <p:sldId id="262" r:id="rId13"/>
    <p:sldId id="263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2018.02.13.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microsoft.com/office/2007/relationships/hdphoto" Target="../media/hdphoto19.wdp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1.wdp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21" Type="http://schemas.microsoft.com/office/2007/relationships/hdphoto" Target="../media/hdphoto10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microsoft.com/office/2007/relationships/hdphoto" Target="../media/hdphoto8.wdp"/><Relationship Id="rId2" Type="http://schemas.openxmlformats.org/officeDocument/2006/relationships/image" Target="../media/image18.jpe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5.wdp"/><Relationship Id="rId5" Type="http://schemas.openxmlformats.org/officeDocument/2006/relationships/image" Target="../media/image20.jpe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8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12" Type="http://schemas.microsoft.com/office/2007/relationships/hdphoto" Target="../media/hdphoto1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jpeg"/><Relationship Id="rId10" Type="http://schemas.microsoft.com/office/2007/relationships/hdphoto" Target="../media/hdphoto14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1D96310A-2B24-490E-B739-C6092B0EFD63}"/>
              </a:ext>
            </a:extLst>
          </p:cNvPr>
          <p:cNvSpPr txBox="1"/>
          <p:nvPr/>
        </p:nvSpPr>
        <p:spPr>
          <a:xfrm>
            <a:off x="1129327" y="1359017"/>
            <a:ext cx="7692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smtClean="0"/>
              <a:t>Introduction, basic tissues, skin</a:t>
            </a:r>
            <a:endParaRPr lang="hu-HU" sz="44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DFCF1C90-6ACB-43D6-AA9F-6F80174DE93C}"/>
              </a:ext>
            </a:extLst>
          </p:cNvPr>
          <p:cNvSpPr txBox="1"/>
          <p:nvPr/>
        </p:nvSpPr>
        <p:spPr>
          <a:xfrm>
            <a:off x="1027941" y="3429000"/>
            <a:ext cx="67619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smtClean="0"/>
              <a:t>Faculty of Pharmacy</a:t>
            </a:r>
            <a:endParaRPr lang="hu-HU" sz="2800" dirty="0"/>
          </a:p>
          <a:p>
            <a:pPr algn="ctr"/>
            <a:endParaRPr lang="hu-HU" sz="2800" dirty="0"/>
          </a:p>
          <a:p>
            <a:pPr algn="ctr"/>
            <a:r>
              <a:rPr lang="hu-HU" sz="2800" smtClean="0"/>
              <a:t>1st Histology practice</a:t>
            </a:r>
            <a:endParaRPr lang="hu-HU" sz="2800" dirty="0"/>
          </a:p>
          <a:p>
            <a:pPr algn="ctr"/>
            <a:endParaRPr lang="hu-HU" sz="2800" dirty="0"/>
          </a:p>
          <a:p>
            <a:pPr algn="ctr"/>
            <a:r>
              <a:rPr lang="hu-HU" sz="2400" b="1" smtClean="0"/>
              <a:t>Department of Anatomy, Histology and Embryology</a:t>
            </a:r>
            <a:endParaRPr lang="hu-HU" sz="2400" b="1" dirty="0"/>
          </a:p>
          <a:p>
            <a:pPr algn="ctr"/>
            <a:r>
              <a:rPr lang="hu-HU" sz="2400" b="1" dirty="0"/>
              <a:t>2018.</a:t>
            </a:r>
          </a:p>
        </p:txBody>
      </p:sp>
    </p:spTree>
    <p:extLst>
      <p:ext uri="{BB962C8B-B14F-4D97-AF65-F5344CB8AC3E}">
        <p14:creationId xmlns:p14="http://schemas.microsoft.com/office/powerpoint/2010/main" val="107156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F67D74D-49D2-4AC3-A093-07377285C9A3}"/>
              </a:ext>
            </a:extLst>
          </p:cNvPr>
          <p:cNvSpPr txBox="1"/>
          <p:nvPr/>
        </p:nvSpPr>
        <p:spPr>
          <a:xfrm>
            <a:off x="2147777" y="16778"/>
            <a:ext cx="30567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Muscle tissue:</a:t>
            </a:r>
            <a:endParaRPr lang="hu-HU" b="1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skelatal, striated muscle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smooth muscle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cardiac muscle</a:t>
            </a:r>
            <a:endParaRPr lang="hu-HU" dirty="0"/>
          </a:p>
          <a:p>
            <a:r>
              <a:rPr lang="hu-HU" dirty="0"/>
              <a:t>	</a:t>
            </a:r>
          </a:p>
          <a:p>
            <a:r>
              <a:rPr lang="hu-HU" b="1" smtClean="0"/>
              <a:t>Nervous tissue:</a:t>
            </a:r>
            <a:endParaRPr lang="hu-HU" b="1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multipolar neurone</a:t>
            </a:r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peripheral nerve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Schwann-cell</a:t>
            </a:r>
            <a:r>
              <a:rPr lang="hu-HU" dirty="0"/>
              <a:t>	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B3F3A4FC-E3A1-4076-B9A8-020BE8919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34" y="217756"/>
            <a:ext cx="1772774" cy="267608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034C78BC-8FF6-4AD2-89E7-CAE4D3413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34" y="2985687"/>
            <a:ext cx="2841595" cy="156991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9EF2B7A0-03B5-492B-B3C3-67D282A6B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2007665" y="4625708"/>
            <a:ext cx="2993192" cy="211978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355228B8-619C-4917-83FD-B27D4B16CD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029" y="134224"/>
            <a:ext cx="2030137" cy="21864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CDF2CF46-B7A1-4D35-A352-3BB3DFF7C9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798" y="125477"/>
            <a:ext cx="1672493" cy="218648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6CB85D48-E384-4F53-AC2F-B938F1AF73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253" y="4406600"/>
            <a:ext cx="3837983" cy="144139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="" xmlns:a16="http://schemas.microsoft.com/office/drawing/2014/main" id="{E34CB428-70CB-4BC0-830B-119E5EB5F7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798" y="2563327"/>
            <a:ext cx="1672493" cy="159190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="" xmlns:a16="http://schemas.microsoft.com/office/drawing/2014/main" id="{6D219023-0F2E-492E-B618-E5509DEBB1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648" y="2585323"/>
            <a:ext cx="2021518" cy="1569910"/>
          </a:xfrm>
          <a:prstGeom prst="rect">
            <a:avLst/>
          </a:prstGeom>
        </p:spPr>
      </p:pic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50BD292C-E886-42A6-B1D7-54ACA3C52A33}"/>
              </a:ext>
            </a:extLst>
          </p:cNvPr>
          <p:cNvCxnSpPr>
            <a:cxnSpLocks/>
          </p:cNvCxnSpPr>
          <p:nvPr/>
        </p:nvCxnSpPr>
        <p:spPr>
          <a:xfrm flipH="1" flipV="1">
            <a:off x="1211270" y="1884843"/>
            <a:ext cx="1413523" cy="49748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86B2C50A-203A-45D6-A0E1-1D17E6CD60BB}"/>
              </a:ext>
            </a:extLst>
          </p:cNvPr>
          <p:cNvCxnSpPr>
            <a:cxnSpLocks/>
          </p:cNvCxnSpPr>
          <p:nvPr/>
        </p:nvCxnSpPr>
        <p:spPr>
          <a:xfrm>
            <a:off x="3081993" y="2798585"/>
            <a:ext cx="117827" cy="182712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170931DA-8600-40DC-A27B-A2C5036D8763}"/>
              </a:ext>
            </a:extLst>
          </p:cNvPr>
          <p:cNvCxnSpPr>
            <a:cxnSpLocks/>
          </p:cNvCxnSpPr>
          <p:nvPr/>
        </p:nvCxnSpPr>
        <p:spPr>
          <a:xfrm flipH="1">
            <a:off x="2214694" y="2382322"/>
            <a:ext cx="410099" cy="187462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D7C7A685-D77A-42F6-A56F-D53292ED4F3A}"/>
              </a:ext>
            </a:extLst>
          </p:cNvPr>
          <p:cNvCxnSpPr>
            <a:cxnSpLocks/>
          </p:cNvCxnSpPr>
          <p:nvPr/>
        </p:nvCxnSpPr>
        <p:spPr>
          <a:xfrm>
            <a:off x="3639672" y="3021106"/>
            <a:ext cx="573740" cy="210670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3C0E0518-5381-495B-BF72-0C46D9D95C38}"/>
              </a:ext>
            </a:extLst>
          </p:cNvPr>
          <p:cNvCxnSpPr>
            <a:cxnSpLocks/>
          </p:cNvCxnSpPr>
          <p:nvPr/>
        </p:nvCxnSpPr>
        <p:spPr>
          <a:xfrm>
            <a:off x="4239683" y="1586438"/>
            <a:ext cx="1542528" cy="282016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3805936C-1499-4771-9B05-A9995B4176AE}"/>
              </a:ext>
            </a:extLst>
          </p:cNvPr>
          <p:cNvCxnSpPr>
            <a:cxnSpLocks/>
          </p:cNvCxnSpPr>
          <p:nvPr/>
        </p:nvCxnSpPr>
        <p:spPr>
          <a:xfrm>
            <a:off x="4796899" y="560754"/>
            <a:ext cx="382354" cy="44545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="" xmlns:a16="http://schemas.microsoft.com/office/drawing/2014/main" id="{302024AC-CBD4-4DB9-8701-88916742FA1C}"/>
              </a:ext>
            </a:extLst>
          </p:cNvPr>
          <p:cNvCxnSpPr>
            <a:cxnSpLocks/>
          </p:cNvCxnSpPr>
          <p:nvPr/>
        </p:nvCxnSpPr>
        <p:spPr>
          <a:xfrm>
            <a:off x="4303552" y="1052460"/>
            <a:ext cx="875701" cy="153286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="" xmlns:a16="http://schemas.microsoft.com/office/drawing/2014/main" id="{FF61F982-A956-407E-AED1-5C63A3553C79}"/>
              </a:ext>
            </a:extLst>
          </p:cNvPr>
          <p:cNvSpPr txBox="1"/>
          <p:nvPr/>
        </p:nvSpPr>
        <p:spPr>
          <a:xfrm>
            <a:off x="66967" y="4543626"/>
            <a:ext cx="886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cerebellum</a:t>
            </a:r>
            <a:endParaRPr lang="hu-HU" sz="1200" dirty="0"/>
          </a:p>
        </p:txBody>
      </p:sp>
      <p:sp>
        <p:nvSpPr>
          <p:cNvPr id="24" name="Szövegdoboz 23">
            <a:extLst>
              <a:ext uri="{FF2B5EF4-FFF2-40B4-BE49-F238E27FC236}">
                <a16:creationId xmlns="" xmlns:a16="http://schemas.microsoft.com/office/drawing/2014/main" id="{262DFA09-3348-4DBA-A015-019E447BEABA}"/>
              </a:ext>
            </a:extLst>
          </p:cNvPr>
          <p:cNvSpPr txBox="1"/>
          <p:nvPr/>
        </p:nvSpPr>
        <p:spPr>
          <a:xfrm>
            <a:off x="44546" y="-13023"/>
            <a:ext cx="862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spinal cord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00161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BFA4D75A-36B2-4F46-BE4E-DF6CD1841E96}"/>
              </a:ext>
            </a:extLst>
          </p:cNvPr>
          <p:cNvSpPr txBox="1"/>
          <p:nvPr/>
        </p:nvSpPr>
        <p:spPr>
          <a:xfrm>
            <a:off x="1251764" y="2692866"/>
            <a:ext cx="600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smtClean="0"/>
              <a:t>Sections and structures to identify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83115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60C9364-63E0-4001-92CC-41D2049B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69" y="545284"/>
            <a:ext cx="3033687" cy="59310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D99213D-9ADB-4A0D-9E08-33F0B6DEA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092" y="545284"/>
            <a:ext cx="2964035" cy="593101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6</a:t>
            </a:r>
            <a:r>
              <a:rPr lang="hu-HU" sz="2800" b="1"/>
              <a:t>. </a:t>
            </a:r>
            <a:r>
              <a:rPr lang="hu-HU" sz="2800" b="1" smtClean="0"/>
              <a:t>Skin</a:t>
            </a:r>
            <a:r>
              <a:rPr lang="hu-HU" sz="2800" b="1" smtClean="0"/>
              <a:t> </a:t>
            </a:r>
            <a:r>
              <a:rPr lang="hu-HU" sz="1400" b="1" dirty="0"/>
              <a:t>(HE)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3907232" y="796954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epidermis</a:t>
            </a:r>
            <a:endParaRPr lang="hu-HU" sz="2400" dirty="0"/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AF91BED7-0B39-41AD-B1AE-7C1D66476FB3}"/>
              </a:ext>
            </a:extLst>
          </p:cNvPr>
          <p:cNvSpPr txBox="1"/>
          <p:nvPr/>
        </p:nvSpPr>
        <p:spPr>
          <a:xfrm>
            <a:off x="4075227" y="1599666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dermis</a:t>
            </a:r>
            <a:endParaRPr lang="hu-HU" sz="2400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6732B67A-5830-4308-AF60-E22B287DC4BC}"/>
              </a:ext>
            </a:extLst>
          </p:cNvPr>
          <p:cNvSpPr txBox="1"/>
          <p:nvPr/>
        </p:nvSpPr>
        <p:spPr>
          <a:xfrm>
            <a:off x="3776554" y="3873117"/>
            <a:ext cx="166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hypodermis</a:t>
            </a:r>
            <a:endParaRPr lang="hu-HU" sz="2400" dirty="0"/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5287098" y="822121"/>
            <a:ext cx="689994" cy="2354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 flipV="1">
            <a:off x="3247746" y="832676"/>
            <a:ext cx="689993" cy="1732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8FD5840A-5F30-45A6-A336-7C403DE1D02E}"/>
              </a:ext>
            </a:extLst>
          </p:cNvPr>
          <p:cNvCxnSpPr>
            <a:cxnSpLocks/>
          </p:cNvCxnSpPr>
          <p:nvPr/>
        </p:nvCxnSpPr>
        <p:spPr>
          <a:xfrm flipH="1" flipV="1">
            <a:off x="3228297" y="3803773"/>
            <a:ext cx="517577" cy="3001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239357" y="1656857"/>
            <a:ext cx="835870" cy="17364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="" xmlns:a16="http://schemas.microsoft.com/office/drawing/2014/main" id="{F9603A2A-CE48-4F60-8F5D-3D3BDCA7F7B6}"/>
              </a:ext>
            </a:extLst>
          </p:cNvPr>
          <p:cNvCxnSpPr>
            <a:cxnSpLocks/>
          </p:cNvCxnSpPr>
          <p:nvPr/>
        </p:nvCxnSpPr>
        <p:spPr>
          <a:xfrm flipV="1">
            <a:off x="5093936" y="1673634"/>
            <a:ext cx="883156" cy="1679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439894" y="3856204"/>
            <a:ext cx="537198" cy="2477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>
            <a:extLst>
              <a:ext uri="{FF2B5EF4-FFF2-40B4-BE49-F238E27FC236}">
                <a16:creationId xmlns="" xmlns:a16="http://schemas.microsoft.com/office/drawing/2014/main" id="{EFEAC07C-6367-4DC8-9050-AB89EF6DD6AA}"/>
              </a:ext>
            </a:extLst>
          </p:cNvPr>
          <p:cNvSpPr txBox="1"/>
          <p:nvPr/>
        </p:nvSpPr>
        <p:spPr>
          <a:xfrm>
            <a:off x="1145236" y="647630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palm</a:t>
            </a:r>
            <a:endParaRPr lang="hu-HU" dirty="0"/>
          </a:p>
        </p:txBody>
      </p:sp>
      <p:sp>
        <p:nvSpPr>
          <p:cNvPr id="34" name="Szövegdoboz 33">
            <a:extLst>
              <a:ext uri="{FF2B5EF4-FFF2-40B4-BE49-F238E27FC236}">
                <a16:creationId xmlns="" xmlns:a16="http://schemas.microsoft.com/office/drawing/2014/main" id="{49E5471A-D64B-4CFF-A83A-BF606E33F0FC}"/>
              </a:ext>
            </a:extLst>
          </p:cNvPr>
          <p:cNvSpPr txBox="1"/>
          <p:nvPr/>
        </p:nvSpPr>
        <p:spPr>
          <a:xfrm>
            <a:off x="6817426" y="6476301"/>
            <a:ext cx="10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hairy skin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867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34EE6BA-5E22-45EA-BB04-553ECCE51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069" y="201335"/>
            <a:ext cx="2550648" cy="44101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EC5FB523-9AF8-48D3-A0DF-2DEF8BA2B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564" y="4737001"/>
            <a:ext cx="3850153" cy="164321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83C09046-C55C-447B-9484-3AE3F801A87C}"/>
              </a:ext>
            </a:extLst>
          </p:cNvPr>
          <p:cNvSpPr txBox="1"/>
          <p:nvPr/>
        </p:nvSpPr>
        <p:spPr>
          <a:xfrm>
            <a:off x="3805500" y="116562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6</a:t>
            </a:r>
            <a:r>
              <a:rPr lang="hu-HU" sz="2800" b="1"/>
              <a:t>. </a:t>
            </a:r>
            <a:r>
              <a:rPr lang="hu-HU" sz="2800" b="1" smtClean="0"/>
              <a:t>Skin </a:t>
            </a:r>
            <a:r>
              <a:rPr lang="hu-HU" sz="1400" b="1" smtClean="0"/>
              <a:t>(HE</a:t>
            </a:r>
            <a:r>
              <a:rPr lang="hu-HU" sz="1400" b="1" dirty="0"/>
              <a:t>)</a:t>
            </a:r>
            <a:endParaRPr lang="hu-HU" sz="2800" b="1" dirty="0"/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6A48049E-16DB-4E88-86E6-7DEE645F7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1" y="117445"/>
            <a:ext cx="3183870" cy="423644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12A02495-F82D-4D78-94BE-0F15E7BBE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329" y="4753138"/>
            <a:ext cx="3434997" cy="162707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48EBC4A8-F36F-4324-86E0-8DE4B8BC9469}"/>
              </a:ext>
            </a:extLst>
          </p:cNvPr>
          <p:cNvSpPr txBox="1"/>
          <p:nvPr/>
        </p:nvSpPr>
        <p:spPr>
          <a:xfrm>
            <a:off x="3315397" y="1346191"/>
            <a:ext cx="25397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err="1"/>
              <a:t>Epidermis</a:t>
            </a:r>
            <a:r>
              <a:rPr lang="hu-HU"/>
              <a:t> </a:t>
            </a:r>
            <a:r>
              <a:rPr lang="hu-HU" smtClean="0"/>
              <a:t>layers: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corneum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lucidum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granulosum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polygonale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basale</a:t>
            </a:r>
            <a:endParaRPr lang="hu-HU" dirty="0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="" xmlns:a16="http://schemas.microsoft.com/office/drawing/2014/main" id="{5F9A6B10-FFB6-4067-BCDF-D463CA60A5F8}"/>
              </a:ext>
            </a:extLst>
          </p:cNvPr>
          <p:cNvCxnSpPr>
            <a:cxnSpLocks/>
          </p:cNvCxnSpPr>
          <p:nvPr/>
        </p:nvCxnSpPr>
        <p:spPr>
          <a:xfrm flipV="1">
            <a:off x="5545123" y="1854748"/>
            <a:ext cx="653946" cy="20894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AE1F565E-9A91-4770-8D38-335F09044F0E}"/>
              </a:ext>
            </a:extLst>
          </p:cNvPr>
          <p:cNvCxnSpPr>
            <a:cxnSpLocks/>
          </p:cNvCxnSpPr>
          <p:nvPr/>
        </p:nvCxnSpPr>
        <p:spPr>
          <a:xfrm flipV="1">
            <a:off x="5486213" y="2364486"/>
            <a:ext cx="712856" cy="81726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="" xmlns:a16="http://schemas.microsoft.com/office/drawing/2014/main" id="{11283950-F1A7-4EAA-9D5A-9CDB2AEA624C}"/>
              </a:ext>
            </a:extLst>
          </p:cNvPr>
          <p:cNvCxnSpPr>
            <a:cxnSpLocks/>
          </p:cNvCxnSpPr>
          <p:nvPr/>
        </p:nvCxnSpPr>
        <p:spPr>
          <a:xfrm flipV="1">
            <a:off x="5813186" y="2479525"/>
            <a:ext cx="385883" cy="4096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864EEE3F-FB46-4703-87F7-1323EEFC94E6}"/>
              </a:ext>
            </a:extLst>
          </p:cNvPr>
          <p:cNvCxnSpPr>
            <a:cxnSpLocks/>
          </p:cNvCxnSpPr>
          <p:nvPr/>
        </p:nvCxnSpPr>
        <p:spPr>
          <a:xfrm flipV="1">
            <a:off x="5737138" y="2751589"/>
            <a:ext cx="461931" cy="5296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="" xmlns:a16="http://schemas.microsoft.com/office/drawing/2014/main" id="{CE9D93F5-475C-4DD0-B91B-58FCFD5998B2}"/>
              </a:ext>
            </a:extLst>
          </p:cNvPr>
          <p:cNvCxnSpPr>
            <a:cxnSpLocks/>
          </p:cNvCxnSpPr>
          <p:nvPr/>
        </p:nvCxnSpPr>
        <p:spPr>
          <a:xfrm flipV="1">
            <a:off x="5322045" y="3152621"/>
            <a:ext cx="877024" cy="5620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="" xmlns:a16="http://schemas.microsoft.com/office/drawing/2014/main" id="{B534CA68-DD95-4735-B38D-6EED9C5BCFA9}"/>
              </a:ext>
            </a:extLst>
          </p:cNvPr>
          <p:cNvSpPr txBox="1"/>
          <p:nvPr/>
        </p:nvSpPr>
        <p:spPr>
          <a:xfrm>
            <a:off x="0" y="5024509"/>
            <a:ext cx="1501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white adipose</a:t>
            </a:r>
          </a:p>
          <a:p>
            <a:r>
              <a:rPr lang="hu-HU" smtClean="0"/>
              <a:t>tissue</a:t>
            </a:r>
            <a:r>
              <a:rPr lang="hu-HU" smtClean="0"/>
              <a:t> </a:t>
            </a:r>
            <a:endParaRPr lang="hu-HU" dirty="0"/>
          </a:p>
          <a:p>
            <a:r>
              <a:rPr lang="hu-HU"/>
              <a:t>(</a:t>
            </a:r>
            <a:r>
              <a:rPr lang="hu-HU" smtClean="0"/>
              <a:t>adipocytes)</a:t>
            </a:r>
            <a:endParaRPr lang="hu-HU" dirty="0"/>
          </a:p>
        </p:txBody>
      </p:sp>
      <p:sp>
        <p:nvSpPr>
          <p:cNvPr id="25" name="Szövegdoboz 24">
            <a:extLst>
              <a:ext uri="{FF2B5EF4-FFF2-40B4-BE49-F238E27FC236}">
                <a16:creationId xmlns="" xmlns:a16="http://schemas.microsoft.com/office/drawing/2014/main" id="{CAFE0C83-AE92-4EED-ADC6-273741A31C5C}"/>
              </a:ext>
            </a:extLst>
          </p:cNvPr>
          <p:cNvSpPr txBox="1"/>
          <p:nvPr/>
        </p:nvSpPr>
        <p:spPr>
          <a:xfrm>
            <a:off x="5317907" y="6444807"/>
            <a:ext cx="14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kollagen fiber</a:t>
            </a:r>
            <a:endParaRPr lang="hu-HU" dirty="0"/>
          </a:p>
        </p:txBody>
      </p:sp>
      <p:sp>
        <p:nvSpPr>
          <p:cNvPr id="26" name="Szövegdoboz 25">
            <a:extLst>
              <a:ext uri="{FF2B5EF4-FFF2-40B4-BE49-F238E27FC236}">
                <a16:creationId xmlns="" xmlns:a16="http://schemas.microsoft.com/office/drawing/2014/main" id="{8F267B8F-9687-4F88-BE74-60F562BF1D63}"/>
              </a:ext>
            </a:extLst>
          </p:cNvPr>
          <p:cNvSpPr txBox="1"/>
          <p:nvPr/>
        </p:nvSpPr>
        <p:spPr>
          <a:xfrm>
            <a:off x="7270385" y="6444807"/>
            <a:ext cx="10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fibrocyte</a:t>
            </a:r>
            <a:endParaRPr lang="hu-HU" dirty="0"/>
          </a:p>
        </p:txBody>
      </p:sp>
      <p:cxnSp>
        <p:nvCxnSpPr>
          <p:cNvPr id="30" name="Egyenes összekötő nyíllal 29">
            <a:extLst>
              <a:ext uri="{FF2B5EF4-FFF2-40B4-BE49-F238E27FC236}">
                <a16:creationId xmlns="" xmlns:a16="http://schemas.microsoft.com/office/drawing/2014/main" id="{6224F46A-9203-4A41-8C18-8FB68BC92FCB}"/>
              </a:ext>
            </a:extLst>
          </p:cNvPr>
          <p:cNvCxnSpPr/>
          <p:nvPr/>
        </p:nvCxnSpPr>
        <p:spPr>
          <a:xfrm>
            <a:off x="914400" y="5293453"/>
            <a:ext cx="1912690" cy="26515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="" xmlns:a16="http://schemas.microsoft.com/office/drawing/2014/main" id="{ECA44D80-1057-4359-AE82-F38954729724}"/>
              </a:ext>
            </a:extLst>
          </p:cNvPr>
          <p:cNvCxnSpPr>
            <a:cxnSpLocks/>
          </p:cNvCxnSpPr>
          <p:nvPr/>
        </p:nvCxnSpPr>
        <p:spPr>
          <a:xfrm flipV="1">
            <a:off x="5949482" y="6023295"/>
            <a:ext cx="409175" cy="47378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="" xmlns:a16="http://schemas.microsoft.com/office/drawing/2014/main" id="{EE010100-785E-45B6-8704-DCFCC7C4AB9F}"/>
              </a:ext>
            </a:extLst>
          </p:cNvPr>
          <p:cNvCxnSpPr>
            <a:cxnSpLocks/>
          </p:cNvCxnSpPr>
          <p:nvPr/>
        </p:nvCxnSpPr>
        <p:spPr>
          <a:xfrm flipV="1">
            <a:off x="7747386" y="5327009"/>
            <a:ext cx="180210" cy="121645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87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E0EE04F2-1F01-4E0D-B35A-F9DADF90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238" y="1244078"/>
            <a:ext cx="4658943" cy="555876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8C31C6F-78B6-41A1-B245-EDCB73CF1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611" y="107175"/>
            <a:ext cx="2191275" cy="19672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6D13DDC7-E532-4842-A9FB-54E7D2D59B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288" y="4451409"/>
            <a:ext cx="2790598" cy="231178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148C61B5-3D06-4281-8EDE-5C55B4A103AD}"/>
              </a:ext>
            </a:extLst>
          </p:cNvPr>
          <p:cNvSpPr txBox="1"/>
          <p:nvPr/>
        </p:nvSpPr>
        <p:spPr>
          <a:xfrm>
            <a:off x="122079" y="37062"/>
            <a:ext cx="2938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25</a:t>
            </a:r>
            <a:r>
              <a:rPr lang="hu-HU" sz="2800" b="1"/>
              <a:t>. </a:t>
            </a:r>
            <a:r>
              <a:rPr lang="hu-HU" sz="2800" b="1" smtClean="0"/>
              <a:t>Bone </a:t>
            </a:r>
            <a:r>
              <a:rPr lang="hu-HU" sz="1400" b="1" smtClean="0"/>
              <a:t>(Schmorl-staining)</a:t>
            </a:r>
            <a:endParaRPr lang="hu-HU" sz="28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DF464DC6-54F2-459A-B2E7-18CB216A28B8}"/>
              </a:ext>
            </a:extLst>
          </p:cNvPr>
          <p:cNvSpPr txBox="1"/>
          <p:nvPr/>
        </p:nvSpPr>
        <p:spPr>
          <a:xfrm>
            <a:off x="122079" y="599458"/>
            <a:ext cx="1002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u="sng" smtClean="0"/>
              <a:t>Osteon:</a:t>
            </a:r>
            <a:endParaRPr lang="hu-HU" sz="2000" u="sng" dirty="0"/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81809FCE-F62D-4A1E-9EB9-D9A924ABD32C}"/>
              </a:ext>
            </a:extLst>
          </p:cNvPr>
          <p:cNvSpPr txBox="1"/>
          <p:nvPr/>
        </p:nvSpPr>
        <p:spPr>
          <a:xfrm>
            <a:off x="2611677" y="694468"/>
            <a:ext cx="374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concentric lamella </a:t>
            </a:r>
            <a:r>
              <a:rPr lang="hu-HU" smtClean="0"/>
              <a:t>(Haversian lamella)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A3DC81D5-897C-4931-9C4C-674730A808F9}"/>
              </a:ext>
            </a:extLst>
          </p:cNvPr>
          <p:cNvSpPr txBox="1"/>
          <p:nvPr/>
        </p:nvSpPr>
        <p:spPr>
          <a:xfrm>
            <a:off x="6445314" y="2520121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Haversian canal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742F24D8-92FD-46BE-830E-83DA0A638C09}"/>
              </a:ext>
            </a:extLst>
          </p:cNvPr>
          <p:cNvSpPr txBox="1"/>
          <p:nvPr/>
        </p:nvSpPr>
        <p:spPr>
          <a:xfrm>
            <a:off x="231689" y="2687007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err="1"/>
              <a:t>lacuna</a:t>
            </a:r>
            <a:r>
              <a:rPr lang="hu-HU"/>
              <a:t> </a:t>
            </a:r>
            <a:endParaRPr lang="hu-HU" dirty="0"/>
          </a:p>
          <a:p>
            <a:pPr algn="ctr"/>
            <a:r>
              <a:rPr lang="hu-HU" dirty="0"/>
              <a:t>+</a:t>
            </a:r>
          </a:p>
          <a:p>
            <a:pPr algn="ctr"/>
            <a:r>
              <a:rPr lang="hu-HU" smtClean="0"/>
              <a:t>osteocyte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812CF918-1CE5-443F-9389-EB28031FE14F}"/>
              </a:ext>
            </a:extLst>
          </p:cNvPr>
          <p:cNvSpPr txBox="1"/>
          <p:nvPr/>
        </p:nvSpPr>
        <p:spPr>
          <a:xfrm>
            <a:off x="204759" y="4389216"/>
            <a:ext cx="126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canaliculus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osseus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D0C2D235-EA78-4963-83BE-E74FB1855EE8}"/>
              </a:ext>
            </a:extLst>
          </p:cNvPr>
          <p:cNvSpPr txBox="1"/>
          <p:nvPr/>
        </p:nvSpPr>
        <p:spPr>
          <a:xfrm>
            <a:off x="6981423" y="3709660"/>
            <a:ext cx="180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Volkmann's canal</a:t>
            </a:r>
            <a:endParaRPr lang="hu-HU" dirty="0"/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="" xmlns:a16="http://schemas.microsoft.com/office/drawing/2014/main" id="{974A4CBD-2D5D-4E96-9FB5-BBF8E5426004}"/>
              </a:ext>
            </a:extLst>
          </p:cNvPr>
          <p:cNvCxnSpPr/>
          <p:nvPr/>
        </p:nvCxnSpPr>
        <p:spPr>
          <a:xfrm>
            <a:off x="1115736" y="3148672"/>
            <a:ext cx="956345" cy="11464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CD2621A7-C9B0-4304-A7BD-61E806A801FE}"/>
              </a:ext>
            </a:extLst>
          </p:cNvPr>
          <p:cNvCxnSpPr>
            <a:cxnSpLocks/>
          </p:cNvCxnSpPr>
          <p:nvPr/>
        </p:nvCxnSpPr>
        <p:spPr>
          <a:xfrm flipH="1">
            <a:off x="3523376" y="1036360"/>
            <a:ext cx="190845" cy="1483761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="" xmlns:a16="http://schemas.microsoft.com/office/drawing/2014/main" id="{DA03430E-F4B3-4E64-8704-C66D8F8758A3}"/>
              </a:ext>
            </a:extLst>
          </p:cNvPr>
          <p:cNvCxnSpPr>
            <a:cxnSpLocks/>
          </p:cNvCxnSpPr>
          <p:nvPr/>
        </p:nvCxnSpPr>
        <p:spPr>
          <a:xfrm flipV="1">
            <a:off x="1296749" y="3358394"/>
            <a:ext cx="1018612" cy="142652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B3AD3B1B-D9ED-490B-BBB7-7ADF8C30B91B}"/>
              </a:ext>
            </a:extLst>
          </p:cNvPr>
          <p:cNvCxnSpPr>
            <a:cxnSpLocks/>
          </p:cNvCxnSpPr>
          <p:nvPr/>
        </p:nvCxnSpPr>
        <p:spPr>
          <a:xfrm flipH="1">
            <a:off x="4135772" y="2871360"/>
            <a:ext cx="2367478" cy="109718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E53420A8-2FC2-4CE7-BA09-0D9EAFDE966D}"/>
              </a:ext>
            </a:extLst>
          </p:cNvPr>
          <p:cNvCxnSpPr>
            <a:cxnSpLocks/>
          </p:cNvCxnSpPr>
          <p:nvPr/>
        </p:nvCxnSpPr>
        <p:spPr>
          <a:xfrm flipH="1" flipV="1">
            <a:off x="7292661" y="1244078"/>
            <a:ext cx="106429" cy="13460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="" xmlns:a16="http://schemas.microsoft.com/office/drawing/2014/main" id="{E9DDDEC3-B4BC-4706-AB42-06A7C1999F65}"/>
              </a:ext>
            </a:extLst>
          </p:cNvPr>
          <p:cNvCxnSpPr>
            <a:cxnSpLocks/>
          </p:cNvCxnSpPr>
          <p:nvPr/>
        </p:nvCxnSpPr>
        <p:spPr>
          <a:xfrm>
            <a:off x="7924583" y="4065468"/>
            <a:ext cx="430852" cy="133704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="" xmlns:a16="http://schemas.microsoft.com/office/drawing/2014/main" id="{9C307E71-DDBF-412C-81A4-C67AC392EB8B}"/>
              </a:ext>
            </a:extLst>
          </p:cNvPr>
          <p:cNvSpPr txBox="1"/>
          <p:nvPr/>
        </p:nvSpPr>
        <p:spPr>
          <a:xfrm>
            <a:off x="529882" y="6341808"/>
            <a:ext cx="991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cross section</a:t>
            </a:r>
            <a:endParaRPr lang="hu-HU" sz="1200" dirty="0"/>
          </a:p>
        </p:txBody>
      </p:sp>
      <p:sp>
        <p:nvSpPr>
          <p:cNvPr id="25" name="Szövegdoboz 24">
            <a:extLst>
              <a:ext uri="{FF2B5EF4-FFF2-40B4-BE49-F238E27FC236}">
                <a16:creationId xmlns="" xmlns:a16="http://schemas.microsoft.com/office/drawing/2014/main" id="{9C307E71-DDBF-412C-81A4-C67AC392EB8B}"/>
              </a:ext>
            </a:extLst>
          </p:cNvPr>
          <p:cNvSpPr txBox="1"/>
          <p:nvPr/>
        </p:nvSpPr>
        <p:spPr>
          <a:xfrm>
            <a:off x="7731434" y="2131947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longitudinal section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696519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8058C0B0-66CC-436A-BA65-46BFE3212916}"/>
              </a:ext>
            </a:extLst>
          </p:cNvPr>
          <p:cNvSpPr txBox="1"/>
          <p:nvPr/>
        </p:nvSpPr>
        <p:spPr>
          <a:xfrm>
            <a:off x="5350663" y="289047"/>
            <a:ext cx="346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41</a:t>
            </a:r>
            <a:r>
              <a:rPr lang="hu-HU" sz="2800" b="1"/>
              <a:t>. </a:t>
            </a:r>
            <a:r>
              <a:rPr lang="hu-HU" sz="2800" b="1" smtClean="0"/>
              <a:t>Cardiac muscle </a:t>
            </a:r>
            <a:r>
              <a:rPr lang="hu-HU" sz="1400" b="1" smtClean="0"/>
              <a:t>(HE</a:t>
            </a:r>
            <a:r>
              <a:rPr lang="hu-HU" sz="1400" b="1" dirty="0"/>
              <a:t>)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D33AFAB-8231-4E14-A721-93E22A9A3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79" y="560283"/>
            <a:ext cx="5079109" cy="347885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DBFB4C44-6843-48B4-A5A6-CC2FF8D8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303" y="1204223"/>
            <a:ext cx="3605618" cy="205863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27C21479-B272-4244-85B1-976765831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79" y="5095277"/>
            <a:ext cx="3915694" cy="16566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97745172-61F4-4476-9456-B1886E1DB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351" y="4596816"/>
            <a:ext cx="4531570" cy="2155155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A2125C03-5D95-4ED9-9ED2-3101D999614D}"/>
              </a:ext>
            </a:extLst>
          </p:cNvPr>
          <p:cNvSpPr txBox="1"/>
          <p:nvPr/>
        </p:nvSpPr>
        <p:spPr>
          <a:xfrm>
            <a:off x="1179579" y="4382543"/>
            <a:ext cx="325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Eberth's line (discus </a:t>
            </a:r>
            <a:r>
              <a:rPr lang="hu-HU" err="1"/>
              <a:t>intercalaris</a:t>
            </a:r>
            <a:r>
              <a:rPr lang="hu-HU"/>
              <a:t> </a:t>
            </a:r>
            <a:r>
              <a:rPr lang="hu-HU" smtClean="0"/>
              <a:t>)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DC1E4896-3EC9-40E0-A613-3809F7CD6A6A}"/>
              </a:ext>
            </a:extLst>
          </p:cNvPr>
          <p:cNvSpPr txBox="1"/>
          <p:nvPr/>
        </p:nvSpPr>
        <p:spPr>
          <a:xfrm>
            <a:off x="6185599" y="3758992"/>
            <a:ext cx="193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cardiac muscle cell</a:t>
            </a:r>
            <a:endParaRPr lang="hu-HU" dirty="0"/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="" xmlns:a16="http://schemas.microsoft.com/office/drawing/2014/main" id="{EEE4C22B-600B-4A2D-8F9E-6C4C2BCFB4BB}"/>
              </a:ext>
            </a:extLst>
          </p:cNvPr>
          <p:cNvCxnSpPr>
            <a:cxnSpLocks/>
          </p:cNvCxnSpPr>
          <p:nvPr/>
        </p:nvCxnSpPr>
        <p:spPr>
          <a:xfrm>
            <a:off x="2768367" y="4751875"/>
            <a:ext cx="486561" cy="67580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46C86D08-2AE3-4216-BFBE-8442F5165C08}"/>
              </a:ext>
            </a:extLst>
          </p:cNvPr>
          <p:cNvCxnSpPr>
            <a:cxnSpLocks/>
          </p:cNvCxnSpPr>
          <p:nvPr/>
        </p:nvCxnSpPr>
        <p:spPr>
          <a:xfrm flipH="1">
            <a:off x="5956183" y="4128324"/>
            <a:ext cx="880845" cy="74568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="" xmlns:a16="http://schemas.microsoft.com/office/drawing/2014/main" id="{AE684FB3-3ADF-41C5-B3BA-AE5FF985AF15}"/>
              </a:ext>
            </a:extLst>
          </p:cNvPr>
          <p:cNvCxnSpPr>
            <a:cxnSpLocks/>
          </p:cNvCxnSpPr>
          <p:nvPr/>
        </p:nvCxnSpPr>
        <p:spPr>
          <a:xfrm flipH="1">
            <a:off x="629174" y="4763640"/>
            <a:ext cx="792825" cy="97443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="" xmlns:a16="http://schemas.microsoft.com/office/drawing/2014/main" id="{41349D5E-2B45-4F06-8900-CC35CEC91BB3}"/>
              </a:ext>
            </a:extLst>
          </p:cNvPr>
          <p:cNvCxnSpPr>
            <a:cxnSpLocks/>
          </p:cNvCxnSpPr>
          <p:nvPr/>
        </p:nvCxnSpPr>
        <p:spPr>
          <a:xfrm flipV="1">
            <a:off x="6837027" y="2994103"/>
            <a:ext cx="92279" cy="826429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="" xmlns:a16="http://schemas.microsoft.com/office/drawing/2014/main" id="{3A595C03-F6C4-4DF5-AFC2-163EA31D8105}"/>
              </a:ext>
            </a:extLst>
          </p:cNvPr>
          <p:cNvCxnSpPr>
            <a:cxnSpLocks/>
          </p:cNvCxnSpPr>
          <p:nvPr/>
        </p:nvCxnSpPr>
        <p:spPr>
          <a:xfrm flipH="1">
            <a:off x="6023295" y="4126407"/>
            <a:ext cx="906011" cy="1997556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="" xmlns:a16="http://schemas.microsoft.com/office/drawing/2014/main" id="{75163A57-9065-4AD4-BA76-9FBD6128BC68}"/>
              </a:ext>
            </a:extLst>
          </p:cNvPr>
          <p:cNvCxnSpPr>
            <a:cxnSpLocks/>
          </p:cNvCxnSpPr>
          <p:nvPr/>
        </p:nvCxnSpPr>
        <p:spPr>
          <a:xfrm>
            <a:off x="7021158" y="4126407"/>
            <a:ext cx="335559" cy="214855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="" xmlns:a16="http://schemas.microsoft.com/office/drawing/2014/main" id="{9C307E71-DDBF-412C-81A4-C67AC392EB8B}"/>
              </a:ext>
            </a:extLst>
          </p:cNvPr>
          <p:cNvSpPr txBox="1"/>
          <p:nvPr/>
        </p:nvSpPr>
        <p:spPr>
          <a:xfrm>
            <a:off x="68155" y="3987907"/>
            <a:ext cx="991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cross section</a:t>
            </a:r>
            <a:endParaRPr lang="hu-HU" sz="1200" dirty="0"/>
          </a:p>
        </p:txBody>
      </p:sp>
      <p:sp>
        <p:nvSpPr>
          <p:cNvPr id="25" name="Szövegdoboz 24">
            <a:extLst>
              <a:ext uri="{FF2B5EF4-FFF2-40B4-BE49-F238E27FC236}">
                <a16:creationId xmlns="" xmlns:a16="http://schemas.microsoft.com/office/drawing/2014/main" id="{9C307E71-DDBF-412C-81A4-C67AC392EB8B}"/>
              </a:ext>
            </a:extLst>
          </p:cNvPr>
          <p:cNvSpPr txBox="1"/>
          <p:nvPr/>
        </p:nvSpPr>
        <p:spPr>
          <a:xfrm>
            <a:off x="8064672" y="3270730"/>
            <a:ext cx="991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cross section</a:t>
            </a:r>
            <a:endParaRPr lang="hu-HU" sz="1200" dirty="0"/>
          </a:p>
        </p:txBody>
      </p:sp>
      <p:sp>
        <p:nvSpPr>
          <p:cNvPr id="26" name="Szövegdoboz 25">
            <a:extLst>
              <a:ext uri="{FF2B5EF4-FFF2-40B4-BE49-F238E27FC236}">
                <a16:creationId xmlns="" xmlns:a16="http://schemas.microsoft.com/office/drawing/2014/main" id="{9C307E71-DDBF-412C-81A4-C67AC392EB8B}"/>
              </a:ext>
            </a:extLst>
          </p:cNvPr>
          <p:cNvSpPr txBox="1"/>
          <p:nvPr/>
        </p:nvSpPr>
        <p:spPr>
          <a:xfrm>
            <a:off x="7476641" y="4247972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/>
              <a:t>longitudinal section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602181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75BFE1C-B765-42FD-A13B-3084BA05F70F}"/>
              </a:ext>
            </a:extLst>
          </p:cNvPr>
          <p:cNvSpPr txBox="1"/>
          <p:nvPr/>
        </p:nvSpPr>
        <p:spPr>
          <a:xfrm>
            <a:off x="4413264" y="-7390"/>
            <a:ext cx="4789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101</a:t>
            </a:r>
            <a:r>
              <a:rPr lang="hu-HU" sz="2800" b="1"/>
              <a:t>. </a:t>
            </a:r>
            <a:r>
              <a:rPr lang="hu-HU" sz="2800" b="1" smtClean="0"/>
              <a:t>Spinal cord </a:t>
            </a:r>
            <a:r>
              <a:rPr lang="hu-HU" sz="1400" b="1" dirty="0"/>
              <a:t>(</a:t>
            </a:r>
            <a:r>
              <a:rPr lang="hu-HU" sz="1400" b="1" dirty="0" err="1"/>
              <a:t>luxol-fastblue</a:t>
            </a:r>
            <a:r>
              <a:rPr lang="hu-HU" sz="1400" b="1" dirty="0"/>
              <a:t> </a:t>
            </a:r>
            <a:r>
              <a:rPr lang="hu-HU" sz="1400" b="1"/>
              <a:t>+ </a:t>
            </a:r>
            <a:r>
              <a:rPr lang="hu-HU" sz="1400" b="1" smtClean="0"/>
              <a:t>c</a:t>
            </a:r>
            <a:r>
              <a:rPr lang="hu-HU" sz="1400" b="1" smtClean="0"/>
              <a:t>resil violet)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8A691F7-E7B4-4214-8DA4-BBFC563F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7" y="52726"/>
            <a:ext cx="4358991" cy="33810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D14E743-5C2E-418F-ACFA-869BB415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479" y="859634"/>
            <a:ext cx="2591205" cy="217049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52463DAB-8F6D-4509-B8A4-EAABCAD64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270" y="3433805"/>
            <a:ext cx="2234720" cy="33734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10BCDB42-9C4A-4EB5-BF4B-6EDE4B5C31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8" y="4084603"/>
            <a:ext cx="4351257" cy="207182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4337FC00-A22A-4290-8BE2-9A06CFEC6875}"/>
              </a:ext>
            </a:extLst>
          </p:cNvPr>
          <p:cNvSpPr txBox="1"/>
          <p:nvPr/>
        </p:nvSpPr>
        <p:spPr>
          <a:xfrm>
            <a:off x="5092379" y="490302"/>
            <a:ext cx="129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gray matter</a:t>
            </a:r>
            <a:endParaRPr lang="hu-HU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A0BC81BB-9F00-4520-99D6-DFA818CF10E2}"/>
              </a:ext>
            </a:extLst>
          </p:cNvPr>
          <p:cNvSpPr txBox="1"/>
          <p:nvPr/>
        </p:nvSpPr>
        <p:spPr>
          <a:xfrm>
            <a:off x="4471934" y="3030128"/>
            <a:ext cx="1918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mtClean="0"/>
              <a:t>multipolar </a:t>
            </a:r>
            <a:r>
              <a:rPr lang="hu-HU" dirty="0"/>
              <a:t>neuron</a:t>
            </a:r>
          </a:p>
          <a:p>
            <a:pPr algn="ctr"/>
            <a:r>
              <a:rPr lang="hu-HU" dirty="0"/>
              <a:t>(alfa-</a:t>
            </a:r>
            <a:r>
              <a:rPr lang="hu-HU" dirty="0" err="1"/>
              <a:t>motoneuron</a:t>
            </a:r>
            <a:r>
              <a:rPr lang="hu-HU" dirty="0"/>
              <a:t>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13FD5431-6BC7-4640-8556-737668DEF58B}"/>
              </a:ext>
            </a:extLst>
          </p:cNvPr>
          <p:cNvSpPr txBox="1"/>
          <p:nvPr/>
        </p:nvSpPr>
        <p:spPr>
          <a:xfrm>
            <a:off x="5464974" y="4257243"/>
            <a:ext cx="119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perykarion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892DAEBD-4DAE-4143-A73C-CD3D138AE777}"/>
              </a:ext>
            </a:extLst>
          </p:cNvPr>
          <p:cNvSpPr txBox="1"/>
          <p:nvPr/>
        </p:nvSpPr>
        <p:spPr>
          <a:xfrm>
            <a:off x="5399483" y="4672946"/>
            <a:ext cx="122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mtClean="0"/>
              <a:t>nucleus</a:t>
            </a:r>
            <a:endParaRPr lang="hu-HU" dirty="0"/>
          </a:p>
          <a:p>
            <a:pPr algn="ctr"/>
            <a:r>
              <a:rPr lang="hu-HU" smtClean="0"/>
              <a:t>(</a:t>
            </a:r>
            <a:r>
              <a:rPr lang="hu-HU" smtClean="0"/>
              <a:t>nucleolus</a:t>
            </a:r>
            <a:r>
              <a:rPr lang="hu-HU" smtClean="0"/>
              <a:t>)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25C7CA10-07DC-4119-AB62-BDF4731D8253}"/>
              </a:ext>
            </a:extLst>
          </p:cNvPr>
          <p:cNvSpPr txBox="1"/>
          <p:nvPr/>
        </p:nvSpPr>
        <p:spPr>
          <a:xfrm>
            <a:off x="5296250" y="5411618"/>
            <a:ext cx="1428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axon</a:t>
            </a:r>
            <a:endParaRPr lang="hu-HU" dirty="0"/>
          </a:p>
          <a:p>
            <a:pPr algn="ctr"/>
            <a:r>
              <a:rPr lang="hu-HU"/>
              <a:t>(</a:t>
            </a:r>
            <a:r>
              <a:rPr lang="hu-HU" smtClean="0"/>
              <a:t>axon hillock)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EC6CC050-EAC0-4D7D-B78F-C1B8726F9742}"/>
              </a:ext>
            </a:extLst>
          </p:cNvPr>
          <p:cNvSpPr txBox="1"/>
          <p:nvPr/>
        </p:nvSpPr>
        <p:spPr>
          <a:xfrm>
            <a:off x="5579841" y="6183032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dendrite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21058E1B-BC2F-4D42-8432-03CB807AEFC6}"/>
              </a:ext>
            </a:extLst>
          </p:cNvPr>
          <p:cNvSpPr txBox="1"/>
          <p:nvPr/>
        </p:nvSpPr>
        <p:spPr>
          <a:xfrm>
            <a:off x="5109692" y="3899937"/>
            <a:ext cx="162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Nissl-substance</a:t>
            </a:r>
            <a:endParaRPr lang="hu-HU" dirty="0"/>
          </a:p>
        </p:txBody>
      </p:sp>
      <p:sp>
        <p:nvSpPr>
          <p:cNvPr id="19" name="Szövegdoboz 18">
            <a:extLst>
              <a:ext uri="{FF2B5EF4-FFF2-40B4-BE49-F238E27FC236}">
                <a16:creationId xmlns="" xmlns:a16="http://schemas.microsoft.com/office/drawing/2014/main" id="{9F6BC728-4F6F-4748-AB55-8E3398C07BEB}"/>
              </a:ext>
            </a:extLst>
          </p:cNvPr>
          <p:cNvSpPr txBox="1"/>
          <p:nvPr/>
        </p:nvSpPr>
        <p:spPr>
          <a:xfrm>
            <a:off x="1949030" y="6341090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myelin sheath</a:t>
            </a:r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F1059E82-F465-4344-BB7A-DDE8645E9CD3}"/>
              </a:ext>
            </a:extLst>
          </p:cNvPr>
          <p:cNvSpPr txBox="1"/>
          <p:nvPr/>
        </p:nvSpPr>
        <p:spPr>
          <a:xfrm>
            <a:off x="1459300" y="3715271"/>
            <a:ext cx="143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white matter</a:t>
            </a:r>
            <a:endParaRPr lang="hu-HU" b="1" dirty="0"/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="" xmlns:a16="http://schemas.microsoft.com/office/drawing/2014/main" id="{290527F1-083B-42E5-9EBF-9FC7EAE7DDB6}"/>
              </a:ext>
            </a:extLst>
          </p:cNvPr>
          <p:cNvCxnSpPr>
            <a:cxnSpLocks/>
          </p:cNvCxnSpPr>
          <p:nvPr/>
        </p:nvCxnSpPr>
        <p:spPr>
          <a:xfrm flipH="1" flipV="1">
            <a:off x="5349951" y="2139194"/>
            <a:ext cx="81124" cy="98327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="" xmlns:a16="http://schemas.microsoft.com/office/drawing/2014/main" id="{81CD0ABE-A239-49E8-9A71-F9A2596331FA}"/>
              </a:ext>
            </a:extLst>
          </p:cNvPr>
          <p:cNvCxnSpPr>
            <a:cxnSpLocks/>
          </p:cNvCxnSpPr>
          <p:nvPr/>
        </p:nvCxnSpPr>
        <p:spPr>
          <a:xfrm flipV="1">
            <a:off x="6249118" y="2601032"/>
            <a:ext cx="722563" cy="52143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="" xmlns:a16="http://schemas.microsoft.com/office/drawing/2014/main" id="{AAD6A8D5-2AC9-4E6B-9A8B-484EC03A4A12}"/>
              </a:ext>
            </a:extLst>
          </p:cNvPr>
          <p:cNvCxnSpPr>
            <a:cxnSpLocks/>
          </p:cNvCxnSpPr>
          <p:nvPr/>
        </p:nvCxnSpPr>
        <p:spPr>
          <a:xfrm>
            <a:off x="6627239" y="4125190"/>
            <a:ext cx="1459748" cy="56224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="" xmlns:a16="http://schemas.microsoft.com/office/drawing/2014/main" id="{A00F1AF2-6DFF-4CFD-BEE8-42455D3B09CC}"/>
              </a:ext>
            </a:extLst>
          </p:cNvPr>
          <p:cNvCxnSpPr>
            <a:cxnSpLocks/>
          </p:cNvCxnSpPr>
          <p:nvPr/>
        </p:nvCxnSpPr>
        <p:spPr>
          <a:xfrm>
            <a:off x="6607031" y="4469097"/>
            <a:ext cx="1077669" cy="37127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="" xmlns:a16="http://schemas.microsoft.com/office/drawing/2014/main" id="{0B566E3F-9E1E-4C64-8792-B5797A130AED}"/>
              </a:ext>
            </a:extLst>
          </p:cNvPr>
          <p:cNvCxnSpPr>
            <a:cxnSpLocks/>
          </p:cNvCxnSpPr>
          <p:nvPr/>
        </p:nvCxnSpPr>
        <p:spPr>
          <a:xfrm>
            <a:off x="6448886" y="4965454"/>
            <a:ext cx="1411598" cy="15107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="" xmlns:a16="http://schemas.microsoft.com/office/drawing/2014/main" id="{55C25556-98FB-4865-B430-0491AD72718E}"/>
              </a:ext>
            </a:extLst>
          </p:cNvPr>
          <p:cNvCxnSpPr>
            <a:cxnSpLocks/>
          </p:cNvCxnSpPr>
          <p:nvPr/>
        </p:nvCxnSpPr>
        <p:spPr>
          <a:xfrm flipV="1">
            <a:off x="6385516" y="5444360"/>
            <a:ext cx="1172331" cy="28575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="" xmlns:a16="http://schemas.microsoft.com/office/drawing/2014/main" id="{6EEB2D25-5C1A-45D5-97D1-E2E5B851C188}"/>
              </a:ext>
            </a:extLst>
          </p:cNvPr>
          <p:cNvCxnSpPr>
            <a:cxnSpLocks/>
          </p:cNvCxnSpPr>
          <p:nvPr/>
        </p:nvCxnSpPr>
        <p:spPr>
          <a:xfrm flipV="1">
            <a:off x="6472522" y="5905850"/>
            <a:ext cx="1317162" cy="48904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="" xmlns:a16="http://schemas.microsoft.com/office/drawing/2014/main" id="{89B2E7B0-F2A7-4449-B198-F90041788DC3}"/>
              </a:ext>
            </a:extLst>
          </p:cNvPr>
          <p:cNvCxnSpPr/>
          <p:nvPr/>
        </p:nvCxnSpPr>
        <p:spPr>
          <a:xfrm flipV="1">
            <a:off x="3023703" y="1568741"/>
            <a:ext cx="2174776" cy="57045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="" xmlns:a16="http://schemas.microsoft.com/office/drawing/2014/main" id="{3731A186-E73C-4565-A9B2-0312A06D848C}"/>
              </a:ext>
            </a:extLst>
          </p:cNvPr>
          <p:cNvCxnSpPr>
            <a:cxnSpLocks/>
          </p:cNvCxnSpPr>
          <p:nvPr/>
        </p:nvCxnSpPr>
        <p:spPr>
          <a:xfrm>
            <a:off x="7193407" y="2644482"/>
            <a:ext cx="688193" cy="17618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>
            <a:extLst>
              <a:ext uri="{FF2B5EF4-FFF2-40B4-BE49-F238E27FC236}">
                <a16:creationId xmlns="" xmlns:a16="http://schemas.microsoft.com/office/drawing/2014/main" id="{055C08A6-A62A-42D6-AAA9-6E2AEE0DEA29}"/>
              </a:ext>
            </a:extLst>
          </p:cNvPr>
          <p:cNvCxnSpPr>
            <a:cxnSpLocks/>
          </p:cNvCxnSpPr>
          <p:nvPr/>
        </p:nvCxnSpPr>
        <p:spPr>
          <a:xfrm flipH="1">
            <a:off x="2358100" y="2748663"/>
            <a:ext cx="256582" cy="105447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55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Csoportba foglalás 17"/>
          <p:cNvGrpSpPr/>
          <p:nvPr/>
        </p:nvGrpSpPr>
        <p:grpSpPr>
          <a:xfrm>
            <a:off x="1203219" y="142613"/>
            <a:ext cx="6737561" cy="6572774"/>
            <a:chOff x="1203219" y="142613"/>
            <a:chExt cx="6737561" cy="6572774"/>
          </a:xfrm>
        </p:grpSpPr>
        <p:pic>
          <p:nvPicPr>
            <p:cNvPr id="2" name="Picture 4" descr="Welsch01-01">
              <a:extLst>
                <a:ext uri="{FF2B5EF4-FFF2-40B4-BE49-F238E27FC236}">
                  <a16:creationId xmlns="" xmlns:a16="http://schemas.microsoft.com/office/drawing/2014/main" id="{327CCFF9-127F-4DB3-8493-C408D1188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219" y="721313"/>
              <a:ext cx="6737561" cy="5994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Szövegdoboz 2">
              <a:extLst>
                <a:ext uri="{FF2B5EF4-FFF2-40B4-BE49-F238E27FC236}">
                  <a16:creationId xmlns="" xmlns:a16="http://schemas.microsoft.com/office/drawing/2014/main" id="{99EBAD7B-B982-42F5-ABF0-5678702F2A4B}"/>
                </a:ext>
              </a:extLst>
            </p:cNvPr>
            <p:cNvSpPr txBox="1"/>
            <p:nvPr/>
          </p:nvSpPr>
          <p:spPr>
            <a:xfrm>
              <a:off x="2377455" y="142613"/>
              <a:ext cx="4540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smtClean="0"/>
                <a:t>Preparation of histological sections</a:t>
              </a:r>
              <a:endParaRPr lang="hu-HU" sz="2400" dirty="0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2377455" y="928577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tissue sample chosen</a:t>
              </a:r>
              <a:endParaRPr lang="hu-HU" sz="1200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377454" y="1505173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tissue piece is taken out</a:t>
              </a:r>
              <a:endParaRPr lang="hu-HU" sz="1200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377454" y="2081769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cutting into smaller pieces</a:t>
              </a:r>
              <a:endParaRPr lang="hu-HU" sz="1200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2377454" y="2629605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fixation e.g. formaldehide</a:t>
              </a:r>
              <a:endParaRPr lang="hu-HU" sz="1200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377454" y="3171966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washing, </a:t>
              </a:r>
            </a:p>
            <a:p>
              <a:pPr algn="ctr"/>
              <a:r>
                <a:rPr lang="hu-HU" sz="1200" smtClean="0"/>
                <a:t>alcohol row</a:t>
              </a:r>
              <a:endParaRPr lang="hu-HU" sz="1200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377453" y="3738903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embedding, e.g. into paraffin</a:t>
              </a:r>
              <a:endParaRPr lang="hu-HU" sz="1200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2377452" y="4401315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paraffin embedded block</a:t>
              </a:r>
              <a:endParaRPr lang="hu-HU" sz="12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2377451" y="4875530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section cutting with microtome</a:t>
              </a:r>
              <a:endParaRPr lang="hu-HU" sz="1200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046327" y="3801649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section is put onto glass slide</a:t>
              </a:r>
              <a:endParaRPr lang="hu-HU" sz="12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5046326" y="3262473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removal of paraffin with xylene</a:t>
              </a:r>
              <a:endParaRPr lang="hu-HU" sz="1200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046326" y="2657167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alcohol row, </a:t>
              </a:r>
            </a:p>
            <a:p>
              <a:pPr algn="ctr"/>
              <a:r>
                <a:rPr lang="hu-HU" sz="1200" smtClean="0"/>
                <a:t>water</a:t>
              </a:r>
              <a:endParaRPr lang="hu-HU" sz="12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5046325" y="2236527"/>
              <a:ext cx="1432571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staining</a:t>
              </a:r>
              <a:endParaRPr lang="hu-HU" sz="12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5046325" y="1691815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further steps </a:t>
              </a:r>
            </a:p>
            <a:p>
              <a:pPr algn="ctr"/>
              <a:r>
                <a:rPr lang="hu-HU" sz="1200" smtClean="0"/>
                <a:t>(alcohol row)</a:t>
              </a:r>
              <a:endParaRPr lang="hu-HU" sz="1200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5046325" y="934908"/>
              <a:ext cx="1432571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smtClean="0"/>
                <a:t>covering </a:t>
              </a:r>
            </a:p>
            <a:p>
              <a:pPr algn="ctr"/>
              <a:r>
                <a:rPr lang="hu-HU" sz="1200" smtClean="0"/>
                <a:t>with </a:t>
              </a:r>
            </a:p>
            <a:p>
              <a:pPr algn="ctr"/>
              <a:r>
                <a:rPr lang="hu-HU" sz="1200" smtClean="0"/>
                <a:t>coverslip</a:t>
              </a:r>
              <a:endParaRPr lang="hu-H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510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4" descr="aufbau des mikroskops.png">
            <a:extLst>
              <a:ext uri="{FF2B5EF4-FFF2-40B4-BE49-F238E27FC236}">
                <a16:creationId xmlns="" xmlns:a16="http://schemas.microsoft.com/office/drawing/2014/main" id="{6D0790A2-339E-4597-9620-9ECF94259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49" y="785942"/>
            <a:ext cx="7140502" cy="59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C257C67-9CD5-4D44-893B-3F3060DAADCF}"/>
              </a:ext>
            </a:extLst>
          </p:cNvPr>
          <p:cNvSpPr txBox="1"/>
          <p:nvPr/>
        </p:nvSpPr>
        <p:spPr>
          <a:xfrm>
            <a:off x="2703604" y="201336"/>
            <a:ext cx="229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/>
              <a:t>Light microscope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8643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4C97680F-2BE2-4DE1-A051-9A40E880B5C5}"/>
              </a:ext>
            </a:extLst>
          </p:cNvPr>
          <p:cNvSpPr txBox="1"/>
          <p:nvPr/>
        </p:nvSpPr>
        <p:spPr>
          <a:xfrm>
            <a:off x="936689" y="528289"/>
            <a:ext cx="820731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smtClean="0"/>
              <a:t>Basic tissues:</a:t>
            </a:r>
            <a:endParaRPr lang="hu-HU" sz="4000" b="1" dirty="0"/>
          </a:p>
          <a:p>
            <a:endParaRPr lang="hu-HU" sz="4000" dirty="0"/>
          </a:p>
          <a:p>
            <a:r>
              <a:rPr lang="hu-HU" sz="4000" dirty="0"/>
              <a:t>	</a:t>
            </a:r>
            <a:r>
              <a:rPr lang="hu-HU" sz="4000"/>
              <a:t>	</a:t>
            </a:r>
            <a:r>
              <a:rPr lang="hu-HU" sz="4000" smtClean="0"/>
              <a:t>Epithelial tissue</a:t>
            </a:r>
            <a:endParaRPr lang="hu-HU" sz="4000" dirty="0"/>
          </a:p>
          <a:p>
            <a:endParaRPr lang="hu-HU" sz="4000" dirty="0"/>
          </a:p>
          <a:p>
            <a:r>
              <a:rPr lang="hu-HU" sz="4000" dirty="0"/>
              <a:t>	</a:t>
            </a:r>
            <a:r>
              <a:rPr lang="hu-HU" sz="4000"/>
              <a:t>	</a:t>
            </a:r>
            <a:r>
              <a:rPr lang="hu-HU" sz="4000" smtClean="0"/>
              <a:t>Connective and supportive tissues</a:t>
            </a:r>
            <a:endParaRPr lang="hu-HU" sz="4000" dirty="0"/>
          </a:p>
          <a:p>
            <a:endParaRPr lang="hu-HU" sz="4000" dirty="0"/>
          </a:p>
          <a:p>
            <a:r>
              <a:rPr lang="hu-HU" sz="4000" dirty="0"/>
              <a:t>	</a:t>
            </a:r>
            <a:r>
              <a:rPr lang="hu-HU" sz="4000"/>
              <a:t>	</a:t>
            </a:r>
            <a:r>
              <a:rPr lang="hu-HU" sz="4000" smtClean="0"/>
              <a:t>Muscle tissue</a:t>
            </a:r>
            <a:endParaRPr lang="hu-HU" sz="4000" dirty="0"/>
          </a:p>
          <a:p>
            <a:endParaRPr lang="hu-HU" sz="4000" dirty="0"/>
          </a:p>
          <a:p>
            <a:r>
              <a:rPr lang="hu-HU" sz="4000" dirty="0"/>
              <a:t>	</a:t>
            </a:r>
            <a:r>
              <a:rPr lang="hu-HU" sz="4000"/>
              <a:t>	</a:t>
            </a:r>
            <a:r>
              <a:rPr lang="hu-HU" sz="4000" smtClean="0"/>
              <a:t>Nervous tissue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45378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05CCC9C3-B2FC-46D7-A34E-5124390484D6}"/>
              </a:ext>
            </a:extLst>
          </p:cNvPr>
          <p:cNvSpPr txBox="1"/>
          <p:nvPr/>
        </p:nvSpPr>
        <p:spPr>
          <a:xfrm>
            <a:off x="51540" y="11207"/>
            <a:ext cx="492788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Epithelial tissue:</a:t>
            </a:r>
            <a:endParaRPr lang="hu-HU" b="1" dirty="0"/>
          </a:p>
          <a:p>
            <a:r>
              <a:rPr lang="hu-HU" dirty="0"/>
              <a:t>	</a:t>
            </a:r>
            <a:r>
              <a:rPr lang="hu-HU" b="1" i="1"/>
              <a:t>- </a:t>
            </a:r>
            <a:r>
              <a:rPr lang="hu-HU" b="1" i="1" smtClean="0"/>
              <a:t>Covering epithelia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simple squamous ep.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simple cuboidal ep.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simple columnar ep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	</a:t>
            </a:r>
            <a:r>
              <a:rPr lang="hu-HU" smtClean="0"/>
              <a:t>-simple, pseudostratified columnar ep.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stratified squamous non keratinized ep.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/>
              <a:t>stratified </a:t>
            </a:r>
            <a:r>
              <a:rPr lang="hu-HU"/>
              <a:t>squamous </a:t>
            </a:r>
            <a:r>
              <a:rPr lang="hu-HU" smtClean="0"/>
              <a:t>keratinized </a:t>
            </a:r>
            <a:r>
              <a:rPr lang="hu-HU"/>
              <a:t>ep.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stratified cuboidal ep.</a:t>
            </a:r>
            <a:endParaRPr lang="hu-HU" dirty="0"/>
          </a:p>
          <a:p>
            <a:r>
              <a:rPr lang="hu-HU" dirty="0"/>
              <a:t>		</a:t>
            </a:r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urothelium</a:t>
            </a:r>
            <a:endParaRPr lang="hu-HU" dirty="0"/>
          </a:p>
          <a:p>
            <a:r>
              <a:rPr lang="hu-HU" dirty="0"/>
              <a:t>		</a:t>
            </a:r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stratified columnar ep.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819D7DDF-BBFD-4D10-807A-297778F0B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321" y="107593"/>
            <a:ext cx="2042464" cy="126880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198DF224-9CBE-4A0F-9E29-6AD90C0DB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049" y="98276"/>
            <a:ext cx="1247750" cy="127812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A91D42B2-CDBA-4B57-AD14-E65FE4679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942" y="98276"/>
            <a:ext cx="2085506" cy="126880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="" xmlns:a16="http://schemas.microsoft.com/office/drawing/2014/main" id="{C17901BB-C082-4CBE-80C5-9EB860B812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5177" y="1445869"/>
            <a:ext cx="2099667" cy="141154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="" xmlns:a16="http://schemas.microsoft.com/office/drawing/2014/main" id="{A6D48E10-0811-43C4-8F39-D20EC55AC9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063" y="2935158"/>
            <a:ext cx="2079781" cy="1620064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68100226-BF7C-42F2-8814-3C151AB31B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148" y="4634012"/>
            <a:ext cx="1474300" cy="2124671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="" xmlns:a16="http://schemas.microsoft.com/office/drawing/2014/main" id="{68815E88-EEF1-44B4-A950-29659DB5F0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314" y="4937077"/>
            <a:ext cx="1595599" cy="1518539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="" xmlns:a16="http://schemas.microsoft.com/office/drawing/2014/main" id="{7A9AB0AA-1892-4106-B4C3-74D1F1C1A7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600" y="5583314"/>
            <a:ext cx="2042464" cy="1228404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="" xmlns:a16="http://schemas.microsoft.com/office/drawing/2014/main" id="{793B1A99-58B0-49F0-BC7E-A3AF07B620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331" y="5125778"/>
            <a:ext cx="1503748" cy="1632903"/>
          </a:xfrm>
          <a:prstGeom prst="rect">
            <a:avLst/>
          </a:prstGeom>
        </p:spPr>
      </p:pic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6385C8A6-3D56-4A72-B11F-4CEEFC3C2BB4}"/>
              </a:ext>
            </a:extLst>
          </p:cNvPr>
          <p:cNvCxnSpPr/>
          <p:nvPr/>
        </p:nvCxnSpPr>
        <p:spPr>
          <a:xfrm flipV="1">
            <a:off x="3123446" y="469784"/>
            <a:ext cx="399930" cy="25449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="" xmlns:a16="http://schemas.microsoft.com/office/drawing/2014/main" id="{D61D9ACB-8954-4E4C-BC05-A3C89A17EC0E}"/>
              </a:ext>
            </a:extLst>
          </p:cNvPr>
          <p:cNvCxnSpPr>
            <a:cxnSpLocks/>
          </p:cNvCxnSpPr>
          <p:nvPr/>
        </p:nvCxnSpPr>
        <p:spPr>
          <a:xfrm flipV="1">
            <a:off x="2964110" y="895099"/>
            <a:ext cx="2740879" cy="42375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50BA788C-A9A9-4F5C-A24A-7014DF0AADAB}"/>
              </a:ext>
            </a:extLst>
          </p:cNvPr>
          <p:cNvCxnSpPr>
            <a:cxnSpLocks/>
          </p:cNvCxnSpPr>
          <p:nvPr/>
        </p:nvCxnSpPr>
        <p:spPr>
          <a:xfrm flipV="1">
            <a:off x="3266114" y="830510"/>
            <a:ext cx="4172799" cy="103919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C4E672D3-9EB7-47DD-B3D7-16126129068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5239307" y="2151639"/>
            <a:ext cx="1655870" cy="27472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4F3EE786-9AF0-4646-9930-8A993CF8E42C}"/>
              </a:ext>
            </a:extLst>
          </p:cNvPr>
          <p:cNvCxnSpPr>
            <a:cxnSpLocks/>
          </p:cNvCxnSpPr>
          <p:nvPr/>
        </p:nvCxnSpPr>
        <p:spPr>
          <a:xfrm>
            <a:off x="4861711" y="3223034"/>
            <a:ext cx="2053352" cy="31712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FA0F58F7-863E-40A6-9AB6-94B5F03F2961}"/>
              </a:ext>
            </a:extLst>
          </p:cNvPr>
          <p:cNvCxnSpPr>
            <a:cxnSpLocks/>
          </p:cNvCxnSpPr>
          <p:nvPr/>
        </p:nvCxnSpPr>
        <p:spPr>
          <a:xfrm>
            <a:off x="4499572" y="3811509"/>
            <a:ext cx="3008576" cy="109201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="" xmlns:a16="http://schemas.microsoft.com/office/drawing/2014/main" id="{623A53E3-DD75-4BE2-A83E-1FEE23953D03}"/>
              </a:ext>
            </a:extLst>
          </p:cNvPr>
          <p:cNvCxnSpPr>
            <a:cxnSpLocks/>
          </p:cNvCxnSpPr>
          <p:nvPr/>
        </p:nvCxnSpPr>
        <p:spPr>
          <a:xfrm>
            <a:off x="3223034" y="4336610"/>
            <a:ext cx="3672143" cy="75610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="" xmlns:a16="http://schemas.microsoft.com/office/drawing/2014/main" id="{075CDC61-4E79-4E27-AA2D-4F99B5C2C0EE}"/>
              </a:ext>
            </a:extLst>
          </p:cNvPr>
          <p:cNvCxnSpPr>
            <a:cxnSpLocks/>
          </p:cNvCxnSpPr>
          <p:nvPr/>
        </p:nvCxnSpPr>
        <p:spPr>
          <a:xfrm>
            <a:off x="2263366" y="4861711"/>
            <a:ext cx="2022010" cy="42020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169B6B20-E0F6-4F3A-964D-94FED1C8E668}"/>
              </a:ext>
            </a:extLst>
          </p:cNvPr>
          <p:cNvCxnSpPr>
            <a:cxnSpLocks/>
          </p:cNvCxnSpPr>
          <p:nvPr/>
        </p:nvCxnSpPr>
        <p:spPr>
          <a:xfrm>
            <a:off x="1403083" y="5559546"/>
            <a:ext cx="721517" cy="50569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9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0F0AF9E-AD98-424E-8FB0-A9EBF742526D}"/>
              </a:ext>
            </a:extLst>
          </p:cNvPr>
          <p:cNvSpPr txBox="1"/>
          <p:nvPr/>
        </p:nvSpPr>
        <p:spPr>
          <a:xfrm>
            <a:off x="2285673" y="0"/>
            <a:ext cx="526778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Epithelial tissue:</a:t>
            </a:r>
            <a:endParaRPr lang="hu-HU" b="1" dirty="0"/>
          </a:p>
          <a:p>
            <a:r>
              <a:rPr lang="hu-HU" b="1" smtClean="0"/>
              <a:t>- Glandular epithelia, classification according to</a:t>
            </a:r>
            <a:endParaRPr lang="hu-HU" b="1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discharge of secretion: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endocrine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exocrine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number of cells: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unicellular (goblet cell)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multicellular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secretory unit shape: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acinar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tubular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tubuloacinar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secretion chemical nature (GI tract glands):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mucous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serous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mixed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secretion mode: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merocrine (most)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apocrine (some)</a:t>
            </a:r>
            <a:endParaRPr lang="hu-HU" dirty="0"/>
          </a:p>
          <a:p>
            <a:r>
              <a:rPr lang="hu-HU" dirty="0"/>
              <a:t>			</a:t>
            </a:r>
            <a:r>
              <a:rPr lang="hu-HU"/>
              <a:t>- </a:t>
            </a:r>
            <a:r>
              <a:rPr lang="hu-HU" smtClean="0"/>
              <a:t>holocrine (only sebaceous)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F4FDFA3C-35FF-4835-A48D-0EE86E90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" y="2852258"/>
            <a:ext cx="2776600" cy="17532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E4CADEF2-7BA4-4A85-8BE5-3EC54A90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" y="847275"/>
            <a:ext cx="2407640" cy="183334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5940E13A-07B5-4675-A14C-25D050A6F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763" y="129213"/>
            <a:ext cx="1783389" cy="17667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2DE31ADB-8A24-435B-B3E7-ACF3D56AB4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763" y="2108441"/>
            <a:ext cx="1785615" cy="249711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="" xmlns:a16="http://schemas.microsoft.com/office/drawing/2014/main" id="{98714B5E-B30B-45B0-BB07-34C5F071DD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0500" y="4815843"/>
            <a:ext cx="1799653" cy="195475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="" xmlns:a16="http://schemas.microsoft.com/office/drawing/2014/main" id="{360C547C-1741-4178-B8C8-A2A17E3DA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7" y="4777197"/>
            <a:ext cx="3454123" cy="1993398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="" xmlns:a16="http://schemas.microsoft.com/office/drawing/2014/main" id="{F62CD675-76D2-4BDB-AEAF-76FE43F97E8B}"/>
              </a:ext>
            </a:extLst>
          </p:cNvPr>
          <p:cNvCxnSpPr>
            <a:cxnSpLocks/>
          </p:cNvCxnSpPr>
          <p:nvPr/>
        </p:nvCxnSpPr>
        <p:spPr>
          <a:xfrm flipH="1" flipV="1">
            <a:off x="2583810" y="4269997"/>
            <a:ext cx="1119057" cy="85426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="" xmlns:a16="http://schemas.microsoft.com/office/drawing/2014/main" id="{5ED34DDA-5381-4EA2-AAAB-4248BD6E50AF}"/>
              </a:ext>
            </a:extLst>
          </p:cNvPr>
          <p:cNvCxnSpPr>
            <a:cxnSpLocks/>
          </p:cNvCxnSpPr>
          <p:nvPr/>
        </p:nvCxnSpPr>
        <p:spPr>
          <a:xfrm>
            <a:off x="4445251" y="4309450"/>
            <a:ext cx="3203516" cy="116968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AFD66F8D-00CC-48D0-8D7D-6C0CEF44DFD8}"/>
              </a:ext>
            </a:extLst>
          </p:cNvPr>
          <p:cNvCxnSpPr>
            <a:cxnSpLocks/>
          </p:cNvCxnSpPr>
          <p:nvPr/>
        </p:nvCxnSpPr>
        <p:spPr>
          <a:xfrm flipV="1">
            <a:off x="4544840" y="3917659"/>
            <a:ext cx="3357589" cy="11113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="" xmlns:a16="http://schemas.microsoft.com/office/drawing/2014/main" id="{2F74B767-EBD7-4938-B445-1EE6C3749259}"/>
              </a:ext>
            </a:extLst>
          </p:cNvPr>
          <p:cNvCxnSpPr>
            <a:cxnSpLocks/>
          </p:cNvCxnSpPr>
          <p:nvPr/>
        </p:nvCxnSpPr>
        <p:spPr>
          <a:xfrm flipV="1">
            <a:off x="4608214" y="1451295"/>
            <a:ext cx="3067713" cy="229684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95404D55-7BB1-464E-8DF5-48402E0309E6}"/>
              </a:ext>
            </a:extLst>
          </p:cNvPr>
          <p:cNvCxnSpPr>
            <a:cxnSpLocks/>
          </p:cNvCxnSpPr>
          <p:nvPr/>
        </p:nvCxnSpPr>
        <p:spPr>
          <a:xfrm flipH="1" flipV="1">
            <a:off x="2188818" y="1504426"/>
            <a:ext cx="1486889" cy="31532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="" xmlns:a16="http://schemas.microsoft.com/office/drawing/2014/main" id="{FCA530C3-EDFC-4060-9584-7A0A1E9B695F}"/>
              </a:ext>
            </a:extLst>
          </p:cNvPr>
          <p:cNvCxnSpPr>
            <a:cxnSpLocks/>
          </p:cNvCxnSpPr>
          <p:nvPr/>
        </p:nvCxnSpPr>
        <p:spPr>
          <a:xfrm flipH="1">
            <a:off x="1895912" y="5413972"/>
            <a:ext cx="1806955" cy="9296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7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92C4EBDD-25E5-4DB4-8D6A-2A4F2B472A63}"/>
              </a:ext>
            </a:extLst>
          </p:cNvPr>
          <p:cNvSpPr txBox="1"/>
          <p:nvPr/>
        </p:nvSpPr>
        <p:spPr>
          <a:xfrm>
            <a:off x="1965979" y="122975"/>
            <a:ext cx="250318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Connective tissue cells:</a:t>
            </a:r>
            <a:endParaRPr lang="hu-HU" b="1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immobile, </a:t>
            </a:r>
            <a:r>
              <a:rPr lang="hu-HU"/>
              <a:t>fix </a:t>
            </a:r>
            <a:r>
              <a:rPr lang="hu-HU" smtClean="0"/>
              <a:t>cells</a:t>
            </a:r>
            <a:endParaRPr lang="hu-HU" dirty="0"/>
          </a:p>
          <a:p>
            <a:r>
              <a:rPr lang="hu-HU" dirty="0"/>
              <a:t>		- </a:t>
            </a:r>
            <a:r>
              <a:rPr lang="hu-HU" dirty="0" err="1"/>
              <a:t>fibroblast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fibrocyte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reticulum cell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adipocyte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mobile cells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macrophage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mast cell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lymphocyt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plasma cell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granulocyte</a:t>
            </a:r>
            <a:endParaRPr lang="hu-HU" dirty="0"/>
          </a:p>
          <a:p>
            <a:endParaRPr lang="hu-HU" dirty="0"/>
          </a:p>
          <a:p>
            <a:r>
              <a:rPr lang="hu-HU" b="1" smtClean="0"/>
              <a:t>Connective tissue fibers:</a:t>
            </a:r>
            <a:endParaRPr lang="hu-HU" b="1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collagen fiber</a:t>
            </a:r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reticular fiber</a:t>
            </a:r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elastic fiber</a:t>
            </a:r>
            <a:endParaRPr lang="hu-HU" dirty="0"/>
          </a:p>
          <a:p>
            <a:r>
              <a:rPr lang="hu-HU" dirty="0"/>
              <a:t>	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4AC9865B-76D9-4DC9-A037-9F4B9EC4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2" y="5320164"/>
            <a:ext cx="3263377" cy="14811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178F5A12-C39E-485A-9097-4691893D8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280" y="5320164"/>
            <a:ext cx="2882954" cy="147918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1BC5F695-6073-496E-9879-59CC8A0407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706" y="5322772"/>
            <a:ext cx="2663582" cy="147396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899507D5-1586-43C8-9D70-9D5D9C609B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2" y="3632487"/>
            <a:ext cx="1595917" cy="160916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5E0BB463-2E52-41B8-AB59-1610C0ACD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352" y="1205997"/>
            <a:ext cx="1448935" cy="120092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AE328FFE-74F9-4E71-8D46-31C49F1A2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4" y="157961"/>
            <a:ext cx="1781448" cy="109837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BF4E22B1-CA06-406A-A252-373DBC2B03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4" y="1337025"/>
            <a:ext cx="1781448" cy="1086671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="" xmlns:a16="http://schemas.microsoft.com/office/drawing/2014/main" id="{9B075D2D-4F3A-432C-AD5F-CD030E01B9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41" y="112862"/>
            <a:ext cx="2097247" cy="100668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="" xmlns:a16="http://schemas.microsoft.com/office/drawing/2014/main" id="{1A3D5400-E29F-4800-81F1-BD692E822DE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106" y="2493373"/>
            <a:ext cx="1074967" cy="1130726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="" xmlns:a16="http://schemas.microsoft.com/office/drawing/2014/main" id="{B5854796-89DF-4FF3-960C-2A33940B6A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094" y="2493373"/>
            <a:ext cx="2163193" cy="1474768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="" xmlns:a16="http://schemas.microsoft.com/office/drawing/2014/main" id="{10261560-554D-435A-9CC5-FF6970D4804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506" y="4054596"/>
            <a:ext cx="1507781" cy="1178664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="" xmlns:a16="http://schemas.microsoft.com/office/drawing/2014/main" id="{AF5677F5-5876-4497-9B0C-C6245A69A90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899" y="3778189"/>
            <a:ext cx="1236561" cy="1455071"/>
          </a:xfrm>
          <a:prstGeom prst="rect">
            <a:avLst/>
          </a:prstGeom>
        </p:spPr>
      </p:pic>
      <p:cxnSp>
        <p:nvCxnSpPr>
          <p:cNvPr id="16" name="Egyenes összekötő nyíllal 15">
            <a:extLst>
              <a:ext uri="{FF2B5EF4-FFF2-40B4-BE49-F238E27FC236}">
                <a16:creationId xmlns="" xmlns:a16="http://schemas.microsoft.com/office/drawing/2014/main" id="{A3551D60-C749-4E7F-8DCE-5E6927568E3F}"/>
              </a:ext>
            </a:extLst>
          </p:cNvPr>
          <p:cNvCxnSpPr>
            <a:cxnSpLocks/>
          </p:cNvCxnSpPr>
          <p:nvPr/>
        </p:nvCxnSpPr>
        <p:spPr>
          <a:xfrm flipH="1">
            <a:off x="1015772" y="1135529"/>
            <a:ext cx="1872022" cy="56743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23A498A7-2639-4705-B713-8BFA2A1E3F79}"/>
              </a:ext>
            </a:extLst>
          </p:cNvPr>
          <p:cNvCxnSpPr>
            <a:cxnSpLocks/>
          </p:cNvCxnSpPr>
          <p:nvPr/>
        </p:nvCxnSpPr>
        <p:spPr>
          <a:xfrm flipH="1" flipV="1">
            <a:off x="1179281" y="692791"/>
            <a:ext cx="1699652" cy="20435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="" xmlns:a16="http://schemas.microsoft.com/office/drawing/2014/main" id="{A8BCB404-574B-4067-A20E-9E4EA9F4AD03}"/>
              </a:ext>
            </a:extLst>
          </p:cNvPr>
          <p:cNvCxnSpPr>
            <a:cxnSpLocks/>
          </p:cNvCxnSpPr>
          <p:nvPr/>
        </p:nvCxnSpPr>
        <p:spPr>
          <a:xfrm flipV="1">
            <a:off x="4175340" y="603526"/>
            <a:ext cx="3139860" cy="191703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07011B1B-5BF7-445B-A694-8B90957446F6}"/>
              </a:ext>
            </a:extLst>
          </p:cNvPr>
          <p:cNvCxnSpPr>
            <a:cxnSpLocks/>
          </p:cNvCxnSpPr>
          <p:nvPr/>
        </p:nvCxnSpPr>
        <p:spPr>
          <a:xfrm flipV="1">
            <a:off x="3839361" y="1992859"/>
            <a:ext cx="3884136" cy="81054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D8295CAE-8C0C-4F8D-8F26-90A8A12EA221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230153" y="3058736"/>
            <a:ext cx="1542953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="" xmlns:a16="http://schemas.microsoft.com/office/drawing/2014/main" id="{1A769EC1-316A-4F51-B06A-DB5CE0B602CD}"/>
              </a:ext>
            </a:extLst>
          </p:cNvPr>
          <p:cNvCxnSpPr>
            <a:cxnSpLocks/>
          </p:cNvCxnSpPr>
          <p:nvPr/>
        </p:nvCxnSpPr>
        <p:spPr>
          <a:xfrm>
            <a:off x="4132976" y="3341191"/>
            <a:ext cx="4054679" cy="110497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="" xmlns:a16="http://schemas.microsoft.com/office/drawing/2014/main" id="{C10CE62A-F05F-457B-A4D7-AA07AC636BC9}"/>
              </a:ext>
            </a:extLst>
          </p:cNvPr>
          <p:cNvCxnSpPr>
            <a:cxnSpLocks/>
          </p:cNvCxnSpPr>
          <p:nvPr/>
        </p:nvCxnSpPr>
        <p:spPr>
          <a:xfrm>
            <a:off x="4230153" y="3634806"/>
            <a:ext cx="702574" cy="40032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0D56135A-0C9C-46A8-B04D-FDF8D7A3C1F9}"/>
              </a:ext>
            </a:extLst>
          </p:cNvPr>
          <p:cNvCxnSpPr>
            <a:cxnSpLocks/>
          </p:cNvCxnSpPr>
          <p:nvPr/>
        </p:nvCxnSpPr>
        <p:spPr>
          <a:xfrm>
            <a:off x="3420492" y="4739781"/>
            <a:ext cx="3427581" cy="58038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="" xmlns:a16="http://schemas.microsoft.com/office/drawing/2014/main" id="{76C4AF6F-50D3-4F4E-BEB2-4DB0C5BB1672}"/>
              </a:ext>
            </a:extLst>
          </p:cNvPr>
          <p:cNvCxnSpPr>
            <a:cxnSpLocks/>
          </p:cNvCxnSpPr>
          <p:nvPr/>
        </p:nvCxnSpPr>
        <p:spPr>
          <a:xfrm>
            <a:off x="3980576" y="4990198"/>
            <a:ext cx="249577" cy="32996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="" xmlns:a16="http://schemas.microsoft.com/office/drawing/2014/main" id="{C297504F-42A2-4F46-B51E-0F684ABE6B3D}"/>
              </a:ext>
            </a:extLst>
          </p:cNvPr>
          <p:cNvCxnSpPr>
            <a:cxnSpLocks/>
          </p:cNvCxnSpPr>
          <p:nvPr/>
        </p:nvCxnSpPr>
        <p:spPr>
          <a:xfrm flipH="1">
            <a:off x="1942694" y="4446165"/>
            <a:ext cx="449798" cy="89090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Kép 38">
            <a:extLst>
              <a:ext uri="{FF2B5EF4-FFF2-40B4-BE49-F238E27FC236}">
                <a16:creationId xmlns="" xmlns:a16="http://schemas.microsoft.com/office/drawing/2014/main" id="{88A5E965-8F45-4B47-AEA1-1D3C8388CB6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7" y="2496322"/>
            <a:ext cx="1576490" cy="1057097"/>
          </a:xfrm>
          <a:prstGeom prst="rect">
            <a:avLst/>
          </a:prstGeom>
        </p:spPr>
      </p:pic>
      <p:cxnSp>
        <p:nvCxnSpPr>
          <p:cNvPr id="40" name="Egyenes összekötő nyíllal 39">
            <a:extLst>
              <a:ext uri="{FF2B5EF4-FFF2-40B4-BE49-F238E27FC236}">
                <a16:creationId xmlns="" xmlns:a16="http://schemas.microsoft.com/office/drawing/2014/main" id="{6ADFC5F7-54B1-41F2-AFCC-C82733CD70F7}"/>
              </a:ext>
            </a:extLst>
          </p:cNvPr>
          <p:cNvCxnSpPr>
            <a:cxnSpLocks/>
          </p:cNvCxnSpPr>
          <p:nvPr/>
        </p:nvCxnSpPr>
        <p:spPr>
          <a:xfrm flipH="1">
            <a:off x="1179281" y="1439652"/>
            <a:ext cx="1702826" cy="154229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B66E437F-85FB-4E6A-AD96-A72CF7B35053}"/>
              </a:ext>
            </a:extLst>
          </p:cNvPr>
          <p:cNvCxnSpPr>
            <a:cxnSpLocks/>
          </p:cNvCxnSpPr>
          <p:nvPr/>
        </p:nvCxnSpPr>
        <p:spPr>
          <a:xfrm flipH="1">
            <a:off x="1300452" y="1693988"/>
            <a:ext cx="1576490" cy="245211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5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64FFFEB-F172-48BD-BC66-591AF7A1AC4A}"/>
              </a:ext>
            </a:extLst>
          </p:cNvPr>
          <p:cNvSpPr txBox="1"/>
          <p:nvPr/>
        </p:nvSpPr>
        <p:spPr>
          <a:xfrm>
            <a:off x="2835394" y="221134"/>
            <a:ext cx="249408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Connective tissue types:</a:t>
            </a:r>
            <a:endParaRPr lang="hu-HU" b="1" dirty="0"/>
          </a:p>
          <a:p>
            <a:endParaRPr lang="hu-HU" b="1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embryonic conn.t.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loose conn.t.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dense conn.t.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irregular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regular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(elasztic conn.t.)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reticular conn.t.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cell rich conn.t.</a:t>
            </a:r>
            <a:endParaRPr lang="hu-HU" dirty="0"/>
          </a:p>
          <a:p>
            <a:endParaRPr lang="hu-HU" dirty="0"/>
          </a:p>
          <a:p>
            <a:r>
              <a:rPr lang="hu-HU"/>
              <a:t>	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adipose tissue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white</a:t>
            </a:r>
            <a:endParaRPr lang="hu-HU" dirty="0"/>
          </a:p>
          <a:p>
            <a:r>
              <a:rPr lang="hu-HU" dirty="0"/>
              <a:t>		</a:t>
            </a:r>
            <a:r>
              <a:rPr lang="hu-HU"/>
              <a:t>- </a:t>
            </a:r>
            <a:r>
              <a:rPr lang="hu-HU" smtClean="0"/>
              <a:t>nrown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737209B6-1610-41F7-AEEA-7357C154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066" y="92279"/>
            <a:ext cx="2329718" cy="149324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8FC2156A-7641-4621-AE73-EE03C9461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844" y="4950832"/>
            <a:ext cx="1840311" cy="161110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A4A96A25-FB66-4894-8834-3FB221B5D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843" y="4950833"/>
            <a:ext cx="2337941" cy="161110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B8DE3F2D-E491-4813-952A-1387FE05F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066" y="3175789"/>
            <a:ext cx="2333781" cy="169920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55F883EE-102A-4290-AD37-A34A9741E0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085" y="1643163"/>
            <a:ext cx="3137699" cy="145678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="" xmlns:a16="http://schemas.microsoft.com/office/drawing/2014/main" id="{128162B0-BFE3-432E-94EF-934C3FDCDB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" y="56672"/>
            <a:ext cx="2825656" cy="163518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="" xmlns:a16="http://schemas.microsoft.com/office/drawing/2014/main" id="{0499AE4A-70E7-4CF9-A1A9-2F4719311D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7" y="2958836"/>
            <a:ext cx="2800796" cy="1686463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="" xmlns:a16="http://schemas.microsoft.com/office/drawing/2014/main" id="{E4284E26-AC6D-4880-93BE-19C3636496DC}"/>
              </a:ext>
            </a:extLst>
          </p:cNvPr>
          <p:cNvCxnSpPr>
            <a:cxnSpLocks/>
          </p:cNvCxnSpPr>
          <p:nvPr/>
        </p:nvCxnSpPr>
        <p:spPr>
          <a:xfrm flipV="1">
            <a:off x="5261434" y="3802067"/>
            <a:ext cx="1472632" cy="45954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F927AE01-7B9E-4F9F-85EA-9662C31DC592}"/>
              </a:ext>
            </a:extLst>
          </p:cNvPr>
          <p:cNvCxnSpPr>
            <a:cxnSpLocks/>
          </p:cNvCxnSpPr>
          <p:nvPr/>
        </p:nvCxnSpPr>
        <p:spPr>
          <a:xfrm flipH="1">
            <a:off x="2913070" y="3726119"/>
            <a:ext cx="397290" cy="109472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AF884103-8953-424C-83A0-E1538729806E}"/>
              </a:ext>
            </a:extLst>
          </p:cNvPr>
          <p:cNvCxnSpPr>
            <a:cxnSpLocks/>
          </p:cNvCxnSpPr>
          <p:nvPr/>
        </p:nvCxnSpPr>
        <p:spPr>
          <a:xfrm flipH="1">
            <a:off x="2887903" y="3153455"/>
            <a:ext cx="397289" cy="27554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67DB6835-F8C3-4940-9670-E482D55594D7}"/>
              </a:ext>
            </a:extLst>
          </p:cNvPr>
          <p:cNvCxnSpPr>
            <a:cxnSpLocks/>
          </p:cNvCxnSpPr>
          <p:nvPr/>
        </p:nvCxnSpPr>
        <p:spPr>
          <a:xfrm flipH="1" flipV="1">
            <a:off x="2887903" y="2371557"/>
            <a:ext cx="862934" cy="24099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9C99C57F-D178-47A1-93A0-D9D3482DA42C}"/>
              </a:ext>
            </a:extLst>
          </p:cNvPr>
          <p:cNvCxnSpPr>
            <a:cxnSpLocks/>
          </p:cNvCxnSpPr>
          <p:nvPr/>
        </p:nvCxnSpPr>
        <p:spPr>
          <a:xfrm flipH="1" flipV="1">
            <a:off x="2726207" y="1691852"/>
            <a:ext cx="1025008" cy="631898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8E252844-2119-4DDC-A71E-6812BAFF6CD8}"/>
              </a:ext>
            </a:extLst>
          </p:cNvPr>
          <p:cNvCxnSpPr>
            <a:cxnSpLocks/>
          </p:cNvCxnSpPr>
          <p:nvPr/>
        </p:nvCxnSpPr>
        <p:spPr>
          <a:xfrm>
            <a:off x="4733365" y="1488141"/>
            <a:ext cx="2221108" cy="82722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="" xmlns:a16="http://schemas.microsoft.com/office/drawing/2014/main" id="{DBCA1C67-7320-4C0B-B8D8-5D42186D97B6}"/>
              </a:ext>
            </a:extLst>
          </p:cNvPr>
          <p:cNvCxnSpPr>
            <a:cxnSpLocks/>
          </p:cNvCxnSpPr>
          <p:nvPr/>
        </p:nvCxnSpPr>
        <p:spPr>
          <a:xfrm flipV="1">
            <a:off x="5163671" y="727557"/>
            <a:ext cx="1570395" cy="24063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="" xmlns:a16="http://schemas.microsoft.com/office/drawing/2014/main" id="{B79F677D-09D8-4533-BFE6-B2CC9B59214F}"/>
              </a:ext>
            </a:extLst>
          </p:cNvPr>
          <p:cNvCxnSpPr>
            <a:cxnSpLocks/>
          </p:cNvCxnSpPr>
          <p:nvPr/>
        </p:nvCxnSpPr>
        <p:spPr>
          <a:xfrm>
            <a:off x="4572000" y="5910451"/>
            <a:ext cx="3103927" cy="2455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="" xmlns:a16="http://schemas.microsoft.com/office/drawing/2014/main" id="{D1DF495F-FC48-4D61-B6A8-85EFA491BF6C}"/>
              </a:ext>
            </a:extLst>
          </p:cNvPr>
          <p:cNvCxnSpPr>
            <a:cxnSpLocks/>
          </p:cNvCxnSpPr>
          <p:nvPr/>
        </p:nvCxnSpPr>
        <p:spPr>
          <a:xfrm>
            <a:off x="4504802" y="5630411"/>
            <a:ext cx="756632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Kép 29">
            <a:extLst>
              <a:ext uri="{FF2B5EF4-FFF2-40B4-BE49-F238E27FC236}">
                <a16:creationId xmlns="" xmlns:a16="http://schemas.microsoft.com/office/drawing/2014/main" id="{9FD607FF-5B35-4EBE-891A-19BA13BDEC3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6" y="4807884"/>
            <a:ext cx="2785996" cy="1862212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="" xmlns:a16="http://schemas.microsoft.com/office/drawing/2014/main" id="{5FA35943-62A4-4B2A-B026-A3EA87AD850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5" y="1840742"/>
            <a:ext cx="2807567" cy="9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7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CD3A1E2E-D571-437C-BFA6-427AB50B8ED5}"/>
              </a:ext>
            </a:extLst>
          </p:cNvPr>
          <p:cNvSpPr txBox="1"/>
          <p:nvPr/>
        </p:nvSpPr>
        <p:spPr>
          <a:xfrm>
            <a:off x="3246554" y="425712"/>
            <a:ext cx="245253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smtClean="0"/>
              <a:t>Supporting tissue:</a:t>
            </a:r>
            <a:endParaRPr lang="hu-HU" b="1" dirty="0"/>
          </a:p>
          <a:p>
            <a:endParaRPr lang="hu-HU" b="1" dirty="0"/>
          </a:p>
          <a:p>
            <a:r>
              <a:rPr lang="hu-HU"/>
              <a:t>- </a:t>
            </a:r>
            <a:r>
              <a:rPr lang="hu-HU" smtClean="0"/>
              <a:t>cartilage: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hyaline cartilage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elastic cartilage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fibrous cartilage</a:t>
            </a:r>
            <a:endParaRPr lang="hu-HU" dirty="0"/>
          </a:p>
          <a:p>
            <a:endParaRPr lang="hu-HU" dirty="0"/>
          </a:p>
          <a:p>
            <a:r>
              <a:rPr lang="hu-HU"/>
              <a:t>- </a:t>
            </a:r>
            <a:r>
              <a:rPr lang="hu-HU" smtClean="0"/>
              <a:t>bone:</a:t>
            </a:r>
            <a:endParaRPr lang="hu-HU" dirty="0"/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chondral </a:t>
            </a:r>
            <a:endParaRPr lang="hu-HU" dirty="0"/>
          </a:p>
          <a:p>
            <a:r>
              <a:rPr lang="hu-HU" dirty="0"/>
              <a:t>	</a:t>
            </a:r>
            <a:r>
              <a:rPr lang="hu-HU"/>
              <a:t>  </a:t>
            </a:r>
            <a:r>
              <a:rPr lang="hu-HU" smtClean="0"/>
              <a:t>ossification</a:t>
            </a:r>
            <a:endParaRPr lang="hu-HU" dirty="0"/>
          </a:p>
          <a:p>
            <a:r>
              <a:rPr lang="hu-HU" dirty="0"/>
              <a:t>	</a:t>
            </a:r>
          </a:p>
          <a:p>
            <a:r>
              <a:rPr lang="hu-HU" dirty="0"/>
              <a:t>	</a:t>
            </a:r>
            <a:r>
              <a:rPr lang="hu-HU"/>
              <a:t>- </a:t>
            </a:r>
            <a:r>
              <a:rPr lang="hu-HU" smtClean="0"/>
              <a:t>intramembranous</a:t>
            </a:r>
            <a:endParaRPr lang="hu-HU" dirty="0"/>
          </a:p>
          <a:p>
            <a:r>
              <a:rPr lang="hu-HU" dirty="0"/>
              <a:t>	</a:t>
            </a:r>
            <a:r>
              <a:rPr lang="hu-HU"/>
              <a:t>  </a:t>
            </a:r>
            <a:r>
              <a:rPr lang="hu-HU" smtClean="0"/>
              <a:t>ossification</a:t>
            </a:r>
            <a:endParaRPr lang="hu-HU" dirty="0"/>
          </a:p>
          <a:p>
            <a:r>
              <a:rPr lang="hu-HU" dirty="0"/>
              <a:t>		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C696C7C-D576-420C-B7BC-F2CC612AF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281" y="146302"/>
            <a:ext cx="3302425" cy="180655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E6F3EC2F-0E2C-40DB-A08E-B6806CF1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280" y="2236139"/>
            <a:ext cx="3302426" cy="176284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D12E0453-F3C7-423E-8D4B-A52E01DEF3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280" y="4282265"/>
            <a:ext cx="3302426" cy="158197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55A3C601-D5BE-4347-B017-7EBEA0C82B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5" y="146303"/>
            <a:ext cx="2923604" cy="286534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B40F1073-362C-4770-9D75-B8C3D72983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4" y="3079940"/>
            <a:ext cx="1946277" cy="369331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="" xmlns:a16="http://schemas.microsoft.com/office/drawing/2014/main" id="{7FA296FC-FF34-4A27-B6DB-7DCCB9C9CB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026" y="5504025"/>
            <a:ext cx="3583798" cy="1227640"/>
          </a:xfrm>
          <a:prstGeom prst="rect">
            <a:avLst/>
          </a:prstGeom>
        </p:spPr>
      </p:pic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F750CE06-EA32-42D0-B54E-79B6B68E005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917578" y="1049578"/>
            <a:ext cx="831703" cy="65023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8300D0E6-B08F-4E67-818A-6AF54AF4B58A}"/>
              </a:ext>
            </a:extLst>
          </p:cNvPr>
          <p:cNvCxnSpPr>
            <a:cxnSpLocks/>
          </p:cNvCxnSpPr>
          <p:nvPr/>
        </p:nvCxnSpPr>
        <p:spPr>
          <a:xfrm flipH="1">
            <a:off x="3431097" y="4926599"/>
            <a:ext cx="359363" cy="109669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C9E34B33-6BC1-4503-BC55-C79A178E142E}"/>
              </a:ext>
            </a:extLst>
          </p:cNvPr>
          <p:cNvCxnSpPr>
            <a:cxnSpLocks/>
          </p:cNvCxnSpPr>
          <p:nvPr/>
        </p:nvCxnSpPr>
        <p:spPr>
          <a:xfrm flipH="1">
            <a:off x="2038571" y="4035692"/>
            <a:ext cx="1739476" cy="41200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="" xmlns:a16="http://schemas.microsoft.com/office/drawing/2014/main" id="{AAC6B939-DDF7-44A1-8FF6-3780981FD551}"/>
              </a:ext>
            </a:extLst>
          </p:cNvPr>
          <p:cNvCxnSpPr>
            <a:cxnSpLocks/>
          </p:cNvCxnSpPr>
          <p:nvPr/>
        </p:nvCxnSpPr>
        <p:spPr>
          <a:xfrm flipH="1" flipV="1">
            <a:off x="3015899" y="2614666"/>
            <a:ext cx="266756" cy="72384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="" xmlns:a16="http://schemas.microsoft.com/office/drawing/2014/main" id="{4D98CA8E-52D7-466D-B6AD-4A2B48EC2168}"/>
              </a:ext>
            </a:extLst>
          </p:cNvPr>
          <p:cNvCxnSpPr>
            <a:cxnSpLocks/>
          </p:cNvCxnSpPr>
          <p:nvPr/>
        </p:nvCxnSpPr>
        <p:spPr>
          <a:xfrm>
            <a:off x="5026094" y="2817302"/>
            <a:ext cx="758870" cy="146496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D79970AC-CB28-4B6D-8A7C-1E4EC818B371}"/>
              </a:ext>
            </a:extLst>
          </p:cNvPr>
          <p:cNvCxnSpPr>
            <a:cxnSpLocks/>
          </p:cNvCxnSpPr>
          <p:nvPr/>
        </p:nvCxnSpPr>
        <p:spPr>
          <a:xfrm>
            <a:off x="5333429" y="2264465"/>
            <a:ext cx="415851" cy="70040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2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238</Words>
  <Application>Microsoft Office PowerPoint</Application>
  <PresentationFormat>Diavetítés a képernyőre (4:3 oldalarány)</PresentationFormat>
  <Paragraphs>200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kkocsis</cp:lastModifiedBy>
  <cp:revision>63</cp:revision>
  <dcterms:created xsi:type="dcterms:W3CDTF">2018-01-30T07:42:18Z</dcterms:created>
  <dcterms:modified xsi:type="dcterms:W3CDTF">2018-02-13T12:33:21Z</dcterms:modified>
</cp:coreProperties>
</file>