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8" r:id="rId21"/>
    <p:sldId id="275" r:id="rId22"/>
    <p:sldId id="276" r:id="rId23"/>
    <p:sldId id="27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0"/>
            <a:ext cx="7772400" cy="1470025"/>
          </a:xfrm>
        </p:spPr>
        <p:txBody>
          <a:bodyPr/>
          <a:lstStyle/>
          <a:p>
            <a:r>
              <a:rPr lang="hu-HU" dirty="0" smtClean="0"/>
              <a:t>Anatomy of the kidney, ureter and bladder</a:t>
            </a:r>
            <a:endParaRPr lang="hu-H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4876800"/>
            <a:ext cx="4876800" cy="1752600"/>
          </a:xfrm>
        </p:spPr>
        <p:txBody>
          <a:bodyPr>
            <a:normAutofit/>
          </a:bodyPr>
          <a:lstStyle/>
          <a:p>
            <a:r>
              <a:rPr lang="hu-HU" sz="2800" dirty="0" smtClean="0"/>
              <a:t>David Dora</a:t>
            </a:r>
          </a:p>
          <a:p>
            <a:r>
              <a:rPr lang="hu-HU" sz="2800" dirty="0" smtClean="0"/>
              <a:t>Assistant lecturer</a:t>
            </a:r>
          </a:p>
          <a:p>
            <a:r>
              <a:rPr lang="hu-HU" sz="2800" dirty="0" smtClean="0"/>
              <a:t>2018. april</a:t>
            </a:r>
            <a:endParaRPr lang="hu-H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52600"/>
            <a:ext cx="3733800" cy="469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824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456906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66800"/>
            <a:ext cx="4171316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609600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bg1"/>
                </a:solidFill>
              </a:rPr>
              <a:t>r</a:t>
            </a:r>
            <a:r>
              <a:rPr lang="hu-HU" sz="2000" b="1" dirty="0" smtClean="0">
                <a:solidFill>
                  <a:schemeClr val="bg1"/>
                </a:solidFill>
              </a:rPr>
              <a:t>ight and left kidney</a:t>
            </a:r>
            <a:endParaRPr lang="hu-HU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33758" y="6107502"/>
            <a:ext cx="2524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bg1"/>
                </a:solidFill>
              </a:rPr>
              <a:t>l</a:t>
            </a:r>
            <a:r>
              <a:rPr lang="hu-HU" sz="2000" b="1" dirty="0" smtClean="0">
                <a:solidFill>
                  <a:schemeClr val="bg1"/>
                </a:solidFill>
              </a:rPr>
              <a:t>eft renal artery</a:t>
            </a:r>
            <a:endParaRPr lang="hu-H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372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600"/>
            <a:ext cx="4730372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819" y="990600"/>
            <a:ext cx="4088025" cy="425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47800" y="49530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bg1"/>
                </a:solidFill>
              </a:rPr>
              <a:t>r</a:t>
            </a:r>
            <a:r>
              <a:rPr lang="hu-HU" sz="2000" b="1" dirty="0" smtClean="0">
                <a:solidFill>
                  <a:schemeClr val="bg1"/>
                </a:solidFill>
              </a:rPr>
              <a:t>ight renal vein</a:t>
            </a:r>
            <a:endParaRPr lang="hu-HU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9800" y="541020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</a:rPr>
              <a:t>Left renal vein</a:t>
            </a:r>
            <a:endParaRPr lang="hu-H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794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84285"/>
            <a:ext cx="3615047" cy="4016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800100"/>
            <a:ext cx="496887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5479" y="5029244"/>
            <a:ext cx="2760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</a:rPr>
              <a:t>ureter</a:t>
            </a:r>
            <a:r>
              <a:rPr lang="hu-HU" sz="2000" b="1" dirty="0" smtClean="0"/>
              <a:t>s</a:t>
            </a:r>
            <a:endParaRPr lang="hu-H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646499" y="5018970"/>
            <a:ext cx="1668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bg1"/>
                </a:solidFill>
              </a:rPr>
              <a:t>h</a:t>
            </a:r>
            <a:r>
              <a:rPr lang="hu-HU" sz="2000" b="1" dirty="0" smtClean="0">
                <a:solidFill>
                  <a:schemeClr val="bg1"/>
                </a:solidFill>
              </a:rPr>
              <a:t>ilum renalis</a:t>
            </a:r>
            <a:endParaRPr lang="hu-H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839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04" y="838200"/>
            <a:ext cx="4193396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349729"/>
            <a:ext cx="3752850" cy="450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28800" y="51816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bg1"/>
                </a:solidFill>
              </a:rPr>
              <a:t>r</a:t>
            </a:r>
            <a:r>
              <a:rPr lang="hu-HU" sz="2000" b="1" dirty="0" smtClean="0">
                <a:solidFill>
                  <a:schemeClr val="bg1"/>
                </a:solidFill>
              </a:rPr>
              <a:t>enal cortex</a:t>
            </a:r>
            <a:endParaRPr lang="hu-HU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9800" y="516249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</a:rPr>
              <a:t>Columns of Bertini</a:t>
            </a:r>
            <a:endParaRPr lang="hu-H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051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5301"/>
            <a:ext cx="5772150" cy="60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72200" y="1109008"/>
            <a:ext cx="2819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</a:rPr>
              <a:t>~ 30 renal papillae</a:t>
            </a:r>
            <a:r>
              <a:rPr lang="hu-HU" sz="24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9 calyces minores  3 calyces majores  pelvis renalis  ureter</a:t>
            </a:r>
            <a:endParaRPr lang="hu-H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216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4495800" cy="483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"/>
            <a:ext cx="4103099" cy="483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09700" y="5381655"/>
            <a:ext cx="1943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/>
              <a:t>c</a:t>
            </a:r>
            <a:r>
              <a:rPr lang="hu-HU" sz="2000" b="1" dirty="0" smtClean="0"/>
              <a:t>alyces minores</a:t>
            </a:r>
            <a:endParaRPr lang="hu-H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210300" y="5381655"/>
            <a:ext cx="1943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/>
              <a:t>c</a:t>
            </a:r>
            <a:r>
              <a:rPr lang="hu-HU" sz="2000" b="1" dirty="0" smtClean="0"/>
              <a:t>alyces majores</a:t>
            </a: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2074248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"/>
            <a:ext cx="5105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864" y="3657600"/>
            <a:ext cx="5095336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4876800" y="4267201"/>
            <a:ext cx="2286000" cy="7620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876800" y="5361317"/>
            <a:ext cx="2286000" cy="7620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676400" y="2667000"/>
            <a:ext cx="21336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086600" y="3962400"/>
            <a:ext cx="1600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>
                <a:solidFill>
                  <a:schemeClr val="bg1"/>
                </a:solidFill>
              </a:rPr>
              <a:t>l</a:t>
            </a:r>
            <a:r>
              <a:rPr lang="hu-HU" sz="1500" b="1" dirty="0" smtClean="0">
                <a:solidFill>
                  <a:schemeClr val="bg1"/>
                </a:solidFill>
              </a:rPr>
              <a:t>eft suprarenal vein</a:t>
            </a:r>
            <a:endParaRPr lang="hu-HU" sz="15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10400" y="5084318"/>
            <a:ext cx="1752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 smtClean="0">
                <a:solidFill>
                  <a:schemeClr val="bg1"/>
                </a:solidFill>
              </a:rPr>
              <a:t>left testicular/ovaric vein</a:t>
            </a:r>
            <a:endParaRPr lang="hu-HU" sz="15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00" y="2491770"/>
            <a:ext cx="1752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 smtClean="0">
                <a:solidFill>
                  <a:schemeClr val="bg1"/>
                </a:solidFill>
              </a:rPr>
              <a:t>right testicular/ovaric vein</a:t>
            </a:r>
            <a:endParaRPr lang="hu-HU" sz="15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256721">
            <a:off x="3819351" y="4628341"/>
            <a:ext cx="19900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 smtClean="0"/>
              <a:t>Left renal vein</a:t>
            </a:r>
            <a:endParaRPr lang="hu-HU" sz="1500" b="1" dirty="0"/>
          </a:p>
        </p:txBody>
      </p:sp>
      <p:sp>
        <p:nvSpPr>
          <p:cNvPr id="16" name="TextBox 15"/>
          <p:cNvSpPr txBox="1"/>
          <p:nvPr/>
        </p:nvSpPr>
        <p:spPr>
          <a:xfrm rot="5585444">
            <a:off x="3508801" y="5390341"/>
            <a:ext cx="19900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 smtClean="0"/>
              <a:t>aorta</a:t>
            </a:r>
            <a:endParaRPr lang="hu-HU" sz="1500" b="1" dirty="0"/>
          </a:p>
        </p:txBody>
      </p:sp>
      <p:sp>
        <p:nvSpPr>
          <p:cNvPr id="17" name="TextBox 16"/>
          <p:cNvSpPr txBox="1"/>
          <p:nvPr/>
        </p:nvSpPr>
        <p:spPr>
          <a:xfrm rot="5400000">
            <a:off x="2900357" y="1156216"/>
            <a:ext cx="19900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 smtClean="0"/>
              <a:t>Inferior vena cava</a:t>
            </a:r>
            <a:endParaRPr lang="hu-HU" sz="1500" b="1" dirty="0"/>
          </a:p>
        </p:txBody>
      </p:sp>
    </p:spTree>
    <p:extLst>
      <p:ext uri="{BB962C8B-B14F-4D97-AF65-F5344CB8AC3E}">
        <p14:creationId xmlns:p14="http://schemas.microsoft.com/office/powerpoint/2010/main" val="608090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381"/>
            <a:ext cx="8229600" cy="1143000"/>
          </a:xfrm>
        </p:spPr>
        <p:txBody>
          <a:bodyPr/>
          <a:lstStyle/>
          <a:p>
            <a:r>
              <a:rPr lang="hu-HU" dirty="0" smtClean="0"/>
              <a:t>Ureter</a:t>
            </a:r>
            <a:endParaRPr lang="hu-HU" dirty="0"/>
          </a:p>
        </p:txBody>
      </p:sp>
      <p:sp>
        <p:nvSpPr>
          <p:cNvPr id="4" name="TextBox 3"/>
          <p:cNvSpPr txBox="1"/>
          <p:nvPr/>
        </p:nvSpPr>
        <p:spPr>
          <a:xfrm>
            <a:off x="5257800" y="3048000"/>
            <a:ext cx="32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Physiological constrictions:</a:t>
            </a:r>
          </a:p>
          <a:p>
            <a:endParaRPr lang="hu-HU" dirty="0" smtClean="0"/>
          </a:p>
          <a:p>
            <a:r>
              <a:rPr lang="hu-HU" dirty="0" smtClean="0"/>
              <a:t>1. Renal pelvis – ureter transition</a:t>
            </a:r>
          </a:p>
          <a:p>
            <a:r>
              <a:rPr lang="hu-HU" dirty="0" smtClean="0"/>
              <a:t> </a:t>
            </a:r>
            <a:endParaRPr lang="hu-HU" dirty="0"/>
          </a:p>
          <a:p>
            <a:r>
              <a:rPr lang="hu-HU" dirty="0"/>
              <a:t>2</a:t>
            </a:r>
            <a:r>
              <a:rPr lang="hu-HU" dirty="0" smtClean="0"/>
              <a:t>. (Crossing with gonadal vessels) </a:t>
            </a:r>
          </a:p>
          <a:p>
            <a:endParaRPr lang="hu-HU" dirty="0"/>
          </a:p>
          <a:p>
            <a:r>
              <a:rPr lang="hu-HU" dirty="0"/>
              <a:t>3</a:t>
            </a:r>
            <a:r>
              <a:rPr lang="hu-HU" dirty="0" smtClean="0"/>
              <a:t>. Crossing with common iliac artery </a:t>
            </a:r>
          </a:p>
          <a:p>
            <a:endParaRPr lang="hu-HU" dirty="0"/>
          </a:p>
          <a:p>
            <a:r>
              <a:rPr lang="hu-HU" dirty="0"/>
              <a:t>4</a:t>
            </a:r>
            <a:r>
              <a:rPr lang="hu-HU" dirty="0" smtClean="0"/>
              <a:t>. Intramural part </a:t>
            </a:r>
            <a:endParaRPr lang="hu-HU" dirty="0"/>
          </a:p>
          <a:p>
            <a:endParaRPr lang="hu-HU" dirty="0"/>
          </a:p>
        </p:txBody>
      </p:sp>
      <p:sp>
        <p:nvSpPr>
          <p:cNvPr id="5" name="Rectangle 4"/>
          <p:cNvSpPr/>
          <p:nvPr/>
        </p:nvSpPr>
        <p:spPr>
          <a:xfrm>
            <a:off x="228600" y="3048000"/>
            <a:ext cx="434340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/>
              <a:t>Crossings:</a:t>
            </a:r>
            <a:endParaRPr lang="hu-HU" b="1" dirty="0"/>
          </a:p>
          <a:p>
            <a:endParaRPr lang="hu-HU" dirty="0"/>
          </a:p>
          <a:p>
            <a:r>
              <a:rPr lang="hu-HU" dirty="0"/>
              <a:t>1</a:t>
            </a:r>
            <a:r>
              <a:rPr lang="hu-HU" dirty="0" smtClean="0"/>
              <a:t>. (genitofemoral nerve) </a:t>
            </a:r>
            <a:r>
              <a:rPr lang="hu-HU" dirty="0"/>
              <a:t>– </a:t>
            </a:r>
            <a:r>
              <a:rPr lang="hu-HU" b="1" i="1" dirty="0"/>
              <a:t>ant. </a:t>
            </a:r>
            <a:endParaRPr lang="hu-HU" b="1" i="1" dirty="0" smtClean="0"/>
          </a:p>
          <a:p>
            <a:endParaRPr lang="hu-HU" dirty="0"/>
          </a:p>
          <a:p>
            <a:r>
              <a:rPr lang="hu-HU" dirty="0"/>
              <a:t>2</a:t>
            </a:r>
            <a:r>
              <a:rPr lang="hu-HU" dirty="0" smtClean="0"/>
              <a:t>. Gonadal a/v - </a:t>
            </a:r>
            <a:r>
              <a:rPr lang="hu-HU" b="1" i="1" dirty="0"/>
              <a:t>post. </a:t>
            </a:r>
            <a:endParaRPr lang="hu-HU" b="1" i="1" dirty="0" smtClean="0"/>
          </a:p>
          <a:p>
            <a:endParaRPr lang="hu-HU" dirty="0" smtClean="0"/>
          </a:p>
          <a:p>
            <a:endParaRPr lang="hu-HU" dirty="0"/>
          </a:p>
          <a:p>
            <a:r>
              <a:rPr lang="hu-HU" dirty="0" smtClean="0"/>
              <a:t>3. Common iliac a., </a:t>
            </a:r>
            <a:r>
              <a:rPr lang="hu-HU" dirty="0"/>
              <a:t>-</a:t>
            </a:r>
            <a:r>
              <a:rPr lang="hu-HU" dirty="0" smtClean="0"/>
              <a:t>external and </a:t>
            </a:r>
            <a:r>
              <a:rPr lang="hu-HU" dirty="0"/>
              <a:t>–</a:t>
            </a:r>
            <a:r>
              <a:rPr lang="hu-HU" dirty="0" smtClean="0"/>
              <a:t>internal </a:t>
            </a:r>
            <a:r>
              <a:rPr lang="hu-HU" dirty="0"/>
              <a:t>- </a:t>
            </a:r>
            <a:r>
              <a:rPr lang="hu-HU" b="1" i="1" dirty="0"/>
              <a:t>ant. </a:t>
            </a:r>
            <a:endParaRPr lang="hu-HU" b="1" i="1" dirty="0" smtClean="0"/>
          </a:p>
          <a:p>
            <a:endParaRPr lang="hu-HU" dirty="0"/>
          </a:p>
          <a:p>
            <a:r>
              <a:rPr lang="hu-HU" dirty="0" smtClean="0"/>
              <a:t>4. Uterine a. / </a:t>
            </a:r>
            <a:r>
              <a:rPr lang="hu-HU" dirty="0"/>
              <a:t>vas defferens - </a:t>
            </a:r>
            <a:r>
              <a:rPr lang="hu-HU" b="1" i="1" dirty="0"/>
              <a:t>post./ inf</a:t>
            </a:r>
            <a:r>
              <a:rPr lang="hu-HU" b="1" i="1" dirty="0" smtClean="0"/>
              <a:t>.</a:t>
            </a:r>
          </a:p>
          <a:p>
            <a:r>
              <a:rPr lang="hu-HU" b="1" i="1" dirty="0" smtClean="0"/>
              <a:t> </a:t>
            </a:r>
          </a:p>
          <a:p>
            <a:pPr algn="ctr"/>
            <a:r>
              <a:rPr lang="hu-HU" sz="1400" b="1" i="1" dirty="0" smtClean="0"/>
              <a:t>Where’s the ureter from the other?</a:t>
            </a:r>
            <a:endParaRPr lang="hu-HU" sz="14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984214"/>
            <a:ext cx="8229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u-HU" b="1" dirty="0"/>
          </a:p>
          <a:p>
            <a:pPr algn="ctr"/>
            <a:r>
              <a:rPr lang="hu-HU" b="1" dirty="0" smtClean="0"/>
              <a:t>•retroperitoneal, L2</a:t>
            </a:r>
          </a:p>
          <a:p>
            <a:pPr algn="ctr"/>
            <a:endParaRPr lang="hu-HU" b="1" dirty="0"/>
          </a:p>
          <a:p>
            <a:pPr algn="ctr"/>
            <a:r>
              <a:rPr lang="hu-HU" b="1" dirty="0" smtClean="0"/>
              <a:t>•lengths: </a:t>
            </a:r>
            <a:r>
              <a:rPr lang="hu-HU" b="1" dirty="0"/>
              <a:t>25-30cm </a:t>
            </a:r>
            <a:endParaRPr lang="hu-HU" b="1" dirty="0" smtClean="0"/>
          </a:p>
          <a:p>
            <a:pPr algn="ctr"/>
            <a:endParaRPr lang="hu-HU" b="1" dirty="0"/>
          </a:p>
          <a:p>
            <a:pPr algn="ctr"/>
            <a:r>
              <a:rPr lang="hu-HU" b="1" dirty="0" smtClean="0"/>
              <a:t>•parts: abdominal part, pelvic part, intramural part </a:t>
            </a:r>
            <a:endParaRPr lang="hu-HU" b="1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71401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2466424" cy="395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76199"/>
            <a:ext cx="5257800" cy="675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472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638" y="76200"/>
            <a:ext cx="8229600" cy="1143000"/>
          </a:xfrm>
        </p:spPr>
        <p:txBody>
          <a:bodyPr/>
          <a:lstStyle/>
          <a:p>
            <a:r>
              <a:rPr lang="hu-HU" dirty="0" smtClean="0"/>
              <a:t>Urinary bladder</a:t>
            </a:r>
            <a:endParaRPr lang="hu-HU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38" y="1371600"/>
            <a:ext cx="3781561" cy="530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19600" y="1447800"/>
            <a:ext cx="4572000" cy="495520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hu-HU" sz="2000" dirty="0"/>
          </a:p>
          <a:p>
            <a:endParaRPr lang="hu-HU" sz="2000" dirty="0"/>
          </a:p>
          <a:p>
            <a:r>
              <a:rPr lang="hu-HU" sz="2000" dirty="0" smtClean="0"/>
              <a:t>- </a:t>
            </a:r>
            <a:r>
              <a:rPr lang="hu-HU" sz="2000" b="1" i="1" dirty="0" smtClean="0"/>
              <a:t>Infraperitoneal</a:t>
            </a:r>
            <a:r>
              <a:rPr lang="hu-HU" sz="2000" dirty="0" smtClean="0"/>
              <a:t> </a:t>
            </a:r>
          </a:p>
          <a:p>
            <a:endParaRPr lang="hu-HU" sz="2000" dirty="0"/>
          </a:p>
          <a:p>
            <a:r>
              <a:rPr lang="hu-HU" sz="2000" dirty="0" smtClean="0"/>
              <a:t>- Parts: </a:t>
            </a:r>
            <a:r>
              <a:rPr lang="hu-HU" sz="2000" dirty="0"/>
              <a:t>fundus-, corpus- </a:t>
            </a:r>
            <a:r>
              <a:rPr lang="hu-HU" sz="2000" dirty="0" smtClean="0"/>
              <a:t>and vesical vertex (apex) (</a:t>
            </a:r>
            <a:r>
              <a:rPr lang="hu-HU" sz="2000" dirty="0"/>
              <a:t>lig. umbilicale </a:t>
            </a:r>
            <a:r>
              <a:rPr lang="hu-HU" sz="2000" dirty="0" smtClean="0"/>
              <a:t>medianum - urachus) </a:t>
            </a:r>
          </a:p>
          <a:p>
            <a:endParaRPr lang="hu-HU" sz="2000" dirty="0"/>
          </a:p>
          <a:p>
            <a:r>
              <a:rPr lang="hu-HU" sz="2000" dirty="0" smtClean="0"/>
              <a:t>- Vesical trigone</a:t>
            </a:r>
            <a:r>
              <a:rPr lang="pt-BR" sz="2000" dirty="0" smtClean="0"/>
              <a:t>: </a:t>
            </a:r>
            <a:r>
              <a:rPr lang="pt-BR" sz="2000" i="1" dirty="0" smtClean="0"/>
              <a:t>ureter</a:t>
            </a:r>
            <a:r>
              <a:rPr lang="hu-HU" sz="2000" i="1" dirty="0" smtClean="0"/>
              <a:t>ic ostia</a:t>
            </a:r>
            <a:r>
              <a:rPr lang="pt-BR" sz="2000" i="1" dirty="0" smtClean="0"/>
              <a:t>, intern</a:t>
            </a:r>
            <a:r>
              <a:rPr lang="hu-HU" sz="2000" i="1" dirty="0" smtClean="0"/>
              <a:t>al urethral orifice</a:t>
            </a:r>
            <a:r>
              <a:rPr lang="pt-BR" sz="2000" i="1" dirty="0" smtClean="0"/>
              <a:t> </a:t>
            </a:r>
            <a:endParaRPr lang="hu-HU" sz="2000" i="1" dirty="0" smtClean="0"/>
          </a:p>
          <a:p>
            <a:endParaRPr lang="pt-BR" sz="2000" dirty="0"/>
          </a:p>
          <a:p>
            <a:r>
              <a:rPr lang="hu-HU" sz="2000" dirty="0" smtClean="0"/>
              <a:t>- Volume: 300-350 </a:t>
            </a:r>
            <a:r>
              <a:rPr lang="hu-HU" sz="2000" dirty="0"/>
              <a:t>ml </a:t>
            </a:r>
            <a:endParaRPr lang="hu-HU" sz="2000" dirty="0" smtClean="0"/>
          </a:p>
          <a:p>
            <a:endParaRPr lang="hu-HU" sz="2000" dirty="0"/>
          </a:p>
          <a:p>
            <a:r>
              <a:rPr lang="hu-HU" sz="2000" dirty="0" smtClean="0"/>
              <a:t>- Blood supply: superior vesical arteries, inferior vesical artery </a:t>
            </a:r>
            <a:r>
              <a:rPr lang="hu-HU" dirty="0" smtClean="0"/>
              <a:t>(</a:t>
            </a:r>
            <a:r>
              <a:rPr lang="hu-HU" sz="1600" b="1" i="1" dirty="0" smtClean="0"/>
              <a:t>branches of internal iliac artery</a:t>
            </a:r>
            <a:r>
              <a:rPr lang="hu-HU" sz="1600" dirty="0" smtClean="0"/>
              <a:t>)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760535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Anatomy of the kidney</a:t>
            </a:r>
            <a:endParaRPr lang="hu-H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82" y="1143000"/>
            <a:ext cx="4039161" cy="5493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44528" y="1676400"/>
            <a:ext cx="3657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hu-HU" dirty="0" smtClean="0"/>
              <a:t>Kidneys are paired parenchymal organs with 130-140 grams of mass</a:t>
            </a:r>
          </a:p>
          <a:p>
            <a:pPr marL="285750" indent="-285750" algn="just">
              <a:buFontTx/>
              <a:buChar char="-"/>
            </a:pPr>
            <a:endParaRPr lang="hu-HU" dirty="0" smtClean="0"/>
          </a:p>
          <a:p>
            <a:pPr marL="285750" indent="-285750" algn="just">
              <a:buFontTx/>
              <a:buChar char="-"/>
            </a:pPr>
            <a:r>
              <a:rPr lang="hu-HU" dirty="0" smtClean="0"/>
              <a:t>Situated in the abdominal cavity </a:t>
            </a:r>
            <a:r>
              <a:rPr lang="hu-HU" b="1" i="1" dirty="0" smtClean="0"/>
              <a:t>retroperitoneally</a:t>
            </a:r>
            <a:endParaRPr lang="hu-HU" dirty="0" smtClean="0"/>
          </a:p>
          <a:p>
            <a:pPr marL="285750" indent="-285750" algn="just">
              <a:buFontTx/>
              <a:buChar char="-"/>
            </a:pPr>
            <a:endParaRPr lang="hu-HU" dirty="0"/>
          </a:p>
          <a:p>
            <a:pPr marL="285750" indent="-285750">
              <a:buFontTx/>
              <a:buChar char="-"/>
            </a:pPr>
            <a:r>
              <a:rPr lang="hu-HU" dirty="0" smtClean="0"/>
              <a:t>Left kidney: Th12-L2</a:t>
            </a:r>
          </a:p>
          <a:p>
            <a:pPr marL="285750" indent="-285750">
              <a:buFontTx/>
              <a:buChar char="-"/>
            </a:pPr>
            <a:endParaRPr lang="hu-HU" dirty="0"/>
          </a:p>
          <a:p>
            <a:pPr marL="285750" indent="-285750">
              <a:buFontTx/>
              <a:buChar char="-"/>
            </a:pPr>
            <a:r>
              <a:rPr lang="hu-HU" dirty="0" smtClean="0"/>
              <a:t>Right kidney: L1-L3 </a:t>
            </a:r>
            <a:endParaRPr lang="hu-HU" dirty="0"/>
          </a:p>
          <a:p>
            <a:endParaRPr lang="hu-HU" dirty="0"/>
          </a:p>
          <a:p>
            <a:r>
              <a:rPr lang="hu-HU" dirty="0" smtClean="0"/>
              <a:t> </a:t>
            </a:r>
            <a:endParaRPr lang="hu-HU" dirty="0"/>
          </a:p>
          <a:p>
            <a:pPr marL="285750" indent="-285750" algn="just">
              <a:buFontTx/>
              <a:buChar char="-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27876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19200"/>
            <a:ext cx="5587629" cy="5114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1212011"/>
            <a:ext cx="175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 smtClean="0"/>
              <a:t>intramural part of right ureter</a:t>
            </a:r>
            <a:endParaRPr lang="hu-HU" sz="15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239000" y="1087412"/>
            <a:ext cx="175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/>
              <a:t>i</a:t>
            </a:r>
            <a:r>
              <a:rPr lang="hu-HU" sz="1500" b="1" dirty="0" smtClean="0"/>
              <a:t>ntramural part of left ureter</a:t>
            </a:r>
            <a:endParaRPr lang="hu-HU" sz="15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657600" y="2895600"/>
            <a:ext cx="1752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 smtClean="0"/>
              <a:t>vesical trigone</a:t>
            </a:r>
            <a:endParaRPr lang="hu-HU" sz="15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294940" y="3349925"/>
            <a:ext cx="1752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/>
              <a:t>d</a:t>
            </a:r>
            <a:r>
              <a:rPr lang="hu-HU" sz="1500" b="1" dirty="0" smtClean="0"/>
              <a:t>etrusor muscles</a:t>
            </a:r>
            <a:endParaRPr lang="hu-HU" sz="15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85800" y="4320852"/>
            <a:ext cx="175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/>
              <a:t>i</a:t>
            </a:r>
            <a:r>
              <a:rPr lang="hu-HU" sz="1500" b="1" dirty="0" smtClean="0"/>
              <a:t>nternal vesical sphincter</a:t>
            </a:r>
            <a:endParaRPr lang="hu-HU" sz="15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657600" y="739805"/>
            <a:ext cx="1752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/>
              <a:t>i</a:t>
            </a:r>
            <a:r>
              <a:rPr lang="hu-HU" sz="1500" b="1" dirty="0" smtClean="0"/>
              <a:t>nterureteric fold</a:t>
            </a:r>
            <a:endParaRPr lang="hu-HU" sz="15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943600" y="4800600"/>
            <a:ext cx="175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 smtClean="0"/>
              <a:t>internal urethral orifice</a:t>
            </a:r>
            <a:endParaRPr lang="hu-HU" sz="1500" b="1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752600" y="1686464"/>
            <a:ext cx="914400" cy="44713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6553200" y="1448519"/>
            <a:ext cx="773370" cy="608881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391455" y="3626924"/>
            <a:ext cx="1076145" cy="200722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09800" y="4674128"/>
            <a:ext cx="1905000" cy="200722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09600" y="3758742"/>
            <a:ext cx="1752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 smtClean="0"/>
              <a:t>neck</a:t>
            </a:r>
            <a:endParaRPr lang="hu-HU" sz="1500" b="1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054525" y="3920324"/>
            <a:ext cx="2365075" cy="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4419600" y="4419600"/>
            <a:ext cx="1681073" cy="433302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4533900" y="1032529"/>
            <a:ext cx="88714" cy="1558271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224623" y="2145102"/>
            <a:ext cx="1752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/>
              <a:t>u</a:t>
            </a:r>
            <a:r>
              <a:rPr lang="hu-HU" sz="1500" b="1" dirty="0" smtClean="0"/>
              <a:t>reteric orifice</a:t>
            </a:r>
            <a:endParaRPr lang="hu-HU" sz="1500" b="1" dirty="0"/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6100673" y="2362200"/>
            <a:ext cx="1225897" cy="106067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543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12" y="609600"/>
            <a:ext cx="504948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620" y="228600"/>
            <a:ext cx="3328180" cy="346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928" y="3757612"/>
            <a:ext cx="2914472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 rot="4473195">
            <a:off x="5972365" y="1073241"/>
            <a:ext cx="97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rectum</a:t>
            </a:r>
            <a:endParaRPr lang="hu-HU" b="1" dirty="0"/>
          </a:p>
        </p:txBody>
      </p:sp>
      <p:sp>
        <p:nvSpPr>
          <p:cNvPr id="8" name="TextBox 7"/>
          <p:cNvSpPr txBox="1"/>
          <p:nvPr/>
        </p:nvSpPr>
        <p:spPr>
          <a:xfrm rot="4473195">
            <a:off x="6284010" y="5145194"/>
            <a:ext cx="97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rectum</a:t>
            </a:r>
            <a:endParaRPr lang="hu-HU" b="1" dirty="0"/>
          </a:p>
        </p:txBody>
      </p:sp>
      <p:sp>
        <p:nvSpPr>
          <p:cNvPr id="9" name="TextBox 8"/>
          <p:cNvSpPr txBox="1"/>
          <p:nvPr/>
        </p:nvSpPr>
        <p:spPr>
          <a:xfrm rot="19244445">
            <a:off x="6757857" y="4266988"/>
            <a:ext cx="842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/>
              <a:t>uterus</a:t>
            </a:r>
            <a:endParaRPr lang="hu-HU" sz="1600" b="1" dirty="0"/>
          </a:p>
        </p:txBody>
      </p:sp>
      <p:sp>
        <p:nvSpPr>
          <p:cNvPr id="10" name="TextBox 9"/>
          <p:cNvSpPr txBox="1"/>
          <p:nvPr/>
        </p:nvSpPr>
        <p:spPr>
          <a:xfrm rot="4435605">
            <a:off x="6716022" y="5246449"/>
            <a:ext cx="842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/>
              <a:t>vagina</a:t>
            </a:r>
            <a:endParaRPr lang="hu-HU" sz="1600" b="1" dirty="0"/>
          </a:p>
        </p:txBody>
      </p:sp>
      <p:sp>
        <p:nvSpPr>
          <p:cNvPr id="11" name="TextBox 10"/>
          <p:cNvSpPr txBox="1"/>
          <p:nvPr/>
        </p:nvSpPr>
        <p:spPr>
          <a:xfrm rot="4435605">
            <a:off x="6995318" y="5512338"/>
            <a:ext cx="842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/>
              <a:t>urethra</a:t>
            </a:r>
            <a:endParaRPr lang="hu-HU" sz="1600" b="1" dirty="0"/>
          </a:p>
        </p:txBody>
      </p:sp>
      <p:sp>
        <p:nvSpPr>
          <p:cNvPr id="12" name="TextBox 11"/>
          <p:cNvSpPr txBox="1"/>
          <p:nvPr/>
        </p:nvSpPr>
        <p:spPr>
          <a:xfrm rot="4892765">
            <a:off x="6664554" y="1827539"/>
            <a:ext cx="842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/>
              <a:t>urethra</a:t>
            </a:r>
            <a:endParaRPr lang="hu-HU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772171" y="1219200"/>
            <a:ext cx="1003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smtClean="0"/>
              <a:t>prostate</a:t>
            </a:r>
            <a:endParaRPr lang="hu-HU" sz="1400" b="1" dirty="0"/>
          </a:p>
        </p:txBody>
      </p:sp>
      <p:sp>
        <p:nvSpPr>
          <p:cNvPr id="14" name="TextBox 13"/>
          <p:cNvSpPr txBox="1"/>
          <p:nvPr/>
        </p:nvSpPr>
        <p:spPr>
          <a:xfrm rot="5400000">
            <a:off x="2289691" y="3152145"/>
            <a:ext cx="97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aorta</a:t>
            </a:r>
            <a:endParaRPr lang="hu-HU" b="1" dirty="0"/>
          </a:p>
        </p:txBody>
      </p:sp>
      <p:sp>
        <p:nvSpPr>
          <p:cNvPr id="15" name="TextBox 14"/>
          <p:cNvSpPr txBox="1"/>
          <p:nvPr/>
        </p:nvSpPr>
        <p:spPr>
          <a:xfrm rot="4112305">
            <a:off x="2827072" y="4355098"/>
            <a:ext cx="971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/>
              <a:t>ureter</a:t>
            </a:r>
            <a:endParaRPr lang="hu-HU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381250" y="4876800"/>
            <a:ext cx="97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rectum</a:t>
            </a:r>
            <a:endParaRPr lang="hu-H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381250" y="5347113"/>
            <a:ext cx="97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bladder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586509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C:\Users\David\Desktop\ves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9608"/>
            <a:ext cx="6781800" cy="672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6126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914400"/>
            <a:ext cx="754380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/>
          </a:p>
          <a:p>
            <a:r>
              <a:rPr lang="hu-HU" sz="2800" b="1" dirty="0" smtClean="0"/>
              <a:t>Thank you for your attention!</a:t>
            </a:r>
            <a:endParaRPr lang="hu-HU" sz="2800" b="1" dirty="0" smtClean="0"/>
          </a:p>
          <a:p>
            <a:endParaRPr lang="hu-HU" sz="2800" b="1" dirty="0"/>
          </a:p>
          <a:p>
            <a:endParaRPr lang="hu-HU" sz="2800" b="1" dirty="0" smtClean="0"/>
          </a:p>
          <a:p>
            <a:endParaRPr lang="hu-HU" sz="2800" b="1" dirty="0"/>
          </a:p>
          <a:p>
            <a:endParaRPr lang="hu-HU" sz="2800" b="1" dirty="0" smtClean="0"/>
          </a:p>
          <a:p>
            <a:endParaRPr lang="hu-HU" sz="2800" b="1" dirty="0"/>
          </a:p>
          <a:p>
            <a:endParaRPr lang="hu-HU" sz="2800" b="1" dirty="0"/>
          </a:p>
          <a:p>
            <a:r>
              <a:rPr lang="hu-HU" b="1" i="1" dirty="0" smtClean="0"/>
              <a:t>References:</a:t>
            </a:r>
            <a:endParaRPr lang="hu-HU" b="1" i="1" dirty="0" smtClean="0"/>
          </a:p>
          <a:p>
            <a:endParaRPr lang="hu-HU" b="1" i="1" dirty="0" smtClean="0"/>
          </a:p>
          <a:p>
            <a:r>
              <a:rPr lang="en-US" dirty="0" smtClean="0"/>
              <a:t>Gray’s </a:t>
            </a:r>
            <a:r>
              <a:rPr lang="en-US" dirty="0"/>
              <a:t>Anatomy for Students </a:t>
            </a:r>
          </a:p>
          <a:p>
            <a:r>
              <a:rPr lang="en-US" dirty="0" err="1" smtClean="0"/>
              <a:t>Thieme</a:t>
            </a:r>
            <a:r>
              <a:rPr lang="en-US" dirty="0"/>
              <a:t>: Atlas of Anatomy, Neck and Internal Organs </a:t>
            </a:r>
          </a:p>
          <a:p>
            <a:r>
              <a:rPr lang="hu-HU" dirty="0" smtClean="0"/>
              <a:t>Grant’s Atlas of Anatomy 13th edition</a:t>
            </a:r>
          </a:p>
          <a:p>
            <a:r>
              <a:rPr lang="hu-HU" dirty="0" smtClean="0"/>
              <a:t>studyblue.com </a:t>
            </a:r>
            <a:endParaRPr lang="hu-HU" dirty="0"/>
          </a:p>
        </p:txBody>
      </p:sp>
      <p:pic>
        <p:nvPicPr>
          <p:cNvPr id="3" name="Picture 2" descr="C:\Users\David\Desktop\Renal-Angiogr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065" y="1066800"/>
            <a:ext cx="3620335" cy="344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964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Topography of the kidneys I.</a:t>
            </a:r>
            <a:endParaRPr lang="hu-H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385" y="1219200"/>
            <a:ext cx="6934199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6324600" y="4266390"/>
            <a:ext cx="1465053" cy="83901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789653" y="3733800"/>
            <a:ext cx="1219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/>
              <a:t>cut edge of parietal peritoneum </a:t>
            </a:r>
            <a:r>
              <a:rPr lang="hu-HU" sz="1400" b="1" dirty="0" smtClean="0"/>
              <a:t>descending </a:t>
            </a:r>
            <a:r>
              <a:rPr lang="hu-HU" sz="1400" b="1" dirty="0"/>
              <a:t>colon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722853" y="4266390"/>
            <a:ext cx="1125748" cy="99141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600200" y="4685895"/>
            <a:ext cx="1447801" cy="908007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600200" y="4685895"/>
            <a:ext cx="762001" cy="1182315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57200" y="4198203"/>
            <a:ext cx="1219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/>
              <a:t>c</a:t>
            </a:r>
            <a:r>
              <a:rPr lang="hu-HU" sz="1400" b="1" dirty="0" smtClean="0"/>
              <a:t>ut edge of parietal peritoneum ascending colon</a:t>
            </a:r>
            <a:endParaRPr lang="hu-HU" sz="1400" b="1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181601" y="3200400"/>
            <a:ext cx="2608052" cy="648915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772400" y="2754868"/>
            <a:ext cx="1219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/>
              <a:t>origin of</a:t>
            </a:r>
          </a:p>
          <a:p>
            <a:pPr algn="ctr"/>
            <a:r>
              <a:rPr lang="hu-HU" sz="1400" b="1" dirty="0" smtClean="0"/>
              <a:t>mesocolon transversum</a:t>
            </a:r>
            <a:endParaRPr lang="hu-HU" sz="1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620000" y="5221879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radix mesenterii</a:t>
            </a:r>
            <a:endParaRPr lang="hu-HU" sz="1400" b="1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4523119" y="5255048"/>
            <a:ext cx="3249281" cy="228441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447800" y="3124200"/>
            <a:ext cx="2667001" cy="18017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0064" y="2783613"/>
            <a:ext cx="1513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/>
              <a:t>h</a:t>
            </a:r>
            <a:r>
              <a:rPr lang="hu-HU" sz="1400" b="1" dirty="0" smtClean="0"/>
              <a:t>epatoduodenal ligament</a:t>
            </a:r>
            <a:endParaRPr lang="hu-HU" sz="1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7822721" y="2057400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/>
              <a:t>c</a:t>
            </a:r>
            <a:r>
              <a:rPr lang="hu-HU" sz="1400" b="1" dirty="0" smtClean="0"/>
              <a:t>ardia</a:t>
            </a:r>
            <a:endParaRPr lang="hu-HU" sz="1400" b="1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5020574" y="2195899"/>
            <a:ext cx="3056626" cy="28181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11989" y="3429000"/>
            <a:ext cx="1219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/>
              <a:t>s</a:t>
            </a:r>
            <a:r>
              <a:rPr lang="hu-HU" sz="1400" b="1" dirty="0" smtClean="0"/>
              <a:t>uperior mesenteric a./v.</a:t>
            </a:r>
            <a:endParaRPr lang="hu-HU" sz="1400" b="1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1524000" y="3962400"/>
            <a:ext cx="3276601" cy="71285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1423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hu-HU" dirty="0"/>
              <a:t>Topography of the kidneys </a:t>
            </a:r>
            <a:r>
              <a:rPr lang="hu-HU" dirty="0" smtClean="0"/>
              <a:t>II.</a:t>
            </a:r>
            <a:endParaRPr lang="hu-H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057400"/>
            <a:ext cx="2209800" cy="3299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644" y="2133600"/>
            <a:ext cx="2235544" cy="3299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2774112" y="1982258"/>
            <a:ext cx="1035888" cy="40771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029200" y="1982258"/>
            <a:ext cx="1066800" cy="598803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752600" y="1305464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right</a:t>
            </a:r>
            <a:endParaRPr lang="hu-H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629400" y="1253070"/>
            <a:ext cx="876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left</a:t>
            </a:r>
            <a:endParaRPr lang="hu-HU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505200" y="1566446"/>
            <a:ext cx="1901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smtClean="0"/>
              <a:t>suprarenal glands</a:t>
            </a:r>
            <a:endParaRPr lang="hu-HU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409700" y="2667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liver</a:t>
            </a:r>
            <a:endParaRPr lang="hu-H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990600" y="3713202"/>
            <a:ext cx="12961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/>
              <a:t>r</a:t>
            </a:r>
            <a:r>
              <a:rPr lang="hu-HU" sz="1500" b="1" dirty="0" smtClean="0"/>
              <a:t>ight colic flexure</a:t>
            </a:r>
            <a:endParaRPr lang="hu-HU" sz="15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362200" y="3913032"/>
            <a:ext cx="1296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smtClean="0"/>
              <a:t>duodenum</a:t>
            </a:r>
            <a:endParaRPr lang="hu-HU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505200" y="2743944"/>
            <a:ext cx="1901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r</a:t>
            </a:r>
            <a:r>
              <a:rPr lang="hu-HU" sz="1600" b="1" dirty="0" smtClean="0"/>
              <a:t>enal hilum</a:t>
            </a:r>
            <a:endParaRPr lang="hu-HU" sz="1600" b="1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2774112" y="3036332"/>
            <a:ext cx="1035888" cy="453884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029200" y="3076441"/>
            <a:ext cx="1143001" cy="437421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086600" y="4018002"/>
            <a:ext cx="12961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/>
              <a:t>c</a:t>
            </a:r>
            <a:r>
              <a:rPr lang="hu-HU" sz="1500" b="1" dirty="0" smtClean="0"/>
              <a:t>olon descendens</a:t>
            </a:r>
            <a:endParaRPr lang="hu-HU" sz="15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419490" y="3471446"/>
            <a:ext cx="1296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smtClean="0"/>
              <a:t>pancreas</a:t>
            </a:r>
            <a:endParaRPr lang="hu-HU" sz="16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248400" y="2633246"/>
            <a:ext cx="1296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smtClean="0"/>
              <a:t>stomach</a:t>
            </a:r>
            <a:endParaRPr lang="hu-HU" sz="16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7315559" y="2497723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smtClean="0"/>
              <a:t>spleen</a:t>
            </a:r>
            <a:endParaRPr lang="hu-HU" sz="1600" b="1" dirty="0"/>
          </a:p>
        </p:txBody>
      </p:sp>
    </p:spTree>
    <p:extLst>
      <p:ext uri="{BB962C8B-B14F-4D97-AF65-F5344CB8AC3E}">
        <p14:creationId xmlns:p14="http://schemas.microsoft.com/office/powerpoint/2010/main" val="2168632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814741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05200" y="6096000"/>
            <a:ext cx="24291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/>
              <a:t>m</a:t>
            </a:r>
            <a:r>
              <a:rPr lang="hu-HU" sz="1500" b="1" dirty="0" smtClean="0"/>
              <a:t>usculus transversus abdominis</a:t>
            </a:r>
            <a:endParaRPr lang="hu-HU" sz="1500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638800" y="6324600"/>
            <a:ext cx="1828800" cy="0"/>
          </a:xfrm>
          <a:prstGeom prst="straightConnector1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905000" y="6331789"/>
            <a:ext cx="1828800" cy="0"/>
          </a:xfrm>
          <a:prstGeom prst="straightConnector1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81400" y="5570757"/>
            <a:ext cx="213360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/>
              <a:t>m</a:t>
            </a:r>
            <a:r>
              <a:rPr lang="hu-HU" sz="1500" b="1" dirty="0" smtClean="0"/>
              <a:t>usculus quadratus lumborum</a:t>
            </a:r>
            <a:endParaRPr lang="hu-HU" sz="15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733800" y="5163235"/>
            <a:ext cx="1828800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/>
              <a:t>p</a:t>
            </a:r>
            <a:r>
              <a:rPr lang="hu-HU" sz="1500" b="1" dirty="0" smtClean="0"/>
              <a:t>soas major</a:t>
            </a:r>
            <a:endParaRPr lang="hu-HU" sz="15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962400" y="2667000"/>
            <a:ext cx="1447800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 smtClean="0"/>
              <a:t>diaphragm</a:t>
            </a:r>
            <a:endParaRPr lang="hu-HU" sz="15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705600" y="1371600"/>
            <a:ext cx="1447800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 smtClean="0"/>
              <a:t>Right kidney</a:t>
            </a:r>
            <a:endParaRPr lang="hu-HU" sz="15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2174412"/>
            <a:ext cx="1143000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 smtClean="0"/>
              <a:t>XI. rib</a:t>
            </a:r>
            <a:endParaRPr lang="hu-HU" sz="15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819400" y="228600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POSTERIOR ASPECT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2679068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Topography of the kidneys </a:t>
            </a:r>
            <a:r>
              <a:rPr lang="hu-HU" dirty="0" smtClean="0"/>
              <a:t>III.</a:t>
            </a:r>
            <a:endParaRPr lang="hu-H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04526"/>
            <a:ext cx="3886200" cy="5501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>
            <a:stCxn id="6" idx="3"/>
          </p:cNvCxnSpPr>
          <p:nvPr/>
        </p:nvCxnSpPr>
        <p:spPr>
          <a:xfrm>
            <a:off x="2438400" y="1809728"/>
            <a:ext cx="1143001" cy="380293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142281" y="1648145"/>
            <a:ext cx="12961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 smtClean="0"/>
              <a:t>right lung</a:t>
            </a:r>
            <a:endParaRPr lang="hu-HU" sz="15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90601" y="2819400"/>
            <a:ext cx="17281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 smtClean="0"/>
              <a:t>right suprarenal gland</a:t>
            </a:r>
            <a:endParaRPr lang="hu-HU" sz="1500" b="1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514600" y="2971800"/>
            <a:ext cx="1347160" cy="314745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91242" y="3811416"/>
            <a:ext cx="17281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/>
              <a:t>r</a:t>
            </a:r>
            <a:r>
              <a:rPr lang="hu-HU" sz="1500" b="1" dirty="0" smtClean="0"/>
              <a:t>ight kidney</a:t>
            </a:r>
            <a:endParaRPr lang="hu-HU" sz="1500" b="1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514600" y="3993785"/>
            <a:ext cx="1447800" cy="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318850" y="3678064"/>
            <a:ext cx="17281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/>
              <a:t>d</a:t>
            </a:r>
            <a:r>
              <a:rPr lang="hu-HU" sz="1500" b="1" dirty="0" smtClean="0"/>
              <a:t>uodenum descending part</a:t>
            </a:r>
            <a:endParaRPr lang="hu-HU" sz="1500" b="1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257800" y="4134581"/>
            <a:ext cx="1219200" cy="666019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477000" y="4743619"/>
            <a:ext cx="17281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/>
              <a:t>t</a:t>
            </a:r>
            <a:r>
              <a:rPr lang="hu-HU" sz="1500" b="1" dirty="0" smtClean="0"/>
              <a:t>ransverse colon</a:t>
            </a:r>
            <a:endParaRPr lang="hu-HU" sz="1500" b="1" dirty="0"/>
          </a:p>
        </p:txBody>
      </p:sp>
      <p:cxnSp>
        <p:nvCxnSpPr>
          <p:cNvPr id="19" name="Straight Arrow Connector 18"/>
          <p:cNvCxnSpPr>
            <a:stCxn id="18" idx="1"/>
          </p:cNvCxnSpPr>
          <p:nvPr/>
        </p:nvCxnSpPr>
        <p:spPr>
          <a:xfrm flipH="1">
            <a:off x="5594230" y="4905202"/>
            <a:ext cx="882770" cy="65739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172200" y="2824242"/>
            <a:ext cx="17281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/>
              <a:t>p</a:t>
            </a:r>
            <a:r>
              <a:rPr lang="hu-HU" sz="1500" b="1" dirty="0" smtClean="0"/>
              <a:t>arietal peritoneum</a:t>
            </a:r>
            <a:endParaRPr lang="hu-HU" sz="1500" b="1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4533900" y="3200400"/>
            <a:ext cx="1943100" cy="38100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4953000" y="3352800"/>
            <a:ext cx="1676400" cy="99060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091242" y="4639017"/>
            <a:ext cx="17281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 smtClean="0"/>
              <a:t>renal fascia posterior layer</a:t>
            </a:r>
            <a:endParaRPr lang="hu-HU" sz="15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6629400" y="5543909"/>
            <a:ext cx="17281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 smtClean="0"/>
              <a:t>renal fascia anterior layer</a:t>
            </a:r>
            <a:endParaRPr lang="hu-HU" sz="1500" b="1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4572000" y="5820908"/>
            <a:ext cx="2188235" cy="198892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2554138" y="4905201"/>
            <a:ext cx="1447800" cy="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2602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hu-HU" dirty="0" smtClean="0"/>
              <a:t>Coverings of the kidney</a:t>
            </a:r>
            <a:endParaRPr lang="hu-H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89793"/>
            <a:ext cx="6257925" cy="4839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2667000" y="1676400"/>
            <a:ext cx="1114964" cy="106680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396042" y="1353235"/>
            <a:ext cx="17281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 smtClean="0"/>
              <a:t>renal hilum</a:t>
            </a:r>
            <a:endParaRPr lang="hu-HU" sz="15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810000" y="2935069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s</a:t>
            </a:r>
            <a:r>
              <a:rPr lang="hu-HU" b="1" dirty="0" smtClean="0"/>
              <a:t>inus</a:t>
            </a:r>
          </a:p>
          <a:p>
            <a:pPr algn="ctr"/>
            <a:r>
              <a:rPr lang="hu-HU" b="1" dirty="0" smtClean="0"/>
              <a:t>renalis</a:t>
            </a:r>
            <a:endParaRPr lang="hu-H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00562" y="1046202"/>
            <a:ext cx="16471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 smtClean="0"/>
              <a:t>parietal peritonem</a:t>
            </a:r>
            <a:endParaRPr lang="hu-HU" sz="1500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800600" y="1574322"/>
            <a:ext cx="164980" cy="45720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460522" y="1649725"/>
            <a:ext cx="635478" cy="864875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019800" y="1326560"/>
            <a:ext cx="16519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 smtClean="0"/>
              <a:t>renal fascia ant.</a:t>
            </a:r>
            <a:endParaRPr lang="hu-HU" sz="15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048000" y="1124635"/>
            <a:ext cx="16519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 smtClean="0"/>
              <a:t>renal capsule</a:t>
            </a:r>
            <a:endParaRPr lang="hu-HU" sz="1500" b="1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886200" y="1467534"/>
            <a:ext cx="378843" cy="89466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3802567">
            <a:off x="5107444" y="3209982"/>
            <a:ext cx="16519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 smtClean="0"/>
              <a:t>capsula adiposa</a:t>
            </a:r>
            <a:endParaRPr lang="hu-HU" sz="1500" b="1" dirty="0"/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6858000" y="2429774"/>
            <a:ext cx="635478" cy="3810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391400" y="2133600"/>
            <a:ext cx="12364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/>
              <a:t>t</a:t>
            </a:r>
            <a:r>
              <a:rPr lang="hu-HU" sz="1500" b="1" dirty="0" smtClean="0"/>
              <a:t>ransversalis </a:t>
            </a:r>
            <a:r>
              <a:rPr lang="hu-HU" sz="1500" b="1" dirty="0"/>
              <a:t>fascia 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6781800" y="3124200"/>
            <a:ext cx="1082615" cy="114625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6781800" y="3657600"/>
            <a:ext cx="897148" cy="38100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6705600" y="4292111"/>
            <a:ext cx="897148" cy="58469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772400" y="2817566"/>
            <a:ext cx="12364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 smtClean="0"/>
              <a:t>m. </a:t>
            </a:r>
            <a:r>
              <a:rPr lang="hu-HU" sz="1500" b="1" dirty="0"/>
              <a:t>t</a:t>
            </a:r>
            <a:r>
              <a:rPr lang="hu-HU" sz="1500" b="1" dirty="0" smtClean="0"/>
              <a:t>ransversus abdominis</a:t>
            </a:r>
            <a:endParaRPr lang="hu-HU" sz="15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7620000" y="3863370"/>
            <a:ext cx="12364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 smtClean="0"/>
              <a:t>m. obliquus abdominis int.</a:t>
            </a:r>
            <a:endParaRPr lang="hu-HU" sz="15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7543800" y="4701570"/>
            <a:ext cx="12364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 smtClean="0"/>
              <a:t>m. obliquus abdominis ext.</a:t>
            </a:r>
            <a:endParaRPr lang="hu-HU" sz="15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4305300" y="6073170"/>
            <a:ext cx="104595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/>
              <a:t>r</a:t>
            </a:r>
            <a:r>
              <a:rPr lang="hu-HU" sz="1500" b="1" dirty="0" smtClean="0"/>
              <a:t>enal fascia post.</a:t>
            </a:r>
            <a:endParaRPr lang="hu-HU" sz="1500" b="1" dirty="0"/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4883090" y="4648200"/>
            <a:ext cx="82490" cy="142497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 flipV="1">
            <a:off x="5476606" y="4773914"/>
            <a:ext cx="603310" cy="1299255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5476606" y="6073170"/>
            <a:ext cx="23878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 smtClean="0"/>
              <a:t>pararenal fat body</a:t>
            </a:r>
            <a:endParaRPr lang="hu-HU" sz="1500" b="1" dirty="0"/>
          </a:p>
        </p:txBody>
      </p:sp>
      <p:cxnSp>
        <p:nvCxnSpPr>
          <p:cNvPr id="56" name="Straight Arrow Connector 55"/>
          <p:cNvCxnSpPr/>
          <p:nvPr/>
        </p:nvCxnSpPr>
        <p:spPr>
          <a:xfrm flipH="1" flipV="1">
            <a:off x="5943600" y="4101459"/>
            <a:ext cx="774940" cy="1384941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6096000" y="5455345"/>
            <a:ext cx="23878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 smtClean="0"/>
              <a:t>perinephric fat</a:t>
            </a:r>
            <a:endParaRPr lang="hu-HU" sz="15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2590800" y="3181512"/>
            <a:ext cx="914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 smtClean="0"/>
              <a:t>psoas major</a:t>
            </a:r>
            <a:endParaRPr lang="hu-HU" sz="1500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296055" y="4377858"/>
            <a:ext cx="15714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/>
              <a:t>q</a:t>
            </a:r>
            <a:r>
              <a:rPr lang="hu-HU" sz="1500" b="1" dirty="0" smtClean="0"/>
              <a:t>uadratus lumborum</a:t>
            </a:r>
            <a:endParaRPr lang="hu-HU" sz="1500" b="1" dirty="0"/>
          </a:p>
        </p:txBody>
      </p:sp>
      <p:cxnSp>
        <p:nvCxnSpPr>
          <p:cNvPr id="62" name="Straight Arrow Connector 61"/>
          <p:cNvCxnSpPr/>
          <p:nvPr/>
        </p:nvCxnSpPr>
        <p:spPr>
          <a:xfrm flipV="1">
            <a:off x="1524000" y="4584456"/>
            <a:ext cx="2551621" cy="121427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52400" y="5923002"/>
            <a:ext cx="15714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/>
              <a:t>t</a:t>
            </a:r>
            <a:r>
              <a:rPr lang="hu-HU" sz="1500" b="1" dirty="0" smtClean="0"/>
              <a:t>horacolumbal </a:t>
            </a:r>
            <a:r>
              <a:rPr lang="hu-HU" sz="1500" b="1" dirty="0"/>
              <a:t>Fascia</a:t>
            </a:r>
          </a:p>
        </p:txBody>
      </p:sp>
      <p:cxnSp>
        <p:nvCxnSpPr>
          <p:cNvPr id="65" name="Straight Arrow Connector 64"/>
          <p:cNvCxnSpPr/>
          <p:nvPr/>
        </p:nvCxnSpPr>
        <p:spPr>
          <a:xfrm flipV="1">
            <a:off x="1524000" y="5943600"/>
            <a:ext cx="2551621" cy="263131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V="1">
            <a:off x="1343205" y="4931856"/>
            <a:ext cx="2962095" cy="107748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1857555" y="4858435"/>
            <a:ext cx="157144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 smtClean="0"/>
              <a:t>erector spinae</a:t>
            </a:r>
            <a:endParaRPr lang="hu-HU" sz="1500" b="1" dirty="0"/>
          </a:p>
        </p:txBody>
      </p:sp>
    </p:spTree>
    <p:extLst>
      <p:ext uri="{BB962C8B-B14F-4D97-AF65-F5344CB8AC3E}">
        <p14:creationId xmlns:p14="http://schemas.microsoft.com/office/powerpoint/2010/main" val="1420562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hu-HU" dirty="0" smtClean="0"/>
              <a:t>Structure of the kidney I.</a:t>
            </a:r>
            <a:endParaRPr lang="hu-H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3533775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390650"/>
            <a:ext cx="3533775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52600" y="1828800"/>
            <a:ext cx="17281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 smtClean="0"/>
              <a:t>suprarenal gland</a:t>
            </a:r>
            <a:endParaRPr lang="hu-HU" sz="15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143000" y="1133817"/>
            <a:ext cx="17281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 smtClean="0"/>
              <a:t>ANTERIOR</a:t>
            </a:r>
            <a:endParaRPr lang="hu-HU" sz="15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510842" y="1143000"/>
            <a:ext cx="17281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 smtClean="0"/>
              <a:t>POSTERIOR</a:t>
            </a:r>
            <a:endParaRPr lang="hu-HU" sz="15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581400" y="1861415"/>
            <a:ext cx="1371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 smtClean="0"/>
              <a:t>Suprarenal arteries sup./med./inf</a:t>
            </a:r>
            <a:endParaRPr lang="hu-HU" sz="1500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3276600" y="1676400"/>
            <a:ext cx="561976" cy="47556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3428821" y="2253830"/>
            <a:ext cx="409756" cy="11548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009001" y="2646245"/>
            <a:ext cx="724799" cy="40175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782000" y="1828800"/>
            <a:ext cx="728842" cy="18805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988360" y="2270138"/>
            <a:ext cx="531108" cy="9206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988360" y="2646245"/>
            <a:ext cx="802840" cy="40175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733800" y="3124200"/>
            <a:ext cx="1371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/>
              <a:t>r</a:t>
            </a:r>
            <a:r>
              <a:rPr lang="hu-HU" sz="1500" b="1" dirty="0" smtClean="0"/>
              <a:t>enal artery</a:t>
            </a:r>
            <a:endParaRPr lang="hu-HU" sz="15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3743191" y="3809659"/>
            <a:ext cx="1371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 smtClean="0"/>
              <a:t>renal vein</a:t>
            </a:r>
            <a:endParaRPr lang="hu-HU" sz="15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3810000" y="4419600"/>
            <a:ext cx="1371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/>
              <a:t>r</a:t>
            </a:r>
            <a:r>
              <a:rPr lang="hu-HU" sz="1500" b="1" dirty="0" smtClean="0"/>
              <a:t>enal pelvis</a:t>
            </a:r>
            <a:endParaRPr lang="hu-HU" sz="15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3733800" y="5029200"/>
            <a:ext cx="1371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 smtClean="0"/>
              <a:t>ureter</a:t>
            </a:r>
            <a:endParaRPr lang="hu-HU" sz="1500" b="1" dirty="0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1290503" y="3648076"/>
            <a:ext cx="1371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 smtClean="0"/>
              <a:t>hilum renalis</a:t>
            </a:r>
            <a:endParaRPr lang="hu-HU" sz="1500" b="1" dirty="0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6257583" y="3724618"/>
            <a:ext cx="1371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 smtClean="0"/>
              <a:t>hilum renalis</a:t>
            </a:r>
            <a:endParaRPr lang="hu-HU" sz="1500" b="1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5076825" y="3357885"/>
            <a:ext cx="866775" cy="40175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2871158" y="3882042"/>
            <a:ext cx="1014032" cy="6582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5147859" y="4132824"/>
            <a:ext cx="1405341" cy="44244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3157942" y="4858714"/>
            <a:ext cx="880658" cy="33206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385887" y="5162027"/>
            <a:ext cx="1371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 smtClean="0"/>
              <a:t>Inferior polus </a:t>
            </a:r>
            <a:endParaRPr lang="hu-HU" sz="15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838200" y="2178400"/>
            <a:ext cx="1371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/>
              <a:t>s</a:t>
            </a:r>
            <a:r>
              <a:rPr lang="hu-HU" sz="1500" b="1" dirty="0" smtClean="0"/>
              <a:t>uperior polus</a:t>
            </a:r>
            <a:endParaRPr lang="hu-HU" sz="15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7543800" y="2115235"/>
            <a:ext cx="152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/>
              <a:t>f</a:t>
            </a:r>
            <a:r>
              <a:rPr lang="hu-HU" sz="1500" b="1" dirty="0" smtClean="0"/>
              <a:t>ibrous capsule</a:t>
            </a:r>
            <a:endParaRPr lang="hu-HU" sz="1500" b="1" dirty="0"/>
          </a:p>
        </p:txBody>
      </p:sp>
      <p:cxnSp>
        <p:nvCxnSpPr>
          <p:cNvPr id="48" name="Straight Arrow Connector 47"/>
          <p:cNvCxnSpPr/>
          <p:nvPr/>
        </p:nvCxnSpPr>
        <p:spPr>
          <a:xfrm flipH="1">
            <a:off x="7710488" y="2438400"/>
            <a:ext cx="593874" cy="120984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28600" y="6172199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Anterior – Posterior order in the hilum: VENA – ARTERIA – URETER  </a:t>
            </a:r>
            <a:r>
              <a:rPr lang="hu-HU" dirty="0" smtClean="0">
                <a:sym typeface="Wingdings" panose="05000000000000000000" pitchFamily="2" charset="2"/>
              </a:rPr>
              <a:t>  </a:t>
            </a:r>
            <a:r>
              <a:rPr lang="hu-HU" b="1" dirty="0" smtClean="0"/>
              <a:t>VAU</a:t>
            </a:r>
            <a:endParaRPr lang="hu-HU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4953000" y="6172198"/>
            <a:ext cx="4050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Superior – Inferior order in the hilum: ARTERIA – VENA – URETER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1012483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4067516" cy="5100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hu-HU" dirty="0"/>
              <a:t>Structure of the kidney </a:t>
            </a:r>
            <a:r>
              <a:rPr lang="hu-HU" dirty="0" smtClean="0"/>
              <a:t>II.</a:t>
            </a:r>
            <a:endParaRPr lang="hu-H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33065"/>
            <a:ext cx="3810000" cy="477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0" y="1688457"/>
            <a:ext cx="1371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 smtClean="0"/>
              <a:t>cortex</a:t>
            </a:r>
            <a:endParaRPr lang="hu-HU" sz="15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056652" y="1600200"/>
            <a:ext cx="15821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/>
              <a:t>r</a:t>
            </a:r>
            <a:r>
              <a:rPr lang="hu-HU" sz="1500" b="1" dirty="0" smtClean="0"/>
              <a:t>enal pyramid</a:t>
            </a:r>
            <a:endParaRPr lang="hu-HU" sz="15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104526" y="2505417"/>
            <a:ext cx="15821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 smtClean="0"/>
              <a:t>medulla</a:t>
            </a:r>
            <a:endParaRPr lang="hu-HU" sz="15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962400" y="2362200"/>
            <a:ext cx="15821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/>
              <a:t>m</a:t>
            </a:r>
            <a:r>
              <a:rPr lang="hu-HU" sz="1500" b="1" dirty="0" smtClean="0"/>
              <a:t>edullary rays</a:t>
            </a:r>
            <a:endParaRPr lang="hu-HU" sz="15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577667" y="5370983"/>
            <a:ext cx="15821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/>
              <a:t>r</a:t>
            </a:r>
            <a:r>
              <a:rPr lang="hu-HU" sz="1500" b="1" dirty="0" smtClean="0"/>
              <a:t>enal columnes „Bertini”</a:t>
            </a:r>
            <a:endParaRPr lang="hu-HU" sz="15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982527" y="3727579"/>
            <a:ext cx="15307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/>
              <a:t>r</a:t>
            </a:r>
            <a:r>
              <a:rPr lang="hu-HU" sz="1500" b="1" dirty="0" smtClean="0"/>
              <a:t>enal papilla</a:t>
            </a:r>
            <a:endParaRPr lang="hu-HU" sz="15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678947" y="1767533"/>
            <a:ext cx="15821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 smtClean="0"/>
              <a:t>calyx minor</a:t>
            </a:r>
            <a:endParaRPr lang="hu-HU" sz="15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977437" y="2438400"/>
            <a:ext cx="118237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 smtClean="0"/>
              <a:t>calyx major</a:t>
            </a:r>
            <a:endParaRPr lang="hu-HU" sz="1500" b="1" dirty="0"/>
          </a:p>
        </p:txBody>
      </p:sp>
      <p:sp>
        <p:nvSpPr>
          <p:cNvPr id="15" name="TextBox 14"/>
          <p:cNvSpPr txBox="1"/>
          <p:nvPr/>
        </p:nvSpPr>
        <p:spPr>
          <a:xfrm rot="17897789">
            <a:off x="5914527" y="3816006"/>
            <a:ext cx="1582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/>
              <a:t>p</a:t>
            </a:r>
            <a:r>
              <a:rPr lang="hu-HU" sz="1400" b="1" dirty="0" smtClean="0"/>
              <a:t>elvis renalis</a:t>
            </a:r>
            <a:endParaRPr lang="hu-HU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-76200" y="3352800"/>
            <a:ext cx="15821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/>
              <a:t>r</a:t>
            </a:r>
            <a:r>
              <a:rPr lang="hu-HU" sz="1500" b="1" dirty="0" smtClean="0"/>
              <a:t>enal artery and vein</a:t>
            </a:r>
            <a:endParaRPr lang="hu-HU" sz="1500" b="1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392148" y="1923365"/>
            <a:ext cx="932452" cy="74363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694344" y="2667001"/>
            <a:ext cx="496656" cy="16158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7696200" y="3789402"/>
            <a:ext cx="562474" cy="158158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163390" y="2971802"/>
            <a:ext cx="1542210" cy="76199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6934200" y="2084946"/>
            <a:ext cx="1079180" cy="88685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6934200" y="2667001"/>
            <a:ext cx="1143000" cy="54467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429000" y="5036741"/>
            <a:ext cx="15821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b="1" dirty="0" smtClean="0"/>
              <a:t>ureter</a:t>
            </a:r>
            <a:endParaRPr lang="hu-HU" sz="1500" b="1" dirty="0"/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4722163" y="5105400"/>
            <a:ext cx="791074" cy="10209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1087248" y="5065869"/>
            <a:ext cx="2722752" cy="14162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219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575</Words>
  <Application>Microsoft Office PowerPoint</Application>
  <PresentationFormat>On-screen Show (4:3)</PresentationFormat>
  <Paragraphs>189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Anatomy of the kidney, ureter and bladder</vt:lpstr>
      <vt:lpstr>Anatomy of the kidney</vt:lpstr>
      <vt:lpstr>Topography of the kidneys I.</vt:lpstr>
      <vt:lpstr>Topography of the kidneys II.</vt:lpstr>
      <vt:lpstr>PowerPoint Presentation</vt:lpstr>
      <vt:lpstr>Topography of the kidneys III.</vt:lpstr>
      <vt:lpstr>Coverings of the kidney</vt:lpstr>
      <vt:lpstr>Structure of the kidney I.</vt:lpstr>
      <vt:lpstr>Structure of the kidney II.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Ureter</vt:lpstr>
      <vt:lpstr>PowerPoint Presentation</vt:lpstr>
      <vt:lpstr>Urinary bladder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Dora Tímea</dc:creator>
  <cp:lastModifiedBy>DoraDavid1987@hotmail.com</cp:lastModifiedBy>
  <cp:revision>28</cp:revision>
  <dcterms:created xsi:type="dcterms:W3CDTF">2006-08-16T00:00:00Z</dcterms:created>
  <dcterms:modified xsi:type="dcterms:W3CDTF">2018-04-09T19:51:06Z</dcterms:modified>
</cp:coreProperties>
</file>