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364" r:id="rId2"/>
    <p:sldId id="257" r:id="rId3"/>
    <p:sldId id="258" r:id="rId4"/>
    <p:sldId id="259" r:id="rId5"/>
    <p:sldId id="366" r:id="rId6"/>
    <p:sldId id="260" r:id="rId7"/>
    <p:sldId id="261" r:id="rId8"/>
    <p:sldId id="262" r:id="rId9"/>
    <p:sldId id="29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365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93" r:id="rId38"/>
    <p:sldId id="367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21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6" r:id="rId63"/>
    <p:sldId id="340" r:id="rId64"/>
    <p:sldId id="341" r:id="rId65"/>
    <p:sldId id="342" r:id="rId66"/>
    <p:sldId id="345" r:id="rId67"/>
    <p:sldId id="347" r:id="rId68"/>
    <p:sldId id="348" r:id="rId69"/>
    <p:sldId id="349" r:id="rId70"/>
    <p:sldId id="350" r:id="rId71"/>
    <p:sldId id="351" r:id="rId72"/>
    <p:sldId id="352" r:id="rId73"/>
    <p:sldId id="353" r:id="rId74"/>
    <p:sldId id="354" r:id="rId75"/>
    <p:sldId id="355" r:id="rId76"/>
    <p:sldId id="356" r:id="rId77"/>
    <p:sldId id="357" r:id="rId78"/>
    <p:sldId id="358" r:id="rId79"/>
    <p:sldId id="359" r:id="rId80"/>
    <p:sldId id="360" r:id="rId81"/>
    <p:sldId id="361" r:id="rId82"/>
    <p:sldId id="362" r:id="rId83"/>
    <p:sldId id="363" r:id="rId8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50C97-0BD7-4FF0-A6D5-8401F94CF11F}" type="datetimeFigureOut">
              <a:rPr lang="hu-HU" smtClean="0"/>
              <a:t>2018.05.16.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96C29-2245-4FA2-A99B-BA0C639A19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7940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hu-HU" smtClean="0"/>
              <a:t>After the large intestine returns to the abdominal</a:t>
            </a:r>
          </a:p>
          <a:p>
            <a:r>
              <a:rPr lang="en-US" altLang="hu-HU" smtClean="0"/>
              <a:t>cavity, the dorsal mesenteries of the ascending colon</a:t>
            </a:r>
          </a:p>
          <a:p>
            <a:r>
              <a:rPr lang="en-US" altLang="hu-HU" smtClean="0"/>
              <a:t>and descending colon shorten and fold, bringing these</a:t>
            </a:r>
          </a:p>
          <a:p>
            <a:r>
              <a:rPr lang="en-US" altLang="hu-HU" smtClean="0"/>
              <a:t>organs into contact with the dorsal body wall, where</a:t>
            </a:r>
          </a:p>
          <a:p>
            <a:r>
              <a:rPr lang="en-US" altLang="hu-HU" smtClean="0"/>
              <a:t>they adhere and become secondarily retroperitoneal</a:t>
            </a:r>
          </a:p>
          <a:p>
            <a:r>
              <a:rPr lang="en-US" altLang="hu-HU" smtClean="0"/>
              <a:t>(see Fig. 14-3D). The cecum is suspended from the</a:t>
            </a:r>
          </a:p>
          <a:p>
            <a:r>
              <a:rPr lang="en-US" altLang="hu-HU" smtClean="0"/>
              <a:t>dorsal body wall by a shortened mesentery soon after</a:t>
            </a:r>
          </a:p>
          <a:p>
            <a:r>
              <a:rPr lang="en-US" altLang="hu-HU" smtClean="0"/>
              <a:t>it returns to the abdominal cavity. In the case of ascending</a:t>
            </a:r>
          </a:p>
          <a:p>
            <a:r>
              <a:rPr lang="en-US" altLang="hu-HU" smtClean="0"/>
              <a:t>and descending colons, the shortening and</a:t>
            </a:r>
          </a:p>
          <a:p>
            <a:r>
              <a:rPr lang="en-US" altLang="hu-HU" smtClean="0"/>
              <a:t>folding of the mesenteries is probably related to the</a:t>
            </a:r>
          </a:p>
          <a:p>
            <a:r>
              <a:rPr lang="en-US" altLang="hu-HU" smtClean="0"/>
              <a:t>relative lengthening of the lumbar region of the dorsal</a:t>
            </a:r>
          </a:p>
          <a:p>
            <a:r>
              <a:rPr lang="en-US" altLang="hu-HU" smtClean="0"/>
              <a:t>body wall. The transverse colon does not become fixed</a:t>
            </a:r>
          </a:p>
          <a:p>
            <a:r>
              <a:rPr lang="en-US" altLang="hu-HU" smtClean="0"/>
              <a:t>to the body wall but remains an intraperitoneal organ</a:t>
            </a:r>
          </a:p>
          <a:p>
            <a:r>
              <a:rPr lang="en-US" altLang="hu-HU" smtClean="0"/>
              <a:t>suspended by mesentery. The most inferior portion of</a:t>
            </a:r>
          </a:p>
          <a:p>
            <a:r>
              <a:rPr lang="en-US" altLang="hu-HU" smtClean="0"/>
              <a:t>the colon, the sigmoid colon, also remains suspended</a:t>
            </a:r>
          </a:p>
          <a:p>
            <a:r>
              <a:rPr lang="en-US" altLang="hu-HU" smtClean="0"/>
              <a:t>by mesentery. Figure 14-16 summarizes the final</a:t>
            </a:r>
          </a:p>
          <a:p>
            <a:r>
              <a:rPr lang="en-US" altLang="hu-HU" smtClean="0"/>
              <a:t>disposition of the gastrointestinal organs with respect</a:t>
            </a:r>
          </a:p>
          <a:p>
            <a:r>
              <a:rPr lang="hu-HU" altLang="hu-HU" smtClean="0"/>
              <a:t>to the body wall.</a:t>
            </a:r>
          </a:p>
        </p:txBody>
      </p:sp>
      <p:sp>
        <p:nvSpPr>
          <p:cNvPr id="12186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58CBD5-9F7F-445B-AA80-051B7C2699BB}" type="slidenum">
              <a:rPr lang="hu-HU" altLang="hu-H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19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hu-HU" smtClean="0"/>
              <a:t>After the large intestine returns to the abdominal</a:t>
            </a:r>
          </a:p>
          <a:p>
            <a:r>
              <a:rPr lang="en-US" altLang="hu-HU" smtClean="0"/>
              <a:t>cavity, the dorsal mesenteries of the ascending colon</a:t>
            </a:r>
          </a:p>
          <a:p>
            <a:r>
              <a:rPr lang="en-US" altLang="hu-HU" smtClean="0"/>
              <a:t>and descending colon shorten and fold, bringing these</a:t>
            </a:r>
          </a:p>
          <a:p>
            <a:r>
              <a:rPr lang="en-US" altLang="hu-HU" smtClean="0"/>
              <a:t>organs into contact with the dorsal body wall, where</a:t>
            </a:r>
          </a:p>
          <a:p>
            <a:r>
              <a:rPr lang="en-US" altLang="hu-HU" smtClean="0"/>
              <a:t>they adhere and become secondarily retroperitoneal</a:t>
            </a:r>
          </a:p>
          <a:p>
            <a:r>
              <a:rPr lang="en-US" altLang="hu-HU" smtClean="0"/>
              <a:t>(see Fig. 14-3D). The cecum is suspended from the</a:t>
            </a:r>
          </a:p>
          <a:p>
            <a:r>
              <a:rPr lang="en-US" altLang="hu-HU" smtClean="0"/>
              <a:t>dorsal body wall by a shortened mesentery soon after</a:t>
            </a:r>
          </a:p>
          <a:p>
            <a:r>
              <a:rPr lang="en-US" altLang="hu-HU" smtClean="0"/>
              <a:t>it returns to the abdominal cavity. In the case of ascending</a:t>
            </a:r>
          </a:p>
          <a:p>
            <a:r>
              <a:rPr lang="en-US" altLang="hu-HU" smtClean="0"/>
              <a:t>and descending colons, the shortening and</a:t>
            </a:r>
          </a:p>
          <a:p>
            <a:r>
              <a:rPr lang="en-US" altLang="hu-HU" smtClean="0"/>
              <a:t>folding of the mesenteries is probably related to the</a:t>
            </a:r>
          </a:p>
          <a:p>
            <a:r>
              <a:rPr lang="en-US" altLang="hu-HU" smtClean="0"/>
              <a:t>relative lengthening of the lumbar region of the dorsal</a:t>
            </a:r>
          </a:p>
          <a:p>
            <a:r>
              <a:rPr lang="en-US" altLang="hu-HU" smtClean="0"/>
              <a:t>body wall. The transverse colon does not become fixed</a:t>
            </a:r>
          </a:p>
          <a:p>
            <a:r>
              <a:rPr lang="en-US" altLang="hu-HU" smtClean="0"/>
              <a:t>to the body wall but remains an intraperitoneal organ</a:t>
            </a:r>
          </a:p>
          <a:p>
            <a:r>
              <a:rPr lang="en-US" altLang="hu-HU" smtClean="0"/>
              <a:t>suspended by mesentery. The most inferior portion of</a:t>
            </a:r>
          </a:p>
          <a:p>
            <a:r>
              <a:rPr lang="en-US" altLang="hu-HU" smtClean="0"/>
              <a:t>the colon, the sigmoid colon, also remains suspended</a:t>
            </a:r>
          </a:p>
          <a:p>
            <a:r>
              <a:rPr lang="en-US" altLang="hu-HU" smtClean="0"/>
              <a:t>by mesentery. Figure 14-16 summarizes the final</a:t>
            </a:r>
          </a:p>
          <a:p>
            <a:r>
              <a:rPr lang="en-US" altLang="hu-HU" smtClean="0"/>
              <a:t>disposition of the gastrointestinal organs with respect</a:t>
            </a:r>
          </a:p>
          <a:p>
            <a:r>
              <a:rPr lang="hu-HU" altLang="hu-HU" smtClean="0"/>
              <a:t>to the body wall.</a:t>
            </a:r>
          </a:p>
        </p:txBody>
      </p:sp>
      <p:sp>
        <p:nvSpPr>
          <p:cNvPr id="12186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58CBD5-9F7F-445B-AA80-051B7C2699BB}" type="slidenum">
              <a:rPr lang="hu-HU" altLang="hu-H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19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CB2E451-65E2-4CD8-B3AB-EB503487CE5E}" type="slidenum">
              <a:rPr lang="en-US" altLang="hu-HU" sz="1200">
                <a:solidFill>
                  <a:srgbClr val="000000"/>
                </a:solidFill>
              </a:rPr>
              <a:pPr algn="r" eaLnBrk="1" hangingPunct="1"/>
              <a:t>35</a:t>
            </a:fld>
            <a:endParaRPr lang="en-US" altLang="hu-HU" sz="1200">
              <a:solidFill>
                <a:srgbClr val="000000"/>
              </a:solidFill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hu-HU" smtClean="0"/>
              <a:t>Rectosigmoid contracted</a:t>
            </a:r>
          </a:p>
          <a:p>
            <a:pPr eaLnBrk="1" hangingPunct="1">
              <a:spcBef>
                <a:spcPct val="0"/>
              </a:spcBef>
            </a:pPr>
            <a:r>
              <a:rPr lang="en-US" altLang="hu-HU" smtClean="0"/>
              <a:t>Left colon dilated</a:t>
            </a:r>
          </a:p>
        </p:txBody>
      </p:sp>
    </p:spTree>
    <p:extLst>
      <p:ext uri="{BB962C8B-B14F-4D97-AF65-F5344CB8AC3E}">
        <p14:creationId xmlns:p14="http://schemas.microsoft.com/office/powerpoint/2010/main" val="3514447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E47C04-9A12-4E4C-A9E7-A3609D5B9E25}" type="slidenum">
              <a:rPr lang="hu-HU" altLang="hu-HU"/>
              <a:pPr/>
              <a:t>68</a:t>
            </a:fld>
            <a:endParaRPr lang="hu-HU" altLang="hu-HU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64558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FDBD8-DBAC-4930-887D-5B34456301E7}" type="datetimeFigureOut">
              <a:rPr lang="hu-HU" smtClean="0"/>
              <a:t>2018.05.16.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75C4E-227E-46D6-A6C9-5092608A34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293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FDBD8-DBAC-4930-887D-5B34456301E7}" type="datetimeFigureOut">
              <a:rPr lang="hu-HU" smtClean="0"/>
              <a:t>2018.05.16.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75C4E-227E-46D6-A6C9-5092608A34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938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FDBD8-DBAC-4930-887D-5B34456301E7}" type="datetimeFigureOut">
              <a:rPr lang="hu-HU" smtClean="0"/>
              <a:t>2018.05.16.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75C4E-227E-46D6-A6C9-5092608A34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9497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FDBD8-DBAC-4930-887D-5B34456301E7}" type="datetimeFigureOut">
              <a:rPr lang="hu-HU" smtClean="0"/>
              <a:t>2018.05.16.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75C4E-227E-46D6-A6C9-5092608A34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890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FDBD8-DBAC-4930-887D-5B34456301E7}" type="datetimeFigureOut">
              <a:rPr lang="hu-HU" smtClean="0"/>
              <a:t>2018.05.16.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75C4E-227E-46D6-A6C9-5092608A34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98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FDBD8-DBAC-4930-887D-5B34456301E7}" type="datetimeFigureOut">
              <a:rPr lang="hu-HU" smtClean="0"/>
              <a:t>2018.05.16.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75C4E-227E-46D6-A6C9-5092608A34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7234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FDBD8-DBAC-4930-887D-5B34456301E7}" type="datetimeFigureOut">
              <a:rPr lang="hu-HU" smtClean="0"/>
              <a:t>2018.05.16.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75C4E-227E-46D6-A6C9-5092608A34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2784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FDBD8-DBAC-4930-887D-5B34456301E7}" type="datetimeFigureOut">
              <a:rPr lang="hu-HU" smtClean="0"/>
              <a:t>2018.05.16.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75C4E-227E-46D6-A6C9-5092608A34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659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FDBD8-DBAC-4930-887D-5B34456301E7}" type="datetimeFigureOut">
              <a:rPr lang="hu-HU" smtClean="0"/>
              <a:t>2018.05.16.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75C4E-227E-46D6-A6C9-5092608A34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460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FDBD8-DBAC-4930-887D-5B34456301E7}" type="datetimeFigureOut">
              <a:rPr lang="hu-HU" smtClean="0"/>
              <a:t>2018.05.16.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75C4E-227E-46D6-A6C9-5092608A34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364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FDBD8-DBAC-4930-887D-5B34456301E7}" type="datetimeFigureOut">
              <a:rPr lang="hu-HU" smtClean="0"/>
              <a:t>2018.05.16.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75C4E-227E-46D6-A6C9-5092608A34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251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FDBD8-DBAC-4930-887D-5B34456301E7}" type="datetimeFigureOut">
              <a:rPr lang="hu-HU" smtClean="0"/>
              <a:t>2018.05.16.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75C4E-227E-46D6-A6C9-5092608A34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228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earch.tb.ask.com/search/video.jhtml?searchfor=development+of+gut+video&amp;cb=HJ&amp;pg=GGmain&amp;p2=%5eHJ%5exdm007%5eS08332%5ehu&amp;n=780b626c&amp;qid=063fa16f68e840a0be91643ecd928be5&amp;ss=sub&amp;pn=1&amp;st=tab&amp;ptb=D5116A5A-696C-4730-BD6F-18F15D78977E&amp;tpr=sbt&amp;si=CNj007nXjLwCFcVX3god4ScAuw&amp;author=bobacland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9.png"/><Relationship Id="rId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OhQgcHNLxo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FETAL\coelom18d.bmp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file:///C:\oktat&#225;s\FETAL\coelom18e.bmp" TargetMode="Externa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namedit.com/" TargetMode="External"/><Relationship Id="rId2" Type="http://schemas.openxmlformats.org/officeDocument/2006/relationships/hyperlink" Target="http://images.md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dev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1" y="305594"/>
            <a:ext cx="3565525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2" t="47252" r="40472" b="7805"/>
          <a:stretch>
            <a:fillRect/>
          </a:stretch>
        </p:blipFill>
        <p:spPr bwMode="auto">
          <a:xfrm>
            <a:off x="9271000" y="744538"/>
            <a:ext cx="17272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826001" y="1595438"/>
            <a:ext cx="3668713" cy="14700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hu-HU" altLang="hu-HU" sz="3200" dirty="0">
                <a:solidFill>
                  <a:srgbClr val="002060"/>
                </a:solidFill>
                <a:latin typeface="+mn-lt"/>
              </a:rPr>
              <a:t/>
            </a:r>
            <a:br>
              <a:rPr lang="hu-HU" altLang="hu-HU" sz="3200" dirty="0">
                <a:solidFill>
                  <a:srgbClr val="002060"/>
                </a:solidFill>
                <a:latin typeface="+mn-lt"/>
              </a:rPr>
            </a:br>
            <a:r>
              <a:rPr lang="hu-HU" altLang="hu-HU" sz="3200" b="1" dirty="0">
                <a:solidFill>
                  <a:srgbClr val="002060"/>
                </a:solidFill>
                <a:latin typeface="+mn-lt"/>
              </a:rPr>
              <a:t>A</a:t>
            </a:r>
            <a:r>
              <a:rPr lang="hu-HU" altLang="hu-HU" sz="3200" b="1" dirty="0" smtClean="0">
                <a:solidFill>
                  <a:srgbClr val="002060"/>
                </a:solidFill>
                <a:latin typeface="+mn-lt"/>
              </a:rPr>
              <a:t>z emésztő és húgy-ivarszervek fejlődése</a:t>
            </a:r>
            <a:r>
              <a:rPr lang="hu-HU" altLang="hu-HU" sz="3200" dirty="0">
                <a:solidFill>
                  <a:srgbClr val="002060"/>
                </a:solidFill>
                <a:latin typeface="+mn-lt"/>
              </a:rPr>
              <a:t/>
            </a:r>
            <a:br>
              <a:rPr lang="hu-HU" altLang="hu-HU" sz="3200" dirty="0">
                <a:solidFill>
                  <a:srgbClr val="002060"/>
                </a:solidFill>
                <a:latin typeface="+mn-lt"/>
              </a:rPr>
            </a:br>
            <a:endParaRPr lang="hu-HU" altLang="hu-HU" sz="3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9094" name="Picture 6" descr="http://universe-review.ca/I10-82-pg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6" y="3644901"/>
            <a:ext cx="4473575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1"/>
          <p:cNvSpPr txBox="1">
            <a:spLocks noChangeArrowheads="1"/>
          </p:cNvSpPr>
          <p:nvPr/>
        </p:nvSpPr>
        <p:spPr bwMode="auto">
          <a:xfrm>
            <a:off x="593270" y="4710907"/>
            <a:ext cx="45184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H.-Minkó Krisztina</a:t>
            </a:r>
          </a:p>
          <a:p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Semmelweis  Egyetem</a:t>
            </a:r>
          </a:p>
          <a:p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Humánmorfológiai és Fejlődésbiológiai Intézet</a:t>
            </a:r>
          </a:p>
          <a:p>
            <a:r>
              <a:rPr lang="hu-HU" altLang="hu-HU" smtClean="0">
                <a:solidFill>
                  <a:srgbClr val="002060"/>
                </a:solidFill>
                <a:latin typeface="Calibri" panose="020F0502020204030204" pitchFamily="34" charset="0"/>
              </a:rPr>
              <a:t>GYTK</a:t>
            </a:r>
            <a:endParaRPr lang="hu-HU" altLang="hu-H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3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223838"/>
            <a:ext cx="7886700" cy="663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735388" y="3641726"/>
            <a:ext cx="4851400" cy="83026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400" b="1" dirty="0">
                <a:solidFill>
                  <a:srgbClr val="C00000"/>
                </a:solidFill>
              </a:rPr>
              <a:t>A gyomor </a:t>
            </a:r>
            <a:r>
              <a:rPr lang="hu-HU" sz="2400" b="1" dirty="0" err="1">
                <a:solidFill>
                  <a:srgbClr val="C00000"/>
                </a:solidFill>
              </a:rPr>
              <a:t>jobbraforgása</a:t>
            </a:r>
            <a:r>
              <a:rPr lang="hu-HU" sz="2400" b="1" dirty="0">
                <a:solidFill>
                  <a:srgbClr val="C00000"/>
                </a:solidFill>
              </a:rPr>
              <a:t> és a </a:t>
            </a:r>
            <a:r>
              <a:rPr lang="hu-HU" sz="2400" b="1" dirty="0" err="1">
                <a:solidFill>
                  <a:srgbClr val="C00000"/>
                </a:solidFill>
              </a:rPr>
              <a:t>bursa</a:t>
            </a:r>
            <a:r>
              <a:rPr lang="hu-HU" sz="2400" b="1" dirty="0">
                <a:solidFill>
                  <a:srgbClr val="C00000"/>
                </a:solidFill>
              </a:rPr>
              <a:t> </a:t>
            </a:r>
            <a:r>
              <a:rPr lang="hu-HU" sz="2400" b="1" dirty="0" err="1">
                <a:solidFill>
                  <a:srgbClr val="C00000"/>
                </a:solidFill>
              </a:rPr>
              <a:t>omentalis</a:t>
            </a:r>
            <a:r>
              <a:rPr lang="hu-HU" sz="2400" b="1" dirty="0">
                <a:solidFill>
                  <a:srgbClr val="C00000"/>
                </a:solidFill>
              </a:rPr>
              <a:t> kialakulása</a:t>
            </a:r>
          </a:p>
        </p:txBody>
      </p:sp>
    </p:spTree>
    <p:extLst>
      <p:ext uri="{BB962C8B-B14F-4D97-AF65-F5344CB8AC3E}">
        <p14:creationId xmlns:p14="http://schemas.microsoft.com/office/powerpoint/2010/main" val="381848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4" descr="larsen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5" y="1847850"/>
            <a:ext cx="5538788" cy="37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Text Box 5"/>
          <p:cNvSpPr txBox="1">
            <a:spLocks noChangeArrowheads="1"/>
          </p:cNvSpPr>
          <p:nvPr/>
        </p:nvSpPr>
        <p:spPr bwMode="auto">
          <a:xfrm>
            <a:off x="3771901" y="1827213"/>
            <a:ext cx="1323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aorta</a:t>
            </a:r>
          </a:p>
        </p:txBody>
      </p:sp>
      <p:sp>
        <p:nvSpPr>
          <p:cNvPr id="171012" name="Text Box 6"/>
          <p:cNvSpPr txBox="1">
            <a:spLocks noChangeArrowheads="1"/>
          </p:cNvSpPr>
          <p:nvPr/>
        </p:nvSpPr>
        <p:spPr bwMode="auto">
          <a:xfrm>
            <a:off x="1868488" y="2690813"/>
            <a:ext cx="1484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lép</a:t>
            </a:r>
          </a:p>
        </p:txBody>
      </p:sp>
      <p:sp>
        <p:nvSpPr>
          <p:cNvPr id="171013" name="Text Box 7"/>
          <p:cNvSpPr txBox="1">
            <a:spLocks noChangeArrowheads="1"/>
          </p:cNvSpPr>
          <p:nvPr/>
        </p:nvSpPr>
        <p:spPr bwMode="auto">
          <a:xfrm>
            <a:off x="1900238" y="3432176"/>
            <a:ext cx="1257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gyomor</a:t>
            </a:r>
          </a:p>
        </p:txBody>
      </p:sp>
      <p:sp>
        <p:nvSpPr>
          <p:cNvPr id="171014" name="Text Box 8"/>
          <p:cNvSpPr txBox="1">
            <a:spLocks noChangeArrowheads="1"/>
          </p:cNvSpPr>
          <p:nvPr/>
        </p:nvSpPr>
        <p:spPr bwMode="auto">
          <a:xfrm>
            <a:off x="1825626" y="4132263"/>
            <a:ext cx="1376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0000"/>
                </a:solidFill>
                <a:latin typeface="+mn-lt"/>
              </a:rPr>
              <a:t>máj</a:t>
            </a:r>
          </a:p>
        </p:txBody>
      </p:sp>
      <p:sp>
        <p:nvSpPr>
          <p:cNvPr id="171015" name="Text Box 9"/>
          <p:cNvSpPr txBox="1">
            <a:spLocks noChangeArrowheads="1"/>
          </p:cNvSpPr>
          <p:nvPr/>
        </p:nvSpPr>
        <p:spPr bwMode="auto">
          <a:xfrm>
            <a:off x="2728913" y="4637088"/>
            <a:ext cx="1441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 err="1">
                <a:solidFill>
                  <a:srgbClr val="000000"/>
                </a:solidFill>
                <a:latin typeface="+mn-lt"/>
              </a:rPr>
              <a:t>ligamentum</a:t>
            </a:r>
            <a:r>
              <a:rPr lang="hu-HU" altLang="hu-HU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srgbClr val="000000"/>
                </a:solidFill>
                <a:latin typeface="+mn-lt"/>
              </a:rPr>
              <a:t>falciforme</a:t>
            </a:r>
            <a:endParaRPr lang="hu-HU" altLang="hu-HU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1016" name="Text Box 10"/>
          <p:cNvSpPr txBox="1">
            <a:spLocks noChangeArrowheads="1"/>
          </p:cNvSpPr>
          <p:nvPr/>
        </p:nvSpPr>
        <p:spPr bwMode="auto">
          <a:xfrm>
            <a:off x="4387850" y="5486401"/>
            <a:ext cx="838200" cy="366713"/>
          </a:xfrm>
          <a:prstGeom prst="rect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0000"/>
                </a:solidFill>
                <a:latin typeface="+mn-lt"/>
              </a:rPr>
              <a:t>36 D</a:t>
            </a:r>
          </a:p>
        </p:txBody>
      </p:sp>
      <p:sp>
        <p:nvSpPr>
          <p:cNvPr id="171017" name="Text Box 11"/>
          <p:cNvSpPr txBox="1">
            <a:spLocks noChangeArrowheads="1"/>
          </p:cNvSpPr>
          <p:nvPr/>
        </p:nvSpPr>
        <p:spPr bwMode="auto">
          <a:xfrm>
            <a:off x="1954214" y="1893888"/>
            <a:ext cx="17097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mesogastrium dorsale</a:t>
            </a:r>
          </a:p>
        </p:txBody>
      </p:sp>
      <p:sp>
        <p:nvSpPr>
          <p:cNvPr id="171018" name="Text Box 12"/>
          <p:cNvSpPr txBox="1">
            <a:spLocks noChangeArrowheads="1"/>
          </p:cNvSpPr>
          <p:nvPr/>
        </p:nvSpPr>
        <p:spPr bwMode="auto">
          <a:xfrm>
            <a:off x="4697414" y="2195513"/>
            <a:ext cx="1527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omentum minus</a:t>
            </a:r>
          </a:p>
        </p:txBody>
      </p:sp>
      <p:sp>
        <p:nvSpPr>
          <p:cNvPr id="171019" name="Text Box 13"/>
          <p:cNvSpPr txBox="1">
            <a:spLocks noChangeArrowheads="1"/>
          </p:cNvSpPr>
          <p:nvPr/>
        </p:nvSpPr>
        <p:spPr bwMode="auto">
          <a:xfrm>
            <a:off x="6677026" y="1571626"/>
            <a:ext cx="1323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aorta</a:t>
            </a:r>
          </a:p>
        </p:txBody>
      </p:sp>
      <p:sp>
        <p:nvSpPr>
          <p:cNvPr id="171020" name="Text Box 14"/>
          <p:cNvSpPr txBox="1">
            <a:spLocks noChangeArrowheads="1"/>
          </p:cNvSpPr>
          <p:nvPr/>
        </p:nvSpPr>
        <p:spPr bwMode="auto">
          <a:xfrm>
            <a:off x="8872538" y="1960563"/>
            <a:ext cx="1484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lép</a:t>
            </a:r>
          </a:p>
        </p:txBody>
      </p:sp>
      <p:sp>
        <p:nvSpPr>
          <p:cNvPr id="171021" name="Text Box 15"/>
          <p:cNvSpPr txBox="1">
            <a:spLocks noChangeArrowheads="1"/>
          </p:cNvSpPr>
          <p:nvPr/>
        </p:nvSpPr>
        <p:spPr bwMode="auto">
          <a:xfrm>
            <a:off x="8840788" y="2659063"/>
            <a:ext cx="1257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gyomor</a:t>
            </a:r>
          </a:p>
        </p:txBody>
      </p:sp>
      <p:sp>
        <p:nvSpPr>
          <p:cNvPr id="171022" name="Text Box 18"/>
          <p:cNvSpPr txBox="1">
            <a:spLocks noChangeArrowheads="1"/>
          </p:cNvSpPr>
          <p:nvPr/>
        </p:nvSpPr>
        <p:spPr bwMode="auto">
          <a:xfrm>
            <a:off x="8667750" y="3821113"/>
            <a:ext cx="17097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mesogastrium dorsale</a:t>
            </a:r>
          </a:p>
        </p:txBody>
      </p:sp>
      <p:sp>
        <p:nvSpPr>
          <p:cNvPr id="171023" name="Text Box 19"/>
          <p:cNvSpPr txBox="1">
            <a:spLocks noChangeArrowheads="1"/>
          </p:cNvSpPr>
          <p:nvPr/>
        </p:nvSpPr>
        <p:spPr bwMode="auto">
          <a:xfrm>
            <a:off x="8785226" y="3175000"/>
            <a:ext cx="1527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omentum minus</a:t>
            </a:r>
          </a:p>
        </p:txBody>
      </p:sp>
      <p:sp>
        <p:nvSpPr>
          <p:cNvPr id="171024" name="Text Box 20"/>
          <p:cNvSpPr txBox="1">
            <a:spLocks noChangeArrowheads="1"/>
          </p:cNvSpPr>
          <p:nvPr/>
        </p:nvSpPr>
        <p:spPr bwMode="auto">
          <a:xfrm>
            <a:off x="5138738" y="1443038"/>
            <a:ext cx="1441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ligamentum falciforme</a:t>
            </a:r>
          </a:p>
        </p:txBody>
      </p:sp>
      <p:sp>
        <p:nvSpPr>
          <p:cNvPr id="171025" name="Line 21"/>
          <p:cNvSpPr>
            <a:spLocks noChangeShapeType="1"/>
          </p:cNvSpPr>
          <p:nvPr/>
        </p:nvSpPr>
        <p:spPr bwMode="auto">
          <a:xfrm flipV="1">
            <a:off x="4116389" y="4510088"/>
            <a:ext cx="204787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1026" name="Line 22"/>
          <p:cNvSpPr>
            <a:spLocks noChangeShapeType="1"/>
          </p:cNvSpPr>
          <p:nvPr/>
        </p:nvSpPr>
        <p:spPr bwMode="auto">
          <a:xfrm flipV="1">
            <a:off x="2794000" y="4198939"/>
            <a:ext cx="1517650" cy="160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1027" name="Line 23"/>
          <p:cNvSpPr>
            <a:spLocks noChangeShapeType="1"/>
          </p:cNvSpPr>
          <p:nvPr/>
        </p:nvSpPr>
        <p:spPr bwMode="auto">
          <a:xfrm flipV="1">
            <a:off x="2908301" y="3568700"/>
            <a:ext cx="1393825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1028" name="Line 24"/>
          <p:cNvSpPr>
            <a:spLocks noChangeShapeType="1"/>
          </p:cNvSpPr>
          <p:nvPr/>
        </p:nvSpPr>
        <p:spPr bwMode="auto">
          <a:xfrm>
            <a:off x="2828926" y="2911476"/>
            <a:ext cx="1465263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1029" name="Line 25"/>
          <p:cNvSpPr>
            <a:spLocks noChangeShapeType="1"/>
          </p:cNvSpPr>
          <p:nvPr/>
        </p:nvSpPr>
        <p:spPr bwMode="auto">
          <a:xfrm>
            <a:off x="3246438" y="2281238"/>
            <a:ext cx="1065212" cy="950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1030" name="Line 26"/>
          <p:cNvSpPr>
            <a:spLocks noChangeShapeType="1"/>
          </p:cNvSpPr>
          <p:nvPr/>
        </p:nvSpPr>
        <p:spPr bwMode="auto">
          <a:xfrm flipH="1">
            <a:off x="4329114" y="2147889"/>
            <a:ext cx="142875" cy="923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1031" name="Line 27"/>
          <p:cNvSpPr>
            <a:spLocks noChangeShapeType="1"/>
          </p:cNvSpPr>
          <p:nvPr/>
        </p:nvSpPr>
        <p:spPr bwMode="auto">
          <a:xfrm flipH="1">
            <a:off x="4302125" y="2636838"/>
            <a:ext cx="808038" cy="1206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1032" name="Line 28"/>
          <p:cNvSpPr>
            <a:spLocks noChangeShapeType="1"/>
          </p:cNvSpPr>
          <p:nvPr/>
        </p:nvSpPr>
        <p:spPr bwMode="auto">
          <a:xfrm>
            <a:off x="6345239" y="2068514"/>
            <a:ext cx="460375" cy="1119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1033" name="Line 29"/>
          <p:cNvSpPr>
            <a:spLocks noChangeShapeType="1"/>
          </p:cNvSpPr>
          <p:nvPr/>
        </p:nvSpPr>
        <p:spPr bwMode="auto">
          <a:xfrm flipH="1" flipV="1">
            <a:off x="7915275" y="3976689"/>
            <a:ext cx="914400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1034" name="Line 30"/>
          <p:cNvSpPr>
            <a:spLocks noChangeShapeType="1"/>
          </p:cNvSpPr>
          <p:nvPr/>
        </p:nvSpPr>
        <p:spPr bwMode="auto">
          <a:xfrm flipH="1" flipV="1">
            <a:off x="7524750" y="2911476"/>
            <a:ext cx="1500188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1035" name="Line 31"/>
          <p:cNvSpPr>
            <a:spLocks noChangeShapeType="1"/>
          </p:cNvSpPr>
          <p:nvPr/>
        </p:nvSpPr>
        <p:spPr bwMode="auto">
          <a:xfrm flipH="1" flipV="1">
            <a:off x="7773989" y="2743201"/>
            <a:ext cx="1322387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1036" name="Line 32"/>
          <p:cNvSpPr>
            <a:spLocks noChangeShapeType="1"/>
          </p:cNvSpPr>
          <p:nvPr/>
        </p:nvSpPr>
        <p:spPr bwMode="auto">
          <a:xfrm flipH="1">
            <a:off x="8031163" y="2147888"/>
            <a:ext cx="1331912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1037" name="Line 33"/>
          <p:cNvSpPr>
            <a:spLocks noChangeShapeType="1"/>
          </p:cNvSpPr>
          <p:nvPr/>
        </p:nvSpPr>
        <p:spPr bwMode="auto">
          <a:xfrm>
            <a:off x="7650164" y="1846264"/>
            <a:ext cx="452437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1038" name="Text Box 35"/>
          <p:cNvSpPr txBox="1">
            <a:spLocks noChangeArrowheads="1"/>
          </p:cNvSpPr>
          <p:nvPr/>
        </p:nvSpPr>
        <p:spPr bwMode="auto">
          <a:xfrm>
            <a:off x="3459163" y="446088"/>
            <a:ext cx="524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400" b="1" dirty="0" err="1">
                <a:solidFill>
                  <a:srgbClr val="CC00CC"/>
                </a:solidFill>
                <a:latin typeface="+mn-lt"/>
              </a:rPr>
              <a:t>Mesogastrium</a:t>
            </a:r>
            <a:r>
              <a:rPr lang="hu-HU" altLang="hu-HU" sz="2400" b="1" dirty="0">
                <a:solidFill>
                  <a:srgbClr val="CC00CC"/>
                </a:solidFill>
                <a:latin typeface="+mn-lt"/>
              </a:rPr>
              <a:t> </a:t>
            </a:r>
            <a:r>
              <a:rPr lang="hu-HU" altLang="hu-HU" sz="2400" b="1" dirty="0" err="1">
                <a:solidFill>
                  <a:srgbClr val="CC00CC"/>
                </a:solidFill>
                <a:latin typeface="+mn-lt"/>
              </a:rPr>
              <a:t>ventrale</a:t>
            </a:r>
            <a:r>
              <a:rPr lang="hu-HU" altLang="hu-HU" sz="2400" b="1" dirty="0">
                <a:solidFill>
                  <a:srgbClr val="CC00CC"/>
                </a:solidFill>
                <a:latin typeface="+mn-lt"/>
              </a:rPr>
              <a:t> és </a:t>
            </a:r>
            <a:r>
              <a:rPr lang="hu-HU" altLang="hu-HU" sz="2400" b="1" dirty="0" err="1">
                <a:solidFill>
                  <a:srgbClr val="CC00CC"/>
                </a:solidFill>
                <a:latin typeface="+mn-lt"/>
              </a:rPr>
              <a:t>dorsale</a:t>
            </a:r>
            <a:endParaRPr lang="hu-HU" altLang="hu-HU" sz="2400" b="1" dirty="0">
              <a:solidFill>
                <a:srgbClr val="CC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81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4" descr="larsen0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1" y="2006600"/>
            <a:ext cx="5719763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Text Box 5"/>
          <p:cNvSpPr txBox="1">
            <a:spLocks noChangeArrowheads="1"/>
          </p:cNvSpPr>
          <p:nvPr/>
        </p:nvSpPr>
        <p:spPr bwMode="auto">
          <a:xfrm>
            <a:off x="7861301" y="1520826"/>
            <a:ext cx="1323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vese</a:t>
            </a:r>
          </a:p>
        </p:txBody>
      </p:sp>
      <p:sp>
        <p:nvSpPr>
          <p:cNvPr id="172036" name="Text Box 6"/>
          <p:cNvSpPr txBox="1">
            <a:spLocks noChangeArrowheads="1"/>
          </p:cNvSpPr>
          <p:nvPr/>
        </p:nvSpPr>
        <p:spPr bwMode="auto">
          <a:xfrm>
            <a:off x="4838701" y="3073401"/>
            <a:ext cx="148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lép</a:t>
            </a:r>
          </a:p>
        </p:txBody>
      </p:sp>
      <p:sp>
        <p:nvSpPr>
          <p:cNvPr id="172037" name="Text Box 7"/>
          <p:cNvSpPr txBox="1">
            <a:spLocks noChangeArrowheads="1"/>
          </p:cNvSpPr>
          <p:nvPr/>
        </p:nvSpPr>
        <p:spPr bwMode="auto">
          <a:xfrm>
            <a:off x="1965325" y="3384551"/>
            <a:ext cx="1257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gyomor</a:t>
            </a:r>
          </a:p>
        </p:txBody>
      </p:sp>
      <p:sp>
        <p:nvSpPr>
          <p:cNvPr id="172038" name="Text Box 8"/>
          <p:cNvSpPr txBox="1">
            <a:spLocks noChangeArrowheads="1"/>
          </p:cNvSpPr>
          <p:nvPr/>
        </p:nvSpPr>
        <p:spPr bwMode="auto">
          <a:xfrm>
            <a:off x="2063751" y="4579938"/>
            <a:ext cx="1376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máj</a:t>
            </a:r>
          </a:p>
        </p:txBody>
      </p:sp>
      <p:sp>
        <p:nvSpPr>
          <p:cNvPr id="172039" name="Text Box 10"/>
          <p:cNvSpPr txBox="1">
            <a:spLocks noChangeArrowheads="1"/>
          </p:cNvSpPr>
          <p:nvPr/>
        </p:nvSpPr>
        <p:spPr bwMode="auto">
          <a:xfrm>
            <a:off x="4432300" y="5986463"/>
            <a:ext cx="838200" cy="366712"/>
          </a:xfrm>
          <a:prstGeom prst="rect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40 D</a:t>
            </a:r>
          </a:p>
        </p:txBody>
      </p:sp>
      <p:sp>
        <p:nvSpPr>
          <p:cNvPr id="172040" name="Text Box 14"/>
          <p:cNvSpPr txBox="1">
            <a:spLocks noChangeArrowheads="1"/>
          </p:cNvSpPr>
          <p:nvPr/>
        </p:nvSpPr>
        <p:spPr bwMode="auto">
          <a:xfrm>
            <a:off x="8882063" y="2330451"/>
            <a:ext cx="14843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lép</a:t>
            </a:r>
          </a:p>
        </p:txBody>
      </p:sp>
      <p:sp>
        <p:nvSpPr>
          <p:cNvPr id="172041" name="Text Box 16"/>
          <p:cNvSpPr txBox="1">
            <a:spLocks noChangeArrowheads="1"/>
          </p:cNvSpPr>
          <p:nvPr/>
        </p:nvSpPr>
        <p:spPr bwMode="auto">
          <a:xfrm>
            <a:off x="5299076" y="2038351"/>
            <a:ext cx="1376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máj</a:t>
            </a:r>
          </a:p>
        </p:txBody>
      </p:sp>
      <p:sp>
        <p:nvSpPr>
          <p:cNvPr id="172042" name="Text Box 21"/>
          <p:cNvSpPr txBox="1">
            <a:spLocks noChangeArrowheads="1"/>
          </p:cNvSpPr>
          <p:nvPr/>
        </p:nvSpPr>
        <p:spPr bwMode="auto">
          <a:xfrm>
            <a:off x="8701088" y="3941763"/>
            <a:ext cx="12049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omentum majus</a:t>
            </a:r>
          </a:p>
        </p:txBody>
      </p:sp>
      <p:sp>
        <p:nvSpPr>
          <p:cNvPr id="172043" name="Text Box 22"/>
          <p:cNvSpPr txBox="1">
            <a:spLocks noChangeArrowheads="1"/>
          </p:cNvSpPr>
          <p:nvPr/>
        </p:nvSpPr>
        <p:spPr bwMode="auto">
          <a:xfrm>
            <a:off x="8861425" y="2878139"/>
            <a:ext cx="14097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foramen epiploicum Winslowi</a:t>
            </a:r>
          </a:p>
        </p:txBody>
      </p:sp>
      <p:sp>
        <p:nvSpPr>
          <p:cNvPr id="172044" name="Text Box 23"/>
          <p:cNvSpPr txBox="1">
            <a:spLocks noChangeArrowheads="1"/>
          </p:cNvSpPr>
          <p:nvPr/>
        </p:nvSpPr>
        <p:spPr bwMode="auto">
          <a:xfrm>
            <a:off x="6256339" y="1411288"/>
            <a:ext cx="1527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omentum minus</a:t>
            </a:r>
          </a:p>
        </p:txBody>
      </p:sp>
      <p:sp>
        <p:nvSpPr>
          <p:cNvPr id="172045" name="Text Box 24"/>
          <p:cNvSpPr txBox="1">
            <a:spLocks noChangeArrowheads="1"/>
          </p:cNvSpPr>
          <p:nvPr/>
        </p:nvSpPr>
        <p:spPr bwMode="auto">
          <a:xfrm>
            <a:off x="1825626" y="3852863"/>
            <a:ext cx="1527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omentum minus</a:t>
            </a:r>
          </a:p>
        </p:txBody>
      </p:sp>
      <p:sp>
        <p:nvSpPr>
          <p:cNvPr id="172046" name="Text Box 25"/>
          <p:cNvSpPr txBox="1">
            <a:spLocks noChangeArrowheads="1"/>
          </p:cNvSpPr>
          <p:nvPr/>
        </p:nvSpPr>
        <p:spPr bwMode="auto">
          <a:xfrm>
            <a:off x="1889125" y="2260600"/>
            <a:ext cx="17097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mesogastrium dorsale</a:t>
            </a:r>
          </a:p>
        </p:txBody>
      </p:sp>
      <p:sp>
        <p:nvSpPr>
          <p:cNvPr id="172047" name="Text Box 26"/>
          <p:cNvSpPr txBox="1">
            <a:spLocks noChangeArrowheads="1"/>
          </p:cNvSpPr>
          <p:nvPr/>
        </p:nvSpPr>
        <p:spPr bwMode="auto">
          <a:xfrm>
            <a:off x="8226425" y="4948238"/>
            <a:ext cx="17097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mesogastrium dorsale</a:t>
            </a:r>
          </a:p>
        </p:txBody>
      </p:sp>
      <p:sp>
        <p:nvSpPr>
          <p:cNvPr id="172048" name="Text Box 27"/>
          <p:cNvSpPr txBox="1">
            <a:spLocks noChangeArrowheads="1"/>
          </p:cNvSpPr>
          <p:nvPr/>
        </p:nvSpPr>
        <p:spPr bwMode="auto">
          <a:xfrm>
            <a:off x="2868613" y="4981575"/>
            <a:ext cx="1441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ligamentum falciforme</a:t>
            </a:r>
          </a:p>
        </p:txBody>
      </p:sp>
      <p:sp>
        <p:nvSpPr>
          <p:cNvPr id="172049" name="Text Box 28"/>
          <p:cNvSpPr txBox="1">
            <a:spLocks noChangeArrowheads="1"/>
          </p:cNvSpPr>
          <p:nvPr/>
        </p:nvSpPr>
        <p:spPr bwMode="auto">
          <a:xfrm>
            <a:off x="4816475" y="2441575"/>
            <a:ext cx="1441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ligamentum falciforme</a:t>
            </a:r>
          </a:p>
        </p:txBody>
      </p:sp>
      <p:sp>
        <p:nvSpPr>
          <p:cNvPr id="172050" name="Line 29"/>
          <p:cNvSpPr>
            <a:spLocks noChangeShapeType="1"/>
          </p:cNvSpPr>
          <p:nvPr/>
        </p:nvSpPr>
        <p:spPr bwMode="auto">
          <a:xfrm flipV="1">
            <a:off x="3671888" y="4678364"/>
            <a:ext cx="595312" cy="407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2051" name="Line 30"/>
          <p:cNvSpPr>
            <a:spLocks noChangeShapeType="1"/>
          </p:cNvSpPr>
          <p:nvPr/>
        </p:nvSpPr>
        <p:spPr bwMode="auto">
          <a:xfrm flipV="1">
            <a:off x="3078163" y="4394201"/>
            <a:ext cx="842962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2052" name="Line 31"/>
          <p:cNvSpPr>
            <a:spLocks noChangeShapeType="1"/>
          </p:cNvSpPr>
          <p:nvPr/>
        </p:nvSpPr>
        <p:spPr bwMode="auto">
          <a:xfrm flipV="1">
            <a:off x="2971800" y="4057650"/>
            <a:ext cx="1011238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2053" name="Line 32"/>
          <p:cNvSpPr>
            <a:spLocks noChangeShapeType="1"/>
          </p:cNvSpPr>
          <p:nvPr/>
        </p:nvSpPr>
        <p:spPr bwMode="auto">
          <a:xfrm>
            <a:off x="2962276" y="3603626"/>
            <a:ext cx="1349375" cy="32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2054" name="Line 33"/>
          <p:cNvSpPr>
            <a:spLocks noChangeShapeType="1"/>
          </p:cNvSpPr>
          <p:nvPr/>
        </p:nvSpPr>
        <p:spPr bwMode="auto">
          <a:xfrm>
            <a:off x="3211514" y="2689225"/>
            <a:ext cx="1055687" cy="827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2055" name="Line 34"/>
          <p:cNvSpPr>
            <a:spLocks noChangeShapeType="1"/>
          </p:cNvSpPr>
          <p:nvPr/>
        </p:nvSpPr>
        <p:spPr bwMode="auto">
          <a:xfrm flipH="1">
            <a:off x="4383088" y="3338513"/>
            <a:ext cx="939800" cy="265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2056" name="Line 35"/>
          <p:cNvSpPr>
            <a:spLocks noChangeShapeType="1"/>
          </p:cNvSpPr>
          <p:nvPr/>
        </p:nvSpPr>
        <p:spPr bwMode="auto">
          <a:xfrm>
            <a:off x="6086475" y="2903539"/>
            <a:ext cx="825500" cy="496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2057" name="Line 36"/>
          <p:cNvSpPr>
            <a:spLocks noChangeShapeType="1"/>
          </p:cNvSpPr>
          <p:nvPr/>
        </p:nvSpPr>
        <p:spPr bwMode="auto">
          <a:xfrm flipH="1" flipV="1">
            <a:off x="7729538" y="4581526"/>
            <a:ext cx="647700" cy="460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2058" name="Line 37"/>
          <p:cNvSpPr>
            <a:spLocks noChangeShapeType="1"/>
          </p:cNvSpPr>
          <p:nvPr/>
        </p:nvSpPr>
        <p:spPr bwMode="auto">
          <a:xfrm flipH="1" flipV="1">
            <a:off x="7667626" y="3346451"/>
            <a:ext cx="1065213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2059" name="Line 38"/>
          <p:cNvSpPr>
            <a:spLocks noChangeShapeType="1"/>
          </p:cNvSpPr>
          <p:nvPr/>
        </p:nvSpPr>
        <p:spPr bwMode="auto">
          <a:xfrm flipH="1" flipV="1">
            <a:off x="7250113" y="3302000"/>
            <a:ext cx="1695450" cy="4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2060" name="Line 39"/>
          <p:cNvSpPr>
            <a:spLocks noChangeShapeType="1"/>
          </p:cNvSpPr>
          <p:nvPr/>
        </p:nvSpPr>
        <p:spPr bwMode="auto">
          <a:xfrm flipH="1">
            <a:off x="8031164" y="2547939"/>
            <a:ext cx="1322387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2061" name="Line 40"/>
          <p:cNvSpPr>
            <a:spLocks noChangeShapeType="1"/>
          </p:cNvSpPr>
          <p:nvPr/>
        </p:nvSpPr>
        <p:spPr bwMode="auto">
          <a:xfrm flipH="1">
            <a:off x="7996238" y="1855789"/>
            <a:ext cx="354012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2062" name="Line 41"/>
          <p:cNvSpPr>
            <a:spLocks noChangeShapeType="1"/>
          </p:cNvSpPr>
          <p:nvPr/>
        </p:nvSpPr>
        <p:spPr bwMode="auto">
          <a:xfrm>
            <a:off x="6992939" y="2014539"/>
            <a:ext cx="407987" cy="835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2063" name="Line 42"/>
          <p:cNvSpPr>
            <a:spLocks noChangeShapeType="1"/>
          </p:cNvSpPr>
          <p:nvPr/>
        </p:nvSpPr>
        <p:spPr bwMode="auto">
          <a:xfrm>
            <a:off x="6300789" y="2273301"/>
            <a:ext cx="719137" cy="531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2064" name="Text Box 45"/>
          <p:cNvSpPr txBox="1">
            <a:spLocks noChangeArrowheads="1"/>
          </p:cNvSpPr>
          <p:nvPr/>
        </p:nvSpPr>
        <p:spPr bwMode="auto">
          <a:xfrm>
            <a:off x="3459163" y="446088"/>
            <a:ext cx="524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400" b="1" dirty="0" err="1">
                <a:solidFill>
                  <a:srgbClr val="CC00CC"/>
                </a:solidFill>
                <a:latin typeface="+mn-lt"/>
              </a:rPr>
              <a:t>Mesogastrium</a:t>
            </a:r>
            <a:r>
              <a:rPr lang="hu-HU" altLang="hu-HU" sz="2400" b="1" dirty="0">
                <a:solidFill>
                  <a:srgbClr val="CC00CC"/>
                </a:solidFill>
                <a:latin typeface="+mn-lt"/>
              </a:rPr>
              <a:t> </a:t>
            </a:r>
            <a:r>
              <a:rPr lang="hu-HU" altLang="hu-HU" sz="2400" b="1" dirty="0" err="1">
                <a:solidFill>
                  <a:srgbClr val="CC00CC"/>
                </a:solidFill>
                <a:latin typeface="+mn-lt"/>
              </a:rPr>
              <a:t>ventrale</a:t>
            </a:r>
            <a:r>
              <a:rPr lang="hu-HU" altLang="hu-HU" sz="2400" b="1" dirty="0">
                <a:solidFill>
                  <a:srgbClr val="CC00CC"/>
                </a:solidFill>
                <a:latin typeface="+mn-lt"/>
              </a:rPr>
              <a:t> és </a:t>
            </a:r>
            <a:r>
              <a:rPr lang="hu-HU" altLang="hu-HU" sz="2400" b="1" dirty="0" err="1">
                <a:solidFill>
                  <a:srgbClr val="CC00CC"/>
                </a:solidFill>
                <a:latin typeface="+mn-lt"/>
              </a:rPr>
              <a:t>dorsale</a:t>
            </a:r>
            <a:endParaRPr lang="hu-HU" altLang="hu-HU" sz="2400" b="1" dirty="0">
              <a:solidFill>
                <a:srgbClr val="CC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31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4" descr="larsen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4" y="1984376"/>
            <a:ext cx="627697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Text Box 5"/>
          <p:cNvSpPr txBox="1">
            <a:spLocks noChangeArrowheads="1"/>
          </p:cNvSpPr>
          <p:nvPr/>
        </p:nvSpPr>
        <p:spPr bwMode="auto">
          <a:xfrm>
            <a:off x="8882063" y="2330451"/>
            <a:ext cx="14843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lép</a:t>
            </a:r>
          </a:p>
        </p:txBody>
      </p:sp>
      <p:sp>
        <p:nvSpPr>
          <p:cNvPr id="173060" name="Text Box 9"/>
          <p:cNvSpPr txBox="1">
            <a:spLocks noChangeArrowheads="1"/>
          </p:cNvSpPr>
          <p:nvPr/>
        </p:nvSpPr>
        <p:spPr bwMode="auto">
          <a:xfrm>
            <a:off x="2298700" y="2130425"/>
            <a:ext cx="11826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bursa omentalis</a:t>
            </a:r>
          </a:p>
        </p:txBody>
      </p:sp>
      <p:sp>
        <p:nvSpPr>
          <p:cNvPr id="173061" name="Text Box 10"/>
          <p:cNvSpPr txBox="1">
            <a:spLocks noChangeArrowheads="1"/>
          </p:cNvSpPr>
          <p:nvPr/>
        </p:nvSpPr>
        <p:spPr bwMode="auto">
          <a:xfrm>
            <a:off x="3730625" y="1666875"/>
            <a:ext cx="17541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ligamentum phrenicolienale</a:t>
            </a:r>
          </a:p>
        </p:txBody>
      </p:sp>
      <p:sp>
        <p:nvSpPr>
          <p:cNvPr id="173062" name="Text Box 13"/>
          <p:cNvSpPr txBox="1">
            <a:spLocks noChangeArrowheads="1"/>
          </p:cNvSpPr>
          <p:nvPr/>
        </p:nvSpPr>
        <p:spPr bwMode="auto">
          <a:xfrm>
            <a:off x="4432300" y="5986463"/>
            <a:ext cx="838200" cy="366712"/>
          </a:xfrm>
          <a:prstGeom prst="rect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42 D</a:t>
            </a:r>
          </a:p>
        </p:txBody>
      </p:sp>
      <p:sp>
        <p:nvSpPr>
          <p:cNvPr id="173063" name="Text Box 14"/>
          <p:cNvSpPr txBox="1">
            <a:spLocks noChangeArrowheads="1"/>
          </p:cNvSpPr>
          <p:nvPr/>
        </p:nvSpPr>
        <p:spPr bwMode="auto">
          <a:xfrm>
            <a:off x="4816475" y="2286000"/>
            <a:ext cx="14097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foramen epiploicum Winslowi</a:t>
            </a:r>
          </a:p>
        </p:txBody>
      </p:sp>
      <p:sp>
        <p:nvSpPr>
          <p:cNvPr id="173064" name="Text Box 15"/>
          <p:cNvSpPr txBox="1">
            <a:spLocks noChangeArrowheads="1"/>
          </p:cNvSpPr>
          <p:nvPr/>
        </p:nvSpPr>
        <p:spPr bwMode="auto">
          <a:xfrm>
            <a:off x="1944688" y="4867275"/>
            <a:ext cx="14097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foramen epiploicum Winslowi</a:t>
            </a:r>
          </a:p>
        </p:txBody>
      </p:sp>
      <p:sp>
        <p:nvSpPr>
          <p:cNvPr id="173065" name="Text Box 16"/>
          <p:cNvSpPr txBox="1">
            <a:spLocks noChangeArrowheads="1"/>
          </p:cNvSpPr>
          <p:nvPr/>
        </p:nvSpPr>
        <p:spPr bwMode="auto">
          <a:xfrm>
            <a:off x="8647114" y="1409700"/>
            <a:ext cx="1754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ligamentum phrenicolienale</a:t>
            </a:r>
          </a:p>
        </p:txBody>
      </p:sp>
      <p:sp>
        <p:nvSpPr>
          <p:cNvPr id="173066" name="Text Box 17"/>
          <p:cNvSpPr txBox="1">
            <a:spLocks noChangeArrowheads="1"/>
          </p:cNvSpPr>
          <p:nvPr/>
        </p:nvSpPr>
        <p:spPr bwMode="auto">
          <a:xfrm>
            <a:off x="8936039" y="3162300"/>
            <a:ext cx="17097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mesogastrium dorsale</a:t>
            </a:r>
          </a:p>
        </p:txBody>
      </p:sp>
      <p:sp>
        <p:nvSpPr>
          <p:cNvPr id="173067" name="Text Box 18"/>
          <p:cNvSpPr txBox="1">
            <a:spLocks noChangeArrowheads="1"/>
          </p:cNvSpPr>
          <p:nvPr/>
        </p:nvSpPr>
        <p:spPr bwMode="auto">
          <a:xfrm>
            <a:off x="8753476" y="4146550"/>
            <a:ext cx="1204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omentum majus</a:t>
            </a:r>
          </a:p>
        </p:txBody>
      </p:sp>
      <p:sp>
        <p:nvSpPr>
          <p:cNvPr id="173068" name="Line 19"/>
          <p:cNvSpPr>
            <a:spLocks noChangeShapeType="1"/>
          </p:cNvSpPr>
          <p:nvPr/>
        </p:nvSpPr>
        <p:spPr bwMode="auto">
          <a:xfrm flipV="1">
            <a:off x="3103564" y="4191001"/>
            <a:ext cx="782637" cy="1001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3069" name="Line 20"/>
          <p:cNvSpPr>
            <a:spLocks noChangeShapeType="1"/>
          </p:cNvSpPr>
          <p:nvPr/>
        </p:nvSpPr>
        <p:spPr bwMode="auto">
          <a:xfrm>
            <a:off x="3406775" y="2636838"/>
            <a:ext cx="719138" cy="1181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3070" name="Line 21"/>
          <p:cNvSpPr>
            <a:spLocks noChangeShapeType="1"/>
          </p:cNvSpPr>
          <p:nvPr/>
        </p:nvSpPr>
        <p:spPr bwMode="auto">
          <a:xfrm flipH="1">
            <a:off x="4302126" y="2298701"/>
            <a:ext cx="390525" cy="141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3071" name="Line 22"/>
          <p:cNvSpPr>
            <a:spLocks noChangeShapeType="1"/>
          </p:cNvSpPr>
          <p:nvPr/>
        </p:nvSpPr>
        <p:spPr bwMode="auto">
          <a:xfrm>
            <a:off x="6007100" y="2973388"/>
            <a:ext cx="1225550" cy="488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3072" name="Line 23"/>
          <p:cNvSpPr>
            <a:spLocks noChangeShapeType="1"/>
          </p:cNvSpPr>
          <p:nvPr/>
        </p:nvSpPr>
        <p:spPr bwMode="auto">
          <a:xfrm flipH="1" flipV="1">
            <a:off x="7747001" y="3843339"/>
            <a:ext cx="1057275" cy="542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3073" name="Line 24"/>
          <p:cNvSpPr>
            <a:spLocks noChangeShapeType="1"/>
          </p:cNvSpPr>
          <p:nvPr/>
        </p:nvSpPr>
        <p:spPr bwMode="auto">
          <a:xfrm flipH="1" flipV="1">
            <a:off x="8154988" y="3319463"/>
            <a:ext cx="906462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3074" name="Line 25"/>
          <p:cNvSpPr>
            <a:spLocks noChangeShapeType="1"/>
          </p:cNvSpPr>
          <p:nvPr/>
        </p:nvSpPr>
        <p:spPr bwMode="auto">
          <a:xfrm flipH="1">
            <a:off x="8147050" y="1997076"/>
            <a:ext cx="1136650" cy="684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3075" name="Line 26"/>
          <p:cNvSpPr>
            <a:spLocks noChangeShapeType="1"/>
          </p:cNvSpPr>
          <p:nvPr/>
        </p:nvSpPr>
        <p:spPr bwMode="auto">
          <a:xfrm flipH="1">
            <a:off x="8154988" y="2503489"/>
            <a:ext cx="1198562" cy="274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3076" name="Text Box 28"/>
          <p:cNvSpPr txBox="1">
            <a:spLocks noChangeArrowheads="1"/>
          </p:cNvSpPr>
          <p:nvPr/>
        </p:nvSpPr>
        <p:spPr bwMode="auto">
          <a:xfrm>
            <a:off x="3459163" y="446088"/>
            <a:ext cx="524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400" b="1" dirty="0" err="1">
                <a:solidFill>
                  <a:srgbClr val="CC00CC"/>
                </a:solidFill>
                <a:latin typeface="+mn-lt"/>
              </a:rPr>
              <a:t>Mesogastrium</a:t>
            </a:r>
            <a:r>
              <a:rPr lang="hu-HU" altLang="hu-HU" sz="2400" b="1" dirty="0">
                <a:solidFill>
                  <a:srgbClr val="CC00CC"/>
                </a:solidFill>
                <a:latin typeface="+mn-lt"/>
              </a:rPr>
              <a:t> </a:t>
            </a:r>
            <a:r>
              <a:rPr lang="hu-HU" altLang="hu-HU" sz="2400" b="1" dirty="0" err="1">
                <a:solidFill>
                  <a:srgbClr val="CC00CC"/>
                </a:solidFill>
                <a:latin typeface="+mn-lt"/>
              </a:rPr>
              <a:t>ventrale</a:t>
            </a:r>
            <a:r>
              <a:rPr lang="hu-HU" altLang="hu-HU" sz="2400" b="1" dirty="0">
                <a:solidFill>
                  <a:srgbClr val="CC00CC"/>
                </a:solidFill>
                <a:latin typeface="+mn-lt"/>
              </a:rPr>
              <a:t> és </a:t>
            </a:r>
            <a:r>
              <a:rPr lang="hu-HU" altLang="hu-HU" sz="2400" b="1" dirty="0" err="1">
                <a:solidFill>
                  <a:srgbClr val="CC00CC"/>
                </a:solidFill>
                <a:latin typeface="+mn-lt"/>
              </a:rPr>
              <a:t>dorsale</a:t>
            </a:r>
            <a:endParaRPr lang="hu-HU" altLang="hu-HU" sz="2400" b="1" dirty="0">
              <a:solidFill>
                <a:srgbClr val="CC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420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4314"/>
            <a:ext cx="7620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17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90500"/>
            <a:ext cx="482917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4" descr="larsen0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1817689"/>
            <a:ext cx="4348162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Text Box 5"/>
          <p:cNvSpPr txBox="1">
            <a:spLocks noChangeArrowheads="1"/>
          </p:cNvSpPr>
          <p:nvPr/>
        </p:nvSpPr>
        <p:spPr bwMode="auto">
          <a:xfrm>
            <a:off x="3321051" y="1044575"/>
            <a:ext cx="1882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 err="1">
                <a:solidFill>
                  <a:srgbClr val="000000"/>
                </a:solidFill>
                <a:latin typeface="+mn-lt"/>
              </a:rPr>
              <a:t>septum</a:t>
            </a:r>
            <a:r>
              <a:rPr lang="hu-HU" altLang="hu-HU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srgbClr val="000000"/>
                </a:solidFill>
                <a:latin typeface="+mn-lt"/>
              </a:rPr>
              <a:t>transversum</a:t>
            </a:r>
            <a:endParaRPr lang="hu-HU" altLang="hu-HU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6132" name="Text Box 6"/>
          <p:cNvSpPr txBox="1">
            <a:spLocks noChangeArrowheads="1"/>
          </p:cNvSpPr>
          <p:nvPr/>
        </p:nvSpPr>
        <p:spPr bwMode="auto">
          <a:xfrm>
            <a:off x="2879725" y="1679576"/>
            <a:ext cx="1150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máj</a:t>
            </a:r>
          </a:p>
        </p:txBody>
      </p:sp>
      <p:sp>
        <p:nvSpPr>
          <p:cNvPr id="176133" name="Text Box 7"/>
          <p:cNvSpPr txBox="1">
            <a:spLocks noChangeArrowheads="1"/>
          </p:cNvSpPr>
          <p:nvPr/>
        </p:nvSpPr>
        <p:spPr bwMode="auto">
          <a:xfrm>
            <a:off x="5043488" y="958851"/>
            <a:ext cx="119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gyomor</a:t>
            </a:r>
          </a:p>
        </p:txBody>
      </p:sp>
      <p:sp>
        <p:nvSpPr>
          <p:cNvPr id="176134" name="Text Box 8"/>
          <p:cNvSpPr txBox="1">
            <a:spLocks noChangeArrowheads="1"/>
          </p:cNvSpPr>
          <p:nvPr/>
        </p:nvSpPr>
        <p:spPr bwMode="auto">
          <a:xfrm>
            <a:off x="2265363" y="2119313"/>
            <a:ext cx="1720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mesogastrium ventrale</a:t>
            </a:r>
          </a:p>
        </p:txBody>
      </p:sp>
      <p:sp>
        <p:nvSpPr>
          <p:cNvPr id="176135" name="Text Box 9"/>
          <p:cNvSpPr txBox="1">
            <a:spLocks noChangeArrowheads="1"/>
          </p:cNvSpPr>
          <p:nvPr/>
        </p:nvSpPr>
        <p:spPr bwMode="auto">
          <a:xfrm>
            <a:off x="2944813" y="3711575"/>
            <a:ext cx="14398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ventralis pancreas-telep</a:t>
            </a:r>
          </a:p>
        </p:txBody>
      </p:sp>
      <p:sp>
        <p:nvSpPr>
          <p:cNvPr id="176136" name="Text Box 10"/>
          <p:cNvSpPr txBox="1">
            <a:spLocks noChangeArrowheads="1"/>
          </p:cNvSpPr>
          <p:nvPr/>
        </p:nvSpPr>
        <p:spPr bwMode="auto">
          <a:xfrm>
            <a:off x="4213225" y="4424364"/>
            <a:ext cx="14414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dorsalis pancreas-telep</a:t>
            </a:r>
          </a:p>
        </p:txBody>
      </p:sp>
      <p:sp>
        <p:nvSpPr>
          <p:cNvPr id="176137" name="Text Box 11"/>
          <p:cNvSpPr txBox="1">
            <a:spLocks noChangeArrowheads="1"/>
          </p:cNvSpPr>
          <p:nvPr/>
        </p:nvSpPr>
        <p:spPr bwMode="auto">
          <a:xfrm>
            <a:off x="5551488" y="1282700"/>
            <a:ext cx="203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mesogastrium dorsale</a:t>
            </a:r>
          </a:p>
        </p:txBody>
      </p:sp>
      <p:sp>
        <p:nvSpPr>
          <p:cNvPr id="176138" name="Text Box 12"/>
          <p:cNvSpPr txBox="1">
            <a:spLocks noChangeArrowheads="1"/>
          </p:cNvSpPr>
          <p:nvPr/>
        </p:nvSpPr>
        <p:spPr bwMode="auto">
          <a:xfrm>
            <a:off x="2438400" y="2768600"/>
            <a:ext cx="1441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 err="1">
                <a:solidFill>
                  <a:srgbClr val="000000"/>
                </a:solidFill>
                <a:latin typeface="+mn-lt"/>
              </a:rPr>
              <a:t>ligamentum</a:t>
            </a:r>
            <a:r>
              <a:rPr lang="hu-HU" altLang="hu-HU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srgbClr val="000000"/>
                </a:solidFill>
                <a:latin typeface="+mn-lt"/>
              </a:rPr>
              <a:t>falciforme</a:t>
            </a:r>
            <a:endParaRPr lang="hu-HU" altLang="hu-HU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6139" name="Text Box 15"/>
          <p:cNvSpPr txBox="1">
            <a:spLocks noChangeArrowheads="1"/>
          </p:cNvSpPr>
          <p:nvPr/>
        </p:nvSpPr>
        <p:spPr bwMode="auto">
          <a:xfrm>
            <a:off x="2832100" y="5356226"/>
            <a:ext cx="838200" cy="366713"/>
          </a:xfrm>
          <a:prstGeom prst="rect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30 D</a:t>
            </a:r>
          </a:p>
        </p:txBody>
      </p:sp>
      <p:sp>
        <p:nvSpPr>
          <p:cNvPr id="176140" name="Text Box 16"/>
          <p:cNvSpPr txBox="1">
            <a:spLocks noChangeArrowheads="1"/>
          </p:cNvSpPr>
          <p:nvPr/>
        </p:nvSpPr>
        <p:spPr bwMode="auto">
          <a:xfrm>
            <a:off x="8551863" y="1220788"/>
            <a:ext cx="838200" cy="366712"/>
          </a:xfrm>
          <a:prstGeom prst="rect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32 D</a:t>
            </a:r>
          </a:p>
        </p:txBody>
      </p:sp>
      <p:sp>
        <p:nvSpPr>
          <p:cNvPr id="176141" name="Text Box 17"/>
          <p:cNvSpPr txBox="1">
            <a:spLocks noChangeArrowheads="1"/>
          </p:cNvSpPr>
          <p:nvPr/>
        </p:nvSpPr>
        <p:spPr bwMode="auto">
          <a:xfrm>
            <a:off x="8383588" y="1863726"/>
            <a:ext cx="119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gyomor</a:t>
            </a:r>
          </a:p>
        </p:txBody>
      </p:sp>
      <p:sp>
        <p:nvSpPr>
          <p:cNvPr id="176142" name="Text Box 18"/>
          <p:cNvSpPr txBox="1">
            <a:spLocks noChangeArrowheads="1"/>
          </p:cNvSpPr>
          <p:nvPr/>
        </p:nvSpPr>
        <p:spPr bwMode="auto">
          <a:xfrm>
            <a:off x="6521450" y="3003550"/>
            <a:ext cx="1333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ductus hepaticus</a:t>
            </a:r>
          </a:p>
        </p:txBody>
      </p:sp>
      <p:sp>
        <p:nvSpPr>
          <p:cNvPr id="176143" name="Text Box 19"/>
          <p:cNvSpPr txBox="1">
            <a:spLocks noChangeArrowheads="1"/>
          </p:cNvSpPr>
          <p:nvPr/>
        </p:nvSpPr>
        <p:spPr bwMode="auto">
          <a:xfrm>
            <a:off x="5187950" y="5210175"/>
            <a:ext cx="17097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diverticulum cysticum</a:t>
            </a:r>
          </a:p>
        </p:txBody>
      </p:sp>
      <p:sp>
        <p:nvSpPr>
          <p:cNvPr id="176144" name="Text Box 20"/>
          <p:cNvSpPr txBox="1">
            <a:spLocks noChangeArrowheads="1"/>
          </p:cNvSpPr>
          <p:nvPr/>
        </p:nvSpPr>
        <p:spPr bwMode="auto">
          <a:xfrm>
            <a:off x="8710613" y="4522789"/>
            <a:ext cx="14414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dorsalis pancreas-telep</a:t>
            </a:r>
          </a:p>
        </p:txBody>
      </p:sp>
      <p:sp>
        <p:nvSpPr>
          <p:cNvPr id="176145" name="Text Box 21"/>
          <p:cNvSpPr txBox="1">
            <a:spLocks noChangeArrowheads="1"/>
          </p:cNvSpPr>
          <p:nvPr/>
        </p:nvSpPr>
        <p:spPr bwMode="auto">
          <a:xfrm>
            <a:off x="6537325" y="5864225"/>
            <a:ext cx="307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a ventralis pancreas-telep áthelyeződése</a:t>
            </a:r>
          </a:p>
        </p:txBody>
      </p:sp>
      <p:sp>
        <p:nvSpPr>
          <p:cNvPr id="176146" name="Line 22"/>
          <p:cNvSpPr>
            <a:spLocks noChangeShapeType="1"/>
          </p:cNvSpPr>
          <p:nvPr/>
        </p:nvSpPr>
        <p:spPr bwMode="auto">
          <a:xfrm>
            <a:off x="4808539" y="1651001"/>
            <a:ext cx="407987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6147" name="Line 23"/>
          <p:cNvSpPr>
            <a:spLocks noChangeShapeType="1"/>
          </p:cNvSpPr>
          <p:nvPr/>
        </p:nvSpPr>
        <p:spPr bwMode="auto">
          <a:xfrm>
            <a:off x="3752851" y="1927226"/>
            <a:ext cx="1624013" cy="993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6148" name="Line 24"/>
          <p:cNvSpPr>
            <a:spLocks noChangeShapeType="1"/>
          </p:cNvSpPr>
          <p:nvPr/>
        </p:nvSpPr>
        <p:spPr bwMode="auto">
          <a:xfrm>
            <a:off x="3671888" y="2530476"/>
            <a:ext cx="1225550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6149" name="Line 25"/>
          <p:cNvSpPr>
            <a:spLocks noChangeShapeType="1"/>
          </p:cNvSpPr>
          <p:nvPr/>
        </p:nvSpPr>
        <p:spPr bwMode="auto">
          <a:xfrm>
            <a:off x="3716339" y="3133726"/>
            <a:ext cx="1190625" cy="239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6150" name="Line 26"/>
          <p:cNvSpPr>
            <a:spLocks noChangeShapeType="1"/>
          </p:cNvSpPr>
          <p:nvPr/>
        </p:nvSpPr>
        <p:spPr bwMode="auto">
          <a:xfrm flipV="1">
            <a:off x="4222750" y="3400426"/>
            <a:ext cx="127000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6151" name="Line 27"/>
          <p:cNvSpPr>
            <a:spLocks noChangeShapeType="1"/>
          </p:cNvSpPr>
          <p:nvPr/>
        </p:nvSpPr>
        <p:spPr bwMode="auto">
          <a:xfrm flipV="1">
            <a:off x="5386389" y="3479801"/>
            <a:ext cx="479425" cy="1127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6152" name="Line 28"/>
          <p:cNvSpPr>
            <a:spLocks noChangeShapeType="1"/>
          </p:cNvSpPr>
          <p:nvPr/>
        </p:nvSpPr>
        <p:spPr bwMode="auto">
          <a:xfrm>
            <a:off x="5634038" y="1287463"/>
            <a:ext cx="355600" cy="142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6153" name="Line 29"/>
          <p:cNvSpPr>
            <a:spLocks noChangeShapeType="1"/>
          </p:cNvSpPr>
          <p:nvPr/>
        </p:nvSpPr>
        <p:spPr bwMode="auto">
          <a:xfrm flipH="1">
            <a:off x="6326188" y="1890714"/>
            <a:ext cx="222250" cy="1030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6154" name="Line 30"/>
          <p:cNvSpPr>
            <a:spLocks noChangeShapeType="1"/>
          </p:cNvSpPr>
          <p:nvPr/>
        </p:nvSpPr>
        <p:spPr bwMode="auto">
          <a:xfrm flipH="1">
            <a:off x="8040688" y="2174876"/>
            <a:ext cx="798512" cy="968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6155" name="Line 31"/>
          <p:cNvSpPr>
            <a:spLocks noChangeShapeType="1"/>
          </p:cNvSpPr>
          <p:nvPr/>
        </p:nvSpPr>
        <p:spPr bwMode="auto">
          <a:xfrm flipH="1">
            <a:off x="6938963" y="3595689"/>
            <a:ext cx="355600" cy="896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6156" name="Line 32"/>
          <p:cNvSpPr>
            <a:spLocks noChangeShapeType="1"/>
          </p:cNvSpPr>
          <p:nvPr/>
        </p:nvSpPr>
        <p:spPr bwMode="auto">
          <a:xfrm flipV="1">
            <a:off x="6370638" y="4687888"/>
            <a:ext cx="239712" cy="620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6157" name="Line 33"/>
          <p:cNvSpPr>
            <a:spLocks noChangeShapeType="1"/>
          </p:cNvSpPr>
          <p:nvPr/>
        </p:nvSpPr>
        <p:spPr bwMode="auto">
          <a:xfrm flipV="1">
            <a:off x="6753225" y="5060950"/>
            <a:ext cx="222250" cy="86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6158" name="Line 34"/>
          <p:cNvSpPr>
            <a:spLocks noChangeShapeType="1"/>
          </p:cNvSpPr>
          <p:nvPr/>
        </p:nvSpPr>
        <p:spPr bwMode="auto">
          <a:xfrm flipH="1" flipV="1">
            <a:off x="8243889" y="4606926"/>
            <a:ext cx="719137" cy="239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6159" name="Text Box 37"/>
          <p:cNvSpPr txBox="1">
            <a:spLocks noChangeArrowheads="1"/>
          </p:cNvSpPr>
          <p:nvPr/>
        </p:nvSpPr>
        <p:spPr bwMode="auto">
          <a:xfrm>
            <a:off x="3375026" y="454025"/>
            <a:ext cx="5427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400" b="1" dirty="0">
                <a:solidFill>
                  <a:srgbClr val="CC00CC"/>
                </a:solidFill>
                <a:latin typeface="+mn-lt"/>
              </a:rPr>
              <a:t>A bélcsatorna mirigyeinek telepei, </a:t>
            </a:r>
            <a:r>
              <a:rPr lang="hu-HU" altLang="hu-HU" sz="2400" b="1" dirty="0" err="1">
                <a:solidFill>
                  <a:srgbClr val="CC00CC"/>
                </a:solidFill>
                <a:latin typeface="+mn-lt"/>
              </a:rPr>
              <a:t>előbél</a:t>
            </a:r>
            <a:endParaRPr lang="hu-HU" altLang="hu-HU" sz="2400" b="1" dirty="0">
              <a:solidFill>
                <a:srgbClr val="CC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885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4" descr="larsen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4" y="2206626"/>
            <a:ext cx="584517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5" name="Text Box 5"/>
          <p:cNvSpPr txBox="1">
            <a:spLocks noChangeArrowheads="1"/>
          </p:cNvSpPr>
          <p:nvPr/>
        </p:nvSpPr>
        <p:spPr bwMode="auto">
          <a:xfrm>
            <a:off x="2276476" y="1477963"/>
            <a:ext cx="1882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septum transversum</a:t>
            </a:r>
          </a:p>
        </p:txBody>
      </p:sp>
      <p:sp>
        <p:nvSpPr>
          <p:cNvPr id="177156" name="Text Box 6"/>
          <p:cNvSpPr txBox="1">
            <a:spLocks noChangeArrowheads="1"/>
          </p:cNvSpPr>
          <p:nvPr/>
        </p:nvSpPr>
        <p:spPr bwMode="auto">
          <a:xfrm>
            <a:off x="2136775" y="2682876"/>
            <a:ext cx="1150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máj</a:t>
            </a:r>
          </a:p>
        </p:txBody>
      </p:sp>
      <p:sp>
        <p:nvSpPr>
          <p:cNvPr id="177157" name="Text Box 7"/>
          <p:cNvSpPr txBox="1">
            <a:spLocks noChangeArrowheads="1"/>
          </p:cNvSpPr>
          <p:nvPr/>
        </p:nvSpPr>
        <p:spPr bwMode="auto">
          <a:xfrm>
            <a:off x="2170114" y="4865688"/>
            <a:ext cx="1698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mesogastrium ventrale</a:t>
            </a:r>
          </a:p>
        </p:txBody>
      </p:sp>
      <p:sp>
        <p:nvSpPr>
          <p:cNvPr id="177158" name="Text Box 8"/>
          <p:cNvSpPr txBox="1">
            <a:spLocks noChangeArrowheads="1"/>
          </p:cNvSpPr>
          <p:nvPr/>
        </p:nvSpPr>
        <p:spPr bwMode="auto">
          <a:xfrm>
            <a:off x="3116263" y="5802313"/>
            <a:ext cx="19034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ventralis pancreastelep</a:t>
            </a:r>
          </a:p>
        </p:txBody>
      </p:sp>
      <p:sp>
        <p:nvSpPr>
          <p:cNvPr id="177159" name="Text Box 9"/>
          <p:cNvSpPr txBox="1">
            <a:spLocks noChangeArrowheads="1"/>
          </p:cNvSpPr>
          <p:nvPr/>
        </p:nvSpPr>
        <p:spPr bwMode="auto">
          <a:xfrm>
            <a:off x="4859338" y="1489076"/>
            <a:ext cx="119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gyomor</a:t>
            </a:r>
          </a:p>
        </p:txBody>
      </p:sp>
      <p:sp>
        <p:nvSpPr>
          <p:cNvPr id="177160" name="Text Box 10"/>
          <p:cNvSpPr txBox="1">
            <a:spLocks noChangeArrowheads="1"/>
          </p:cNvSpPr>
          <p:nvPr/>
        </p:nvSpPr>
        <p:spPr bwMode="auto">
          <a:xfrm>
            <a:off x="4665663" y="5502275"/>
            <a:ext cx="19034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dorsalis pancreastelep</a:t>
            </a:r>
          </a:p>
        </p:txBody>
      </p:sp>
      <p:sp>
        <p:nvSpPr>
          <p:cNvPr id="177161" name="Text Box 11"/>
          <p:cNvSpPr txBox="1">
            <a:spLocks noChangeArrowheads="1"/>
          </p:cNvSpPr>
          <p:nvPr/>
        </p:nvSpPr>
        <p:spPr bwMode="auto">
          <a:xfrm>
            <a:off x="4883151" y="4716463"/>
            <a:ext cx="1698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mesogastrium dorsale</a:t>
            </a:r>
          </a:p>
        </p:txBody>
      </p:sp>
      <p:sp>
        <p:nvSpPr>
          <p:cNvPr id="177162" name="Text Box 12"/>
          <p:cNvSpPr txBox="1">
            <a:spLocks noChangeArrowheads="1"/>
          </p:cNvSpPr>
          <p:nvPr/>
        </p:nvSpPr>
        <p:spPr bwMode="auto">
          <a:xfrm>
            <a:off x="6632576" y="5856288"/>
            <a:ext cx="14652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ligamentum falciforme</a:t>
            </a:r>
          </a:p>
        </p:txBody>
      </p:sp>
      <p:sp>
        <p:nvSpPr>
          <p:cNvPr id="177163" name="Text Box 13"/>
          <p:cNvSpPr txBox="1">
            <a:spLocks noChangeArrowheads="1"/>
          </p:cNvSpPr>
          <p:nvPr/>
        </p:nvSpPr>
        <p:spPr bwMode="auto">
          <a:xfrm>
            <a:off x="7796213" y="5253038"/>
            <a:ext cx="2247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ligamentum hepatoduodenale</a:t>
            </a:r>
          </a:p>
        </p:txBody>
      </p:sp>
      <p:sp>
        <p:nvSpPr>
          <p:cNvPr id="177164" name="Text Box 14"/>
          <p:cNvSpPr txBox="1">
            <a:spLocks noChangeArrowheads="1"/>
          </p:cNvSpPr>
          <p:nvPr/>
        </p:nvSpPr>
        <p:spPr bwMode="auto">
          <a:xfrm>
            <a:off x="8904288" y="3435350"/>
            <a:ext cx="147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omentum minus</a:t>
            </a:r>
          </a:p>
        </p:txBody>
      </p:sp>
      <p:sp>
        <p:nvSpPr>
          <p:cNvPr id="177165" name="Text Box 15"/>
          <p:cNvSpPr txBox="1">
            <a:spLocks noChangeArrowheads="1"/>
          </p:cNvSpPr>
          <p:nvPr/>
        </p:nvSpPr>
        <p:spPr bwMode="auto">
          <a:xfrm>
            <a:off x="8343900" y="1682750"/>
            <a:ext cx="1936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ligamentum hepatogastricum</a:t>
            </a:r>
          </a:p>
        </p:txBody>
      </p:sp>
      <p:sp>
        <p:nvSpPr>
          <p:cNvPr id="177166" name="Text Box 16"/>
          <p:cNvSpPr txBox="1">
            <a:spLocks noChangeArrowheads="1"/>
          </p:cNvSpPr>
          <p:nvPr/>
        </p:nvSpPr>
        <p:spPr bwMode="auto">
          <a:xfrm>
            <a:off x="6149975" y="1122363"/>
            <a:ext cx="1785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diaphragma</a:t>
            </a:r>
          </a:p>
        </p:txBody>
      </p:sp>
      <p:sp>
        <p:nvSpPr>
          <p:cNvPr id="177167" name="Text Box 17"/>
          <p:cNvSpPr txBox="1">
            <a:spLocks noChangeArrowheads="1"/>
          </p:cNvSpPr>
          <p:nvPr/>
        </p:nvSpPr>
        <p:spPr bwMode="auto">
          <a:xfrm>
            <a:off x="5654676" y="2016126"/>
            <a:ext cx="1711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area nuda</a:t>
            </a:r>
          </a:p>
        </p:txBody>
      </p:sp>
      <p:sp>
        <p:nvSpPr>
          <p:cNvPr id="177168" name="Line 18"/>
          <p:cNvSpPr>
            <a:spLocks noChangeShapeType="1"/>
          </p:cNvSpPr>
          <p:nvPr/>
        </p:nvSpPr>
        <p:spPr bwMode="auto">
          <a:xfrm flipV="1">
            <a:off x="4010025" y="3979863"/>
            <a:ext cx="425450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7169" name="Line 19"/>
          <p:cNvSpPr>
            <a:spLocks noChangeShapeType="1"/>
          </p:cNvSpPr>
          <p:nvPr/>
        </p:nvSpPr>
        <p:spPr bwMode="auto">
          <a:xfrm flipV="1">
            <a:off x="2997201" y="3962400"/>
            <a:ext cx="434975" cy="966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7170" name="Line 20"/>
          <p:cNvSpPr>
            <a:spLocks noChangeShapeType="1"/>
          </p:cNvSpPr>
          <p:nvPr/>
        </p:nvSpPr>
        <p:spPr bwMode="auto">
          <a:xfrm>
            <a:off x="3033714" y="2897188"/>
            <a:ext cx="1038225" cy="550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7171" name="Line 22"/>
          <p:cNvSpPr>
            <a:spLocks noChangeShapeType="1"/>
          </p:cNvSpPr>
          <p:nvPr/>
        </p:nvSpPr>
        <p:spPr bwMode="auto">
          <a:xfrm flipH="1">
            <a:off x="4791075" y="1814513"/>
            <a:ext cx="692150" cy="1268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7172" name="Line 23"/>
          <p:cNvSpPr>
            <a:spLocks noChangeShapeType="1"/>
          </p:cNvSpPr>
          <p:nvPr/>
        </p:nvSpPr>
        <p:spPr bwMode="auto">
          <a:xfrm flipH="1" flipV="1">
            <a:off x="5146676" y="4362450"/>
            <a:ext cx="284163" cy="452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7173" name="Line 24"/>
          <p:cNvSpPr>
            <a:spLocks noChangeShapeType="1"/>
          </p:cNvSpPr>
          <p:nvPr/>
        </p:nvSpPr>
        <p:spPr bwMode="auto">
          <a:xfrm flipH="1" flipV="1">
            <a:off x="4897439" y="4219575"/>
            <a:ext cx="115887" cy="1633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7174" name="Line 25"/>
          <p:cNvSpPr>
            <a:spLocks noChangeShapeType="1"/>
          </p:cNvSpPr>
          <p:nvPr/>
        </p:nvSpPr>
        <p:spPr bwMode="auto">
          <a:xfrm flipH="1" flipV="1">
            <a:off x="6691314" y="4059238"/>
            <a:ext cx="682625" cy="1865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7175" name="Line 26"/>
          <p:cNvSpPr>
            <a:spLocks noChangeShapeType="1"/>
          </p:cNvSpPr>
          <p:nvPr/>
        </p:nvSpPr>
        <p:spPr bwMode="auto">
          <a:xfrm flipH="1" flipV="1">
            <a:off x="7650164" y="4078288"/>
            <a:ext cx="1216025" cy="1268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7176" name="Line 27"/>
          <p:cNvSpPr>
            <a:spLocks noChangeShapeType="1"/>
          </p:cNvSpPr>
          <p:nvPr/>
        </p:nvSpPr>
        <p:spPr bwMode="auto">
          <a:xfrm flipH="1">
            <a:off x="7773988" y="3687763"/>
            <a:ext cx="1314450" cy="195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7177" name="Line 28"/>
          <p:cNvSpPr>
            <a:spLocks noChangeShapeType="1"/>
          </p:cNvSpPr>
          <p:nvPr/>
        </p:nvSpPr>
        <p:spPr bwMode="auto">
          <a:xfrm>
            <a:off x="6584950" y="2328864"/>
            <a:ext cx="719138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7178" name="Line 29"/>
          <p:cNvSpPr>
            <a:spLocks noChangeShapeType="1"/>
          </p:cNvSpPr>
          <p:nvPr/>
        </p:nvSpPr>
        <p:spPr bwMode="auto">
          <a:xfrm>
            <a:off x="7054850" y="1441451"/>
            <a:ext cx="407988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7179" name="Line 30"/>
          <p:cNvSpPr>
            <a:spLocks noChangeShapeType="1"/>
          </p:cNvSpPr>
          <p:nvPr/>
        </p:nvSpPr>
        <p:spPr bwMode="auto">
          <a:xfrm flipH="1">
            <a:off x="7897814" y="2274888"/>
            <a:ext cx="1216025" cy="1065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7180" name="Text Box 31"/>
          <p:cNvSpPr txBox="1">
            <a:spLocks noChangeArrowheads="1"/>
          </p:cNvSpPr>
          <p:nvPr/>
        </p:nvSpPr>
        <p:spPr bwMode="auto">
          <a:xfrm>
            <a:off x="3441701" y="300038"/>
            <a:ext cx="5427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400" b="1" dirty="0">
                <a:solidFill>
                  <a:srgbClr val="CC00CC"/>
                </a:solidFill>
                <a:latin typeface="+mn-lt"/>
              </a:rPr>
              <a:t>A májtelep növekedése</a:t>
            </a:r>
          </a:p>
        </p:txBody>
      </p:sp>
      <p:pic>
        <p:nvPicPr>
          <p:cNvPr id="1771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79388"/>
            <a:ext cx="238283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13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"/>
          <a:stretch>
            <a:fillRect/>
          </a:stretch>
        </p:blipFill>
        <p:spPr bwMode="auto">
          <a:xfrm>
            <a:off x="1686120" y="1166812"/>
            <a:ext cx="8619216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Szövegdoboz 1"/>
          <p:cNvSpPr txBox="1">
            <a:spLocks noChangeArrowheads="1"/>
          </p:cNvSpPr>
          <p:nvPr/>
        </p:nvSpPr>
        <p:spPr bwMode="auto">
          <a:xfrm>
            <a:off x="4151313" y="323850"/>
            <a:ext cx="368883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400" b="1" dirty="0">
                <a:solidFill>
                  <a:srgbClr val="CC00CC"/>
                </a:solidFill>
                <a:latin typeface="+mn-lt"/>
              </a:rPr>
              <a:t>A </a:t>
            </a:r>
            <a:r>
              <a:rPr lang="hu-HU" altLang="hu-HU" sz="2400" b="1" dirty="0" err="1">
                <a:solidFill>
                  <a:srgbClr val="CC00CC"/>
                </a:solidFill>
                <a:latin typeface="+mn-lt"/>
              </a:rPr>
              <a:t>pancreas</a:t>
            </a:r>
            <a:r>
              <a:rPr lang="hu-HU" altLang="hu-HU" sz="2400" b="1" dirty="0">
                <a:solidFill>
                  <a:srgbClr val="CC00CC"/>
                </a:solidFill>
                <a:latin typeface="+mn-lt"/>
              </a:rPr>
              <a:t> és az epehólyag</a:t>
            </a:r>
          </a:p>
          <a:p>
            <a:pPr eaLnBrk="1" hangingPunct="1"/>
            <a:endParaRPr lang="hu-HU" altLang="hu-H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227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44526" y="1902618"/>
            <a:ext cx="5072691" cy="302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341439"/>
            <a:ext cx="2941637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Szövegdoboz 3"/>
          <p:cNvSpPr txBox="1">
            <a:spLocks noChangeArrowheads="1"/>
          </p:cNvSpPr>
          <p:nvPr/>
        </p:nvSpPr>
        <p:spPr bwMode="auto">
          <a:xfrm>
            <a:off x="1776413" y="971552"/>
            <a:ext cx="1936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 err="1">
                <a:latin typeface="Calibri" panose="020F0502020204030204" pitchFamily="34" charset="0"/>
              </a:rPr>
              <a:t>Pancreas</a:t>
            </a:r>
            <a:r>
              <a:rPr lang="hu-HU" altLang="hu-HU" dirty="0"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latin typeface="Calibri" panose="020F0502020204030204" pitchFamily="34" charset="0"/>
              </a:rPr>
              <a:t>annularis</a:t>
            </a:r>
            <a:endParaRPr lang="hu-HU" altLang="hu-HU" dirty="0">
              <a:latin typeface="Calibri" panose="020F0502020204030204" pitchFamily="34" charset="0"/>
            </a:endParaRPr>
          </a:p>
        </p:txBody>
      </p:sp>
      <p:sp>
        <p:nvSpPr>
          <p:cNvPr id="179205" name="Szövegdoboz 4"/>
          <p:cNvSpPr txBox="1">
            <a:spLocks noChangeArrowheads="1"/>
          </p:cNvSpPr>
          <p:nvPr/>
        </p:nvSpPr>
        <p:spPr bwMode="auto">
          <a:xfrm>
            <a:off x="6380163" y="601664"/>
            <a:ext cx="310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 err="1">
                <a:latin typeface="Calibri" panose="020F0502020204030204" pitchFamily="34" charset="0"/>
              </a:rPr>
              <a:t>Heterotopicus</a:t>
            </a:r>
            <a:r>
              <a:rPr lang="hu-HU" altLang="hu-HU" dirty="0">
                <a:latin typeface="Calibri" panose="020F0502020204030204" pitchFamily="34" charset="0"/>
              </a:rPr>
              <a:t>  </a:t>
            </a:r>
            <a:r>
              <a:rPr lang="hu-HU" altLang="hu-HU" dirty="0" err="1">
                <a:latin typeface="Calibri" panose="020F0502020204030204" pitchFamily="34" charset="0"/>
              </a:rPr>
              <a:t>pancreas</a:t>
            </a:r>
            <a:r>
              <a:rPr lang="hu-HU" altLang="hu-HU" dirty="0">
                <a:latin typeface="Calibri" panose="020F0502020204030204" pitchFamily="34" charset="0"/>
              </a:rPr>
              <a:t> szövet</a:t>
            </a:r>
          </a:p>
        </p:txBody>
      </p:sp>
    </p:spTree>
    <p:extLst>
      <p:ext uri="{BB962C8B-B14F-4D97-AF65-F5344CB8AC3E}">
        <p14:creationId xmlns:p14="http://schemas.microsoft.com/office/powerpoint/2010/main" val="176844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144463"/>
            <a:ext cx="49149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Szövegdoboz 1"/>
          <p:cNvSpPr txBox="1">
            <a:spLocks noChangeArrowheads="1"/>
          </p:cNvSpPr>
          <p:nvPr/>
        </p:nvSpPr>
        <p:spPr bwMode="auto">
          <a:xfrm>
            <a:off x="8102600" y="825500"/>
            <a:ext cx="31686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400" dirty="0">
                <a:solidFill>
                  <a:srgbClr val="CC0099"/>
                </a:solidFill>
                <a:latin typeface="+mn-lt"/>
              </a:rPr>
              <a:t>Lefűződés  km metszet</a:t>
            </a:r>
          </a:p>
          <a:p>
            <a:pPr eaLnBrk="1" hangingPunct="1"/>
            <a:endParaRPr lang="hu-HU" altLang="hu-HU" dirty="0">
              <a:latin typeface="+mn-lt"/>
            </a:endParaRPr>
          </a:p>
        </p:txBody>
      </p:sp>
      <p:sp>
        <p:nvSpPr>
          <p:cNvPr id="163844" name="Szövegdoboz 4"/>
          <p:cNvSpPr txBox="1">
            <a:spLocks noChangeArrowheads="1"/>
          </p:cNvSpPr>
          <p:nvPr/>
        </p:nvSpPr>
        <p:spPr bwMode="auto">
          <a:xfrm>
            <a:off x="6810376" y="6215064"/>
            <a:ext cx="725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>
                <a:latin typeface="+mn-lt"/>
              </a:rPr>
              <a:t>4. </a:t>
            </a:r>
            <a:r>
              <a:rPr lang="hu-HU" altLang="hu-HU" dirty="0" smtClean="0">
                <a:latin typeface="+mn-lt"/>
              </a:rPr>
              <a:t>hét</a:t>
            </a:r>
            <a:endParaRPr lang="hu-HU" altLang="hu-HU" dirty="0">
              <a:latin typeface="+mn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847569" y="5634588"/>
            <a:ext cx="52212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dirty="0">
                <a:latin typeface="+mn-lt"/>
              </a:rPr>
              <a:t>https://www.youtube.com/watch?v=qMnpxP6EeIY</a:t>
            </a:r>
          </a:p>
        </p:txBody>
      </p:sp>
    </p:spTree>
    <p:extLst>
      <p:ext uri="{BB962C8B-B14F-4D97-AF65-F5344CB8AC3E}">
        <p14:creationId xmlns:p14="http://schemas.microsoft.com/office/powerpoint/2010/main" val="12236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1" y="981075"/>
            <a:ext cx="301307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7" name="Szövegdoboz 1"/>
          <p:cNvSpPr txBox="1">
            <a:spLocks noChangeArrowheads="1"/>
          </p:cNvSpPr>
          <p:nvPr/>
        </p:nvSpPr>
        <p:spPr bwMode="auto">
          <a:xfrm>
            <a:off x="4511676" y="436564"/>
            <a:ext cx="3014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 err="1">
                <a:latin typeface="Calibri" panose="020F0502020204030204" pitchFamily="34" charset="0"/>
              </a:rPr>
              <a:t>Heterotopicus</a:t>
            </a:r>
            <a:r>
              <a:rPr lang="hu-HU" altLang="hu-HU" dirty="0">
                <a:latin typeface="Calibri" panose="020F0502020204030204" pitchFamily="34" charset="0"/>
              </a:rPr>
              <a:t> gyomor szövet</a:t>
            </a:r>
          </a:p>
        </p:txBody>
      </p:sp>
    </p:spTree>
    <p:extLst>
      <p:ext uri="{BB962C8B-B14F-4D97-AF65-F5344CB8AC3E}">
        <p14:creationId xmlns:p14="http://schemas.microsoft.com/office/powerpoint/2010/main" val="335086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6" y="2482850"/>
            <a:ext cx="527367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9" y="309563"/>
            <a:ext cx="4224337" cy="636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Szövegdoboz 1"/>
          <p:cNvSpPr txBox="1">
            <a:spLocks noChangeArrowheads="1"/>
          </p:cNvSpPr>
          <p:nvPr/>
        </p:nvSpPr>
        <p:spPr bwMode="auto">
          <a:xfrm>
            <a:off x="6116638" y="923558"/>
            <a:ext cx="22395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400" b="1" dirty="0">
                <a:solidFill>
                  <a:srgbClr val="CC0099"/>
                </a:solidFill>
                <a:latin typeface="+mn-lt"/>
              </a:rPr>
              <a:t>Középbél </a:t>
            </a:r>
          </a:p>
          <a:p>
            <a:pPr eaLnBrk="1" hangingPunct="1"/>
            <a:r>
              <a:rPr lang="hu-HU" altLang="hu-HU" sz="2400" b="1" dirty="0" err="1">
                <a:solidFill>
                  <a:srgbClr val="CC0099"/>
                </a:solidFill>
                <a:latin typeface="+mn-lt"/>
              </a:rPr>
              <a:t>Ansa</a:t>
            </a:r>
            <a:r>
              <a:rPr lang="hu-HU" altLang="hu-HU" sz="2400" b="1" dirty="0">
                <a:solidFill>
                  <a:srgbClr val="CC0099"/>
                </a:solidFill>
                <a:latin typeface="+mn-lt"/>
              </a:rPr>
              <a:t> </a:t>
            </a:r>
            <a:r>
              <a:rPr lang="hu-HU" altLang="hu-HU" sz="2400" b="1" dirty="0" err="1">
                <a:solidFill>
                  <a:srgbClr val="CC0099"/>
                </a:solidFill>
                <a:latin typeface="+mn-lt"/>
              </a:rPr>
              <a:t>umbilicalis</a:t>
            </a:r>
            <a:endParaRPr lang="hu-HU" altLang="hu-HU" sz="2400" b="1" dirty="0">
              <a:solidFill>
                <a:srgbClr val="CC0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169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47625"/>
            <a:ext cx="547687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Szövegdoboz 1"/>
          <p:cNvSpPr txBox="1">
            <a:spLocks noChangeArrowheads="1"/>
          </p:cNvSpPr>
          <p:nvPr/>
        </p:nvSpPr>
        <p:spPr bwMode="auto">
          <a:xfrm>
            <a:off x="7896225" y="1341438"/>
            <a:ext cx="34115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800" b="1" dirty="0">
                <a:solidFill>
                  <a:srgbClr val="CC0099"/>
                </a:solidFill>
                <a:latin typeface="+mn-lt"/>
              </a:rPr>
              <a:t>Az </a:t>
            </a:r>
            <a:r>
              <a:rPr lang="hu-HU" altLang="hu-HU" sz="2800" b="1" dirty="0" err="1">
                <a:solidFill>
                  <a:srgbClr val="CC0099"/>
                </a:solidFill>
                <a:latin typeface="+mn-lt"/>
              </a:rPr>
              <a:t>ansa</a:t>
            </a:r>
            <a:r>
              <a:rPr lang="hu-HU" altLang="hu-HU" sz="2800" b="1" dirty="0">
                <a:solidFill>
                  <a:srgbClr val="CC0099"/>
                </a:solidFill>
                <a:latin typeface="+mn-lt"/>
              </a:rPr>
              <a:t> forgása  és</a:t>
            </a:r>
          </a:p>
          <a:p>
            <a:pPr eaLnBrk="1" hangingPunct="1"/>
            <a:r>
              <a:rPr lang="hu-HU" altLang="hu-HU" sz="2800" b="1" dirty="0">
                <a:solidFill>
                  <a:srgbClr val="CC0099"/>
                </a:solidFill>
                <a:latin typeface="+mn-lt"/>
              </a:rPr>
              <a:t>fiziológiás </a:t>
            </a:r>
            <a:r>
              <a:rPr lang="hu-HU" altLang="hu-HU" sz="2800" b="1" dirty="0" err="1">
                <a:solidFill>
                  <a:srgbClr val="CC0099"/>
                </a:solidFill>
                <a:latin typeface="+mn-lt"/>
              </a:rPr>
              <a:t>herniációja</a:t>
            </a:r>
            <a:endParaRPr lang="hu-HU" altLang="hu-HU" sz="2800" dirty="0">
              <a:latin typeface="+mn-lt"/>
            </a:endParaRPr>
          </a:p>
        </p:txBody>
      </p:sp>
      <p:sp>
        <p:nvSpPr>
          <p:cNvPr id="182276" name="Téglalap 3"/>
          <p:cNvSpPr>
            <a:spLocks noChangeArrowheads="1"/>
          </p:cNvSpPr>
          <p:nvPr/>
        </p:nvSpPr>
        <p:spPr bwMode="auto">
          <a:xfrm>
            <a:off x="7981950" y="4805363"/>
            <a:ext cx="34290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hu-HU" sz="1400" b="1" u="sng" dirty="0">
                <a:solidFill>
                  <a:srgbClr val="800000"/>
                </a:solidFill>
                <a:latin typeface="+mn-lt"/>
              </a:rPr>
              <a:t>Rotation of the </a:t>
            </a:r>
            <a:r>
              <a:rPr lang="en-US" altLang="hu-HU" sz="1400" b="1" u="sng" dirty="0" err="1">
                <a:solidFill>
                  <a:srgbClr val="800000"/>
                </a:solidFill>
                <a:latin typeface="+mn-lt"/>
              </a:rPr>
              <a:t>midgut</a:t>
            </a:r>
            <a:endParaRPr lang="en-US" altLang="hu-HU" sz="1400" b="1" u="sng" dirty="0">
              <a:solidFill>
                <a:srgbClr val="800000"/>
              </a:solidFill>
              <a:latin typeface="+mn-lt"/>
            </a:endParaRPr>
          </a:p>
          <a:p>
            <a:pPr eaLnBrk="1" hangingPunct="1"/>
            <a:r>
              <a:rPr lang="en-US" altLang="hu-HU" sz="1400" dirty="0">
                <a:solidFill>
                  <a:srgbClr val="676767"/>
                </a:solidFill>
                <a:latin typeface="+mn-lt"/>
              </a:rPr>
              <a:t>2 years ago |  95,401 views | by  </a:t>
            </a:r>
            <a:r>
              <a:rPr lang="en-US" altLang="hu-HU" sz="1400" u="sng" dirty="0" err="1">
                <a:solidFill>
                  <a:srgbClr val="676767"/>
                </a:solidFill>
                <a:latin typeface="+mn-lt"/>
                <a:hlinkClick r:id="rId3"/>
              </a:rPr>
              <a:t>bobacland</a:t>
            </a:r>
            <a:endParaRPr lang="en-US" altLang="hu-HU" sz="1400" dirty="0">
              <a:solidFill>
                <a:srgbClr val="676767"/>
              </a:solidFill>
              <a:latin typeface="+mn-lt"/>
            </a:endParaRPr>
          </a:p>
          <a:p>
            <a:pPr eaLnBrk="1" hangingPunct="1"/>
            <a:r>
              <a:rPr lang="en-US" altLang="hu-HU" sz="1400" dirty="0">
                <a:solidFill>
                  <a:srgbClr val="000000"/>
                </a:solidFill>
                <a:latin typeface="+mn-lt"/>
              </a:rPr>
              <a:t>An animation for students and teachers of human embryology by Dr. Robert </a:t>
            </a:r>
            <a:r>
              <a:rPr lang="en-US" altLang="hu-HU" sz="1400" dirty="0" err="1">
                <a:solidFill>
                  <a:srgbClr val="000000"/>
                </a:solidFill>
                <a:latin typeface="+mn-lt"/>
              </a:rPr>
              <a:t>Acland</a:t>
            </a:r>
            <a:r>
              <a:rPr lang="en-US" altLang="hu-HU" sz="1400" dirty="0">
                <a:solidFill>
                  <a:srgbClr val="000000"/>
                </a:solidFill>
                <a:latin typeface="+mn-lt"/>
              </a:rPr>
              <a:t>, Department of Anatomical Sciences, Univ..</a:t>
            </a:r>
          </a:p>
        </p:txBody>
      </p:sp>
    </p:spTree>
    <p:extLst>
      <p:ext uri="{BB962C8B-B14F-4D97-AF65-F5344CB8AC3E}">
        <p14:creationId xmlns:p14="http://schemas.microsoft.com/office/powerpoint/2010/main" val="373449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469" y="908528"/>
            <a:ext cx="8451631" cy="578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Szövegdoboz 1"/>
          <p:cNvSpPr txBox="1">
            <a:spLocks noChangeArrowheads="1"/>
          </p:cNvSpPr>
          <p:nvPr/>
        </p:nvSpPr>
        <p:spPr bwMode="auto">
          <a:xfrm>
            <a:off x="2200276" y="169864"/>
            <a:ext cx="69115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400" b="1">
                <a:solidFill>
                  <a:srgbClr val="CC00CC"/>
                </a:solidFill>
                <a:latin typeface="+mn-lt"/>
              </a:rPr>
              <a:t>A mesogastrium dorsale egyes részeinek letapadása</a:t>
            </a:r>
          </a:p>
          <a:p>
            <a:pPr eaLnBrk="1" hangingPunct="1"/>
            <a:endParaRPr lang="hu-HU" altLang="hu-H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691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39" y="304800"/>
            <a:ext cx="8202561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1"/>
          <p:cNvSpPr txBox="1">
            <a:spLocks noChangeArrowheads="1"/>
          </p:cNvSpPr>
          <p:nvPr/>
        </p:nvSpPr>
        <p:spPr bwMode="auto">
          <a:xfrm>
            <a:off x="352426" y="460376"/>
            <a:ext cx="32989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b="1" dirty="0" err="1">
                <a:solidFill>
                  <a:srgbClr val="CC0099"/>
                </a:solidFill>
                <a:latin typeface="+mn-lt"/>
              </a:rPr>
              <a:t>Intraperitonealis</a:t>
            </a:r>
            <a:endParaRPr lang="hu-HU" altLang="hu-HU" b="1" dirty="0">
              <a:solidFill>
                <a:srgbClr val="CC0099"/>
              </a:solidFill>
              <a:latin typeface="+mn-lt"/>
            </a:endParaRPr>
          </a:p>
          <a:p>
            <a:pPr eaLnBrk="1" hangingPunct="1"/>
            <a:r>
              <a:rPr lang="hu-HU" altLang="hu-HU" b="1" dirty="0" err="1">
                <a:solidFill>
                  <a:srgbClr val="CC0099"/>
                </a:solidFill>
                <a:latin typeface="+mn-lt"/>
              </a:rPr>
              <a:t>Retroperitonealis</a:t>
            </a:r>
            <a:endParaRPr lang="hu-HU" altLang="hu-HU" b="1" dirty="0">
              <a:solidFill>
                <a:srgbClr val="CC0099"/>
              </a:solidFill>
              <a:latin typeface="+mn-lt"/>
            </a:endParaRPr>
          </a:p>
          <a:p>
            <a:pPr eaLnBrk="1" hangingPunct="1"/>
            <a:r>
              <a:rPr lang="hu-HU" altLang="hu-HU" b="1" dirty="0">
                <a:solidFill>
                  <a:srgbClr val="CC0099"/>
                </a:solidFill>
                <a:latin typeface="+mn-lt"/>
              </a:rPr>
              <a:t>Másodlagosan </a:t>
            </a:r>
            <a:r>
              <a:rPr lang="hu-HU" altLang="hu-HU" b="1" dirty="0" err="1">
                <a:solidFill>
                  <a:srgbClr val="CC0099"/>
                </a:solidFill>
                <a:latin typeface="+mn-lt"/>
              </a:rPr>
              <a:t>retroperitonealis</a:t>
            </a:r>
            <a:endParaRPr lang="hu-HU" altLang="hu-HU" b="1" dirty="0">
              <a:solidFill>
                <a:srgbClr val="CC0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099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839" y="1565274"/>
            <a:ext cx="9088011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Szövegdoboz 1"/>
          <p:cNvSpPr txBox="1">
            <a:spLocks noChangeArrowheads="1"/>
          </p:cNvSpPr>
          <p:nvPr/>
        </p:nvSpPr>
        <p:spPr bwMode="auto">
          <a:xfrm>
            <a:off x="2744789" y="742951"/>
            <a:ext cx="5138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400" b="1" dirty="0" err="1">
                <a:solidFill>
                  <a:srgbClr val="CC0099"/>
                </a:solidFill>
                <a:latin typeface="+mn-lt"/>
              </a:rPr>
              <a:t>Recanalizáció</a:t>
            </a:r>
            <a:r>
              <a:rPr lang="hu-HU" altLang="hu-HU" sz="2400" b="1" dirty="0">
                <a:solidFill>
                  <a:srgbClr val="CC0099"/>
                </a:solidFill>
                <a:latin typeface="+mn-lt"/>
              </a:rPr>
              <a:t> és a </a:t>
            </a:r>
            <a:r>
              <a:rPr lang="hu-HU" altLang="hu-HU" sz="2400" b="1" dirty="0" err="1">
                <a:solidFill>
                  <a:srgbClr val="CC0099"/>
                </a:solidFill>
                <a:latin typeface="+mn-lt"/>
              </a:rPr>
              <a:t>villusok</a:t>
            </a:r>
            <a:r>
              <a:rPr lang="hu-HU" altLang="hu-HU" sz="2400" b="1" dirty="0">
                <a:solidFill>
                  <a:srgbClr val="CC0099"/>
                </a:solidFill>
                <a:latin typeface="+mn-lt"/>
              </a:rPr>
              <a:t> kialakulása</a:t>
            </a:r>
            <a:endParaRPr lang="hu-HU" altLang="hu-HU" sz="2400" dirty="0">
              <a:latin typeface="+mn-lt"/>
            </a:endParaRPr>
          </a:p>
        </p:txBody>
      </p:sp>
      <p:sp>
        <p:nvSpPr>
          <p:cNvPr id="184324" name="Szövegdoboz 3"/>
          <p:cNvSpPr txBox="1">
            <a:spLocks noChangeArrowheads="1"/>
          </p:cNvSpPr>
          <p:nvPr/>
        </p:nvSpPr>
        <p:spPr bwMode="auto">
          <a:xfrm>
            <a:off x="1952625" y="6000750"/>
            <a:ext cx="10577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>
                <a:latin typeface="+mn-lt"/>
              </a:rPr>
              <a:t>6-8 </a:t>
            </a:r>
            <a:r>
              <a:rPr lang="hu-HU" altLang="hu-HU" dirty="0" smtClean="0">
                <a:latin typeface="+mn-lt"/>
              </a:rPr>
              <a:t>hetes</a:t>
            </a:r>
            <a:endParaRPr lang="hu-HU" altLang="hu-H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577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961" y="1408113"/>
            <a:ext cx="6443663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Szövegdoboz 1"/>
          <p:cNvSpPr txBox="1">
            <a:spLocks noChangeArrowheads="1"/>
          </p:cNvSpPr>
          <p:nvPr/>
        </p:nvSpPr>
        <p:spPr bwMode="auto">
          <a:xfrm>
            <a:off x="3790951" y="806748"/>
            <a:ext cx="4041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400" b="1" dirty="0">
                <a:solidFill>
                  <a:srgbClr val="CC0099"/>
                </a:solidFill>
                <a:latin typeface="+mn-lt"/>
              </a:rPr>
              <a:t>A hámsejtek differenciálódása</a:t>
            </a:r>
            <a:endParaRPr lang="hu-HU" altLang="hu-HU" sz="2400" dirty="0">
              <a:latin typeface="+mn-lt"/>
            </a:endParaRPr>
          </a:p>
        </p:txBody>
      </p:sp>
      <p:sp>
        <p:nvSpPr>
          <p:cNvPr id="185348" name="Szövegdoboz 2"/>
          <p:cNvSpPr txBox="1">
            <a:spLocks noChangeArrowheads="1"/>
          </p:cNvSpPr>
          <p:nvPr/>
        </p:nvSpPr>
        <p:spPr bwMode="auto">
          <a:xfrm>
            <a:off x="9155114" y="2492376"/>
            <a:ext cx="8406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 smtClean="0">
                <a:latin typeface="Calibri" panose="020F0502020204030204" pitchFamily="34" charset="0"/>
              </a:rPr>
              <a:t>életidő</a:t>
            </a:r>
            <a:endParaRPr lang="hu-HU" altLang="hu-HU" dirty="0">
              <a:latin typeface="Calibri" panose="020F0502020204030204" pitchFamily="34" charset="0"/>
            </a:endParaRPr>
          </a:p>
          <a:p>
            <a:pPr eaLnBrk="1" hangingPunct="1"/>
            <a:r>
              <a:rPr lang="hu-HU" altLang="hu-HU" dirty="0">
                <a:latin typeface="Calibri" panose="020F0502020204030204" pitchFamily="34" charset="0"/>
              </a:rPr>
              <a:t>3 </a:t>
            </a:r>
            <a:r>
              <a:rPr lang="hu-HU" altLang="hu-HU" dirty="0" smtClean="0">
                <a:latin typeface="Calibri" panose="020F0502020204030204" pitchFamily="34" charset="0"/>
              </a:rPr>
              <a:t>nap</a:t>
            </a:r>
            <a:endParaRPr lang="hu-HU" altLang="hu-HU" dirty="0">
              <a:latin typeface="Calibri" panose="020F0502020204030204" pitchFamily="34" charset="0"/>
            </a:endParaRPr>
          </a:p>
        </p:txBody>
      </p:sp>
      <p:sp>
        <p:nvSpPr>
          <p:cNvPr id="185349" name="Szövegdoboz 3"/>
          <p:cNvSpPr txBox="1">
            <a:spLocks noChangeArrowheads="1"/>
          </p:cNvSpPr>
          <p:nvPr/>
        </p:nvSpPr>
        <p:spPr bwMode="auto">
          <a:xfrm>
            <a:off x="9155114" y="5373688"/>
            <a:ext cx="667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>
                <a:latin typeface="Calibri" panose="020F0502020204030204" pitchFamily="34" charset="0"/>
              </a:rPr>
              <a:t>3 </a:t>
            </a:r>
            <a:r>
              <a:rPr lang="hu-HU" altLang="hu-HU" dirty="0" smtClean="0">
                <a:latin typeface="Calibri" panose="020F0502020204030204" pitchFamily="34" charset="0"/>
              </a:rPr>
              <a:t>hét</a:t>
            </a:r>
            <a:endParaRPr lang="hu-HU" altLang="hu-H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86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684214"/>
            <a:ext cx="543877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47664"/>
            <a:ext cx="25749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Szövegdoboz 1"/>
          <p:cNvSpPr txBox="1">
            <a:spLocks noChangeArrowheads="1"/>
          </p:cNvSpPr>
          <p:nvPr/>
        </p:nvSpPr>
        <p:spPr bwMode="auto">
          <a:xfrm>
            <a:off x="4656139" y="347664"/>
            <a:ext cx="4600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 err="1">
                <a:latin typeface="Calibri" panose="020F0502020204030204" pitchFamily="34" charset="0"/>
              </a:rPr>
              <a:t>Omphalocele</a:t>
            </a:r>
            <a:r>
              <a:rPr lang="hu-HU" altLang="hu-HU" dirty="0">
                <a:latin typeface="Calibri" panose="020F0502020204030204" pitchFamily="34" charset="0"/>
              </a:rPr>
              <a:t>: a bélkacsok nem húzódtak vissza</a:t>
            </a:r>
          </a:p>
        </p:txBody>
      </p:sp>
      <p:sp>
        <p:nvSpPr>
          <p:cNvPr id="186373" name="Szövegdoboz 2"/>
          <p:cNvSpPr txBox="1">
            <a:spLocks noChangeArrowheads="1"/>
          </p:cNvSpPr>
          <p:nvPr/>
        </p:nvSpPr>
        <p:spPr bwMode="auto">
          <a:xfrm>
            <a:off x="4610101" y="6065839"/>
            <a:ext cx="4646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>
                <a:latin typeface="Calibri" panose="020F0502020204030204" pitchFamily="34" charset="0"/>
              </a:rPr>
              <a:t>Gastroschisis: herniatio  a hasfalon át</a:t>
            </a:r>
          </a:p>
        </p:txBody>
      </p:sp>
    </p:spTree>
    <p:extLst>
      <p:ext uri="{BB962C8B-B14F-4D97-AF65-F5344CB8AC3E}">
        <p14:creationId xmlns:p14="http://schemas.microsoft.com/office/powerpoint/2010/main" val="213395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larsen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4" y="1414464"/>
            <a:ext cx="25050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5" name="Picture 3" descr="larse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4" y="1020764"/>
            <a:ext cx="2751137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5"/>
          <p:cNvSpPr txBox="1">
            <a:spLocks noChangeArrowheads="1"/>
          </p:cNvSpPr>
          <p:nvPr/>
        </p:nvSpPr>
        <p:spPr bwMode="auto">
          <a:xfrm>
            <a:off x="3073400" y="5486401"/>
            <a:ext cx="26162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Gastroschisis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1:10.000 újszülött</a:t>
            </a:r>
          </a:p>
        </p:txBody>
      </p:sp>
      <p:sp>
        <p:nvSpPr>
          <p:cNvPr id="187397" name="Text Box 6"/>
          <p:cNvSpPr txBox="1">
            <a:spLocks noChangeArrowheads="1"/>
          </p:cNvSpPr>
          <p:nvPr/>
        </p:nvSpPr>
        <p:spPr bwMode="auto">
          <a:xfrm>
            <a:off x="6400800" y="2921001"/>
            <a:ext cx="290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Exstrophia cloacalis</a:t>
            </a:r>
          </a:p>
        </p:txBody>
      </p:sp>
      <p:pic>
        <p:nvPicPr>
          <p:cNvPr id="187398" name="Picture 5" descr="carlson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4" y="3795714"/>
            <a:ext cx="300513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79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700214"/>
            <a:ext cx="5027520" cy="28717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4" y="1458914"/>
            <a:ext cx="4154487" cy="4537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20" name="Szövegdoboz 1"/>
          <p:cNvSpPr txBox="1">
            <a:spLocks noChangeArrowheads="1"/>
          </p:cNvSpPr>
          <p:nvPr/>
        </p:nvSpPr>
        <p:spPr bwMode="auto">
          <a:xfrm>
            <a:off x="2279650" y="981075"/>
            <a:ext cx="7589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 err="1">
                <a:latin typeface="+mn-lt"/>
              </a:rPr>
              <a:t>Duplicatiók</a:t>
            </a:r>
            <a:r>
              <a:rPr lang="hu-HU" altLang="hu-HU" dirty="0">
                <a:latin typeface="+mn-lt"/>
              </a:rPr>
              <a:t> és  </a:t>
            </a:r>
            <a:r>
              <a:rPr lang="hu-HU" altLang="hu-HU" dirty="0" err="1">
                <a:latin typeface="+mn-lt"/>
              </a:rPr>
              <a:t>diverticulumok</a:t>
            </a:r>
            <a:r>
              <a:rPr lang="hu-HU" altLang="hu-HU" dirty="0">
                <a:latin typeface="+mn-lt"/>
              </a:rPr>
              <a:t>			</a:t>
            </a:r>
            <a:r>
              <a:rPr lang="hu-HU" altLang="hu-HU" dirty="0" err="1">
                <a:latin typeface="+mn-lt"/>
              </a:rPr>
              <a:t>Abnormalis</a:t>
            </a:r>
            <a:r>
              <a:rPr lang="hu-HU" altLang="hu-HU" dirty="0">
                <a:latin typeface="+mn-lt"/>
              </a:rPr>
              <a:t> </a:t>
            </a:r>
            <a:r>
              <a:rPr lang="hu-HU" altLang="hu-HU" dirty="0" err="1">
                <a:latin typeface="+mn-lt"/>
              </a:rPr>
              <a:t>rotatio</a:t>
            </a:r>
            <a:endParaRPr lang="hu-HU" altLang="hu-H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956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4" descr="dev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738314"/>
            <a:ext cx="759618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Text Box 5"/>
          <p:cNvSpPr txBox="1">
            <a:spLocks noChangeArrowheads="1"/>
          </p:cNvSpPr>
          <p:nvPr/>
        </p:nvSpPr>
        <p:spPr bwMode="auto">
          <a:xfrm>
            <a:off x="5149851" y="1677988"/>
            <a:ext cx="2087563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Notochord</a:t>
            </a:r>
          </a:p>
        </p:txBody>
      </p:sp>
      <p:sp>
        <p:nvSpPr>
          <p:cNvPr id="164868" name="Text Box 6"/>
          <p:cNvSpPr txBox="1">
            <a:spLocks noChangeArrowheads="1"/>
          </p:cNvSpPr>
          <p:nvPr/>
        </p:nvSpPr>
        <p:spPr bwMode="auto">
          <a:xfrm>
            <a:off x="6924676" y="4017963"/>
            <a:ext cx="1539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szív</a:t>
            </a:r>
          </a:p>
        </p:txBody>
      </p:sp>
      <p:sp>
        <p:nvSpPr>
          <p:cNvPr id="164869" name="Text Box 8"/>
          <p:cNvSpPr txBox="1">
            <a:spLocks noChangeArrowheads="1"/>
          </p:cNvSpPr>
          <p:nvPr/>
        </p:nvSpPr>
        <p:spPr bwMode="auto">
          <a:xfrm>
            <a:off x="9250364" y="1858964"/>
            <a:ext cx="1252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990000"/>
                </a:solidFill>
                <a:latin typeface="+mn-lt"/>
              </a:rPr>
              <a:t>garatbél</a:t>
            </a:r>
          </a:p>
        </p:txBody>
      </p:sp>
      <p:sp>
        <p:nvSpPr>
          <p:cNvPr id="164870" name="Text Box 9"/>
          <p:cNvSpPr txBox="1">
            <a:spLocks noChangeArrowheads="1"/>
          </p:cNvSpPr>
          <p:nvPr/>
        </p:nvSpPr>
        <p:spPr bwMode="auto">
          <a:xfrm>
            <a:off x="1743076" y="1512888"/>
            <a:ext cx="1395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990000"/>
                </a:solidFill>
                <a:latin typeface="+mn-lt"/>
              </a:rPr>
              <a:t>farokbél</a:t>
            </a:r>
          </a:p>
        </p:txBody>
      </p:sp>
      <p:sp>
        <p:nvSpPr>
          <p:cNvPr id="164871" name="Text Box 11"/>
          <p:cNvSpPr txBox="1">
            <a:spLocks noChangeArrowheads="1"/>
          </p:cNvSpPr>
          <p:nvPr/>
        </p:nvSpPr>
        <p:spPr bwMode="auto">
          <a:xfrm>
            <a:off x="1930400" y="3879851"/>
            <a:ext cx="1493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Allantois</a:t>
            </a:r>
          </a:p>
        </p:txBody>
      </p:sp>
      <p:sp>
        <p:nvSpPr>
          <p:cNvPr id="164872" name="Text Box 12"/>
          <p:cNvSpPr txBox="1">
            <a:spLocks noChangeArrowheads="1"/>
          </p:cNvSpPr>
          <p:nvPr/>
        </p:nvSpPr>
        <p:spPr bwMode="auto">
          <a:xfrm>
            <a:off x="5483225" y="3675064"/>
            <a:ext cx="2211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Ductus vitellinus</a:t>
            </a:r>
          </a:p>
        </p:txBody>
      </p:sp>
      <p:sp>
        <p:nvSpPr>
          <p:cNvPr id="164873" name="Text Box 13"/>
          <p:cNvSpPr txBox="1">
            <a:spLocks noChangeArrowheads="1"/>
          </p:cNvSpPr>
          <p:nvPr/>
        </p:nvSpPr>
        <p:spPr bwMode="auto">
          <a:xfrm>
            <a:off x="3214688" y="1131888"/>
            <a:ext cx="21193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Posterior opening of gut</a:t>
            </a:r>
          </a:p>
        </p:txBody>
      </p:sp>
      <p:sp>
        <p:nvSpPr>
          <p:cNvPr id="164874" name="Text Box 14"/>
          <p:cNvSpPr txBox="1">
            <a:spLocks noChangeArrowheads="1"/>
          </p:cNvSpPr>
          <p:nvPr/>
        </p:nvSpPr>
        <p:spPr bwMode="auto">
          <a:xfrm>
            <a:off x="7366001" y="1300163"/>
            <a:ext cx="19415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Anterior opening of gut </a:t>
            </a:r>
          </a:p>
        </p:txBody>
      </p:sp>
      <p:sp>
        <p:nvSpPr>
          <p:cNvPr id="164875" name="Text Box 15"/>
          <p:cNvSpPr txBox="1">
            <a:spLocks noChangeArrowheads="1"/>
          </p:cNvSpPr>
          <p:nvPr/>
        </p:nvSpPr>
        <p:spPr bwMode="auto">
          <a:xfrm>
            <a:off x="1701801" y="2397125"/>
            <a:ext cx="974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testnyél</a:t>
            </a:r>
          </a:p>
        </p:txBody>
      </p:sp>
      <p:sp>
        <p:nvSpPr>
          <p:cNvPr id="164876" name="Text Box 16"/>
          <p:cNvSpPr txBox="1">
            <a:spLocks noChangeArrowheads="1"/>
          </p:cNvSpPr>
          <p:nvPr/>
        </p:nvSpPr>
        <p:spPr bwMode="auto">
          <a:xfrm>
            <a:off x="3111500" y="495300"/>
            <a:ext cx="596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400" b="1">
                <a:solidFill>
                  <a:srgbClr val="CC0099"/>
                </a:solidFill>
                <a:latin typeface="+mn-lt"/>
              </a:rPr>
              <a:t>Lefűződés  hosszmetszet</a:t>
            </a:r>
          </a:p>
        </p:txBody>
      </p:sp>
      <p:sp>
        <p:nvSpPr>
          <p:cNvPr id="164877" name="Line 17"/>
          <p:cNvSpPr>
            <a:spLocks noChangeShapeType="1"/>
          </p:cNvSpPr>
          <p:nvPr/>
        </p:nvSpPr>
        <p:spPr bwMode="auto">
          <a:xfrm>
            <a:off x="3035300" y="1879600"/>
            <a:ext cx="355600" cy="596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4878" name="Line 18"/>
          <p:cNvSpPr>
            <a:spLocks noChangeShapeType="1"/>
          </p:cNvSpPr>
          <p:nvPr/>
        </p:nvSpPr>
        <p:spPr bwMode="auto">
          <a:xfrm flipV="1">
            <a:off x="2705100" y="2908300"/>
            <a:ext cx="368300" cy="10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4879" name="Line 19"/>
          <p:cNvSpPr>
            <a:spLocks noChangeShapeType="1"/>
          </p:cNvSpPr>
          <p:nvPr/>
        </p:nvSpPr>
        <p:spPr bwMode="auto">
          <a:xfrm flipV="1">
            <a:off x="8191500" y="3632200"/>
            <a:ext cx="2413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4880" name="Line 20"/>
          <p:cNvSpPr>
            <a:spLocks noChangeShapeType="1"/>
          </p:cNvSpPr>
          <p:nvPr/>
        </p:nvSpPr>
        <p:spPr bwMode="auto">
          <a:xfrm>
            <a:off x="4635500" y="1765300"/>
            <a:ext cx="215900" cy="93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4881" name="Line 21"/>
          <p:cNvSpPr>
            <a:spLocks noChangeShapeType="1"/>
          </p:cNvSpPr>
          <p:nvPr/>
        </p:nvSpPr>
        <p:spPr bwMode="auto">
          <a:xfrm flipH="1">
            <a:off x="7924800" y="1803400"/>
            <a:ext cx="3810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4882" name="Text Box 22"/>
          <p:cNvSpPr txBox="1">
            <a:spLocks noChangeArrowheads="1"/>
          </p:cNvSpPr>
          <p:nvPr/>
        </p:nvSpPr>
        <p:spPr bwMode="auto">
          <a:xfrm>
            <a:off x="5984876" y="3009900"/>
            <a:ext cx="1293813" cy="369888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középbél</a:t>
            </a:r>
          </a:p>
        </p:txBody>
      </p:sp>
      <p:sp>
        <p:nvSpPr>
          <p:cNvPr id="164883" name="Text Box 23"/>
          <p:cNvSpPr txBox="1">
            <a:spLocks noChangeArrowheads="1"/>
          </p:cNvSpPr>
          <p:nvPr/>
        </p:nvSpPr>
        <p:spPr bwMode="auto">
          <a:xfrm>
            <a:off x="9110664" y="873126"/>
            <a:ext cx="1220787" cy="366713"/>
          </a:xfrm>
          <a:prstGeom prst="rect">
            <a:avLst/>
          </a:prstGeom>
          <a:solidFill>
            <a:srgbClr val="FF7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előbél</a:t>
            </a:r>
          </a:p>
        </p:txBody>
      </p:sp>
      <p:sp>
        <p:nvSpPr>
          <p:cNvPr id="164884" name="Text Box 24"/>
          <p:cNvSpPr txBox="1">
            <a:spLocks noChangeArrowheads="1"/>
          </p:cNvSpPr>
          <p:nvPr/>
        </p:nvSpPr>
        <p:spPr bwMode="auto">
          <a:xfrm>
            <a:off x="2157414" y="833438"/>
            <a:ext cx="1049337" cy="366712"/>
          </a:xfrm>
          <a:prstGeom prst="rect">
            <a:avLst/>
          </a:prstGeom>
          <a:solidFill>
            <a:srgbClr val="FF7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Utóbél</a:t>
            </a:r>
          </a:p>
        </p:txBody>
      </p:sp>
      <p:sp>
        <p:nvSpPr>
          <p:cNvPr id="164885" name="Line 25"/>
          <p:cNvSpPr>
            <a:spLocks noChangeShapeType="1"/>
          </p:cNvSpPr>
          <p:nvPr/>
        </p:nvSpPr>
        <p:spPr bwMode="auto">
          <a:xfrm>
            <a:off x="2921000" y="1193800"/>
            <a:ext cx="1270000" cy="140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4886" name="Line 26"/>
          <p:cNvSpPr>
            <a:spLocks noChangeShapeType="1"/>
          </p:cNvSpPr>
          <p:nvPr/>
        </p:nvSpPr>
        <p:spPr bwMode="auto">
          <a:xfrm flipH="1">
            <a:off x="8280400" y="1231900"/>
            <a:ext cx="1422400" cy="165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4887" name="Line 28"/>
          <p:cNvSpPr>
            <a:spLocks noChangeShapeType="1"/>
          </p:cNvSpPr>
          <p:nvPr/>
        </p:nvSpPr>
        <p:spPr bwMode="auto">
          <a:xfrm flipH="1">
            <a:off x="8686800" y="2260600"/>
            <a:ext cx="990600" cy="774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grpSp>
        <p:nvGrpSpPr>
          <p:cNvPr id="164888" name="Group 29"/>
          <p:cNvGrpSpPr>
            <a:grpSpLocks/>
          </p:cNvGrpSpPr>
          <p:nvPr/>
        </p:nvGrpSpPr>
        <p:grpSpPr bwMode="auto">
          <a:xfrm>
            <a:off x="3178176" y="2622551"/>
            <a:ext cx="1731963" cy="1941513"/>
            <a:chOff x="1042" y="2244"/>
            <a:chExt cx="1091" cy="1223"/>
          </a:xfrm>
        </p:grpSpPr>
        <p:sp>
          <p:nvSpPr>
            <p:cNvPr id="164894" name="Text Box 30"/>
            <p:cNvSpPr txBox="1">
              <a:spLocks noChangeArrowheads="1"/>
            </p:cNvSpPr>
            <p:nvPr/>
          </p:nvSpPr>
          <p:spPr bwMode="auto">
            <a:xfrm>
              <a:off x="1042" y="3063"/>
              <a:ext cx="109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altLang="hu-HU">
                  <a:solidFill>
                    <a:srgbClr val="000000"/>
                  </a:solidFill>
                  <a:latin typeface="+mn-lt"/>
                </a:rPr>
                <a:t>Cloaca membran</a:t>
              </a:r>
            </a:p>
          </p:txBody>
        </p:sp>
        <p:sp>
          <p:nvSpPr>
            <p:cNvPr id="164895" name="Line 31"/>
            <p:cNvSpPr>
              <a:spLocks noChangeShapeType="1"/>
            </p:cNvSpPr>
            <p:nvPr/>
          </p:nvSpPr>
          <p:spPr bwMode="auto">
            <a:xfrm flipH="1" flipV="1">
              <a:off x="1264" y="2288"/>
              <a:ext cx="304" cy="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164896" name="Line 32"/>
            <p:cNvSpPr>
              <a:spLocks noChangeShapeType="1"/>
            </p:cNvSpPr>
            <p:nvPr/>
          </p:nvSpPr>
          <p:spPr bwMode="auto">
            <a:xfrm>
              <a:off x="1194" y="2244"/>
              <a:ext cx="168" cy="6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164889" name="Group 33"/>
          <p:cNvGrpSpPr>
            <a:grpSpLocks/>
          </p:cNvGrpSpPr>
          <p:nvPr/>
        </p:nvGrpSpPr>
        <p:grpSpPr bwMode="auto">
          <a:xfrm>
            <a:off x="8335964" y="3013076"/>
            <a:ext cx="2192337" cy="1795463"/>
            <a:chOff x="4291" y="2490"/>
            <a:chExt cx="1381" cy="1131"/>
          </a:xfrm>
        </p:grpSpPr>
        <p:sp>
          <p:nvSpPr>
            <p:cNvPr id="164891" name="Text Box 34"/>
            <p:cNvSpPr txBox="1">
              <a:spLocks noChangeArrowheads="1"/>
            </p:cNvSpPr>
            <p:nvPr/>
          </p:nvSpPr>
          <p:spPr bwMode="auto">
            <a:xfrm>
              <a:off x="4291" y="3044"/>
              <a:ext cx="1381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altLang="hu-HU">
                  <a:solidFill>
                    <a:srgbClr val="000000"/>
                  </a:solidFill>
                  <a:latin typeface="+mn-lt"/>
                </a:rPr>
                <a:t>Stomodeum + buccopharyngealis membrán</a:t>
              </a:r>
            </a:p>
          </p:txBody>
        </p:sp>
        <p:sp>
          <p:nvSpPr>
            <p:cNvPr id="164892" name="Line 35"/>
            <p:cNvSpPr>
              <a:spLocks noChangeShapeType="1"/>
            </p:cNvSpPr>
            <p:nvPr/>
          </p:nvSpPr>
          <p:spPr bwMode="auto">
            <a:xfrm flipH="1">
              <a:off x="4560" y="2490"/>
              <a:ext cx="60" cy="84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164893" name="Line 36"/>
            <p:cNvSpPr>
              <a:spLocks noChangeShapeType="1"/>
            </p:cNvSpPr>
            <p:nvPr/>
          </p:nvSpPr>
          <p:spPr bwMode="auto">
            <a:xfrm flipH="1" flipV="1">
              <a:off x="4656" y="2584"/>
              <a:ext cx="320" cy="4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pic>
        <p:nvPicPr>
          <p:cNvPr id="1648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38626"/>
            <a:ext cx="19050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9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2000251"/>
            <a:ext cx="4833937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2428875"/>
            <a:ext cx="349250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nyíllal 2"/>
          <p:cNvCxnSpPr/>
          <p:nvPr/>
        </p:nvCxnSpPr>
        <p:spPr>
          <a:xfrm flipV="1">
            <a:off x="2452688" y="4572000"/>
            <a:ext cx="360362" cy="1492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445" name="Szövegdoboz 3"/>
          <p:cNvSpPr txBox="1">
            <a:spLocks noChangeArrowheads="1"/>
          </p:cNvSpPr>
          <p:nvPr/>
        </p:nvSpPr>
        <p:spPr bwMode="auto">
          <a:xfrm>
            <a:off x="1524001" y="5857875"/>
            <a:ext cx="1425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>
                <a:latin typeface="Calibri" panose="020F0502020204030204" pitchFamily="34" charset="0"/>
              </a:rPr>
              <a:t>Vitelline duct</a:t>
            </a:r>
          </a:p>
        </p:txBody>
      </p:sp>
      <p:sp>
        <p:nvSpPr>
          <p:cNvPr id="189446" name="Szövegdoboz 4"/>
          <p:cNvSpPr txBox="1">
            <a:spLocks noChangeArrowheads="1"/>
          </p:cNvSpPr>
          <p:nvPr/>
        </p:nvSpPr>
        <p:spPr bwMode="auto">
          <a:xfrm>
            <a:off x="1738314" y="912168"/>
            <a:ext cx="6571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400" dirty="0" err="1">
                <a:latin typeface="Calibri" panose="020F0502020204030204" pitchFamily="34" charset="0"/>
              </a:rPr>
              <a:t>Volvulus</a:t>
            </a:r>
            <a:r>
              <a:rPr lang="hu-HU" altLang="hu-HU" sz="2400" dirty="0">
                <a:latin typeface="Calibri" panose="020F0502020204030204" pitchFamily="34" charset="0"/>
              </a:rPr>
              <a:t>: bélcsavarodás önmaga vagy  az erek körül</a:t>
            </a:r>
          </a:p>
        </p:txBody>
      </p:sp>
    </p:spTree>
    <p:extLst>
      <p:ext uri="{BB962C8B-B14F-4D97-AF65-F5344CB8AC3E}">
        <p14:creationId xmlns:p14="http://schemas.microsoft.com/office/powerpoint/2010/main" val="292511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785939"/>
            <a:ext cx="76200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Szövegdoboz 1"/>
          <p:cNvSpPr txBox="1">
            <a:spLocks noChangeArrowheads="1"/>
          </p:cNvSpPr>
          <p:nvPr/>
        </p:nvSpPr>
        <p:spPr bwMode="auto">
          <a:xfrm>
            <a:off x="2557464" y="795339"/>
            <a:ext cx="36882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400" dirty="0" err="1">
                <a:latin typeface="Calibri" panose="020F0502020204030204" pitchFamily="34" charset="0"/>
              </a:rPr>
              <a:t>Ductus</a:t>
            </a:r>
            <a:r>
              <a:rPr lang="hu-HU" altLang="hu-HU" sz="2400" dirty="0">
                <a:latin typeface="Calibri" panose="020F0502020204030204" pitchFamily="34" charset="0"/>
              </a:rPr>
              <a:t> </a:t>
            </a:r>
            <a:r>
              <a:rPr lang="hu-HU" altLang="hu-HU" sz="2400" dirty="0" err="1">
                <a:latin typeface="Calibri" panose="020F0502020204030204" pitchFamily="34" charset="0"/>
              </a:rPr>
              <a:t>vitellinus</a:t>
            </a:r>
            <a:r>
              <a:rPr lang="hu-HU" altLang="hu-HU" sz="2400" dirty="0">
                <a:latin typeface="Calibri" panose="020F0502020204030204" pitchFamily="34" charset="0"/>
              </a:rPr>
              <a:t> maradvány</a:t>
            </a:r>
          </a:p>
        </p:txBody>
      </p:sp>
    </p:spTree>
    <p:extLst>
      <p:ext uri="{BB962C8B-B14F-4D97-AF65-F5344CB8AC3E}">
        <p14:creationId xmlns:p14="http://schemas.microsoft.com/office/powerpoint/2010/main" val="330748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1700213"/>
            <a:ext cx="5703887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1" y="3500439"/>
            <a:ext cx="314801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Szövegdoboz 2"/>
          <p:cNvSpPr txBox="1">
            <a:spLocks noChangeArrowheads="1"/>
          </p:cNvSpPr>
          <p:nvPr/>
        </p:nvSpPr>
        <p:spPr bwMode="auto">
          <a:xfrm>
            <a:off x="4102101" y="292101"/>
            <a:ext cx="10504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400" b="1" dirty="0">
                <a:solidFill>
                  <a:srgbClr val="CC0099"/>
                </a:solidFill>
                <a:latin typeface="+mn-lt"/>
              </a:rPr>
              <a:t>Utóbél</a:t>
            </a:r>
            <a:endParaRPr lang="hu-HU" altLang="hu-HU" sz="2400" dirty="0">
              <a:latin typeface="+mn-lt"/>
            </a:endParaRPr>
          </a:p>
        </p:txBody>
      </p:sp>
      <p:cxnSp>
        <p:nvCxnSpPr>
          <p:cNvPr id="3" name="Egyenes összekötő nyíllal 2"/>
          <p:cNvCxnSpPr>
            <a:stCxn id="191494" idx="1"/>
          </p:cNvCxnSpPr>
          <p:nvPr/>
        </p:nvCxnSpPr>
        <p:spPr>
          <a:xfrm flipH="1">
            <a:off x="4613277" y="581541"/>
            <a:ext cx="1482723" cy="22711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494" name="Szövegdoboz 3"/>
          <p:cNvSpPr txBox="1">
            <a:spLocks noChangeArrowheads="1"/>
          </p:cNvSpPr>
          <p:nvPr/>
        </p:nvSpPr>
        <p:spPr bwMode="auto">
          <a:xfrm>
            <a:off x="6096000" y="396875"/>
            <a:ext cx="19261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>
                <a:latin typeface="+mn-lt"/>
              </a:rPr>
              <a:t>Septum urorectale</a:t>
            </a:r>
          </a:p>
        </p:txBody>
      </p:sp>
      <p:sp>
        <p:nvSpPr>
          <p:cNvPr id="191495" name="Szövegdoboz 5"/>
          <p:cNvSpPr txBox="1">
            <a:spLocks noChangeArrowheads="1"/>
          </p:cNvSpPr>
          <p:nvPr/>
        </p:nvSpPr>
        <p:spPr bwMode="auto">
          <a:xfrm>
            <a:off x="3871913" y="1125538"/>
            <a:ext cx="18272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>
                <a:latin typeface="+mn-lt"/>
              </a:rPr>
              <a:t>Sinus urogenitalis</a:t>
            </a:r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4295775" y="1493838"/>
            <a:ext cx="0" cy="1143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>
            <a:stCxn id="191498" idx="0"/>
          </p:cNvCxnSpPr>
          <p:nvPr/>
        </p:nvCxnSpPr>
        <p:spPr>
          <a:xfrm flipV="1">
            <a:off x="4519613" y="3213101"/>
            <a:ext cx="93662" cy="15843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498" name="Szövegdoboz 14"/>
          <p:cNvSpPr txBox="1">
            <a:spLocks noChangeArrowheads="1"/>
          </p:cNvSpPr>
          <p:nvPr/>
        </p:nvSpPr>
        <p:spPr bwMode="auto">
          <a:xfrm>
            <a:off x="3359151" y="4797425"/>
            <a:ext cx="232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>
                <a:latin typeface="+mn-lt"/>
              </a:rPr>
              <a:t>Canalis anorectalis</a:t>
            </a:r>
          </a:p>
        </p:txBody>
      </p:sp>
      <p:sp>
        <p:nvSpPr>
          <p:cNvPr id="191499" name="Szövegdoboz 15"/>
          <p:cNvSpPr txBox="1">
            <a:spLocks noChangeArrowheads="1"/>
          </p:cNvSpPr>
          <p:nvPr/>
        </p:nvSpPr>
        <p:spPr bwMode="auto">
          <a:xfrm>
            <a:off x="5878514" y="4797426"/>
            <a:ext cx="146982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>
                <a:latin typeface="+mn-lt"/>
              </a:rPr>
              <a:t>Primer anus</a:t>
            </a:r>
          </a:p>
          <a:p>
            <a:pPr eaLnBrk="1" hangingPunct="1"/>
            <a:endParaRPr lang="hu-HU" altLang="hu-HU">
              <a:latin typeface="+mn-lt"/>
            </a:endParaRPr>
          </a:p>
          <a:p>
            <a:pPr eaLnBrk="1" hangingPunct="1"/>
            <a:endParaRPr lang="hu-HU" altLang="hu-HU">
              <a:latin typeface="+mn-lt"/>
            </a:endParaRPr>
          </a:p>
          <a:p>
            <a:pPr eaLnBrk="1" hangingPunct="1"/>
            <a:endParaRPr lang="hu-HU" altLang="hu-HU">
              <a:latin typeface="+mn-lt"/>
            </a:endParaRPr>
          </a:p>
          <a:p>
            <a:pPr eaLnBrk="1" hangingPunct="1"/>
            <a:endParaRPr lang="hu-HU" altLang="hu-HU">
              <a:latin typeface="+mn-lt"/>
            </a:endParaRPr>
          </a:p>
          <a:p>
            <a:pPr eaLnBrk="1" hangingPunct="1"/>
            <a:endParaRPr lang="hu-HU" altLang="hu-HU">
              <a:latin typeface="+mn-lt"/>
            </a:endParaRPr>
          </a:p>
          <a:p>
            <a:pPr eaLnBrk="1" hangingPunct="1"/>
            <a:r>
              <a:rPr lang="hu-HU" altLang="hu-HU">
                <a:latin typeface="+mn-lt"/>
              </a:rPr>
              <a:t>Definitiv anus</a:t>
            </a:r>
          </a:p>
        </p:txBody>
      </p:sp>
      <p:cxnSp>
        <p:nvCxnSpPr>
          <p:cNvPr id="18" name="Egyenes összekötő nyíllal 17"/>
          <p:cNvCxnSpPr/>
          <p:nvPr/>
        </p:nvCxnSpPr>
        <p:spPr>
          <a:xfrm flipV="1">
            <a:off x="6888164" y="3059113"/>
            <a:ext cx="71437" cy="17383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 flipV="1">
            <a:off x="7448551" y="5989639"/>
            <a:ext cx="1477963" cy="6572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502" name="Szövegdoboz 23"/>
          <p:cNvSpPr txBox="1">
            <a:spLocks noChangeArrowheads="1"/>
          </p:cNvSpPr>
          <p:nvPr/>
        </p:nvSpPr>
        <p:spPr bwMode="auto">
          <a:xfrm>
            <a:off x="2597151" y="5489576"/>
            <a:ext cx="38743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>
                <a:latin typeface="+mn-lt"/>
              </a:rPr>
              <a:t>Proctodeum: mesenchymából kialakuló</a:t>
            </a:r>
          </a:p>
          <a:p>
            <a:pPr eaLnBrk="1" hangingPunct="1"/>
            <a:r>
              <a:rPr lang="hu-HU" altLang="hu-HU">
                <a:latin typeface="+mn-lt"/>
              </a:rPr>
              <a:t>gyűrű a primer anus körül</a:t>
            </a:r>
          </a:p>
        </p:txBody>
      </p:sp>
    </p:spTree>
    <p:extLst>
      <p:ext uri="{BB962C8B-B14F-4D97-AF65-F5344CB8AC3E}">
        <p14:creationId xmlns:p14="http://schemas.microsoft.com/office/powerpoint/2010/main" val="70648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4" y="473075"/>
            <a:ext cx="331152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9" y="3978275"/>
            <a:ext cx="3563937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4" t="2" r="-2974" b="67505"/>
          <a:stretch>
            <a:fillRect/>
          </a:stretch>
        </p:blipFill>
        <p:spPr bwMode="auto">
          <a:xfrm>
            <a:off x="6096000" y="4724400"/>
            <a:ext cx="17145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7" name="Szövegdoboz 4"/>
          <p:cNvSpPr txBox="1">
            <a:spLocks noChangeArrowheads="1"/>
          </p:cNvSpPr>
          <p:nvPr/>
        </p:nvSpPr>
        <p:spPr bwMode="auto">
          <a:xfrm>
            <a:off x="2097089" y="3141663"/>
            <a:ext cx="20063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 err="1">
                <a:latin typeface="+mn-lt"/>
              </a:rPr>
              <a:t>Proctodeum</a:t>
            </a:r>
            <a:r>
              <a:rPr lang="hu-HU" altLang="hu-HU" dirty="0">
                <a:latin typeface="+mn-lt"/>
              </a:rPr>
              <a:t> hiánya</a:t>
            </a:r>
          </a:p>
        </p:txBody>
      </p:sp>
    </p:spTree>
    <p:extLst>
      <p:ext uri="{BB962C8B-B14F-4D97-AF65-F5344CB8AC3E}">
        <p14:creationId xmlns:p14="http://schemas.microsoft.com/office/powerpoint/2010/main" val="136234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565276"/>
            <a:ext cx="3976688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4" y="3286126"/>
            <a:ext cx="4492625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0" name="Szövegdoboz 1"/>
          <p:cNvSpPr txBox="1">
            <a:spLocks noChangeArrowheads="1"/>
          </p:cNvSpPr>
          <p:nvPr/>
        </p:nvSpPr>
        <p:spPr bwMode="auto">
          <a:xfrm>
            <a:off x="5057191" y="255188"/>
            <a:ext cx="671804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800" dirty="0">
                <a:solidFill>
                  <a:srgbClr val="CC00CC"/>
                </a:solidFill>
                <a:latin typeface="Calibri" panose="020F0502020204030204" pitchFamily="34" charset="0"/>
              </a:rPr>
              <a:t>A bélidegrendszer a </a:t>
            </a:r>
            <a:r>
              <a:rPr lang="hu-HU" altLang="hu-HU" sz="2800" dirty="0" err="1">
                <a:solidFill>
                  <a:srgbClr val="CC00CC"/>
                </a:solidFill>
                <a:latin typeface="Calibri" panose="020F0502020204030204" pitchFamily="34" charset="0"/>
              </a:rPr>
              <a:t>crista</a:t>
            </a:r>
            <a:r>
              <a:rPr lang="hu-HU" altLang="hu-HU" sz="2800" dirty="0">
                <a:solidFill>
                  <a:srgbClr val="CC00CC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2800" dirty="0" smtClean="0">
                <a:solidFill>
                  <a:srgbClr val="CC00CC"/>
                </a:solidFill>
                <a:latin typeface="Calibri" panose="020F0502020204030204" pitchFamily="34" charset="0"/>
              </a:rPr>
              <a:t>neurálisból (dúcléc) </a:t>
            </a:r>
            <a:r>
              <a:rPr lang="hu-HU" altLang="hu-HU" sz="2800" dirty="0">
                <a:solidFill>
                  <a:srgbClr val="CC00CC"/>
                </a:solidFill>
                <a:latin typeface="Calibri" panose="020F0502020204030204" pitchFamily="34" charset="0"/>
              </a:rPr>
              <a:t>fejlődik</a:t>
            </a:r>
          </a:p>
          <a:p>
            <a:pPr algn="ctr" eaLnBrk="1" hangingPunct="1"/>
            <a:r>
              <a:rPr lang="hu-HU" altLang="hu-HU" dirty="0">
                <a:latin typeface="Calibri" panose="020F0502020204030204" pitchFamily="34" charset="0"/>
              </a:rPr>
              <a:t>(</a:t>
            </a:r>
            <a:r>
              <a:rPr lang="hu-HU" altLang="hu-HU" dirty="0" err="1">
                <a:latin typeface="Calibri" panose="020F0502020204030204" pitchFamily="34" charset="0"/>
              </a:rPr>
              <a:t>Auerbach</a:t>
            </a:r>
            <a:r>
              <a:rPr lang="hu-HU" altLang="hu-HU" dirty="0">
                <a:latin typeface="Calibri" panose="020F0502020204030204" pitchFamily="34" charset="0"/>
              </a:rPr>
              <a:t> és </a:t>
            </a:r>
            <a:r>
              <a:rPr lang="hu-HU" altLang="hu-HU" dirty="0" err="1">
                <a:latin typeface="Calibri" panose="020F0502020204030204" pitchFamily="34" charset="0"/>
              </a:rPr>
              <a:t>Meissner</a:t>
            </a:r>
            <a:r>
              <a:rPr lang="hu-HU" altLang="hu-HU" dirty="0"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latin typeface="Calibri" panose="020F0502020204030204" pitchFamily="34" charset="0"/>
              </a:rPr>
              <a:t>plexus</a:t>
            </a:r>
            <a:r>
              <a:rPr lang="hu-HU" altLang="hu-HU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93541" name="Szövegdoboz 2"/>
          <p:cNvSpPr txBox="1">
            <a:spLocks noChangeArrowheads="1"/>
          </p:cNvSpPr>
          <p:nvPr/>
        </p:nvSpPr>
        <p:spPr bwMode="auto">
          <a:xfrm>
            <a:off x="6743700" y="4968876"/>
            <a:ext cx="3778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 err="1">
                <a:latin typeface="Calibri" panose="020F0502020204030204" pitchFamily="34" charset="0"/>
              </a:rPr>
              <a:t>Hirschprung</a:t>
            </a:r>
            <a:r>
              <a:rPr lang="hu-HU" altLang="hu-HU" dirty="0">
                <a:latin typeface="Calibri" panose="020F0502020204030204" pitchFamily="34" charset="0"/>
              </a:rPr>
              <a:t> kór</a:t>
            </a:r>
          </a:p>
          <a:p>
            <a:pPr eaLnBrk="1" hangingPunct="1"/>
            <a:r>
              <a:rPr lang="hu-HU" altLang="hu-HU" dirty="0">
                <a:latin typeface="Calibri" panose="020F0502020204030204" pitchFamily="34" charset="0"/>
              </a:rPr>
              <a:t> veleszületett </a:t>
            </a:r>
            <a:r>
              <a:rPr lang="hu-HU" altLang="hu-HU" dirty="0" err="1">
                <a:latin typeface="Calibri" panose="020F0502020204030204" pitchFamily="34" charset="0"/>
              </a:rPr>
              <a:t>aganglionaris</a:t>
            </a:r>
            <a:r>
              <a:rPr lang="hu-HU" altLang="hu-HU" dirty="0">
                <a:latin typeface="Calibri" panose="020F0502020204030204" pitchFamily="34" charset="0"/>
              </a:rPr>
              <a:t> megacolon</a:t>
            </a:r>
          </a:p>
        </p:txBody>
      </p:sp>
      <p:pic>
        <p:nvPicPr>
          <p:cNvPr id="2050" name="Picture 2" descr="http://ttktamop.elte.hu/online-tananyagok/bevezetes_az_allattanba/images/13_8_ab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8" y="396461"/>
            <a:ext cx="4173829" cy="21796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80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759439"/>
              </p:ext>
            </p:extLst>
          </p:nvPr>
        </p:nvGraphicFramePr>
        <p:xfrm>
          <a:off x="1981265" y="653733"/>
          <a:ext cx="3942525" cy="4901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Image" r:id="rId4" imgW="2744794" imgH="3100600" progId="">
                  <p:embed/>
                </p:oleObj>
              </mc:Choice>
              <mc:Fallback>
                <p:oleObj name="Image" r:id="rId4" imgW="2744794" imgH="3100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65" y="653733"/>
                        <a:ext cx="3942525" cy="490151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338727"/>
              </p:ext>
            </p:extLst>
          </p:nvPr>
        </p:nvGraphicFramePr>
        <p:xfrm>
          <a:off x="6830013" y="653734"/>
          <a:ext cx="4051300" cy="4901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Image" r:id="rId6" imgW="2744794" imgH="3062478" progId="">
                  <p:embed/>
                </p:oleObj>
              </mc:Choice>
              <mc:Fallback>
                <p:oleObj name="Image" r:id="rId6" imgW="2744794" imgH="306247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0013" y="653734"/>
                        <a:ext cx="4051300" cy="490151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7"/>
          <p:cNvSpPr txBox="1">
            <a:spLocks noChangeArrowheads="1"/>
          </p:cNvSpPr>
          <p:nvPr/>
        </p:nvSpPr>
        <p:spPr bwMode="auto">
          <a:xfrm>
            <a:off x="3505200" y="5555251"/>
            <a:ext cx="1560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hu-HU" sz="2400">
                <a:solidFill>
                  <a:srgbClr val="000000"/>
                </a:solidFill>
                <a:latin typeface="+mn-lt"/>
              </a:rPr>
              <a:t>Normal</a:t>
            </a:r>
          </a:p>
        </p:txBody>
      </p:sp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7238999" y="5555251"/>
            <a:ext cx="32333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hu-HU" sz="2400">
                <a:solidFill>
                  <a:srgbClr val="000000"/>
                </a:solidFill>
                <a:latin typeface="+mn-lt"/>
              </a:rPr>
              <a:t>Hirschsprung</a:t>
            </a:r>
            <a:r>
              <a:rPr lang="hu-HU" altLang="hu-HU" sz="2400">
                <a:solidFill>
                  <a:srgbClr val="000000"/>
                </a:solidFill>
                <a:latin typeface="+mn-lt"/>
              </a:rPr>
              <a:t>-kór</a:t>
            </a:r>
            <a:endParaRPr lang="en-US" altLang="hu-HU" sz="24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81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6" y="190500"/>
            <a:ext cx="475297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2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3092950" y="1233489"/>
            <a:ext cx="551715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3600" dirty="0">
                <a:solidFill>
                  <a:srgbClr val="C00000"/>
                </a:solidFill>
              </a:rPr>
              <a:t>A VIZELETKÉPZŐ ÉS </a:t>
            </a:r>
          </a:p>
          <a:p>
            <a:pPr algn="ctr"/>
            <a:r>
              <a:rPr lang="hu-HU" altLang="hu-HU" sz="3600" dirty="0">
                <a:solidFill>
                  <a:srgbClr val="C00000"/>
                </a:solidFill>
              </a:rPr>
              <a:t>ELVEZETŐ RENDSZER RÉSZEI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1951038" y="3122614"/>
            <a:ext cx="827681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u-HU" altLang="hu-HU" sz="3200" dirty="0" err="1" smtClean="0">
                <a:solidFill>
                  <a:srgbClr val="C00000"/>
                </a:solidFill>
                <a:latin typeface="+mn-lt"/>
              </a:rPr>
              <a:t>Ren</a:t>
            </a:r>
            <a:r>
              <a:rPr lang="hu-HU" altLang="hu-HU" sz="3200" dirty="0" smtClean="0">
                <a:solidFill>
                  <a:srgbClr val="C00000"/>
                </a:solidFill>
                <a:latin typeface="+mn-lt"/>
              </a:rPr>
              <a:t> (</a:t>
            </a:r>
            <a:r>
              <a:rPr lang="hu-HU" altLang="hu-HU" sz="3200" dirty="0" err="1" smtClean="0">
                <a:solidFill>
                  <a:srgbClr val="C00000"/>
                </a:solidFill>
                <a:latin typeface="+mn-lt"/>
              </a:rPr>
              <a:t>metanephros</a:t>
            </a:r>
            <a:r>
              <a:rPr lang="hu-HU" altLang="hu-HU" sz="3200" dirty="0" smtClean="0">
                <a:solidFill>
                  <a:srgbClr val="C00000"/>
                </a:solidFill>
                <a:latin typeface="+mn-lt"/>
              </a:rPr>
              <a:t>)</a:t>
            </a:r>
            <a:endParaRPr lang="hu-HU" altLang="hu-HU" sz="3200" dirty="0">
              <a:solidFill>
                <a:srgbClr val="C00000"/>
              </a:solidFill>
              <a:latin typeface="+mn-lt"/>
            </a:endParaRPr>
          </a:p>
          <a:p>
            <a:pPr eaLnBrk="1" hangingPunct="1">
              <a:buFontTx/>
              <a:buAutoNum type="arabicPeriod"/>
            </a:pPr>
            <a:r>
              <a:rPr lang="hu-HU" altLang="hu-HU" sz="3200" dirty="0" err="1" smtClean="0">
                <a:solidFill>
                  <a:srgbClr val="C00000"/>
                </a:solidFill>
                <a:latin typeface="+mn-lt"/>
              </a:rPr>
              <a:t>Ureter</a:t>
            </a:r>
            <a:r>
              <a:rPr lang="hu-HU" altLang="hu-HU" sz="3200" dirty="0" smtClean="0">
                <a:solidFill>
                  <a:srgbClr val="C00000"/>
                </a:solidFill>
                <a:latin typeface="+mn-lt"/>
              </a:rPr>
              <a:t> (húgyvezeték)</a:t>
            </a:r>
            <a:endParaRPr lang="hu-HU" altLang="hu-HU" sz="3200" dirty="0">
              <a:solidFill>
                <a:srgbClr val="C00000"/>
              </a:solidFill>
              <a:latin typeface="+mn-lt"/>
            </a:endParaRPr>
          </a:p>
          <a:p>
            <a:pPr eaLnBrk="1" hangingPunct="1">
              <a:buFontTx/>
              <a:buAutoNum type="arabicPeriod"/>
            </a:pPr>
            <a:r>
              <a:rPr lang="hu-HU" altLang="hu-HU" sz="3200" dirty="0" err="1">
                <a:solidFill>
                  <a:srgbClr val="C00000"/>
                </a:solidFill>
                <a:latin typeface="+mn-lt"/>
              </a:rPr>
              <a:t>Vesica</a:t>
            </a:r>
            <a:r>
              <a:rPr lang="hu-HU" altLang="hu-HU" sz="3200" dirty="0">
                <a:solidFill>
                  <a:srgbClr val="C00000"/>
                </a:solidFill>
                <a:latin typeface="+mn-lt"/>
              </a:rPr>
              <a:t> </a:t>
            </a:r>
            <a:r>
              <a:rPr lang="hu-HU" altLang="hu-HU" sz="3200" dirty="0" err="1" smtClean="0">
                <a:solidFill>
                  <a:srgbClr val="C00000"/>
                </a:solidFill>
                <a:latin typeface="+mn-lt"/>
              </a:rPr>
              <a:t>urinaria</a:t>
            </a:r>
            <a:r>
              <a:rPr lang="hu-HU" altLang="hu-HU" sz="3200" dirty="0" smtClean="0">
                <a:solidFill>
                  <a:srgbClr val="C00000"/>
                </a:solidFill>
                <a:latin typeface="+mn-lt"/>
              </a:rPr>
              <a:t> (húgyhólyag/sinus </a:t>
            </a:r>
            <a:r>
              <a:rPr lang="hu-HU" altLang="hu-HU" sz="3200" dirty="0" err="1" smtClean="0">
                <a:solidFill>
                  <a:srgbClr val="C00000"/>
                </a:solidFill>
                <a:latin typeface="+mn-lt"/>
              </a:rPr>
              <a:t>urogenitalis</a:t>
            </a:r>
            <a:r>
              <a:rPr lang="hu-HU" altLang="hu-HU" sz="3200" dirty="0" smtClean="0">
                <a:solidFill>
                  <a:srgbClr val="C00000"/>
                </a:solidFill>
                <a:latin typeface="+mn-lt"/>
              </a:rPr>
              <a:t>)</a:t>
            </a:r>
            <a:endParaRPr lang="hu-HU" altLang="hu-HU" sz="3200" dirty="0">
              <a:solidFill>
                <a:srgbClr val="C00000"/>
              </a:solidFill>
              <a:latin typeface="+mn-lt"/>
            </a:endParaRPr>
          </a:p>
          <a:p>
            <a:pPr eaLnBrk="1" hangingPunct="1">
              <a:buFontTx/>
              <a:buAutoNum type="arabicPeriod"/>
            </a:pPr>
            <a:r>
              <a:rPr lang="hu-HU" altLang="hu-HU" sz="3200" dirty="0" err="1" smtClean="0">
                <a:solidFill>
                  <a:srgbClr val="C00000"/>
                </a:solidFill>
                <a:latin typeface="+mn-lt"/>
              </a:rPr>
              <a:t>Urethra</a:t>
            </a:r>
            <a:r>
              <a:rPr lang="hu-HU" altLang="hu-HU" sz="3200" dirty="0" smtClean="0">
                <a:solidFill>
                  <a:srgbClr val="C00000"/>
                </a:solidFill>
                <a:latin typeface="+mn-lt"/>
              </a:rPr>
              <a:t> (húgycső/sinus </a:t>
            </a:r>
            <a:r>
              <a:rPr lang="hu-HU" altLang="hu-HU" sz="3200" dirty="0" err="1" smtClean="0">
                <a:solidFill>
                  <a:srgbClr val="C00000"/>
                </a:solidFill>
                <a:latin typeface="+mn-lt"/>
              </a:rPr>
              <a:t>urogenitalis</a:t>
            </a:r>
            <a:r>
              <a:rPr lang="hu-HU" altLang="hu-HU" sz="3200" dirty="0" smtClean="0">
                <a:solidFill>
                  <a:srgbClr val="C00000"/>
                </a:solidFill>
                <a:latin typeface="+mn-lt"/>
              </a:rPr>
              <a:t>)</a:t>
            </a:r>
            <a:endParaRPr lang="hu-HU" altLang="hu-HU" sz="32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179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3726" y="2728102"/>
            <a:ext cx="4535487" cy="584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hu-HU" sz="1600" dirty="0" err="1">
                <a:solidFill>
                  <a:srgbClr val="002060"/>
                </a:solidFill>
                <a:latin typeface="+mn-lt"/>
              </a:rPr>
              <a:t>urinary</a:t>
            </a:r>
            <a:r>
              <a:rPr lang="hu-HU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hu-HU" sz="1600" dirty="0" err="1" smtClean="0">
                <a:solidFill>
                  <a:srgbClr val="002060"/>
                </a:solidFill>
                <a:latin typeface="+mn-lt"/>
              </a:rPr>
              <a:t>system</a:t>
            </a:r>
            <a:r>
              <a:rPr lang="hu-HU" sz="1600" dirty="0" smtClean="0">
                <a:solidFill>
                  <a:srgbClr val="002060"/>
                </a:solidFill>
                <a:latin typeface="+mn-lt"/>
              </a:rPr>
              <a:t>  </a:t>
            </a:r>
            <a:r>
              <a:rPr lang="hu-HU" sz="1600" dirty="0" err="1" smtClean="0">
                <a:solidFill>
                  <a:srgbClr val="002060"/>
                </a:solidFill>
                <a:latin typeface="+mn-lt"/>
              </a:rPr>
              <a:t>develpment</a:t>
            </a:r>
            <a:endParaRPr lang="hu-HU" sz="1600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r>
              <a:rPr lang="hu-HU" altLang="hu-HU" sz="1600" dirty="0">
                <a:solidFill>
                  <a:srgbClr val="1155CC"/>
                </a:solidFill>
                <a:latin typeface="+mn-lt"/>
                <a:cs typeface="Arial" panose="020B0604020202020204" pitchFamily="34" charset="0"/>
                <a:hlinkClick r:id="rId2"/>
              </a:rPr>
              <a:t>https://www.youtube.com/watch?v=0OhQgcHNLxo</a:t>
            </a:r>
            <a:r>
              <a:rPr lang="hu-HU" altLang="hu-HU" sz="16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121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193926" y="82550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 sz="2800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393825" y="1778000"/>
            <a:ext cx="7652672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dirty="0">
                <a:solidFill>
                  <a:srgbClr val="C00000"/>
                </a:solidFill>
              </a:rPr>
              <a:t>Vizeletkiválasztó és nemi szervek fejlődése:</a:t>
            </a:r>
          </a:p>
          <a:p>
            <a:endParaRPr lang="hu-HU" altLang="hu-HU" sz="2800" dirty="0">
              <a:solidFill>
                <a:srgbClr val="C00000"/>
              </a:solidFill>
            </a:endParaRPr>
          </a:p>
          <a:p>
            <a:r>
              <a:rPr lang="hu-HU" altLang="hu-HU" sz="2800" dirty="0">
                <a:solidFill>
                  <a:srgbClr val="C00000"/>
                </a:solidFill>
              </a:rPr>
              <a:t>részben közös telepekből indul</a:t>
            </a:r>
          </a:p>
          <a:p>
            <a:endParaRPr lang="hu-HU" altLang="hu-HU" sz="2800" dirty="0">
              <a:solidFill>
                <a:srgbClr val="C00000"/>
              </a:solidFill>
            </a:endParaRPr>
          </a:p>
          <a:p>
            <a:r>
              <a:rPr lang="hu-HU" altLang="hu-HU" sz="2800" dirty="0" err="1">
                <a:solidFill>
                  <a:srgbClr val="C00000"/>
                </a:solidFill>
              </a:rPr>
              <a:t>mesoderma</a:t>
            </a:r>
            <a:r>
              <a:rPr lang="hu-HU" altLang="hu-HU" sz="2800" dirty="0">
                <a:solidFill>
                  <a:srgbClr val="C00000"/>
                </a:solidFill>
              </a:rPr>
              <a:t> (középlemez, intermedier </a:t>
            </a:r>
            <a:r>
              <a:rPr lang="hu-HU" altLang="hu-HU" sz="2800" dirty="0" err="1">
                <a:solidFill>
                  <a:srgbClr val="C00000"/>
                </a:solidFill>
              </a:rPr>
              <a:t>mesoderma</a:t>
            </a:r>
            <a:r>
              <a:rPr lang="hu-HU" altLang="hu-HU" sz="2800" dirty="0">
                <a:solidFill>
                  <a:srgbClr val="C00000"/>
                </a:solidFill>
              </a:rPr>
              <a:t>)</a:t>
            </a:r>
          </a:p>
          <a:p>
            <a:r>
              <a:rPr lang="hu-HU" altLang="hu-HU" sz="2800" dirty="0" err="1">
                <a:solidFill>
                  <a:srgbClr val="C00000"/>
                </a:solidFill>
              </a:rPr>
              <a:t>cloaca</a:t>
            </a:r>
            <a:r>
              <a:rPr lang="hu-HU" altLang="hu-HU" sz="2800" dirty="0">
                <a:solidFill>
                  <a:srgbClr val="C00000"/>
                </a:solidFill>
              </a:rPr>
              <a:t> (</a:t>
            </a:r>
            <a:r>
              <a:rPr lang="hu-HU" altLang="hu-HU" sz="2800" dirty="0" err="1">
                <a:solidFill>
                  <a:srgbClr val="C00000"/>
                </a:solidFill>
              </a:rPr>
              <a:t>endoderma</a:t>
            </a:r>
            <a:r>
              <a:rPr lang="hu-HU" altLang="hu-HU" sz="2800" dirty="0">
                <a:solidFill>
                  <a:srgbClr val="C00000"/>
                </a:solidFill>
              </a:rPr>
              <a:t>)</a:t>
            </a:r>
          </a:p>
          <a:p>
            <a:endParaRPr lang="hu-HU" altLang="hu-HU" sz="2800" dirty="0">
              <a:solidFill>
                <a:srgbClr val="C00000"/>
              </a:solidFill>
            </a:endParaRPr>
          </a:p>
          <a:p>
            <a:endParaRPr lang="hu-HU" altLang="hu-H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5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64" descr="dev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9" y="476251"/>
            <a:ext cx="4808537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Text Box 5"/>
          <p:cNvSpPr txBox="1">
            <a:spLocks noChangeArrowheads="1"/>
          </p:cNvSpPr>
          <p:nvPr/>
        </p:nvSpPr>
        <p:spPr bwMode="auto">
          <a:xfrm>
            <a:off x="2460626" y="5056188"/>
            <a:ext cx="23225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membrana cloacalis</a:t>
            </a:r>
          </a:p>
        </p:txBody>
      </p:sp>
      <p:sp>
        <p:nvSpPr>
          <p:cNvPr id="165892" name="Text Box 6"/>
          <p:cNvSpPr txBox="1">
            <a:spLocks noChangeArrowheads="1"/>
          </p:cNvSpPr>
          <p:nvPr/>
        </p:nvSpPr>
        <p:spPr bwMode="auto">
          <a:xfrm>
            <a:off x="4503738" y="6078538"/>
            <a:ext cx="119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cloaca</a:t>
            </a:r>
          </a:p>
        </p:txBody>
      </p:sp>
      <p:sp>
        <p:nvSpPr>
          <p:cNvPr id="165893" name="Text Box 7"/>
          <p:cNvSpPr txBox="1">
            <a:spLocks noChangeArrowheads="1"/>
          </p:cNvSpPr>
          <p:nvPr/>
        </p:nvSpPr>
        <p:spPr bwMode="auto">
          <a:xfrm>
            <a:off x="6181725" y="6121401"/>
            <a:ext cx="1441450" cy="366713"/>
          </a:xfrm>
          <a:prstGeom prst="rect">
            <a:avLst/>
          </a:prstGeom>
          <a:solidFill>
            <a:srgbClr val="FF7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utóbél</a:t>
            </a:r>
          </a:p>
        </p:txBody>
      </p:sp>
      <p:sp>
        <p:nvSpPr>
          <p:cNvPr id="165894" name="Text Box 8"/>
          <p:cNvSpPr txBox="1">
            <a:spLocks noChangeArrowheads="1"/>
          </p:cNvSpPr>
          <p:nvPr/>
        </p:nvSpPr>
        <p:spPr bwMode="auto">
          <a:xfrm>
            <a:off x="7559676" y="5592763"/>
            <a:ext cx="1279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allantois</a:t>
            </a:r>
          </a:p>
        </p:txBody>
      </p:sp>
      <p:sp>
        <p:nvSpPr>
          <p:cNvPr id="165895" name="Text Box 9"/>
          <p:cNvSpPr txBox="1">
            <a:spLocks noChangeArrowheads="1"/>
          </p:cNvSpPr>
          <p:nvPr/>
        </p:nvSpPr>
        <p:spPr bwMode="auto">
          <a:xfrm>
            <a:off x="2122489" y="3590926"/>
            <a:ext cx="1495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testnyél</a:t>
            </a:r>
          </a:p>
        </p:txBody>
      </p:sp>
      <p:sp>
        <p:nvSpPr>
          <p:cNvPr id="165896" name="Text Box 10"/>
          <p:cNvSpPr txBox="1">
            <a:spLocks noChangeArrowheads="1"/>
          </p:cNvSpPr>
          <p:nvPr/>
        </p:nvSpPr>
        <p:spPr bwMode="auto">
          <a:xfrm>
            <a:off x="2341563" y="1924051"/>
            <a:ext cx="1441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szikhólyag</a:t>
            </a:r>
          </a:p>
        </p:txBody>
      </p:sp>
      <p:sp>
        <p:nvSpPr>
          <p:cNvPr id="165897" name="Text Box 11"/>
          <p:cNvSpPr txBox="1">
            <a:spLocks noChangeArrowheads="1"/>
          </p:cNvSpPr>
          <p:nvPr/>
        </p:nvSpPr>
        <p:spPr bwMode="auto">
          <a:xfrm>
            <a:off x="1825626" y="2657475"/>
            <a:ext cx="24939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ductus omphalo-entericus</a:t>
            </a:r>
          </a:p>
        </p:txBody>
      </p:sp>
      <p:sp>
        <p:nvSpPr>
          <p:cNvPr id="165898" name="Text Box 12"/>
          <p:cNvSpPr txBox="1">
            <a:spLocks noChangeArrowheads="1"/>
          </p:cNvSpPr>
          <p:nvPr/>
        </p:nvSpPr>
        <p:spPr bwMode="auto">
          <a:xfrm>
            <a:off x="5311775" y="2238376"/>
            <a:ext cx="158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szívtelep</a:t>
            </a:r>
          </a:p>
        </p:txBody>
      </p:sp>
      <p:sp>
        <p:nvSpPr>
          <p:cNvPr id="165899" name="Text Box 13"/>
          <p:cNvSpPr txBox="1">
            <a:spLocks noChangeArrowheads="1"/>
          </p:cNvSpPr>
          <p:nvPr/>
        </p:nvSpPr>
        <p:spPr bwMode="auto">
          <a:xfrm>
            <a:off x="8418513" y="2020888"/>
            <a:ext cx="1528762" cy="366712"/>
          </a:xfrm>
          <a:prstGeom prst="rect">
            <a:avLst/>
          </a:prstGeom>
          <a:solidFill>
            <a:srgbClr val="FF7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esophagus</a:t>
            </a:r>
          </a:p>
        </p:txBody>
      </p:sp>
      <p:sp>
        <p:nvSpPr>
          <p:cNvPr id="165900" name="Text Box 14"/>
          <p:cNvSpPr txBox="1">
            <a:spLocks noChangeArrowheads="1"/>
          </p:cNvSpPr>
          <p:nvPr/>
        </p:nvSpPr>
        <p:spPr bwMode="auto">
          <a:xfrm>
            <a:off x="8689976" y="2873376"/>
            <a:ext cx="1128713" cy="366713"/>
          </a:xfrm>
          <a:prstGeom prst="rect">
            <a:avLst/>
          </a:prstGeom>
          <a:solidFill>
            <a:srgbClr val="FF7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gyomor</a:t>
            </a:r>
          </a:p>
        </p:txBody>
      </p:sp>
      <p:sp>
        <p:nvSpPr>
          <p:cNvPr id="165901" name="Text Box 15"/>
          <p:cNvSpPr txBox="1">
            <a:spLocks noChangeArrowheads="1"/>
          </p:cNvSpPr>
          <p:nvPr/>
        </p:nvSpPr>
        <p:spPr bwMode="auto">
          <a:xfrm>
            <a:off x="7372351" y="801688"/>
            <a:ext cx="1795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990000"/>
                </a:solidFill>
                <a:latin typeface="+mn-lt"/>
              </a:rPr>
              <a:t>garatbél</a:t>
            </a:r>
          </a:p>
        </p:txBody>
      </p:sp>
      <p:sp>
        <p:nvSpPr>
          <p:cNvPr id="165902" name="Text Box 16"/>
          <p:cNvSpPr txBox="1">
            <a:spLocks noChangeArrowheads="1"/>
          </p:cNvSpPr>
          <p:nvPr/>
        </p:nvSpPr>
        <p:spPr bwMode="auto">
          <a:xfrm>
            <a:off x="8242301" y="1065213"/>
            <a:ext cx="1851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ductus thyreoglossus</a:t>
            </a:r>
          </a:p>
        </p:txBody>
      </p:sp>
      <p:sp>
        <p:nvSpPr>
          <p:cNvPr id="165903" name="Text Box 17"/>
          <p:cNvSpPr txBox="1">
            <a:spLocks noChangeArrowheads="1"/>
          </p:cNvSpPr>
          <p:nvPr/>
        </p:nvSpPr>
        <p:spPr bwMode="auto">
          <a:xfrm>
            <a:off x="3222626" y="992188"/>
            <a:ext cx="21193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membrana buccopharyngea</a:t>
            </a:r>
          </a:p>
        </p:txBody>
      </p:sp>
      <p:sp>
        <p:nvSpPr>
          <p:cNvPr id="165904" name="Text Box 18"/>
          <p:cNvSpPr txBox="1">
            <a:spLocks noChangeArrowheads="1"/>
          </p:cNvSpPr>
          <p:nvPr/>
        </p:nvSpPr>
        <p:spPr bwMode="auto">
          <a:xfrm>
            <a:off x="3662364" y="4373563"/>
            <a:ext cx="1743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990000"/>
                </a:solidFill>
                <a:latin typeface="+mn-lt"/>
              </a:rPr>
              <a:t>farokbél</a:t>
            </a:r>
          </a:p>
        </p:txBody>
      </p:sp>
      <p:sp>
        <p:nvSpPr>
          <p:cNvPr id="165905" name="Text Box 22"/>
          <p:cNvSpPr txBox="1">
            <a:spLocks noChangeArrowheads="1"/>
          </p:cNvSpPr>
          <p:nvPr/>
        </p:nvSpPr>
        <p:spPr bwMode="auto">
          <a:xfrm>
            <a:off x="8710614" y="2452688"/>
            <a:ext cx="1108075" cy="366712"/>
          </a:xfrm>
          <a:prstGeom prst="rect">
            <a:avLst/>
          </a:prstGeom>
          <a:solidFill>
            <a:srgbClr val="FF7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tüdő</a:t>
            </a:r>
          </a:p>
        </p:txBody>
      </p:sp>
      <p:sp>
        <p:nvSpPr>
          <p:cNvPr id="165906" name="Text Box 23"/>
          <p:cNvSpPr txBox="1">
            <a:spLocks noChangeArrowheads="1"/>
          </p:cNvSpPr>
          <p:nvPr/>
        </p:nvSpPr>
        <p:spPr bwMode="auto">
          <a:xfrm>
            <a:off x="8410576" y="4152901"/>
            <a:ext cx="1558925" cy="366713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középbél</a:t>
            </a:r>
          </a:p>
        </p:txBody>
      </p:sp>
      <p:sp>
        <p:nvSpPr>
          <p:cNvPr id="165907" name="Text Box 24"/>
          <p:cNvSpPr txBox="1">
            <a:spLocks noChangeArrowheads="1"/>
          </p:cNvSpPr>
          <p:nvPr/>
        </p:nvSpPr>
        <p:spPr bwMode="auto">
          <a:xfrm rot="5400000">
            <a:off x="9463882" y="2466182"/>
            <a:ext cx="1441450" cy="366713"/>
          </a:xfrm>
          <a:prstGeom prst="rect">
            <a:avLst/>
          </a:prstGeom>
          <a:solidFill>
            <a:srgbClr val="FF7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000000"/>
                </a:solidFill>
                <a:latin typeface="+mn-lt"/>
              </a:rPr>
              <a:t>előbél</a:t>
            </a:r>
          </a:p>
        </p:txBody>
      </p:sp>
      <p:sp>
        <p:nvSpPr>
          <p:cNvPr id="165908" name="Text Box 28"/>
          <p:cNvSpPr txBox="1">
            <a:spLocks noChangeArrowheads="1"/>
          </p:cNvSpPr>
          <p:nvPr/>
        </p:nvSpPr>
        <p:spPr bwMode="auto">
          <a:xfrm>
            <a:off x="3246438" y="225425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400">
                <a:solidFill>
                  <a:srgbClr val="CC0099"/>
                </a:solidFill>
                <a:latin typeface="+mn-lt"/>
              </a:rPr>
              <a:t>Primitív bélcső</a:t>
            </a:r>
          </a:p>
        </p:txBody>
      </p:sp>
      <p:sp>
        <p:nvSpPr>
          <p:cNvPr id="165909" name="Line 29"/>
          <p:cNvSpPr>
            <a:spLocks noChangeShapeType="1"/>
          </p:cNvSpPr>
          <p:nvPr/>
        </p:nvSpPr>
        <p:spPr bwMode="auto">
          <a:xfrm>
            <a:off x="5194300" y="1473201"/>
            <a:ext cx="15494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5910" name="Line 30"/>
          <p:cNvSpPr>
            <a:spLocks noChangeShapeType="1"/>
          </p:cNvSpPr>
          <p:nvPr/>
        </p:nvSpPr>
        <p:spPr bwMode="auto">
          <a:xfrm>
            <a:off x="6426200" y="2527300"/>
            <a:ext cx="55880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5911" name="Line 32"/>
          <p:cNvSpPr>
            <a:spLocks noChangeShapeType="1"/>
          </p:cNvSpPr>
          <p:nvPr/>
        </p:nvSpPr>
        <p:spPr bwMode="auto">
          <a:xfrm flipV="1">
            <a:off x="5016500" y="4445000"/>
            <a:ext cx="67310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5912" name="Line 33"/>
          <p:cNvSpPr>
            <a:spLocks noChangeShapeType="1"/>
          </p:cNvSpPr>
          <p:nvPr/>
        </p:nvSpPr>
        <p:spPr bwMode="auto">
          <a:xfrm flipH="1" flipV="1">
            <a:off x="6756400" y="5486400"/>
            <a:ext cx="127000" cy="596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5913" name="Line 34"/>
          <p:cNvSpPr>
            <a:spLocks noChangeShapeType="1"/>
          </p:cNvSpPr>
          <p:nvPr/>
        </p:nvSpPr>
        <p:spPr bwMode="auto">
          <a:xfrm>
            <a:off x="3619500" y="2146300"/>
            <a:ext cx="72390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5914" name="Line 35"/>
          <p:cNvSpPr>
            <a:spLocks noChangeShapeType="1"/>
          </p:cNvSpPr>
          <p:nvPr/>
        </p:nvSpPr>
        <p:spPr bwMode="auto">
          <a:xfrm>
            <a:off x="3822700" y="3022600"/>
            <a:ext cx="1130300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5915" name="Line 36"/>
          <p:cNvSpPr>
            <a:spLocks noChangeShapeType="1"/>
          </p:cNvSpPr>
          <p:nvPr/>
        </p:nvSpPr>
        <p:spPr bwMode="auto">
          <a:xfrm flipV="1">
            <a:off x="3352800" y="3390900"/>
            <a:ext cx="12573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5916" name="Line 37"/>
          <p:cNvSpPr>
            <a:spLocks noChangeShapeType="1"/>
          </p:cNvSpPr>
          <p:nvPr/>
        </p:nvSpPr>
        <p:spPr bwMode="auto">
          <a:xfrm flipH="1" flipV="1">
            <a:off x="6578600" y="4838700"/>
            <a:ext cx="1155700" cy="81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5917" name="Line 38"/>
          <p:cNvSpPr>
            <a:spLocks noChangeShapeType="1"/>
          </p:cNvSpPr>
          <p:nvPr/>
        </p:nvSpPr>
        <p:spPr bwMode="auto">
          <a:xfrm flipH="1">
            <a:off x="7327900" y="1155700"/>
            <a:ext cx="520700" cy="81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5918" name="Line 39"/>
          <p:cNvSpPr>
            <a:spLocks noChangeShapeType="1"/>
          </p:cNvSpPr>
          <p:nvPr/>
        </p:nvSpPr>
        <p:spPr bwMode="auto">
          <a:xfrm flipH="1" flipV="1">
            <a:off x="7594600" y="4102100"/>
            <a:ext cx="88900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5919" name="Line 43"/>
          <p:cNvSpPr>
            <a:spLocks noChangeShapeType="1"/>
          </p:cNvSpPr>
          <p:nvPr/>
        </p:nvSpPr>
        <p:spPr bwMode="auto">
          <a:xfrm flipH="1">
            <a:off x="7874000" y="2209800"/>
            <a:ext cx="6223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5920" name="Line 44"/>
          <p:cNvSpPr>
            <a:spLocks noChangeShapeType="1"/>
          </p:cNvSpPr>
          <p:nvPr/>
        </p:nvSpPr>
        <p:spPr bwMode="auto">
          <a:xfrm flipH="1">
            <a:off x="7607300" y="2641600"/>
            <a:ext cx="113030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5921" name="Line 45"/>
          <p:cNvSpPr>
            <a:spLocks noChangeShapeType="1"/>
          </p:cNvSpPr>
          <p:nvPr/>
        </p:nvSpPr>
        <p:spPr bwMode="auto">
          <a:xfrm flipH="1" flipV="1">
            <a:off x="7899400" y="2984500"/>
            <a:ext cx="8128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5922" name="Line 46"/>
          <p:cNvSpPr>
            <a:spLocks noChangeShapeType="1"/>
          </p:cNvSpPr>
          <p:nvPr/>
        </p:nvSpPr>
        <p:spPr bwMode="auto">
          <a:xfrm flipH="1">
            <a:off x="7213600" y="1460500"/>
            <a:ext cx="1181100" cy="749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5923" name="Line 47"/>
          <p:cNvSpPr>
            <a:spLocks noChangeShapeType="1"/>
          </p:cNvSpPr>
          <p:nvPr/>
        </p:nvSpPr>
        <p:spPr bwMode="auto">
          <a:xfrm>
            <a:off x="5848351" y="4476751"/>
            <a:ext cx="295275" cy="20002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5924" name="Line 48"/>
          <p:cNvSpPr>
            <a:spLocks noChangeShapeType="1"/>
          </p:cNvSpPr>
          <p:nvPr/>
        </p:nvSpPr>
        <p:spPr bwMode="auto">
          <a:xfrm>
            <a:off x="6813551" y="1993901"/>
            <a:ext cx="200025" cy="16192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grpSp>
        <p:nvGrpSpPr>
          <p:cNvPr id="165925" name="Group 51"/>
          <p:cNvGrpSpPr>
            <a:grpSpLocks/>
          </p:cNvGrpSpPr>
          <p:nvPr/>
        </p:nvGrpSpPr>
        <p:grpSpPr bwMode="auto">
          <a:xfrm>
            <a:off x="7750176" y="3335338"/>
            <a:ext cx="2803525" cy="641350"/>
            <a:chOff x="3922" y="2101"/>
            <a:chExt cx="1766" cy="404"/>
          </a:xfrm>
        </p:grpSpPr>
        <p:sp>
          <p:nvSpPr>
            <p:cNvPr id="165936" name="Text Box 21"/>
            <p:cNvSpPr txBox="1">
              <a:spLocks noChangeArrowheads="1"/>
            </p:cNvSpPr>
            <p:nvPr/>
          </p:nvSpPr>
          <p:spPr bwMode="auto">
            <a:xfrm>
              <a:off x="4383" y="2101"/>
              <a:ext cx="130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altLang="hu-HU">
                  <a:solidFill>
                    <a:srgbClr val="333399"/>
                  </a:solidFill>
                  <a:latin typeface="+mn-lt"/>
                </a:rPr>
                <a:t>flexura duodenojejunalis</a:t>
              </a:r>
            </a:p>
          </p:txBody>
        </p:sp>
        <p:sp>
          <p:nvSpPr>
            <p:cNvPr id="165937" name="Line 27"/>
            <p:cNvSpPr>
              <a:spLocks noChangeShapeType="1"/>
            </p:cNvSpPr>
            <p:nvPr/>
          </p:nvSpPr>
          <p:spPr bwMode="auto">
            <a:xfrm flipH="1" flipV="1">
              <a:off x="4054" y="2310"/>
              <a:ext cx="364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165938" name="Oval 49"/>
            <p:cNvSpPr>
              <a:spLocks noChangeArrowheads="1"/>
            </p:cNvSpPr>
            <p:nvPr/>
          </p:nvSpPr>
          <p:spPr bwMode="auto">
            <a:xfrm>
              <a:off x="3922" y="2128"/>
              <a:ext cx="164" cy="327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hu-HU" altLang="hu-HU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165926" name="Group 52"/>
          <p:cNvGrpSpPr>
            <a:grpSpLocks/>
          </p:cNvGrpSpPr>
          <p:nvPr/>
        </p:nvGrpSpPr>
        <p:grpSpPr bwMode="auto">
          <a:xfrm>
            <a:off x="7546976" y="4419601"/>
            <a:ext cx="2024063" cy="1147763"/>
            <a:chOff x="3794" y="2784"/>
            <a:chExt cx="1275" cy="723"/>
          </a:xfrm>
        </p:grpSpPr>
        <p:sp>
          <p:nvSpPr>
            <p:cNvPr id="165933" name="Text Box 19"/>
            <p:cNvSpPr txBox="1">
              <a:spLocks noChangeArrowheads="1"/>
            </p:cNvSpPr>
            <p:nvPr/>
          </p:nvSpPr>
          <p:spPr bwMode="auto">
            <a:xfrm>
              <a:off x="4053" y="3103"/>
              <a:ext cx="101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altLang="hu-HU">
                  <a:solidFill>
                    <a:srgbClr val="333399"/>
                  </a:solidFill>
                  <a:latin typeface="+mn-lt"/>
                </a:rPr>
                <a:t>flexura coli sinistra</a:t>
              </a:r>
            </a:p>
          </p:txBody>
        </p:sp>
        <p:sp>
          <p:nvSpPr>
            <p:cNvPr id="165934" name="Line 25"/>
            <p:cNvSpPr>
              <a:spLocks noChangeShapeType="1"/>
            </p:cNvSpPr>
            <p:nvPr/>
          </p:nvSpPr>
          <p:spPr bwMode="auto">
            <a:xfrm flipH="1" flipV="1">
              <a:off x="3920" y="2992"/>
              <a:ext cx="235" cy="1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165935" name="Oval 50"/>
            <p:cNvSpPr>
              <a:spLocks noChangeArrowheads="1"/>
            </p:cNvSpPr>
            <p:nvPr/>
          </p:nvSpPr>
          <p:spPr bwMode="auto">
            <a:xfrm>
              <a:off x="3794" y="2784"/>
              <a:ext cx="164" cy="327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hu-HU" altLang="hu-HU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165927" name="Group 57"/>
          <p:cNvGrpSpPr>
            <a:grpSpLocks/>
          </p:cNvGrpSpPr>
          <p:nvPr/>
        </p:nvGrpSpPr>
        <p:grpSpPr bwMode="auto">
          <a:xfrm>
            <a:off x="7496175" y="4105277"/>
            <a:ext cx="2000250" cy="782638"/>
            <a:chOff x="3762" y="2586"/>
            <a:chExt cx="1260" cy="493"/>
          </a:xfrm>
        </p:grpSpPr>
        <p:sp>
          <p:nvSpPr>
            <p:cNvPr id="165930" name="Text Box 20"/>
            <p:cNvSpPr txBox="1">
              <a:spLocks noChangeArrowheads="1"/>
            </p:cNvSpPr>
            <p:nvPr/>
          </p:nvSpPr>
          <p:spPr bwMode="auto">
            <a:xfrm>
              <a:off x="4236" y="2846"/>
              <a:ext cx="7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altLang="hu-HU">
                  <a:solidFill>
                    <a:srgbClr val="FF0000"/>
                  </a:solidFill>
                  <a:latin typeface="+mn-lt"/>
                </a:rPr>
                <a:t>cecum</a:t>
              </a:r>
            </a:p>
          </p:txBody>
        </p:sp>
        <p:sp>
          <p:nvSpPr>
            <p:cNvPr id="165931" name="Line 26"/>
            <p:cNvSpPr>
              <a:spLocks noChangeShapeType="1"/>
            </p:cNvSpPr>
            <p:nvPr/>
          </p:nvSpPr>
          <p:spPr bwMode="auto">
            <a:xfrm flipH="1" flipV="1">
              <a:off x="3887" y="2757"/>
              <a:ext cx="503" cy="1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165932" name="Oval 56"/>
            <p:cNvSpPr>
              <a:spLocks noChangeArrowheads="1"/>
            </p:cNvSpPr>
            <p:nvPr/>
          </p:nvSpPr>
          <p:spPr bwMode="auto">
            <a:xfrm>
              <a:off x="3762" y="2586"/>
              <a:ext cx="164" cy="32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hu-HU" altLang="hu-HU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165928" name="Line 31"/>
          <p:cNvSpPr>
            <a:spLocks noChangeShapeType="1"/>
          </p:cNvSpPr>
          <p:nvPr/>
        </p:nvSpPr>
        <p:spPr bwMode="auto">
          <a:xfrm flipV="1">
            <a:off x="5359400" y="4889500"/>
            <a:ext cx="495300" cy="127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5929" name="Line 65"/>
          <p:cNvSpPr>
            <a:spLocks noChangeShapeType="1"/>
          </p:cNvSpPr>
          <p:nvPr/>
        </p:nvSpPr>
        <p:spPr bwMode="auto">
          <a:xfrm flipV="1">
            <a:off x="4673600" y="4610100"/>
            <a:ext cx="123190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913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DA2C15F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505554"/>
            <a:ext cx="8547100" cy="54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955926" y="6172200"/>
            <a:ext cx="4229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/>
              <a:t>21. és 25. nap, külső és belső glomerulusok</a:t>
            </a:r>
          </a:p>
        </p:txBody>
      </p:sp>
    </p:spTree>
    <p:extLst>
      <p:ext uri="{BB962C8B-B14F-4D97-AF65-F5344CB8AC3E}">
        <p14:creationId xmlns:p14="http://schemas.microsoft.com/office/powerpoint/2010/main" val="80362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422526" y="6338888"/>
            <a:ext cx="49318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/>
              <a:t>5. hét,  pronephros, mesonephros és metanephros</a:t>
            </a:r>
          </a:p>
        </p:txBody>
      </p:sp>
      <p:pic>
        <p:nvPicPr>
          <p:cNvPr id="36870" name="Picture 6" descr="DA2C15F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"/>
            <a:ext cx="8077200" cy="615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22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9" y="95250"/>
            <a:ext cx="743902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76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25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80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524000" y="4953000"/>
            <a:ext cx="5867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400"/>
              <a:t>5. hét, a mesonephros glomerulusa, </a:t>
            </a:r>
          </a:p>
          <a:p>
            <a:r>
              <a:rPr lang="hu-HU" altLang="hu-HU" sz="2400"/>
              <a:t>ductus mesonephricus, </a:t>
            </a:r>
          </a:p>
          <a:p>
            <a:r>
              <a:rPr lang="hu-HU" altLang="hu-HU" sz="2400"/>
              <a:t>ductus paramesonephricus</a:t>
            </a:r>
          </a:p>
          <a:p>
            <a:r>
              <a:rPr lang="hu-HU" altLang="hu-HU" sz="2400"/>
              <a:t>metanephrogen szövet</a:t>
            </a:r>
          </a:p>
        </p:txBody>
      </p:sp>
      <p:pic>
        <p:nvPicPr>
          <p:cNvPr id="23559" name="Picture 7" descr="DA2C15F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334000" cy="430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DA2C15F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52764"/>
            <a:ext cx="4343400" cy="38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2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52062" y="362634"/>
            <a:ext cx="685644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3200" dirty="0" err="1">
                <a:solidFill>
                  <a:srgbClr val="C00000"/>
                </a:solidFill>
              </a:rPr>
              <a:t>Ureterbimbó</a:t>
            </a:r>
            <a:r>
              <a:rPr lang="hu-HU" altLang="hu-HU" sz="3200" dirty="0">
                <a:solidFill>
                  <a:srgbClr val="C00000"/>
                </a:solidFill>
              </a:rPr>
              <a:t> belenő a </a:t>
            </a:r>
            <a:r>
              <a:rPr lang="hu-HU" altLang="hu-HU" sz="3200" dirty="0" err="1">
                <a:solidFill>
                  <a:srgbClr val="C00000"/>
                </a:solidFill>
              </a:rPr>
              <a:t>metanephrogen</a:t>
            </a:r>
            <a:r>
              <a:rPr lang="hu-HU" altLang="hu-HU" sz="3200" dirty="0">
                <a:solidFill>
                  <a:srgbClr val="C00000"/>
                </a:solidFill>
              </a:rPr>
              <a:t> szövetbe:</a:t>
            </a:r>
          </a:p>
          <a:p>
            <a:r>
              <a:rPr lang="hu-HU" altLang="hu-HU" sz="3200" dirty="0" err="1">
                <a:solidFill>
                  <a:srgbClr val="C00000"/>
                </a:solidFill>
              </a:rPr>
              <a:t>kivezetőcsőrendszer</a:t>
            </a:r>
            <a:r>
              <a:rPr lang="hu-HU" altLang="hu-HU" sz="3200" dirty="0">
                <a:solidFill>
                  <a:srgbClr val="C00000"/>
                </a:solidFill>
              </a:rPr>
              <a:t> kialakulása</a:t>
            </a:r>
          </a:p>
        </p:txBody>
      </p:sp>
      <p:pic>
        <p:nvPicPr>
          <p:cNvPr id="22534" name="Picture 6" descr="DA2C15FF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90" y="1954763"/>
            <a:ext cx="9144000" cy="408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42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124201" y="6338888"/>
            <a:ext cx="23115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/>
              <a:t>Nephron kialakulása 1.</a:t>
            </a:r>
          </a:p>
        </p:txBody>
      </p:sp>
      <p:pic>
        <p:nvPicPr>
          <p:cNvPr id="38918" name="Picture 6" descr="DA2C15FF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7924800" cy="639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74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050" descr="Image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7924800" cy="635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 Box 2051"/>
          <p:cNvSpPr txBox="1">
            <a:spLocks noChangeArrowheads="1"/>
          </p:cNvSpPr>
          <p:nvPr/>
        </p:nvSpPr>
        <p:spPr bwMode="auto">
          <a:xfrm>
            <a:off x="4343401" y="6338888"/>
            <a:ext cx="23115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/>
              <a:t>Nephron kialakulása 2.</a:t>
            </a:r>
          </a:p>
        </p:txBody>
      </p:sp>
    </p:spTree>
    <p:extLst>
      <p:ext uri="{BB962C8B-B14F-4D97-AF65-F5344CB8AC3E}">
        <p14:creationId xmlns:p14="http://schemas.microsoft.com/office/powerpoint/2010/main" val="57608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7145338" y="6338888"/>
            <a:ext cx="25490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dirty="0"/>
              <a:t>Vese további növekedése</a:t>
            </a:r>
          </a:p>
        </p:txBody>
      </p:sp>
      <p:pic>
        <p:nvPicPr>
          <p:cNvPr id="32772" name="Picture 4" descr="M9780323053853-016-f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00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29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572000" y="5867400"/>
            <a:ext cx="18414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/>
              <a:t>Vese felszállása 1.</a:t>
            </a:r>
          </a:p>
        </p:txBody>
      </p:sp>
      <p:pic>
        <p:nvPicPr>
          <p:cNvPr id="20484" name="Picture 4" descr="DA2C15FF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68438"/>
            <a:ext cx="9144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27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>
            <a:spLocks noChangeArrowheads="1"/>
          </p:cNvSpPr>
          <p:nvPr/>
        </p:nvSpPr>
        <p:spPr bwMode="auto">
          <a:xfrm>
            <a:off x="1258888" y="3105150"/>
            <a:ext cx="5599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dirty="0"/>
              <a:t>https://www.youtube.com/watch?v=tx3Cn8g-_e0</a:t>
            </a:r>
          </a:p>
        </p:txBody>
      </p:sp>
    </p:spTree>
    <p:extLst>
      <p:ext uri="{BB962C8B-B14F-4D97-AF65-F5344CB8AC3E}">
        <p14:creationId xmlns:p14="http://schemas.microsoft.com/office/powerpoint/2010/main" val="407294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M9780323053853-016-f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76200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7239000" y="6019800"/>
            <a:ext cx="18414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/>
              <a:t>Vese felszállása 2.</a:t>
            </a:r>
          </a:p>
        </p:txBody>
      </p:sp>
    </p:spTree>
    <p:extLst>
      <p:ext uri="{BB962C8B-B14F-4D97-AF65-F5344CB8AC3E}">
        <p14:creationId xmlns:p14="http://schemas.microsoft.com/office/powerpoint/2010/main" val="402204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828801" y="5057776"/>
            <a:ext cx="57765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dirty="0" err="1"/>
              <a:t>Ureter</a:t>
            </a:r>
            <a:r>
              <a:rPr lang="hu-HU" altLang="hu-HU" dirty="0"/>
              <a:t>, húgyhólyag fejlődése</a:t>
            </a:r>
          </a:p>
          <a:p>
            <a:endParaRPr lang="hu-HU" altLang="hu-HU" dirty="0"/>
          </a:p>
          <a:p>
            <a:r>
              <a:rPr lang="hu-HU" altLang="hu-HU" dirty="0" err="1"/>
              <a:t>ureter</a:t>
            </a:r>
            <a:r>
              <a:rPr lang="hu-HU" altLang="hu-HU" dirty="0"/>
              <a:t>, </a:t>
            </a:r>
            <a:r>
              <a:rPr lang="hu-HU" altLang="hu-HU" dirty="0" err="1"/>
              <a:t>trigonum</a:t>
            </a:r>
            <a:r>
              <a:rPr lang="hu-HU" altLang="hu-HU" dirty="0"/>
              <a:t> </a:t>
            </a:r>
            <a:r>
              <a:rPr lang="hu-HU" altLang="hu-HU" dirty="0" err="1"/>
              <a:t>vesicae</a:t>
            </a:r>
            <a:r>
              <a:rPr lang="hu-HU" altLang="hu-HU" dirty="0"/>
              <a:t>: </a:t>
            </a:r>
            <a:r>
              <a:rPr lang="hu-HU" altLang="hu-HU" dirty="0" err="1"/>
              <a:t>ductus</a:t>
            </a:r>
            <a:r>
              <a:rPr lang="hu-HU" altLang="hu-HU" dirty="0"/>
              <a:t> </a:t>
            </a:r>
            <a:r>
              <a:rPr lang="hu-HU" altLang="hu-HU" dirty="0" err="1"/>
              <a:t>mesonephricus</a:t>
            </a:r>
            <a:r>
              <a:rPr lang="hu-HU" altLang="hu-HU" dirty="0"/>
              <a:t> (Wolff-cső)</a:t>
            </a:r>
          </a:p>
          <a:p>
            <a:r>
              <a:rPr lang="hu-HU" altLang="hu-HU" dirty="0"/>
              <a:t>húgyhólyag többi része: </a:t>
            </a:r>
            <a:r>
              <a:rPr lang="hu-HU" altLang="hu-HU" dirty="0" err="1"/>
              <a:t>cloaca</a:t>
            </a:r>
            <a:r>
              <a:rPr lang="hu-HU" altLang="hu-HU" dirty="0"/>
              <a:t> (</a:t>
            </a:r>
            <a:r>
              <a:rPr lang="hu-HU" altLang="hu-HU" dirty="0" err="1"/>
              <a:t>endoderma</a:t>
            </a:r>
            <a:r>
              <a:rPr lang="hu-HU" altLang="hu-HU" dirty="0"/>
              <a:t>)</a:t>
            </a:r>
          </a:p>
        </p:txBody>
      </p:sp>
      <p:pic>
        <p:nvPicPr>
          <p:cNvPr id="30726" name="Picture 6" descr="M9780323053853-016-f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0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M9780323053853-016-f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313363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16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M9780323053853-016-f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4" y="2574926"/>
            <a:ext cx="5183187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M9780323053853-016-f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6350"/>
            <a:ext cx="2598738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M9780323053853-016-f0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9" y="142876"/>
            <a:ext cx="3318589" cy="228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 descr="M9780323053853-016-f0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013200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537200" y="375700"/>
            <a:ext cx="287969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dirty="0" smtClean="0">
                <a:solidFill>
                  <a:srgbClr val="C00000"/>
                </a:solidFill>
              </a:rPr>
              <a:t>Rendellenességek:</a:t>
            </a:r>
          </a:p>
          <a:p>
            <a:endParaRPr lang="hu-HU" altLang="hu-HU" sz="2800" dirty="0">
              <a:solidFill>
                <a:srgbClr val="C00000"/>
              </a:solidFill>
            </a:endParaRPr>
          </a:p>
          <a:p>
            <a:r>
              <a:rPr lang="hu-HU" altLang="hu-HU" sz="2800" dirty="0" smtClean="0">
                <a:solidFill>
                  <a:srgbClr val="C00000"/>
                </a:solidFill>
              </a:rPr>
              <a:t>Patkóvese</a:t>
            </a:r>
          </a:p>
          <a:p>
            <a:r>
              <a:rPr lang="hu-HU" altLang="hu-HU" sz="2800" dirty="0" err="1" smtClean="0">
                <a:solidFill>
                  <a:srgbClr val="C00000"/>
                </a:solidFill>
              </a:rPr>
              <a:t>Polycisztás</a:t>
            </a:r>
            <a:r>
              <a:rPr lang="hu-HU" altLang="hu-HU" sz="2800" dirty="0" smtClean="0">
                <a:solidFill>
                  <a:srgbClr val="C00000"/>
                </a:solidFill>
              </a:rPr>
              <a:t> vese</a:t>
            </a:r>
            <a:endParaRPr lang="hu-HU" altLang="hu-H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8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DA2C15FF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1"/>
            <a:ext cx="44196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DA2C15FF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57401"/>
            <a:ext cx="4648200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DA2C15FF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29088"/>
            <a:ext cx="5105400" cy="272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2133601" y="3048001"/>
            <a:ext cx="28627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/>
              <a:t>Ureter, húgyhólyag fejlődése</a:t>
            </a:r>
          </a:p>
          <a:p>
            <a:r>
              <a:rPr lang="hu-HU" altLang="hu-HU"/>
              <a:t>fejlődési rendellenességek</a:t>
            </a:r>
          </a:p>
        </p:txBody>
      </p:sp>
    </p:spTree>
    <p:extLst>
      <p:ext uri="{BB962C8B-B14F-4D97-AF65-F5344CB8AC3E}">
        <p14:creationId xmlns:p14="http://schemas.microsoft.com/office/powerpoint/2010/main" val="26699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9" y="144583"/>
            <a:ext cx="6272067" cy="586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162050" y="6011864"/>
            <a:ext cx="9867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400" dirty="0" err="1">
                <a:solidFill>
                  <a:srgbClr val="C00000"/>
                </a:solidFill>
              </a:rPr>
              <a:t>Gonádok</a:t>
            </a:r>
            <a:r>
              <a:rPr lang="hu-HU" altLang="hu-HU" sz="2400" dirty="0">
                <a:solidFill>
                  <a:srgbClr val="C00000"/>
                </a:solidFill>
              </a:rPr>
              <a:t> fejlődése, </a:t>
            </a:r>
            <a:r>
              <a:rPr lang="hu-HU" altLang="hu-HU" sz="2400" dirty="0" err="1">
                <a:solidFill>
                  <a:srgbClr val="C00000"/>
                </a:solidFill>
              </a:rPr>
              <a:t>mesonephros</a:t>
            </a:r>
            <a:r>
              <a:rPr lang="hu-HU" altLang="hu-HU" sz="2400" dirty="0">
                <a:solidFill>
                  <a:srgbClr val="C00000"/>
                </a:solidFill>
              </a:rPr>
              <a:t>, </a:t>
            </a:r>
            <a:r>
              <a:rPr lang="hu-HU" altLang="hu-HU" sz="2400" dirty="0" err="1">
                <a:solidFill>
                  <a:srgbClr val="C00000"/>
                </a:solidFill>
              </a:rPr>
              <a:t>ductus</a:t>
            </a:r>
            <a:r>
              <a:rPr lang="hu-HU" altLang="hu-HU" sz="2400" dirty="0">
                <a:solidFill>
                  <a:srgbClr val="C00000"/>
                </a:solidFill>
              </a:rPr>
              <a:t> </a:t>
            </a:r>
            <a:r>
              <a:rPr lang="hu-HU" altLang="hu-HU" sz="2400" dirty="0" err="1">
                <a:solidFill>
                  <a:srgbClr val="C00000"/>
                </a:solidFill>
              </a:rPr>
              <a:t>mesonephricus</a:t>
            </a:r>
            <a:r>
              <a:rPr lang="hu-HU" altLang="hu-HU" sz="2400" dirty="0">
                <a:solidFill>
                  <a:srgbClr val="C00000"/>
                </a:solidFill>
              </a:rPr>
              <a:t>, </a:t>
            </a:r>
            <a:r>
              <a:rPr lang="hu-HU" altLang="hu-HU" sz="2400" dirty="0" err="1">
                <a:solidFill>
                  <a:srgbClr val="C00000"/>
                </a:solidFill>
              </a:rPr>
              <a:t>plica</a:t>
            </a:r>
            <a:r>
              <a:rPr lang="hu-HU" altLang="hu-HU" sz="2400" dirty="0">
                <a:solidFill>
                  <a:srgbClr val="C00000"/>
                </a:solidFill>
              </a:rPr>
              <a:t> </a:t>
            </a:r>
            <a:r>
              <a:rPr lang="hu-HU" altLang="hu-HU" sz="2400" dirty="0" err="1">
                <a:solidFill>
                  <a:srgbClr val="C00000"/>
                </a:solidFill>
              </a:rPr>
              <a:t>genitalis</a:t>
            </a:r>
            <a:endParaRPr lang="hu-HU" altLang="hu-H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5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981200" y="6400801"/>
            <a:ext cx="93275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400" dirty="0" err="1">
                <a:solidFill>
                  <a:srgbClr val="C00000"/>
                </a:solidFill>
              </a:rPr>
              <a:t>Gonádok</a:t>
            </a:r>
            <a:r>
              <a:rPr lang="hu-HU" altLang="hu-HU" sz="2400" dirty="0">
                <a:solidFill>
                  <a:srgbClr val="C00000"/>
                </a:solidFill>
              </a:rPr>
              <a:t> fejlődése, </a:t>
            </a:r>
            <a:r>
              <a:rPr lang="hu-HU" altLang="hu-HU" sz="2400" dirty="0" err="1">
                <a:solidFill>
                  <a:srgbClr val="C00000"/>
                </a:solidFill>
              </a:rPr>
              <a:t>plica</a:t>
            </a:r>
            <a:r>
              <a:rPr lang="hu-HU" altLang="hu-HU" sz="2400" dirty="0">
                <a:solidFill>
                  <a:srgbClr val="C00000"/>
                </a:solidFill>
              </a:rPr>
              <a:t> </a:t>
            </a:r>
            <a:r>
              <a:rPr lang="hu-HU" altLang="hu-HU" sz="2400" dirty="0" err="1">
                <a:solidFill>
                  <a:srgbClr val="C00000"/>
                </a:solidFill>
              </a:rPr>
              <a:t>genitalis</a:t>
            </a:r>
            <a:r>
              <a:rPr lang="hu-HU" altLang="hu-HU" sz="2400" dirty="0">
                <a:solidFill>
                  <a:srgbClr val="C00000"/>
                </a:solidFill>
              </a:rPr>
              <a:t>, ősivarsejtek bevándorlása (3.-6. hét)</a:t>
            </a:r>
          </a:p>
        </p:txBody>
      </p:sp>
      <p:pic>
        <p:nvPicPr>
          <p:cNvPr id="18438" name="Picture 6" descr="DA2C15FF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715000" cy="299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DA2C15FF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33764"/>
            <a:ext cx="6019800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84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262743" y="6282739"/>
            <a:ext cx="96665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400" dirty="0" err="1">
                <a:solidFill>
                  <a:srgbClr val="C00000"/>
                </a:solidFill>
              </a:rPr>
              <a:t>Gonádok</a:t>
            </a:r>
            <a:r>
              <a:rPr lang="hu-HU" altLang="hu-HU" sz="2400" dirty="0">
                <a:solidFill>
                  <a:srgbClr val="C00000"/>
                </a:solidFill>
              </a:rPr>
              <a:t> fejlődése, </a:t>
            </a:r>
            <a:r>
              <a:rPr lang="hu-HU" altLang="hu-HU" sz="2400" dirty="0" err="1">
                <a:solidFill>
                  <a:srgbClr val="C00000"/>
                </a:solidFill>
              </a:rPr>
              <a:t>plica</a:t>
            </a:r>
            <a:r>
              <a:rPr lang="hu-HU" altLang="hu-HU" sz="2400" dirty="0">
                <a:solidFill>
                  <a:srgbClr val="C00000"/>
                </a:solidFill>
              </a:rPr>
              <a:t> </a:t>
            </a:r>
            <a:r>
              <a:rPr lang="hu-HU" altLang="hu-HU" sz="2400" dirty="0" err="1">
                <a:solidFill>
                  <a:srgbClr val="C00000"/>
                </a:solidFill>
              </a:rPr>
              <a:t>genitalis</a:t>
            </a:r>
            <a:r>
              <a:rPr lang="hu-HU" altLang="hu-HU" sz="2400" dirty="0">
                <a:solidFill>
                  <a:srgbClr val="C00000"/>
                </a:solidFill>
              </a:rPr>
              <a:t>, ősivarsejtek bevándorlása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2895600" y="2336800"/>
            <a:ext cx="7844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/>
              <a:t>6. hét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019800" y="2971800"/>
            <a:ext cx="42373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/>
              <a:t>7. hét                                            5. hónap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3200400" y="6019800"/>
            <a:ext cx="43527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/>
              <a:t>8. hét                                              4. hónap</a:t>
            </a:r>
          </a:p>
        </p:txBody>
      </p:sp>
      <p:pic>
        <p:nvPicPr>
          <p:cNvPr id="16395" name="Picture 11" descr="DA2C15FF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379095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DA2C15FF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81400"/>
            <a:ext cx="5410200" cy="234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7" name="Picture 13" descr="DA2C15FF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9600"/>
            <a:ext cx="4953000" cy="22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40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7848600" cy="606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7267" y="6155678"/>
            <a:ext cx="110536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400" dirty="0" err="1">
                <a:solidFill>
                  <a:srgbClr val="C00000"/>
                </a:solidFill>
              </a:rPr>
              <a:t>Ductus</a:t>
            </a:r>
            <a:r>
              <a:rPr lang="hu-HU" altLang="hu-HU" sz="2400" dirty="0">
                <a:solidFill>
                  <a:srgbClr val="C00000"/>
                </a:solidFill>
              </a:rPr>
              <a:t> </a:t>
            </a:r>
            <a:r>
              <a:rPr lang="hu-HU" altLang="hu-HU" sz="2400" dirty="0" err="1">
                <a:solidFill>
                  <a:srgbClr val="C00000"/>
                </a:solidFill>
              </a:rPr>
              <a:t>mesonephricus</a:t>
            </a:r>
            <a:r>
              <a:rPr lang="hu-HU" altLang="hu-HU" sz="2400" dirty="0">
                <a:solidFill>
                  <a:srgbClr val="C00000"/>
                </a:solidFill>
              </a:rPr>
              <a:t> (Wolff cső) és </a:t>
            </a:r>
            <a:r>
              <a:rPr lang="hu-HU" altLang="hu-HU" sz="2400" dirty="0" err="1">
                <a:solidFill>
                  <a:srgbClr val="C00000"/>
                </a:solidFill>
              </a:rPr>
              <a:t>ductus</a:t>
            </a:r>
            <a:r>
              <a:rPr lang="hu-HU" altLang="hu-HU" sz="2400" dirty="0">
                <a:solidFill>
                  <a:srgbClr val="C00000"/>
                </a:solidFill>
              </a:rPr>
              <a:t> </a:t>
            </a:r>
            <a:r>
              <a:rPr lang="hu-HU" altLang="hu-HU" sz="2400" dirty="0" err="1">
                <a:solidFill>
                  <a:srgbClr val="C00000"/>
                </a:solidFill>
              </a:rPr>
              <a:t>paramesonephricus</a:t>
            </a:r>
            <a:r>
              <a:rPr lang="hu-HU" altLang="hu-HU" sz="2400" dirty="0">
                <a:solidFill>
                  <a:srgbClr val="C00000"/>
                </a:solidFill>
              </a:rPr>
              <a:t> (Müller cső) férfiban</a:t>
            </a:r>
          </a:p>
        </p:txBody>
      </p:sp>
    </p:spTree>
    <p:extLst>
      <p:ext uri="{BB962C8B-B14F-4D97-AF65-F5344CB8AC3E}">
        <p14:creationId xmlns:p14="http://schemas.microsoft.com/office/powerpoint/2010/main" val="335786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597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802433" y="6138924"/>
            <a:ext cx="1119673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400" dirty="0" err="1">
                <a:solidFill>
                  <a:srgbClr val="C00000"/>
                </a:solidFill>
              </a:rPr>
              <a:t>Ductus</a:t>
            </a:r>
            <a:r>
              <a:rPr lang="hu-HU" altLang="hu-HU" sz="2400" dirty="0">
                <a:solidFill>
                  <a:srgbClr val="C00000"/>
                </a:solidFill>
              </a:rPr>
              <a:t> </a:t>
            </a:r>
            <a:r>
              <a:rPr lang="hu-HU" altLang="hu-HU" sz="2400" dirty="0" err="1">
                <a:solidFill>
                  <a:srgbClr val="C00000"/>
                </a:solidFill>
              </a:rPr>
              <a:t>mesonephricus</a:t>
            </a:r>
            <a:r>
              <a:rPr lang="hu-HU" altLang="hu-HU" sz="2400" dirty="0">
                <a:solidFill>
                  <a:srgbClr val="C00000"/>
                </a:solidFill>
              </a:rPr>
              <a:t> (Wolff cső) és </a:t>
            </a:r>
            <a:r>
              <a:rPr lang="hu-HU" altLang="hu-HU" sz="2400" dirty="0" err="1">
                <a:solidFill>
                  <a:srgbClr val="C00000"/>
                </a:solidFill>
              </a:rPr>
              <a:t>ductus</a:t>
            </a:r>
            <a:r>
              <a:rPr lang="hu-HU" altLang="hu-HU" sz="2400" dirty="0">
                <a:solidFill>
                  <a:srgbClr val="C00000"/>
                </a:solidFill>
              </a:rPr>
              <a:t> </a:t>
            </a:r>
            <a:r>
              <a:rPr lang="hu-HU" altLang="hu-HU" sz="2400" dirty="0" err="1">
                <a:solidFill>
                  <a:srgbClr val="C00000"/>
                </a:solidFill>
              </a:rPr>
              <a:t>paramesonephricus</a:t>
            </a:r>
            <a:r>
              <a:rPr lang="hu-HU" altLang="hu-HU" sz="2400" dirty="0">
                <a:solidFill>
                  <a:srgbClr val="C00000"/>
                </a:solidFill>
              </a:rPr>
              <a:t> (Müller cső) nőben</a:t>
            </a:r>
          </a:p>
        </p:txBody>
      </p:sp>
    </p:spTree>
    <p:extLst>
      <p:ext uri="{BB962C8B-B14F-4D97-AF65-F5344CB8AC3E}">
        <p14:creationId xmlns:p14="http://schemas.microsoft.com/office/powerpoint/2010/main" val="253143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zövegdoboz 1"/>
          <p:cNvSpPr txBox="1">
            <a:spLocks noChangeArrowheads="1"/>
          </p:cNvSpPr>
          <p:nvPr/>
        </p:nvSpPr>
        <p:spPr bwMode="auto">
          <a:xfrm>
            <a:off x="2566988" y="1341439"/>
            <a:ext cx="550535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 err="1">
                <a:latin typeface="+mn-lt"/>
              </a:rPr>
              <a:t>előbél</a:t>
            </a:r>
            <a:r>
              <a:rPr lang="hu-HU" altLang="hu-HU" dirty="0">
                <a:latin typeface="+mn-lt"/>
              </a:rPr>
              <a:t>:	</a:t>
            </a:r>
            <a:r>
              <a:rPr lang="hu-HU" altLang="hu-HU" dirty="0" err="1">
                <a:latin typeface="+mn-lt"/>
              </a:rPr>
              <a:t>pharynx</a:t>
            </a:r>
            <a:endParaRPr lang="hu-HU" altLang="hu-HU" dirty="0">
              <a:latin typeface="+mn-lt"/>
            </a:endParaRPr>
          </a:p>
          <a:p>
            <a:pPr eaLnBrk="1" hangingPunct="1"/>
            <a:r>
              <a:rPr lang="hu-HU" altLang="hu-HU" dirty="0">
                <a:latin typeface="+mn-lt"/>
              </a:rPr>
              <a:t>	</a:t>
            </a:r>
            <a:r>
              <a:rPr lang="hu-HU" altLang="hu-HU" dirty="0" err="1">
                <a:latin typeface="+mn-lt"/>
              </a:rPr>
              <a:t>esophagus</a:t>
            </a:r>
            <a:r>
              <a:rPr lang="hu-HU" altLang="hu-HU" dirty="0">
                <a:latin typeface="+mn-lt"/>
              </a:rPr>
              <a:t>, </a:t>
            </a:r>
            <a:r>
              <a:rPr lang="hu-HU" altLang="hu-HU" dirty="0" err="1">
                <a:latin typeface="+mn-lt"/>
              </a:rPr>
              <a:t>gaster</a:t>
            </a:r>
            <a:r>
              <a:rPr lang="hu-HU" altLang="hu-HU" dirty="0">
                <a:latin typeface="+mn-lt"/>
              </a:rPr>
              <a:t>,</a:t>
            </a:r>
          </a:p>
          <a:p>
            <a:pPr eaLnBrk="1" hangingPunct="1"/>
            <a:r>
              <a:rPr lang="hu-HU" altLang="hu-HU" dirty="0">
                <a:latin typeface="+mn-lt"/>
              </a:rPr>
              <a:t>	</a:t>
            </a:r>
            <a:r>
              <a:rPr lang="hu-HU" altLang="hu-HU" dirty="0" err="1">
                <a:latin typeface="+mn-lt"/>
              </a:rPr>
              <a:t>duodenum</a:t>
            </a:r>
            <a:r>
              <a:rPr lang="hu-HU" altLang="hu-HU" dirty="0">
                <a:latin typeface="+mn-lt"/>
              </a:rPr>
              <a:t> felső része, </a:t>
            </a:r>
          </a:p>
          <a:p>
            <a:pPr eaLnBrk="1" hangingPunct="1"/>
            <a:r>
              <a:rPr lang="hu-HU" altLang="hu-HU" dirty="0">
                <a:latin typeface="+mn-lt"/>
              </a:rPr>
              <a:t>	máj </a:t>
            </a:r>
            <a:r>
              <a:rPr lang="hu-HU" altLang="hu-HU" dirty="0" err="1">
                <a:latin typeface="+mn-lt"/>
              </a:rPr>
              <a:t>parenchyma</a:t>
            </a:r>
            <a:r>
              <a:rPr lang="hu-HU" altLang="hu-HU" dirty="0">
                <a:latin typeface="+mn-lt"/>
              </a:rPr>
              <a:t>, </a:t>
            </a:r>
            <a:r>
              <a:rPr lang="hu-HU" altLang="hu-HU" dirty="0" err="1">
                <a:latin typeface="+mn-lt"/>
              </a:rPr>
              <a:t>epeutak</a:t>
            </a:r>
            <a:r>
              <a:rPr lang="hu-HU" altLang="hu-HU" dirty="0">
                <a:latin typeface="+mn-lt"/>
              </a:rPr>
              <a:t>, epehólyag,</a:t>
            </a:r>
          </a:p>
          <a:p>
            <a:pPr eaLnBrk="1" hangingPunct="1"/>
            <a:r>
              <a:rPr lang="hu-HU" altLang="hu-HU" dirty="0">
                <a:latin typeface="+mn-lt"/>
              </a:rPr>
              <a:t>	</a:t>
            </a:r>
            <a:r>
              <a:rPr lang="hu-HU" altLang="hu-HU" dirty="0" err="1">
                <a:latin typeface="+mn-lt"/>
              </a:rPr>
              <a:t>pancreas</a:t>
            </a:r>
            <a:endParaRPr lang="hu-HU" altLang="hu-HU" dirty="0">
              <a:latin typeface="+mn-lt"/>
            </a:endParaRPr>
          </a:p>
          <a:p>
            <a:pPr eaLnBrk="1" hangingPunct="1"/>
            <a:endParaRPr lang="hu-HU" altLang="hu-HU" dirty="0">
              <a:latin typeface="+mn-lt"/>
            </a:endParaRPr>
          </a:p>
          <a:p>
            <a:pPr eaLnBrk="1" hangingPunct="1"/>
            <a:r>
              <a:rPr lang="hu-HU" altLang="hu-HU" dirty="0">
                <a:latin typeface="+mn-lt"/>
              </a:rPr>
              <a:t>középbél:</a:t>
            </a:r>
            <a:r>
              <a:rPr lang="hu-HU" altLang="hu-HU" dirty="0" err="1">
                <a:latin typeface="+mn-lt"/>
              </a:rPr>
              <a:t>duodenum</a:t>
            </a:r>
            <a:r>
              <a:rPr lang="hu-HU" altLang="hu-HU" dirty="0">
                <a:latin typeface="+mn-lt"/>
              </a:rPr>
              <a:t> másik fele, </a:t>
            </a:r>
            <a:r>
              <a:rPr lang="hu-HU" altLang="hu-HU" dirty="0" err="1">
                <a:latin typeface="+mn-lt"/>
              </a:rPr>
              <a:t>jejunum</a:t>
            </a:r>
            <a:r>
              <a:rPr lang="hu-HU" altLang="hu-HU" dirty="0">
                <a:latin typeface="+mn-lt"/>
              </a:rPr>
              <a:t>, </a:t>
            </a:r>
            <a:r>
              <a:rPr lang="hu-HU" altLang="hu-HU" dirty="0" err="1">
                <a:latin typeface="+mn-lt"/>
              </a:rPr>
              <a:t>ileum</a:t>
            </a:r>
            <a:r>
              <a:rPr lang="hu-HU" altLang="hu-HU" dirty="0">
                <a:latin typeface="+mn-lt"/>
              </a:rPr>
              <a:t>, </a:t>
            </a:r>
          </a:p>
          <a:p>
            <a:pPr eaLnBrk="1" hangingPunct="1"/>
            <a:r>
              <a:rPr lang="hu-HU" altLang="hu-HU" dirty="0">
                <a:latin typeface="+mn-lt"/>
              </a:rPr>
              <a:t>	</a:t>
            </a:r>
            <a:r>
              <a:rPr lang="hu-HU" altLang="hu-HU" dirty="0" err="1">
                <a:latin typeface="+mn-lt"/>
              </a:rPr>
              <a:t>cecum</a:t>
            </a:r>
            <a:r>
              <a:rPr lang="hu-HU" altLang="hu-HU" dirty="0">
                <a:latin typeface="+mn-lt"/>
              </a:rPr>
              <a:t>, appendix, colon </a:t>
            </a:r>
            <a:r>
              <a:rPr lang="hu-HU" altLang="hu-HU" dirty="0" err="1">
                <a:latin typeface="+mn-lt"/>
              </a:rPr>
              <a:t>ascendens</a:t>
            </a:r>
            <a:r>
              <a:rPr lang="hu-HU" altLang="hu-HU" dirty="0">
                <a:latin typeface="+mn-lt"/>
              </a:rPr>
              <a:t>, </a:t>
            </a:r>
          </a:p>
          <a:p>
            <a:pPr eaLnBrk="1" hangingPunct="1"/>
            <a:r>
              <a:rPr lang="hu-HU" altLang="hu-HU" dirty="0">
                <a:latin typeface="+mn-lt"/>
              </a:rPr>
              <a:t>	colon </a:t>
            </a:r>
            <a:r>
              <a:rPr lang="hu-HU" altLang="hu-HU" dirty="0" err="1">
                <a:latin typeface="+mn-lt"/>
              </a:rPr>
              <a:t>transversum</a:t>
            </a:r>
            <a:r>
              <a:rPr lang="hu-HU" altLang="hu-HU" dirty="0">
                <a:latin typeface="+mn-lt"/>
              </a:rPr>
              <a:t> kétharmada</a:t>
            </a:r>
          </a:p>
          <a:p>
            <a:pPr eaLnBrk="1" hangingPunct="1"/>
            <a:endParaRPr lang="hu-HU" altLang="hu-HU" dirty="0">
              <a:latin typeface="+mn-lt"/>
            </a:endParaRPr>
          </a:p>
          <a:p>
            <a:pPr eaLnBrk="1" hangingPunct="1"/>
            <a:r>
              <a:rPr lang="hu-HU" altLang="hu-HU" dirty="0" smtClean="0">
                <a:latin typeface="+mn-lt"/>
              </a:rPr>
              <a:t>utóbél: </a:t>
            </a:r>
            <a:r>
              <a:rPr lang="hu-HU" altLang="hu-HU" dirty="0">
                <a:latin typeface="+mn-lt"/>
              </a:rPr>
              <a:t>colon </a:t>
            </a:r>
            <a:r>
              <a:rPr lang="hu-HU" altLang="hu-HU" dirty="0" err="1">
                <a:latin typeface="+mn-lt"/>
              </a:rPr>
              <a:t>transversum</a:t>
            </a:r>
            <a:r>
              <a:rPr lang="hu-HU" altLang="hu-HU" dirty="0">
                <a:latin typeface="+mn-lt"/>
              </a:rPr>
              <a:t> harmada, colon </a:t>
            </a:r>
            <a:r>
              <a:rPr lang="hu-HU" altLang="hu-HU" dirty="0" err="1">
                <a:latin typeface="+mn-lt"/>
              </a:rPr>
              <a:t>descendens</a:t>
            </a:r>
            <a:r>
              <a:rPr lang="hu-HU" altLang="hu-HU" dirty="0">
                <a:latin typeface="+mn-lt"/>
              </a:rPr>
              <a:t>, </a:t>
            </a:r>
          </a:p>
          <a:p>
            <a:pPr eaLnBrk="1" hangingPunct="1"/>
            <a:r>
              <a:rPr lang="hu-HU" altLang="hu-HU" dirty="0">
                <a:latin typeface="+mn-lt"/>
              </a:rPr>
              <a:t>	colon </a:t>
            </a:r>
            <a:r>
              <a:rPr lang="hu-HU" altLang="hu-HU" dirty="0" err="1">
                <a:latin typeface="+mn-lt"/>
              </a:rPr>
              <a:t>sigmoideum</a:t>
            </a:r>
            <a:r>
              <a:rPr lang="hu-HU" altLang="hu-HU" dirty="0">
                <a:latin typeface="+mn-lt"/>
              </a:rPr>
              <a:t>, </a:t>
            </a:r>
            <a:r>
              <a:rPr lang="hu-HU" altLang="hu-HU" dirty="0" err="1">
                <a:latin typeface="+mn-lt"/>
              </a:rPr>
              <a:t>rectum</a:t>
            </a:r>
            <a:r>
              <a:rPr lang="hu-HU" altLang="hu-HU" dirty="0">
                <a:latin typeface="+mn-lt"/>
              </a:rPr>
              <a:t>, </a:t>
            </a:r>
          </a:p>
          <a:p>
            <a:pPr eaLnBrk="1" hangingPunct="1"/>
            <a:r>
              <a:rPr lang="hu-HU" altLang="hu-HU" dirty="0">
                <a:latin typeface="+mn-lt"/>
              </a:rPr>
              <a:t>	sinus </a:t>
            </a:r>
            <a:r>
              <a:rPr lang="hu-HU" altLang="hu-HU" dirty="0" err="1">
                <a:latin typeface="+mn-lt"/>
              </a:rPr>
              <a:t>urogenitalis</a:t>
            </a:r>
            <a:endParaRPr lang="hu-HU" altLang="hu-HU" dirty="0">
              <a:latin typeface="+mn-lt"/>
            </a:endParaRPr>
          </a:p>
          <a:p>
            <a:pPr eaLnBrk="1" hangingPunct="1"/>
            <a:endParaRPr lang="hu-HU" altLang="hu-HU" dirty="0">
              <a:latin typeface="+mn-lt"/>
            </a:endParaRPr>
          </a:p>
          <a:p>
            <a:pPr eaLnBrk="1" hangingPunct="1"/>
            <a:r>
              <a:rPr lang="hu-HU" altLang="hu-HU" i="1" dirty="0" err="1">
                <a:latin typeface="+mn-lt"/>
              </a:rPr>
              <a:t>lamina</a:t>
            </a:r>
            <a:r>
              <a:rPr lang="hu-HU" altLang="hu-HU" i="1" dirty="0">
                <a:latin typeface="+mn-lt"/>
              </a:rPr>
              <a:t> </a:t>
            </a:r>
            <a:r>
              <a:rPr lang="hu-HU" altLang="hu-HU" i="1" dirty="0" err="1">
                <a:latin typeface="+mn-lt"/>
              </a:rPr>
              <a:t>propria</a:t>
            </a:r>
            <a:r>
              <a:rPr lang="hu-HU" altLang="hu-HU" i="1" dirty="0">
                <a:latin typeface="+mn-lt"/>
              </a:rPr>
              <a:t>, </a:t>
            </a:r>
            <a:r>
              <a:rPr lang="hu-HU" altLang="hu-HU" i="1" dirty="0" err="1">
                <a:latin typeface="+mn-lt"/>
              </a:rPr>
              <a:t>tunica</a:t>
            </a:r>
            <a:r>
              <a:rPr lang="hu-HU" altLang="hu-HU" i="1" dirty="0">
                <a:latin typeface="+mn-lt"/>
              </a:rPr>
              <a:t> </a:t>
            </a:r>
            <a:r>
              <a:rPr lang="hu-HU" altLang="hu-HU" i="1" dirty="0" err="1">
                <a:latin typeface="+mn-lt"/>
              </a:rPr>
              <a:t>muscularis</a:t>
            </a:r>
            <a:r>
              <a:rPr lang="hu-HU" altLang="hu-HU" i="1" dirty="0">
                <a:latin typeface="+mn-lt"/>
              </a:rPr>
              <a:t>, </a:t>
            </a:r>
            <a:r>
              <a:rPr lang="hu-HU" altLang="hu-HU" i="1" dirty="0" err="1">
                <a:latin typeface="+mn-lt"/>
              </a:rPr>
              <a:t>vascularis</a:t>
            </a:r>
            <a:r>
              <a:rPr lang="hu-HU" altLang="hu-HU" i="1" dirty="0">
                <a:latin typeface="+mn-lt"/>
              </a:rPr>
              <a:t> elemek, </a:t>
            </a:r>
          </a:p>
          <a:p>
            <a:pPr eaLnBrk="1" hangingPunct="1"/>
            <a:r>
              <a:rPr lang="hu-HU" altLang="hu-HU" i="1" dirty="0">
                <a:latin typeface="+mn-lt"/>
              </a:rPr>
              <a:t>és a kötőszövet  a </a:t>
            </a:r>
            <a:r>
              <a:rPr lang="hu-HU" altLang="hu-HU" i="1" dirty="0" err="1">
                <a:latin typeface="+mn-lt"/>
              </a:rPr>
              <a:t>splanchnicus</a:t>
            </a:r>
            <a:r>
              <a:rPr lang="hu-HU" altLang="hu-HU" i="1" dirty="0">
                <a:latin typeface="+mn-lt"/>
              </a:rPr>
              <a:t> </a:t>
            </a:r>
            <a:r>
              <a:rPr lang="hu-HU" altLang="hu-HU" i="1" dirty="0" err="1">
                <a:latin typeface="+mn-lt"/>
              </a:rPr>
              <a:t>mesodermából</a:t>
            </a:r>
            <a:r>
              <a:rPr lang="hu-HU" altLang="hu-HU" i="1" dirty="0">
                <a:latin typeface="+mn-lt"/>
              </a:rPr>
              <a:t> fejlődik</a:t>
            </a:r>
          </a:p>
        </p:txBody>
      </p:sp>
      <p:sp>
        <p:nvSpPr>
          <p:cNvPr id="166915" name="Szövegdoboz 3"/>
          <p:cNvSpPr txBox="1">
            <a:spLocks noChangeArrowheads="1"/>
          </p:cNvSpPr>
          <p:nvPr/>
        </p:nvSpPr>
        <p:spPr bwMode="auto">
          <a:xfrm>
            <a:off x="2855913" y="661988"/>
            <a:ext cx="28584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b="1" i="1">
                <a:solidFill>
                  <a:srgbClr val="CC0099"/>
                </a:solidFill>
                <a:latin typeface="+mn-lt"/>
              </a:rPr>
              <a:t>A bélcsőből fejlődő képletek</a:t>
            </a:r>
          </a:p>
          <a:p>
            <a:pPr eaLnBrk="1" hangingPunct="1"/>
            <a:endParaRPr lang="hu-HU" altLang="hu-H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926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9" descr="DA2C15FF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8768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DA2C15FF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11364"/>
            <a:ext cx="4648200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DA2C15FF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98988"/>
            <a:ext cx="5562600" cy="225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7426325" y="643088"/>
            <a:ext cx="39846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dirty="0">
                <a:solidFill>
                  <a:srgbClr val="C00000"/>
                </a:solidFill>
              </a:rPr>
              <a:t>Nemi szervek fejlődése, </a:t>
            </a:r>
            <a:r>
              <a:rPr lang="hu-HU" altLang="hu-HU" sz="2400" dirty="0" err="1">
                <a:solidFill>
                  <a:srgbClr val="C00000"/>
                </a:solidFill>
              </a:rPr>
              <a:t>cloaca</a:t>
            </a:r>
            <a:endParaRPr lang="hu-HU" altLang="hu-H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5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16726" y="549276"/>
            <a:ext cx="3851275" cy="1470025"/>
          </a:xfrm>
        </p:spPr>
        <p:txBody>
          <a:bodyPr anchor="ctr"/>
          <a:lstStyle/>
          <a:p>
            <a:r>
              <a:rPr lang="hu-HU" altLang="hu-HU" sz="4400" dirty="0">
                <a:solidFill>
                  <a:srgbClr val="C00000"/>
                </a:solidFill>
              </a:rPr>
              <a:t>A nemek</a:t>
            </a:r>
            <a:br>
              <a:rPr lang="hu-HU" altLang="hu-HU" sz="4400" dirty="0">
                <a:solidFill>
                  <a:srgbClr val="C00000"/>
                </a:solidFill>
              </a:rPr>
            </a:br>
            <a:r>
              <a:rPr lang="hu-HU" altLang="hu-HU" sz="4400" dirty="0">
                <a:solidFill>
                  <a:srgbClr val="C00000"/>
                </a:solidFill>
              </a:rPr>
              <a:t> kialakulása</a:t>
            </a:r>
          </a:p>
        </p:txBody>
      </p:sp>
      <p:pic>
        <p:nvPicPr>
          <p:cNvPr id="2052" name="Picture 4" descr="sex diif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414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524001" y="6613526"/>
            <a:ext cx="1744663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000"/>
              <a:t>http://images.md/</a:t>
            </a:r>
          </a:p>
        </p:txBody>
      </p:sp>
    </p:spTree>
    <p:extLst>
      <p:ext uri="{BB962C8B-B14F-4D97-AF65-F5344CB8AC3E}">
        <p14:creationId xmlns:p14="http://schemas.microsoft.com/office/powerpoint/2010/main" val="106115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473px-Durer_Adam_and_E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1" y="0"/>
            <a:ext cx="5407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7716839" y="6453188"/>
            <a:ext cx="2916237" cy="3667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Dürer: Ádám és Éva</a:t>
            </a:r>
          </a:p>
        </p:txBody>
      </p:sp>
    </p:spTree>
    <p:extLst>
      <p:ext uri="{BB962C8B-B14F-4D97-AF65-F5344CB8AC3E}">
        <p14:creationId xmlns:p14="http://schemas.microsoft.com/office/powerpoint/2010/main" val="129102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fert magy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630078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524000" y="620713"/>
            <a:ext cx="914400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800" b="1" dirty="0">
                <a:solidFill>
                  <a:srgbClr val="C00000"/>
                </a:solidFill>
              </a:rPr>
              <a:t>A genetikus nem a megtermékenyítés pillanatában dől el!</a:t>
            </a:r>
          </a:p>
          <a:p>
            <a:pPr>
              <a:spcBef>
                <a:spcPct val="50000"/>
              </a:spcBef>
            </a:pPr>
            <a:r>
              <a:rPr lang="hu-HU" altLang="hu-HU" dirty="0"/>
              <a:t>Petesejt: 22 X;					           Spermium: 22 X vagy 22 Y</a:t>
            </a:r>
          </a:p>
          <a:p>
            <a:pPr>
              <a:spcBef>
                <a:spcPct val="50000"/>
              </a:spcBef>
            </a:pPr>
            <a:r>
              <a:rPr lang="hu-HU" altLang="hu-HU" dirty="0"/>
              <a:t>		             Embrió: 44 XX vagy 44 XY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7680326" y="2420938"/>
            <a:ext cx="2987675" cy="187801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dirty="0"/>
              <a:t>A 22 Y spermium kicsit </a:t>
            </a:r>
            <a:r>
              <a:rPr lang="hu-HU" altLang="hu-HU" dirty="0" err="1"/>
              <a:t>mobilisabb</a:t>
            </a:r>
            <a:r>
              <a:rPr lang="hu-HU" altLang="hu-HU" dirty="0"/>
              <a:t>: több férfi </a:t>
            </a:r>
            <a:r>
              <a:rPr lang="hu-HU" altLang="hu-HU" dirty="0" smtClean="0"/>
              <a:t>magzat </a:t>
            </a:r>
            <a:r>
              <a:rPr lang="hu-HU" altLang="hu-HU" dirty="0"/>
              <a:t>megtermékenyítéskor, de még születéskor is.</a:t>
            </a:r>
          </a:p>
          <a:p>
            <a:pPr>
              <a:spcBef>
                <a:spcPct val="50000"/>
              </a:spcBef>
            </a:pPr>
            <a:r>
              <a:rPr lang="hu-HU" altLang="hu-HU" dirty="0"/>
              <a:t>De: magasabb mortalitás (</a:t>
            </a:r>
            <a:r>
              <a:rPr lang="hu-HU" altLang="hu-HU" dirty="0" err="1"/>
              <a:t>hemizigóték</a:t>
            </a:r>
            <a:r>
              <a:rPr lang="hu-HU" altLang="hu-HU" dirty="0"/>
              <a:t>) </a:t>
            </a: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7896225" y="6092825"/>
            <a:ext cx="2592388" cy="274638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 sz="1200"/>
              <a:t>Langmann’s Medical Embryology</a:t>
            </a:r>
            <a:endParaRPr lang="hu-HU" altLang="hu-HU" sz="1200"/>
          </a:p>
        </p:txBody>
      </p:sp>
    </p:spTree>
    <p:extLst>
      <p:ext uri="{BB962C8B-B14F-4D97-AF65-F5344CB8AC3E}">
        <p14:creationId xmlns:p14="http://schemas.microsoft.com/office/powerpoint/2010/main" val="240376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524000" y="85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44 XY: FÉRFIAK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524000" y="836613"/>
            <a:ext cx="9144000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Egy X kromoszóma (hemizigóta)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Egy Y kromoszóma - (SRY régió) elindítja a here fejlődését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Here tesztoszteront és Anti-Müller Hormont (AMH) termel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Férfi belső és külső nemi szervek, Müller-cső regressziója </a:t>
            </a:r>
          </a:p>
        </p:txBody>
      </p:sp>
      <p:pic>
        <p:nvPicPr>
          <p:cNvPr id="76806" name="Picture 6" descr="magyar male inte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2492376"/>
            <a:ext cx="5153025" cy="412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1524000" y="6583364"/>
            <a:ext cx="2592388" cy="274637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 sz="1200"/>
              <a:t>Langmann’s Medical Embryology</a:t>
            </a:r>
            <a:endParaRPr lang="hu-HU" altLang="hu-HU" sz="1200"/>
          </a:p>
        </p:txBody>
      </p:sp>
    </p:spTree>
    <p:extLst>
      <p:ext uri="{BB962C8B-B14F-4D97-AF65-F5344CB8AC3E}">
        <p14:creationId xmlns:p14="http://schemas.microsoft.com/office/powerpoint/2010/main" val="251782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X 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0350"/>
            <a:ext cx="4503738" cy="659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5" name="Picture 5" descr="Y kr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4" y="1970088"/>
            <a:ext cx="5335587" cy="488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7104063" y="3500438"/>
            <a:ext cx="3384550" cy="576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7104063" y="4508500"/>
            <a:ext cx="2449512" cy="10810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6096000" y="260350"/>
            <a:ext cx="4572000" cy="92333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 altLang="hu-HU"/>
              <a:t>Férfi gonadalis fejlődés beindításához nem az egész Y kromoszóma, hanem csak az </a:t>
            </a:r>
            <a:r>
              <a:rPr lang="hu-HU" altLang="hu-HU" b="1"/>
              <a:t>SRY gén</a:t>
            </a:r>
            <a:r>
              <a:rPr lang="hu-HU" altLang="hu-HU"/>
              <a:t> </a:t>
            </a:r>
            <a:r>
              <a:rPr lang="hu-HU" altLang="hu-HU" b="1"/>
              <a:t>(Testis Determinig Factor)</a:t>
            </a:r>
            <a:r>
              <a:rPr lang="hu-HU" altLang="hu-HU"/>
              <a:t> szükséges!</a:t>
            </a:r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3143251" y="5300664"/>
            <a:ext cx="720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4000"/>
              <a:t>X</a:t>
            </a:r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9696451" y="5373689"/>
            <a:ext cx="720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4000"/>
              <a:t>Y</a:t>
            </a:r>
          </a:p>
        </p:txBody>
      </p:sp>
      <p:sp>
        <p:nvSpPr>
          <p:cNvPr id="71692" name="Text Box 12"/>
          <p:cNvSpPr txBox="1">
            <a:spLocks noChangeArrowheads="1"/>
          </p:cNvSpPr>
          <p:nvPr/>
        </p:nvSpPr>
        <p:spPr bwMode="auto">
          <a:xfrm>
            <a:off x="7032626" y="6308726"/>
            <a:ext cx="2665413" cy="366713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(Szőrös fül génje is Y)</a:t>
            </a: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3503613" y="6613526"/>
            <a:ext cx="1744662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000"/>
              <a:t>http://images.md/</a:t>
            </a:r>
          </a:p>
        </p:txBody>
      </p:sp>
    </p:spTree>
    <p:extLst>
      <p:ext uri="{BB962C8B-B14F-4D97-AF65-F5344CB8AC3E}">
        <p14:creationId xmlns:p14="http://schemas.microsoft.com/office/powerpoint/2010/main" val="223077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7" grpId="0" animBg="1"/>
      <p:bldP spid="7168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 descr="Kleinfelter kary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765175"/>
            <a:ext cx="54356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1" name="Picture 7" descr="Kleinfel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0"/>
            <a:ext cx="2616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1524000" y="85725"/>
            <a:ext cx="651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KLINEFELTER SZINDRÓMA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1774825" y="5157788"/>
            <a:ext cx="6084888" cy="1338828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dirty="0"/>
              <a:t>XXY</a:t>
            </a:r>
          </a:p>
          <a:p>
            <a:pPr>
              <a:spcBef>
                <a:spcPct val="50000"/>
              </a:spcBef>
            </a:pPr>
            <a:r>
              <a:rPr lang="hu-HU" altLang="hu-HU" dirty="0"/>
              <a:t>Van Y kromoszóma (SRY gén) – here (</a:t>
            </a:r>
            <a:r>
              <a:rPr lang="hu-HU" altLang="hu-HU" dirty="0" err="1"/>
              <a:t>hypoplasiás</a:t>
            </a:r>
            <a:r>
              <a:rPr lang="hu-HU" altLang="hu-HU" dirty="0"/>
              <a:t>), alapvetően férfi </a:t>
            </a:r>
            <a:r>
              <a:rPr lang="hu-HU" altLang="hu-HU" dirty="0" err="1"/>
              <a:t>fenotípus</a:t>
            </a:r>
            <a:r>
              <a:rPr lang="hu-HU" altLang="hu-HU" dirty="0"/>
              <a:t>, de általában </a:t>
            </a:r>
            <a:r>
              <a:rPr lang="hu-HU" altLang="hu-HU" dirty="0" err="1"/>
              <a:t>infertilitás</a:t>
            </a:r>
            <a:r>
              <a:rPr lang="hu-HU" altLang="hu-HU" dirty="0"/>
              <a:t> (</a:t>
            </a:r>
            <a:r>
              <a:rPr lang="hu-HU" altLang="hu-HU" dirty="0" err="1"/>
              <a:t>spermatogenezis</a:t>
            </a:r>
            <a:r>
              <a:rPr lang="hu-HU" altLang="hu-HU" dirty="0"/>
              <a:t> </a:t>
            </a:r>
            <a:r>
              <a:rPr lang="hu-HU" altLang="hu-HU" dirty="0" smtClean="0"/>
              <a:t>defektusai</a:t>
            </a:r>
            <a:r>
              <a:rPr lang="hu-HU" altLang="hu-HU" dirty="0"/>
              <a:t>), </a:t>
            </a:r>
            <a:r>
              <a:rPr lang="hu-HU" altLang="hu-HU" dirty="0" err="1"/>
              <a:t>hypoandrogén</a:t>
            </a:r>
            <a:r>
              <a:rPr lang="hu-HU" altLang="hu-HU" dirty="0"/>
              <a:t> jelleg is megfigyelhető. </a:t>
            </a:r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2063751" y="4652964"/>
            <a:ext cx="1744663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000"/>
              <a:t>http://images.md/</a:t>
            </a:r>
          </a:p>
        </p:txBody>
      </p:sp>
    </p:spTree>
    <p:extLst>
      <p:ext uri="{BB962C8B-B14F-4D97-AF65-F5344CB8AC3E}">
        <p14:creationId xmlns:p14="http://schemas.microsoft.com/office/powerpoint/2010/main" val="268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1524000" y="85726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hu-HU" altLang="hu-HU" sz="2400" b="1" dirty="0">
                <a:solidFill>
                  <a:srgbClr val="C00000"/>
                </a:solidFill>
              </a:rPr>
              <a:t>		44 XX: NŐK</a:t>
            </a:r>
          </a:p>
          <a:p>
            <a:pPr algn="ctr" eaLnBrk="0" hangingPunct="0"/>
            <a:endParaRPr lang="hu-HU" altLang="hu-HU" sz="2400" b="1" dirty="0">
              <a:solidFill>
                <a:srgbClr val="C00000"/>
              </a:solidFill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1703388" y="765176"/>
            <a:ext cx="8964612" cy="600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dirty="0" err="1"/>
              <a:t>Férfikhoz</a:t>
            </a:r>
            <a:r>
              <a:rPr lang="hu-HU" altLang="hu-HU" dirty="0"/>
              <a:t> képest dupla génmennyiség					     az X kromoszómára nézve</a:t>
            </a:r>
          </a:p>
          <a:p>
            <a:pPr>
              <a:spcBef>
                <a:spcPct val="50000"/>
              </a:spcBef>
            </a:pPr>
            <a:r>
              <a:rPr lang="hu-HU" altLang="hu-HU" b="1" dirty="0"/>
              <a:t>„</a:t>
            </a:r>
            <a:r>
              <a:rPr lang="hu-HU" altLang="hu-HU" b="1" dirty="0" err="1"/>
              <a:t>Dosage</a:t>
            </a:r>
            <a:r>
              <a:rPr lang="hu-HU" altLang="hu-HU" b="1" dirty="0"/>
              <a:t> </a:t>
            </a:r>
            <a:r>
              <a:rPr lang="hu-HU" altLang="hu-HU" b="1" dirty="0" err="1"/>
              <a:t>compensation</a:t>
            </a:r>
            <a:r>
              <a:rPr lang="hu-HU" altLang="hu-HU" b="1" dirty="0"/>
              <a:t>”</a:t>
            </a:r>
            <a:r>
              <a:rPr lang="hu-HU" altLang="hu-HU" dirty="0"/>
              <a:t> – az egyik X 				     kromoszóma </a:t>
            </a:r>
            <a:r>
              <a:rPr lang="hu-HU" altLang="hu-HU" dirty="0" err="1"/>
              <a:t>inaktiválódik</a:t>
            </a:r>
            <a:r>
              <a:rPr lang="hu-HU" altLang="hu-HU" dirty="0"/>
              <a:t> emlősökben</a:t>
            </a:r>
          </a:p>
          <a:p>
            <a:pPr>
              <a:spcBef>
                <a:spcPct val="50000"/>
              </a:spcBef>
            </a:pPr>
            <a:r>
              <a:rPr lang="hu-HU" altLang="hu-HU" dirty="0"/>
              <a:t>Védelem az X kromoszóma géntermékeinek kétszeres mennyiségétől</a:t>
            </a:r>
          </a:p>
          <a:p>
            <a:pPr>
              <a:spcBef>
                <a:spcPct val="50000"/>
              </a:spcBef>
            </a:pPr>
            <a:r>
              <a:rPr lang="hu-HU" altLang="hu-HU" dirty="0" err="1"/>
              <a:t>Heterokromatin</a:t>
            </a:r>
            <a:r>
              <a:rPr lang="hu-HU" altLang="hu-HU" dirty="0"/>
              <a:t> - </a:t>
            </a:r>
            <a:r>
              <a:rPr lang="hu-HU" altLang="hu-HU" b="1" dirty="0" err="1"/>
              <a:t>Barr</a:t>
            </a:r>
            <a:r>
              <a:rPr lang="hu-HU" altLang="hu-HU" b="1" dirty="0"/>
              <a:t> test</a:t>
            </a:r>
            <a:r>
              <a:rPr lang="hu-HU" altLang="hu-HU" dirty="0"/>
              <a:t>ekként látható</a:t>
            </a:r>
          </a:p>
          <a:p>
            <a:pPr>
              <a:spcBef>
                <a:spcPct val="50000"/>
              </a:spcBef>
            </a:pPr>
            <a:r>
              <a:rPr lang="hu-HU" altLang="hu-HU" i="1" dirty="0"/>
              <a:t>Ha mindkét X kromoszóma aktív marad, az egérben, az az </a:t>
            </a:r>
            <a:r>
              <a:rPr lang="hu-HU" altLang="hu-HU" i="1" dirty="0" err="1"/>
              <a:t>embr</a:t>
            </a:r>
            <a:r>
              <a:rPr lang="hu-HU" altLang="hu-HU" i="1" dirty="0"/>
              <a:t>. 10. napon letális! Az </a:t>
            </a:r>
            <a:r>
              <a:rPr lang="hu-HU" altLang="hu-HU" i="1" dirty="0" err="1"/>
              <a:t>ectoderma</a:t>
            </a:r>
            <a:r>
              <a:rPr lang="hu-HU" altLang="hu-HU" i="1" dirty="0"/>
              <a:t> elhal, a </a:t>
            </a:r>
            <a:r>
              <a:rPr lang="hu-HU" altLang="hu-HU" i="1" dirty="0" err="1"/>
              <a:t>mesoderma</a:t>
            </a:r>
            <a:r>
              <a:rPr lang="hu-HU" altLang="hu-HU" i="1" dirty="0"/>
              <a:t> nem alakul ki.</a:t>
            </a:r>
          </a:p>
          <a:p>
            <a:pPr>
              <a:spcBef>
                <a:spcPct val="50000"/>
              </a:spcBef>
            </a:pPr>
            <a:r>
              <a:rPr lang="hu-HU" altLang="hu-HU" dirty="0" err="1"/>
              <a:t>Iniciáció</a:t>
            </a:r>
            <a:r>
              <a:rPr lang="hu-HU" altLang="hu-HU" dirty="0"/>
              <a:t>:</a:t>
            </a:r>
            <a:r>
              <a:rPr lang="hu-HU" altLang="hu-HU" b="1" dirty="0"/>
              <a:t> X</a:t>
            </a:r>
            <a:r>
              <a:rPr lang="hu-HU" altLang="hu-HU" dirty="0"/>
              <a:t> </a:t>
            </a:r>
            <a:r>
              <a:rPr lang="hu-HU" altLang="hu-HU" dirty="0" err="1"/>
              <a:t>chromosome</a:t>
            </a:r>
            <a:r>
              <a:rPr lang="hu-HU" altLang="hu-HU" dirty="0"/>
              <a:t> </a:t>
            </a:r>
            <a:r>
              <a:rPr lang="hu-HU" altLang="hu-HU" b="1" dirty="0" err="1"/>
              <a:t>I</a:t>
            </a:r>
            <a:r>
              <a:rPr lang="hu-HU" altLang="hu-HU" dirty="0" err="1"/>
              <a:t>nactivation</a:t>
            </a:r>
            <a:r>
              <a:rPr lang="hu-HU" altLang="hu-HU" dirty="0"/>
              <a:t> </a:t>
            </a:r>
            <a:r>
              <a:rPr lang="hu-HU" altLang="hu-HU" b="1" dirty="0"/>
              <a:t>C</a:t>
            </a:r>
            <a:r>
              <a:rPr lang="hu-HU" altLang="hu-HU" dirty="0"/>
              <a:t>enter – </a:t>
            </a:r>
            <a:r>
              <a:rPr lang="hu-HU" altLang="hu-HU" b="1" dirty="0"/>
              <a:t>XIC</a:t>
            </a:r>
            <a:r>
              <a:rPr lang="hu-HU" altLang="hu-HU" dirty="0"/>
              <a:t> – </a:t>
            </a:r>
            <a:r>
              <a:rPr lang="hu-HU" altLang="hu-HU" b="1" dirty="0" err="1"/>
              <a:t>XISTgén</a:t>
            </a:r>
            <a:r>
              <a:rPr lang="hu-HU" altLang="hu-HU" dirty="0"/>
              <a:t> - </a:t>
            </a:r>
            <a:r>
              <a:rPr lang="hu-HU" altLang="hu-HU" dirty="0" err="1"/>
              <a:t>Xist</a:t>
            </a:r>
            <a:r>
              <a:rPr lang="hu-HU" altLang="hu-HU" dirty="0"/>
              <a:t> RNS (</a:t>
            </a:r>
            <a:r>
              <a:rPr lang="hu-HU" altLang="hu-HU" i="1" dirty="0"/>
              <a:t>X </a:t>
            </a:r>
            <a:r>
              <a:rPr lang="hu-HU" altLang="hu-HU" i="1" dirty="0" err="1"/>
              <a:t>inactive</a:t>
            </a:r>
            <a:r>
              <a:rPr lang="hu-HU" altLang="hu-HU" i="1" dirty="0"/>
              <a:t> </a:t>
            </a:r>
            <a:r>
              <a:rPr lang="hu-HU" altLang="hu-HU" i="1" dirty="0" err="1"/>
              <a:t>specific</a:t>
            </a:r>
            <a:r>
              <a:rPr lang="hu-HU" altLang="hu-HU" i="1" dirty="0"/>
              <a:t> </a:t>
            </a:r>
            <a:r>
              <a:rPr lang="hu-HU" altLang="hu-HU" i="1" dirty="0" err="1"/>
              <a:t>transcript</a:t>
            </a:r>
            <a:r>
              <a:rPr lang="hu-HU" altLang="hu-HU" i="1" dirty="0"/>
              <a:t> RNA</a:t>
            </a:r>
            <a:r>
              <a:rPr lang="hu-HU" altLang="hu-HU" dirty="0"/>
              <a:t> )</a:t>
            </a:r>
          </a:p>
          <a:p>
            <a:pPr>
              <a:spcBef>
                <a:spcPct val="50000"/>
              </a:spcBef>
            </a:pPr>
            <a:r>
              <a:rPr lang="hu-HU" altLang="hu-HU" dirty="0" err="1"/>
              <a:t>Genetic</a:t>
            </a:r>
            <a:r>
              <a:rPr lang="hu-HU" altLang="hu-HU" dirty="0"/>
              <a:t> </a:t>
            </a:r>
            <a:r>
              <a:rPr lang="hu-HU" altLang="hu-HU" dirty="0" err="1"/>
              <a:t>imprinting</a:t>
            </a:r>
            <a:r>
              <a:rPr lang="hu-HU" altLang="hu-HU" dirty="0"/>
              <a:t>: </a:t>
            </a:r>
            <a:r>
              <a:rPr lang="hu-HU" altLang="hu-HU" b="1" dirty="0" err="1"/>
              <a:t>metiláció</a:t>
            </a:r>
            <a:r>
              <a:rPr lang="hu-HU" altLang="hu-HU" dirty="0"/>
              <a:t> az XIST </a:t>
            </a:r>
            <a:r>
              <a:rPr lang="hu-HU" altLang="hu-HU" dirty="0" err="1"/>
              <a:t>promóter</a:t>
            </a:r>
            <a:r>
              <a:rPr lang="hu-HU" altLang="hu-HU" dirty="0"/>
              <a:t> régióban kikapcsolja a gént: X aktív</a:t>
            </a:r>
          </a:p>
          <a:p>
            <a:pPr>
              <a:spcBef>
                <a:spcPct val="50000"/>
              </a:spcBef>
            </a:pPr>
            <a:r>
              <a:rPr lang="hu-HU" altLang="hu-HU" b="1" dirty="0" err="1"/>
              <a:t>Hiszton</a:t>
            </a:r>
            <a:r>
              <a:rPr lang="hu-HU" altLang="hu-HU" b="1" dirty="0"/>
              <a:t> (H4) </a:t>
            </a:r>
            <a:r>
              <a:rPr lang="hu-HU" altLang="hu-HU" b="1" dirty="0" err="1"/>
              <a:t>acetiláció</a:t>
            </a:r>
            <a:r>
              <a:rPr lang="hu-HU" altLang="hu-HU" dirty="0"/>
              <a:t> elmarad az inaktív X kromoszómán</a:t>
            </a:r>
          </a:p>
          <a:p>
            <a:pPr>
              <a:spcBef>
                <a:spcPct val="50000"/>
              </a:spcBef>
            </a:pPr>
            <a:r>
              <a:rPr lang="hu-HU" altLang="hu-HU" dirty="0"/>
              <a:t>Extraembrionális szövetek (</a:t>
            </a:r>
            <a:r>
              <a:rPr lang="hu-HU" altLang="hu-HU" dirty="0" err="1"/>
              <a:t>trophoblast</a:t>
            </a:r>
            <a:r>
              <a:rPr lang="hu-HU" altLang="hu-HU" dirty="0"/>
              <a:t>): apai X </a:t>
            </a:r>
            <a:r>
              <a:rPr lang="hu-HU" altLang="hu-HU" dirty="0" err="1"/>
              <a:t>inaktiválódik</a:t>
            </a:r>
            <a:endParaRPr lang="hu-HU" altLang="hu-HU" dirty="0"/>
          </a:p>
          <a:p>
            <a:pPr>
              <a:spcBef>
                <a:spcPct val="50000"/>
              </a:spcBef>
            </a:pPr>
            <a:r>
              <a:rPr lang="hu-HU" altLang="hu-HU" dirty="0"/>
              <a:t>Embrió sejtjei: random </a:t>
            </a:r>
            <a:r>
              <a:rPr lang="hu-HU" altLang="hu-HU" dirty="0" err="1"/>
              <a:t>inaktiváció</a:t>
            </a:r>
            <a:r>
              <a:rPr lang="hu-HU" altLang="hu-HU" dirty="0"/>
              <a:t> (</a:t>
            </a:r>
            <a:r>
              <a:rPr lang="hu-HU" altLang="hu-HU" b="1" dirty="0" err="1"/>
              <a:t>mozaicismus</a:t>
            </a:r>
            <a:r>
              <a:rPr lang="hu-HU" altLang="hu-HU" dirty="0"/>
              <a:t>)</a:t>
            </a:r>
          </a:p>
          <a:p>
            <a:pPr>
              <a:spcBef>
                <a:spcPct val="50000"/>
              </a:spcBef>
            </a:pPr>
            <a:r>
              <a:rPr lang="hu-HU" altLang="hu-HU" b="1" dirty="0"/>
              <a:t>Nem minden gén</a:t>
            </a:r>
            <a:r>
              <a:rPr lang="hu-HU" altLang="hu-HU" dirty="0"/>
              <a:t> </a:t>
            </a:r>
            <a:r>
              <a:rPr lang="hu-HU" altLang="hu-HU" dirty="0" err="1"/>
              <a:t>inaktiválódik</a:t>
            </a:r>
            <a:r>
              <a:rPr lang="hu-HU" altLang="hu-HU" dirty="0"/>
              <a:t>: </a:t>
            </a:r>
            <a:r>
              <a:rPr lang="hu-HU" altLang="hu-HU" dirty="0" err="1"/>
              <a:t>pl</a:t>
            </a:r>
            <a:r>
              <a:rPr lang="hu-HU" altLang="hu-HU" dirty="0"/>
              <a:t>: szteroid </a:t>
            </a:r>
            <a:r>
              <a:rPr lang="hu-HU" altLang="hu-HU" dirty="0" err="1"/>
              <a:t>szulfatáz</a:t>
            </a:r>
            <a:r>
              <a:rPr lang="hu-HU" altLang="hu-HU" dirty="0"/>
              <a:t> génje aktív marad</a:t>
            </a:r>
          </a:p>
          <a:p>
            <a:pPr>
              <a:spcBef>
                <a:spcPct val="50000"/>
              </a:spcBef>
            </a:pPr>
            <a:r>
              <a:rPr lang="hu-HU" altLang="hu-HU" b="1" dirty="0"/>
              <a:t>Ivarsejtekben</a:t>
            </a:r>
            <a:r>
              <a:rPr lang="hu-HU" altLang="hu-HU" dirty="0"/>
              <a:t>, a </a:t>
            </a:r>
            <a:r>
              <a:rPr lang="hu-HU" altLang="hu-HU" dirty="0" err="1"/>
              <a:t>meiosis</a:t>
            </a:r>
            <a:r>
              <a:rPr lang="hu-HU" altLang="hu-HU" dirty="0"/>
              <a:t> kezdete előtt az inaktív X kromoszóma </a:t>
            </a:r>
            <a:r>
              <a:rPr lang="hu-HU" altLang="hu-HU" b="1" dirty="0"/>
              <a:t>reaktiválódik</a:t>
            </a:r>
          </a:p>
        </p:txBody>
      </p:sp>
      <p:pic>
        <p:nvPicPr>
          <p:cNvPr id="75782" name="Picture 6" descr="BarrBodyBMC_Biology2-21-Fig1clip293p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451"/>
            <a:ext cx="4140200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95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magya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052513"/>
            <a:ext cx="6769100" cy="339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714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 altLang="hu-HU" sz="2000">
              <a:solidFill>
                <a:srgbClr val="FFFF00"/>
              </a:solidFill>
            </a:endParaRPr>
          </a:p>
          <a:p>
            <a:pPr eaLnBrk="0" hangingPunct="0"/>
            <a:endParaRPr lang="en-US" altLang="hu-HU" sz="2000">
              <a:solidFill>
                <a:srgbClr val="FFFF00"/>
              </a:solidFill>
            </a:endParaRPr>
          </a:p>
          <a:p>
            <a:pPr eaLnBrk="0" hangingPunct="0"/>
            <a:endParaRPr lang="en-US" altLang="hu-HU" sz="2000">
              <a:solidFill>
                <a:srgbClr val="FFFF00"/>
              </a:solidFill>
            </a:endParaRPr>
          </a:p>
          <a:p>
            <a:pPr eaLnBrk="0" hangingPunct="0"/>
            <a:endParaRPr lang="en-US" altLang="hu-HU" sz="2000">
              <a:solidFill>
                <a:srgbClr val="FFFF00"/>
              </a:solidFill>
            </a:endParaRPr>
          </a:p>
          <a:p>
            <a:pPr eaLnBrk="0" hangingPunct="0"/>
            <a:endParaRPr lang="en-US" altLang="hu-HU" sz="2400">
              <a:solidFill>
                <a:srgbClr val="FFFF00"/>
              </a:solidFill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524000" y="4524376"/>
            <a:ext cx="9144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61950" algn="l"/>
                <a:tab pos="714375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80975" algn="l"/>
                <a:tab pos="361950" algn="l"/>
                <a:tab pos="714375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80975" algn="l"/>
                <a:tab pos="361950" algn="l"/>
                <a:tab pos="714375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80975" algn="l"/>
                <a:tab pos="361950" algn="l"/>
                <a:tab pos="714375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80975" algn="l"/>
                <a:tab pos="361950" algn="l"/>
                <a:tab pos="714375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361950" algn="l"/>
                <a:tab pos="714375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361950" algn="l"/>
                <a:tab pos="714375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361950" algn="l"/>
                <a:tab pos="714375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361950" algn="l"/>
                <a:tab pos="714375" algn="l"/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hu-HU" altLang="hu-HU" dirty="0">
                <a:latin typeface="+mn-lt"/>
                <a:cs typeface="Arial" panose="020B0604020202020204" pitchFamily="34" charset="0"/>
              </a:rPr>
              <a:t>Hátsó hasfali </a:t>
            </a:r>
            <a:r>
              <a:rPr lang="hu-HU" altLang="hu-HU" dirty="0" err="1">
                <a:latin typeface="+mn-lt"/>
                <a:cs typeface="Arial" panose="020B0604020202020204" pitchFamily="34" charset="0"/>
              </a:rPr>
              <a:t>coelomahám</a:t>
            </a:r>
            <a:r>
              <a:rPr lang="hu-HU" altLang="hu-HU" dirty="0">
                <a:latin typeface="+mn-lt"/>
                <a:cs typeface="Arial" panose="020B0604020202020204" pitchFamily="34" charset="0"/>
              </a:rPr>
              <a:t> megvastagodása: </a:t>
            </a:r>
            <a:r>
              <a:rPr lang="hu-HU" altLang="hu-HU" b="1" dirty="0" err="1">
                <a:latin typeface="+mn-lt"/>
                <a:cs typeface="Arial" panose="020B0604020202020204" pitchFamily="34" charset="0"/>
              </a:rPr>
              <a:t>plica</a:t>
            </a:r>
            <a:r>
              <a:rPr lang="hu-HU" altLang="hu-HU" b="1" dirty="0">
                <a:latin typeface="+mn-lt"/>
                <a:cs typeface="Arial" panose="020B0604020202020204" pitchFamily="34" charset="0"/>
              </a:rPr>
              <a:t> </a:t>
            </a:r>
            <a:r>
              <a:rPr lang="hu-HU" altLang="hu-HU" b="1" dirty="0" err="1">
                <a:latin typeface="+mn-lt"/>
                <a:cs typeface="Arial" panose="020B0604020202020204" pitchFamily="34" charset="0"/>
              </a:rPr>
              <a:t>genitalis</a:t>
            </a:r>
            <a:endParaRPr lang="hu-HU" altLang="hu-HU" b="1" dirty="0">
              <a:latin typeface="+mn-lt"/>
              <a:cs typeface="Arial" panose="020B0604020202020204" pitchFamily="34" charset="0"/>
            </a:endParaRPr>
          </a:p>
          <a:p>
            <a:pPr eaLnBrk="0" hangingPunct="0"/>
            <a:r>
              <a:rPr lang="hu-HU" altLang="hu-HU" b="1" dirty="0">
                <a:latin typeface="+mn-lt"/>
                <a:cs typeface="Arial" panose="020B0604020202020204" pitchFamily="34" charset="0"/>
              </a:rPr>
              <a:t>	</a:t>
            </a:r>
            <a:r>
              <a:rPr lang="hu-HU" altLang="hu-HU" dirty="0">
                <a:latin typeface="+mn-lt"/>
                <a:cs typeface="Arial" panose="020B0604020202020204" pitchFamily="34" charset="0"/>
              </a:rPr>
              <a:t>- 1) </a:t>
            </a:r>
            <a:r>
              <a:rPr lang="hu-HU" altLang="hu-HU" b="1" dirty="0" err="1">
                <a:latin typeface="+mn-lt"/>
                <a:cs typeface="Arial" panose="020B0604020202020204" pitchFamily="34" charset="0"/>
              </a:rPr>
              <a:t>proliferáló</a:t>
            </a:r>
            <a:r>
              <a:rPr lang="hu-HU" altLang="hu-HU" b="1" dirty="0">
                <a:latin typeface="+mn-lt"/>
                <a:cs typeface="Arial" panose="020B0604020202020204" pitchFamily="34" charset="0"/>
              </a:rPr>
              <a:t> </a:t>
            </a:r>
            <a:r>
              <a:rPr lang="hu-HU" altLang="hu-HU" b="1" dirty="0" err="1">
                <a:latin typeface="+mn-lt"/>
                <a:cs typeface="Arial" panose="020B0604020202020204" pitchFamily="34" charset="0"/>
              </a:rPr>
              <a:t>celomahám</a:t>
            </a:r>
            <a:r>
              <a:rPr lang="hu-HU" altLang="hu-HU" dirty="0">
                <a:latin typeface="+mn-lt"/>
                <a:cs typeface="Arial" panose="020B0604020202020204" pitchFamily="34" charset="0"/>
              </a:rPr>
              <a:t> (primitív – elsődleges - ivarkötegek), 2) </a:t>
            </a:r>
            <a:r>
              <a:rPr lang="hu-HU" altLang="hu-HU" b="1" dirty="0" err="1">
                <a:latin typeface="+mn-lt"/>
                <a:cs typeface="Arial" panose="020B0604020202020204" pitchFamily="34" charset="0"/>
              </a:rPr>
              <a:t>mesenchimalis</a:t>
            </a:r>
            <a:r>
              <a:rPr lang="hu-HU" altLang="hu-HU" b="1" dirty="0">
                <a:latin typeface="+mn-lt"/>
                <a:cs typeface="Arial" panose="020B0604020202020204" pitchFamily="34" charset="0"/>
              </a:rPr>
              <a:t> sejtek</a:t>
            </a:r>
            <a:r>
              <a:rPr lang="hu-HU" altLang="hu-HU" dirty="0">
                <a:latin typeface="+mn-lt"/>
                <a:cs typeface="Arial" panose="020B0604020202020204" pitchFamily="34" charset="0"/>
              </a:rPr>
              <a:t>, 3) bevándorló </a:t>
            </a:r>
            <a:r>
              <a:rPr lang="hu-HU" altLang="hu-HU" b="1" dirty="0">
                <a:latin typeface="+mn-lt"/>
                <a:cs typeface="Arial" panose="020B0604020202020204" pitchFamily="34" charset="0"/>
              </a:rPr>
              <a:t>ősivarsejtek</a:t>
            </a:r>
          </a:p>
          <a:p>
            <a:pPr eaLnBrk="0" hangingPunct="0"/>
            <a:r>
              <a:rPr lang="hu-HU" altLang="hu-HU" dirty="0">
                <a:latin typeface="+mn-lt"/>
                <a:cs typeface="Arial" panose="020B0604020202020204" pitchFamily="34" charset="0"/>
              </a:rPr>
              <a:t>	(gének: WT1, SF1: </a:t>
            </a:r>
            <a:r>
              <a:rPr lang="hu-HU" altLang="hu-HU" dirty="0" err="1">
                <a:latin typeface="+mn-lt"/>
                <a:cs typeface="Arial" panose="020B0604020202020204" pitchFamily="34" charset="0"/>
              </a:rPr>
              <a:t>szteroidszintézis</a:t>
            </a:r>
            <a:r>
              <a:rPr lang="hu-HU" altLang="hu-HU" dirty="0">
                <a:latin typeface="+mn-lt"/>
                <a:cs typeface="Arial" panose="020B0604020202020204" pitchFamily="34" charset="0"/>
              </a:rPr>
              <a:t>)</a:t>
            </a:r>
          </a:p>
          <a:p>
            <a:pPr eaLnBrk="0" hangingPunct="0"/>
            <a:endParaRPr lang="hu-HU" altLang="hu-HU" dirty="0">
              <a:latin typeface="+mn-lt"/>
              <a:cs typeface="Arial" panose="020B0604020202020204" pitchFamily="34" charset="0"/>
            </a:endParaRPr>
          </a:p>
          <a:p>
            <a:pPr eaLnBrk="0" hangingPunct="0"/>
            <a:r>
              <a:rPr lang="hu-HU" altLang="hu-HU" dirty="0">
                <a:latin typeface="+mn-lt"/>
                <a:cs typeface="Arial" panose="020B0604020202020204" pitchFamily="34" charset="0"/>
              </a:rPr>
              <a:t>Indifferens </a:t>
            </a:r>
            <a:r>
              <a:rPr lang="hu-HU" altLang="hu-HU" dirty="0" err="1">
                <a:latin typeface="+mn-lt"/>
                <a:cs typeface="Arial" panose="020B0604020202020204" pitchFamily="34" charset="0"/>
              </a:rPr>
              <a:t>genitalis</a:t>
            </a:r>
            <a:r>
              <a:rPr lang="hu-HU" altLang="hu-HU" dirty="0">
                <a:latin typeface="+mn-lt"/>
                <a:cs typeface="Arial" panose="020B0604020202020204" pitchFamily="34" charset="0"/>
              </a:rPr>
              <a:t> csatornák:</a:t>
            </a:r>
          </a:p>
          <a:p>
            <a:pPr eaLnBrk="0" hangingPunct="0"/>
            <a:r>
              <a:rPr lang="hu-HU" altLang="hu-HU" dirty="0">
                <a:latin typeface="+mn-lt"/>
                <a:cs typeface="Arial" panose="020B0604020202020204" pitchFamily="34" charset="0"/>
              </a:rPr>
              <a:t>	</a:t>
            </a:r>
            <a:r>
              <a:rPr lang="hu-HU" altLang="hu-HU" dirty="0" err="1">
                <a:latin typeface="+mn-lt"/>
                <a:cs typeface="Arial" panose="020B0604020202020204" pitchFamily="34" charset="0"/>
              </a:rPr>
              <a:t>ductus</a:t>
            </a:r>
            <a:r>
              <a:rPr lang="hu-HU" altLang="hu-HU" dirty="0">
                <a:latin typeface="+mn-lt"/>
                <a:cs typeface="Arial" panose="020B0604020202020204" pitchFamily="34" charset="0"/>
              </a:rPr>
              <a:t> </a:t>
            </a:r>
            <a:r>
              <a:rPr lang="hu-HU" altLang="hu-HU" dirty="0" err="1">
                <a:latin typeface="+mn-lt"/>
                <a:cs typeface="Arial" panose="020B0604020202020204" pitchFamily="34" charset="0"/>
              </a:rPr>
              <a:t>mesonephricus</a:t>
            </a:r>
            <a:r>
              <a:rPr lang="hu-HU" altLang="hu-HU" dirty="0">
                <a:latin typeface="+mn-lt"/>
                <a:cs typeface="Arial" panose="020B0604020202020204" pitchFamily="34" charset="0"/>
              </a:rPr>
              <a:t> (Wolff-cső)</a:t>
            </a:r>
          </a:p>
          <a:p>
            <a:pPr eaLnBrk="0" hangingPunct="0"/>
            <a:r>
              <a:rPr lang="hu-HU" altLang="hu-HU" dirty="0">
                <a:latin typeface="+mn-lt"/>
                <a:cs typeface="Arial" panose="020B0604020202020204" pitchFamily="34" charset="0"/>
              </a:rPr>
              <a:t>	</a:t>
            </a:r>
            <a:r>
              <a:rPr lang="hu-HU" altLang="hu-HU" dirty="0" err="1">
                <a:latin typeface="+mn-lt"/>
                <a:cs typeface="Arial" panose="020B0604020202020204" pitchFamily="34" charset="0"/>
              </a:rPr>
              <a:t>ductus</a:t>
            </a:r>
            <a:r>
              <a:rPr lang="hu-HU" altLang="hu-HU" dirty="0">
                <a:latin typeface="+mn-lt"/>
                <a:cs typeface="Arial" panose="020B0604020202020204" pitchFamily="34" charset="0"/>
              </a:rPr>
              <a:t> </a:t>
            </a:r>
            <a:r>
              <a:rPr lang="hu-HU" altLang="hu-HU" dirty="0" err="1">
                <a:latin typeface="+mn-lt"/>
                <a:cs typeface="Arial" panose="020B0604020202020204" pitchFamily="34" charset="0"/>
              </a:rPr>
              <a:t>paramesonephricus</a:t>
            </a:r>
            <a:r>
              <a:rPr lang="hu-HU" altLang="hu-HU" dirty="0">
                <a:latin typeface="+mn-lt"/>
                <a:cs typeface="Arial" panose="020B0604020202020204" pitchFamily="34" charset="0"/>
              </a:rPr>
              <a:t> (Müller-cső)</a:t>
            </a:r>
            <a:endParaRPr lang="hu-HU" altLang="hu-HU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524000" y="85726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GONÁDOK KIALAKULÁSA</a:t>
            </a:r>
          </a:p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1) indifferens állapot (első 6 hét)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8075614" y="6583364"/>
            <a:ext cx="2592387" cy="274637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 sz="1200"/>
              <a:t>Langmann’s Medical Embryology</a:t>
            </a:r>
            <a:endParaRPr lang="hu-HU" altLang="hu-HU" sz="1200"/>
          </a:p>
        </p:txBody>
      </p:sp>
    </p:spTree>
    <p:extLst>
      <p:ext uri="{BB962C8B-B14F-4D97-AF65-F5344CB8AC3E}">
        <p14:creationId xmlns:p14="http://schemas.microsoft.com/office/powerpoint/2010/main" val="28739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Image002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3213101"/>
            <a:ext cx="6188075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1524000" y="85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AZ ŐSIVARSEJTEK VÁNDORLÁSA</a:t>
            </a: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1524000" y="692150"/>
            <a:ext cx="9144000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/>
              <a:t>Szikzacskó hátsó fala – utóbél – mesenterium dorsale – indifferens gonádtelepek</a:t>
            </a:r>
            <a:r>
              <a:rPr lang="hu-HU" altLang="hu-HU"/>
              <a:t> 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6. Hétre érik el a fejlődő gonadokat, a gonádtelepek által szekretált kemotaktikus faktorok irányítják őket (pl: LIF).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Osztódnak vándorlás közben.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Női ősivarsejtekben a meiosis megkezdése előtt az X kromoszóma reaktiválódik.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A vándorlás végén a primitív ivarkötegek celomahám eredetű sejtjei körülveszik az ősivarsejteket.</a:t>
            </a:r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1524000" y="6583364"/>
            <a:ext cx="2592388" cy="274637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 sz="1200"/>
              <a:t>Langmann’s Medical Embryology</a:t>
            </a:r>
            <a:endParaRPr lang="hu-HU" altLang="hu-HU" sz="1200"/>
          </a:p>
        </p:txBody>
      </p:sp>
    </p:spTree>
    <p:extLst>
      <p:ext uri="{BB962C8B-B14F-4D97-AF65-F5344CB8AC3E}">
        <p14:creationId xmlns:p14="http://schemas.microsoft.com/office/powerpoint/2010/main" val="311636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C:\oktatás\FETAL\coelom18d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1143001"/>
            <a:ext cx="27495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9" name="Picture 3" descr="C:\oktatás\FETAL\coelom18e.bmp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667001"/>
            <a:ext cx="3027363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Text Box 5"/>
          <p:cNvSpPr txBox="1">
            <a:spLocks noChangeArrowheads="1"/>
          </p:cNvSpPr>
          <p:nvPr/>
        </p:nvSpPr>
        <p:spPr bwMode="auto">
          <a:xfrm>
            <a:off x="8763000" y="4800601"/>
            <a:ext cx="1282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000" b="1">
                <a:solidFill>
                  <a:srgbClr val="000000"/>
                </a:solidFill>
                <a:latin typeface="+mn-lt"/>
              </a:rPr>
              <a:t>coeloma</a:t>
            </a:r>
          </a:p>
        </p:txBody>
      </p:sp>
      <p:sp>
        <p:nvSpPr>
          <p:cNvPr id="167941" name="Text Box 6"/>
          <p:cNvSpPr txBox="1">
            <a:spLocks noChangeArrowheads="1"/>
          </p:cNvSpPr>
          <p:nvPr/>
        </p:nvSpPr>
        <p:spPr bwMode="auto">
          <a:xfrm>
            <a:off x="1082351" y="2498726"/>
            <a:ext cx="2664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000" b="1" dirty="0" err="1">
                <a:solidFill>
                  <a:srgbClr val="000000"/>
                </a:solidFill>
                <a:latin typeface="+mn-lt"/>
              </a:rPr>
              <a:t>intraembr</a:t>
            </a:r>
            <a:r>
              <a:rPr lang="hu-HU" altLang="hu-HU" sz="2000" b="1" dirty="0">
                <a:solidFill>
                  <a:srgbClr val="000000"/>
                </a:solidFill>
                <a:latin typeface="+mn-lt"/>
              </a:rPr>
              <a:t>. </a:t>
            </a:r>
            <a:r>
              <a:rPr lang="hu-HU" altLang="hu-HU" sz="2000" b="1" dirty="0" err="1">
                <a:solidFill>
                  <a:srgbClr val="000000"/>
                </a:solidFill>
                <a:latin typeface="+mn-lt"/>
              </a:rPr>
              <a:t>coeloma</a:t>
            </a:r>
            <a:endParaRPr lang="hu-HU" altLang="hu-HU" sz="20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7942" name="Text Box 7"/>
          <p:cNvSpPr txBox="1">
            <a:spLocks noChangeArrowheads="1"/>
          </p:cNvSpPr>
          <p:nvPr/>
        </p:nvSpPr>
        <p:spPr bwMode="auto">
          <a:xfrm>
            <a:off x="2044700" y="1701801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000" b="1">
                <a:solidFill>
                  <a:srgbClr val="000000"/>
                </a:solidFill>
                <a:latin typeface="+mn-lt"/>
              </a:rPr>
              <a:t>aorta dorsalis</a:t>
            </a:r>
          </a:p>
        </p:txBody>
      </p:sp>
      <p:sp>
        <p:nvSpPr>
          <p:cNvPr id="167943" name="Text Box 8"/>
          <p:cNvSpPr txBox="1">
            <a:spLocks noChangeArrowheads="1"/>
          </p:cNvSpPr>
          <p:nvPr/>
        </p:nvSpPr>
        <p:spPr bwMode="auto">
          <a:xfrm>
            <a:off x="1765300" y="2044701"/>
            <a:ext cx="1943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000" b="1" dirty="0" err="1" smtClean="0">
                <a:solidFill>
                  <a:srgbClr val="000000"/>
                </a:solidFill>
                <a:latin typeface="+mn-lt"/>
              </a:rPr>
              <a:t>mesonephros</a:t>
            </a:r>
            <a:endParaRPr lang="hu-HU" altLang="hu-HU" sz="20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7944" name="Text Box 9"/>
          <p:cNvSpPr txBox="1">
            <a:spLocks noChangeArrowheads="1"/>
          </p:cNvSpPr>
          <p:nvPr/>
        </p:nvSpPr>
        <p:spPr bwMode="auto">
          <a:xfrm>
            <a:off x="2565400" y="2895601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000" b="1">
                <a:solidFill>
                  <a:srgbClr val="000000"/>
                </a:solidFill>
                <a:latin typeface="+mn-lt"/>
              </a:rPr>
              <a:t>bélcső</a:t>
            </a:r>
          </a:p>
        </p:txBody>
      </p:sp>
      <p:sp>
        <p:nvSpPr>
          <p:cNvPr id="167945" name="Rectangle 10"/>
          <p:cNvSpPr>
            <a:spLocks noChangeArrowheads="1"/>
          </p:cNvSpPr>
          <p:nvPr/>
        </p:nvSpPr>
        <p:spPr bwMode="auto">
          <a:xfrm>
            <a:off x="1676400" y="3251201"/>
            <a:ext cx="2095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2000" b="1">
                <a:solidFill>
                  <a:srgbClr val="000000"/>
                </a:solidFill>
                <a:latin typeface="+mn-lt"/>
              </a:rPr>
              <a:t>visc. mezoderma</a:t>
            </a:r>
          </a:p>
        </p:txBody>
      </p:sp>
      <p:sp>
        <p:nvSpPr>
          <p:cNvPr id="167946" name="Rectangle 11"/>
          <p:cNvSpPr>
            <a:spLocks noChangeArrowheads="1"/>
          </p:cNvSpPr>
          <p:nvPr/>
        </p:nvSpPr>
        <p:spPr bwMode="auto">
          <a:xfrm>
            <a:off x="1765300" y="3873501"/>
            <a:ext cx="2509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2000" b="1">
                <a:solidFill>
                  <a:srgbClr val="000000"/>
                </a:solidFill>
                <a:latin typeface="+mn-lt"/>
              </a:rPr>
              <a:t>mesogastrium ventrale</a:t>
            </a:r>
          </a:p>
        </p:txBody>
      </p:sp>
      <p:sp>
        <p:nvSpPr>
          <p:cNvPr id="167947" name="Text Box 12"/>
          <p:cNvSpPr txBox="1">
            <a:spLocks noChangeArrowheads="1"/>
          </p:cNvSpPr>
          <p:nvPr/>
        </p:nvSpPr>
        <p:spPr bwMode="auto">
          <a:xfrm>
            <a:off x="4991100" y="4749801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000" b="1">
                <a:solidFill>
                  <a:srgbClr val="000000"/>
                </a:solidFill>
                <a:latin typeface="+mn-lt"/>
              </a:rPr>
              <a:t>bélcső</a:t>
            </a:r>
          </a:p>
        </p:txBody>
      </p:sp>
      <p:sp>
        <p:nvSpPr>
          <p:cNvPr id="167948" name="Text Box 13"/>
          <p:cNvSpPr txBox="1">
            <a:spLocks noChangeArrowheads="1"/>
          </p:cNvSpPr>
          <p:nvPr/>
        </p:nvSpPr>
        <p:spPr bwMode="auto">
          <a:xfrm>
            <a:off x="4838700" y="4432301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000" b="1">
                <a:solidFill>
                  <a:srgbClr val="000000"/>
                </a:solidFill>
                <a:latin typeface="+mn-lt"/>
              </a:rPr>
              <a:t>ivarredő</a:t>
            </a:r>
          </a:p>
        </p:txBody>
      </p:sp>
      <p:sp>
        <p:nvSpPr>
          <p:cNvPr id="167949" name="Text Box 14"/>
          <p:cNvSpPr txBox="1">
            <a:spLocks noChangeArrowheads="1"/>
          </p:cNvSpPr>
          <p:nvPr/>
        </p:nvSpPr>
        <p:spPr bwMode="auto">
          <a:xfrm>
            <a:off x="8547100" y="3048001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000" b="1">
                <a:solidFill>
                  <a:srgbClr val="000000"/>
                </a:solidFill>
                <a:latin typeface="+mn-lt"/>
              </a:rPr>
              <a:t>velőcső</a:t>
            </a:r>
          </a:p>
        </p:txBody>
      </p:sp>
      <p:sp>
        <p:nvSpPr>
          <p:cNvPr id="167950" name="Text Box 15"/>
          <p:cNvSpPr txBox="1">
            <a:spLocks noChangeArrowheads="1"/>
          </p:cNvSpPr>
          <p:nvPr/>
        </p:nvSpPr>
        <p:spPr bwMode="auto">
          <a:xfrm>
            <a:off x="8763000" y="3489326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000" b="1">
                <a:solidFill>
                  <a:srgbClr val="000000"/>
                </a:solidFill>
                <a:latin typeface="+mn-lt"/>
              </a:rPr>
              <a:t>chorda dors.</a:t>
            </a:r>
          </a:p>
        </p:txBody>
      </p:sp>
      <p:sp>
        <p:nvSpPr>
          <p:cNvPr id="167951" name="Text Box 16"/>
          <p:cNvSpPr txBox="1">
            <a:spLocks noChangeArrowheads="1"/>
          </p:cNvSpPr>
          <p:nvPr/>
        </p:nvSpPr>
        <p:spPr bwMode="auto">
          <a:xfrm>
            <a:off x="8763000" y="3886201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000" b="1">
                <a:solidFill>
                  <a:srgbClr val="000000"/>
                </a:solidFill>
                <a:latin typeface="+mn-lt"/>
              </a:rPr>
              <a:t>aorta dorsalis</a:t>
            </a:r>
          </a:p>
        </p:txBody>
      </p:sp>
      <p:sp>
        <p:nvSpPr>
          <p:cNvPr id="167952" name="Text Box 17"/>
          <p:cNvSpPr txBox="1">
            <a:spLocks noChangeArrowheads="1"/>
          </p:cNvSpPr>
          <p:nvPr/>
        </p:nvSpPr>
        <p:spPr bwMode="auto">
          <a:xfrm>
            <a:off x="8839200" y="4254501"/>
            <a:ext cx="21895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000" b="1" dirty="0" err="1">
                <a:solidFill>
                  <a:srgbClr val="000000"/>
                </a:solidFill>
                <a:latin typeface="+mn-lt"/>
              </a:rPr>
              <a:t>mesonephros</a:t>
            </a:r>
            <a:endParaRPr lang="hu-HU" altLang="hu-HU" sz="20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7953" name="Text Box 18"/>
          <p:cNvSpPr txBox="1">
            <a:spLocks noChangeArrowheads="1"/>
          </p:cNvSpPr>
          <p:nvPr/>
        </p:nvSpPr>
        <p:spPr bwMode="auto">
          <a:xfrm>
            <a:off x="8685213" y="2598739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000" b="1">
                <a:solidFill>
                  <a:srgbClr val="000000"/>
                </a:solidFill>
                <a:latin typeface="+mn-lt"/>
              </a:rPr>
              <a:t>somiták</a:t>
            </a:r>
          </a:p>
        </p:txBody>
      </p:sp>
      <p:sp>
        <p:nvSpPr>
          <p:cNvPr id="167954" name="Line 19"/>
          <p:cNvSpPr>
            <a:spLocks noChangeShapeType="1"/>
          </p:cNvSpPr>
          <p:nvPr/>
        </p:nvSpPr>
        <p:spPr bwMode="auto">
          <a:xfrm flipV="1">
            <a:off x="7861300" y="2813051"/>
            <a:ext cx="1004888" cy="396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67955" name="Text Box 20"/>
          <p:cNvSpPr txBox="1">
            <a:spLocks noChangeArrowheads="1"/>
          </p:cNvSpPr>
          <p:nvPr/>
        </p:nvSpPr>
        <p:spPr bwMode="auto">
          <a:xfrm>
            <a:off x="3251200" y="5238751"/>
            <a:ext cx="2903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000" b="1" dirty="0" err="1">
                <a:solidFill>
                  <a:srgbClr val="000000"/>
                </a:solidFill>
                <a:latin typeface="+mn-lt"/>
              </a:rPr>
              <a:t>intraembryonalis</a:t>
            </a:r>
            <a:r>
              <a:rPr lang="hu-HU" altLang="hu-HU" sz="20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hu-HU" altLang="hu-HU" sz="2000" b="1" dirty="0" err="1">
                <a:solidFill>
                  <a:srgbClr val="000000"/>
                </a:solidFill>
                <a:latin typeface="+mn-lt"/>
              </a:rPr>
              <a:t>coeloma</a:t>
            </a:r>
            <a:endParaRPr lang="hu-HU" altLang="hu-HU" sz="20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7956" name="Text Box 21"/>
          <p:cNvSpPr txBox="1">
            <a:spLocks noChangeArrowheads="1"/>
          </p:cNvSpPr>
          <p:nvPr/>
        </p:nvSpPr>
        <p:spPr bwMode="auto">
          <a:xfrm>
            <a:off x="3213100" y="419101"/>
            <a:ext cx="571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400" b="1" dirty="0">
                <a:solidFill>
                  <a:srgbClr val="CC0099"/>
                </a:solidFill>
                <a:latin typeface="+mn-lt"/>
              </a:rPr>
              <a:t>Az </a:t>
            </a:r>
            <a:r>
              <a:rPr lang="hu-HU" altLang="hu-HU" sz="2400" b="1" dirty="0" err="1">
                <a:solidFill>
                  <a:srgbClr val="CC0099"/>
                </a:solidFill>
                <a:latin typeface="+mn-lt"/>
              </a:rPr>
              <a:t>embryo</a:t>
            </a:r>
            <a:r>
              <a:rPr lang="hu-HU" altLang="hu-HU" sz="2400" b="1" dirty="0">
                <a:solidFill>
                  <a:srgbClr val="CC0099"/>
                </a:solidFill>
                <a:latin typeface="+mn-lt"/>
              </a:rPr>
              <a:t> lefűződése</a:t>
            </a:r>
            <a:br>
              <a:rPr lang="hu-HU" altLang="hu-HU" sz="2400" b="1" dirty="0">
                <a:solidFill>
                  <a:srgbClr val="CC0099"/>
                </a:solidFill>
                <a:latin typeface="+mn-lt"/>
              </a:rPr>
            </a:br>
            <a:r>
              <a:rPr lang="hu-HU" altLang="hu-HU" sz="2400" b="1" dirty="0">
                <a:solidFill>
                  <a:srgbClr val="CC0099"/>
                </a:solidFill>
                <a:latin typeface="+mn-lt"/>
              </a:rPr>
              <a:t> (</a:t>
            </a:r>
            <a:r>
              <a:rPr lang="hu-HU" altLang="hu-HU" sz="2400" b="1" dirty="0" err="1">
                <a:solidFill>
                  <a:srgbClr val="CC0099"/>
                </a:solidFill>
                <a:latin typeface="+mn-lt"/>
              </a:rPr>
              <a:t>intraembryonalis</a:t>
            </a:r>
            <a:r>
              <a:rPr lang="hu-HU" altLang="hu-HU" sz="2400" b="1" dirty="0">
                <a:solidFill>
                  <a:srgbClr val="CC0099"/>
                </a:solidFill>
                <a:latin typeface="+mn-lt"/>
              </a:rPr>
              <a:t> </a:t>
            </a:r>
            <a:r>
              <a:rPr lang="hu-HU" altLang="hu-HU" sz="2400" b="1" dirty="0" err="1">
                <a:solidFill>
                  <a:srgbClr val="CC0099"/>
                </a:solidFill>
                <a:latin typeface="+mn-lt"/>
              </a:rPr>
              <a:t>mezoderma</a:t>
            </a:r>
            <a:r>
              <a:rPr lang="hu-HU" altLang="hu-HU" sz="2400" b="1" dirty="0">
                <a:solidFill>
                  <a:srgbClr val="CC0099"/>
                </a:solidFill>
                <a:latin typeface="+mn-lt"/>
              </a:rPr>
              <a:t>)</a:t>
            </a:r>
          </a:p>
        </p:txBody>
      </p:sp>
      <p:sp>
        <p:nvSpPr>
          <p:cNvPr id="167957" name="Rectangle 22"/>
          <p:cNvSpPr>
            <a:spLocks noChangeArrowheads="1"/>
          </p:cNvSpPr>
          <p:nvPr/>
        </p:nvSpPr>
        <p:spPr bwMode="auto">
          <a:xfrm>
            <a:off x="6302375" y="1892301"/>
            <a:ext cx="25606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2000" b="1">
                <a:solidFill>
                  <a:srgbClr val="000000"/>
                </a:solidFill>
                <a:latin typeface="+mn-lt"/>
              </a:rPr>
              <a:t>mesogastrium dorsale</a:t>
            </a:r>
          </a:p>
        </p:txBody>
      </p:sp>
      <p:sp>
        <p:nvSpPr>
          <p:cNvPr id="167958" name="Line 23"/>
          <p:cNvSpPr>
            <a:spLocks noChangeShapeType="1"/>
          </p:cNvSpPr>
          <p:nvPr/>
        </p:nvSpPr>
        <p:spPr bwMode="auto">
          <a:xfrm flipV="1">
            <a:off x="4943475" y="2222500"/>
            <a:ext cx="147320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7959" name="Line 24"/>
          <p:cNvSpPr>
            <a:spLocks noChangeShapeType="1"/>
          </p:cNvSpPr>
          <p:nvPr/>
        </p:nvSpPr>
        <p:spPr bwMode="auto">
          <a:xfrm flipV="1">
            <a:off x="4092575" y="3556000"/>
            <a:ext cx="901700" cy="44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7960" name="Line 25"/>
          <p:cNvSpPr>
            <a:spLocks noChangeShapeType="1"/>
          </p:cNvSpPr>
          <p:nvPr/>
        </p:nvSpPr>
        <p:spPr bwMode="auto">
          <a:xfrm>
            <a:off x="3644900" y="2019300"/>
            <a:ext cx="129540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7961" name="Line 26"/>
          <p:cNvSpPr>
            <a:spLocks noChangeShapeType="1"/>
          </p:cNvSpPr>
          <p:nvPr/>
        </p:nvSpPr>
        <p:spPr bwMode="auto">
          <a:xfrm>
            <a:off x="3644900" y="2298700"/>
            <a:ext cx="914400" cy="368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7962" name="Line 27"/>
          <p:cNvSpPr>
            <a:spLocks noChangeShapeType="1"/>
          </p:cNvSpPr>
          <p:nvPr/>
        </p:nvSpPr>
        <p:spPr bwMode="auto">
          <a:xfrm>
            <a:off x="3644900" y="2743200"/>
            <a:ext cx="64770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7963" name="Line 28"/>
          <p:cNvSpPr>
            <a:spLocks noChangeShapeType="1"/>
          </p:cNvSpPr>
          <p:nvPr/>
        </p:nvSpPr>
        <p:spPr bwMode="auto">
          <a:xfrm>
            <a:off x="3632200" y="3073400"/>
            <a:ext cx="132080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7964" name="Line 29"/>
          <p:cNvSpPr>
            <a:spLocks noChangeShapeType="1"/>
          </p:cNvSpPr>
          <p:nvPr/>
        </p:nvSpPr>
        <p:spPr bwMode="auto">
          <a:xfrm flipV="1">
            <a:off x="3670300" y="3441700"/>
            <a:ext cx="12700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7965" name="Line 30"/>
          <p:cNvSpPr>
            <a:spLocks noChangeShapeType="1"/>
          </p:cNvSpPr>
          <p:nvPr/>
        </p:nvSpPr>
        <p:spPr bwMode="auto">
          <a:xfrm flipV="1">
            <a:off x="6057900" y="5435600"/>
            <a:ext cx="128270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7966" name="Line 31"/>
          <p:cNvSpPr>
            <a:spLocks noChangeShapeType="1"/>
          </p:cNvSpPr>
          <p:nvPr/>
        </p:nvSpPr>
        <p:spPr bwMode="auto">
          <a:xfrm>
            <a:off x="7569200" y="32639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7967" name="Line 32"/>
          <p:cNvSpPr>
            <a:spLocks noChangeShapeType="1"/>
          </p:cNvSpPr>
          <p:nvPr/>
        </p:nvSpPr>
        <p:spPr bwMode="auto">
          <a:xfrm flipV="1">
            <a:off x="7556500" y="3695700"/>
            <a:ext cx="12700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7968" name="Line 33"/>
          <p:cNvSpPr>
            <a:spLocks noChangeShapeType="1"/>
          </p:cNvSpPr>
          <p:nvPr/>
        </p:nvSpPr>
        <p:spPr bwMode="auto">
          <a:xfrm flipV="1">
            <a:off x="6083300" y="4927600"/>
            <a:ext cx="140970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7969" name="Line 34"/>
          <p:cNvSpPr>
            <a:spLocks noChangeShapeType="1"/>
          </p:cNvSpPr>
          <p:nvPr/>
        </p:nvSpPr>
        <p:spPr bwMode="auto">
          <a:xfrm flipV="1">
            <a:off x="6108700" y="4699000"/>
            <a:ext cx="11811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7970" name="Line 35"/>
          <p:cNvSpPr>
            <a:spLocks noChangeShapeType="1"/>
          </p:cNvSpPr>
          <p:nvPr/>
        </p:nvSpPr>
        <p:spPr bwMode="auto">
          <a:xfrm flipV="1">
            <a:off x="8343900" y="5003800"/>
            <a:ext cx="58420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7971" name="Line 36"/>
          <p:cNvSpPr>
            <a:spLocks noChangeShapeType="1"/>
          </p:cNvSpPr>
          <p:nvPr/>
        </p:nvSpPr>
        <p:spPr bwMode="auto">
          <a:xfrm flipH="1">
            <a:off x="7988300" y="4432300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7972" name="Line 37"/>
          <p:cNvSpPr>
            <a:spLocks noChangeShapeType="1"/>
          </p:cNvSpPr>
          <p:nvPr/>
        </p:nvSpPr>
        <p:spPr bwMode="auto">
          <a:xfrm flipH="1">
            <a:off x="7543800" y="40894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828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6" name="Picture 8" descr="magya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2770188"/>
            <a:ext cx="6769100" cy="339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1774826" y="692151"/>
            <a:ext cx="8137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 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1774826" y="875507"/>
            <a:ext cx="8748712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dirty="0"/>
              <a:t>Az első 6 hétben csak az embrió genetikus neme határozható meg, </a:t>
            </a:r>
            <a:r>
              <a:rPr lang="hu-HU" altLang="hu-HU" dirty="0" err="1"/>
              <a:t>nemspecifikus</a:t>
            </a:r>
            <a:r>
              <a:rPr lang="hu-HU" altLang="hu-HU" dirty="0"/>
              <a:t> differenciálódás még nincs (</a:t>
            </a:r>
            <a:r>
              <a:rPr lang="hu-HU" altLang="hu-HU" dirty="0" err="1"/>
              <a:t>Barr</a:t>
            </a:r>
            <a:r>
              <a:rPr lang="hu-HU" altLang="hu-HU" dirty="0"/>
              <a:t> testek)</a:t>
            </a:r>
          </a:p>
          <a:p>
            <a:pPr>
              <a:spcBef>
                <a:spcPct val="50000"/>
              </a:spcBef>
            </a:pPr>
            <a:r>
              <a:rPr lang="hu-HU" altLang="hu-HU" dirty="0"/>
              <a:t>A további fejlődés függ a genetikus nemtől: </a:t>
            </a:r>
            <a:r>
              <a:rPr lang="hu-HU" altLang="hu-HU" dirty="0" err="1"/>
              <a:t>gonádok</a:t>
            </a:r>
            <a:r>
              <a:rPr lang="hu-HU" altLang="hu-HU" dirty="0"/>
              <a:t> primer nemi differenciálódása</a:t>
            </a:r>
          </a:p>
          <a:p>
            <a:pPr algn="ctr">
              <a:spcBef>
                <a:spcPct val="50000"/>
              </a:spcBef>
            </a:pPr>
            <a:r>
              <a:rPr lang="hu-HU" altLang="hu-HU" dirty="0"/>
              <a:t>SRY</a:t>
            </a: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1524000" y="6583364"/>
            <a:ext cx="2592388" cy="274637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 sz="1200"/>
              <a:t>Langmann’s Medical Embryology</a:t>
            </a:r>
            <a:endParaRPr lang="hu-HU" altLang="hu-HU" sz="1200"/>
          </a:p>
        </p:txBody>
      </p:sp>
    </p:spTree>
    <p:extLst>
      <p:ext uri="{BB962C8B-B14F-4D97-AF65-F5344CB8AC3E}">
        <p14:creationId xmlns:p14="http://schemas.microsoft.com/office/powerpoint/2010/main" val="19667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herefejlodes magy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384425"/>
            <a:ext cx="80264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1847851" y="750888"/>
            <a:ext cx="8208963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/>
              <a:t>Az ősivarsejtek sorsa: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Az ősivarsejtek primordiális hímivarsejtekké (</a:t>
            </a:r>
            <a:r>
              <a:rPr lang="hu-HU" altLang="hu-HU" b="1"/>
              <a:t>spermatogonium</a:t>
            </a:r>
            <a:r>
              <a:rPr lang="hu-HU" altLang="hu-HU"/>
              <a:t>) alakulnak, pubertásig mitozissal osztódnak (lassan), a meiosist nem kezdik el. 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A Sertoli sejtek gátolják az ősivarsejtek meiosisát.</a:t>
            </a:r>
          </a:p>
          <a:p>
            <a:pPr>
              <a:spcBef>
                <a:spcPct val="50000"/>
              </a:spcBef>
            </a:pPr>
            <a:endParaRPr lang="hu-HU" altLang="hu-HU"/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1524000" y="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GONÁDOK KIALAKULÁSA</a:t>
            </a:r>
          </a:p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2) A here fejlődése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2208214" y="6165851"/>
            <a:ext cx="5545137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SRY – SOX9 – SF1 génaktiváció</a:t>
            </a: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8075614" y="6583364"/>
            <a:ext cx="2592387" cy="274637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 sz="1200"/>
              <a:t>Langmann’s Medical Embryology</a:t>
            </a:r>
            <a:endParaRPr lang="hu-HU" altLang="hu-HU" sz="1200"/>
          </a:p>
        </p:txBody>
      </p:sp>
    </p:spTree>
    <p:extLst>
      <p:ext uri="{BB962C8B-B14F-4D97-AF65-F5344CB8AC3E}">
        <p14:creationId xmlns:p14="http://schemas.microsoft.com/office/powerpoint/2010/main" val="217117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erefejlodes magy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2960688"/>
            <a:ext cx="80264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1774825" y="620713"/>
            <a:ext cx="82819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 altLang="hu-HU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1847851" y="765176"/>
            <a:ext cx="8208963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 dirty="0" err="1" smtClean="0"/>
              <a:t>Coeloma</a:t>
            </a:r>
            <a:r>
              <a:rPr lang="hu-HU" altLang="hu-HU" b="1" dirty="0" smtClean="0"/>
              <a:t> </a:t>
            </a:r>
            <a:r>
              <a:rPr lang="hu-HU" altLang="hu-HU" b="1" dirty="0"/>
              <a:t>eredetű képletek:</a:t>
            </a:r>
          </a:p>
          <a:p>
            <a:pPr>
              <a:spcBef>
                <a:spcPct val="50000"/>
              </a:spcBef>
            </a:pPr>
            <a:r>
              <a:rPr lang="hu-HU" altLang="hu-HU" dirty="0"/>
              <a:t>A  </a:t>
            </a:r>
            <a:r>
              <a:rPr lang="hu-HU" altLang="hu-HU" b="1" dirty="0"/>
              <a:t>primitív ivarkötegek</a:t>
            </a:r>
            <a:r>
              <a:rPr lang="hu-HU" altLang="hu-HU" dirty="0"/>
              <a:t> megmaradnak, ebből fejlődik ki a </a:t>
            </a:r>
            <a:r>
              <a:rPr lang="hu-HU" altLang="hu-HU" b="1" dirty="0" err="1"/>
              <a:t>tubuli</a:t>
            </a:r>
            <a:r>
              <a:rPr lang="hu-HU" altLang="hu-HU" b="1" dirty="0"/>
              <a:t> </a:t>
            </a:r>
            <a:r>
              <a:rPr lang="hu-HU" altLang="hu-HU" b="1" dirty="0" err="1"/>
              <a:t>seminiferi</a:t>
            </a:r>
            <a:r>
              <a:rPr lang="hu-HU" altLang="hu-HU" b="1" dirty="0"/>
              <a:t> </a:t>
            </a:r>
            <a:r>
              <a:rPr lang="hu-HU" altLang="hu-HU" b="1" dirty="0" err="1"/>
              <a:t>contorti</a:t>
            </a:r>
            <a:r>
              <a:rPr lang="hu-HU" altLang="hu-HU" dirty="0"/>
              <a:t> illetve </a:t>
            </a:r>
            <a:r>
              <a:rPr lang="hu-HU" altLang="hu-HU" b="1" dirty="0" err="1"/>
              <a:t>recti</a:t>
            </a:r>
            <a:r>
              <a:rPr lang="hu-HU" altLang="hu-HU" dirty="0"/>
              <a:t> és a </a:t>
            </a:r>
            <a:r>
              <a:rPr lang="hu-HU" altLang="hu-HU" b="1" dirty="0" err="1"/>
              <a:t>rete</a:t>
            </a:r>
            <a:r>
              <a:rPr lang="hu-HU" altLang="hu-HU" b="1" dirty="0"/>
              <a:t> </a:t>
            </a:r>
            <a:r>
              <a:rPr lang="hu-HU" altLang="hu-HU" b="1" dirty="0" err="1"/>
              <a:t>testis</a:t>
            </a:r>
            <a:r>
              <a:rPr lang="hu-HU" altLang="hu-HU" dirty="0"/>
              <a:t>. A </a:t>
            </a:r>
            <a:r>
              <a:rPr lang="hu-HU" altLang="hu-HU" dirty="0" err="1"/>
              <a:t>tubuli</a:t>
            </a:r>
            <a:r>
              <a:rPr lang="hu-HU" altLang="hu-HU" dirty="0"/>
              <a:t> </a:t>
            </a:r>
            <a:r>
              <a:rPr lang="hu-HU" altLang="hu-HU" dirty="0" err="1"/>
              <a:t>seminiferi</a:t>
            </a:r>
            <a:r>
              <a:rPr lang="hu-HU" altLang="hu-HU" dirty="0"/>
              <a:t> sejtjei </a:t>
            </a:r>
            <a:r>
              <a:rPr lang="hu-HU" altLang="hu-HU" b="1" dirty="0" err="1"/>
              <a:t>pre-Sertoli</a:t>
            </a:r>
            <a:r>
              <a:rPr lang="hu-HU" altLang="hu-HU" b="1" dirty="0"/>
              <a:t> sejtekké</a:t>
            </a:r>
            <a:r>
              <a:rPr lang="hu-HU" altLang="hu-HU" dirty="0"/>
              <a:t> alakulnak, gátolják az ősivarsejtek </a:t>
            </a:r>
            <a:r>
              <a:rPr lang="hu-HU" altLang="hu-HU" dirty="0" err="1"/>
              <a:t>meiosisát</a:t>
            </a:r>
            <a:r>
              <a:rPr lang="hu-HU" altLang="hu-HU" dirty="0"/>
              <a:t>, és Anti-Müller Hormont (</a:t>
            </a:r>
            <a:r>
              <a:rPr lang="hu-HU" altLang="hu-HU" b="1" dirty="0"/>
              <a:t>AMH</a:t>
            </a:r>
            <a:r>
              <a:rPr lang="hu-HU" altLang="hu-HU" dirty="0"/>
              <a:t>) termelnek. </a:t>
            </a:r>
          </a:p>
          <a:p>
            <a:pPr>
              <a:spcBef>
                <a:spcPct val="50000"/>
              </a:spcBef>
            </a:pPr>
            <a:r>
              <a:rPr lang="hu-HU" altLang="hu-HU" dirty="0" err="1"/>
              <a:t>Sertoli</a:t>
            </a:r>
            <a:r>
              <a:rPr lang="hu-HU" altLang="hu-HU" dirty="0"/>
              <a:t> sejtekben: SF1 – AMH gén - AMH</a:t>
            </a:r>
          </a:p>
          <a:p>
            <a:pPr>
              <a:spcBef>
                <a:spcPct val="50000"/>
              </a:spcBef>
            </a:pPr>
            <a:endParaRPr lang="hu-HU" altLang="hu-HU" dirty="0"/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1524000" y="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GONÁDOK KIALAKULÁSA</a:t>
            </a:r>
          </a:p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2) A here fejlődése</a:t>
            </a:r>
          </a:p>
        </p:txBody>
      </p:sp>
    </p:spTree>
    <p:extLst>
      <p:ext uri="{BB962C8B-B14F-4D97-AF65-F5344CB8AC3E}">
        <p14:creationId xmlns:p14="http://schemas.microsoft.com/office/powerpoint/2010/main" val="320113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774825" y="620713"/>
            <a:ext cx="82819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 altLang="hu-HU"/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524000" y="765176"/>
            <a:ext cx="9144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 dirty="0" err="1" smtClean="0"/>
              <a:t>Mesenchymalis</a:t>
            </a:r>
            <a:r>
              <a:rPr lang="hu-HU" altLang="hu-HU" b="1" dirty="0" smtClean="0"/>
              <a:t> </a:t>
            </a:r>
            <a:r>
              <a:rPr lang="hu-HU" altLang="hu-HU" b="1" dirty="0"/>
              <a:t>eredetű képletek:</a:t>
            </a:r>
          </a:p>
          <a:p>
            <a:pPr algn="just">
              <a:spcBef>
                <a:spcPct val="50000"/>
              </a:spcBef>
            </a:pPr>
            <a:r>
              <a:rPr lang="hu-HU" altLang="hu-HU" b="1" dirty="0" err="1"/>
              <a:t>Leydig-sejtek</a:t>
            </a:r>
            <a:r>
              <a:rPr lang="hu-HU" altLang="hu-HU" b="1" dirty="0"/>
              <a:t>: tesztoszteront</a:t>
            </a:r>
            <a:r>
              <a:rPr lang="hu-HU" altLang="hu-HU" dirty="0"/>
              <a:t> (+ </a:t>
            </a:r>
            <a:r>
              <a:rPr lang="hu-HU" altLang="hu-HU" dirty="0" err="1"/>
              <a:t>androstendiont</a:t>
            </a:r>
            <a:r>
              <a:rPr lang="hu-HU" altLang="hu-HU" dirty="0"/>
              <a:t>) termelnek a 8. héttől emelkedő mennyiségben, a hormontermelés csúcsát a 17-18. héten éri el – </a:t>
            </a:r>
            <a:r>
              <a:rPr lang="hu-HU" altLang="hu-HU" dirty="0" err="1"/>
              <a:t>genitalis</a:t>
            </a:r>
            <a:r>
              <a:rPr lang="hu-HU" altLang="hu-HU" dirty="0"/>
              <a:t> csatornák illetve külső férfi nemi szervek differenciálódása – később visszafejlődnek, és csak a pubertáskor aktiválódnak újra</a:t>
            </a:r>
          </a:p>
          <a:p>
            <a:pPr>
              <a:spcBef>
                <a:spcPct val="50000"/>
              </a:spcBef>
            </a:pPr>
            <a:r>
              <a:rPr lang="hu-HU" altLang="hu-HU" dirty="0"/>
              <a:t>A here külső felszínén tömött rostos kötőszövet: </a:t>
            </a:r>
            <a:r>
              <a:rPr lang="hu-HU" altLang="hu-HU" b="1" dirty="0" err="1"/>
              <a:t>tunica</a:t>
            </a:r>
            <a:r>
              <a:rPr lang="hu-HU" altLang="hu-HU" b="1" dirty="0"/>
              <a:t> </a:t>
            </a:r>
            <a:r>
              <a:rPr lang="hu-HU" altLang="hu-HU" b="1" dirty="0" err="1"/>
              <a:t>albuginea</a:t>
            </a:r>
            <a:endParaRPr lang="hu-HU" altLang="hu-HU" b="1" dirty="0"/>
          </a:p>
          <a:p>
            <a:pPr>
              <a:spcBef>
                <a:spcPct val="50000"/>
              </a:spcBef>
            </a:pPr>
            <a:endParaRPr lang="hu-HU" altLang="hu-HU" dirty="0"/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1524000" y="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GONÁDOK KIALAKULÁSA</a:t>
            </a:r>
          </a:p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2) A here fejlődése</a:t>
            </a:r>
          </a:p>
        </p:txBody>
      </p:sp>
      <p:pic>
        <p:nvPicPr>
          <p:cNvPr id="87046" name="Picture 6" descr="Here 15é 40x  tubs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838450"/>
            <a:ext cx="5364162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2566989" y="5265738"/>
            <a:ext cx="2187575" cy="3667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spermatogonium</a:t>
            </a: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2566989" y="6092826"/>
            <a:ext cx="2187575" cy="36671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Leydig-sejt</a:t>
            </a: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8616950" y="2673351"/>
            <a:ext cx="2051050" cy="3667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Sertoli-sejt</a:t>
            </a: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H="1">
            <a:off x="8429625" y="3135313"/>
            <a:ext cx="546100" cy="1230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 flipH="1">
            <a:off x="8156575" y="3090863"/>
            <a:ext cx="819150" cy="8429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7052" name="Line 12"/>
          <p:cNvSpPr>
            <a:spLocks noChangeShapeType="1"/>
          </p:cNvSpPr>
          <p:nvPr/>
        </p:nvSpPr>
        <p:spPr bwMode="auto">
          <a:xfrm>
            <a:off x="4751389" y="6265863"/>
            <a:ext cx="1920875" cy="258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7053" name="Line 13"/>
          <p:cNvSpPr>
            <a:spLocks noChangeShapeType="1"/>
          </p:cNvSpPr>
          <p:nvPr/>
        </p:nvSpPr>
        <p:spPr bwMode="auto">
          <a:xfrm>
            <a:off x="4754563" y="5373689"/>
            <a:ext cx="2062162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>
            <a:off x="4773614" y="5410200"/>
            <a:ext cx="2401887" cy="323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35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703389" y="1341438"/>
            <a:ext cx="8713787" cy="449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Y-kromoszóma – </a:t>
            </a:r>
            <a:r>
              <a:rPr lang="hu-HU" altLang="hu-HU" b="1"/>
              <a:t>SRY</a:t>
            </a:r>
            <a:r>
              <a:rPr lang="hu-HU" altLang="hu-HU"/>
              <a:t> gén – herefejlődés </a:t>
            </a:r>
          </a:p>
          <a:p>
            <a:pPr>
              <a:spcBef>
                <a:spcPct val="50000"/>
              </a:spcBef>
            </a:pPr>
            <a:endParaRPr lang="hu-HU" altLang="hu-HU"/>
          </a:p>
          <a:p>
            <a:pPr>
              <a:spcBef>
                <a:spcPct val="50000"/>
              </a:spcBef>
            </a:pPr>
            <a:r>
              <a:rPr lang="hu-HU" altLang="hu-HU" b="1"/>
              <a:t>Spermatogóniumok</a:t>
            </a:r>
          </a:p>
          <a:p>
            <a:pPr>
              <a:spcBef>
                <a:spcPct val="50000"/>
              </a:spcBef>
            </a:pPr>
            <a:endParaRPr lang="hu-HU" altLang="hu-HU"/>
          </a:p>
          <a:p>
            <a:pPr>
              <a:spcBef>
                <a:spcPct val="50000"/>
              </a:spcBef>
            </a:pPr>
            <a:r>
              <a:rPr lang="hu-HU" altLang="hu-HU" b="1"/>
              <a:t>Sertoli sejtek</a:t>
            </a:r>
            <a:r>
              <a:rPr lang="hu-HU" altLang="hu-HU"/>
              <a:t>	-leállítja a spermatogóniumok fejlődését pubertásig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		- AMH-t termel: Müller-cső regressziója</a:t>
            </a:r>
          </a:p>
          <a:p>
            <a:pPr>
              <a:spcBef>
                <a:spcPct val="50000"/>
              </a:spcBef>
            </a:pPr>
            <a:endParaRPr lang="hu-HU" altLang="hu-HU"/>
          </a:p>
          <a:p>
            <a:pPr>
              <a:spcBef>
                <a:spcPct val="50000"/>
              </a:spcBef>
            </a:pPr>
            <a:endParaRPr lang="hu-HU" altLang="hu-HU"/>
          </a:p>
          <a:p>
            <a:pPr>
              <a:spcBef>
                <a:spcPct val="50000"/>
              </a:spcBef>
            </a:pPr>
            <a:r>
              <a:rPr lang="hu-HU" altLang="hu-HU" b="1"/>
              <a:t>Leydig sejtek</a:t>
            </a:r>
            <a:r>
              <a:rPr lang="hu-HU" altLang="hu-HU"/>
              <a:t>	- tesztoszteront termel: Wolff-cső fejlődése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				       : külső genitáliák férfi irányú fejlődése</a:t>
            </a:r>
          </a:p>
          <a:p>
            <a:pPr>
              <a:spcBef>
                <a:spcPct val="50000"/>
              </a:spcBef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2531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1524000" y="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GONÁDOK KIALAKULÁSA</a:t>
            </a:r>
          </a:p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3) A petefészek fejlődése</a:t>
            </a:r>
          </a:p>
        </p:txBody>
      </p:sp>
      <p:pic>
        <p:nvPicPr>
          <p:cNvPr id="90117" name="Picture 5" descr="ovarium fejl magy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919413"/>
            <a:ext cx="83312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1774826" y="692150"/>
            <a:ext cx="8893175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 altLang="hu-HU" b="1" dirty="0"/>
              <a:t>Az ősivarsejtek sorsa:</a:t>
            </a:r>
          </a:p>
          <a:p>
            <a:pPr algn="just">
              <a:spcBef>
                <a:spcPct val="50000"/>
              </a:spcBef>
            </a:pPr>
            <a:r>
              <a:rPr lang="hu-HU" altLang="hu-HU" dirty="0"/>
              <a:t>Az ősivarsejtek </a:t>
            </a:r>
            <a:r>
              <a:rPr lang="hu-HU" altLang="hu-HU" b="1" dirty="0" err="1"/>
              <a:t>oogonium</a:t>
            </a:r>
            <a:r>
              <a:rPr lang="hu-HU" altLang="hu-HU" dirty="0" err="1"/>
              <a:t>okká</a:t>
            </a:r>
            <a:r>
              <a:rPr lang="hu-HU" altLang="hu-HU" dirty="0"/>
              <a:t> alakulnak, egy ideig </a:t>
            </a:r>
            <a:r>
              <a:rPr lang="hu-HU" altLang="hu-HU" dirty="0" err="1"/>
              <a:t>mitozissal</a:t>
            </a:r>
            <a:r>
              <a:rPr lang="hu-HU" altLang="hu-HU" dirty="0"/>
              <a:t> osztódnak, majd mind több sejt </a:t>
            </a:r>
            <a:r>
              <a:rPr lang="hu-HU" altLang="hu-HU" b="1" dirty="0"/>
              <a:t>elsőrendű </a:t>
            </a:r>
            <a:r>
              <a:rPr lang="hu-HU" altLang="hu-HU" b="1" dirty="0" err="1"/>
              <a:t>oocyta</a:t>
            </a:r>
            <a:r>
              <a:rPr lang="hu-HU" altLang="hu-HU" dirty="0"/>
              <a:t> </a:t>
            </a:r>
            <a:r>
              <a:rPr lang="hu-HU" altLang="hu-HU" dirty="0" err="1"/>
              <a:t>irában</a:t>
            </a:r>
            <a:r>
              <a:rPr lang="hu-HU" altLang="hu-HU" dirty="0"/>
              <a:t> </a:t>
            </a:r>
            <a:r>
              <a:rPr lang="hu-HU" altLang="hu-HU" dirty="0" err="1"/>
              <a:t>ndifferenciálódik</a:t>
            </a:r>
            <a:r>
              <a:rPr lang="hu-HU" altLang="hu-HU" dirty="0"/>
              <a:t> tovább, és elkezdi az első </a:t>
            </a:r>
            <a:r>
              <a:rPr lang="hu-HU" altLang="hu-HU" dirty="0" err="1"/>
              <a:t>meiotikus</a:t>
            </a:r>
            <a:r>
              <a:rPr lang="hu-HU" altLang="hu-HU" dirty="0"/>
              <a:t> osztódást, ez azonban </a:t>
            </a:r>
            <a:r>
              <a:rPr lang="hu-HU" altLang="hu-HU" dirty="0" err="1"/>
              <a:t>profázisban</a:t>
            </a:r>
            <a:r>
              <a:rPr lang="hu-HU" altLang="hu-HU" dirty="0"/>
              <a:t> leáll.</a:t>
            </a:r>
          </a:p>
          <a:p>
            <a:pPr algn="just">
              <a:spcBef>
                <a:spcPct val="50000"/>
              </a:spcBef>
            </a:pPr>
            <a:r>
              <a:rPr lang="hu-HU" altLang="hu-HU" dirty="0"/>
              <a:t> </a:t>
            </a:r>
            <a:r>
              <a:rPr lang="hu-HU" altLang="hu-HU" dirty="0" err="1"/>
              <a:t>Diploten</a:t>
            </a:r>
            <a:r>
              <a:rPr lang="hu-HU" altLang="hu-HU" dirty="0"/>
              <a:t> stádium – </a:t>
            </a:r>
            <a:r>
              <a:rPr lang="hu-HU" altLang="hu-HU" dirty="0" err="1"/>
              <a:t>Oocyte</a:t>
            </a:r>
            <a:r>
              <a:rPr lang="hu-HU" altLang="hu-HU" dirty="0"/>
              <a:t> </a:t>
            </a:r>
            <a:r>
              <a:rPr lang="hu-HU" altLang="hu-HU" dirty="0" err="1"/>
              <a:t>Maturation</a:t>
            </a:r>
            <a:r>
              <a:rPr lang="hu-HU" altLang="hu-HU" dirty="0"/>
              <a:t> Inhibitor (</a:t>
            </a:r>
            <a:r>
              <a:rPr lang="hu-HU" altLang="hu-HU" b="1" dirty="0"/>
              <a:t>OMI</a:t>
            </a:r>
            <a:r>
              <a:rPr lang="hu-HU" altLang="hu-HU" dirty="0"/>
              <a:t>), </a:t>
            </a:r>
            <a:r>
              <a:rPr lang="hu-HU" altLang="hu-HU" dirty="0" err="1"/>
              <a:t>folliculáris</a:t>
            </a:r>
            <a:r>
              <a:rPr lang="hu-HU" altLang="hu-HU" dirty="0"/>
              <a:t> sejtek termelik</a:t>
            </a:r>
          </a:p>
          <a:p>
            <a:pPr algn="just">
              <a:spcBef>
                <a:spcPct val="50000"/>
              </a:spcBef>
            </a:pPr>
            <a:r>
              <a:rPr lang="hu-HU" altLang="hu-HU" dirty="0"/>
              <a:t>A maradék </a:t>
            </a:r>
            <a:r>
              <a:rPr lang="hu-HU" altLang="hu-HU" dirty="0" err="1"/>
              <a:t>oogonia</a:t>
            </a:r>
            <a:r>
              <a:rPr lang="hu-HU" altLang="hu-HU" dirty="0"/>
              <a:t> nagyrészt degenerálódik.</a:t>
            </a:r>
          </a:p>
          <a:p>
            <a:pPr>
              <a:spcBef>
                <a:spcPct val="50000"/>
              </a:spcBef>
            </a:pPr>
            <a:endParaRPr lang="hu-HU" altLang="hu-HU" dirty="0"/>
          </a:p>
          <a:p>
            <a:pPr>
              <a:spcBef>
                <a:spcPct val="50000"/>
              </a:spcBef>
            </a:pPr>
            <a:endParaRPr lang="hu-HU" altLang="hu-HU" dirty="0"/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1524000" y="6583364"/>
            <a:ext cx="2592388" cy="274637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hu-HU" sz="1200"/>
              <a:t>Langmann’s Medical Embryology</a:t>
            </a:r>
            <a:endParaRPr lang="hu-HU" altLang="hu-HU" sz="1200"/>
          </a:p>
        </p:txBody>
      </p:sp>
    </p:spTree>
    <p:extLst>
      <p:ext uri="{BB962C8B-B14F-4D97-AF65-F5344CB8AC3E}">
        <p14:creationId xmlns:p14="http://schemas.microsoft.com/office/powerpoint/2010/main" val="121475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1524000" y="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GONÁDOK KIALAKULÁSA</a:t>
            </a:r>
          </a:p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3) A petefészek fejlődése</a:t>
            </a:r>
          </a:p>
        </p:txBody>
      </p:sp>
      <p:pic>
        <p:nvPicPr>
          <p:cNvPr id="92163" name="Picture 3" descr="ovarium fejl magy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852738"/>
            <a:ext cx="83312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1847851" y="981075"/>
            <a:ext cx="8208963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Az</a:t>
            </a:r>
            <a:r>
              <a:rPr lang="hu-HU" altLang="hu-HU" b="1"/>
              <a:t> elsőrendű oocyták </a:t>
            </a:r>
            <a:r>
              <a:rPr lang="hu-HU" altLang="hu-HU"/>
              <a:t>(+ oogoniumok) száma a terhesség 5. hónapjában a legnagyobb, kb. 7 millió. Születéskor: 700 000 – 2 millió.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Pubertástól ciklusonként 5-15 indul fejlődésnek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Másodrendű oocyta: ovulációkor</a:t>
            </a:r>
          </a:p>
        </p:txBody>
      </p:sp>
    </p:spTree>
    <p:extLst>
      <p:ext uri="{BB962C8B-B14F-4D97-AF65-F5344CB8AC3E}">
        <p14:creationId xmlns:p14="http://schemas.microsoft.com/office/powerpoint/2010/main" val="18703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1524000" y="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GONÁDOK KIALAKULÁSA</a:t>
            </a:r>
          </a:p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3) A petefészek fejlődése</a:t>
            </a:r>
          </a:p>
        </p:txBody>
      </p:sp>
      <p:pic>
        <p:nvPicPr>
          <p:cNvPr id="93187" name="Picture 3" descr="ovarium fejl magy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852738"/>
            <a:ext cx="83312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1524000" y="692151"/>
            <a:ext cx="9144000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 dirty="0" err="1" smtClean="0"/>
              <a:t>Coeloma</a:t>
            </a:r>
            <a:r>
              <a:rPr lang="hu-HU" altLang="hu-HU" b="1" dirty="0" smtClean="0"/>
              <a:t> </a:t>
            </a:r>
            <a:r>
              <a:rPr lang="hu-HU" altLang="hu-HU" b="1" dirty="0"/>
              <a:t>eredetű képletek</a:t>
            </a:r>
            <a:r>
              <a:rPr lang="hu-HU" altLang="hu-HU" dirty="0"/>
              <a:t> </a:t>
            </a:r>
            <a:r>
              <a:rPr lang="hu-HU" altLang="hu-HU" b="1" dirty="0"/>
              <a:t>:</a:t>
            </a:r>
          </a:p>
          <a:p>
            <a:pPr>
              <a:spcBef>
                <a:spcPct val="50000"/>
              </a:spcBef>
            </a:pPr>
            <a:r>
              <a:rPr lang="hu-HU" altLang="hu-HU" dirty="0"/>
              <a:t>A primitív (elsődleges) ivarkötegek degenerálódnak, a </a:t>
            </a:r>
            <a:r>
              <a:rPr lang="hu-HU" altLang="hu-HU" dirty="0" err="1"/>
              <a:t>celomahám</a:t>
            </a:r>
            <a:r>
              <a:rPr lang="hu-HU" altLang="hu-HU" dirty="0"/>
              <a:t> sejtjei további </a:t>
            </a:r>
            <a:r>
              <a:rPr lang="hu-HU" altLang="hu-HU" dirty="0" err="1"/>
              <a:t>proli-ferációval</a:t>
            </a:r>
            <a:r>
              <a:rPr lang="hu-HU" altLang="hu-HU" dirty="0"/>
              <a:t> </a:t>
            </a:r>
            <a:r>
              <a:rPr lang="hu-HU" altLang="hu-HU" b="1" dirty="0"/>
              <a:t>másodlagos (</a:t>
            </a:r>
            <a:r>
              <a:rPr lang="hu-HU" altLang="hu-HU" b="1" dirty="0" err="1"/>
              <a:t>corticalis</a:t>
            </a:r>
            <a:r>
              <a:rPr lang="hu-HU" altLang="hu-HU" b="1" dirty="0"/>
              <a:t>) sejtkötegeket</a:t>
            </a:r>
            <a:r>
              <a:rPr lang="hu-HU" altLang="hu-HU" dirty="0"/>
              <a:t> alkotnak, amely sejtjei a felszín köze-lében maradnak. Ezek a sejtek körülveszik az ivarsejteket, és </a:t>
            </a:r>
            <a:r>
              <a:rPr lang="hu-HU" altLang="hu-HU" b="1" dirty="0" err="1"/>
              <a:t>folliculus</a:t>
            </a:r>
            <a:r>
              <a:rPr lang="hu-HU" altLang="hu-HU" b="1" dirty="0"/>
              <a:t> hámsejtekké</a:t>
            </a:r>
            <a:r>
              <a:rPr lang="hu-HU" altLang="hu-HU" dirty="0"/>
              <a:t> differenciálódnak. A </a:t>
            </a:r>
            <a:r>
              <a:rPr lang="hu-HU" altLang="hu-HU" dirty="0" err="1"/>
              <a:t>folliculáris</a:t>
            </a:r>
            <a:r>
              <a:rPr lang="hu-HU" altLang="hu-HU" dirty="0"/>
              <a:t> sejtek </a:t>
            </a:r>
            <a:r>
              <a:rPr lang="hu-HU" altLang="hu-HU" dirty="0" err="1"/>
              <a:t>Oocyte</a:t>
            </a:r>
            <a:r>
              <a:rPr lang="hu-HU" altLang="hu-HU" dirty="0"/>
              <a:t> </a:t>
            </a:r>
            <a:r>
              <a:rPr lang="hu-HU" altLang="hu-HU" dirty="0" err="1"/>
              <a:t>Maturation</a:t>
            </a:r>
            <a:r>
              <a:rPr lang="hu-HU" altLang="hu-HU" dirty="0"/>
              <a:t> Inhibitort (</a:t>
            </a:r>
            <a:r>
              <a:rPr lang="hu-HU" altLang="hu-HU" b="1" dirty="0"/>
              <a:t>OMI</a:t>
            </a:r>
            <a:r>
              <a:rPr lang="hu-HU" altLang="hu-HU" dirty="0"/>
              <a:t>) termelnek.</a:t>
            </a:r>
          </a:p>
          <a:p>
            <a:pPr>
              <a:spcBef>
                <a:spcPct val="50000"/>
              </a:spcBef>
            </a:pPr>
            <a:r>
              <a:rPr lang="hu-HU" altLang="hu-HU" dirty="0"/>
              <a:t>A felületi hám csírahámmá (egyrétegű köbhám) alakul.</a:t>
            </a:r>
          </a:p>
          <a:p>
            <a:pPr>
              <a:spcBef>
                <a:spcPct val="50000"/>
              </a:spcBef>
            </a:pPr>
            <a:endParaRPr lang="hu-HU" altLang="hu-HU" dirty="0"/>
          </a:p>
          <a:p>
            <a:pPr>
              <a:spcBef>
                <a:spcPct val="50000"/>
              </a:spcBef>
            </a:pPr>
            <a:endParaRPr lang="hu-HU" altLang="hu-HU" dirty="0"/>
          </a:p>
          <a:p>
            <a:pPr>
              <a:spcBef>
                <a:spcPct val="50000"/>
              </a:spcBef>
            </a:pP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22563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1524000" y="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GONÁDOK KIALAKULÁSA</a:t>
            </a:r>
          </a:p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3) A petefészek fejlődése</a:t>
            </a:r>
          </a:p>
        </p:txBody>
      </p:sp>
      <p:pic>
        <p:nvPicPr>
          <p:cNvPr id="94211" name="Picture 3" descr="ovarium fejl magy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852738"/>
            <a:ext cx="83312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1774826" y="836613"/>
            <a:ext cx="8208963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/>
              <a:t>Mesenchimalis eredetű képletek</a:t>
            </a:r>
            <a:r>
              <a:rPr lang="hu-HU" altLang="hu-HU"/>
              <a:t> </a:t>
            </a:r>
            <a:r>
              <a:rPr lang="hu-HU" altLang="hu-HU" b="1"/>
              <a:t>: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A </a:t>
            </a:r>
            <a:r>
              <a:rPr lang="hu-HU" altLang="hu-HU" b="1"/>
              <a:t>theca </a:t>
            </a:r>
            <a:r>
              <a:rPr lang="hu-HU" altLang="hu-HU"/>
              <a:t>sejtjeit adják, részt vesznek a szteroidhormonok szintézisében: ehhez mind a folliculushám, mind a theca sejtjei szükségesek.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Tunica albuginea nem alakul ki.</a:t>
            </a:r>
          </a:p>
          <a:p>
            <a:pPr>
              <a:spcBef>
                <a:spcPct val="50000"/>
              </a:spcBef>
            </a:pPr>
            <a:endParaRPr lang="hu-HU" altLang="hu-HU"/>
          </a:p>
          <a:p>
            <a:pPr>
              <a:spcBef>
                <a:spcPct val="50000"/>
              </a:spcBef>
            </a:pPr>
            <a:endParaRPr lang="hu-HU" altLang="hu-HU"/>
          </a:p>
          <a:p>
            <a:pPr>
              <a:spcBef>
                <a:spcPct val="50000"/>
              </a:spcBef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1464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2" name="Picture 6" descr="sex diff fm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2276476"/>
            <a:ext cx="4818063" cy="3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1847851" y="260351"/>
            <a:ext cx="8640763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2X kromoszóma – nincs SRY – ovárium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Nincs AMH: Müller cső nem degradálódik, hanem fejlődésnek indul – (ösztrogének)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Tesztoszteron nem termelődik nagy mennyiségben: Wolff-cső nem fejlődik</a:t>
            </a:r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2135188" y="3573464"/>
            <a:ext cx="2305050" cy="1200329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DAX1 és Wnt4 gének szükségesek az ovarium fejlődésének beindításához</a:t>
            </a:r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1524001" y="6613526"/>
            <a:ext cx="1744663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000"/>
              <a:t>http://images.md/</a:t>
            </a:r>
          </a:p>
        </p:txBody>
      </p:sp>
    </p:spTree>
    <p:extLst>
      <p:ext uri="{BB962C8B-B14F-4D97-AF65-F5344CB8AC3E}">
        <p14:creationId xmlns:p14="http://schemas.microsoft.com/office/powerpoint/2010/main" val="204960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44463"/>
            <a:ext cx="591502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Szövegdoboz 1"/>
          <p:cNvSpPr txBox="1">
            <a:spLocks noChangeArrowheads="1"/>
          </p:cNvSpPr>
          <p:nvPr/>
        </p:nvSpPr>
        <p:spPr bwMode="auto">
          <a:xfrm>
            <a:off x="352426" y="460376"/>
            <a:ext cx="32989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b="1" dirty="0" err="1">
                <a:solidFill>
                  <a:srgbClr val="CC0099"/>
                </a:solidFill>
                <a:latin typeface="+mn-lt"/>
              </a:rPr>
              <a:t>Intraperitonealis</a:t>
            </a:r>
            <a:endParaRPr lang="hu-HU" altLang="hu-HU" b="1" dirty="0">
              <a:solidFill>
                <a:srgbClr val="CC0099"/>
              </a:solidFill>
              <a:latin typeface="+mn-lt"/>
            </a:endParaRPr>
          </a:p>
          <a:p>
            <a:pPr eaLnBrk="1" hangingPunct="1"/>
            <a:r>
              <a:rPr lang="hu-HU" altLang="hu-HU" b="1" dirty="0" err="1">
                <a:solidFill>
                  <a:srgbClr val="CC0099"/>
                </a:solidFill>
                <a:latin typeface="+mn-lt"/>
              </a:rPr>
              <a:t>Retroperitonealis</a:t>
            </a:r>
            <a:endParaRPr lang="hu-HU" altLang="hu-HU" b="1" dirty="0">
              <a:solidFill>
                <a:srgbClr val="CC0099"/>
              </a:solidFill>
              <a:latin typeface="+mn-lt"/>
            </a:endParaRPr>
          </a:p>
          <a:p>
            <a:pPr eaLnBrk="1" hangingPunct="1"/>
            <a:r>
              <a:rPr lang="hu-HU" altLang="hu-HU" b="1" dirty="0">
                <a:solidFill>
                  <a:srgbClr val="CC0099"/>
                </a:solidFill>
                <a:latin typeface="+mn-lt"/>
              </a:rPr>
              <a:t>Másodlagosan </a:t>
            </a:r>
            <a:r>
              <a:rPr lang="hu-HU" altLang="hu-HU" b="1" dirty="0" err="1">
                <a:solidFill>
                  <a:srgbClr val="CC0099"/>
                </a:solidFill>
                <a:latin typeface="+mn-lt"/>
              </a:rPr>
              <a:t>retroperitonealis</a:t>
            </a:r>
            <a:endParaRPr lang="hu-HU" altLang="hu-HU" b="1" dirty="0">
              <a:solidFill>
                <a:srgbClr val="CC0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969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1" name="Picture 5" descr="Tur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836613"/>
            <a:ext cx="3627438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1524000" y="85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TURNER SZINDRÓMA 44 XO</a:t>
            </a: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1524000" y="981076"/>
            <a:ext cx="50038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Nincs Y kromoszóma (SRY) – ovárium indul fejlődésnek, de a fejlődő gonád degenerálódik: csíkgonád.</a:t>
            </a:r>
          </a:p>
          <a:p>
            <a:pPr algn="ctr">
              <a:spcBef>
                <a:spcPct val="50000"/>
              </a:spcBef>
            </a:pPr>
            <a:r>
              <a:rPr lang="hu-HU" altLang="hu-HU"/>
              <a:t>Alapvetően fejletlennek tűnő női fenotípus. (Nincs AMH, nincs sok tesztoszteron)</a:t>
            </a:r>
          </a:p>
          <a:p>
            <a:pPr algn="ctr">
              <a:spcBef>
                <a:spcPct val="50000"/>
              </a:spcBef>
            </a:pPr>
            <a:r>
              <a:rPr lang="hu-HU" altLang="hu-HU"/>
              <a:t>Sok más társult fejlődési rendellenesség</a:t>
            </a: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1919288" y="3860800"/>
            <a:ext cx="4356100" cy="64135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A funkcióképes ovárium kialakításához 2 X kromoszóma szükséges.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1524001" y="6613526"/>
            <a:ext cx="1744663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000"/>
              <a:t>http://images.md/</a:t>
            </a:r>
          </a:p>
        </p:txBody>
      </p:sp>
    </p:spTree>
    <p:extLst>
      <p:ext uri="{BB962C8B-B14F-4D97-AF65-F5344CB8AC3E}">
        <p14:creationId xmlns:p14="http://schemas.microsoft.com/office/powerpoint/2010/main" val="40280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Turner se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0"/>
            <a:ext cx="5811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1524001" y="6613526"/>
            <a:ext cx="1744663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000"/>
              <a:t>http://images.md/</a:t>
            </a:r>
          </a:p>
        </p:txBody>
      </p:sp>
    </p:spTree>
    <p:extLst>
      <p:ext uri="{BB962C8B-B14F-4D97-AF65-F5344CB8AC3E}">
        <p14:creationId xmlns:p14="http://schemas.microsoft.com/office/powerpoint/2010/main" val="155843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sex d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692150"/>
            <a:ext cx="5715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1524001" y="6613526"/>
            <a:ext cx="1744663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000"/>
              <a:t>http://images.md/</a:t>
            </a:r>
          </a:p>
        </p:txBody>
      </p:sp>
    </p:spTree>
    <p:extLst>
      <p:ext uri="{BB962C8B-B14F-4D97-AF65-F5344CB8AC3E}">
        <p14:creationId xmlns:p14="http://schemas.microsoft.com/office/powerpoint/2010/main" val="399224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373310" y="669925"/>
            <a:ext cx="7445375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altLang="hu-HU" sz="1600" dirty="0" err="1"/>
              <a:t>Röhlich</a:t>
            </a:r>
            <a:r>
              <a:rPr lang="hu-HU" altLang="hu-HU" sz="1600" dirty="0"/>
              <a:t> Pál: Szövettan, SOTE Képzéskutató, Oktatástechnológiai és Dokumentációs Központ, Budapest, 1999</a:t>
            </a:r>
          </a:p>
          <a:p>
            <a:pPr algn="ctr"/>
            <a:r>
              <a:rPr lang="en-US" altLang="hu-HU" sz="1600" dirty="0" err="1" smtClean="0"/>
              <a:t>Szentagothai</a:t>
            </a:r>
            <a:r>
              <a:rPr lang="en-US" altLang="hu-HU" sz="1600" dirty="0" smtClean="0"/>
              <a:t> </a:t>
            </a:r>
            <a:r>
              <a:rPr lang="en-US" altLang="hu-HU" sz="1600" dirty="0"/>
              <a:t>J, </a:t>
            </a:r>
            <a:r>
              <a:rPr lang="en-US" altLang="hu-HU" sz="1600" dirty="0" err="1"/>
              <a:t>Réthelyi</a:t>
            </a:r>
            <a:r>
              <a:rPr lang="en-US" altLang="hu-HU" sz="1600" dirty="0"/>
              <a:t> M: </a:t>
            </a:r>
            <a:r>
              <a:rPr lang="en-US" altLang="hu-HU" sz="1600" dirty="0" err="1"/>
              <a:t>Funkcionális</a:t>
            </a:r>
            <a:r>
              <a:rPr lang="en-US" altLang="hu-HU" sz="1600" dirty="0"/>
              <a:t> </a:t>
            </a:r>
            <a:r>
              <a:rPr lang="en-US" altLang="hu-HU" sz="1600" dirty="0" err="1"/>
              <a:t>anatómia</a:t>
            </a:r>
            <a:r>
              <a:rPr lang="hu-HU" altLang="hu-HU" sz="1600" dirty="0"/>
              <a:t>, Medicina, 1989</a:t>
            </a:r>
          </a:p>
          <a:p>
            <a:pPr algn="ctr">
              <a:spcBef>
                <a:spcPct val="50000"/>
              </a:spcBef>
            </a:pPr>
            <a:r>
              <a:rPr lang="en-US" altLang="hu-HU" sz="1600" dirty="0" smtClean="0"/>
              <a:t>T.W</a:t>
            </a:r>
            <a:r>
              <a:rPr lang="en-US" altLang="hu-HU" sz="1600" dirty="0"/>
              <a:t>. Sadler: </a:t>
            </a:r>
            <a:r>
              <a:rPr lang="en-US" altLang="hu-HU" sz="1600" dirty="0" err="1"/>
              <a:t>Langmann’s</a:t>
            </a:r>
            <a:r>
              <a:rPr lang="en-US" altLang="hu-HU" sz="1600" dirty="0"/>
              <a:t> Medical Embryology, 7th edition, 1995, Baltimore, Maryland, USA </a:t>
            </a:r>
            <a:endParaRPr lang="hu-HU" altLang="hu-HU" sz="1600" dirty="0"/>
          </a:p>
          <a:p>
            <a:pPr algn="ctr">
              <a:spcBef>
                <a:spcPct val="50000"/>
              </a:spcBef>
            </a:pPr>
            <a:r>
              <a:rPr lang="hu-HU" altLang="hu-HU" sz="1600" dirty="0" smtClean="0"/>
              <a:t>Scott </a:t>
            </a:r>
            <a:r>
              <a:rPr lang="hu-HU" altLang="hu-HU" sz="1600" dirty="0"/>
              <a:t>F. Gilbert: </a:t>
            </a:r>
            <a:r>
              <a:rPr lang="hu-HU" altLang="hu-HU" sz="1600" dirty="0" err="1"/>
              <a:t>Developmental</a:t>
            </a:r>
            <a:r>
              <a:rPr lang="hu-HU" altLang="hu-HU" sz="1600" dirty="0"/>
              <a:t> </a:t>
            </a:r>
            <a:r>
              <a:rPr lang="hu-HU" altLang="hu-HU" sz="1600" dirty="0" err="1"/>
              <a:t>Biology</a:t>
            </a:r>
            <a:r>
              <a:rPr lang="hu-HU" altLang="hu-HU" sz="1600" dirty="0"/>
              <a:t> 5th </a:t>
            </a:r>
            <a:r>
              <a:rPr lang="hu-HU" altLang="hu-HU" sz="1600" dirty="0" err="1"/>
              <a:t>edition</a:t>
            </a:r>
            <a:r>
              <a:rPr lang="hu-HU" altLang="hu-HU" sz="1600" dirty="0"/>
              <a:t>, 1997, </a:t>
            </a:r>
            <a:r>
              <a:rPr lang="hu-HU" altLang="hu-HU" sz="1600" dirty="0" err="1"/>
              <a:t>Sudreland</a:t>
            </a:r>
            <a:r>
              <a:rPr lang="hu-HU" altLang="hu-HU" sz="1600" dirty="0"/>
              <a:t>, Massachusetts, USA</a:t>
            </a:r>
          </a:p>
          <a:p>
            <a:pPr algn="ctr">
              <a:spcBef>
                <a:spcPct val="50000"/>
              </a:spcBef>
            </a:pPr>
            <a:r>
              <a:rPr lang="hu-HU" altLang="hu-HU" sz="1600" dirty="0"/>
              <a:t>A szövettani kép a Humánmorfológiai és Fejlődésbiológiai Intézet gyűjteményéből származnak</a:t>
            </a:r>
            <a:r>
              <a:rPr lang="hu-HU" altLang="hu-HU" sz="1600" dirty="0" smtClean="0"/>
              <a:t>.</a:t>
            </a:r>
          </a:p>
          <a:p>
            <a:pPr algn="ctr"/>
            <a:r>
              <a:rPr lang="hu-HU" altLang="hu-HU" sz="1600" dirty="0" err="1">
                <a:latin typeface="Calibri" panose="020F0502020204030204" pitchFamily="34" charset="0"/>
              </a:rPr>
              <a:t>Schoenwolf</a:t>
            </a:r>
            <a:r>
              <a:rPr lang="hu-HU" altLang="hu-HU" sz="1600" dirty="0">
                <a:latin typeface="Calibri" panose="020F0502020204030204" pitchFamily="34" charset="0"/>
              </a:rPr>
              <a:t> et </a:t>
            </a:r>
            <a:r>
              <a:rPr lang="hu-HU" altLang="hu-HU" sz="1600" dirty="0" err="1">
                <a:latin typeface="Calibri" panose="020F0502020204030204" pitchFamily="34" charset="0"/>
              </a:rPr>
              <a:t>al</a:t>
            </a:r>
            <a:r>
              <a:rPr lang="hu-HU" altLang="hu-HU" sz="1600" dirty="0">
                <a:latin typeface="Calibri" panose="020F0502020204030204" pitchFamily="34" charset="0"/>
              </a:rPr>
              <a:t> : </a:t>
            </a:r>
            <a:r>
              <a:rPr lang="hu-HU" altLang="hu-HU" sz="1600" dirty="0" err="1">
                <a:latin typeface="Calibri" panose="020F0502020204030204" pitchFamily="34" charset="0"/>
              </a:rPr>
              <a:t>Larsen’s</a:t>
            </a:r>
            <a:r>
              <a:rPr lang="hu-HU" altLang="hu-HU" sz="1600" dirty="0">
                <a:latin typeface="Calibri" panose="020F0502020204030204" pitchFamily="34" charset="0"/>
              </a:rPr>
              <a:t> Human </a:t>
            </a:r>
            <a:r>
              <a:rPr lang="hu-HU" altLang="hu-HU" sz="1600" dirty="0" err="1">
                <a:latin typeface="Calibri" panose="020F0502020204030204" pitchFamily="34" charset="0"/>
              </a:rPr>
              <a:t>Embriology</a:t>
            </a:r>
            <a:endParaRPr lang="hu-HU" altLang="hu-HU" sz="1600" dirty="0">
              <a:latin typeface="Calibri" panose="020F0502020204030204" pitchFamily="34" charset="0"/>
            </a:endParaRPr>
          </a:p>
          <a:p>
            <a:pPr algn="ctr"/>
            <a:r>
              <a:rPr lang="hu-HU" altLang="hu-HU" sz="1600" dirty="0">
                <a:latin typeface="Calibri" panose="020F0502020204030204" pitchFamily="34" charset="0"/>
              </a:rPr>
              <a:t>	</a:t>
            </a:r>
            <a:endParaRPr lang="hu-HU" altLang="hu-HU" sz="1600" dirty="0" smtClean="0">
              <a:latin typeface="Calibri" panose="020F0502020204030204" pitchFamily="34" charset="0"/>
            </a:endParaRPr>
          </a:p>
          <a:p>
            <a:pPr algn="ctr"/>
            <a:r>
              <a:rPr lang="hu-HU" altLang="hu-HU" sz="1600" dirty="0" err="1" smtClean="0">
                <a:latin typeface="Calibri" panose="020F0502020204030204" pitchFamily="34" charset="0"/>
              </a:rPr>
              <a:t>Carlson</a:t>
            </a:r>
            <a:r>
              <a:rPr lang="hu-HU" altLang="hu-HU" sz="1600" dirty="0">
                <a:latin typeface="Calibri" panose="020F0502020204030204" pitchFamily="34" charset="0"/>
              </a:rPr>
              <a:t>: Human </a:t>
            </a:r>
            <a:r>
              <a:rPr lang="hu-HU" altLang="hu-HU" sz="1600" dirty="0" err="1">
                <a:latin typeface="Calibri" panose="020F0502020204030204" pitchFamily="34" charset="0"/>
              </a:rPr>
              <a:t>Embriology</a:t>
            </a:r>
            <a:r>
              <a:rPr lang="hu-HU" altLang="hu-HU" sz="1600" dirty="0">
                <a:latin typeface="Calibri" panose="020F0502020204030204" pitchFamily="34" charset="0"/>
              </a:rPr>
              <a:t> and </a:t>
            </a:r>
            <a:r>
              <a:rPr lang="hu-HU" altLang="hu-HU" sz="1600" dirty="0" err="1">
                <a:latin typeface="Calibri" panose="020F0502020204030204" pitchFamily="34" charset="0"/>
              </a:rPr>
              <a:t>Developmental</a:t>
            </a:r>
            <a:r>
              <a:rPr lang="hu-HU" altLang="hu-HU" sz="1600" dirty="0">
                <a:latin typeface="Calibri" panose="020F0502020204030204" pitchFamily="34" charset="0"/>
              </a:rPr>
              <a:t> </a:t>
            </a:r>
            <a:r>
              <a:rPr lang="hu-HU" altLang="hu-HU" sz="1600" dirty="0" err="1">
                <a:latin typeface="Calibri" panose="020F0502020204030204" pitchFamily="34" charset="0"/>
              </a:rPr>
              <a:t>Biology</a:t>
            </a:r>
            <a:endParaRPr lang="hu-HU" altLang="hu-HU" sz="1600" dirty="0">
              <a:latin typeface="Calibri" panose="020F0502020204030204" pitchFamily="34" charset="0"/>
            </a:endParaRPr>
          </a:p>
          <a:p>
            <a:pPr algn="ctr">
              <a:spcBef>
                <a:spcPct val="50000"/>
              </a:spcBef>
            </a:pPr>
            <a:endParaRPr lang="hu-HU" altLang="hu-HU" sz="1600" dirty="0"/>
          </a:p>
          <a:p>
            <a:pPr algn="ctr"/>
            <a:endParaRPr lang="hu-HU" altLang="hu-HU" sz="1600" dirty="0"/>
          </a:p>
          <a:p>
            <a:pPr algn="ctr">
              <a:spcBef>
                <a:spcPct val="50000"/>
              </a:spcBef>
            </a:pPr>
            <a:r>
              <a:rPr lang="hu-HU" altLang="hu-HU" sz="1600" dirty="0">
                <a:hlinkClick r:id="rId2"/>
              </a:rPr>
              <a:t>http://images.md/</a:t>
            </a:r>
            <a:endParaRPr lang="hu-HU" altLang="hu-HU" sz="1600" dirty="0"/>
          </a:p>
          <a:p>
            <a:pPr algn="ctr">
              <a:spcBef>
                <a:spcPct val="50000"/>
              </a:spcBef>
            </a:pPr>
            <a:endParaRPr lang="hu-HU" altLang="hu-HU" sz="1600" dirty="0"/>
          </a:p>
          <a:p>
            <a:pPr algn="ctr">
              <a:spcBef>
                <a:spcPct val="50000"/>
              </a:spcBef>
            </a:pPr>
            <a:r>
              <a:rPr lang="hu-HU" altLang="hu-HU" sz="1600" dirty="0" err="1">
                <a:hlinkClick r:id="rId3"/>
              </a:rPr>
              <a:t>www.whonamedit.com</a:t>
            </a:r>
            <a:endParaRPr lang="hu-HU" altLang="hu-HU" sz="1600" dirty="0"/>
          </a:p>
          <a:p>
            <a:pPr algn="ctr">
              <a:spcBef>
                <a:spcPct val="50000"/>
              </a:spcBef>
            </a:pPr>
            <a:endParaRPr lang="hu-HU" altLang="hu-HU" sz="1600" dirty="0"/>
          </a:p>
          <a:p>
            <a:pPr algn="ctr"/>
            <a:endParaRPr lang="hu-HU" altLang="hu-HU" sz="1600" dirty="0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524000" y="212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hu-HU" altLang="hu-HU" sz="2400" b="1" dirty="0">
                <a:solidFill>
                  <a:srgbClr val="C00000"/>
                </a:solidFill>
              </a:rPr>
              <a:t>IRODALOM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83567" y="5906015"/>
            <a:ext cx="84248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Csáki 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Ágnes, Dr. Kocsis Katalin és Dr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hu-HU" altLang="hu-HU" sz="18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ukáts</a:t>
            </a:r>
            <a:r>
              <a:rPr lang="hu-HU" altLang="hu-HU" sz="1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Ákos 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előadásai</a:t>
            </a:r>
          </a:p>
        </p:txBody>
      </p:sp>
    </p:spTree>
    <p:extLst>
      <p:ext uri="{BB962C8B-B14F-4D97-AF65-F5344CB8AC3E}">
        <p14:creationId xmlns:p14="http://schemas.microsoft.com/office/powerpoint/2010/main" val="396108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39" y="304800"/>
            <a:ext cx="8202561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1"/>
          <p:cNvSpPr txBox="1">
            <a:spLocks noChangeArrowheads="1"/>
          </p:cNvSpPr>
          <p:nvPr/>
        </p:nvSpPr>
        <p:spPr bwMode="auto">
          <a:xfrm>
            <a:off x="352426" y="460376"/>
            <a:ext cx="32989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b="1" dirty="0" err="1">
                <a:solidFill>
                  <a:srgbClr val="CC0099"/>
                </a:solidFill>
                <a:latin typeface="+mn-lt"/>
              </a:rPr>
              <a:t>Intraperitonealis</a:t>
            </a:r>
            <a:endParaRPr lang="hu-HU" altLang="hu-HU" b="1" dirty="0">
              <a:solidFill>
                <a:srgbClr val="CC0099"/>
              </a:solidFill>
              <a:latin typeface="+mn-lt"/>
            </a:endParaRPr>
          </a:p>
          <a:p>
            <a:pPr eaLnBrk="1" hangingPunct="1"/>
            <a:r>
              <a:rPr lang="hu-HU" altLang="hu-HU" b="1" dirty="0" err="1">
                <a:solidFill>
                  <a:srgbClr val="CC0099"/>
                </a:solidFill>
                <a:latin typeface="+mn-lt"/>
              </a:rPr>
              <a:t>Retroperitonealis</a:t>
            </a:r>
            <a:endParaRPr lang="hu-HU" altLang="hu-HU" b="1" dirty="0">
              <a:solidFill>
                <a:srgbClr val="CC0099"/>
              </a:solidFill>
              <a:latin typeface="+mn-lt"/>
            </a:endParaRPr>
          </a:p>
          <a:p>
            <a:pPr eaLnBrk="1" hangingPunct="1"/>
            <a:r>
              <a:rPr lang="hu-HU" altLang="hu-HU" b="1" dirty="0">
                <a:solidFill>
                  <a:srgbClr val="CC0099"/>
                </a:solidFill>
                <a:latin typeface="+mn-lt"/>
              </a:rPr>
              <a:t>Másodlagosan </a:t>
            </a:r>
            <a:r>
              <a:rPr lang="hu-HU" altLang="hu-HU" b="1" dirty="0" err="1">
                <a:solidFill>
                  <a:srgbClr val="CC0099"/>
                </a:solidFill>
                <a:latin typeface="+mn-lt"/>
              </a:rPr>
              <a:t>retroperitonealis</a:t>
            </a:r>
            <a:endParaRPr lang="hu-HU" altLang="hu-HU" b="1" dirty="0">
              <a:solidFill>
                <a:srgbClr val="CC0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81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1859</Words>
  <Application>Microsoft Office PowerPoint</Application>
  <PresentationFormat>Szélesvásznú</PresentationFormat>
  <Paragraphs>439</Paragraphs>
  <Slides>83</Slides>
  <Notes>4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83</vt:i4>
      </vt:variant>
    </vt:vector>
  </HeadingPairs>
  <TitlesOfParts>
    <vt:vector size="88" baseType="lpstr">
      <vt:lpstr>Arial</vt:lpstr>
      <vt:lpstr>Calibri</vt:lpstr>
      <vt:lpstr>Calibri Light</vt:lpstr>
      <vt:lpstr>Office-téma</vt:lpstr>
      <vt:lpstr>Image</vt:lpstr>
      <vt:lpstr> Az emésztő és húgy-ivarszervek fejlődése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nemek  kialakulása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H.-Minkó Krisztina</dc:creator>
  <cp:lastModifiedBy>Kocsis</cp:lastModifiedBy>
  <cp:revision>16</cp:revision>
  <dcterms:created xsi:type="dcterms:W3CDTF">2015-05-06T14:14:15Z</dcterms:created>
  <dcterms:modified xsi:type="dcterms:W3CDTF">2018-05-16T20:15:42Z</dcterms:modified>
</cp:coreProperties>
</file>