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8" r:id="rId3"/>
    <p:sldId id="259" r:id="rId4"/>
    <p:sldId id="260" r:id="rId5"/>
    <p:sldId id="369" r:id="rId6"/>
    <p:sldId id="370" r:id="rId7"/>
    <p:sldId id="371" r:id="rId8"/>
    <p:sldId id="372" r:id="rId9"/>
    <p:sldId id="381" r:id="rId10"/>
    <p:sldId id="382" r:id="rId11"/>
    <p:sldId id="374" r:id="rId12"/>
    <p:sldId id="376" r:id="rId13"/>
    <p:sldId id="263" r:id="rId14"/>
    <p:sldId id="356" r:id="rId15"/>
    <p:sldId id="293" r:id="rId16"/>
    <p:sldId id="269" r:id="rId17"/>
    <p:sldId id="377" r:id="rId18"/>
    <p:sldId id="257" r:id="rId19"/>
    <p:sldId id="270" r:id="rId20"/>
    <p:sldId id="271" r:id="rId21"/>
    <p:sldId id="330" r:id="rId22"/>
    <p:sldId id="357" r:id="rId23"/>
    <p:sldId id="272" r:id="rId24"/>
    <p:sldId id="378" r:id="rId25"/>
    <p:sldId id="366" r:id="rId26"/>
    <p:sldId id="368" r:id="rId27"/>
    <p:sldId id="273" r:id="rId28"/>
    <p:sldId id="379" r:id="rId29"/>
    <p:sldId id="275" r:id="rId30"/>
    <p:sldId id="358" r:id="rId31"/>
    <p:sldId id="317" r:id="rId32"/>
    <p:sldId id="362" r:id="rId33"/>
    <p:sldId id="276" r:id="rId34"/>
    <p:sldId id="277" r:id="rId35"/>
    <p:sldId id="363" r:id="rId36"/>
    <p:sldId id="278" r:id="rId37"/>
    <p:sldId id="359" r:id="rId38"/>
    <p:sldId id="279" r:id="rId39"/>
    <p:sldId id="367" r:id="rId40"/>
    <p:sldId id="280" r:id="rId41"/>
    <p:sldId id="361" r:id="rId42"/>
    <p:sldId id="281" r:id="rId43"/>
    <p:sldId id="360" r:id="rId44"/>
    <p:sldId id="380" r:id="rId45"/>
    <p:sldId id="322" r:id="rId46"/>
    <p:sldId id="323" r:id="rId47"/>
    <p:sldId id="383" r:id="rId48"/>
    <p:sldId id="375" r:id="rId49"/>
    <p:sldId id="355" r:id="rId50"/>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274"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hu-HU"/>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hu-HU"/>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hu-HU"/>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963A326-0958-4CA5-97A7-C388E835203D}" type="slidenum">
              <a:rPr lang="hu-HU"/>
              <a:pPr>
                <a:defRPr/>
              </a:pPr>
              <a:t>‹#›</a:t>
            </a:fld>
            <a:endParaRPr lang="hu-HU"/>
          </a:p>
        </p:txBody>
      </p:sp>
    </p:spTree>
    <p:extLst>
      <p:ext uri="{BB962C8B-B14F-4D97-AF65-F5344CB8AC3E}">
        <p14:creationId xmlns:p14="http://schemas.microsoft.com/office/powerpoint/2010/main" val="1153074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Erythrocyta</a:t>
            </a:r>
            <a:r>
              <a:rPr lang="hu-HU" dirty="0"/>
              <a:t>, </a:t>
            </a:r>
            <a:r>
              <a:rPr lang="hu-HU" dirty="0" err="1"/>
              <a:t>granulocyta</a:t>
            </a:r>
            <a:r>
              <a:rPr lang="hu-HU" dirty="0"/>
              <a:t>,</a:t>
            </a:r>
            <a:r>
              <a:rPr lang="hu-HU" baseline="0" dirty="0"/>
              <a:t> </a:t>
            </a:r>
            <a:r>
              <a:rPr lang="hu-HU" baseline="0" dirty="0" err="1"/>
              <a:t>monocyta</a:t>
            </a:r>
            <a:r>
              <a:rPr lang="hu-HU" baseline="0" dirty="0"/>
              <a:t>, </a:t>
            </a:r>
            <a:r>
              <a:rPr lang="hu-HU" baseline="0" dirty="0" err="1"/>
              <a:t>lymphocyta</a:t>
            </a:r>
            <a:r>
              <a:rPr lang="hu-HU" baseline="0" dirty="0"/>
              <a:t>, </a:t>
            </a:r>
            <a:r>
              <a:rPr lang="hu-HU" baseline="0"/>
              <a:t>hematopoiesis</a:t>
            </a:r>
            <a:endParaRPr lang="hu-HU"/>
          </a:p>
        </p:txBody>
      </p:sp>
      <p:sp>
        <p:nvSpPr>
          <p:cNvPr id="4" name="Dia számának helye 3"/>
          <p:cNvSpPr>
            <a:spLocks noGrp="1"/>
          </p:cNvSpPr>
          <p:nvPr>
            <p:ph type="sldNum" sz="quarter" idx="10"/>
          </p:nvPr>
        </p:nvSpPr>
        <p:spPr/>
        <p:txBody>
          <a:bodyPr/>
          <a:lstStyle/>
          <a:p>
            <a:pPr>
              <a:defRPr/>
            </a:pPr>
            <a:fld id="{D963A326-0958-4CA5-97A7-C388E835203D}" type="slidenum">
              <a:rPr lang="hu-HU" smtClean="0"/>
              <a:pPr>
                <a:defRPr/>
              </a:pPr>
              <a:t>1</a:t>
            </a:fld>
            <a:endParaRPr lang="hu-HU"/>
          </a:p>
        </p:txBody>
      </p:sp>
    </p:spTree>
    <p:extLst>
      <p:ext uri="{BB962C8B-B14F-4D97-AF65-F5344CB8AC3E}">
        <p14:creationId xmlns:p14="http://schemas.microsoft.com/office/powerpoint/2010/main" val="284638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74B5B6C4-51F6-4052-8EC9-35D568764802}" type="slidenum">
              <a:rPr lang="hu-HU" smtClean="0"/>
              <a:pPr/>
              <a:t>19</a:t>
            </a:fld>
            <a:endParaRPr lang="hu-HU"/>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7592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02F18B9-8CBE-42F6-98D2-19B5FC567838}" type="slidenum">
              <a:rPr lang="hu-HU" smtClean="0"/>
              <a:pPr/>
              <a:t>20</a:t>
            </a:fld>
            <a:endParaRPr lang="hu-HU"/>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1028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a:noFill/>
          </a:ln>
        </p:spPr>
      </p:sp>
      <p:sp>
        <p:nvSpPr>
          <p:cNvPr id="63491"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3052014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0C0EA01E-AE90-4F08-A81E-7F1C692E12E7}" type="slidenum">
              <a:rPr lang="hu-HU" smtClean="0"/>
              <a:pPr/>
              <a:t>23</a:t>
            </a:fld>
            <a:endParaRPr lang="hu-HU"/>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06827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a:noFill/>
          </a:ln>
        </p:spPr>
      </p:sp>
      <p:sp>
        <p:nvSpPr>
          <p:cNvPr id="65539"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1021506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a:noFill/>
          </a:ln>
        </p:spPr>
      </p:sp>
      <p:sp>
        <p:nvSpPr>
          <p:cNvPr id="66563"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1177869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FD5C808-97B8-4F25-8737-61BF474F9680}" type="slidenum">
              <a:rPr lang="hu-HU" smtClean="0"/>
              <a:pPr/>
              <a:t>27</a:t>
            </a:fld>
            <a:endParaRPr lang="hu-HU"/>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22267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667E137F-F57B-4BBF-987B-5EDFB44AC911}" type="slidenum">
              <a:rPr lang="hu-HU" smtClean="0"/>
              <a:pPr/>
              <a:t>29</a:t>
            </a:fld>
            <a:endParaRPr lang="hu-HU"/>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9309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a:noFill/>
          </a:ln>
        </p:spPr>
      </p:sp>
      <p:sp>
        <p:nvSpPr>
          <p:cNvPr id="69635"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3809566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DE49A56-0F87-463A-A42B-A6F80F27A756}" type="slidenum">
              <a:rPr lang="hu-HU" smtClean="0"/>
              <a:pPr/>
              <a:t>31</a:t>
            </a:fld>
            <a:endParaRPr lang="hu-HU"/>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06053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6D2A0DD-39D1-4D3E-9912-FDBADDFEB053}" type="slidenum">
              <a:rPr lang="hu-HU" smtClean="0"/>
              <a:pPr/>
              <a:t>4</a:t>
            </a:fld>
            <a:endParaRPr lang="hu-HU"/>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18238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a:noFill/>
          </a:ln>
        </p:spPr>
      </p:sp>
      <p:sp>
        <p:nvSpPr>
          <p:cNvPr id="71683"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2200159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AF0FC0B0-8615-46BE-9F9F-5476C0920796}" type="slidenum">
              <a:rPr lang="hu-HU" smtClean="0"/>
              <a:pPr/>
              <a:t>33</a:t>
            </a:fld>
            <a:endParaRPr lang="hu-HU"/>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59221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D3313CA-A7FA-4504-8315-A8278A2CD639}" type="slidenum">
              <a:rPr lang="hu-HU" smtClean="0"/>
              <a:pPr/>
              <a:t>34</a:t>
            </a:fld>
            <a:endParaRPr lang="hu-HU"/>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29748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a:noFill/>
          </a:ln>
        </p:spPr>
      </p:sp>
      <p:sp>
        <p:nvSpPr>
          <p:cNvPr id="74755"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4252557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2BA539A-F27B-4113-AFBD-6785022537FF}" type="slidenum">
              <a:rPr lang="hu-HU" smtClean="0"/>
              <a:pPr/>
              <a:t>36</a:t>
            </a:fld>
            <a:endParaRPr lang="hu-HU"/>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81821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a:noFill/>
          </a:ln>
        </p:spPr>
      </p:sp>
      <p:sp>
        <p:nvSpPr>
          <p:cNvPr id="76803"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1789892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0FD6A5C-EEA5-4753-B911-0FEC8967C98A}" type="slidenum">
              <a:rPr lang="hu-HU" smtClean="0"/>
              <a:pPr/>
              <a:t>38</a:t>
            </a:fld>
            <a:endParaRPr lang="hu-HU"/>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06250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446F260-BECF-4CBD-955E-CA8142063A8E}" type="slidenum">
              <a:rPr lang="hu-HU" smtClean="0"/>
              <a:pPr/>
              <a:t>40</a:t>
            </a:fld>
            <a:endParaRPr lang="hu-HU"/>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96518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a:noFill/>
          </a:ln>
        </p:spPr>
      </p:sp>
      <p:sp>
        <p:nvSpPr>
          <p:cNvPr id="79875"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515651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F639304D-CB70-4679-A36F-22E36279E765}" type="slidenum">
              <a:rPr lang="hu-HU" smtClean="0"/>
              <a:pPr/>
              <a:t>42</a:t>
            </a:fld>
            <a:endParaRPr lang="hu-HU"/>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5054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A91E10-4359-410B-866A-869C074F2E1A}" type="slidenum">
              <a:rPr lang="en-US" sz="1200"/>
              <a:pPr algn="r"/>
              <a:t>6</a:t>
            </a:fld>
            <a:endParaRPr lang="en-US" sz="1200"/>
          </a:p>
        </p:txBody>
      </p:sp>
      <p:sp>
        <p:nvSpPr>
          <p:cNvPr id="54275" name="Rectangle 2"/>
          <p:cNvSpPr>
            <a:spLocks noGrp="1" noRot="1" noChangeAspect="1" noChangeArrowheads="1" noTextEdit="1"/>
          </p:cNvSpPr>
          <p:nvPr>
            <p:ph type="sldImg"/>
          </p:nvPr>
        </p:nvSpPr>
        <p:spPr>
          <a:ln>
            <a:noFill/>
          </a:ln>
        </p:spPr>
      </p:sp>
      <p:sp>
        <p:nvSpPr>
          <p:cNvPr id="54276" name="Rectangle 3"/>
          <p:cNvSpPr>
            <a:spLocks noGrp="1" noChangeArrowheads="1"/>
          </p:cNvSpPr>
          <p:nvPr>
            <p:ph type="body" idx="1"/>
          </p:nvPr>
        </p:nvSpPr>
        <p:spPr>
          <a:xfrm>
            <a:off x="914400" y="4343400"/>
            <a:ext cx="5029200" cy="4114800"/>
          </a:xfrm>
          <a:noFill/>
          <a:ln/>
        </p:spPr>
        <p:txBody>
          <a:bodyPr/>
          <a:lstStyle/>
          <a:p>
            <a:pPr eaLnBrk="1" hangingPunct="1"/>
            <a:endParaRPr lang="hu-HU"/>
          </a:p>
        </p:txBody>
      </p:sp>
    </p:spTree>
    <p:extLst>
      <p:ext uri="{BB962C8B-B14F-4D97-AF65-F5344CB8AC3E}">
        <p14:creationId xmlns:p14="http://schemas.microsoft.com/office/powerpoint/2010/main" val="1154657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a:noFill/>
          </a:ln>
        </p:spPr>
      </p:sp>
      <p:sp>
        <p:nvSpPr>
          <p:cNvPr id="81923"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2617158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6045C8A-8BC5-41FD-8472-4011C9275223}" type="slidenum">
              <a:rPr lang="en-US" sz="1200"/>
              <a:pPr algn="r"/>
              <a:t>48</a:t>
            </a:fld>
            <a:endParaRPr lang="en-US" sz="1200"/>
          </a:p>
        </p:txBody>
      </p:sp>
      <p:sp>
        <p:nvSpPr>
          <p:cNvPr id="82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13B4FAD-D31A-48DC-86E7-C89AD3E079D4}" type="slidenum">
              <a:rPr lang="hu-HU" sz="1200"/>
              <a:pPr algn="r"/>
              <a:t>48</a:t>
            </a:fld>
            <a:endParaRPr lang="hu-HU" sz="1200"/>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xfrm>
            <a:off x="914400" y="4343400"/>
            <a:ext cx="5029200" cy="4114800"/>
          </a:xfrm>
          <a:noFill/>
          <a:ln/>
        </p:spPr>
        <p:txBody>
          <a:bodyPr/>
          <a:lstStyle/>
          <a:p>
            <a:pPr eaLnBrk="1" hangingPunct="1"/>
            <a:endParaRPr lang="hu-HU"/>
          </a:p>
        </p:txBody>
      </p:sp>
    </p:spTree>
    <p:extLst>
      <p:ext uri="{BB962C8B-B14F-4D97-AF65-F5344CB8AC3E}">
        <p14:creationId xmlns:p14="http://schemas.microsoft.com/office/powerpoint/2010/main" val="655473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48C8D6C-DF96-41CF-83D0-46C736BCFD04}" type="slidenum">
              <a:rPr lang="en-US" sz="1200"/>
              <a:pPr algn="r"/>
              <a:t>7</a:t>
            </a:fld>
            <a:endParaRPr lang="en-US" sz="1200"/>
          </a:p>
        </p:txBody>
      </p:sp>
      <p:sp>
        <p:nvSpPr>
          <p:cNvPr id="55299" name="Rectangle 2"/>
          <p:cNvSpPr>
            <a:spLocks noGrp="1" noRot="1" noChangeAspect="1" noChangeArrowheads="1" noTextEdit="1"/>
          </p:cNvSpPr>
          <p:nvPr>
            <p:ph type="sldImg"/>
          </p:nvPr>
        </p:nvSpPr>
        <p:spPr>
          <a:ln>
            <a:noFill/>
          </a:ln>
        </p:spPr>
      </p:sp>
      <p:sp>
        <p:nvSpPr>
          <p:cNvPr id="55300" name="Rectangle 3"/>
          <p:cNvSpPr>
            <a:spLocks noGrp="1" noChangeArrowheads="1"/>
          </p:cNvSpPr>
          <p:nvPr>
            <p:ph type="body" idx="1"/>
          </p:nvPr>
        </p:nvSpPr>
        <p:spPr>
          <a:xfrm>
            <a:off x="914400" y="4343400"/>
            <a:ext cx="5029200" cy="4114800"/>
          </a:xfrm>
          <a:noFill/>
          <a:ln/>
        </p:spPr>
        <p:txBody>
          <a:bodyPr/>
          <a:lstStyle/>
          <a:p>
            <a:pPr eaLnBrk="1" hangingPunct="1"/>
            <a:endParaRPr lang="hu-HU"/>
          </a:p>
        </p:txBody>
      </p:sp>
    </p:spTree>
    <p:extLst>
      <p:ext uri="{BB962C8B-B14F-4D97-AF65-F5344CB8AC3E}">
        <p14:creationId xmlns:p14="http://schemas.microsoft.com/office/powerpoint/2010/main" val="26390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C918D4C-F58A-428B-85EC-5D4D1F64AC8F}" type="slidenum">
              <a:rPr lang="en-US" sz="1200"/>
              <a:pPr algn="r"/>
              <a:t>8</a:t>
            </a:fld>
            <a:endParaRPr lang="en-US" sz="1200"/>
          </a:p>
        </p:txBody>
      </p:sp>
      <p:sp>
        <p:nvSpPr>
          <p:cNvPr id="56323" name="Rectangle 2"/>
          <p:cNvSpPr>
            <a:spLocks noGrp="1" noRot="1" noChangeAspect="1" noChangeArrowheads="1" noTextEdit="1"/>
          </p:cNvSpPr>
          <p:nvPr>
            <p:ph type="sldImg"/>
          </p:nvPr>
        </p:nvSpPr>
        <p:spPr>
          <a:ln>
            <a:noFill/>
          </a:ln>
        </p:spPr>
      </p:sp>
      <p:sp>
        <p:nvSpPr>
          <p:cNvPr id="56324" name="Rectangle 3"/>
          <p:cNvSpPr>
            <a:spLocks noGrp="1" noChangeArrowheads="1"/>
          </p:cNvSpPr>
          <p:nvPr>
            <p:ph type="body" idx="1"/>
          </p:nvPr>
        </p:nvSpPr>
        <p:spPr>
          <a:xfrm>
            <a:off x="914400" y="4343400"/>
            <a:ext cx="5029200" cy="4114800"/>
          </a:xfrm>
          <a:noFill/>
          <a:ln/>
        </p:spPr>
        <p:txBody>
          <a:bodyPr/>
          <a:lstStyle/>
          <a:p>
            <a:pPr eaLnBrk="1" hangingPunct="1"/>
            <a:endParaRPr lang="hu-HU"/>
          </a:p>
        </p:txBody>
      </p:sp>
    </p:spTree>
    <p:extLst>
      <p:ext uri="{BB962C8B-B14F-4D97-AF65-F5344CB8AC3E}">
        <p14:creationId xmlns:p14="http://schemas.microsoft.com/office/powerpoint/2010/main" val="4099663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15997ECB-2062-42F5-8D82-14A68865B504}" type="slidenum">
              <a:rPr lang="hu-HU" smtClean="0"/>
              <a:pPr/>
              <a:t>13</a:t>
            </a:fld>
            <a:endParaRPr lang="hu-HU"/>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6408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a:noFill/>
          </a:ln>
        </p:spPr>
      </p:sp>
      <p:sp>
        <p:nvSpPr>
          <p:cNvPr id="58371"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3616537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F12B09E1-FBC7-40B1-8EE4-7F667DA14AD9}" type="slidenum">
              <a:rPr lang="hu-HU" smtClean="0"/>
              <a:pPr/>
              <a:t>15</a:t>
            </a:fld>
            <a:endParaRPr lang="hu-HU"/>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7638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F10E487B-1CF0-4086-8437-CB09AA28EFEE}" type="slidenum">
              <a:rPr lang="hu-HU" smtClean="0"/>
              <a:pPr/>
              <a:t>16</a:t>
            </a:fld>
            <a:endParaRPr lang="hu-HU"/>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7717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DD4802E3-D966-408F-A5B6-3150E9B4DC7A}"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85F016BB-F804-417D-B4BA-DC33726ACE5E}"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36A9FDCC-FE79-4302-9437-8497E10CCBEB}"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16523683-7421-4C52-B0C4-E02DC4A8F6EA}"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AEDF12F2-FDAE-41B7-8FB1-A63D563D325B}"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F8D106F2-39AE-4F44-8A36-3DE3714D2A86}"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9300D42A-1FB0-457A-9185-409CEBD8E8BD}"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E507865F-C88D-46EE-B138-F34388F4112F}"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735A96E5-5844-426A-9D7D-4AB5EDF47EC9}"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B9D89B7A-5EE3-4530-8980-1C58178859B7}"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8B66303B-2EE0-4D7B-9651-801D98F79C2C}"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3A0F1F7-BA7F-4D5F-9605-B84AE4C73C0D}"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hyperlink" Target="http://hu.wikipedia.org/wiki/K%C3%A9p:Bleeding_finger.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hu.wikipedia.org/wiki/K%C3%A9p:Bleeding_finger.jpg"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3" cstate="print"/>
          <a:srcRect/>
          <a:stretch>
            <a:fillRect/>
          </a:stretch>
        </p:blipFill>
        <p:spPr bwMode="auto">
          <a:xfrm>
            <a:off x="2005013" y="260350"/>
            <a:ext cx="5132387" cy="4111625"/>
          </a:xfrm>
          <a:prstGeom prst="rect">
            <a:avLst/>
          </a:prstGeom>
          <a:noFill/>
          <a:ln w="9525">
            <a:noFill/>
            <a:miter lim="800000"/>
            <a:headEnd/>
            <a:tailEnd/>
          </a:ln>
        </p:spPr>
      </p:pic>
      <p:sp>
        <p:nvSpPr>
          <p:cNvPr id="2051" name="Rectangle 2"/>
          <p:cNvSpPr>
            <a:spLocks noGrp="1" noChangeArrowheads="1"/>
          </p:cNvSpPr>
          <p:nvPr>
            <p:ph type="ctrTitle"/>
          </p:nvPr>
        </p:nvSpPr>
        <p:spPr>
          <a:xfrm>
            <a:off x="685006" y="4047207"/>
            <a:ext cx="7772400" cy="1470025"/>
          </a:xfrm>
        </p:spPr>
        <p:txBody>
          <a:bodyPr/>
          <a:lstStyle/>
          <a:p>
            <a:pPr eaLnBrk="1" hangingPunct="1"/>
            <a:r>
              <a:rPr lang="hu-HU" dirty="0">
                <a:solidFill>
                  <a:srgbClr val="002060"/>
                </a:solidFill>
                <a:latin typeface="Calibri" panose="020F0502020204030204" pitchFamily="34" charset="0"/>
              </a:rPr>
              <a:t>Vér, vérfejlődés</a:t>
            </a:r>
            <a:endParaRPr lang="en-US" dirty="0">
              <a:solidFill>
                <a:srgbClr val="002060"/>
              </a:solidFill>
              <a:latin typeface="Calibri" panose="020F0502020204030204" pitchFamily="34" charset="0"/>
            </a:endParaRPr>
          </a:p>
        </p:txBody>
      </p:sp>
      <p:sp>
        <p:nvSpPr>
          <p:cNvPr id="2052" name="Rectangle 3"/>
          <p:cNvSpPr>
            <a:spLocks noGrp="1" noChangeArrowheads="1"/>
          </p:cNvSpPr>
          <p:nvPr>
            <p:ph type="subTitle" idx="1"/>
          </p:nvPr>
        </p:nvSpPr>
        <p:spPr>
          <a:xfrm>
            <a:off x="810418" y="5373216"/>
            <a:ext cx="7521575" cy="1151408"/>
          </a:xfrm>
        </p:spPr>
        <p:txBody>
          <a:bodyPr/>
          <a:lstStyle/>
          <a:p>
            <a:pPr eaLnBrk="1" hangingPunct="1"/>
            <a:r>
              <a:rPr lang="hu-HU" sz="1600" dirty="0">
                <a:solidFill>
                  <a:srgbClr val="002060"/>
                </a:solidFill>
                <a:latin typeface="Calibri" panose="020F0502020204030204" pitchFamily="34" charset="0"/>
                <a:cs typeface="Calibri" panose="020F0502020204030204" pitchFamily="34" charset="0"/>
              </a:rPr>
              <a:t>H.-Minkó Krisztina </a:t>
            </a:r>
          </a:p>
          <a:p>
            <a:pPr eaLnBrk="1" hangingPunct="1">
              <a:lnSpc>
                <a:spcPct val="80000"/>
              </a:lnSpc>
              <a:defRPr/>
            </a:pPr>
            <a:r>
              <a:rPr lang="hu-HU" sz="1600" dirty="0">
                <a:solidFill>
                  <a:srgbClr val="002060"/>
                </a:solidFill>
                <a:latin typeface="Calibri" panose="020F0502020204030204" pitchFamily="34" charset="0"/>
                <a:cs typeface="Calibri" panose="020F0502020204030204" pitchFamily="34" charset="0"/>
              </a:rPr>
              <a:t>Semmelweis Egyetem,</a:t>
            </a:r>
            <a:r>
              <a:rPr lang="hu-HU" sz="1600" dirty="0">
                <a:solidFill>
                  <a:srgbClr val="002060"/>
                </a:solidFill>
                <a:effectLst>
                  <a:outerShdw blurRad="38100" dist="38100" dir="2700000" algn="tl">
                    <a:srgbClr val="C0C0C0"/>
                  </a:outerShdw>
                </a:effectLst>
                <a:latin typeface="Calibri" pitchFamily="34" charset="0"/>
                <a:cs typeface="Calibri" panose="020F0502020204030204" pitchFamily="34" charset="0"/>
              </a:rPr>
              <a:t> Anatómiai, Szövet- és Fejlődéstani Intézet</a:t>
            </a:r>
            <a:endParaRPr lang="hu-HU" sz="1600" dirty="0">
              <a:solidFill>
                <a:srgbClr val="002060"/>
              </a:solidFill>
              <a:latin typeface="Calibri" panose="020F0502020204030204" pitchFamily="34" charset="0"/>
              <a:cs typeface="Calibri" panose="020F0502020204030204" pitchFamily="34" charset="0"/>
            </a:endParaRPr>
          </a:p>
          <a:p>
            <a:pPr eaLnBrk="1" hangingPunct="1"/>
            <a:r>
              <a:rPr lang="hu-HU" sz="1600" dirty="0">
                <a:solidFill>
                  <a:srgbClr val="002060"/>
                </a:solidFill>
                <a:latin typeface="Calibri" panose="020F0502020204030204" pitchFamily="34" charset="0"/>
                <a:cs typeface="Calibri" panose="020F0502020204030204" pitchFamily="34" charset="0"/>
              </a:rPr>
              <a:t>2018. február 22. GYTK</a:t>
            </a:r>
            <a:endParaRPr lang="en-US" sz="1600" dirty="0">
              <a:solidFill>
                <a:srgbClr val="002060"/>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érkepzes  -1-Schiebler"/>
          <p:cNvPicPr>
            <a:picLocks noChangeAspect="1" noChangeArrowheads="1"/>
          </p:cNvPicPr>
          <p:nvPr/>
        </p:nvPicPr>
        <p:blipFill>
          <a:blip r:embed="rId2" cstate="print"/>
          <a:srcRect/>
          <a:stretch>
            <a:fillRect/>
          </a:stretch>
        </p:blipFill>
        <p:spPr bwMode="auto">
          <a:xfrm>
            <a:off x="2514600" y="0"/>
            <a:ext cx="3205163"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érfejlödés-táblázat-Röhlich-magyar"/>
          <p:cNvPicPr>
            <a:picLocks noChangeAspect="1" noChangeArrowheads="1"/>
          </p:cNvPicPr>
          <p:nvPr/>
        </p:nvPicPr>
        <p:blipFill>
          <a:blip r:embed="rId2" cstate="print"/>
          <a:srcRect/>
          <a:stretch>
            <a:fillRect/>
          </a:stretch>
        </p:blipFill>
        <p:spPr bwMode="auto">
          <a:xfrm>
            <a:off x="0" y="0"/>
            <a:ext cx="9144000" cy="676751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cstate="print"/>
          <a:srcRect/>
          <a:stretch>
            <a:fillRect/>
          </a:stretch>
        </p:blipFill>
        <p:spPr bwMode="auto">
          <a:xfrm>
            <a:off x="160338" y="2781300"/>
            <a:ext cx="8823325" cy="298767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ver osszetetel"/>
          <p:cNvPicPr>
            <a:picLocks noChangeAspect="1" noChangeArrowheads="1"/>
          </p:cNvPicPr>
          <p:nvPr/>
        </p:nvPicPr>
        <p:blipFill>
          <a:blip r:embed="rId3" cstate="print"/>
          <a:srcRect/>
          <a:stretch>
            <a:fillRect/>
          </a:stretch>
        </p:blipFill>
        <p:spPr bwMode="auto">
          <a:xfrm>
            <a:off x="3203575" y="4221163"/>
            <a:ext cx="2286000" cy="2378075"/>
          </a:xfrm>
          <a:prstGeom prst="rect">
            <a:avLst/>
          </a:prstGeom>
          <a:noFill/>
          <a:ln w="12700">
            <a:solidFill>
              <a:schemeClr val="tx1"/>
            </a:solidFill>
            <a:miter lim="800000"/>
            <a:headEnd/>
            <a:tailEnd/>
          </a:ln>
        </p:spPr>
      </p:pic>
      <p:sp>
        <p:nvSpPr>
          <p:cNvPr id="11267" name="Rectangle 3"/>
          <p:cNvSpPr>
            <a:spLocks noChangeArrowheads="1"/>
          </p:cNvSpPr>
          <p:nvPr/>
        </p:nvSpPr>
        <p:spPr bwMode="auto">
          <a:xfrm>
            <a:off x="76200" y="914400"/>
            <a:ext cx="3810000" cy="5257800"/>
          </a:xfrm>
          <a:prstGeom prst="rect">
            <a:avLst/>
          </a:prstGeom>
          <a:noFill/>
          <a:ln w="9525">
            <a:noFill/>
            <a:miter lim="800000"/>
            <a:headEnd/>
            <a:tailEnd/>
          </a:ln>
          <a:effectLst/>
        </p:spPr>
        <p:txBody>
          <a:bodyPr/>
          <a:lstStyle/>
          <a:p>
            <a:pPr marL="342900" indent="-342900">
              <a:spcBef>
                <a:spcPct val="20000"/>
              </a:spcBef>
              <a:buFontTx/>
              <a:buChar char="•"/>
              <a:defRPr/>
            </a:pPr>
            <a:r>
              <a:rPr lang="hu-HU" altLang="en-US" sz="2800">
                <a:solidFill>
                  <a:schemeClr val="accent2"/>
                </a:solidFill>
                <a:effectLst>
                  <a:outerShdw blurRad="38100" dist="38100" dir="2700000" algn="tl">
                    <a:srgbClr val="000000"/>
                  </a:outerShdw>
                </a:effectLst>
                <a:latin typeface="Calibri" panose="020F0502020204030204" pitchFamily="34" charset="0"/>
              </a:rPr>
              <a:t>Alakos elemek</a:t>
            </a:r>
            <a:endParaRPr lang="hu-HU" altLang="en-US" sz="2800">
              <a:latin typeface="Calibri" panose="020F0502020204030204" pitchFamily="34" charset="0"/>
            </a:endParaRPr>
          </a:p>
          <a:p>
            <a:pPr marL="742950" lvl="1" indent="-285750">
              <a:spcBef>
                <a:spcPct val="20000"/>
              </a:spcBef>
              <a:buFontTx/>
              <a:buChar char="–"/>
              <a:defRPr/>
            </a:pPr>
            <a:r>
              <a:rPr lang="hu-HU" altLang="en-US" sz="2400" b="1">
                <a:solidFill>
                  <a:schemeClr val="accent2"/>
                </a:solidFill>
                <a:latin typeface="Calibri" panose="020F0502020204030204" pitchFamily="34" charset="0"/>
              </a:rPr>
              <a:t>Er</a:t>
            </a:r>
            <a:r>
              <a:rPr lang="en-US" altLang="en-US" sz="2400" b="1">
                <a:solidFill>
                  <a:schemeClr val="accent2"/>
                </a:solidFill>
                <a:latin typeface="Calibri" panose="020F0502020204030204" pitchFamily="34" charset="0"/>
              </a:rPr>
              <a:t>y</a:t>
            </a:r>
            <a:r>
              <a:rPr lang="hu-HU" altLang="en-US" sz="2400" b="1">
                <a:solidFill>
                  <a:schemeClr val="accent2"/>
                </a:solidFill>
                <a:latin typeface="Calibri" panose="020F0502020204030204" pitchFamily="34" charset="0"/>
              </a:rPr>
              <a:t>throc</a:t>
            </a:r>
            <a:r>
              <a:rPr lang="en-US" altLang="en-US" sz="2400" b="1">
                <a:solidFill>
                  <a:schemeClr val="accent2"/>
                </a:solidFill>
                <a:latin typeface="Calibri" panose="020F0502020204030204" pitchFamily="34" charset="0"/>
              </a:rPr>
              <a:t>y</a:t>
            </a:r>
            <a:r>
              <a:rPr lang="hu-HU" altLang="en-US" sz="2400" b="1">
                <a:solidFill>
                  <a:schemeClr val="accent2"/>
                </a:solidFill>
                <a:latin typeface="Calibri" panose="020F0502020204030204" pitchFamily="34" charset="0"/>
              </a:rPr>
              <a:t>ták</a:t>
            </a:r>
            <a:r>
              <a:rPr lang="hu-HU" altLang="en-US" sz="2400">
                <a:solidFill>
                  <a:schemeClr val="accent2"/>
                </a:solidFill>
                <a:latin typeface="Calibri" panose="020F0502020204030204" pitchFamily="34" charset="0"/>
              </a:rPr>
              <a:t> </a:t>
            </a:r>
            <a:r>
              <a:rPr lang="hu-HU" altLang="en-US" sz="2400">
                <a:latin typeface="Calibri" panose="020F0502020204030204" pitchFamily="34" charset="0"/>
              </a:rPr>
              <a:t>(vörösvértestek)</a:t>
            </a:r>
          </a:p>
          <a:p>
            <a:pPr marL="1143000" lvl="2" indent="-228600">
              <a:spcBef>
                <a:spcPct val="20000"/>
              </a:spcBef>
              <a:buFontTx/>
              <a:buChar char="•"/>
              <a:defRPr/>
            </a:pPr>
            <a:r>
              <a:rPr lang="hu-HU" altLang="en-US" sz="2000">
                <a:latin typeface="Calibri" panose="020F0502020204030204" pitchFamily="34" charset="0"/>
              </a:rPr>
              <a:t>99% -át teszik ki a sejteknek;</a:t>
            </a:r>
          </a:p>
          <a:p>
            <a:pPr marL="1143000" lvl="2" indent="-228600">
              <a:spcBef>
                <a:spcPct val="20000"/>
              </a:spcBef>
              <a:buFontTx/>
              <a:buChar char="•"/>
              <a:defRPr/>
            </a:pPr>
            <a:r>
              <a:rPr lang="hu-HU" altLang="en-US" sz="2000">
                <a:latin typeface="Calibri" panose="020F0502020204030204" pitchFamily="34" charset="0"/>
              </a:rPr>
              <a:t>oxigén- és szén-dioxid szállítás.</a:t>
            </a:r>
          </a:p>
          <a:p>
            <a:pPr marL="742950" lvl="1" indent="-285750">
              <a:spcBef>
                <a:spcPct val="20000"/>
              </a:spcBef>
              <a:buFontTx/>
              <a:buChar char="–"/>
              <a:defRPr/>
            </a:pPr>
            <a:r>
              <a:rPr lang="hu-HU" altLang="en-US" sz="2400" b="1">
                <a:solidFill>
                  <a:schemeClr val="accent2"/>
                </a:solidFill>
                <a:latin typeface="Calibri" panose="020F0502020204030204" pitchFamily="34" charset="0"/>
              </a:rPr>
              <a:t>Leukoc</a:t>
            </a:r>
            <a:r>
              <a:rPr lang="en-US" altLang="en-US" sz="2400" b="1">
                <a:solidFill>
                  <a:schemeClr val="accent2"/>
                </a:solidFill>
                <a:latin typeface="Calibri" panose="020F0502020204030204" pitchFamily="34" charset="0"/>
              </a:rPr>
              <a:t>y</a:t>
            </a:r>
            <a:r>
              <a:rPr lang="hu-HU" altLang="en-US" sz="2400" b="1">
                <a:solidFill>
                  <a:schemeClr val="accent2"/>
                </a:solidFill>
                <a:latin typeface="Calibri" panose="020F0502020204030204" pitchFamily="34" charset="0"/>
              </a:rPr>
              <a:t>tá</a:t>
            </a:r>
            <a:r>
              <a:rPr lang="en-US" altLang="en-US" sz="2400" b="1">
                <a:solidFill>
                  <a:schemeClr val="accent2"/>
                </a:solidFill>
                <a:latin typeface="Calibri" panose="020F0502020204030204" pitchFamily="34" charset="0"/>
              </a:rPr>
              <a:t>k</a:t>
            </a:r>
            <a:r>
              <a:rPr lang="hu-HU" altLang="en-US" sz="2400" b="1">
                <a:solidFill>
                  <a:schemeClr val="accent2"/>
                </a:solidFill>
                <a:latin typeface="Calibri" panose="020F0502020204030204" pitchFamily="34" charset="0"/>
              </a:rPr>
              <a:t> </a:t>
            </a:r>
            <a:r>
              <a:rPr lang="hu-HU" altLang="en-US" sz="2400">
                <a:latin typeface="Calibri" panose="020F0502020204030204" pitchFamily="34" charset="0"/>
              </a:rPr>
              <a:t>(fehér vérsejtek)</a:t>
            </a:r>
          </a:p>
          <a:p>
            <a:pPr marL="1143000" lvl="2" indent="-228600">
              <a:spcBef>
                <a:spcPct val="20000"/>
              </a:spcBef>
              <a:buFontTx/>
              <a:buChar char="•"/>
              <a:defRPr/>
            </a:pPr>
            <a:r>
              <a:rPr lang="hu-HU" altLang="en-US" sz="2000">
                <a:latin typeface="Calibri" panose="020F0502020204030204" pitchFamily="34" charset="0"/>
              </a:rPr>
              <a:t>fertőzés elleni védelem stb.</a:t>
            </a:r>
          </a:p>
          <a:p>
            <a:pPr marL="742950" lvl="1" indent="-285750">
              <a:spcBef>
                <a:spcPct val="20000"/>
              </a:spcBef>
              <a:buFontTx/>
              <a:buChar char="–"/>
              <a:defRPr/>
            </a:pPr>
            <a:r>
              <a:rPr lang="hu-HU" altLang="en-US" sz="2400" b="1">
                <a:solidFill>
                  <a:schemeClr val="accent2"/>
                </a:solidFill>
                <a:latin typeface="Calibri" panose="020F0502020204030204" pitchFamily="34" charset="0"/>
              </a:rPr>
              <a:t>Thromboc</a:t>
            </a:r>
            <a:r>
              <a:rPr lang="en-US" altLang="en-US" sz="2400" b="1">
                <a:solidFill>
                  <a:schemeClr val="accent2"/>
                </a:solidFill>
                <a:latin typeface="Calibri" panose="020F0502020204030204" pitchFamily="34" charset="0"/>
              </a:rPr>
              <a:t>y</a:t>
            </a:r>
            <a:r>
              <a:rPr lang="hu-HU" altLang="en-US" sz="2400" b="1">
                <a:solidFill>
                  <a:schemeClr val="accent2"/>
                </a:solidFill>
                <a:latin typeface="Calibri" panose="020F0502020204030204" pitchFamily="34" charset="0"/>
              </a:rPr>
              <a:t>ták</a:t>
            </a:r>
            <a:r>
              <a:rPr lang="hu-HU" altLang="en-US" sz="2400">
                <a:latin typeface="Calibri" panose="020F0502020204030204" pitchFamily="34" charset="0"/>
              </a:rPr>
              <a:t> (vérlemezkék)</a:t>
            </a:r>
          </a:p>
          <a:p>
            <a:pPr marL="1143000" lvl="2" indent="-228600">
              <a:spcBef>
                <a:spcPct val="20000"/>
              </a:spcBef>
              <a:buFontTx/>
              <a:buChar char="•"/>
              <a:defRPr/>
            </a:pPr>
            <a:r>
              <a:rPr lang="hu-HU" altLang="en-US" sz="2000">
                <a:latin typeface="Calibri" panose="020F0502020204030204" pitchFamily="34" charset="0"/>
              </a:rPr>
              <a:t>véralvadás</a:t>
            </a:r>
          </a:p>
          <a:p>
            <a:pPr marL="342900" indent="-342900">
              <a:spcBef>
                <a:spcPct val="20000"/>
              </a:spcBef>
              <a:buFontTx/>
              <a:buChar char="•"/>
              <a:defRPr/>
            </a:pPr>
            <a:endParaRPr lang="en-US" altLang="en-US" sz="2800">
              <a:latin typeface="Calibri" panose="020F0502020204030204" pitchFamily="34" charset="0"/>
            </a:endParaRPr>
          </a:p>
        </p:txBody>
      </p:sp>
      <p:sp>
        <p:nvSpPr>
          <p:cNvPr id="11268" name="Rectangle 4"/>
          <p:cNvSpPr>
            <a:spLocks noChangeArrowheads="1"/>
          </p:cNvSpPr>
          <p:nvPr/>
        </p:nvSpPr>
        <p:spPr bwMode="auto">
          <a:xfrm>
            <a:off x="5029200" y="850900"/>
            <a:ext cx="4038600" cy="5562600"/>
          </a:xfrm>
          <a:prstGeom prst="rect">
            <a:avLst/>
          </a:prstGeom>
          <a:noFill/>
          <a:ln w="9525">
            <a:noFill/>
            <a:miter lim="800000"/>
            <a:headEnd/>
            <a:tailEnd/>
          </a:ln>
          <a:effectLst/>
        </p:spPr>
        <p:txBody>
          <a:bodyPr/>
          <a:lstStyle/>
          <a:p>
            <a:pPr marL="342900" indent="-342900">
              <a:spcBef>
                <a:spcPct val="20000"/>
              </a:spcBef>
              <a:buFontTx/>
              <a:buChar char="•"/>
              <a:defRPr/>
            </a:pPr>
            <a:r>
              <a:rPr lang="hu-HU" altLang="en-US" sz="2800" dirty="0">
                <a:solidFill>
                  <a:schemeClr val="accent2"/>
                </a:solidFill>
                <a:effectLst>
                  <a:outerShdw blurRad="38100" dist="38100" dir="2700000" algn="tl">
                    <a:srgbClr val="000000"/>
                  </a:outerShdw>
                </a:effectLst>
                <a:latin typeface="Calibri" panose="020F0502020204030204" pitchFamily="34" charset="0"/>
              </a:rPr>
              <a:t>Plazma</a:t>
            </a:r>
          </a:p>
          <a:p>
            <a:pPr marL="742950" lvl="1" indent="-285750">
              <a:spcBef>
                <a:spcPct val="20000"/>
              </a:spcBef>
              <a:buFontTx/>
              <a:buChar char="–"/>
              <a:defRPr/>
            </a:pPr>
            <a:r>
              <a:rPr lang="hu-HU" altLang="en-US" sz="2000" dirty="0">
                <a:latin typeface="Calibri" panose="020F0502020204030204" pitchFamily="34" charset="0"/>
              </a:rPr>
              <a:t>55% </a:t>
            </a:r>
            <a:r>
              <a:rPr lang="hu-HU" altLang="en-US" sz="2000" dirty="0" err="1">
                <a:latin typeface="Calibri" panose="020F0502020204030204" pitchFamily="34" charset="0"/>
              </a:rPr>
              <a:t>-át</a:t>
            </a:r>
            <a:r>
              <a:rPr lang="hu-HU" altLang="en-US" sz="2000" dirty="0">
                <a:latin typeface="Calibri" panose="020F0502020204030204" pitchFamily="34" charset="0"/>
              </a:rPr>
              <a:t> teszi ki a vérnek</a:t>
            </a:r>
          </a:p>
          <a:p>
            <a:pPr marL="742950" lvl="1" indent="-285750">
              <a:spcBef>
                <a:spcPct val="20000"/>
              </a:spcBef>
              <a:buFontTx/>
              <a:buChar char="–"/>
              <a:defRPr/>
            </a:pPr>
            <a:r>
              <a:rPr lang="hu-HU" altLang="en-US" sz="2000" dirty="0">
                <a:latin typeface="Calibri" panose="020F0502020204030204" pitchFamily="34" charset="0"/>
              </a:rPr>
              <a:t>Víz</a:t>
            </a:r>
          </a:p>
          <a:p>
            <a:pPr marL="742950" lvl="1" indent="-285750">
              <a:spcBef>
                <a:spcPct val="20000"/>
              </a:spcBef>
              <a:buFontTx/>
              <a:buChar char="–"/>
              <a:defRPr/>
            </a:pPr>
            <a:r>
              <a:rPr lang="hu-HU" altLang="en-US" sz="2000" dirty="0">
                <a:latin typeface="Calibri" panose="020F0502020204030204" pitchFamily="34" charset="0"/>
              </a:rPr>
              <a:t>Elektrolitok</a:t>
            </a:r>
          </a:p>
          <a:p>
            <a:pPr marL="742950" lvl="1" indent="-285750">
              <a:spcBef>
                <a:spcPct val="20000"/>
              </a:spcBef>
              <a:buFontTx/>
              <a:buChar char="–"/>
              <a:defRPr/>
            </a:pPr>
            <a:r>
              <a:rPr lang="hu-HU" altLang="en-US" sz="2000" dirty="0">
                <a:latin typeface="Calibri" panose="020F0502020204030204" pitchFamily="34" charset="0"/>
              </a:rPr>
              <a:t>Plazmafehérjék</a:t>
            </a:r>
          </a:p>
          <a:p>
            <a:pPr marL="1143000" lvl="2" indent="-228600">
              <a:spcBef>
                <a:spcPct val="20000"/>
              </a:spcBef>
              <a:buFontTx/>
              <a:buChar char="•"/>
              <a:defRPr/>
            </a:pPr>
            <a:r>
              <a:rPr lang="hu-HU" altLang="en-US" sz="2000" dirty="0">
                <a:latin typeface="Calibri" panose="020F0502020204030204" pitchFamily="34" charset="0"/>
              </a:rPr>
              <a:t>Albumin</a:t>
            </a:r>
          </a:p>
          <a:p>
            <a:pPr marL="1143000" lvl="2" indent="-228600">
              <a:spcBef>
                <a:spcPct val="20000"/>
              </a:spcBef>
              <a:buFontTx/>
              <a:buChar char="•"/>
              <a:defRPr/>
            </a:pPr>
            <a:r>
              <a:rPr lang="hu-HU" altLang="en-US" sz="2000" dirty="0" err="1">
                <a:latin typeface="Calibri" panose="020F0502020204030204" pitchFamily="34" charset="0"/>
              </a:rPr>
              <a:t>Fibrinogén</a:t>
            </a:r>
            <a:endParaRPr lang="hu-HU" altLang="en-US" sz="2000" dirty="0">
              <a:latin typeface="Calibri" panose="020F0502020204030204" pitchFamily="34" charset="0"/>
            </a:endParaRPr>
          </a:p>
          <a:p>
            <a:pPr marL="1143000" lvl="2" indent="-228600">
              <a:spcBef>
                <a:spcPct val="20000"/>
              </a:spcBef>
              <a:buFontTx/>
              <a:buChar char="•"/>
              <a:defRPr/>
            </a:pPr>
            <a:r>
              <a:rPr lang="hu-HU" altLang="en-US" sz="2000" dirty="0">
                <a:latin typeface="Calibri" panose="020F0502020204030204" pitchFamily="34" charset="0"/>
              </a:rPr>
              <a:t>Globulinok</a:t>
            </a:r>
          </a:p>
          <a:p>
            <a:pPr marL="742950" lvl="1" indent="-285750">
              <a:spcBef>
                <a:spcPct val="20000"/>
              </a:spcBef>
              <a:buFontTx/>
              <a:buChar char="–"/>
              <a:defRPr/>
            </a:pPr>
            <a:r>
              <a:rPr lang="hu-HU" altLang="en-US" sz="2000" dirty="0">
                <a:latin typeface="Calibri" panose="020F0502020204030204" pitchFamily="34" charset="0"/>
              </a:rPr>
              <a:t>A vér által szállított anyagok</a:t>
            </a:r>
          </a:p>
          <a:p>
            <a:pPr marL="1143000" lvl="2" indent="-228600">
              <a:spcBef>
                <a:spcPct val="20000"/>
              </a:spcBef>
              <a:buFontTx/>
              <a:buChar char="•"/>
              <a:defRPr/>
            </a:pPr>
            <a:r>
              <a:rPr lang="hu-HU" altLang="en-US" sz="2000" dirty="0">
                <a:latin typeface="Calibri" panose="020F0502020204030204" pitchFamily="34" charset="0"/>
              </a:rPr>
              <a:t>Tápanyagok</a:t>
            </a:r>
          </a:p>
          <a:p>
            <a:pPr marL="1143000" lvl="2" indent="-228600">
              <a:spcBef>
                <a:spcPct val="20000"/>
              </a:spcBef>
              <a:buFontTx/>
              <a:buChar char="•"/>
              <a:defRPr/>
            </a:pPr>
            <a:r>
              <a:rPr lang="hu-HU" altLang="en-US" sz="2000" dirty="0">
                <a:latin typeface="Calibri" panose="020F0502020204030204" pitchFamily="34" charset="0"/>
              </a:rPr>
              <a:t>Bomlástermékek</a:t>
            </a:r>
          </a:p>
          <a:p>
            <a:pPr marL="1143000" lvl="2" indent="-228600">
              <a:spcBef>
                <a:spcPct val="20000"/>
              </a:spcBef>
              <a:buFontTx/>
              <a:buChar char="•"/>
              <a:defRPr/>
            </a:pPr>
            <a:r>
              <a:rPr lang="hu-HU" altLang="en-US" sz="2000" dirty="0">
                <a:latin typeface="Calibri" panose="020F0502020204030204" pitchFamily="34" charset="0"/>
              </a:rPr>
              <a:t>Légzési gázok</a:t>
            </a:r>
          </a:p>
          <a:p>
            <a:pPr marL="1143000" lvl="2" indent="-228600">
              <a:spcBef>
                <a:spcPct val="20000"/>
              </a:spcBef>
              <a:buFontTx/>
              <a:buChar char="•"/>
              <a:defRPr/>
            </a:pPr>
            <a:r>
              <a:rPr lang="hu-HU" altLang="en-US" sz="2000" dirty="0">
                <a:latin typeface="Calibri" panose="020F0502020204030204" pitchFamily="34" charset="0"/>
              </a:rPr>
              <a:t>Hormonok</a:t>
            </a:r>
          </a:p>
        </p:txBody>
      </p:sp>
      <p:sp>
        <p:nvSpPr>
          <p:cNvPr id="14341" name="Text Box 5"/>
          <p:cNvSpPr txBox="1">
            <a:spLocks noChangeArrowheads="1"/>
          </p:cNvSpPr>
          <p:nvPr/>
        </p:nvSpPr>
        <p:spPr bwMode="auto">
          <a:xfrm>
            <a:off x="1828800" y="127000"/>
            <a:ext cx="5638800" cy="579438"/>
          </a:xfrm>
          <a:prstGeom prst="rect">
            <a:avLst/>
          </a:prstGeom>
          <a:noFill/>
          <a:ln w="9525">
            <a:noFill/>
            <a:miter lim="800000"/>
            <a:headEnd/>
            <a:tailEnd/>
          </a:ln>
        </p:spPr>
        <p:txBody>
          <a:bodyPr>
            <a:spAutoFit/>
          </a:bodyPr>
          <a:lstStyle/>
          <a:p>
            <a:pPr algn="ctr" eaLnBrk="0" hangingPunct="0">
              <a:spcBef>
                <a:spcPct val="50000"/>
              </a:spcBef>
            </a:pPr>
            <a:r>
              <a:rPr lang="hu-HU" sz="3200" dirty="0">
                <a:solidFill>
                  <a:schemeClr val="accent2"/>
                </a:solidFill>
                <a:latin typeface="Calibri" panose="020F0502020204030204" pitchFamily="34" charset="0"/>
              </a:rPr>
              <a:t>A vér összetétele</a:t>
            </a:r>
            <a:endParaRPr lang="hu-HU" sz="2400" dirty="0">
              <a:solidFill>
                <a:schemeClr val="accent2"/>
              </a:solidFill>
              <a:latin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M45278-006-f001"/>
          <p:cNvPicPr>
            <a:picLocks noChangeAspect="1" noChangeArrowheads="1"/>
          </p:cNvPicPr>
          <p:nvPr/>
        </p:nvPicPr>
        <p:blipFill>
          <a:blip r:embed="rId3" cstate="print"/>
          <a:srcRect/>
          <a:stretch>
            <a:fillRect/>
          </a:stretch>
        </p:blipFill>
        <p:spPr bwMode="auto">
          <a:xfrm>
            <a:off x="1427163" y="1052513"/>
            <a:ext cx="6288087" cy="5275262"/>
          </a:xfrm>
          <a:prstGeom prst="rect">
            <a:avLst/>
          </a:prstGeom>
          <a:noFill/>
          <a:ln w="9525">
            <a:solidFill>
              <a:schemeClr val="tx1"/>
            </a:solidFill>
            <a:miter lim="800000"/>
            <a:headEnd/>
            <a:tailEnd/>
          </a:ln>
        </p:spPr>
      </p:pic>
      <p:sp>
        <p:nvSpPr>
          <p:cNvPr id="15363" name="Text Box 3"/>
          <p:cNvSpPr txBox="1">
            <a:spLocks noChangeArrowheads="1"/>
          </p:cNvSpPr>
          <p:nvPr/>
        </p:nvSpPr>
        <p:spPr bwMode="auto">
          <a:xfrm>
            <a:off x="755650" y="6381750"/>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6-1 Blood: Plasma, serum, and cells</a:t>
            </a:r>
          </a:p>
        </p:txBody>
      </p:sp>
      <p:sp>
        <p:nvSpPr>
          <p:cNvPr id="15364"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15365" name="Text Box 5"/>
          <p:cNvSpPr txBox="1">
            <a:spLocks noChangeArrowheads="1"/>
          </p:cNvSpPr>
          <p:nvPr/>
        </p:nvSpPr>
        <p:spPr bwMode="auto">
          <a:xfrm>
            <a:off x="1828800" y="127000"/>
            <a:ext cx="5638800" cy="830263"/>
          </a:xfrm>
          <a:prstGeom prst="rect">
            <a:avLst/>
          </a:prstGeom>
          <a:noFill/>
          <a:ln w="9525">
            <a:noFill/>
            <a:miter lim="800000"/>
            <a:headEnd/>
            <a:tailEnd/>
          </a:ln>
        </p:spPr>
        <p:txBody>
          <a:bodyPr>
            <a:spAutoFit/>
          </a:bodyPr>
          <a:lstStyle/>
          <a:p>
            <a:pPr algn="ctr" eaLnBrk="0" hangingPunct="0">
              <a:spcBef>
                <a:spcPct val="50000"/>
              </a:spcBef>
            </a:pPr>
            <a:r>
              <a:rPr lang="hu-HU" sz="2400" dirty="0">
                <a:solidFill>
                  <a:schemeClr val="accent2"/>
                </a:solidFill>
                <a:latin typeface="Calibri" panose="020F0502020204030204" pitchFamily="34" charset="0"/>
              </a:rPr>
              <a:t>Véralvadásgátlóval kezelt és nem kezelt vér összetétele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9_01"/>
          <p:cNvPicPr>
            <a:picLocks noChangeAspect="1" noChangeArrowheads="1"/>
          </p:cNvPicPr>
          <p:nvPr/>
        </p:nvPicPr>
        <p:blipFill>
          <a:blip r:embed="rId3" cstate="print"/>
          <a:srcRect/>
          <a:stretch>
            <a:fillRect/>
          </a:stretch>
        </p:blipFill>
        <p:spPr bwMode="auto">
          <a:xfrm>
            <a:off x="0" y="0"/>
            <a:ext cx="9142413" cy="68548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74888" y="188913"/>
            <a:ext cx="4594225" cy="1143000"/>
          </a:xfrm>
          <a:solidFill>
            <a:schemeClr val="accent1"/>
          </a:solidFill>
        </p:spPr>
        <p:txBody>
          <a:bodyPr/>
          <a:lstStyle/>
          <a:p>
            <a:pPr eaLnBrk="1" hangingPunct="1"/>
            <a:r>
              <a:rPr lang="hu-HU" sz="2800" b="1" dirty="0">
                <a:solidFill>
                  <a:schemeClr val="accent2"/>
                </a:solidFill>
                <a:latin typeface="Calibri" panose="020F0502020204030204" pitchFamily="34" charset="0"/>
              </a:rPr>
              <a:t>A vér alakos elemei </a:t>
            </a:r>
            <a:endParaRPr lang="hu-HU" sz="2800" dirty="0">
              <a:solidFill>
                <a:schemeClr val="accent2"/>
              </a:solidFill>
              <a:latin typeface="Calibri" panose="020F0502020204030204" pitchFamily="34" charset="0"/>
            </a:endParaRPr>
          </a:p>
        </p:txBody>
      </p:sp>
      <p:pic>
        <p:nvPicPr>
          <p:cNvPr id="17411" name="Picture 4" descr="19_03"/>
          <p:cNvPicPr>
            <a:picLocks noChangeAspect="1" noChangeArrowheads="1"/>
          </p:cNvPicPr>
          <p:nvPr/>
        </p:nvPicPr>
        <p:blipFill>
          <a:blip r:embed="rId3" cstate="print"/>
          <a:srcRect r="35432"/>
          <a:stretch>
            <a:fillRect/>
          </a:stretch>
        </p:blipFill>
        <p:spPr bwMode="auto">
          <a:xfrm>
            <a:off x="2667000" y="1484313"/>
            <a:ext cx="3810000" cy="5181600"/>
          </a:xfrm>
          <a:prstGeom prst="rect">
            <a:avLst/>
          </a:prstGeom>
          <a:noFill/>
          <a:ln w="12700">
            <a:solidFill>
              <a:schemeClr val="tx1"/>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vér8"/>
          <p:cNvPicPr>
            <a:picLocks noChangeAspect="1" noChangeArrowheads="1"/>
          </p:cNvPicPr>
          <p:nvPr/>
        </p:nvPicPr>
        <p:blipFill>
          <a:blip r:embed="rId2" cstate="print"/>
          <a:srcRect/>
          <a:stretch>
            <a:fillRect/>
          </a:stretch>
        </p:blipFill>
        <p:spPr bwMode="auto">
          <a:xfrm>
            <a:off x="2987675" y="1125538"/>
            <a:ext cx="2428875" cy="3119437"/>
          </a:xfrm>
          <a:prstGeom prst="rect">
            <a:avLst/>
          </a:prstGeom>
          <a:noFill/>
          <a:ln w="9525">
            <a:noFill/>
            <a:miter lim="800000"/>
            <a:headEnd/>
            <a:tailEnd/>
          </a:ln>
        </p:spPr>
      </p:pic>
      <p:pic>
        <p:nvPicPr>
          <p:cNvPr id="18435" name="Picture 4" descr="vér24"/>
          <p:cNvPicPr>
            <a:picLocks noChangeAspect="1" noChangeArrowheads="1"/>
          </p:cNvPicPr>
          <p:nvPr/>
        </p:nvPicPr>
        <p:blipFill>
          <a:blip r:embed="rId3" cstate="print"/>
          <a:srcRect r="3986" b="64342"/>
          <a:stretch>
            <a:fillRect/>
          </a:stretch>
        </p:blipFill>
        <p:spPr bwMode="auto">
          <a:xfrm>
            <a:off x="4714875" y="4508500"/>
            <a:ext cx="4321175" cy="2232025"/>
          </a:xfrm>
          <a:prstGeom prst="rect">
            <a:avLst/>
          </a:prstGeom>
          <a:noFill/>
          <a:ln w="9525">
            <a:noFill/>
            <a:miter lim="800000"/>
            <a:headEnd/>
            <a:tailEnd/>
          </a:ln>
        </p:spPr>
      </p:pic>
      <p:pic>
        <p:nvPicPr>
          <p:cNvPr id="18436" name="Picture 2" descr="200px-Bleeding_finger">
            <a:hlinkClick r:id="rId4" tooltip="Vérző ujj"/>
          </p:cNvPr>
          <p:cNvPicPr>
            <a:picLocks noChangeAspect="1" noChangeArrowheads="1"/>
          </p:cNvPicPr>
          <p:nvPr/>
        </p:nvPicPr>
        <p:blipFill>
          <a:blip r:embed="rId5" cstate="print"/>
          <a:srcRect/>
          <a:stretch>
            <a:fillRect/>
          </a:stretch>
        </p:blipFill>
        <p:spPr bwMode="auto">
          <a:xfrm>
            <a:off x="827088" y="1341438"/>
            <a:ext cx="1889125" cy="1416050"/>
          </a:xfrm>
          <a:prstGeom prst="rect">
            <a:avLst/>
          </a:prstGeom>
          <a:noFill/>
          <a:ln w="9525">
            <a:noFill/>
            <a:miter lim="800000"/>
            <a:headEnd/>
            <a:tailEnd/>
          </a:ln>
        </p:spPr>
      </p:pic>
      <p:sp>
        <p:nvSpPr>
          <p:cNvPr id="18437" name="Text Box 6"/>
          <p:cNvSpPr txBox="1">
            <a:spLocks noChangeArrowheads="1"/>
          </p:cNvSpPr>
          <p:nvPr/>
        </p:nvSpPr>
        <p:spPr bwMode="auto">
          <a:xfrm>
            <a:off x="1008691" y="153988"/>
            <a:ext cx="7071551" cy="1200329"/>
          </a:xfrm>
          <a:prstGeom prst="rect">
            <a:avLst/>
          </a:prstGeom>
          <a:noFill/>
          <a:ln w="9525">
            <a:noFill/>
            <a:miter lim="800000"/>
            <a:headEnd/>
            <a:tailEnd/>
          </a:ln>
        </p:spPr>
        <p:txBody>
          <a:bodyPr wrap="none">
            <a:spAutoFit/>
          </a:bodyPr>
          <a:lstStyle/>
          <a:p>
            <a:pPr algn="ctr"/>
            <a:r>
              <a:rPr lang="hu-HU" sz="2400" dirty="0">
                <a:solidFill>
                  <a:schemeClr val="accent2"/>
                </a:solidFill>
                <a:latin typeface="Calibri" panose="020F0502020204030204" pitchFamily="34" charset="0"/>
              </a:rPr>
              <a:t>Vérkenet készítése a vérsejtek morfológiai vizsgálatára, </a:t>
            </a:r>
          </a:p>
          <a:p>
            <a:pPr algn="ctr"/>
            <a:r>
              <a:rPr lang="hu-HU" sz="2400" dirty="0">
                <a:solidFill>
                  <a:schemeClr val="accent2"/>
                </a:solidFill>
                <a:latin typeface="Calibri" panose="020F0502020204030204" pitchFamily="34" charset="0"/>
              </a:rPr>
              <a:t>(May-Grünwald </a:t>
            </a:r>
            <a:r>
              <a:rPr lang="hu-HU" sz="2400" dirty="0" err="1">
                <a:solidFill>
                  <a:schemeClr val="accent2"/>
                </a:solidFill>
                <a:latin typeface="Calibri" panose="020F0502020204030204" pitchFamily="34" charset="0"/>
              </a:rPr>
              <a:t>Giemsa</a:t>
            </a:r>
            <a:r>
              <a:rPr lang="hu-HU" sz="2400" dirty="0">
                <a:solidFill>
                  <a:schemeClr val="accent2"/>
                </a:solidFill>
                <a:latin typeface="Calibri" panose="020F0502020204030204" pitchFamily="34" charset="0"/>
              </a:rPr>
              <a:t> festés)</a:t>
            </a:r>
          </a:p>
          <a:p>
            <a:pPr algn="ctr"/>
            <a:endParaRPr lang="en-US" sz="2400" dirty="0">
              <a:solidFill>
                <a:schemeClr val="accent2"/>
              </a:solidFill>
              <a:latin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ver"/>
          <p:cNvPicPr>
            <a:picLocks noChangeAspect="1" noChangeArrowheads="1"/>
          </p:cNvPicPr>
          <p:nvPr/>
        </p:nvPicPr>
        <p:blipFill>
          <a:blip r:embed="rId2" cstate="print"/>
          <a:srcRect/>
          <a:stretch>
            <a:fillRect/>
          </a:stretch>
        </p:blipFill>
        <p:spPr bwMode="auto">
          <a:xfrm>
            <a:off x="381000" y="1828800"/>
            <a:ext cx="2573338" cy="3713163"/>
          </a:xfrm>
          <a:prstGeom prst="rect">
            <a:avLst/>
          </a:prstGeom>
          <a:noFill/>
          <a:ln w="9525">
            <a:noFill/>
            <a:miter lim="800000"/>
            <a:headEnd/>
            <a:tailEnd/>
          </a:ln>
        </p:spPr>
      </p:pic>
      <p:pic>
        <p:nvPicPr>
          <p:cNvPr id="19459" name="Picture 4" descr="ver"/>
          <p:cNvPicPr>
            <a:picLocks noChangeAspect="1" noChangeArrowheads="1"/>
          </p:cNvPicPr>
          <p:nvPr/>
        </p:nvPicPr>
        <p:blipFill>
          <a:blip r:embed="rId3" cstate="print"/>
          <a:srcRect/>
          <a:stretch>
            <a:fillRect/>
          </a:stretch>
        </p:blipFill>
        <p:spPr bwMode="auto">
          <a:xfrm>
            <a:off x="3200400" y="1828800"/>
            <a:ext cx="2473325" cy="3779838"/>
          </a:xfrm>
          <a:prstGeom prst="rect">
            <a:avLst/>
          </a:prstGeom>
          <a:noFill/>
          <a:ln w="9525">
            <a:noFill/>
            <a:miter lim="800000"/>
            <a:headEnd/>
            <a:tailEnd/>
          </a:ln>
        </p:spPr>
      </p:pic>
      <p:pic>
        <p:nvPicPr>
          <p:cNvPr id="19460" name="Picture 5" descr="ver"/>
          <p:cNvPicPr>
            <a:picLocks noChangeAspect="1" noChangeArrowheads="1"/>
          </p:cNvPicPr>
          <p:nvPr/>
        </p:nvPicPr>
        <p:blipFill>
          <a:blip r:embed="rId4" cstate="print"/>
          <a:srcRect/>
          <a:stretch>
            <a:fillRect/>
          </a:stretch>
        </p:blipFill>
        <p:spPr bwMode="auto">
          <a:xfrm>
            <a:off x="5867400" y="1828800"/>
            <a:ext cx="2474913" cy="3733800"/>
          </a:xfrm>
          <a:prstGeom prst="rect">
            <a:avLst/>
          </a:prstGeom>
          <a:noFill/>
          <a:ln w="9525">
            <a:noFill/>
            <a:miter lim="800000"/>
            <a:headEnd/>
            <a:tailEnd/>
          </a:ln>
        </p:spPr>
      </p:pic>
      <p:sp>
        <p:nvSpPr>
          <p:cNvPr id="19461" name="Text Box 6"/>
          <p:cNvSpPr txBox="1">
            <a:spLocks noChangeArrowheads="1"/>
          </p:cNvSpPr>
          <p:nvPr/>
        </p:nvSpPr>
        <p:spPr bwMode="auto">
          <a:xfrm>
            <a:off x="1066800" y="1322388"/>
            <a:ext cx="1561774" cy="369332"/>
          </a:xfrm>
          <a:prstGeom prst="rect">
            <a:avLst/>
          </a:prstGeom>
          <a:noFill/>
          <a:ln w="9525">
            <a:noFill/>
            <a:miter lim="800000"/>
            <a:headEnd/>
            <a:tailEnd/>
          </a:ln>
        </p:spPr>
        <p:txBody>
          <a:bodyPr wrap="none">
            <a:spAutoFit/>
          </a:bodyPr>
          <a:lstStyle/>
          <a:p>
            <a:pPr eaLnBrk="0" hangingPunct="0"/>
            <a:r>
              <a:rPr lang="hu-HU">
                <a:solidFill>
                  <a:schemeClr val="accent2"/>
                </a:solidFill>
                <a:latin typeface="Calibri" panose="020F0502020204030204" pitchFamily="34" charset="0"/>
              </a:rPr>
              <a:t>vörösvértestek</a:t>
            </a:r>
          </a:p>
        </p:txBody>
      </p:sp>
      <p:sp>
        <p:nvSpPr>
          <p:cNvPr id="19462" name="Text Box 7"/>
          <p:cNvSpPr txBox="1">
            <a:spLocks noChangeArrowheads="1"/>
          </p:cNvSpPr>
          <p:nvPr/>
        </p:nvSpPr>
        <p:spPr bwMode="auto">
          <a:xfrm>
            <a:off x="441325" y="5527675"/>
            <a:ext cx="3252301" cy="646331"/>
          </a:xfrm>
          <a:prstGeom prst="rect">
            <a:avLst/>
          </a:prstGeom>
          <a:noFill/>
          <a:ln w="9525">
            <a:noFill/>
            <a:miter lim="800000"/>
            <a:headEnd/>
            <a:tailEnd/>
          </a:ln>
        </p:spPr>
        <p:txBody>
          <a:bodyPr wrap="none">
            <a:spAutoFit/>
          </a:bodyPr>
          <a:lstStyle/>
          <a:p>
            <a:pPr eaLnBrk="0" hangingPunct="0"/>
            <a:r>
              <a:rPr lang="hu-HU">
                <a:solidFill>
                  <a:schemeClr val="accent2"/>
                </a:solidFill>
                <a:latin typeface="Calibri" panose="020F0502020204030204" pitchFamily="34" charset="0"/>
              </a:rPr>
              <a:t>eosinophil   neutrophil   basophil</a:t>
            </a:r>
          </a:p>
          <a:p>
            <a:pPr eaLnBrk="0" hangingPunct="0"/>
            <a:r>
              <a:rPr lang="hu-HU">
                <a:solidFill>
                  <a:schemeClr val="accent2"/>
                </a:solidFill>
                <a:latin typeface="Calibri" panose="020F0502020204030204" pitchFamily="34" charset="0"/>
              </a:rPr>
              <a:t>                  granulocyta </a:t>
            </a:r>
          </a:p>
        </p:txBody>
      </p:sp>
      <p:sp>
        <p:nvSpPr>
          <p:cNvPr id="19463" name="Line 8"/>
          <p:cNvSpPr>
            <a:spLocks noChangeShapeType="1"/>
          </p:cNvSpPr>
          <p:nvPr/>
        </p:nvSpPr>
        <p:spPr bwMode="auto">
          <a:xfrm flipV="1">
            <a:off x="990600" y="4953000"/>
            <a:ext cx="457200" cy="6858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64" name="Line 9"/>
          <p:cNvSpPr>
            <a:spLocks noChangeShapeType="1"/>
          </p:cNvSpPr>
          <p:nvPr/>
        </p:nvSpPr>
        <p:spPr bwMode="auto">
          <a:xfrm flipH="1" flipV="1">
            <a:off x="1752600" y="2667000"/>
            <a:ext cx="533400" cy="28956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65" name="Line 10"/>
          <p:cNvSpPr>
            <a:spLocks noChangeShapeType="1"/>
          </p:cNvSpPr>
          <p:nvPr/>
        </p:nvSpPr>
        <p:spPr bwMode="auto">
          <a:xfrm flipV="1">
            <a:off x="3505200" y="3962400"/>
            <a:ext cx="914400" cy="16764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66" name="Text Box 11"/>
          <p:cNvSpPr txBox="1">
            <a:spLocks noChangeArrowheads="1"/>
          </p:cNvSpPr>
          <p:nvPr/>
        </p:nvSpPr>
        <p:spPr bwMode="auto">
          <a:xfrm>
            <a:off x="6156325" y="1412875"/>
            <a:ext cx="1122359" cy="369332"/>
          </a:xfrm>
          <a:prstGeom prst="rect">
            <a:avLst/>
          </a:prstGeom>
          <a:noFill/>
          <a:ln w="9525">
            <a:noFill/>
            <a:miter lim="800000"/>
            <a:headEnd/>
            <a:tailEnd/>
          </a:ln>
        </p:spPr>
        <p:txBody>
          <a:bodyPr wrap="none">
            <a:spAutoFit/>
          </a:bodyPr>
          <a:lstStyle/>
          <a:p>
            <a:pPr eaLnBrk="0" hangingPunct="0"/>
            <a:r>
              <a:rPr lang="hu-HU">
                <a:solidFill>
                  <a:schemeClr val="accent2"/>
                </a:solidFill>
                <a:latin typeface="Calibri" panose="020F0502020204030204" pitchFamily="34" charset="0"/>
              </a:rPr>
              <a:t>monocyta</a:t>
            </a:r>
          </a:p>
        </p:txBody>
      </p:sp>
      <p:sp>
        <p:nvSpPr>
          <p:cNvPr id="19467" name="Line 12"/>
          <p:cNvSpPr>
            <a:spLocks noChangeShapeType="1"/>
          </p:cNvSpPr>
          <p:nvPr/>
        </p:nvSpPr>
        <p:spPr bwMode="auto">
          <a:xfrm>
            <a:off x="6781800" y="1676400"/>
            <a:ext cx="381000" cy="7620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68" name="Text Box 13"/>
          <p:cNvSpPr txBox="1">
            <a:spLocks noChangeArrowheads="1"/>
          </p:cNvSpPr>
          <p:nvPr/>
        </p:nvSpPr>
        <p:spPr bwMode="auto">
          <a:xfrm>
            <a:off x="6080125" y="5680075"/>
            <a:ext cx="1334083" cy="646331"/>
          </a:xfrm>
          <a:prstGeom prst="rect">
            <a:avLst/>
          </a:prstGeom>
          <a:noFill/>
          <a:ln w="9525">
            <a:noFill/>
            <a:miter lim="800000"/>
            <a:headEnd/>
            <a:tailEnd/>
          </a:ln>
        </p:spPr>
        <p:txBody>
          <a:bodyPr wrap="none">
            <a:spAutoFit/>
          </a:bodyPr>
          <a:lstStyle/>
          <a:p>
            <a:pPr eaLnBrk="0" hangingPunct="0"/>
            <a:r>
              <a:rPr lang="hu-HU">
                <a:solidFill>
                  <a:schemeClr val="accent2"/>
                </a:solidFill>
                <a:latin typeface="Calibri" panose="020F0502020204030204" pitchFamily="34" charset="0"/>
              </a:rPr>
              <a:t>kis   közepes</a:t>
            </a:r>
          </a:p>
          <a:p>
            <a:pPr eaLnBrk="0" hangingPunct="0"/>
            <a:r>
              <a:rPr lang="hu-HU">
                <a:solidFill>
                  <a:schemeClr val="accent2"/>
                </a:solidFill>
                <a:latin typeface="Calibri" panose="020F0502020204030204" pitchFamily="34" charset="0"/>
              </a:rPr>
              <a:t> lymphocyta</a:t>
            </a:r>
          </a:p>
        </p:txBody>
      </p:sp>
      <p:sp>
        <p:nvSpPr>
          <p:cNvPr id="19469" name="Line 14"/>
          <p:cNvSpPr>
            <a:spLocks noChangeShapeType="1"/>
          </p:cNvSpPr>
          <p:nvPr/>
        </p:nvSpPr>
        <p:spPr bwMode="auto">
          <a:xfrm flipV="1">
            <a:off x="6324600" y="3581400"/>
            <a:ext cx="152400" cy="22098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70" name="Line 15"/>
          <p:cNvSpPr>
            <a:spLocks noChangeShapeType="1"/>
          </p:cNvSpPr>
          <p:nvPr/>
        </p:nvSpPr>
        <p:spPr bwMode="auto">
          <a:xfrm flipV="1">
            <a:off x="7010400" y="4648200"/>
            <a:ext cx="0" cy="10668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71" name="Text Box 16"/>
          <p:cNvSpPr txBox="1">
            <a:spLocks noChangeArrowheads="1"/>
          </p:cNvSpPr>
          <p:nvPr/>
        </p:nvSpPr>
        <p:spPr bwMode="auto">
          <a:xfrm>
            <a:off x="7662863" y="5665788"/>
            <a:ext cx="1285929" cy="646331"/>
          </a:xfrm>
          <a:prstGeom prst="rect">
            <a:avLst/>
          </a:prstGeom>
          <a:noFill/>
          <a:ln w="9525">
            <a:noFill/>
            <a:miter lim="800000"/>
            <a:headEnd/>
            <a:tailEnd/>
          </a:ln>
        </p:spPr>
        <p:txBody>
          <a:bodyPr wrap="none">
            <a:spAutoFit/>
          </a:bodyPr>
          <a:lstStyle/>
          <a:p>
            <a:pPr eaLnBrk="0" hangingPunct="0"/>
            <a:r>
              <a:rPr lang="hu-HU">
                <a:solidFill>
                  <a:schemeClr val="accent2"/>
                </a:solidFill>
                <a:latin typeface="Calibri" panose="020F0502020204030204" pitchFamily="34" charset="0"/>
              </a:rPr>
              <a:t> neutrophil</a:t>
            </a:r>
          </a:p>
          <a:p>
            <a:pPr eaLnBrk="0" hangingPunct="0"/>
            <a:r>
              <a:rPr lang="hu-HU">
                <a:solidFill>
                  <a:schemeClr val="accent2"/>
                </a:solidFill>
                <a:latin typeface="Calibri" panose="020F0502020204030204" pitchFamily="34" charset="0"/>
              </a:rPr>
              <a:t>granulocyta</a:t>
            </a:r>
          </a:p>
        </p:txBody>
      </p:sp>
      <p:sp>
        <p:nvSpPr>
          <p:cNvPr id="19472" name="Line 17"/>
          <p:cNvSpPr>
            <a:spLocks noChangeShapeType="1"/>
          </p:cNvSpPr>
          <p:nvPr/>
        </p:nvSpPr>
        <p:spPr bwMode="auto">
          <a:xfrm flipH="1" flipV="1">
            <a:off x="7924800" y="4191000"/>
            <a:ext cx="381000" cy="1524000"/>
          </a:xfrm>
          <a:prstGeom prst="line">
            <a:avLst/>
          </a:prstGeom>
          <a:noFill/>
          <a:ln w="28575">
            <a:solidFill>
              <a:srgbClr val="CC0000"/>
            </a:solidFill>
            <a:round/>
            <a:headEnd/>
            <a:tailEnd type="triangle" w="med" len="med"/>
          </a:ln>
        </p:spPr>
        <p:txBody>
          <a:bodyPr wrap="none" anchor="ctr"/>
          <a:lstStyle/>
          <a:p>
            <a:endParaRPr lang="hu-HU">
              <a:latin typeface="Calibri" panose="020F0502020204030204" pitchFamily="34" charset="0"/>
            </a:endParaRPr>
          </a:p>
        </p:txBody>
      </p:sp>
      <p:sp>
        <p:nvSpPr>
          <p:cNvPr id="19473" name="Text Box 18"/>
          <p:cNvSpPr txBox="1">
            <a:spLocks noChangeArrowheads="1"/>
          </p:cNvSpPr>
          <p:nvPr/>
        </p:nvSpPr>
        <p:spPr bwMode="auto">
          <a:xfrm>
            <a:off x="2514600" y="404813"/>
            <a:ext cx="3547190" cy="461665"/>
          </a:xfrm>
          <a:prstGeom prst="rect">
            <a:avLst/>
          </a:prstGeom>
          <a:noFill/>
          <a:ln w="9525">
            <a:noFill/>
            <a:miter lim="800000"/>
            <a:headEnd/>
            <a:tailEnd/>
          </a:ln>
        </p:spPr>
        <p:txBody>
          <a:bodyPr wrap="none">
            <a:spAutoFit/>
          </a:bodyPr>
          <a:lstStyle/>
          <a:p>
            <a:r>
              <a:rPr lang="hu-HU" sz="2400">
                <a:solidFill>
                  <a:schemeClr val="accent2"/>
                </a:solidFill>
                <a:latin typeface="Calibri" panose="020F0502020204030204" pitchFamily="34" charset="0"/>
              </a:rPr>
              <a:t>Vérkenetben látható sejtek</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ELL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483" name="Rectangle 4"/>
          <p:cNvSpPr>
            <a:spLocks noChangeArrowheads="1"/>
          </p:cNvSpPr>
          <p:nvPr/>
        </p:nvSpPr>
        <p:spPr bwMode="auto">
          <a:xfrm>
            <a:off x="685800" y="404813"/>
            <a:ext cx="7772400" cy="762000"/>
          </a:xfrm>
          <a:prstGeom prst="rect">
            <a:avLst/>
          </a:prstGeom>
          <a:noFill/>
          <a:ln w="12700">
            <a:noFill/>
            <a:miter lim="800000"/>
            <a:headEnd/>
            <a:tailEnd/>
          </a:ln>
        </p:spPr>
        <p:txBody>
          <a:bodyPr anchor="ctr"/>
          <a:lstStyle/>
          <a:p>
            <a:r>
              <a:rPr lang="hu-HU" sz="3600" dirty="0">
                <a:solidFill>
                  <a:srgbClr val="FF9900"/>
                </a:solidFill>
                <a:latin typeface="Calibri" panose="020F0502020204030204" pitchFamily="34" charset="0"/>
              </a:rPr>
              <a:t>Vörösvértestek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503238" y="1125538"/>
            <a:ext cx="8135937" cy="5324535"/>
          </a:xfrm>
          <a:prstGeom prst="rect">
            <a:avLst/>
          </a:prstGeom>
          <a:noFill/>
          <a:ln w="9525">
            <a:noFill/>
            <a:miter lim="800000"/>
            <a:headEnd/>
            <a:tailEnd/>
          </a:ln>
        </p:spPr>
        <p:txBody>
          <a:bodyPr>
            <a:spAutoFit/>
          </a:bodyPr>
          <a:lstStyle/>
          <a:p>
            <a:pPr algn="just" eaLnBrk="0" hangingPunct="0"/>
            <a:r>
              <a:rPr lang="hu-HU" sz="2000" dirty="0">
                <a:solidFill>
                  <a:schemeClr val="accent2"/>
                </a:solidFill>
                <a:latin typeface="Calibri" panose="020F0502020204030204" pitchFamily="34" charset="0"/>
              </a:rPr>
              <a:t>A vér vizsgálata régóta fontos az orvosi diagnosztikában.</a:t>
            </a:r>
          </a:p>
          <a:p>
            <a:pPr algn="just" eaLnBrk="0" hangingPunct="0"/>
            <a:endParaRPr lang="hu-HU" sz="2000" dirty="0">
              <a:solidFill>
                <a:schemeClr val="accent2"/>
              </a:solidFill>
              <a:latin typeface="Calibri" panose="020F0502020204030204" pitchFamily="34" charset="0"/>
            </a:endParaRPr>
          </a:p>
          <a:p>
            <a:pPr algn="just" eaLnBrk="0" hangingPunct="0"/>
            <a:r>
              <a:rPr lang="hu-HU" sz="2000" dirty="0">
                <a:solidFill>
                  <a:schemeClr val="accent2"/>
                </a:solidFill>
                <a:latin typeface="Calibri" panose="020F0502020204030204" pitchFamily="34" charset="0"/>
              </a:rPr>
              <a:t>A vér kémiai, biokémiai vizsgálatán kívül az egyes vérsejtek sajátosságai, számuk, </a:t>
            </a:r>
            <a:r>
              <a:rPr lang="hu-HU" sz="2000" dirty="0" err="1">
                <a:solidFill>
                  <a:schemeClr val="accent2"/>
                </a:solidFill>
                <a:latin typeface="Calibri" panose="020F0502020204030204" pitchFamily="34" charset="0"/>
              </a:rPr>
              <a:t>festődésük</a:t>
            </a:r>
            <a:r>
              <a:rPr lang="hu-HU" sz="2000" dirty="0">
                <a:solidFill>
                  <a:schemeClr val="accent2"/>
                </a:solidFill>
                <a:latin typeface="Calibri" panose="020F0502020204030204" pitchFamily="34" charset="0"/>
              </a:rPr>
              <a:t> és molekuláris jellemzőik jól mutatják a szervezetben lezajló normális és </a:t>
            </a:r>
            <a:r>
              <a:rPr lang="hu-HU" sz="2000" dirty="0" err="1">
                <a:solidFill>
                  <a:schemeClr val="accent2"/>
                </a:solidFill>
                <a:latin typeface="Calibri" panose="020F0502020204030204" pitchFamily="34" charset="0"/>
              </a:rPr>
              <a:t>pathológiás</a:t>
            </a:r>
            <a:r>
              <a:rPr lang="hu-HU" sz="2000" dirty="0">
                <a:solidFill>
                  <a:schemeClr val="accent2"/>
                </a:solidFill>
                <a:latin typeface="Calibri" panose="020F0502020204030204" pitchFamily="34" charset="0"/>
              </a:rPr>
              <a:t> folyamatokat.</a:t>
            </a:r>
          </a:p>
          <a:p>
            <a:pPr algn="just" eaLnBrk="0" hangingPunct="0"/>
            <a:endParaRPr lang="hu-HU" sz="2000" dirty="0">
              <a:solidFill>
                <a:schemeClr val="accent2"/>
              </a:solidFill>
              <a:latin typeface="Calibri" panose="020F0502020204030204" pitchFamily="34" charset="0"/>
            </a:endParaRPr>
          </a:p>
          <a:p>
            <a:pPr algn="just" eaLnBrk="0" hangingPunct="0"/>
            <a:r>
              <a:rPr lang="hu-HU" sz="2000" dirty="0">
                <a:solidFill>
                  <a:schemeClr val="accent2"/>
                </a:solidFill>
                <a:latin typeface="Calibri" panose="020F0502020204030204" pitchFamily="34" charset="0"/>
              </a:rPr>
              <a:t>Felnőtt ember normál vérképe </a:t>
            </a:r>
            <a:r>
              <a:rPr lang="hu-HU" sz="2000" dirty="0">
                <a:solidFill>
                  <a:srgbClr val="660033"/>
                </a:solidFill>
                <a:latin typeface="Calibri" panose="020F0502020204030204" pitchFamily="34" charset="0"/>
              </a:rPr>
              <a:t>db/1 ml</a:t>
            </a:r>
            <a:r>
              <a:rPr lang="hu-HU" sz="2000" dirty="0">
                <a:solidFill>
                  <a:schemeClr val="accent2"/>
                </a:solidFill>
                <a:latin typeface="Calibri" panose="020F0502020204030204" pitchFamily="34" charset="0"/>
              </a:rPr>
              <a:t>:</a:t>
            </a:r>
          </a:p>
          <a:p>
            <a:pPr algn="just" eaLnBrk="0" hangingPunct="0"/>
            <a:endParaRPr lang="hu-HU" sz="2000" dirty="0">
              <a:solidFill>
                <a:schemeClr val="accent2"/>
              </a:solidFill>
              <a:latin typeface="Calibri" panose="020F0502020204030204" pitchFamily="34" charset="0"/>
            </a:endParaRPr>
          </a:p>
          <a:p>
            <a:pPr algn="just" eaLnBrk="0" hangingPunct="0"/>
            <a:r>
              <a:rPr lang="hu-HU" sz="2000" dirty="0">
                <a:solidFill>
                  <a:schemeClr val="accent2"/>
                </a:solidFill>
                <a:latin typeface="Calibri" panose="020F0502020204030204" pitchFamily="34" charset="0"/>
              </a:rPr>
              <a:t>Vörösvérsejtek: </a:t>
            </a:r>
            <a:r>
              <a:rPr lang="hu-HU" sz="2000" dirty="0" err="1">
                <a:solidFill>
                  <a:schemeClr val="accent2"/>
                </a:solidFill>
                <a:latin typeface="Calibri" panose="020F0502020204030204" pitchFamily="34" charset="0"/>
              </a:rPr>
              <a:t>erythrocyták</a:t>
            </a:r>
            <a:r>
              <a:rPr lang="hu-HU" sz="2000" dirty="0">
                <a:solidFill>
                  <a:schemeClr val="accent2"/>
                </a:solidFill>
                <a:latin typeface="Calibri" panose="020F0502020204030204" pitchFamily="34" charset="0"/>
              </a:rPr>
              <a:t>		</a:t>
            </a:r>
            <a:r>
              <a:rPr lang="hu-HU" sz="2000" dirty="0">
                <a:solidFill>
                  <a:srgbClr val="660033"/>
                </a:solidFill>
                <a:latin typeface="Calibri" panose="020F0502020204030204" pitchFamily="34" charset="0"/>
              </a:rPr>
              <a:t>4,5-5 millió</a:t>
            </a:r>
          </a:p>
          <a:p>
            <a:pPr algn="just" eaLnBrk="0" hangingPunct="0"/>
            <a:r>
              <a:rPr lang="hu-HU" sz="2000" dirty="0">
                <a:solidFill>
                  <a:schemeClr val="accent2"/>
                </a:solidFill>
                <a:latin typeface="Calibri" panose="020F0502020204030204" pitchFamily="34" charset="0"/>
              </a:rPr>
              <a:t>					 (ebből 0,5% a </a:t>
            </a:r>
            <a:r>
              <a:rPr lang="hu-HU" sz="2000" dirty="0" err="1">
                <a:solidFill>
                  <a:schemeClr val="accent2"/>
                </a:solidFill>
                <a:latin typeface="Calibri" panose="020F0502020204030204" pitchFamily="34" charset="0"/>
              </a:rPr>
              <a:t>reticulocyta</a:t>
            </a:r>
            <a:r>
              <a:rPr lang="hu-HU" sz="2000" dirty="0">
                <a:solidFill>
                  <a:schemeClr val="accent2"/>
                </a:solidFill>
                <a:latin typeface="Calibri" panose="020F0502020204030204" pitchFamily="34" charset="0"/>
              </a:rPr>
              <a:t>)</a:t>
            </a:r>
          </a:p>
          <a:p>
            <a:pPr algn="just" eaLnBrk="0" hangingPunct="0"/>
            <a:endParaRPr lang="hu-HU" sz="2000" dirty="0">
              <a:solidFill>
                <a:schemeClr val="accent2"/>
              </a:solidFill>
              <a:latin typeface="Calibri" panose="020F0502020204030204" pitchFamily="34" charset="0"/>
            </a:endParaRPr>
          </a:p>
          <a:p>
            <a:pPr algn="just" eaLnBrk="0" hangingPunct="0"/>
            <a:r>
              <a:rPr lang="hu-HU" sz="2000" dirty="0">
                <a:solidFill>
                  <a:schemeClr val="accent2"/>
                </a:solidFill>
                <a:latin typeface="Calibri" panose="020F0502020204030204" pitchFamily="34" charset="0"/>
              </a:rPr>
              <a:t>Fehérvérsejtek: </a:t>
            </a:r>
            <a:r>
              <a:rPr lang="hu-HU" sz="2000" dirty="0" err="1">
                <a:solidFill>
                  <a:schemeClr val="accent2"/>
                </a:solidFill>
                <a:latin typeface="Calibri" panose="020F0502020204030204" pitchFamily="34" charset="0"/>
              </a:rPr>
              <a:t>leukocyták</a:t>
            </a:r>
            <a:r>
              <a:rPr lang="hu-HU" sz="2000" dirty="0">
                <a:solidFill>
                  <a:schemeClr val="accent2"/>
                </a:solidFill>
                <a:latin typeface="Calibri" panose="020F0502020204030204" pitchFamily="34" charset="0"/>
              </a:rPr>
              <a:t>		</a:t>
            </a:r>
            <a:r>
              <a:rPr lang="hu-HU" sz="2000" dirty="0">
                <a:solidFill>
                  <a:srgbClr val="660033"/>
                </a:solidFill>
                <a:latin typeface="Calibri" panose="020F0502020204030204" pitchFamily="34" charset="0"/>
              </a:rPr>
              <a:t>5-7000</a:t>
            </a:r>
          </a:p>
          <a:p>
            <a:pPr algn="just" eaLnBrk="0" hangingPunct="0"/>
            <a:r>
              <a:rPr lang="hu-HU" sz="2000" dirty="0">
                <a:solidFill>
                  <a:schemeClr val="accent2"/>
                </a:solidFill>
                <a:latin typeface="Calibri" panose="020F0502020204030204" pitchFamily="34" charset="0"/>
              </a:rPr>
              <a:t>	ezen belül: 	</a:t>
            </a:r>
            <a:r>
              <a:rPr lang="hu-HU" sz="2000" dirty="0" err="1">
                <a:solidFill>
                  <a:schemeClr val="accent2"/>
                </a:solidFill>
                <a:latin typeface="Calibri" panose="020F0502020204030204" pitchFamily="34" charset="0"/>
              </a:rPr>
              <a:t>neutrophil</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granulocyta</a:t>
            </a:r>
            <a:r>
              <a:rPr lang="hu-HU" sz="2000" dirty="0">
                <a:solidFill>
                  <a:schemeClr val="accent2"/>
                </a:solidFill>
                <a:latin typeface="Calibri" panose="020F0502020204030204" pitchFamily="34" charset="0"/>
              </a:rPr>
              <a:t>: 60-70%</a:t>
            </a:r>
          </a:p>
          <a:p>
            <a:pPr algn="just" eaLnBrk="0" hangingPunct="0"/>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eosinophil</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granulocyta</a:t>
            </a:r>
            <a:r>
              <a:rPr lang="hu-HU" sz="2000" dirty="0">
                <a:solidFill>
                  <a:schemeClr val="accent2"/>
                </a:solidFill>
                <a:latin typeface="Calibri" panose="020F0502020204030204" pitchFamily="34" charset="0"/>
              </a:rPr>
              <a:t>: 2-3%</a:t>
            </a:r>
          </a:p>
          <a:p>
            <a:pPr algn="just" eaLnBrk="0" hangingPunct="0"/>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basophil</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granulocyta</a:t>
            </a:r>
            <a:r>
              <a:rPr lang="hu-HU" sz="2000" dirty="0">
                <a:solidFill>
                  <a:schemeClr val="accent2"/>
                </a:solidFill>
                <a:latin typeface="Calibri" panose="020F0502020204030204" pitchFamily="34" charset="0"/>
              </a:rPr>
              <a:t>: 0-0,5%</a:t>
            </a:r>
          </a:p>
          <a:p>
            <a:pPr algn="just" eaLnBrk="0" hangingPunct="0"/>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lymphocyta</a:t>
            </a:r>
            <a:r>
              <a:rPr lang="hu-HU" sz="2000" dirty="0">
                <a:solidFill>
                  <a:schemeClr val="accent2"/>
                </a:solidFill>
                <a:latin typeface="Calibri" panose="020F0502020204030204" pitchFamily="34" charset="0"/>
              </a:rPr>
              <a:t>:		20-30%</a:t>
            </a:r>
          </a:p>
          <a:p>
            <a:pPr algn="just" eaLnBrk="0" hangingPunct="0"/>
            <a:r>
              <a:rPr lang="hu-HU" sz="2000" dirty="0">
                <a:solidFill>
                  <a:schemeClr val="accent2"/>
                </a:solidFill>
                <a:latin typeface="Calibri" panose="020F0502020204030204" pitchFamily="34" charset="0"/>
              </a:rPr>
              <a:t>Vérlemezkék: 				</a:t>
            </a:r>
            <a:r>
              <a:rPr lang="hu-HU" sz="2000" dirty="0">
                <a:solidFill>
                  <a:srgbClr val="660033"/>
                </a:solidFill>
                <a:latin typeface="Calibri" panose="020F0502020204030204" pitchFamily="34" charset="0"/>
              </a:rPr>
              <a:t>150-200 000</a:t>
            </a:r>
            <a:endParaRPr lang="hu-HU" sz="2000" dirty="0">
              <a:solidFill>
                <a:schemeClr val="accent2"/>
              </a:solidFill>
              <a:latin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6804025" y="765175"/>
            <a:ext cx="2036763" cy="2971800"/>
          </a:xfrm>
          <a:prstGeom prst="rect">
            <a:avLst/>
          </a:prstGeom>
          <a:noFill/>
          <a:ln w="12700">
            <a:solidFill>
              <a:schemeClr val="tx1"/>
            </a:solid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3095625" y="4837113"/>
            <a:ext cx="3276600" cy="1905000"/>
          </a:xfrm>
          <a:prstGeom prst="rect">
            <a:avLst/>
          </a:prstGeom>
          <a:noFill/>
          <a:ln w="12700">
            <a:solidFill>
              <a:schemeClr val="tx1"/>
            </a:solidFill>
            <a:miter lim="800000"/>
            <a:headEnd/>
            <a:tailEnd/>
          </a:ln>
        </p:spPr>
      </p:pic>
      <p:pic>
        <p:nvPicPr>
          <p:cNvPr id="21508" name="Picture 4"/>
          <p:cNvPicPr>
            <a:picLocks noChangeAspect="1" noChangeArrowheads="1"/>
          </p:cNvPicPr>
          <p:nvPr/>
        </p:nvPicPr>
        <p:blipFill>
          <a:blip r:embed="rId5" cstate="print"/>
          <a:srcRect/>
          <a:stretch>
            <a:fillRect/>
          </a:stretch>
        </p:blipFill>
        <p:spPr bwMode="auto">
          <a:xfrm>
            <a:off x="6588125" y="3933825"/>
            <a:ext cx="2273300" cy="2647950"/>
          </a:xfrm>
          <a:prstGeom prst="rect">
            <a:avLst/>
          </a:prstGeom>
          <a:noFill/>
          <a:ln w="12700">
            <a:solidFill>
              <a:schemeClr val="tx1"/>
            </a:solidFill>
            <a:miter lim="800000"/>
            <a:headEnd/>
            <a:tailEnd/>
          </a:ln>
        </p:spPr>
      </p:pic>
      <p:sp>
        <p:nvSpPr>
          <p:cNvPr id="21509" name="Rectangle 5"/>
          <p:cNvSpPr>
            <a:spLocks noGrp="1" noChangeArrowheads="1"/>
          </p:cNvSpPr>
          <p:nvPr>
            <p:ph type="title"/>
          </p:nvPr>
        </p:nvSpPr>
        <p:spPr>
          <a:xfrm>
            <a:off x="2438400" y="76200"/>
            <a:ext cx="4343400" cy="1143000"/>
          </a:xfrm>
          <a:solidFill>
            <a:schemeClr val="accent1"/>
          </a:solidFill>
        </p:spPr>
        <p:txBody>
          <a:bodyPr/>
          <a:lstStyle/>
          <a:p>
            <a:pPr eaLnBrk="1" hangingPunct="1"/>
            <a:r>
              <a:rPr lang="en-US" altLang="en-US" sz="2800">
                <a:solidFill>
                  <a:schemeClr val="accent2"/>
                </a:solidFill>
                <a:latin typeface="Calibri" panose="020F0502020204030204" pitchFamily="34" charset="0"/>
              </a:rPr>
              <a:t>V</a:t>
            </a:r>
            <a:r>
              <a:rPr lang="hu-HU" altLang="en-US" sz="2800">
                <a:solidFill>
                  <a:schemeClr val="accent2"/>
                </a:solidFill>
                <a:latin typeface="Calibri" panose="020F0502020204030204" pitchFamily="34" charset="0"/>
              </a:rPr>
              <a:t>örösvértestek </a:t>
            </a:r>
            <a:r>
              <a:rPr lang="en-US" altLang="en-US" sz="2800">
                <a:solidFill>
                  <a:schemeClr val="accent2"/>
                </a:solidFill>
                <a:latin typeface="Calibri" panose="020F0502020204030204" pitchFamily="34" charset="0"/>
              </a:rPr>
              <a:t>(</a:t>
            </a:r>
            <a:r>
              <a:rPr lang="hu-HU" altLang="en-US" sz="2800">
                <a:solidFill>
                  <a:schemeClr val="accent2"/>
                </a:solidFill>
                <a:latin typeface="Calibri" panose="020F0502020204030204" pitchFamily="34" charset="0"/>
              </a:rPr>
              <a:t>erythroc</a:t>
            </a:r>
            <a:r>
              <a:rPr lang="en-US" altLang="en-US" sz="2800">
                <a:solidFill>
                  <a:schemeClr val="accent2"/>
                </a:solidFill>
                <a:latin typeface="Calibri" panose="020F0502020204030204" pitchFamily="34" charset="0"/>
              </a:rPr>
              <a:t>y</a:t>
            </a:r>
            <a:r>
              <a:rPr lang="hu-HU" altLang="en-US" sz="2800">
                <a:solidFill>
                  <a:schemeClr val="accent2"/>
                </a:solidFill>
                <a:latin typeface="Calibri" panose="020F0502020204030204" pitchFamily="34" charset="0"/>
              </a:rPr>
              <a:t>ták)</a:t>
            </a:r>
            <a:endParaRPr lang="hu-HU" sz="2800">
              <a:solidFill>
                <a:schemeClr val="accent2"/>
              </a:solidFill>
              <a:latin typeface="Calibri" panose="020F0502020204030204" pitchFamily="34" charset="0"/>
            </a:endParaRPr>
          </a:p>
        </p:txBody>
      </p:sp>
      <p:pic>
        <p:nvPicPr>
          <p:cNvPr id="21510" name="Picture 6" descr="19_03"/>
          <p:cNvPicPr>
            <a:picLocks noChangeAspect="1" noChangeArrowheads="1"/>
          </p:cNvPicPr>
          <p:nvPr/>
        </p:nvPicPr>
        <p:blipFill>
          <a:blip r:embed="rId6" cstate="print"/>
          <a:srcRect l="66437"/>
          <a:stretch>
            <a:fillRect/>
          </a:stretch>
        </p:blipFill>
        <p:spPr bwMode="auto">
          <a:xfrm>
            <a:off x="242888" y="1196975"/>
            <a:ext cx="2457450" cy="5486400"/>
          </a:xfrm>
          <a:prstGeom prst="rect">
            <a:avLst/>
          </a:prstGeom>
          <a:noFill/>
          <a:ln w="12700">
            <a:solidFill>
              <a:schemeClr val="tx1"/>
            </a:solidFill>
            <a:miter lim="800000"/>
            <a:headEnd/>
            <a:tailEnd/>
          </a:ln>
        </p:spPr>
      </p:pic>
      <p:sp>
        <p:nvSpPr>
          <p:cNvPr id="21511" name="Text Box 7"/>
          <p:cNvSpPr txBox="1">
            <a:spLocks noChangeArrowheads="1"/>
          </p:cNvSpPr>
          <p:nvPr/>
        </p:nvSpPr>
        <p:spPr bwMode="auto">
          <a:xfrm>
            <a:off x="2895600" y="1125538"/>
            <a:ext cx="3352800" cy="3416320"/>
          </a:xfrm>
          <a:prstGeom prst="rect">
            <a:avLst/>
          </a:prstGeom>
          <a:noFill/>
          <a:ln w="9525">
            <a:noFill/>
            <a:miter lim="800000"/>
            <a:headEnd/>
            <a:tailEnd/>
          </a:ln>
        </p:spPr>
        <p:txBody>
          <a:bodyPr>
            <a:spAutoFit/>
          </a:bodyPr>
          <a:lstStyle/>
          <a:p>
            <a:pPr eaLnBrk="0" hangingPunct="0">
              <a:spcBef>
                <a:spcPct val="50000"/>
              </a:spcBef>
            </a:pPr>
            <a:r>
              <a:rPr lang="hu-HU" b="1">
                <a:solidFill>
                  <a:schemeClr val="accent2"/>
                </a:solidFill>
                <a:latin typeface="Calibri" panose="020F0502020204030204" pitchFamily="34" charset="0"/>
              </a:rPr>
              <a:t>Jellegzetességei:</a:t>
            </a:r>
          </a:p>
          <a:p>
            <a:pPr eaLnBrk="0" hangingPunct="0">
              <a:spcBef>
                <a:spcPct val="50000"/>
              </a:spcBef>
              <a:buFontTx/>
              <a:buChar char="•"/>
            </a:pPr>
            <a:r>
              <a:rPr lang="hu-HU">
                <a:solidFill>
                  <a:schemeClr val="accent2"/>
                </a:solidFill>
                <a:latin typeface="Calibri" panose="020F0502020204030204" pitchFamily="34" charset="0"/>
              </a:rPr>
              <a:t> nincs sejtmagjuk;</a:t>
            </a:r>
          </a:p>
          <a:p>
            <a:pPr eaLnBrk="0" hangingPunct="0">
              <a:spcBef>
                <a:spcPct val="50000"/>
              </a:spcBef>
              <a:buFontTx/>
              <a:buChar char="•"/>
            </a:pPr>
            <a:r>
              <a:rPr lang="hu-HU">
                <a:solidFill>
                  <a:schemeClr val="accent2"/>
                </a:solidFill>
                <a:latin typeface="Calibri" panose="020F0502020204030204" pitchFamily="34" charset="0"/>
              </a:rPr>
              <a:t> bikonkáv alakjuk van, ami speciális sejtvázat igényel (spektrin stb.);</a:t>
            </a:r>
          </a:p>
          <a:p>
            <a:pPr eaLnBrk="0" hangingPunct="0">
              <a:spcBef>
                <a:spcPct val="50000"/>
              </a:spcBef>
              <a:buFontTx/>
              <a:buChar char="•"/>
            </a:pPr>
            <a:r>
              <a:rPr lang="hu-HU">
                <a:solidFill>
                  <a:schemeClr val="accent2"/>
                </a:solidFill>
                <a:latin typeface="Calibri" panose="020F0502020204030204" pitchFamily="34" charset="0"/>
              </a:rPr>
              <a:t> méretük: lásd ábra.</a:t>
            </a:r>
          </a:p>
          <a:p>
            <a:pPr eaLnBrk="0" hangingPunct="0">
              <a:spcBef>
                <a:spcPct val="50000"/>
              </a:spcBef>
            </a:pPr>
            <a:r>
              <a:rPr lang="hu-HU" b="1">
                <a:solidFill>
                  <a:schemeClr val="accent2"/>
                </a:solidFill>
                <a:latin typeface="Calibri" panose="020F0502020204030204" pitchFamily="34" charset="0"/>
              </a:rPr>
              <a:t>Szerepük:</a:t>
            </a:r>
          </a:p>
          <a:p>
            <a:pPr eaLnBrk="0" hangingPunct="0">
              <a:spcBef>
                <a:spcPct val="50000"/>
              </a:spcBef>
            </a:pPr>
            <a:r>
              <a:rPr lang="hu-HU">
                <a:solidFill>
                  <a:schemeClr val="accent2"/>
                </a:solidFill>
                <a:latin typeface="Calibri" panose="020F0502020204030204" pitchFamily="34" charset="0"/>
              </a:rPr>
              <a:t> oxigén és szén-dioxid szállítás;</a:t>
            </a:r>
          </a:p>
          <a:p>
            <a:pPr eaLnBrk="0" hangingPunct="0">
              <a:spcBef>
                <a:spcPct val="50000"/>
              </a:spcBef>
            </a:pPr>
            <a:r>
              <a:rPr lang="hu-HU" b="1">
                <a:solidFill>
                  <a:schemeClr val="accent2"/>
                </a:solidFill>
                <a:latin typeface="Calibri" panose="020F0502020204030204" pitchFamily="34" charset="0"/>
              </a:rPr>
              <a:t>Élettartam:</a:t>
            </a:r>
            <a:r>
              <a:rPr lang="hu-HU">
                <a:solidFill>
                  <a:schemeClr val="accent2"/>
                </a:solidFill>
                <a:latin typeface="Calibri" panose="020F0502020204030204" pitchFamily="34" charset="0"/>
              </a:rPr>
              <a:t> 120 nap</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cstate="print"/>
          <a:srcRect/>
          <a:stretch>
            <a:fillRect/>
          </a:stretch>
        </p:blipFill>
        <p:spPr bwMode="auto">
          <a:xfrm>
            <a:off x="1492250" y="1773238"/>
            <a:ext cx="6157913" cy="4127500"/>
          </a:xfrm>
          <a:prstGeom prst="rect">
            <a:avLst/>
          </a:prstGeom>
          <a:noFill/>
          <a:ln w="9525">
            <a:noFill/>
            <a:miter lim="800000"/>
            <a:headEnd/>
            <a:tailEnd/>
          </a:ln>
        </p:spPr>
      </p:pic>
      <p:sp>
        <p:nvSpPr>
          <p:cNvPr id="22531" name="Rectangle 5"/>
          <p:cNvSpPr>
            <a:spLocks noChangeArrowheads="1"/>
          </p:cNvSpPr>
          <p:nvPr/>
        </p:nvSpPr>
        <p:spPr bwMode="auto">
          <a:xfrm>
            <a:off x="900113" y="2924175"/>
            <a:ext cx="4608512" cy="3240088"/>
          </a:xfrm>
          <a:prstGeom prst="rect">
            <a:avLst/>
          </a:prstGeom>
          <a:solidFill>
            <a:schemeClr val="bg1"/>
          </a:solidFill>
          <a:ln w="9525">
            <a:noFill/>
            <a:miter lim="800000"/>
            <a:headEnd/>
            <a:tailEnd/>
          </a:ln>
        </p:spPr>
        <p:txBody>
          <a:bodyPr wrap="none" anchor="ctr"/>
          <a:lstStyle/>
          <a:p>
            <a:endParaRPr lang="en-US"/>
          </a:p>
        </p:txBody>
      </p:sp>
      <p:sp>
        <p:nvSpPr>
          <p:cNvPr id="22532" name="Text Box 5"/>
          <p:cNvSpPr txBox="1">
            <a:spLocks noChangeArrowheads="1"/>
          </p:cNvSpPr>
          <p:nvPr/>
        </p:nvSpPr>
        <p:spPr bwMode="auto">
          <a:xfrm>
            <a:off x="611188" y="476250"/>
            <a:ext cx="8281987" cy="830997"/>
          </a:xfrm>
          <a:prstGeom prst="rect">
            <a:avLst/>
          </a:prstGeom>
          <a:noFill/>
          <a:ln w="9525">
            <a:noFill/>
            <a:miter lim="800000"/>
            <a:headEnd/>
            <a:tailEnd/>
          </a:ln>
        </p:spPr>
        <p:txBody>
          <a:bodyPr>
            <a:spAutoFit/>
          </a:bodyPr>
          <a:lstStyle/>
          <a:p>
            <a:pPr algn="ctr" eaLnBrk="0" hangingPunct="0">
              <a:spcBef>
                <a:spcPct val="50000"/>
              </a:spcBef>
            </a:pPr>
            <a:r>
              <a:rPr lang="hu-HU" sz="2400" dirty="0">
                <a:solidFill>
                  <a:schemeClr val="accent2"/>
                </a:solidFill>
                <a:latin typeface="Calibri" panose="020F0502020204030204" pitchFamily="34" charset="0"/>
              </a:rPr>
              <a:t>Az </a:t>
            </a:r>
            <a:r>
              <a:rPr lang="hu-HU" sz="2400" dirty="0" err="1">
                <a:solidFill>
                  <a:schemeClr val="accent2"/>
                </a:solidFill>
                <a:latin typeface="Calibri" panose="020F0502020204030204" pitchFamily="34" charset="0"/>
              </a:rPr>
              <a:t>erythroblasztok</a:t>
            </a:r>
            <a:r>
              <a:rPr lang="hu-HU" sz="2400" dirty="0">
                <a:solidFill>
                  <a:schemeClr val="accent2"/>
                </a:solidFill>
                <a:latin typeface="Calibri" panose="020F0502020204030204" pitchFamily="34" charset="0"/>
              </a:rPr>
              <a:t> az érés során elvesztik magjukat (</a:t>
            </a:r>
            <a:r>
              <a:rPr lang="hu-HU" sz="2400" dirty="0" err="1">
                <a:solidFill>
                  <a:schemeClr val="accent2"/>
                </a:solidFill>
                <a:latin typeface="Calibri" panose="020F0502020204030204" pitchFamily="34" charset="0"/>
              </a:rPr>
              <a:t>retikulocyta</a:t>
            </a:r>
            <a:r>
              <a:rPr lang="hu-HU" sz="2400" dirty="0">
                <a:solidFill>
                  <a:schemeClr val="accent2"/>
                </a:solidFill>
                <a:latin typeface="Calibri" panose="020F0502020204030204" pitchFamily="34" charset="0"/>
              </a:rPr>
              <a:t>), majd sejtalkotóik nagy részét is (</a:t>
            </a:r>
            <a:r>
              <a:rPr lang="hu-HU" sz="2400" dirty="0" err="1">
                <a:solidFill>
                  <a:schemeClr val="accent2"/>
                </a:solidFill>
                <a:latin typeface="Calibri" panose="020F0502020204030204" pitchFamily="34" charset="0"/>
              </a:rPr>
              <a:t>eritrocyta</a:t>
            </a:r>
            <a:r>
              <a:rPr lang="hu-HU" sz="2400" dirty="0">
                <a:solidFill>
                  <a:schemeClr val="accent2"/>
                </a:solidFill>
                <a:latin typeface="Calibri" panose="020F0502020204030204" pitchFamily="34" charset="0"/>
              </a:rPr>
              <a:t>)</a:t>
            </a:r>
          </a:p>
        </p:txBody>
      </p:sp>
      <p:sp>
        <p:nvSpPr>
          <p:cNvPr id="22533" name="Text Box 5"/>
          <p:cNvSpPr txBox="1">
            <a:spLocks noChangeArrowheads="1"/>
          </p:cNvSpPr>
          <p:nvPr/>
        </p:nvSpPr>
        <p:spPr bwMode="auto">
          <a:xfrm>
            <a:off x="395288" y="4868863"/>
            <a:ext cx="3788217" cy="646331"/>
          </a:xfrm>
          <a:prstGeom prst="rect">
            <a:avLst/>
          </a:prstGeom>
          <a:noFill/>
          <a:ln w="9525">
            <a:noFill/>
            <a:miter lim="800000"/>
            <a:headEnd/>
            <a:tailEnd/>
          </a:ln>
        </p:spPr>
        <p:txBody>
          <a:bodyPr wrap="none">
            <a:spAutoFit/>
          </a:bodyPr>
          <a:lstStyle/>
          <a:p>
            <a:r>
              <a:rPr lang="hu-HU" dirty="0">
                <a:solidFill>
                  <a:srgbClr val="002060"/>
                </a:solidFill>
                <a:latin typeface="Calibri" panose="020F0502020204030204" pitchFamily="34" charset="0"/>
              </a:rPr>
              <a:t>A </a:t>
            </a:r>
            <a:r>
              <a:rPr lang="hu-HU" dirty="0" err="1">
                <a:solidFill>
                  <a:srgbClr val="002060"/>
                </a:solidFill>
                <a:latin typeface="Calibri" panose="020F0502020204030204" pitchFamily="34" charset="0"/>
              </a:rPr>
              <a:t>reticulocyták</a:t>
            </a:r>
            <a:r>
              <a:rPr lang="hu-HU" dirty="0">
                <a:solidFill>
                  <a:srgbClr val="002060"/>
                </a:solidFill>
                <a:latin typeface="Calibri" panose="020F0502020204030204" pitchFamily="34" charset="0"/>
              </a:rPr>
              <a:t> száma megnövekszik a </a:t>
            </a:r>
          </a:p>
          <a:p>
            <a:r>
              <a:rPr lang="hu-HU" dirty="0">
                <a:solidFill>
                  <a:srgbClr val="002060"/>
                </a:solidFill>
                <a:latin typeface="Calibri" panose="020F0502020204030204" pitchFamily="34" charset="0"/>
              </a:rPr>
              <a:t>vérkenetben nagy vérveszteség után.</a:t>
            </a:r>
            <a:endParaRPr lang="en-US" dirty="0">
              <a:solidFill>
                <a:srgbClr val="002060"/>
              </a:solidFill>
              <a:latin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M45278-006-f002"/>
          <p:cNvPicPr>
            <a:picLocks noChangeAspect="1" noChangeArrowheads="1"/>
          </p:cNvPicPr>
          <p:nvPr/>
        </p:nvPicPr>
        <p:blipFill>
          <a:blip r:embed="rId3" cstate="print"/>
          <a:srcRect/>
          <a:stretch>
            <a:fillRect/>
          </a:stretch>
        </p:blipFill>
        <p:spPr bwMode="auto">
          <a:xfrm>
            <a:off x="1979613" y="549275"/>
            <a:ext cx="5268912" cy="5818188"/>
          </a:xfrm>
          <a:prstGeom prst="rect">
            <a:avLst/>
          </a:prstGeom>
          <a:noFill/>
          <a:ln w="9525">
            <a:solidFill>
              <a:schemeClr val="tx1"/>
            </a:solidFill>
            <a:miter lim="800000"/>
            <a:headEnd/>
            <a:tailEnd/>
          </a:ln>
        </p:spPr>
      </p:pic>
      <p:sp>
        <p:nvSpPr>
          <p:cNvPr id="23555" name="Text Box 3"/>
          <p:cNvSpPr txBox="1">
            <a:spLocks noChangeArrowheads="1"/>
          </p:cNvSpPr>
          <p:nvPr/>
        </p:nvSpPr>
        <p:spPr bwMode="auto">
          <a:xfrm>
            <a:off x="611188" y="6381750"/>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6-2 Cell membrane of a red blood cell</a:t>
            </a:r>
          </a:p>
        </p:txBody>
      </p:sp>
      <p:sp>
        <p:nvSpPr>
          <p:cNvPr id="23556"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28 November 2010 05:02 PM)</a:t>
            </a:r>
          </a:p>
        </p:txBody>
      </p:sp>
      <p:sp>
        <p:nvSpPr>
          <p:cNvPr id="23557"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23558" name="Text Box 5"/>
          <p:cNvSpPr txBox="1">
            <a:spLocks noChangeArrowheads="1"/>
          </p:cNvSpPr>
          <p:nvPr/>
        </p:nvSpPr>
        <p:spPr bwMode="auto">
          <a:xfrm>
            <a:off x="1828800" y="127000"/>
            <a:ext cx="5638800" cy="461963"/>
          </a:xfrm>
          <a:prstGeom prst="rect">
            <a:avLst/>
          </a:prstGeom>
          <a:noFill/>
          <a:ln w="9525">
            <a:noFill/>
            <a:miter lim="800000"/>
            <a:headEnd/>
            <a:tailEnd/>
          </a:ln>
        </p:spPr>
        <p:txBody>
          <a:bodyPr>
            <a:spAutoFit/>
          </a:bodyPr>
          <a:lstStyle/>
          <a:p>
            <a:pPr algn="ctr" eaLnBrk="0" hangingPunct="0">
              <a:spcBef>
                <a:spcPct val="50000"/>
              </a:spcBef>
            </a:pPr>
            <a:r>
              <a:rPr lang="hu-HU" sz="2400" dirty="0">
                <a:solidFill>
                  <a:schemeClr val="accent2"/>
                </a:solidFill>
                <a:latin typeface="Calibri" panose="020F0502020204030204" pitchFamily="34" charset="0"/>
              </a:rPr>
              <a:t>A vörösvértest sejtmembránja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l="15750" t="10500" r="15750" b="10500"/>
          <a:stretch>
            <a:fillRect/>
          </a:stretch>
        </p:blipFill>
        <p:spPr bwMode="auto">
          <a:xfrm>
            <a:off x="5181600" y="1066800"/>
            <a:ext cx="3130550" cy="2708275"/>
          </a:xfrm>
          <a:prstGeom prst="rect">
            <a:avLst/>
          </a:prstGeom>
          <a:noFill/>
          <a:ln w="9525">
            <a:noFill/>
            <a:miter lim="800000"/>
            <a:headEnd/>
            <a:tailEnd/>
          </a:ln>
        </p:spPr>
      </p:pic>
      <p:sp>
        <p:nvSpPr>
          <p:cNvPr id="24579" name="Rectangle 3"/>
          <p:cNvSpPr>
            <a:spLocks noGrp="1" noChangeArrowheads="1"/>
          </p:cNvSpPr>
          <p:nvPr>
            <p:ph type="title"/>
          </p:nvPr>
        </p:nvSpPr>
        <p:spPr>
          <a:xfrm>
            <a:off x="685800" y="228600"/>
            <a:ext cx="7772400" cy="762000"/>
          </a:xfrm>
          <a:solidFill>
            <a:schemeClr val="accent1"/>
          </a:solidFill>
        </p:spPr>
        <p:txBody>
          <a:bodyPr/>
          <a:lstStyle/>
          <a:p>
            <a:pPr eaLnBrk="1" hangingPunct="1"/>
            <a:r>
              <a:rPr lang="hu-HU" altLang="en-US" sz="3200" dirty="0" err="1">
                <a:solidFill>
                  <a:schemeClr val="accent2"/>
                </a:solidFill>
                <a:latin typeface="Calibri" panose="020F0502020204030204" pitchFamily="34" charset="0"/>
              </a:rPr>
              <a:t>Vérlemezkék</a:t>
            </a:r>
            <a:r>
              <a:rPr lang="hu-HU" altLang="en-US" sz="3200" dirty="0">
                <a:solidFill>
                  <a:schemeClr val="accent2"/>
                </a:solidFill>
                <a:latin typeface="Calibri" panose="020F0502020204030204" pitchFamily="34" charset="0"/>
              </a:rPr>
              <a:t> (</a:t>
            </a:r>
            <a:r>
              <a:rPr lang="en-US" altLang="en-US" sz="3200" dirty="0">
                <a:solidFill>
                  <a:schemeClr val="accent2"/>
                </a:solidFill>
                <a:latin typeface="Calibri" panose="020F0502020204030204" pitchFamily="34" charset="0"/>
              </a:rPr>
              <a:t>t</a:t>
            </a:r>
            <a:r>
              <a:rPr lang="hu-HU" altLang="en-US" sz="3200" dirty="0" err="1">
                <a:solidFill>
                  <a:schemeClr val="accent2"/>
                </a:solidFill>
                <a:latin typeface="Calibri" panose="020F0502020204030204" pitchFamily="34" charset="0"/>
              </a:rPr>
              <a:t>hromboc</a:t>
            </a:r>
            <a:r>
              <a:rPr lang="en-US" altLang="en-US" sz="3200" dirty="0">
                <a:solidFill>
                  <a:schemeClr val="accent2"/>
                </a:solidFill>
                <a:latin typeface="Calibri" panose="020F0502020204030204" pitchFamily="34" charset="0"/>
              </a:rPr>
              <a:t>y</a:t>
            </a:r>
            <a:r>
              <a:rPr lang="hu-HU" altLang="en-US" sz="3200" dirty="0">
                <a:solidFill>
                  <a:schemeClr val="accent2"/>
                </a:solidFill>
                <a:latin typeface="Calibri" panose="020F0502020204030204" pitchFamily="34" charset="0"/>
              </a:rPr>
              <a:t>ták)</a:t>
            </a:r>
            <a:endParaRPr lang="hu-HU" sz="3200" dirty="0">
              <a:solidFill>
                <a:schemeClr val="accent2"/>
              </a:solidFill>
              <a:latin typeface="Calibri" panose="020F0502020204030204" pitchFamily="34" charset="0"/>
            </a:endParaRPr>
          </a:p>
        </p:txBody>
      </p:sp>
      <p:pic>
        <p:nvPicPr>
          <p:cNvPr id="24580" name="Picture 4"/>
          <p:cNvPicPr>
            <a:picLocks noChangeAspect="1" noChangeArrowheads="1"/>
          </p:cNvPicPr>
          <p:nvPr/>
        </p:nvPicPr>
        <p:blipFill>
          <a:blip r:embed="rId4" cstate="print"/>
          <a:srcRect/>
          <a:stretch>
            <a:fillRect/>
          </a:stretch>
        </p:blipFill>
        <p:spPr bwMode="auto">
          <a:xfrm>
            <a:off x="4953000" y="3446463"/>
            <a:ext cx="3752850" cy="3411537"/>
          </a:xfrm>
          <a:prstGeom prst="rect">
            <a:avLst/>
          </a:prstGeom>
          <a:noFill/>
          <a:ln w="9525">
            <a:noFill/>
            <a:miter lim="800000"/>
            <a:headEnd/>
            <a:tailEnd/>
          </a:ln>
        </p:spPr>
      </p:pic>
      <p:sp>
        <p:nvSpPr>
          <p:cNvPr id="24581" name="Text Box 5"/>
          <p:cNvSpPr txBox="1">
            <a:spLocks noChangeArrowheads="1"/>
          </p:cNvSpPr>
          <p:nvPr/>
        </p:nvSpPr>
        <p:spPr bwMode="auto">
          <a:xfrm>
            <a:off x="381000" y="1143000"/>
            <a:ext cx="4114800" cy="3877985"/>
          </a:xfrm>
          <a:prstGeom prst="rect">
            <a:avLst/>
          </a:prstGeom>
          <a:noFill/>
          <a:ln w="9525">
            <a:noFill/>
            <a:miter lim="800000"/>
            <a:headEnd/>
            <a:tailEnd/>
          </a:ln>
        </p:spPr>
        <p:txBody>
          <a:bodyPr>
            <a:spAutoFit/>
          </a:bodyPr>
          <a:lstStyle/>
          <a:p>
            <a:pPr eaLnBrk="0" hangingPunct="0">
              <a:spcBef>
                <a:spcPct val="50000"/>
              </a:spcBef>
            </a:pPr>
            <a:r>
              <a:rPr lang="hu-HU" sz="2000" b="1" dirty="0">
                <a:solidFill>
                  <a:schemeClr val="accent2"/>
                </a:solidFill>
                <a:latin typeface="Calibri" panose="020F0502020204030204" pitchFamily="34" charset="0"/>
              </a:rPr>
              <a:t>Jellegzetességei:</a:t>
            </a:r>
          </a:p>
          <a:p>
            <a:pPr eaLnBrk="0" hangingPunct="0">
              <a:spcBef>
                <a:spcPct val="50000"/>
              </a:spcBef>
              <a:buFontTx/>
              <a:buChar char="•"/>
            </a:pPr>
            <a:r>
              <a:rPr lang="hu-HU" sz="2000" dirty="0">
                <a:solidFill>
                  <a:schemeClr val="accent2"/>
                </a:solidFill>
                <a:latin typeface="Calibri" panose="020F0502020204030204" pitchFamily="34" charset="0"/>
              </a:rPr>
              <a:t> sejtmag nélküli citoplazma-fragmentumok, melyek a csontvelői </a:t>
            </a:r>
            <a:r>
              <a:rPr lang="hu-HU" sz="2000" dirty="0" err="1">
                <a:solidFill>
                  <a:schemeClr val="accent2"/>
                </a:solidFill>
                <a:latin typeface="Calibri" panose="020F0502020204030204" pitchFamily="34" charset="0"/>
              </a:rPr>
              <a:t>megakaryocytákból</a:t>
            </a:r>
            <a:r>
              <a:rPr lang="hu-HU" sz="2000" dirty="0">
                <a:solidFill>
                  <a:schemeClr val="accent2"/>
                </a:solidFill>
                <a:latin typeface="Calibri" panose="020F0502020204030204" pitchFamily="34" charset="0"/>
              </a:rPr>
              <a:t> válnak le ;</a:t>
            </a:r>
          </a:p>
          <a:p>
            <a:pPr eaLnBrk="0" hangingPunct="0">
              <a:spcBef>
                <a:spcPct val="50000"/>
              </a:spcBef>
              <a:buFontTx/>
              <a:buChar char="•"/>
            </a:pPr>
            <a:r>
              <a:rPr lang="hu-HU" sz="2000" dirty="0">
                <a:solidFill>
                  <a:schemeClr val="accent2"/>
                </a:solidFill>
                <a:latin typeface="Calibri" panose="020F0502020204030204" pitchFamily="34" charset="0"/>
              </a:rPr>
              <a:t> élettartamuk: 8-11 nap;</a:t>
            </a:r>
          </a:p>
          <a:p>
            <a:pPr eaLnBrk="0" hangingPunct="0">
              <a:spcBef>
                <a:spcPct val="50000"/>
              </a:spcBef>
              <a:buFontTx/>
              <a:buChar char="•"/>
            </a:pPr>
            <a:r>
              <a:rPr lang="hu-HU" sz="2000" dirty="0">
                <a:solidFill>
                  <a:schemeClr val="accent2"/>
                </a:solidFill>
                <a:latin typeface="Calibri" panose="020F0502020204030204" pitchFamily="34" charset="0"/>
              </a:rPr>
              <a:t> számuk: 250-300 000/mm</a:t>
            </a:r>
            <a:r>
              <a:rPr lang="hu-HU" sz="2000" baseline="30000" dirty="0">
                <a:solidFill>
                  <a:schemeClr val="accent2"/>
                </a:solidFill>
                <a:latin typeface="Calibri" panose="020F0502020204030204" pitchFamily="34" charset="0"/>
              </a:rPr>
              <a:t>3</a:t>
            </a:r>
            <a:r>
              <a:rPr lang="hu-HU" sz="2000" dirty="0">
                <a:solidFill>
                  <a:schemeClr val="accent2"/>
                </a:solidFill>
                <a:latin typeface="Calibri" panose="020F0502020204030204" pitchFamily="34" charset="0"/>
              </a:rPr>
              <a:t>;</a:t>
            </a:r>
          </a:p>
          <a:p>
            <a:pPr eaLnBrk="0" hangingPunct="0">
              <a:spcBef>
                <a:spcPct val="50000"/>
              </a:spcBef>
              <a:buFontTx/>
              <a:buChar char="•"/>
            </a:pPr>
            <a:r>
              <a:rPr lang="hu-HU" sz="2000" dirty="0">
                <a:solidFill>
                  <a:schemeClr val="accent2"/>
                </a:solidFill>
                <a:latin typeface="Calibri" panose="020F0502020204030204" pitchFamily="34" charset="0"/>
              </a:rPr>
              <a:t> méretük: 2-3 </a:t>
            </a:r>
            <a:r>
              <a:rPr lang="en-US" sz="2400" dirty="0">
                <a:solidFill>
                  <a:schemeClr val="accent2"/>
                </a:solidFill>
                <a:latin typeface="Symbol" panose="05050102010706020507" pitchFamily="18" charset="2"/>
              </a:rPr>
              <a:t>m</a:t>
            </a:r>
            <a:r>
              <a:rPr lang="hu-HU" altLang="en-US" sz="2400" dirty="0">
                <a:solidFill>
                  <a:schemeClr val="accent2"/>
                </a:solidFill>
                <a:latin typeface="Calibri" panose="020F0502020204030204" pitchFamily="34" charset="0"/>
              </a:rPr>
              <a:t>m.</a:t>
            </a:r>
            <a:endParaRPr lang="hu-HU" sz="2000" dirty="0">
              <a:solidFill>
                <a:schemeClr val="accent2"/>
              </a:solidFill>
              <a:latin typeface="Calibri" panose="020F0502020204030204" pitchFamily="34" charset="0"/>
            </a:endParaRPr>
          </a:p>
          <a:p>
            <a:pPr eaLnBrk="0" hangingPunct="0">
              <a:spcBef>
                <a:spcPct val="50000"/>
              </a:spcBef>
            </a:pPr>
            <a:r>
              <a:rPr lang="hu-HU" sz="2000" b="1" dirty="0">
                <a:solidFill>
                  <a:schemeClr val="accent2"/>
                </a:solidFill>
                <a:latin typeface="Calibri" panose="020F0502020204030204" pitchFamily="34" charset="0"/>
              </a:rPr>
              <a:t>Szerepük:</a:t>
            </a:r>
          </a:p>
          <a:p>
            <a:pPr eaLnBrk="0" hangingPunct="0">
              <a:spcBef>
                <a:spcPct val="50000"/>
              </a:spcBef>
            </a:pPr>
            <a:r>
              <a:rPr lang="hu-HU" sz="2000" dirty="0">
                <a:solidFill>
                  <a:schemeClr val="accent2"/>
                </a:solidFill>
                <a:latin typeface="Calibri" panose="020F0502020204030204" pitchFamily="34" charset="0"/>
              </a:rPr>
              <a:t> véralvadás.</a:t>
            </a:r>
          </a:p>
        </p:txBody>
      </p:sp>
      <p:pic>
        <p:nvPicPr>
          <p:cNvPr id="24582" name="Picture 6"/>
          <p:cNvPicPr>
            <a:picLocks noChangeAspect="1" noChangeArrowheads="1"/>
          </p:cNvPicPr>
          <p:nvPr/>
        </p:nvPicPr>
        <p:blipFill>
          <a:blip r:embed="rId5" cstate="print"/>
          <a:srcRect l="18898" t="24783" r="9450" b="24783"/>
          <a:stretch>
            <a:fillRect/>
          </a:stretch>
        </p:blipFill>
        <p:spPr bwMode="auto">
          <a:xfrm>
            <a:off x="1771650" y="5276850"/>
            <a:ext cx="2728913" cy="1465263"/>
          </a:xfrm>
          <a:prstGeom prst="rect">
            <a:avLst/>
          </a:prstGeom>
          <a:noFill/>
          <a:ln w="9525">
            <a:noFill/>
            <a:miter lim="800000"/>
            <a:headEnd/>
            <a:tailEnd/>
          </a:ln>
        </p:spPr>
      </p:pic>
      <p:sp>
        <p:nvSpPr>
          <p:cNvPr id="24583" name="Line 7"/>
          <p:cNvSpPr>
            <a:spLocks noChangeShapeType="1"/>
          </p:cNvSpPr>
          <p:nvPr/>
        </p:nvSpPr>
        <p:spPr bwMode="auto">
          <a:xfrm flipV="1">
            <a:off x="5486400" y="2590800"/>
            <a:ext cx="228600" cy="762000"/>
          </a:xfrm>
          <a:prstGeom prst="line">
            <a:avLst/>
          </a:prstGeom>
          <a:noFill/>
          <a:ln w="9525">
            <a:solidFill>
              <a:schemeClr val="tx1"/>
            </a:solidFill>
            <a:round/>
            <a:headEnd/>
            <a:tailEnd type="triangle" w="med" len="med"/>
          </a:ln>
        </p:spPr>
        <p:txBody>
          <a:bodyPr wrap="none" anchor="ctr"/>
          <a:lstStyle/>
          <a:p>
            <a:endParaRPr lang="hu-HU">
              <a:latin typeface="Calibri" panose="020F0502020204030204" pitchFamily="34" charset="0"/>
            </a:endParaRPr>
          </a:p>
        </p:txBody>
      </p:sp>
      <p:sp>
        <p:nvSpPr>
          <p:cNvPr id="24584" name="Line 8"/>
          <p:cNvSpPr>
            <a:spLocks noChangeShapeType="1"/>
          </p:cNvSpPr>
          <p:nvPr/>
        </p:nvSpPr>
        <p:spPr bwMode="auto">
          <a:xfrm flipV="1">
            <a:off x="5638800" y="2362200"/>
            <a:ext cx="457200" cy="990600"/>
          </a:xfrm>
          <a:prstGeom prst="line">
            <a:avLst/>
          </a:prstGeom>
          <a:noFill/>
          <a:ln w="9525">
            <a:solidFill>
              <a:schemeClr val="tx1"/>
            </a:solidFill>
            <a:round/>
            <a:headEnd/>
            <a:tailEnd type="triangle" w="med" len="med"/>
          </a:ln>
        </p:spPr>
        <p:txBody>
          <a:bodyPr wrap="none" anchor="ctr"/>
          <a:lstStyle/>
          <a:p>
            <a:endParaRPr lang="hu-HU">
              <a:latin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cstate="print"/>
          <a:srcRect/>
          <a:stretch>
            <a:fillRect/>
          </a:stretch>
        </p:blipFill>
        <p:spPr bwMode="auto">
          <a:xfrm>
            <a:off x="160338" y="2205038"/>
            <a:ext cx="8823325" cy="3354387"/>
          </a:xfrm>
          <a:prstGeom prst="rect">
            <a:avLst/>
          </a:prstGeom>
          <a:noFill/>
          <a:ln w="9525">
            <a:noFill/>
            <a:miter lim="800000"/>
            <a:headEnd/>
            <a:tailEnd/>
          </a:ln>
        </p:spPr>
      </p:pic>
      <p:sp>
        <p:nvSpPr>
          <p:cNvPr id="25603" name="Text Box 5"/>
          <p:cNvSpPr txBox="1">
            <a:spLocks noChangeArrowheads="1"/>
          </p:cNvSpPr>
          <p:nvPr/>
        </p:nvSpPr>
        <p:spPr bwMode="auto">
          <a:xfrm>
            <a:off x="1951038" y="1196975"/>
            <a:ext cx="4696350" cy="523220"/>
          </a:xfrm>
          <a:prstGeom prst="rect">
            <a:avLst/>
          </a:prstGeom>
          <a:noFill/>
          <a:ln w="9525">
            <a:noFill/>
            <a:miter lim="800000"/>
            <a:headEnd/>
            <a:tailEnd/>
          </a:ln>
        </p:spPr>
        <p:txBody>
          <a:bodyPr wrap="none">
            <a:spAutoFit/>
          </a:bodyPr>
          <a:lstStyle/>
          <a:p>
            <a:r>
              <a:rPr lang="hu-HU" sz="2800" dirty="0" err="1">
                <a:solidFill>
                  <a:srgbClr val="002060"/>
                </a:solidFill>
                <a:latin typeface="Calibri" panose="020F0502020204030204" pitchFamily="34" charset="0"/>
              </a:rPr>
              <a:t>Megakaryocyta</a:t>
            </a:r>
            <a:r>
              <a:rPr lang="hu-HU" sz="2800" dirty="0">
                <a:solidFill>
                  <a:srgbClr val="002060"/>
                </a:solidFill>
                <a:latin typeface="Calibri" panose="020F0502020204030204" pitchFamily="34" charset="0"/>
              </a:rPr>
              <a:t> a csontvelőben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M45278-006-f011"/>
          <p:cNvPicPr>
            <a:picLocks noChangeAspect="1" noChangeArrowheads="1"/>
          </p:cNvPicPr>
          <p:nvPr/>
        </p:nvPicPr>
        <p:blipFill>
          <a:blip r:embed="rId3" cstate="print"/>
          <a:srcRect/>
          <a:stretch>
            <a:fillRect/>
          </a:stretch>
        </p:blipFill>
        <p:spPr bwMode="auto">
          <a:xfrm>
            <a:off x="1609725" y="765175"/>
            <a:ext cx="5626100" cy="5454650"/>
          </a:xfrm>
          <a:prstGeom prst="rect">
            <a:avLst/>
          </a:prstGeom>
          <a:noFill/>
          <a:ln w="9525">
            <a:solidFill>
              <a:schemeClr val="tx1"/>
            </a:solidFill>
            <a:miter lim="800000"/>
            <a:headEnd/>
            <a:tailEnd/>
          </a:ln>
        </p:spPr>
      </p:pic>
      <p:sp>
        <p:nvSpPr>
          <p:cNvPr id="26627" name="Text Box 3"/>
          <p:cNvSpPr txBox="1">
            <a:spLocks noChangeArrowheads="1"/>
          </p:cNvSpPr>
          <p:nvPr/>
        </p:nvSpPr>
        <p:spPr bwMode="auto">
          <a:xfrm>
            <a:off x="647700" y="6308725"/>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6-11 Platelets</a:t>
            </a:r>
          </a:p>
        </p:txBody>
      </p:sp>
      <p:sp>
        <p:nvSpPr>
          <p:cNvPr id="26628"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28 November 2010 05:02 PM)</a:t>
            </a:r>
          </a:p>
        </p:txBody>
      </p:sp>
      <p:sp>
        <p:nvSpPr>
          <p:cNvPr id="26629"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6" name="Rectangle 3"/>
          <p:cNvSpPr txBox="1">
            <a:spLocks noChangeArrowheads="1"/>
          </p:cNvSpPr>
          <p:nvPr/>
        </p:nvSpPr>
        <p:spPr>
          <a:xfrm>
            <a:off x="685800" y="228600"/>
            <a:ext cx="7772400" cy="762000"/>
          </a:xfrm>
          <a:prstGeom prst="rect">
            <a:avLst/>
          </a:prstGeom>
          <a:noFill/>
        </p:spPr>
        <p:txBody>
          <a:bodyPr/>
          <a:lstStyle/>
          <a:p>
            <a:pPr algn="ctr">
              <a:defRPr/>
            </a:pPr>
            <a:r>
              <a:rPr lang="hu-HU" altLang="en-US" sz="2400" kern="0" dirty="0">
                <a:solidFill>
                  <a:schemeClr val="accent2"/>
                </a:solidFill>
                <a:latin typeface="Calibri" panose="020F0502020204030204" pitchFamily="34" charset="0"/>
                <a:ea typeface="+mj-ea"/>
                <a:cs typeface="+mj-cs"/>
              </a:rPr>
              <a:t>A v</a:t>
            </a:r>
            <a:r>
              <a:rPr lang="hu-HU" altLang="en-US" sz="2400" kern="0" dirty="0" err="1">
                <a:solidFill>
                  <a:schemeClr val="accent2"/>
                </a:solidFill>
                <a:latin typeface="Calibri" panose="020F0502020204030204" pitchFamily="34" charset="0"/>
                <a:ea typeface="+mj-ea"/>
                <a:cs typeface="+mj-cs"/>
              </a:rPr>
              <a:t>érlemezkék</a:t>
            </a:r>
            <a:r>
              <a:rPr lang="hu-HU" altLang="en-US" sz="2400" kern="0" dirty="0">
                <a:solidFill>
                  <a:schemeClr val="accent2"/>
                </a:solidFill>
                <a:latin typeface="Calibri" panose="020F0502020204030204" pitchFamily="34" charset="0"/>
                <a:ea typeface="+mj-ea"/>
                <a:cs typeface="+mj-cs"/>
              </a:rPr>
              <a:t> sejtbiológiája</a:t>
            </a:r>
            <a:endParaRPr lang="hu-HU" sz="2400" kern="0" dirty="0">
              <a:solidFill>
                <a:schemeClr val="accent2"/>
              </a:solidFill>
              <a:latin typeface="Calibri" panose="020F0502020204030204" pitchFamily="34" charset="0"/>
              <a:ea typeface="+mj-ea"/>
              <a:cs typeface="+mj-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M45278-006-f012"/>
          <p:cNvPicPr>
            <a:picLocks noChangeAspect="1" noChangeArrowheads="1"/>
          </p:cNvPicPr>
          <p:nvPr/>
        </p:nvPicPr>
        <p:blipFill>
          <a:blip r:embed="rId3" cstate="print"/>
          <a:srcRect/>
          <a:stretch>
            <a:fillRect/>
          </a:stretch>
        </p:blipFill>
        <p:spPr bwMode="auto">
          <a:xfrm>
            <a:off x="1979613" y="765175"/>
            <a:ext cx="5097462" cy="5629275"/>
          </a:xfrm>
          <a:prstGeom prst="rect">
            <a:avLst/>
          </a:prstGeom>
          <a:noFill/>
          <a:ln w="9525">
            <a:solidFill>
              <a:schemeClr val="tx1"/>
            </a:solidFill>
            <a:miter lim="800000"/>
            <a:headEnd/>
            <a:tailEnd/>
          </a:ln>
        </p:spPr>
      </p:pic>
      <p:sp>
        <p:nvSpPr>
          <p:cNvPr id="27651" name="Text Box 3"/>
          <p:cNvSpPr txBox="1">
            <a:spLocks noChangeArrowheads="1"/>
          </p:cNvSpPr>
          <p:nvPr/>
        </p:nvSpPr>
        <p:spPr bwMode="auto">
          <a:xfrm>
            <a:off x="647700" y="6381750"/>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6-12 Blood clotting or hemostasis</a:t>
            </a:r>
          </a:p>
        </p:txBody>
      </p:sp>
      <p:sp>
        <p:nvSpPr>
          <p:cNvPr id="27652"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28 November 2010 05:02 PM)</a:t>
            </a:r>
          </a:p>
        </p:txBody>
      </p:sp>
      <p:sp>
        <p:nvSpPr>
          <p:cNvPr id="27653"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6" name="Rectangle 3"/>
          <p:cNvSpPr txBox="1">
            <a:spLocks noChangeArrowheads="1"/>
          </p:cNvSpPr>
          <p:nvPr/>
        </p:nvSpPr>
        <p:spPr>
          <a:xfrm>
            <a:off x="685800" y="228600"/>
            <a:ext cx="7772400" cy="762000"/>
          </a:xfrm>
          <a:prstGeom prst="rect">
            <a:avLst/>
          </a:prstGeom>
          <a:noFill/>
        </p:spPr>
        <p:txBody>
          <a:bodyPr/>
          <a:lstStyle/>
          <a:p>
            <a:pPr algn="ctr">
              <a:defRPr/>
            </a:pPr>
            <a:r>
              <a:rPr lang="hu-HU" altLang="en-US" sz="2400" kern="0" dirty="0">
                <a:solidFill>
                  <a:schemeClr val="accent2"/>
                </a:solidFill>
                <a:latin typeface="Calibri" panose="020F0502020204030204" pitchFamily="34" charset="0"/>
                <a:ea typeface="+mj-ea"/>
                <a:cs typeface="+mj-cs"/>
              </a:rPr>
              <a:t>A v</a:t>
            </a:r>
            <a:r>
              <a:rPr lang="hu-HU" altLang="en-US" sz="2400" kern="0" dirty="0" err="1">
                <a:solidFill>
                  <a:schemeClr val="accent2"/>
                </a:solidFill>
                <a:latin typeface="Calibri" panose="020F0502020204030204" pitchFamily="34" charset="0"/>
                <a:ea typeface="+mj-ea"/>
                <a:cs typeface="+mj-cs"/>
              </a:rPr>
              <a:t>érlemezkék</a:t>
            </a:r>
            <a:r>
              <a:rPr lang="hu-HU" altLang="en-US" sz="2400" kern="0" dirty="0">
                <a:solidFill>
                  <a:schemeClr val="accent2"/>
                </a:solidFill>
                <a:latin typeface="Calibri" panose="020F0502020204030204" pitchFamily="34" charset="0"/>
                <a:ea typeface="+mj-ea"/>
                <a:cs typeface="+mj-cs"/>
              </a:rPr>
              <a:t> szerepe a véralvadásban</a:t>
            </a:r>
            <a:endParaRPr lang="hu-HU" sz="2400" kern="0" dirty="0">
              <a:solidFill>
                <a:schemeClr val="accent2"/>
              </a:solidFill>
              <a:latin typeface="Calibri" panose="020F0502020204030204" pitchFamily="34" charset="0"/>
              <a:ea typeface="+mj-ea"/>
              <a:cs typeface="+mj-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19"/>
          <p:cNvPicPr>
            <a:picLocks noChangeAspect="1" noChangeArrowheads="1"/>
          </p:cNvPicPr>
          <p:nvPr/>
        </p:nvPicPr>
        <p:blipFill>
          <a:blip r:embed="rId3" cstate="print"/>
          <a:srcRect/>
          <a:stretch>
            <a:fillRect/>
          </a:stretch>
        </p:blipFill>
        <p:spPr bwMode="auto">
          <a:xfrm>
            <a:off x="0" y="19050"/>
            <a:ext cx="6838950" cy="6838950"/>
          </a:xfrm>
          <a:prstGeom prst="rect">
            <a:avLst/>
          </a:prstGeom>
          <a:noFill/>
          <a:ln w="9525">
            <a:noFill/>
            <a:miter lim="800000"/>
            <a:headEnd/>
            <a:tailEnd/>
          </a:ln>
        </p:spPr>
      </p:pic>
      <p:pic>
        <p:nvPicPr>
          <p:cNvPr id="28675" name="Picture 3" descr="19"/>
          <p:cNvPicPr>
            <a:picLocks noChangeAspect="1" noChangeArrowheads="1"/>
          </p:cNvPicPr>
          <p:nvPr/>
        </p:nvPicPr>
        <p:blipFill>
          <a:blip r:embed="rId4" cstate="print"/>
          <a:srcRect/>
          <a:stretch>
            <a:fillRect/>
          </a:stretch>
        </p:blipFill>
        <p:spPr bwMode="auto">
          <a:xfrm>
            <a:off x="5219700" y="0"/>
            <a:ext cx="3924300"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685800" y="476250"/>
            <a:ext cx="7772400" cy="762000"/>
          </a:xfrm>
          <a:prstGeom prst="rect">
            <a:avLst/>
          </a:prstGeom>
          <a:noFill/>
          <a:ln w="12700">
            <a:noFill/>
            <a:miter lim="800000"/>
            <a:headEnd/>
            <a:tailEnd/>
          </a:ln>
        </p:spPr>
        <p:txBody>
          <a:bodyPr anchor="ctr"/>
          <a:lstStyle/>
          <a:p>
            <a:pPr algn="ctr"/>
            <a:r>
              <a:rPr lang="hu-HU" sz="3200">
                <a:solidFill>
                  <a:schemeClr val="accent2"/>
                </a:solidFill>
                <a:latin typeface="Calibri" panose="020F0502020204030204" pitchFamily="34" charset="0"/>
              </a:rPr>
              <a:t>Fehérvérsejtek</a:t>
            </a:r>
          </a:p>
          <a:p>
            <a:pPr algn="ctr"/>
            <a:r>
              <a:rPr lang="hu-HU" sz="3200">
                <a:solidFill>
                  <a:schemeClr val="accent2"/>
                </a:solidFill>
                <a:latin typeface="Calibri" panose="020F0502020204030204" pitchFamily="34" charset="0"/>
              </a:rPr>
              <a:t>(leukocyták)</a:t>
            </a:r>
          </a:p>
        </p:txBody>
      </p:sp>
      <p:sp>
        <p:nvSpPr>
          <p:cNvPr id="29699" name="Text Box 5"/>
          <p:cNvSpPr txBox="1">
            <a:spLocks noChangeArrowheads="1"/>
          </p:cNvSpPr>
          <p:nvPr/>
        </p:nvSpPr>
        <p:spPr bwMode="auto">
          <a:xfrm>
            <a:off x="179388" y="1916113"/>
            <a:ext cx="4752975" cy="3209925"/>
          </a:xfrm>
          <a:prstGeom prst="rect">
            <a:avLst/>
          </a:prstGeom>
          <a:noFill/>
          <a:ln w="9525">
            <a:solidFill>
              <a:schemeClr val="accent2"/>
            </a:solidFill>
            <a:miter lim="800000"/>
            <a:headEnd/>
            <a:tailEnd/>
          </a:ln>
        </p:spPr>
        <p:txBody>
          <a:bodyPr>
            <a:spAutoFit/>
          </a:bodyPr>
          <a:lstStyle/>
          <a:p>
            <a:pPr algn="ctr" eaLnBrk="0" hangingPunct="0">
              <a:spcBef>
                <a:spcPct val="50000"/>
              </a:spcBef>
            </a:pPr>
            <a:r>
              <a:rPr lang="hu-HU" sz="2400">
                <a:solidFill>
                  <a:schemeClr val="accent2"/>
                </a:solidFill>
                <a:latin typeface="Calibri" panose="020F0502020204030204" pitchFamily="34" charset="0"/>
              </a:rPr>
              <a:t>Granulocyták</a:t>
            </a:r>
          </a:p>
          <a:p>
            <a:pPr algn="ctr" eaLnBrk="0" hangingPunct="0">
              <a:spcBef>
                <a:spcPct val="50000"/>
              </a:spcBef>
            </a:pPr>
            <a:r>
              <a:rPr lang="hu-HU" sz="2000">
                <a:solidFill>
                  <a:schemeClr val="accent2"/>
                </a:solidFill>
                <a:latin typeface="Calibri" panose="020F0502020204030204" pitchFamily="34" charset="0"/>
              </a:rPr>
              <a:t>(polymorphonucleáris sejtek)</a:t>
            </a:r>
          </a:p>
          <a:p>
            <a:pPr algn="ctr" eaLnBrk="0" hangingPunct="0">
              <a:spcBef>
                <a:spcPct val="50000"/>
              </a:spcBef>
            </a:pPr>
            <a:endParaRPr lang="hu-HU" sz="2000">
              <a:solidFill>
                <a:schemeClr val="accent2"/>
              </a:solidFill>
              <a:latin typeface="Calibri" panose="020F0502020204030204" pitchFamily="34" charset="0"/>
            </a:endParaRPr>
          </a:p>
          <a:p>
            <a:pPr eaLnBrk="0" hangingPunct="0">
              <a:spcBef>
                <a:spcPct val="50000"/>
              </a:spcBef>
            </a:pPr>
            <a:r>
              <a:rPr lang="hu-HU" sz="2000">
                <a:solidFill>
                  <a:schemeClr val="accent2"/>
                </a:solidFill>
                <a:latin typeface="Calibri" panose="020F0502020204030204" pitchFamily="34" charset="0"/>
              </a:rPr>
              <a:t>neutrophil granulocyták</a:t>
            </a:r>
          </a:p>
          <a:p>
            <a:pPr eaLnBrk="0" hangingPunct="0">
              <a:spcBef>
                <a:spcPct val="50000"/>
              </a:spcBef>
            </a:pPr>
            <a:r>
              <a:rPr lang="hu-HU" sz="2000">
                <a:solidFill>
                  <a:schemeClr val="accent2"/>
                </a:solidFill>
                <a:latin typeface="Calibri" panose="020F0502020204030204" pitchFamily="34" charset="0"/>
              </a:rPr>
              <a:t>eosinophil granulocyták</a:t>
            </a:r>
          </a:p>
          <a:p>
            <a:pPr eaLnBrk="0" hangingPunct="0">
              <a:spcBef>
                <a:spcPct val="50000"/>
              </a:spcBef>
            </a:pPr>
            <a:r>
              <a:rPr lang="hu-HU" sz="2000">
                <a:solidFill>
                  <a:schemeClr val="accent2"/>
                </a:solidFill>
                <a:latin typeface="Calibri" panose="020F0502020204030204" pitchFamily="34" charset="0"/>
              </a:rPr>
              <a:t>basophil granulocyták</a:t>
            </a:r>
          </a:p>
          <a:p>
            <a:pPr eaLnBrk="0" hangingPunct="0">
              <a:spcBef>
                <a:spcPct val="50000"/>
              </a:spcBef>
            </a:pPr>
            <a:endParaRPr lang="hu-HU" sz="2000">
              <a:solidFill>
                <a:schemeClr val="accent2"/>
              </a:solidFill>
              <a:latin typeface="Calibri" panose="020F0502020204030204" pitchFamily="34" charset="0"/>
            </a:endParaRPr>
          </a:p>
        </p:txBody>
      </p:sp>
      <p:sp>
        <p:nvSpPr>
          <p:cNvPr id="29700" name="Text Box 5"/>
          <p:cNvSpPr txBox="1">
            <a:spLocks noChangeArrowheads="1"/>
          </p:cNvSpPr>
          <p:nvPr/>
        </p:nvSpPr>
        <p:spPr bwMode="auto">
          <a:xfrm>
            <a:off x="5364163" y="1916113"/>
            <a:ext cx="3609975" cy="2308324"/>
          </a:xfrm>
          <a:prstGeom prst="rect">
            <a:avLst/>
          </a:prstGeom>
          <a:noFill/>
          <a:ln w="9525">
            <a:solidFill>
              <a:schemeClr val="accent2"/>
            </a:solidFill>
            <a:miter lim="800000"/>
            <a:headEnd/>
            <a:tailEnd/>
          </a:ln>
        </p:spPr>
        <p:txBody>
          <a:bodyPr>
            <a:spAutoFit/>
          </a:bodyPr>
          <a:lstStyle/>
          <a:p>
            <a:pPr algn="ctr" eaLnBrk="0" hangingPunct="0">
              <a:spcBef>
                <a:spcPct val="50000"/>
              </a:spcBef>
            </a:pPr>
            <a:r>
              <a:rPr lang="hu-HU" sz="2400">
                <a:solidFill>
                  <a:schemeClr val="accent2"/>
                </a:solidFill>
                <a:latin typeface="Calibri" panose="020F0502020204030204" pitchFamily="34" charset="0"/>
              </a:rPr>
              <a:t>Agranulocyták</a:t>
            </a:r>
          </a:p>
          <a:p>
            <a:pPr algn="ctr" eaLnBrk="0" hangingPunct="0">
              <a:spcBef>
                <a:spcPct val="50000"/>
              </a:spcBef>
            </a:pPr>
            <a:r>
              <a:rPr lang="hu-HU" sz="2000">
                <a:solidFill>
                  <a:schemeClr val="accent2"/>
                </a:solidFill>
                <a:latin typeface="Calibri" panose="020F0502020204030204" pitchFamily="34" charset="0"/>
              </a:rPr>
              <a:t>(monomorphonukleáris sejtek)</a:t>
            </a:r>
          </a:p>
          <a:p>
            <a:pPr algn="ctr" eaLnBrk="0" hangingPunct="0">
              <a:spcBef>
                <a:spcPct val="50000"/>
              </a:spcBef>
            </a:pPr>
            <a:endParaRPr lang="hu-HU" sz="2000">
              <a:solidFill>
                <a:schemeClr val="accent2"/>
              </a:solidFill>
              <a:latin typeface="Calibri" panose="020F0502020204030204" pitchFamily="34" charset="0"/>
            </a:endParaRPr>
          </a:p>
          <a:p>
            <a:pPr algn="ctr" eaLnBrk="0" hangingPunct="0">
              <a:spcBef>
                <a:spcPct val="50000"/>
              </a:spcBef>
            </a:pPr>
            <a:r>
              <a:rPr lang="hu-HU" sz="2000">
                <a:solidFill>
                  <a:schemeClr val="accent2"/>
                </a:solidFill>
                <a:latin typeface="Calibri" panose="020F0502020204030204" pitchFamily="34" charset="0"/>
              </a:rPr>
              <a:t>lymphocyták</a:t>
            </a:r>
          </a:p>
          <a:p>
            <a:pPr algn="ctr" eaLnBrk="0" hangingPunct="0">
              <a:spcBef>
                <a:spcPct val="50000"/>
              </a:spcBef>
            </a:pPr>
            <a:r>
              <a:rPr lang="hu-HU" sz="2000">
                <a:solidFill>
                  <a:schemeClr val="accent2"/>
                </a:solidFill>
                <a:latin typeface="Calibri" panose="020F0502020204030204" pitchFamily="34" charset="0"/>
              </a:rPr>
              <a:t>monocyták</a:t>
            </a:r>
          </a:p>
        </p:txBody>
      </p:sp>
      <p:sp>
        <p:nvSpPr>
          <p:cNvPr id="29701" name="Text Box 5"/>
          <p:cNvSpPr txBox="1">
            <a:spLocks noChangeArrowheads="1"/>
          </p:cNvSpPr>
          <p:nvPr/>
        </p:nvSpPr>
        <p:spPr bwMode="auto">
          <a:xfrm>
            <a:off x="107950" y="5661025"/>
            <a:ext cx="8928100" cy="641350"/>
          </a:xfrm>
          <a:prstGeom prst="rect">
            <a:avLst/>
          </a:prstGeom>
          <a:noFill/>
          <a:ln w="9525">
            <a:noFill/>
            <a:miter lim="800000"/>
            <a:headEnd/>
            <a:tailEnd/>
          </a:ln>
        </p:spPr>
        <p:txBody>
          <a:bodyPr>
            <a:spAutoFit/>
          </a:bodyPr>
          <a:lstStyle/>
          <a:p>
            <a:pPr eaLnBrk="0" hangingPunct="0">
              <a:spcBef>
                <a:spcPct val="50000"/>
              </a:spcBef>
            </a:pPr>
            <a:r>
              <a:rPr lang="hu-HU">
                <a:solidFill>
                  <a:schemeClr val="accent2"/>
                </a:solidFill>
                <a:latin typeface="Calibri" panose="020F0502020204030204" pitchFamily="34" charset="0"/>
              </a:rPr>
              <a:t>A szervezet védekező rendszerének tagjai, a vérben „utazó” sejtek, majd a szövetekben, nyirokszervekben látják el feladataikat.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88913"/>
            <a:ext cx="7772400" cy="838200"/>
          </a:xfrm>
        </p:spPr>
        <p:txBody>
          <a:bodyPr/>
          <a:lstStyle/>
          <a:p>
            <a:pPr algn="l" eaLnBrk="1" hangingPunct="1"/>
            <a:r>
              <a:rPr lang="hu-HU" altLang="en-US" sz="2800" b="1" dirty="0" err="1">
                <a:solidFill>
                  <a:schemeClr val="accent2"/>
                </a:solidFill>
                <a:latin typeface="Calibri" panose="020F0502020204030204" pitchFamily="34" charset="0"/>
              </a:rPr>
              <a:t>Neutrofil</a:t>
            </a:r>
            <a:r>
              <a:rPr lang="hu-HU" altLang="en-US" sz="2800" b="1" dirty="0">
                <a:solidFill>
                  <a:schemeClr val="accent2"/>
                </a:solidFill>
                <a:latin typeface="Calibri" panose="020F0502020204030204" pitchFamily="34" charset="0"/>
              </a:rPr>
              <a:t> </a:t>
            </a:r>
            <a:r>
              <a:rPr lang="hu-HU" altLang="en-US" sz="2800" b="1" dirty="0" err="1">
                <a:solidFill>
                  <a:schemeClr val="accent2"/>
                </a:solidFill>
                <a:latin typeface="Calibri" panose="020F0502020204030204" pitchFamily="34" charset="0"/>
              </a:rPr>
              <a:t>granulocita</a:t>
            </a:r>
            <a:endParaRPr lang="hu-HU" sz="2800" dirty="0">
              <a:solidFill>
                <a:schemeClr val="accent2"/>
              </a:solidFill>
              <a:latin typeface="Calibri" panose="020F0502020204030204" pitchFamily="34" charset="0"/>
            </a:endParaRPr>
          </a:p>
        </p:txBody>
      </p:sp>
      <p:sp>
        <p:nvSpPr>
          <p:cNvPr id="30723" name="Text Box 3"/>
          <p:cNvSpPr txBox="1">
            <a:spLocks noChangeArrowheads="1"/>
          </p:cNvSpPr>
          <p:nvPr/>
        </p:nvSpPr>
        <p:spPr bwMode="auto">
          <a:xfrm>
            <a:off x="228600" y="1133475"/>
            <a:ext cx="2819400" cy="4130361"/>
          </a:xfrm>
          <a:prstGeom prst="rect">
            <a:avLst/>
          </a:prstGeom>
          <a:noFill/>
          <a:ln w="9525">
            <a:noFill/>
            <a:miter lim="800000"/>
            <a:headEnd/>
            <a:tailEnd/>
          </a:ln>
        </p:spPr>
        <p:txBody>
          <a:bodyPr>
            <a:spAutoFit/>
          </a:bodyPr>
          <a:lstStyle/>
          <a:p>
            <a:pPr eaLnBrk="0" hangingPunct="0">
              <a:lnSpc>
                <a:spcPct val="80000"/>
              </a:lnSpc>
              <a:spcBef>
                <a:spcPct val="50000"/>
              </a:spcBef>
            </a:pPr>
            <a:r>
              <a:rPr lang="hu-HU" sz="2000" b="1" dirty="0">
                <a:solidFill>
                  <a:schemeClr val="accent2"/>
                </a:solidFill>
                <a:latin typeface="Calibri" panose="020F0502020204030204" pitchFamily="34" charset="0"/>
              </a:rPr>
              <a:t>Jellegzetességei:</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méretük 10-15 </a:t>
            </a:r>
            <a:r>
              <a:rPr lang="hu-HU" altLang="en-US" sz="2000" dirty="0">
                <a:solidFill>
                  <a:schemeClr val="accent2"/>
                </a:solidFill>
                <a:latin typeface="Symbol" panose="05050102010706020507" pitchFamily="18" charset="2"/>
              </a:rPr>
              <a:t>m</a:t>
            </a:r>
            <a:r>
              <a:rPr lang="hu-HU" altLang="en-US" sz="2000" dirty="0">
                <a:solidFill>
                  <a:schemeClr val="accent2"/>
                </a:solidFill>
                <a:latin typeface="Calibri" panose="020F0502020204030204" pitchFamily="34" charset="0"/>
              </a:rPr>
              <a:t>m;</a:t>
            </a:r>
          </a:p>
          <a:p>
            <a:pPr eaLnBrk="0" hangingPunct="0">
              <a:lnSpc>
                <a:spcPct val="80000"/>
              </a:lnSpc>
              <a:spcBef>
                <a:spcPct val="50000"/>
              </a:spcBef>
              <a:buFontTx/>
              <a:buChar char="•"/>
            </a:pPr>
            <a:r>
              <a:rPr lang="hu-HU" altLang="en-US" sz="2000" dirty="0">
                <a:solidFill>
                  <a:schemeClr val="accent2"/>
                </a:solidFill>
                <a:latin typeface="Calibri" panose="020F0502020204030204" pitchFamily="34" charset="0"/>
              </a:rPr>
              <a:t> lebenyes sejtmag (3-5 lebeny);</a:t>
            </a:r>
          </a:p>
          <a:p>
            <a:pPr eaLnBrk="0" hangingPunct="0">
              <a:lnSpc>
                <a:spcPct val="80000"/>
              </a:lnSpc>
              <a:spcBef>
                <a:spcPct val="50000"/>
              </a:spcBef>
              <a:buFontTx/>
              <a:buChar char="•"/>
            </a:pPr>
            <a:r>
              <a:rPr lang="hu-HU" altLang="en-US" sz="2000" dirty="0">
                <a:solidFill>
                  <a:schemeClr val="accent2"/>
                </a:solidFill>
                <a:latin typeface="Calibri" panose="020F0502020204030204" pitchFamily="34" charset="0"/>
              </a:rPr>
              <a:t> a </a:t>
            </a:r>
            <a:r>
              <a:rPr lang="hu-HU" altLang="en-US" sz="2000" dirty="0" err="1">
                <a:solidFill>
                  <a:schemeClr val="accent2"/>
                </a:solidFill>
                <a:latin typeface="Calibri" panose="020F0502020204030204" pitchFamily="34" charset="0"/>
              </a:rPr>
              <a:t>granulumok</a:t>
            </a:r>
            <a:r>
              <a:rPr lang="hu-HU" altLang="en-US" sz="2000" dirty="0">
                <a:solidFill>
                  <a:schemeClr val="accent2"/>
                </a:solidFill>
                <a:latin typeface="Calibri" panose="020F0502020204030204" pitchFamily="34" charset="0"/>
              </a:rPr>
              <a:t> aprók és jellegtelen színűek .</a:t>
            </a:r>
          </a:p>
          <a:p>
            <a:pPr eaLnBrk="0" hangingPunct="0">
              <a:lnSpc>
                <a:spcPct val="80000"/>
              </a:lnSpc>
              <a:spcBef>
                <a:spcPct val="50000"/>
              </a:spcBef>
            </a:pPr>
            <a:r>
              <a:rPr lang="hu-HU" sz="2000" b="1" dirty="0">
                <a:solidFill>
                  <a:schemeClr val="accent2"/>
                </a:solidFill>
                <a:latin typeface="Calibri" panose="020F0502020204030204" pitchFamily="34" charset="0"/>
              </a:rPr>
              <a:t>Gyakoriság:</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a leggyakoribb fehérvérsejt, 60-70%.</a:t>
            </a:r>
          </a:p>
          <a:p>
            <a:pPr eaLnBrk="0" hangingPunct="0">
              <a:lnSpc>
                <a:spcPct val="80000"/>
              </a:lnSpc>
              <a:spcBef>
                <a:spcPct val="50000"/>
              </a:spcBef>
            </a:pPr>
            <a:r>
              <a:rPr lang="hu-HU" sz="2000" b="1" dirty="0">
                <a:solidFill>
                  <a:schemeClr val="accent2"/>
                </a:solidFill>
                <a:latin typeface="Calibri" panose="020F0502020204030204" pitchFamily="34" charset="0"/>
              </a:rPr>
              <a:t>Szerepük:</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kórokozók </a:t>
            </a:r>
            <a:r>
              <a:rPr lang="hu-HU" sz="2000" dirty="0" err="1">
                <a:solidFill>
                  <a:schemeClr val="accent2"/>
                </a:solidFill>
                <a:latin typeface="Calibri" panose="020F0502020204030204" pitchFamily="34" charset="0"/>
              </a:rPr>
              <a:t>fagocitálása</a:t>
            </a:r>
            <a:r>
              <a:rPr lang="hu-HU" sz="2000" dirty="0">
                <a:solidFill>
                  <a:schemeClr val="accent2"/>
                </a:solidFill>
                <a:latin typeface="Calibri" panose="020F0502020204030204" pitchFamily="34" charset="0"/>
              </a:rPr>
              <a:t> és elpusztítása. </a:t>
            </a:r>
          </a:p>
        </p:txBody>
      </p:sp>
      <p:pic>
        <p:nvPicPr>
          <p:cNvPr id="30724" name="Picture 4"/>
          <p:cNvPicPr>
            <a:picLocks noChangeAspect="1" noChangeArrowheads="1"/>
          </p:cNvPicPr>
          <p:nvPr/>
        </p:nvPicPr>
        <p:blipFill>
          <a:blip r:embed="rId3" cstate="print"/>
          <a:srcRect t="4500"/>
          <a:stretch>
            <a:fillRect/>
          </a:stretch>
        </p:blipFill>
        <p:spPr bwMode="auto">
          <a:xfrm>
            <a:off x="4572000" y="0"/>
            <a:ext cx="4572000" cy="3676650"/>
          </a:xfrm>
          <a:prstGeom prst="rect">
            <a:avLst/>
          </a:prstGeom>
          <a:noFill/>
          <a:ln w="12700">
            <a:noFill/>
            <a:miter lim="800000"/>
            <a:headEnd/>
            <a:tailEnd/>
          </a:ln>
        </p:spPr>
      </p:pic>
      <p:pic>
        <p:nvPicPr>
          <p:cNvPr id="30725" name="Picture 5"/>
          <p:cNvPicPr>
            <a:picLocks noChangeAspect="1" noChangeArrowheads="1"/>
          </p:cNvPicPr>
          <p:nvPr/>
        </p:nvPicPr>
        <p:blipFill>
          <a:blip r:embed="rId4" cstate="print"/>
          <a:srcRect/>
          <a:stretch>
            <a:fillRect/>
          </a:stretch>
        </p:blipFill>
        <p:spPr bwMode="auto">
          <a:xfrm>
            <a:off x="4389438" y="3933825"/>
            <a:ext cx="4430712" cy="2781300"/>
          </a:xfrm>
          <a:prstGeom prst="rect">
            <a:avLst/>
          </a:prstGeom>
          <a:noFill/>
          <a:ln w="12700">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0px-Bleeding_finger">
            <a:hlinkClick r:id="rId2" tooltip="Vérző ujj"/>
          </p:cNvPr>
          <p:cNvPicPr>
            <a:picLocks noChangeAspect="1" noChangeArrowheads="1"/>
          </p:cNvPicPr>
          <p:nvPr/>
        </p:nvPicPr>
        <p:blipFill>
          <a:blip r:embed="rId3" cstate="print"/>
          <a:srcRect/>
          <a:stretch>
            <a:fillRect/>
          </a:stretch>
        </p:blipFill>
        <p:spPr bwMode="auto">
          <a:xfrm>
            <a:off x="2411413" y="188913"/>
            <a:ext cx="3689350" cy="2767012"/>
          </a:xfrm>
          <a:prstGeom prst="rect">
            <a:avLst/>
          </a:prstGeom>
          <a:noFill/>
          <a:ln w="9525">
            <a:noFill/>
            <a:miter lim="800000"/>
            <a:headEnd/>
            <a:tailEnd/>
          </a:ln>
        </p:spPr>
      </p:pic>
      <p:sp>
        <p:nvSpPr>
          <p:cNvPr id="4099" name="Text Box 3"/>
          <p:cNvSpPr txBox="1">
            <a:spLocks noChangeArrowheads="1"/>
          </p:cNvSpPr>
          <p:nvPr/>
        </p:nvSpPr>
        <p:spPr bwMode="auto">
          <a:xfrm>
            <a:off x="468313" y="3213100"/>
            <a:ext cx="8135937" cy="3170099"/>
          </a:xfrm>
          <a:prstGeom prst="rect">
            <a:avLst/>
          </a:prstGeom>
          <a:noFill/>
          <a:ln w="9525">
            <a:noFill/>
            <a:miter lim="800000"/>
            <a:headEnd/>
            <a:tailEnd/>
          </a:ln>
        </p:spPr>
        <p:txBody>
          <a:bodyPr>
            <a:spAutoFit/>
          </a:bodyPr>
          <a:lstStyle/>
          <a:p>
            <a:pPr eaLnBrk="0" hangingPunct="0"/>
            <a:r>
              <a:rPr lang="hu-HU" sz="2000" dirty="0" err="1">
                <a:solidFill>
                  <a:schemeClr val="accent2"/>
                </a:solidFill>
                <a:latin typeface="Calibri" panose="020F0502020204030204" pitchFamily="34" charset="0"/>
              </a:rPr>
              <a:t>-egy</a:t>
            </a:r>
            <a:r>
              <a:rPr lang="hu-HU" sz="2000" dirty="0">
                <a:solidFill>
                  <a:schemeClr val="accent2"/>
                </a:solidFill>
                <a:latin typeface="Calibri" panose="020F0502020204030204" pitchFamily="34" charset="0"/>
              </a:rPr>
              <a:t> felnőtt embernek átlagosan 5 liter vére van, ebből megközelítőleg 0,5 liter tartalék, mely szükség esetén mobilizálható. Ez a vérraktár a következő szervek tágult vénáiban található: máj (200-300 ml), lép, egyéb hasi szervektől (főként a belektől) eredő vénák, bőr alatti vénás fonatok, tüdők, szív. Tehát egy egészséges ember szervezete fél liter vér elvesztését tudja azonnal pótolni anélkül, hogy szövetkárosodás lépne fel. </a:t>
            </a:r>
          </a:p>
          <a:p>
            <a:pPr eaLnBrk="0" hangingPunct="0"/>
            <a:r>
              <a:rPr lang="hu-HU" sz="2000" dirty="0" err="1">
                <a:solidFill>
                  <a:schemeClr val="accent2"/>
                </a:solidFill>
                <a:latin typeface="Calibri" panose="020F0502020204030204" pitchFamily="34" charset="0"/>
              </a:rPr>
              <a:t>-</a:t>
            </a:r>
            <a:r>
              <a:rPr lang="hu-HU" sz="2000" u="sng" dirty="0" err="1">
                <a:solidFill>
                  <a:srgbClr val="FF3300"/>
                </a:solidFill>
                <a:latin typeface="Calibri" panose="020F0502020204030204" pitchFamily="34" charset="0"/>
              </a:rPr>
              <a:t>véradóktól</a:t>
            </a:r>
            <a:r>
              <a:rPr lang="hu-HU" sz="2000" u="sng" dirty="0">
                <a:solidFill>
                  <a:srgbClr val="FF3300"/>
                </a:solidFill>
                <a:latin typeface="Calibri" panose="020F0502020204030204" pitchFamily="34" charset="0"/>
              </a:rPr>
              <a:t> 0,45 liter vért</a:t>
            </a:r>
            <a:r>
              <a:rPr lang="hu-HU" sz="2000" dirty="0">
                <a:solidFill>
                  <a:schemeClr val="accent2"/>
                </a:solidFill>
                <a:latin typeface="Calibri" panose="020F0502020204030204" pitchFamily="34" charset="0"/>
              </a:rPr>
              <a:t> (+ néhány millilitert laborvizsgálatokhoz) vesznek le egy alkalommal. </a:t>
            </a:r>
          </a:p>
          <a:p>
            <a:pPr eaLnBrk="0" hangingPunct="0"/>
            <a:r>
              <a:rPr lang="hu-HU" sz="2000" dirty="0" err="1">
                <a:solidFill>
                  <a:schemeClr val="accent2"/>
                </a:solidFill>
                <a:latin typeface="Calibri" panose="020F0502020204030204" pitchFamily="34" charset="0"/>
              </a:rPr>
              <a:t>-az</a:t>
            </a:r>
            <a:r>
              <a:rPr lang="hu-HU" sz="2000" dirty="0">
                <a:solidFill>
                  <a:schemeClr val="accent2"/>
                </a:solidFill>
                <a:latin typeface="Calibri" panose="020F0502020204030204" pitchFamily="34" charset="0"/>
              </a:rPr>
              <a:t> elhasznált tartalékvért a szervezet néhány nap alatt pótolja.</a:t>
            </a:r>
          </a:p>
          <a:p>
            <a:pPr eaLnBrk="0" hangingPunct="0"/>
            <a:endParaRPr lang="hu-HU" sz="2000" dirty="0">
              <a:solidFill>
                <a:schemeClr val="accent2"/>
              </a:solidFill>
              <a:latin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45278-006-f004"/>
          <p:cNvPicPr>
            <a:picLocks noChangeAspect="1" noChangeArrowheads="1"/>
          </p:cNvPicPr>
          <p:nvPr/>
        </p:nvPicPr>
        <p:blipFill>
          <a:blip r:embed="rId3" cstate="print"/>
          <a:srcRect/>
          <a:stretch>
            <a:fillRect/>
          </a:stretch>
        </p:blipFill>
        <p:spPr bwMode="auto">
          <a:xfrm>
            <a:off x="1622425" y="1125538"/>
            <a:ext cx="5899150" cy="5132387"/>
          </a:xfrm>
          <a:prstGeom prst="rect">
            <a:avLst/>
          </a:prstGeom>
          <a:noFill/>
          <a:ln w="9525">
            <a:solidFill>
              <a:schemeClr val="tx1"/>
            </a:solidFill>
            <a:miter lim="800000"/>
            <a:headEnd/>
            <a:tailEnd/>
          </a:ln>
        </p:spPr>
      </p:pic>
      <p:sp>
        <p:nvSpPr>
          <p:cNvPr id="31747" name="Text Box 3"/>
          <p:cNvSpPr txBox="1">
            <a:spLocks noChangeArrowheads="1"/>
          </p:cNvSpPr>
          <p:nvPr/>
        </p:nvSpPr>
        <p:spPr bwMode="auto">
          <a:xfrm>
            <a:off x="647700" y="6308725"/>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6-4 Neutrophil</a:t>
            </a:r>
          </a:p>
        </p:txBody>
      </p:sp>
      <p:sp>
        <p:nvSpPr>
          <p:cNvPr id="31748"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28 November 2010 05:02 PM)</a:t>
            </a:r>
          </a:p>
        </p:txBody>
      </p:sp>
      <p:sp>
        <p:nvSpPr>
          <p:cNvPr id="31749"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6" name="Rectangle 2"/>
          <p:cNvSpPr txBox="1">
            <a:spLocks noChangeArrowheads="1"/>
          </p:cNvSpPr>
          <p:nvPr/>
        </p:nvSpPr>
        <p:spPr>
          <a:xfrm>
            <a:off x="685800" y="188913"/>
            <a:ext cx="7772400" cy="838200"/>
          </a:xfrm>
          <a:prstGeom prst="rect">
            <a:avLst/>
          </a:prstGeom>
          <a:noFill/>
        </p:spPr>
        <p:txBody>
          <a:bodyPr/>
          <a:lstStyle/>
          <a:p>
            <a:pPr algn="ctr">
              <a:defRPr/>
            </a:pPr>
            <a:r>
              <a:rPr lang="hu-HU" altLang="en-US" sz="2000" kern="0" dirty="0">
                <a:solidFill>
                  <a:schemeClr val="accent2"/>
                </a:solidFill>
                <a:latin typeface="Calibri" panose="020F0502020204030204" pitchFamily="34" charset="0"/>
                <a:ea typeface="+mj-ea"/>
                <a:cs typeface="+mj-cs"/>
              </a:rPr>
              <a:t>A n</a:t>
            </a:r>
            <a:r>
              <a:rPr lang="hu-HU" altLang="en-US" sz="2000" kern="0" dirty="0" err="1">
                <a:solidFill>
                  <a:schemeClr val="accent2"/>
                </a:solidFill>
                <a:latin typeface="Calibri" panose="020F0502020204030204" pitchFamily="34" charset="0"/>
                <a:ea typeface="+mj-ea"/>
                <a:cs typeface="+mj-cs"/>
              </a:rPr>
              <a:t>eutrofil</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granulociták</a:t>
            </a:r>
            <a:r>
              <a:rPr lang="hu-HU" altLang="en-US" sz="2000" kern="0" dirty="0">
                <a:solidFill>
                  <a:schemeClr val="accent2"/>
                </a:solidFill>
                <a:latin typeface="Calibri" panose="020F0502020204030204" pitchFamily="34" charset="0"/>
                <a:ea typeface="+mj-ea"/>
                <a:cs typeface="+mj-cs"/>
              </a:rPr>
              <a:t> primer </a:t>
            </a:r>
            <a:r>
              <a:rPr lang="hu-HU" altLang="en-US" sz="2000" kern="0" dirty="0" err="1">
                <a:solidFill>
                  <a:schemeClr val="accent2"/>
                </a:solidFill>
                <a:latin typeface="Calibri" panose="020F0502020204030204" pitchFamily="34" charset="0"/>
                <a:ea typeface="+mj-ea"/>
                <a:cs typeface="+mj-cs"/>
              </a:rPr>
              <a:t>granulumai</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lizoszómák</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azurofilek</a:t>
            </a:r>
            <a:r>
              <a:rPr lang="hu-HU" altLang="en-US" sz="2000" kern="0" dirty="0">
                <a:solidFill>
                  <a:schemeClr val="accent2"/>
                </a:solidFill>
                <a:latin typeface="Calibri" panose="020F0502020204030204" pitchFamily="34" charset="0"/>
                <a:ea typeface="+mj-ea"/>
                <a:cs typeface="+mj-cs"/>
              </a:rPr>
              <a:t>, szekunder </a:t>
            </a:r>
            <a:r>
              <a:rPr lang="hu-HU" altLang="en-US" sz="2000" kern="0" dirty="0" err="1">
                <a:solidFill>
                  <a:schemeClr val="accent2"/>
                </a:solidFill>
                <a:latin typeface="Calibri" panose="020F0502020204030204" pitchFamily="34" charset="0"/>
                <a:ea typeface="+mj-ea"/>
                <a:cs typeface="+mj-cs"/>
              </a:rPr>
              <a:t>granulumaik</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neutrofilek</a:t>
            </a:r>
            <a:endParaRPr lang="hu-HU" sz="2000" kern="0" dirty="0">
              <a:solidFill>
                <a:schemeClr val="accent2"/>
              </a:solidFill>
              <a:latin typeface="Calibri" panose="020F0502020204030204" pitchFamily="34" charset="0"/>
              <a:ea typeface="+mj-ea"/>
              <a:cs typeface="+mj-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3" cstate="print"/>
          <a:srcRect/>
          <a:stretch>
            <a:fillRect/>
          </a:stretch>
        </p:blipFill>
        <p:spPr bwMode="auto">
          <a:xfrm>
            <a:off x="3635375" y="476250"/>
            <a:ext cx="5172075" cy="3562350"/>
          </a:xfrm>
          <a:prstGeom prst="rect">
            <a:avLst/>
          </a:prstGeom>
          <a:noFill/>
          <a:ln w="9525">
            <a:noFill/>
            <a:miter lim="800000"/>
            <a:headEnd/>
            <a:tailEnd/>
          </a:ln>
        </p:spPr>
      </p:pic>
      <p:sp>
        <p:nvSpPr>
          <p:cNvPr id="32771" name="Rectangle 4"/>
          <p:cNvSpPr>
            <a:spLocks noChangeArrowheads="1"/>
          </p:cNvSpPr>
          <p:nvPr/>
        </p:nvSpPr>
        <p:spPr bwMode="auto">
          <a:xfrm>
            <a:off x="3419475" y="2133600"/>
            <a:ext cx="3457575" cy="2159000"/>
          </a:xfrm>
          <a:prstGeom prst="rect">
            <a:avLst/>
          </a:prstGeom>
          <a:solidFill>
            <a:schemeClr val="accent1"/>
          </a:solidFill>
          <a:ln w="9525">
            <a:noFill/>
            <a:miter lim="800000"/>
            <a:headEnd/>
            <a:tailEnd/>
          </a:ln>
        </p:spPr>
        <p:txBody>
          <a:bodyPr wrap="none" anchor="ctr"/>
          <a:lstStyle/>
          <a:p>
            <a:endParaRPr lang="en-US"/>
          </a:p>
        </p:txBody>
      </p:sp>
      <p:pic>
        <p:nvPicPr>
          <p:cNvPr id="32772" name="Picture 2" descr="19"/>
          <p:cNvPicPr>
            <a:picLocks noChangeAspect="1" noChangeArrowheads="1"/>
          </p:cNvPicPr>
          <p:nvPr/>
        </p:nvPicPr>
        <p:blipFill>
          <a:blip r:embed="rId4" cstate="print"/>
          <a:srcRect t="17453" b="8009"/>
          <a:stretch>
            <a:fillRect/>
          </a:stretch>
        </p:blipFill>
        <p:spPr bwMode="auto">
          <a:xfrm>
            <a:off x="468313" y="2133600"/>
            <a:ext cx="4826000" cy="4375150"/>
          </a:xfrm>
          <a:prstGeom prst="rect">
            <a:avLst/>
          </a:prstGeom>
          <a:noFill/>
          <a:ln w="9525">
            <a:noFill/>
            <a:miter lim="800000"/>
            <a:headEnd/>
            <a:tailEnd/>
          </a:ln>
        </p:spPr>
      </p:pic>
      <p:sp>
        <p:nvSpPr>
          <p:cNvPr id="32773" name="Text Box 5"/>
          <p:cNvSpPr txBox="1">
            <a:spLocks noChangeArrowheads="1"/>
          </p:cNvSpPr>
          <p:nvPr/>
        </p:nvSpPr>
        <p:spPr bwMode="auto">
          <a:xfrm>
            <a:off x="244573" y="188913"/>
            <a:ext cx="3341492" cy="830997"/>
          </a:xfrm>
          <a:prstGeom prst="rect">
            <a:avLst/>
          </a:prstGeom>
          <a:noFill/>
          <a:ln w="9525">
            <a:noFill/>
            <a:miter lim="800000"/>
            <a:headEnd/>
            <a:tailEnd/>
          </a:ln>
        </p:spPr>
        <p:txBody>
          <a:bodyPr wrap="none">
            <a:spAutoFit/>
          </a:bodyPr>
          <a:lstStyle/>
          <a:p>
            <a:pPr algn="ctr"/>
            <a:r>
              <a:rPr lang="hu-HU" sz="2400" dirty="0" err="1">
                <a:solidFill>
                  <a:schemeClr val="accent2"/>
                </a:solidFill>
                <a:latin typeface="Calibri" panose="020F0502020204030204" pitchFamily="34" charset="0"/>
              </a:rPr>
              <a:t>Neutrofilek</a:t>
            </a:r>
            <a:r>
              <a:rPr lang="hu-HU" sz="2400" dirty="0">
                <a:solidFill>
                  <a:schemeClr val="accent2"/>
                </a:solidFill>
                <a:latin typeface="Calibri" panose="020F0502020204030204" pitchFamily="34" charset="0"/>
              </a:rPr>
              <a:t> átvándorlása </a:t>
            </a:r>
          </a:p>
          <a:p>
            <a:pPr algn="ctr"/>
            <a:r>
              <a:rPr lang="hu-HU" sz="2400" dirty="0">
                <a:solidFill>
                  <a:schemeClr val="accent2"/>
                </a:solidFill>
                <a:latin typeface="Calibri" panose="020F0502020204030204" pitchFamily="34" charset="0"/>
              </a:rPr>
              <a:t>az érfalon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45278-006-f009"/>
          <p:cNvPicPr>
            <a:picLocks noChangeAspect="1" noChangeArrowheads="1"/>
          </p:cNvPicPr>
          <p:nvPr/>
        </p:nvPicPr>
        <p:blipFill>
          <a:blip r:embed="rId3" cstate="print"/>
          <a:srcRect/>
          <a:stretch>
            <a:fillRect/>
          </a:stretch>
        </p:blipFill>
        <p:spPr bwMode="auto">
          <a:xfrm>
            <a:off x="1044575" y="1125538"/>
            <a:ext cx="7054850" cy="5141912"/>
          </a:xfrm>
          <a:prstGeom prst="rect">
            <a:avLst/>
          </a:prstGeom>
          <a:noFill/>
          <a:ln w="9525">
            <a:solidFill>
              <a:schemeClr val="tx1"/>
            </a:solidFill>
            <a:miter lim="800000"/>
            <a:headEnd/>
            <a:tailEnd/>
          </a:ln>
        </p:spPr>
      </p:pic>
      <p:sp>
        <p:nvSpPr>
          <p:cNvPr id="33795" name="Text Box 3"/>
          <p:cNvSpPr txBox="1">
            <a:spLocks noChangeArrowheads="1"/>
          </p:cNvSpPr>
          <p:nvPr/>
        </p:nvSpPr>
        <p:spPr bwMode="auto">
          <a:xfrm>
            <a:off x="647700" y="6308725"/>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6-9 Homing and inflammation</a:t>
            </a:r>
          </a:p>
        </p:txBody>
      </p:sp>
      <p:sp>
        <p:nvSpPr>
          <p:cNvPr id="33796"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28 November 2010 05:02 PM)</a:t>
            </a:r>
          </a:p>
        </p:txBody>
      </p:sp>
      <p:sp>
        <p:nvSpPr>
          <p:cNvPr id="33797"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6" name="Rectangle 2"/>
          <p:cNvSpPr txBox="1">
            <a:spLocks noChangeArrowheads="1"/>
          </p:cNvSpPr>
          <p:nvPr/>
        </p:nvSpPr>
        <p:spPr>
          <a:xfrm>
            <a:off x="685800" y="188913"/>
            <a:ext cx="7772400" cy="838200"/>
          </a:xfrm>
          <a:prstGeom prst="rect">
            <a:avLst/>
          </a:prstGeom>
          <a:noFill/>
        </p:spPr>
        <p:txBody>
          <a:bodyPr/>
          <a:lstStyle/>
          <a:p>
            <a:pPr algn="ctr">
              <a:defRPr/>
            </a:pPr>
            <a:r>
              <a:rPr lang="hu-HU" altLang="en-US" sz="2000" kern="0" dirty="0">
                <a:solidFill>
                  <a:schemeClr val="accent2"/>
                </a:solidFill>
                <a:latin typeface="Calibri" panose="020F0502020204030204" pitchFamily="34" charset="0"/>
                <a:ea typeface="+mj-ea"/>
                <a:cs typeface="+mj-cs"/>
              </a:rPr>
              <a:t>A n</a:t>
            </a:r>
            <a:r>
              <a:rPr lang="hu-HU" altLang="en-US" sz="2000" kern="0" dirty="0" err="1">
                <a:solidFill>
                  <a:schemeClr val="accent2"/>
                </a:solidFill>
                <a:latin typeface="Calibri" panose="020F0502020204030204" pitchFamily="34" charset="0"/>
                <a:ea typeface="+mj-ea"/>
                <a:cs typeface="+mj-cs"/>
              </a:rPr>
              <a:t>eutrofil</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granulociták</a:t>
            </a:r>
            <a:r>
              <a:rPr lang="hu-HU" altLang="en-US" sz="2000" kern="0" dirty="0">
                <a:solidFill>
                  <a:schemeClr val="accent2"/>
                </a:solidFill>
                <a:latin typeface="Calibri" panose="020F0502020204030204" pitchFamily="34" charset="0"/>
                <a:ea typeface="+mj-ea"/>
                <a:cs typeface="+mj-cs"/>
              </a:rPr>
              <a:t> érfalon történő átvándorlását kísérő molekuláris mechanizmusok</a:t>
            </a:r>
            <a:endParaRPr lang="hu-HU" sz="2000" kern="0" dirty="0">
              <a:solidFill>
                <a:schemeClr val="accent2"/>
              </a:solidFill>
              <a:latin typeface="Calibri" panose="020F0502020204030204" pitchFamily="34" charset="0"/>
              <a:ea typeface="+mj-ea"/>
              <a:cs typeface="+mj-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r="16725"/>
          <a:stretch>
            <a:fillRect/>
          </a:stretch>
        </p:blipFill>
        <p:spPr bwMode="auto">
          <a:xfrm>
            <a:off x="2944813" y="765175"/>
            <a:ext cx="6019800" cy="5451475"/>
          </a:xfrm>
          <a:prstGeom prst="rect">
            <a:avLst/>
          </a:prstGeom>
          <a:noFill/>
          <a:ln w="12700">
            <a:noFill/>
            <a:miter lim="800000"/>
            <a:headEnd/>
            <a:tailEnd/>
          </a:ln>
        </p:spPr>
      </p:pic>
      <p:sp>
        <p:nvSpPr>
          <p:cNvPr id="34819" name="Rectangle 3"/>
          <p:cNvSpPr>
            <a:spLocks noGrp="1" noChangeArrowheads="1"/>
          </p:cNvSpPr>
          <p:nvPr>
            <p:ph type="title"/>
          </p:nvPr>
        </p:nvSpPr>
        <p:spPr>
          <a:xfrm>
            <a:off x="685800" y="76200"/>
            <a:ext cx="7772400" cy="914400"/>
          </a:xfrm>
          <a:solidFill>
            <a:schemeClr val="accent1"/>
          </a:solidFill>
        </p:spPr>
        <p:txBody>
          <a:bodyPr/>
          <a:lstStyle/>
          <a:p>
            <a:pPr eaLnBrk="1" hangingPunct="1"/>
            <a:r>
              <a:rPr lang="hu-HU" altLang="en-US" sz="2800" b="1" dirty="0" err="1">
                <a:solidFill>
                  <a:schemeClr val="accent2"/>
                </a:solidFill>
                <a:latin typeface="Calibri" panose="020F0502020204030204" pitchFamily="34" charset="0"/>
              </a:rPr>
              <a:t>Eozinofil</a:t>
            </a:r>
            <a:r>
              <a:rPr lang="hu-HU" altLang="en-US" sz="2800" b="1" dirty="0">
                <a:solidFill>
                  <a:schemeClr val="accent2"/>
                </a:solidFill>
                <a:latin typeface="Calibri" panose="020F0502020204030204" pitchFamily="34" charset="0"/>
              </a:rPr>
              <a:t> </a:t>
            </a:r>
            <a:r>
              <a:rPr lang="hu-HU" altLang="en-US" sz="2800" b="1" dirty="0" err="1">
                <a:solidFill>
                  <a:schemeClr val="accent2"/>
                </a:solidFill>
                <a:latin typeface="Calibri" panose="020F0502020204030204" pitchFamily="34" charset="0"/>
              </a:rPr>
              <a:t>granulocita</a:t>
            </a:r>
            <a:endParaRPr lang="hu-HU" sz="2800" dirty="0">
              <a:solidFill>
                <a:schemeClr val="accent2"/>
              </a:solidFill>
              <a:latin typeface="Calibri" panose="020F0502020204030204" pitchFamily="34" charset="0"/>
            </a:endParaRPr>
          </a:p>
        </p:txBody>
      </p:sp>
      <p:pic>
        <p:nvPicPr>
          <p:cNvPr id="34820" name="Picture 4"/>
          <p:cNvPicPr>
            <a:picLocks noChangeAspect="1" noChangeArrowheads="1"/>
          </p:cNvPicPr>
          <p:nvPr/>
        </p:nvPicPr>
        <p:blipFill>
          <a:blip r:embed="rId4" cstate="print"/>
          <a:srcRect/>
          <a:stretch>
            <a:fillRect/>
          </a:stretch>
        </p:blipFill>
        <p:spPr bwMode="auto">
          <a:xfrm>
            <a:off x="6804025" y="4724400"/>
            <a:ext cx="2339975" cy="2051050"/>
          </a:xfrm>
          <a:prstGeom prst="rect">
            <a:avLst/>
          </a:prstGeom>
          <a:noFill/>
          <a:ln w="12700">
            <a:noFill/>
            <a:miter lim="800000"/>
            <a:headEnd/>
            <a:tailEnd/>
          </a:ln>
        </p:spPr>
      </p:pic>
      <p:sp>
        <p:nvSpPr>
          <p:cNvPr id="34821" name="Text Box 5"/>
          <p:cNvSpPr txBox="1">
            <a:spLocks noChangeArrowheads="1"/>
          </p:cNvSpPr>
          <p:nvPr/>
        </p:nvSpPr>
        <p:spPr bwMode="auto">
          <a:xfrm>
            <a:off x="107950" y="981075"/>
            <a:ext cx="2819400" cy="5111528"/>
          </a:xfrm>
          <a:prstGeom prst="rect">
            <a:avLst/>
          </a:prstGeom>
          <a:solidFill>
            <a:schemeClr val="accent1"/>
          </a:solidFill>
          <a:ln w="9525">
            <a:noFill/>
            <a:miter lim="800000"/>
            <a:headEnd/>
            <a:tailEnd/>
          </a:ln>
        </p:spPr>
        <p:txBody>
          <a:bodyPr>
            <a:spAutoFit/>
          </a:bodyPr>
          <a:lstStyle/>
          <a:p>
            <a:pPr eaLnBrk="0" hangingPunct="0">
              <a:lnSpc>
                <a:spcPct val="80000"/>
              </a:lnSpc>
              <a:spcBef>
                <a:spcPct val="50000"/>
              </a:spcBef>
            </a:pPr>
            <a:r>
              <a:rPr lang="hu-HU" b="1" dirty="0">
                <a:solidFill>
                  <a:schemeClr val="accent2"/>
                </a:solidFill>
                <a:latin typeface="Calibri" panose="020F0502020204030204" pitchFamily="34" charset="0"/>
              </a:rPr>
              <a:t>Jellegzetességei:</a:t>
            </a:r>
            <a:endParaRPr lang="hu-HU"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dirty="0">
                <a:solidFill>
                  <a:schemeClr val="accent2"/>
                </a:solidFill>
                <a:latin typeface="Calibri" panose="020F0502020204030204" pitchFamily="34" charset="0"/>
              </a:rPr>
              <a:t> méretük 10-15 </a:t>
            </a:r>
            <a:r>
              <a:rPr lang="hu-HU" altLang="en-US" dirty="0">
                <a:solidFill>
                  <a:schemeClr val="accent2"/>
                </a:solidFill>
                <a:latin typeface="Symbol" panose="05050102010706020507" pitchFamily="18" charset="2"/>
              </a:rPr>
              <a:t>m</a:t>
            </a:r>
            <a:r>
              <a:rPr lang="hu-HU" altLang="en-US" dirty="0">
                <a:solidFill>
                  <a:schemeClr val="accent2"/>
                </a:solidFill>
                <a:latin typeface="Calibri" panose="020F0502020204030204" pitchFamily="34" charset="0"/>
              </a:rPr>
              <a:t>m;</a:t>
            </a:r>
          </a:p>
          <a:p>
            <a:pPr eaLnBrk="0" hangingPunct="0">
              <a:lnSpc>
                <a:spcPct val="80000"/>
              </a:lnSpc>
              <a:spcBef>
                <a:spcPct val="50000"/>
              </a:spcBef>
              <a:buFontTx/>
              <a:buChar char="•"/>
            </a:pPr>
            <a:r>
              <a:rPr lang="hu-HU" altLang="en-US" dirty="0">
                <a:solidFill>
                  <a:schemeClr val="accent2"/>
                </a:solidFill>
                <a:latin typeface="Calibri" panose="020F0502020204030204" pitchFamily="34" charset="0"/>
              </a:rPr>
              <a:t> </a:t>
            </a:r>
            <a:r>
              <a:rPr lang="hu-HU" dirty="0">
                <a:solidFill>
                  <a:schemeClr val="accent2"/>
                </a:solidFill>
                <a:latin typeface="Calibri" panose="020F0502020204030204" pitchFamily="34" charset="0"/>
              </a:rPr>
              <a:t>tipikusan kétlebenyű</a:t>
            </a:r>
            <a:r>
              <a:rPr lang="hu-HU" altLang="en-US" dirty="0">
                <a:solidFill>
                  <a:schemeClr val="accent2"/>
                </a:solidFill>
                <a:latin typeface="Calibri" panose="020F0502020204030204" pitchFamily="34" charset="0"/>
              </a:rPr>
              <a:t> sejtmag;</a:t>
            </a:r>
          </a:p>
          <a:p>
            <a:pPr eaLnBrk="0" hangingPunct="0">
              <a:lnSpc>
                <a:spcPct val="80000"/>
              </a:lnSpc>
              <a:spcBef>
                <a:spcPct val="50000"/>
              </a:spcBef>
              <a:buFontTx/>
              <a:buChar char="•"/>
            </a:pPr>
            <a:r>
              <a:rPr lang="hu-HU" altLang="en-US" dirty="0">
                <a:solidFill>
                  <a:schemeClr val="accent2"/>
                </a:solidFill>
                <a:latin typeface="Calibri" panose="020F0502020204030204" pitchFamily="34" charset="0"/>
              </a:rPr>
              <a:t> </a:t>
            </a:r>
            <a:r>
              <a:rPr lang="hu-HU" dirty="0">
                <a:solidFill>
                  <a:schemeClr val="accent2"/>
                </a:solidFill>
                <a:latin typeface="Calibri" panose="020F0502020204030204" pitchFamily="34" charset="0"/>
              </a:rPr>
              <a:t>A </a:t>
            </a:r>
            <a:r>
              <a:rPr lang="hu-HU" dirty="0" err="1">
                <a:solidFill>
                  <a:schemeClr val="accent2"/>
                </a:solidFill>
                <a:latin typeface="Calibri" panose="020F0502020204030204" pitchFamily="34" charset="0"/>
              </a:rPr>
              <a:t>granulumok</a:t>
            </a:r>
            <a:r>
              <a:rPr lang="hu-HU" dirty="0">
                <a:solidFill>
                  <a:schemeClr val="accent2"/>
                </a:solidFill>
                <a:latin typeface="Calibri" panose="020F0502020204030204" pitchFamily="34" charset="0"/>
              </a:rPr>
              <a:t> </a:t>
            </a:r>
            <a:r>
              <a:rPr lang="hu-HU" dirty="0" err="1">
                <a:solidFill>
                  <a:schemeClr val="accent2"/>
                </a:solidFill>
                <a:latin typeface="Calibri" panose="020F0502020204030204" pitchFamily="34" charset="0"/>
              </a:rPr>
              <a:t>eozinofilek</a:t>
            </a:r>
            <a:r>
              <a:rPr lang="hu-HU" dirty="0">
                <a:solidFill>
                  <a:schemeClr val="accent2"/>
                </a:solidFill>
                <a:latin typeface="Calibri" panose="020F0502020204030204" pitchFamily="34" charset="0"/>
              </a:rPr>
              <a:t> tartalmuk:</a:t>
            </a:r>
          </a:p>
          <a:p>
            <a:pPr eaLnBrk="0" hangingPunct="0">
              <a:lnSpc>
                <a:spcPct val="80000"/>
              </a:lnSpc>
              <a:spcBef>
                <a:spcPct val="50000"/>
              </a:spcBef>
              <a:buFontTx/>
              <a:buChar char="•"/>
            </a:pPr>
            <a:r>
              <a:rPr lang="hu-HU" altLang="en-US" dirty="0">
                <a:solidFill>
                  <a:schemeClr val="accent2"/>
                </a:solidFill>
                <a:latin typeface="Calibri" panose="020F0502020204030204" pitchFamily="34" charset="0"/>
              </a:rPr>
              <a:t>hisztamin, jellem</a:t>
            </a:r>
            <a:r>
              <a:rPr lang="en-US" altLang="en-US" dirty="0">
                <a:solidFill>
                  <a:schemeClr val="accent2"/>
                </a:solidFill>
                <a:latin typeface="Calibri" panose="020F0502020204030204" pitchFamily="34" charset="0"/>
              </a:rPr>
              <a:t>z</a:t>
            </a:r>
            <a:r>
              <a:rPr lang="hu-HU" altLang="en-US" dirty="0" err="1">
                <a:solidFill>
                  <a:schemeClr val="accent2"/>
                </a:solidFill>
                <a:latin typeface="Calibri" panose="020F0502020204030204" pitchFamily="34" charset="0"/>
              </a:rPr>
              <a:t>őek</a:t>
            </a:r>
            <a:r>
              <a:rPr lang="hu-HU" altLang="en-US" dirty="0">
                <a:solidFill>
                  <a:schemeClr val="accent2"/>
                </a:solidFill>
                <a:latin typeface="Calibri" panose="020F0502020204030204" pitchFamily="34" charset="0"/>
              </a:rPr>
              <a:t> a fehérje kristályok </a:t>
            </a:r>
            <a:r>
              <a:rPr lang="hu-HU" altLang="en-US" dirty="0" err="1">
                <a:solidFill>
                  <a:schemeClr val="accent2"/>
                </a:solidFill>
                <a:latin typeface="Calibri" panose="020F0502020204030204" pitchFamily="34" charset="0"/>
              </a:rPr>
              <a:t>EM-ban</a:t>
            </a:r>
            <a:r>
              <a:rPr lang="hu-HU" altLang="en-US" dirty="0">
                <a:solidFill>
                  <a:schemeClr val="accent2"/>
                </a:solidFill>
                <a:latin typeface="Calibri" panose="020F0502020204030204" pitchFamily="34" charset="0"/>
              </a:rPr>
              <a:t>.</a:t>
            </a:r>
          </a:p>
          <a:p>
            <a:pPr eaLnBrk="0" hangingPunct="0">
              <a:lnSpc>
                <a:spcPct val="80000"/>
              </a:lnSpc>
              <a:spcBef>
                <a:spcPct val="50000"/>
              </a:spcBef>
            </a:pPr>
            <a:r>
              <a:rPr lang="hu-HU" b="1" dirty="0">
                <a:solidFill>
                  <a:schemeClr val="accent2"/>
                </a:solidFill>
                <a:latin typeface="Calibri" panose="020F0502020204030204" pitchFamily="34" charset="0"/>
              </a:rPr>
              <a:t>Gyakoriság:</a:t>
            </a:r>
            <a:endParaRPr lang="hu-HU"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dirty="0">
                <a:solidFill>
                  <a:schemeClr val="accent2"/>
                </a:solidFill>
                <a:latin typeface="Calibri" panose="020F0502020204030204" pitchFamily="34" charset="0"/>
              </a:rPr>
              <a:t> a fehér vérsejtek 1-6 %-át teszik ki.</a:t>
            </a:r>
          </a:p>
          <a:p>
            <a:pPr eaLnBrk="0" hangingPunct="0">
              <a:lnSpc>
                <a:spcPct val="80000"/>
              </a:lnSpc>
              <a:spcBef>
                <a:spcPct val="50000"/>
              </a:spcBef>
            </a:pPr>
            <a:r>
              <a:rPr lang="hu-HU" b="1" dirty="0">
                <a:solidFill>
                  <a:schemeClr val="accent2"/>
                </a:solidFill>
                <a:latin typeface="Calibri" panose="020F0502020204030204" pitchFamily="34" charset="0"/>
              </a:rPr>
              <a:t>Szerepük:</a:t>
            </a:r>
          </a:p>
          <a:p>
            <a:pPr eaLnBrk="0" hangingPunct="0">
              <a:lnSpc>
                <a:spcPct val="80000"/>
              </a:lnSpc>
              <a:spcBef>
                <a:spcPct val="50000"/>
              </a:spcBef>
            </a:pPr>
            <a:r>
              <a:rPr lang="hu-HU" dirty="0" err="1">
                <a:solidFill>
                  <a:schemeClr val="accent2"/>
                </a:solidFill>
                <a:latin typeface="Calibri" panose="020F0502020204030204" pitchFamily="34" charset="0"/>
              </a:rPr>
              <a:t>Ag-Ab</a:t>
            </a:r>
            <a:r>
              <a:rPr lang="hu-HU" dirty="0">
                <a:solidFill>
                  <a:schemeClr val="accent2"/>
                </a:solidFill>
                <a:latin typeface="Calibri" panose="020F0502020204030204" pitchFamily="34" charset="0"/>
              </a:rPr>
              <a:t> komplexek eltakarítása,</a:t>
            </a:r>
          </a:p>
          <a:p>
            <a:pPr eaLnBrk="0" hangingPunct="0">
              <a:lnSpc>
                <a:spcPct val="80000"/>
              </a:lnSpc>
              <a:spcBef>
                <a:spcPct val="50000"/>
              </a:spcBef>
            </a:pPr>
            <a:r>
              <a:rPr lang="hu-HU" dirty="0">
                <a:solidFill>
                  <a:schemeClr val="accent2"/>
                </a:solidFill>
                <a:latin typeface="Calibri" panose="020F0502020204030204" pitchFamily="34" charset="0"/>
              </a:rPr>
              <a:t>gyakoriak a tápcsatornában, légutakban (paraziták elleni védekezés)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lum bright="-6000" contrast="6000"/>
          </a:blip>
          <a:srcRect/>
          <a:stretch>
            <a:fillRect/>
          </a:stretch>
        </p:blipFill>
        <p:spPr bwMode="auto">
          <a:xfrm>
            <a:off x="1331913" y="188913"/>
            <a:ext cx="6796087" cy="6484937"/>
          </a:xfrm>
          <a:prstGeom prst="rect">
            <a:avLst/>
          </a:prstGeom>
          <a:noFill/>
          <a:ln w="12700">
            <a:solidFill>
              <a:schemeClr val="tx1"/>
            </a:solid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M45278-006-f010"/>
          <p:cNvPicPr>
            <a:picLocks noChangeAspect="1" noChangeArrowheads="1"/>
          </p:cNvPicPr>
          <p:nvPr/>
        </p:nvPicPr>
        <p:blipFill>
          <a:blip r:embed="rId3" cstate="print"/>
          <a:srcRect/>
          <a:stretch>
            <a:fillRect/>
          </a:stretch>
        </p:blipFill>
        <p:spPr bwMode="auto">
          <a:xfrm>
            <a:off x="2225675" y="1125538"/>
            <a:ext cx="4692650" cy="5181600"/>
          </a:xfrm>
          <a:prstGeom prst="rect">
            <a:avLst/>
          </a:prstGeom>
          <a:noFill/>
          <a:ln w="9525">
            <a:solidFill>
              <a:schemeClr val="tx1"/>
            </a:solidFill>
            <a:miter lim="800000"/>
            <a:headEnd/>
            <a:tailEnd/>
          </a:ln>
        </p:spPr>
      </p:pic>
      <p:sp>
        <p:nvSpPr>
          <p:cNvPr id="36867" name="Text Box 3"/>
          <p:cNvSpPr txBox="1">
            <a:spLocks noChangeArrowheads="1"/>
          </p:cNvSpPr>
          <p:nvPr/>
        </p:nvSpPr>
        <p:spPr bwMode="auto">
          <a:xfrm>
            <a:off x="647700" y="6308725"/>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6-10 Mast cell-eosinophil interaction in asthma</a:t>
            </a:r>
          </a:p>
        </p:txBody>
      </p:sp>
      <p:sp>
        <p:nvSpPr>
          <p:cNvPr id="36868"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28 November 2010 05:02 PM)</a:t>
            </a:r>
          </a:p>
        </p:txBody>
      </p:sp>
      <p:sp>
        <p:nvSpPr>
          <p:cNvPr id="36869"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6" name="Rectangle 2"/>
          <p:cNvSpPr txBox="1">
            <a:spLocks noChangeArrowheads="1"/>
          </p:cNvSpPr>
          <p:nvPr/>
        </p:nvSpPr>
        <p:spPr>
          <a:xfrm>
            <a:off x="685800" y="188913"/>
            <a:ext cx="7772400" cy="838200"/>
          </a:xfrm>
          <a:prstGeom prst="rect">
            <a:avLst/>
          </a:prstGeom>
          <a:noFill/>
        </p:spPr>
        <p:txBody>
          <a:bodyPr/>
          <a:lstStyle/>
          <a:p>
            <a:pPr algn="ctr">
              <a:defRPr/>
            </a:pPr>
            <a:r>
              <a:rPr lang="hu-HU" sz="2400" kern="0" dirty="0">
                <a:solidFill>
                  <a:schemeClr val="accent2"/>
                </a:solidFill>
                <a:latin typeface="Calibri" panose="020F0502020204030204" pitchFamily="34" charset="0"/>
                <a:ea typeface="+mj-ea"/>
                <a:cs typeface="+mj-cs"/>
              </a:rPr>
              <a:t>Hízósejtek és </a:t>
            </a:r>
            <a:r>
              <a:rPr lang="hu-HU" sz="2400" kern="0" dirty="0" err="1">
                <a:solidFill>
                  <a:schemeClr val="accent2"/>
                </a:solidFill>
                <a:latin typeface="Calibri" panose="020F0502020204030204" pitchFamily="34" charset="0"/>
                <a:ea typeface="+mj-ea"/>
                <a:cs typeface="+mj-cs"/>
              </a:rPr>
              <a:t>eozinofilek</a:t>
            </a:r>
            <a:r>
              <a:rPr lang="hu-HU" sz="2400" kern="0" dirty="0">
                <a:solidFill>
                  <a:schemeClr val="accent2"/>
                </a:solidFill>
                <a:latin typeface="Calibri" panose="020F0502020204030204" pitchFamily="34" charset="0"/>
                <a:ea typeface="+mj-ea"/>
                <a:cs typeface="+mj-cs"/>
              </a:rPr>
              <a:t> kölcsönhatása az asztmában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03263" y="174625"/>
            <a:ext cx="7772400" cy="862013"/>
          </a:xfrm>
          <a:solidFill>
            <a:schemeClr val="accent1"/>
          </a:solidFill>
        </p:spPr>
        <p:txBody>
          <a:bodyPr/>
          <a:lstStyle/>
          <a:p>
            <a:pPr eaLnBrk="1" hangingPunct="1"/>
            <a:r>
              <a:rPr lang="hu-HU" altLang="en-US" sz="2800" b="1" dirty="0" err="1">
                <a:solidFill>
                  <a:schemeClr val="accent2"/>
                </a:solidFill>
                <a:latin typeface="Calibri" panose="020F0502020204030204" pitchFamily="34" charset="0"/>
              </a:rPr>
              <a:t>Bazofil</a:t>
            </a:r>
            <a:r>
              <a:rPr lang="hu-HU" altLang="en-US" sz="2800" b="1" dirty="0">
                <a:solidFill>
                  <a:schemeClr val="accent2"/>
                </a:solidFill>
                <a:latin typeface="Calibri" panose="020F0502020204030204" pitchFamily="34" charset="0"/>
              </a:rPr>
              <a:t> </a:t>
            </a:r>
            <a:r>
              <a:rPr lang="hu-HU" altLang="en-US" sz="2800" b="1" dirty="0" err="1">
                <a:solidFill>
                  <a:schemeClr val="accent2"/>
                </a:solidFill>
                <a:latin typeface="Calibri" panose="020F0502020204030204" pitchFamily="34" charset="0"/>
              </a:rPr>
              <a:t>granulocita</a:t>
            </a:r>
            <a:endParaRPr lang="hu-HU" sz="2800" dirty="0">
              <a:solidFill>
                <a:schemeClr val="accent2"/>
              </a:solidFill>
              <a:latin typeface="Calibri" panose="020F0502020204030204" pitchFamily="34" charset="0"/>
            </a:endParaRPr>
          </a:p>
        </p:txBody>
      </p:sp>
      <p:pic>
        <p:nvPicPr>
          <p:cNvPr id="37891" name="Picture 3"/>
          <p:cNvPicPr>
            <a:picLocks noChangeAspect="1" noChangeArrowheads="1"/>
          </p:cNvPicPr>
          <p:nvPr/>
        </p:nvPicPr>
        <p:blipFill>
          <a:blip r:embed="rId3" cstate="print">
            <a:lum bright="-18000" contrast="6000"/>
          </a:blip>
          <a:srcRect/>
          <a:stretch>
            <a:fillRect/>
          </a:stretch>
        </p:blipFill>
        <p:spPr bwMode="auto">
          <a:xfrm>
            <a:off x="5105400" y="1219200"/>
            <a:ext cx="3810000" cy="3608388"/>
          </a:xfrm>
          <a:prstGeom prst="rect">
            <a:avLst/>
          </a:prstGeom>
          <a:noFill/>
          <a:ln w="12700">
            <a:noFill/>
            <a:miter lim="800000"/>
            <a:headEnd/>
            <a:tailEnd/>
          </a:ln>
        </p:spPr>
      </p:pic>
      <p:pic>
        <p:nvPicPr>
          <p:cNvPr id="37892" name="Picture 4"/>
          <p:cNvPicPr>
            <a:picLocks noChangeAspect="1" noChangeArrowheads="1"/>
          </p:cNvPicPr>
          <p:nvPr/>
        </p:nvPicPr>
        <p:blipFill>
          <a:blip r:embed="rId4" cstate="print"/>
          <a:srcRect/>
          <a:stretch>
            <a:fillRect/>
          </a:stretch>
        </p:blipFill>
        <p:spPr bwMode="auto">
          <a:xfrm>
            <a:off x="3048000" y="4010025"/>
            <a:ext cx="3848100" cy="2771775"/>
          </a:xfrm>
          <a:prstGeom prst="rect">
            <a:avLst/>
          </a:prstGeom>
          <a:noFill/>
          <a:ln w="12700">
            <a:noFill/>
            <a:miter lim="800000"/>
            <a:headEnd/>
            <a:tailEnd/>
          </a:ln>
        </p:spPr>
      </p:pic>
      <p:sp>
        <p:nvSpPr>
          <p:cNvPr id="37893" name="Text Box 5"/>
          <p:cNvSpPr txBox="1">
            <a:spLocks noChangeArrowheads="1"/>
          </p:cNvSpPr>
          <p:nvPr/>
        </p:nvSpPr>
        <p:spPr bwMode="auto">
          <a:xfrm>
            <a:off x="250825" y="1052513"/>
            <a:ext cx="2819400" cy="4751429"/>
          </a:xfrm>
          <a:prstGeom prst="rect">
            <a:avLst/>
          </a:prstGeom>
          <a:solidFill>
            <a:schemeClr val="accent1"/>
          </a:solidFill>
          <a:ln w="9525">
            <a:noFill/>
            <a:miter lim="800000"/>
            <a:headEnd/>
            <a:tailEnd/>
          </a:ln>
        </p:spPr>
        <p:txBody>
          <a:bodyPr>
            <a:spAutoFit/>
          </a:bodyPr>
          <a:lstStyle/>
          <a:p>
            <a:pPr eaLnBrk="0" hangingPunct="0">
              <a:lnSpc>
                <a:spcPct val="80000"/>
              </a:lnSpc>
              <a:spcBef>
                <a:spcPct val="50000"/>
              </a:spcBef>
            </a:pPr>
            <a:r>
              <a:rPr lang="hu-HU" b="1" dirty="0">
                <a:solidFill>
                  <a:schemeClr val="accent2"/>
                </a:solidFill>
                <a:latin typeface="Calibri" panose="020F0502020204030204" pitchFamily="34" charset="0"/>
              </a:rPr>
              <a:t>Jellegzetességei:</a:t>
            </a:r>
            <a:endParaRPr lang="hu-HU"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dirty="0">
                <a:solidFill>
                  <a:schemeClr val="accent2"/>
                </a:solidFill>
                <a:latin typeface="Calibri" panose="020F0502020204030204" pitchFamily="34" charset="0"/>
              </a:rPr>
              <a:t> méretük 10-15 </a:t>
            </a:r>
            <a:r>
              <a:rPr lang="hu-HU" altLang="en-US" dirty="0">
                <a:solidFill>
                  <a:schemeClr val="accent2"/>
                </a:solidFill>
                <a:latin typeface="Symbol" panose="05050102010706020507" pitchFamily="18" charset="2"/>
              </a:rPr>
              <a:t>m</a:t>
            </a:r>
            <a:r>
              <a:rPr lang="hu-HU" altLang="en-US" dirty="0">
                <a:solidFill>
                  <a:schemeClr val="accent2"/>
                </a:solidFill>
                <a:latin typeface="Calibri" panose="020F0502020204030204" pitchFamily="34" charset="0"/>
              </a:rPr>
              <a:t>m;</a:t>
            </a:r>
          </a:p>
          <a:p>
            <a:pPr eaLnBrk="0" hangingPunct="0">
              <a:lnSpc>
                <a:spcPct val="80000"/>
              </a:lnSpc>
              <a:spcBef>
                <a:spcPct val="50000"/>
              </a:spcBef>
              <a:buFontTx/>
              <a:buChar char="•"/>
            </a:pPr>
            <a:r>
              <a:rPr lang="hu-HU" altLang="en-US" dirty="0">
                <a:solidFill>
                  <a:schemeClr val="accent2"/>
                </a:solidFill>
                <a:latin typeface="Calibri" panose="020F0502020204030204" pitchFamily="34" charset="0"/>
              </a:rPr>
              <a:t>lebenyezett sejtmag;</a:t>
            </a:r>
          </a:p>
          <a:p>
            <a:pPr eaLnBrk="0" hangingPunct="0">
              <a:lnSpc>
                <a:spcPct val="80000"/>
              </a:lnSpc>
              <a:spcBef>
                <a:spcPct val="50000"/>
              </a:spcBef>
              <a:buFontTx/>
              <a:buChar char="•"/>
            </a:pPr>
            <a:r>
              <a:rPr lang="hu-HU" altLang="en-US" dirty="0">
                <a:solidFill>
                  <a:schemeClr val="accent2"/>
                </a:solidFill>
                <a:latin typeface="Calibri" panose="020F0502020204030204" pitchFamily="34" charset="0"/>
              </a:rPr>
              <a:t> </a:t>
            </a:r>
            <a:r>
              <a:rPr lang="hu-HU" dirty="0">
                <a:solidFill>
                  <a:schemeClr val="accent2"/>
                </a:solidFill>
                <a:latin typeface="Calibri" panose="020F0502020204030204" pitchFamily="34" charset="0"/>
              </a:rPr>
              <a:t>nagyszámú durva, erősen </a:t>
            </a:r>
            <a:r>
              <a:rPr lang="hu-HU" dirty="0" err="1">
                <a:solidFill>
                  <a:schemeClr val="accent2"/>
                </a:solidFill>
                <a:latin typeface="Calibri" panose="020F0502020204030204" pitchFamily="34" charset="0"/>
              </a:rPr>
              <a:t>bazofil</a:t>
            </a:r>
            <a:r>
              <a:rPr lang="hu-HU" dirty="0">
                <a:solidFill>
                  <a:schemeClr val="accent2"/>
                </a:solidFill>
                <a:latin typeface="Calibri" panose="020F0502020204030204" pitchFamily="34" charset="0"/>
              </a:rPr>
              <a:t> </a:t>
            </a:r>
            <a:r>
              <a:rPr lang="hu-HU" dirty="0" err="1">
                <a:solidFill>
                  <a:schemeClr val="accent2"/>
                </a:solidFill>
                <a:latin typeface="Calibri" panose="020F0502020204030204" pitchFamily="34" charset="0"/>
              </a:rPr>
              <a:t>granulum</a:t>
            </a:r>
            <a:r>
              <a:rPr lang="hu-HU" dirty="0">
                <a:solidFill>
                  <a:schemeClr val="accent2"/>
                </a:solidFill>
                <a:latin typeface="Calibri" panose="020F0502020204030204" pitchFamily="34" charset="0"/>
              </a:rPr>
              <a:t> (hisztamin </a:t>
            </a:r>
            <a:r>
              <a:rPr lang="hu-HU" dirty="0" err="1">
                <a:solidFill>
                  <a:schemeClr val="accent2"/>
                </a:solidFill>
                <a:latin typeface="Calibri" panose="020F0502020204030204" pitchFamily="34" charset="0"/>
              </a:rPr>
              <a:t>heparánszulfát</a:t>
            </a:r>
            <a:r>
              <a:rPr lang="hu-HU" dirty="0">
                <a:solidFill>
                  <a:schemeClr val="accent2"/>
                </a:solidFill>
                <a:latin typeface="Calibri" panose="020F0502020204030204" pitchFamily="34" charset="0"/>
              </a:rPr>
              <a:t>, ).</a:t>
            </a:r>
          </a:p>
          <a:p>
            <a:pPr eaLnBrk="0" hangingPunct="0">
              <a:lnSpc>
                <a:spcPct val="80000"/>
              </a:lnSpc>
              <a:spcBef>
                <a:spcPct val="50000"/>
              </a:spcBef>
              <a:buFontTx/>
              <a:buChar char="•"/>
            </a:pPr>
            <a:r>
              <a:rPr lang="hu-HU" dirty="0">
                <a:solidFill>
                  <a:schemeClr val="accent2"/>
                </a:solidFill>
                <a:latin typeface="Calibri" panose="020F0502020204030204" pitchFamily="34" charset="0"/>
              </a:rPr>
              <a:t>utóbbi okozza a </a:t>
            </a:r>
            <a:r>
              <a:rPr lang="hu-HU" dirty="0" err="1">
                <a:solidFill>
                  <a:schemeClr val="accent2"/>
                </a:solidFill>
                <a:latin typeface="Calibri" panose="020F0502020204030204" pitchFamily="34" charset="0"/>
              </a:rPr>
              <a:t>granulumok</a:t>
            </a:r>
            <a:r>
              <a:rPr lang="hu-HU" dirty="0">
                <a:solidFill>
                  <a:schemeClr val="accent2"/>
                </a:solidFill>
                <a:latin typeface="Calibri" panose="020F0502020204030204" pitchFamily="34" charset="0"/>
              </a:rPr>
              <a:t> festődési tulajdonságait,</a:t>
            </a:r>
            <a:r>
              <a:rPr lang="hu-HU" dirty="0" err="1">
                <a:solidFill>
                  <a:schemeClr val="accent2"/>
                </a:solidFill>
                <a:latin typeface="Calibri" panose="020F0502020204030204" pitchFamily="34" charset="0"/>
              </a:rPr>
              <a:t>toluidinkékkel</a:t>
            </a:r>
            <a:r>
              <a:rPr lang="hu-HU" dirty="0">
                <a:solidFill>
                  <a:schemeClr val="accent2"/>
                </a:solidFill>
                <a:latin typeface="Calibri" panose="020F0502020204030204" pitchFamily="34" charset="0"/>
              </a:rPr>
              <a:t> </a:t>
            </a:r>
            <a:r>
              <a:rPr lang="hu-HU" dirty="0" err="1">
                <a:solidFill>
                  <a:schemeClr val="accent2"/>
                </a:solidFill>
                <a:latin typeface="Calibri" panose="020F0502020204030204" pitchFamily="34" charset="0"/>
              </a:rPr>
              <a:t>metakromáziás</a:t>
            </a:r>
            <a:r>
              <a:rPr lang="hu-HU" dirty="0">
                <a:solidFill>
                  <a:schemeClr val="accent2"/>
                </a:solidFill>
                <a:latin typeface="Calibri" panose="020F0502020204030204" pitchFamily="34" charset="0"/>
              </a:rPr>
              <a:t> festődés</a:t>
            </a:r>
          </a:p>
          <a:p>
            <a:pPr eaLnBrk="0" hangingPunct="0">
              <a:lnSpc>
                <a:spcPct val="80000"/>
              </a:lnSpc>
              <a:spcBef>
                <a:spcPct val="50000"/>
              </a:spcBef>
            </a:pPr>
            <a:r>
              <a:rPr lang="hu-HU" b="1" dirty="0">
                <a:solidFill>
                  <a:schemeClr val="accent2"/>
                </a:solidFill>
                <a:latin typeface="Calibri" panose="020F0502020204030204" pitchFamily="34" charset="0"/>
              </a:rPr>
              <a:t>Gyakoriság:</a:t>
            </a:r>
            <a:endParaRPr lang="hu-HU"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dirty="0">
                <a:solidFill>
                  <a:schemeClr val="accent2"/>
                </a:solidFill>
                <a:latin typeface="Calibri" panose="020F0502020204030204" pitchFamily="34" charset="0"/>
              </a:rPr>
              <a:t> a fehér vérsejtek 0-1 % teszik ki.</a:t>
            </a:r>
          </a:p>
          <a:p>
            <a:pPr eaLnBrk="0" hangingPunct="0">
              <a:lnSpc>
                <a:spcPct val="80000"/>
              </a:lnSpc>
              <a:spcBef>
                <a:spcPct val="50000"/>
              </a:spcBef>
            </a:pPr>
            <a:r>
              <a:rPr lang="hu-HU" b="1" dirty="0">
                <a:solidFill>
                  <a:schemeClr val="accent2"/>
                </a:solidFill>
                <a:latin typeface="Calibri" panose="020F0502020204030204" pitchFamily="34" charset="0"/>
              </a:rPr>
              <a:t>Szerepük:</a:t>
            </a:r>
            <a:endParaRPr lang="hu-HU"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dirty="0">
                <a:solidFill>
                  <a:schemeClr val="accent2"/>
                </a:solidFill>
                <a:latin typeface="Calibri" panose="020F0502020204030204" pitchFamily="34" charset="0"/>
              </a:rPr>
              <a:t> allergiás reakciók </a:t>
            </a:r>
            <a:r>
              <a:rPr lang="hu-HU" dirty="0" err="1">
                <a:solidFill>
                  <a:schemeClr val="accent2"/>
                </a:solidFill>
                <a:latin typeface="Calibri" panose="020F0502020204030204" pitchFamily="34" charset="0"/>
              </a:rPr>
              <a:t>effektor</a:t>
            </a:r>
            <a:r>
              <a:rPr lang="hu-HU" dirty="0">
                <a:solidFill>
                  <a:schemeClr val="accent2"/>
                </a:solidFill>
                <a:latin typeface="Calibri" panose="020F0502020204030204" pitchFamily="34" charset="0"/>
              </a:rPr>
              <a:t> sejtjei.</a:t>
            </a:r>
          </a:p>
        </p:txBody>
      </p:sp>
      <p:pic>
        <p:nvPicPr>
          <p:cNvPr id="37894" name="Picture 6"/>
          <p:cNvPicPr>
            <a:picLocks noChangeAspect="1" noChangeArrowheads="1"/>
          </p:cNvPicPr>
          <p:nvPr/>
        </p:nvPicPr>
        <p:blipFill>
          <a:blip r:embed="rId5" cstate="print"/>
          <a:srcRect r="41457"/>
          <a:stretch>
            <a:fillRect/>
          </a:stretch>
        </p:blipFill>
        <p:spPr bwMode="auto">
          <a:xfrm>
            <a:off x="6553200" y="4413250"/>
            <a:ext cx="2362200" cy="2139950"/>
          </a:xfrm>
          <a:prstGeom prst="rect">
            <a:avLst/>
          </a:prstGeom>
          <a:noFill/>
          <a:ln w="12700">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45278-006-f006"/>
          <p:cNvPicPr>
            <a:picLocks noChangeAspect="1" noChangeArrowheads="1"/>
          </p:cNvPicPr>
          <p:nvPr/>
        </p:nvPicPr>
        <p:blipFill>
          <a:blip r:embed="rId3" cstate="print"/>
          <a:srcRect/>
          <a:stretch>
            <a:fillRect/>
          </a:stretch>
        </p:blipFill>
        <p:spPr bwMode="auto">
          <a:xfrm>
            <a:off x="1452563" y="1125538"/>
            <a:ext cx="6238875" cy="5218112"/>
          </a:xfrm>
          <a:prstGeom prst="rect">
            <a:avLst/>
          </a:prstGeom>
          <a:noFill/>
          <a:ln w="9525">
            <a:solidFill>
              <a:schemeClr val="tx1"/>
            </a:solidFill>
            <a:miter lim="800000"/>
            <a:headEnd/>
            <a:tailEnd/>
          </a:ln>
        </p:spPr>
      </p:pic>
      <p:sp>
        <p:nvSpPr>
          <p:cNvPr id="38915" name="Text Box 3"/>
          <p:cNvSpPr txBox="1">
            <a:spLocks noChangeArrowheads="1"/>
          </p:cNvSpPr>
          <p:nvPr/>
        </p:nvSpPr>
        <p:spPr bwMode="auto">
          <a:xfrm>
            <a:off x="647700" y="6381750"/>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6-6 Basophil</a:t>
            </a:r>
          </a:p>
        </p:txBody>
      </p:sp>
      <p:sp>
        <p:nvSpPr>
          <p:cNvPr id="38916"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28 November 2010 05:02 PM)</a:t>
            </a:r>
          </a:p>
        </p:txBody>
      </p:sp>
      <p:sp>
        <p:nvSpPr>
          <p:cNvPr id="38917"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6" name="Rectangle 2"/>
          <p:cNvSpPr txBox="1">
            <a:spLocks noChangeArrowheads="1"/>
          </p:cNvSpPr>
          <p:nvPr/>
        </p:nvSpPr>
        <p:spPr>
          <a:xfrm>
            <a:off x="685800" y="188913"/>
            <a:ext cx="7772400" cy="838200"/>
          </a:xfrm>
          <a:prstGeom prst="rect">
            <a:avLst/>
          </a:prstGeom>
          <a:noFill/>
        </p:spPr>
        <p:txBody>
          <a:bodyPr/>
          <a:lstStyle/>
          <a:p>
            <a:pPr algn="ctr">
              <a:defRPr/>
            </a:pPr>
            <a:r>
              <a:rPr lang="hu-HU" altLang="en-US" sz="2000" kern="0" dirty="0">
                <a:solidFill>
                  <a:schemeClr val="accent2"/>
                </a:solidFill>
                <a:latin typeface="Calibri" panose="020F0502020204030204" pitchFamily="34" charset="0"/>
                <a:ea typeface="+mj-ea"/>
                <a:cs typeface="+mj-cs"/>
              </a:rPr>
              <a:t>A </a:t>
            </a:r>
            <a:r>
              <a:rPr lang="hu-HU" altLang="en-US" sz="2000" kern="0" dirty="0" err="1">
                <a:solidFill>
                  <a:schemeClr val="accent2"/>
                </a:solidFill>
                <a:latin typeface="Calibri" panose="020F0502020204030204" pitchFamily="34" charset="0"/>
                <a:ea typeface="+mj-ea"/>
                <a:cs typeface="+mj-cs"/>
              </a:rPr>
              <a:t>bazofil</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granulociták</a:t>
            </a:r>
            <a:r>
              <a:rPr lang="hu-HU" altLang="en-US" sz="2000" kern="0" dirty="0">
                <a:solidFill>
                  <a:schemeClr val="accent2"/>
                </a:solidFill>
                <a:latin typeface="Calibri" panose="020F0502020204030204" pitchFamily="34" charset="0"/>
                <a:ea typeface="+mj-ea"/>
                <a:cs typeface="+mj-cs"/>
              </a:rPr>
              <a:t> </a:t>
            </a:r>
            <a:r>
              <a:rPr lang="hu-HU" altLang="en-US" sz="2000" kern="0" dirty="0" err="1">
                <a:solidFill>
                  <a:schemeClr val="accent2"/>
                </a:solidFill>
                <a:latin typeface="Calibri" panose="020F0502020204030204" pitchFamily="34" charset="0"/>
                <a:ea typeface="+mj-ea"/>
                <a:cs typeface="+mj-cs"/>
              </a:rPr>
              <a:t>granulumai</a:t>
            </a:r>
            <a:r>
              <a:rPr lang="hu-HU" altLang="en-US" sz="2000" kern="0" dirty="0">
                <a:solidFill>
                  <a:schemeClr val="accent2"/>
                </a:solidFill>
                <a:latin typeface="Calibri" panose="020F0502020204030204" pitchFamily="34" charset="0"/>
                <a:ea typeface="+mj-ea"/>
                <a:cs typeface="+mj-cs"/>
              </a:rPr>
              <a:t> elsősorban </a:t>
            </a:r>
            <a:r>
              <a:rPr lang="hu-HU" altLang="en-US" sz="2000" kern="0" dirty="0" err="1">
                <a:solidFill>
                  <a:schemeClr val="accent2"/>
                </a:solidFill>
                <a:latin typeface="Calibri" panose="020F0502020204030204" pitchFamily="34" charset="0"/>
                <a:ea typeface="+mj-ea"/>
                <a:cs typeface="+mj-cs"/>
              </a:rPr>
              <a:t>heparint</a:t>
            </a:r>
            <a:r>
              <a:rPr lang="hu-HU" altLang="en-US" sz="2000" kern="0" dirty="0">
                <a:solidFill>
                  <a:schemeClr val="accent2"/>
                </a:solidFill>
                <a:latin typeface="Calibri" panose="020F0502020204030204" pitchFamily="34" charset="0"/>
                <a:ea typeface="+mj-ea"/>
                <a:cs typeface="+mj-cs"/>
              </a:rPr>
              <a:t> és hisztamint tartalmaznak</a:t>
            </a:r>
            <a:endParaRPr lang="hu-HU" sz="2000" kern="0" dirty="0">
              <a:solidFill>
                <a:schemeClr val="accent2"/>
              </a:solidFill>
              <a:latin typeface="Calibri" panose="020F0502020204030204" pitchFamily="34" charset="0"/>
              <a:ea typeface="+mj-ea"/>
              <a:cs typeface="+mj-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Granular leukocytes"/>
          <p:cNvPicPr>
            <a:picLocks noChangeAspect="1" noChangeArrowheads="1"/>
          </p:cNvPicPr>
          <p:nvPr/>
        </p:nvPicPr>
        <p:blipFill>
          <a:blip r:embed="rId3" cstate="print"/>
          <a:srcRect/>
          <a:stretch>
            <a:fillRect/>
          </a:stretch>
        </p:blipFill>
        <p:spPr bwMode="auto">
          <a:xfrm>
            <a:off x="468313" y="1268413"/>
            <a:ext cx="8424862" cy="3902075"/>
          </a:xfrm>
          <a:prstGeom prst="rect">
            <a:avLst/>
          </a:prstGeom>
          <a:noFill/>
          <a:ln w="9525">
            <a:noFill/>
            <a:miter lim="800000"/>
            <a:headEnd/>
            <a:tailEnd/>
          </a:ln>
        </p:spPr>
      </p:pic>
      <p:sp>
        <p:nvSpPr>
          <p:cNvPr id="3" name="Rectangle 2"/>
          <p:cNvSpPr txBox="1">
            <a:spLocks noChangeArrowheads="1"/>
          </p:cNvSpPr>
          <p:nvPr/>
        </p:nvSpPr>
        <p:spPr>
          <a:xfrm>
            <a:off x="685800" y="188913"/>
            <a:ext cx="7772400" cy="838200"/>
          </a:xfrm>
          <a:prstGeom prst="rect">
            <a:avLst/>
          </a:prstGeom>
          <a:noFill/>
        </p:spPr>
        <p:txBody>
          <a:bodyPr/>
          <a:lstStyle/>
          <a:p>
            <a:pPr algn="ctr">
              <a:defRPr/>
            </a:pPr>
            <a:r>
              <a:rPr lang="hu-HU" sz="2400" kern="0" dirty="0">
                <a:solidFill>
                  <a:schemeClr val="accent2"/>
                </a:solidFill>
                <a:latin typeface="Calibri" panose="020F0502020204030204" pitchFamily="34" charset="0"/>
                <a:ea typeface="+mj-ea"/>
                <a:cs typeface="+mj-cs"/>
              </a:rPr>
              <a:t>A </a:t>
            </a:r>
            <a:r>
              <a:rPr lang="hu-HU" sz="2400" kern="0" dirty="0" err="1">
                <a:solidFill>
                  <a:schemeClr val="accent2"/>
                </a:solidFill>
                <a:latin typeface="Calibri" panose="020F0502020204030204" pitchFamily="34" charset="0"/>
                <a:ea typeface="+mj-ea"/>
                <a:cs typeface="+mj-cs"/>
              </a:rPr>
              <a:t>granulofilek</a:t>
            </a:r>
            <a:r>
              <a:rPr lang="hu-HU" sz="2400" kern="0" dirty="0">
                <a:solidFill>
                  <a:schemeClr val="accent2"/>
                </a:solidFill>
                <a:latin typeface="Calibri" panose="020F0502020204030204" pitchFamily="34" charset="0"/>
                <a:ea typeface="+mj-ea"/>
                <a:cs typeface="+mj-cs"/>
              </a:rPr>
              <a:t> összehasonlítása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txBox="1">
            <a:spLocks noChangeArrowheads="1"/>
          </p:cNvSpPr>
          <p:nvPr/>
        </p:nvSpPr>
        <p:spPr bwMode="auto">
          <a:xfrm>
            <a:off x="827088" y="2708275"/>
            <a:ext cx="7772400" cy="838200"/>
          </a:xfrm>
          <a:prstGeom prst="rect">
            <a:avLst/>
          </a:prstGeom>
          <a:noFill/>
          <a:ln w="9525">
            <a:noFill/>
            <a:miter lim="800000"/>
            <a:headEnd/>
            <a:tailEnd/>
          </a:ln>
        </p:spPr>
        <p:txBody>
          <a:bodyPr/>
          <a:lstStyle/>
          <a:p>
            <a:pPr algn="ctr"/>
            <a:r>
              <a:rPr lang="hu-HU" sz="2800" dirty="0" err="1">
                <a:solidFill>
                  <a:schemeClr val="accent2"/>
                </a:solidFill>
                <a:latin typeface="Calibri" panose="020F0502020204030204" pitchFamily="34" charset="0"/>
              </a:rPr>
              <a:t>Monomorphonukleáris</a:t>
            </a:r>
            <a:r>
              <a:rPr lang="hu-HU" sz="2800" dirty="0">
                <a:solidFill>
                  <a:schemeClr val="accent2"/>
                </a:solidFill>
                <a:latin typeface="Calibri" panose="020F0502020204030204" pitchFamily="34" charset="0"/>
              </a:rPr>
              <a:t> </a:t>
            </a:r>
            <a:r>
              <a:rPr lang="hu-HU" sz="2800" dirty="0" err="1">
                <a:solidFill>
                  <a:schemeClr val="accent2"/>
                </a:solidFill>
                <a:latin typeface="Calibri" panose="020F0502020204030204" pitchFamily="34" charset="0"/>
              </a:rPr>
              <a:t>leukocyták</a:t>
            </a:r>
            <a:endParaRPr lang="hu-HU" sz="2800" dirty="0">
              <a:solidFill>
                <a:schemeClr val="accent2"/>
              </a:solidFill>
              <a:latin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404813"/>
            <a:ext cx="7772400" cy="1143000"/>
          </a:xfrm>
        </p:spPr>
        <p:txBody>
          <a:bodyPr/>
          <a:lstStyle/>
          <a:p>
            <a:pPr eaLnBrk="1" hangingPunct="1"/>
            <a:r>
              <a:rPr lang="hu-HU" sz="4000" dirty="0">
                <a:solidFill>
                  <a:schemeClr val="accent2"/>
                </a:solidFill>
                <a:latin typeface="Calibri" panose="020F0502020204030204" pitchFamily="34" charset="0"/>
              </a:rPr>
              <a:t>A vér funkciói</a:t>
            </a:r>
          </a:p>
        </p:txBody>
      </p:sp>
      <p:sp>
        <p:nvSpPr>
          <p:cNvPr id="5123" name="Rectangle 3"/>
          <p:cNvSpPr>
            <a:spLocks noGrp="1" noChangeArrowheads="1"/>
          </p:cNvSpPr>
          <p:nvPr>
            <p:ph type="body" idx="1"/>
          </p:nvPr>
        </p:nvSpPr>
        <p:spPr>
          <a:xfrm>
            <a:off x="323850" y="1989138"/>
            <a:ext cx="8351838" cy="4114800"/>
          </a:xfrm>
        </p:spPr>
        <p:txBody>
          <a:bodyPr/>
          <a:lstStyle/>
          <a:p>
            <a:pPr eaLnBrk="1" hangingPunct="1"/>
            <a:r>
              <a:rPr lang="hu-HU" sz="2400">
                <a:solidFill>
                  <a:schemeClr val="accent2"/>
                </a:solidFill>
                <a:latin typeface="Calibri" panose="020F0502020204030204" pitchFamily="34" charset="0"/>
              </a:rPr>
              <a:t>Tápanyagok, O</a:t>
            </a:r>
            <a:r>
              <a:rPr lang="en-US" sz="2400" baseline="-25000">
                <a:solidFill>
                  <a:schemeClr val="accent2"/>
                </a:solidFill>
                <a:latin typeface="Calibri" panose="020F0502020204030204" pitchFamily="34" charset="0"/>
              </a:rPr>
              <a:t>2</a:t>
            </a:r>
            <a:r>
              <a:rPr lang="hu-HU" sz="2400">
                <a:solidFill>
                  <a:schemeClr val="accent2"/>
                </a:solidFill>
                <a:latin typeface="Calibri" panose="020F0502020204030204" pitchFamily="34" charset="0"/>
              </a:rPr>
              <a:t>, bomlástermékek, </a:t>
            </a:r>
            <a:r>
              <a:rPr lang="en-US" sz="2400">
                <a:solidFill>
                  <a:schemeClr val="accent2"/>
                </a:solidFill>
                <a:latin typeface="Calibri" panose="020F0502020204030204" pitchFamily="34" charset="0"/>
              </a:rPr>
              <a:t>CO</a:t>
            </a:r>
            <a:r>
              <a:rPr lang="en-US" sz="2400" baseline="-25000">
                <a:solidFill>
                  <a:schemeClr val="accent2"/>
                </a:solidFill>
                <a:latin typeface="Calibri" panose="020F0502020204030204" pitchFamily="34" charset="0"/>
              </a:rPr>
              <a:t>2</a:t>
            </a:r>
            <a:r>
              <a:rPr lang="hu-HU" sz="2400">
                <a:solidFill>
                  <a:schemeClr val="accent2"/>
                </a:solidFill>
                <a:latin typeface="Calibri" panose="020F0502020204030204" pitchFamily="34" charset="0"/>
              </a:rPr>
              <a:t>szállítása</a:t>
            </a:r>
          </a:p>
          <a:p>
            <a:pPr eaLnBrk="1" hangingPunct="1"/>
            <a:r>
              <a:rPr lang="hu-HU" sz="2400">
                <a:solidFill>
                  <a:schemeClr val="accent2"/>
                </a:solidFill>
                <a:latin typeface="Calibri" panose="020F0502020204030204" pitchFamily="34" charset="0"/>
              </a:rPr>
              <a:t>Hormonok szállítása</a:t>
            </a:r>
          </a:p>
          <a:p>
            <a:pPr eaLnBrk="1" hangingPunct="1"/>
            <a:r>
              <a:rPr lang="hu-HU" sz="2400">
                <a:solidFill>
                  <a:schemeClr val="accent2"/>
                </a:solidFill>
                <a:latin typeface="Calibri" panose="020F0502020204030204" pitchFamily="34" charset="0"/>
              </a:rPr>
              <a:t>Homeosztázis szabályozása (hőszabályozás, puffer kapacitás)</a:t>
            </a:r>
          </a:p>
          <a:p>
            <a:pPr eaLnBrk="1" hangingPunct="1"/>
            <a:r>
              <a:rPr lang="hu-HU" sz="2400">
                <a:solidFill>
                  <a:schemeClr val="accent2"/>
                </a:solidFill>
                <a:latin typeface="Calibri" panose="020F0502020204030204" pitchFamily="34" charset="0"/>
              </a:rPr>
              <a:t>Fertőzések, idegen sejtek és fehérjék, transzformált sejtek elleni védelem</a:t>
            </a:r>
          </a:p>
          <a:p>
            <a:pPr eaLnBrk="1" hangingPunct="1"/>
            <a:r>
              <a:rPr lang="en-US" sz="2400">
                <a:solidFill>
                  <a:schemeClr val="accent2"/>
                </a:solidFill>
                <a:latin typeface="Calibri" panose="020F0502020204030204" pitchFamily="34" charset="0"/>
              </a:rPr>
              <a:t>V</a:t>
            </a:r>
            <a:r>
              <a:rPr lang="hu-HU" sz="2400">
                <a:solidFill>
                  <a:schemeClr val="accent2"/>
                </a:solidFill>
                <a:latin typeface="Calibri" panose="020F0502020204030204" pitchFamily="34" charset="0"/>
              </a:rPr>
              <a:t>éralvadás</a:t>
            </a:r>
          </a:p>
        </p:txBody>
      </p:sp>
      <p:sp>
        <p:nvSpPr>
          <p:cNvPr id="5124" name="Text Box 4"/>
          <p:cNvSpPr txBox="1">
            <a:spLocks noChangeArrowheads="1"/>
          </p:cNvSpPr>
          <p:nvPr/>
        </p:nvSpPr>
        <p:spPr bwMode="auto">
          <a:xfrm>
            <a:off x="400050" y="5949950"/>
            <a:ext cx="6829434" cy="646331"/>
          </a:xfrm>
          <a:prstGeom prst="rect">
            <a:avLst/>
          </a:prstGeom>
          <a:noFill/>
          <a:ln w="9525">
            <a:noFill/>
            <a:miter lim="800000"/>
            <a:headEnd/>
            <a:tailEnd/>
          </a:ln>
        </p:spPr>
        <p:txBody>
          <a:bodyPr wrap="none">
            <a:spAutoFit/>
          </a:bodyPr>
          <a:lstStyle/>
          <a:p>
            <a:pPr eaLnBrk="0" hangingPunct="0"/>
            <a:r>
              <a:rPr lang="hu-HU" dirty="0">
                <a:solidFill>
                  <a:schemeClr val="accent2"/>
                </a:solidFill>
                <a:latin typeface="Calibri" panose="020F0502020204030204" pitchFamily="34" charset="0"/>
              </a:rPr>
              <a:t>A vér speciális, folyékony </a:t>
            </a:r>
            <a:r>
              <a:rPr lang="hu-HU" dirty="0" err="1">
                <a:solidFill>
                  <a:schemeClr val="accent2"/>
                </a:solidFill>
                <a:latin typeface="Calibri" panose="020F0502020204030204" pitchFamily="34" charset="0"/>
              </a:rPr>
              <a:t>sejtközötti</a:t>
            </a:r>
            <a:r>
              <a:rPr lang="hu-HU" dirty="0">
                <a:solidFill>
                  <a:schemeClr val="accent2"/>
                </a:solidFill>
                <a:latin typeface="Calibri" panose="020F0502020204030204" pitchFamily="34" charset="0"/>
              </a:rPr>
              <a:t> állománnyal rendelkező szövetnek </a:t>
            </a:r>
          </a:p>
          <a:p>
            <a:pPr eaLnBrk="0" hangingPunct="0"/>
            <a:r>
              <a:rPr lang="hu-HU" dirty="0">
                <a:solidFill>
                  <a:schemeClr val="accent2"/>
                </a:solidFill>
                <a:latin typeface="Calibri" panose="020F0502020204030204" pitchFamily="34" charset="0"/>
              </a:rPr>
              <a:t>is tekinthető.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152400"/>
            <a:ext cx="7772400" cy="685800"/>
          </a:xfrm>
          <a:solidFill>
            <a:schemeClr val="accent1"/>
          </a:solidFill>
        </p:spPr>
        <p:txBody>
          <a:bodyPr/>
          <a:lstStyle/>
          <a:p>
            <a:pPr eaLnBrk="1" hangingPunct="1"/>
            <a:r>
              <a:rPr lang="hu-HU" altLang="en-US" sz="2800" b="1" dirty="0" err="1">
                <a:solidFill>
                  <a:schemeClr val="accent2"/>
                </a:solidFill>
                <a:latin typeface="Calibri" panose="020F0502020204030204" pitchFamily="34" charset="0"/>
              </a:rPr>
              <a:t>Monociták</a:t>
            </a:r>
            <a:endParaRPr lang="hu-HU" sz="2800" dirty="0">
              <a:solidFill>
                <a:schemeClr val="accent2"/>
              </a:solidFill>
              <a:latin typeface="Calibri" panose="020F0502020204030204" pitchFamily="34" charset="0"/>
            </a:endParaRPr>
          </a:p>
        </p:txBody>
      </p:sp>
      <p:pic>
        <p:nvPicPr>
          <p:cNvPr id="41987" name="Picture 3"/>
          <p:cNvPicPr>
            <a:picLocks noChangeAspect="1" noChangeArrowheads="1"/>
          </p:cNvPicPr>
          <p:nvPr/>
        </p:nvPicPr>
        <p:blipFill>
          <a:blip r:embed="rId3" cstate="print"/>
          <a:srcRect/>
          <a:stretch>
            <a:fillRect/>
          </a:stretch>
        </p:blipFill>
        <p:spPr bwMode="auto">
          <a:xfrm>
            <a:off x="3048000" y="3238500"/>
            <a:ext cx="4572000" cy="3429000"/>
          </a:xfrm>
          <a:prstGeom prst="rect">
            <a:avLst/>
          </a:prstGeom>
          <a:noFill/>
          <a:ln w="12700">
            <a:noFill/>
            <a:miter lim="800000"/>
            <a:headEnd/>
            <a:tailEnd/>
          </a:ln>
        </p:spPr>
      </p:pic>
      <p:pic>
        <p:nvPicPr>
          <p:cNvPr id="41988" name="Picture 4"/>
          <p:cNvPicPr>
            <a:picLocks noChangeAspect="1" noChangeArrowheads="1"/>
          </p:cNvPicPr>
          <p:nvPr/>
        </p:nvPicPr>
        <p:blipFill>
          <a:blip r:embed="rId4" cstate="print"/>
          <a:srcRect/>
          <a:stretch>
            <a:fillRect/>
          </a:stretch>
        </p:blipFill>
        <p:spPr bwMode="auto">
          <a:xfrm>
            <a:off x="4724400" y="990600"/>
            <a:ext cx="4011613" cy="3084513"/>
          </a:xfrm>
          <a:prstGeom prst="rect">
            <a:avLst/>
          </a:prstGeom>
          <a:noFill/>
          <a:ln w="12700">
            <a:noFill/>
            <a:miter lim="800000"/>
            <a:headEnd/>
            <a:tailEnd/>
          </a:ln>
        </p:spPr>
      </p:pic>
      <p:sp>
        <p:nvSpPr>
          <p:cNvPr id="41989" name="Text Box 5"/>
          <p:cNvSpPr txBox="1">
            <a:spLocks noChangeArrowheads="1"/>
          </p:cNvSpPr>
          <p:nvPr/>
        </p:nvSpPr>
        <p:spPr bwMode="auto">
          <a:xfrm>
            <a:off x="152400" y="908050"/>
            <a:ext cx="2819400" cy="5033173"/>
          </a:xfrm>
          <a:prstGeom prst="rect">
            <a:avLst/>
          </a:prstGeom>
          <a:solidFill>
            <a:schemeClr val="accent1"/>
          </a:solidFill>
          <a:ln w="9525">
            <a:noFill/>
            <a:miter lim="800000"/>
            <a:headEnd/>
            <a:tailEnd/>
          </a:ln>
        </p:spPr>
        <p:txBody>
          <a:bodyPr>
            <a:spAutoFit/>
          </a:bodyPr>
          <a:lstStyle/>
          <a:p>
            <a:pPr eaLnBrk="0" hangingPunct="0">
              <a:lnSpc>
                <a:spcPct val="80000"/>
              </a:lnSpc>
              <a:spcBef>
                <a:spcPct val="50000"/>
              </a:spcBef>
            </a:pPr>
            <a:r>
              <a:rPr lang="hu-HU" sz="2000" b="1" dirty="0">
                <a:solidFill>
                  <a:schemeClr val="accent2"/>
                </a:solidFill>
                <a:latin typeface="Calibri" panose="020F0502020204030204" pitchFamily="34" charset="0"/>
              </a:rPr>
              <a:t>Jellegzetességei:</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méretük 15-20 </a:t>
            </a:r>
            <a:r>
              <a:rPr lang="hu-HU" altLang="en-US" sz="2000" dirty="0">
                <a:solidFill>
                  <a:schemeClr val="accent2"/>
                </a:solidFill>
                <a:latin typeface="Symbol" panose="05050102010706020507" pitchFamily="18" charset="2"/>
              </a:rPr>
              <a:t>m</a:t>
            </a:r>
            <a:r>
              <a:rPr lang="hu-HU" altLang="en-US" sz="2000" dirty="0">
                <a:solidFill>
                  <a:schemeClr val="accent2"/>
                </a:solidFill>
                <a:latin typeface="Calibri" panose="020F0502020204030204" pitchFamily="34" charset="0"/>
              </a:rPr>
              <a:t>m;</a:t>
            </a:r>
          </a:p>
          <a:p>
            <a:pPr eaLnBrk="0" hangingPunct="0">
              <a:lnSpc>
                <a:spcPct val="80000"/>
              </a:lnSpc>
              <a:spcBef>
                <a:spcPct val="50000"/>
              </a:spcBef>
              <a:buFontTx/>
              <a:buChar char="•"/>
            </a:pPr>
            <a:r>
              <a:rPr lang="hu-HU" altLang="en-US" sz="2000" dirty="0">
                <a:solidFill>
                  <a:schemeClr val="accent2"/>
                </a:solidFill>
                <a:latin typeface="Calibri" panose="020F0502020204030204" pitchFamily="34" charset="0"/>
              </a:rPr>
              <a:t>vese alakú sejtmag;</a:t>
            </a:r>
          </a:p>
          <a:p>
            <a:pPr eaLnBrk="0" hangingPunct="0">
              <a:spcBef>
                <a:spcPts val="500"/>
              </a:spcBef>
              <a:spcAft>
                <a:spcPts val="500"/>
              </a:spcAft>
              <a:buFontTx/>
              <a:buChar char="•"/>
            </a:pPr>
            <a:r>
              <a:rPr lang="hu-HU" sz="2000" dirty="0">
                <a:solidFill>
                  <a:schemeClr val="accent2"/>
                </a:solidFill>
                <a:latin typeface="Calibri" panose="020F0502020204030204" pitchFamily="34" charset="0"/>
              </a:rPr>
              <a:t>citoplazmája szürkéskék HE festésnél</a:t>
            </a:r>
            <a:r>
              <a:rPr lang="hu-HU" altLang="en-US" sz="2000" dirty="0">
                <a:solidFill>
                  <a:schemeClr val="accent2"/>
                </a:solidFill>
                <a:latin typeface="Calibri" panose="020F0502020204030204" pitchFamily="34" charset="0"/>
              </a:rPr>
              <a:t>;</a:t>
            </a:r>
          </a:p>
          <a:p>
            <a:pPr eaLnBrk="0" hangingPunct="0">
              <a:spcBef>
                <a:spcPts val="500"/>
              </a:spcBef>
              <a:spcAft>
                <a:spcPts val="500"/>
              </a:spcAft>
              <a:buFontTx/>
              <a:buChar char="•"/>
            </a:pPr>
            <a:r>
              <a:rPr lang="en-US" sz="2000" dirty="0">
                <a:solidFill>
                  <a:schemeClr val="accent2"/>
                </a:solidFill>
                <a:latin typeface="Calibri" panose="020F0502020204030204" pitchFamily="34" charset="0"/>
              </a:rPr>
              <a:t>s</a:t>
            </a:r>
            <a:r>
              <a:rPr lang="hu-HU" sz="2000" dirty="0" err="1">
                <a:solidFill>
                  <a:schemeClr val="accent2"/>
                </a:solidFill>
                <a:latin typeface="Calibri" panose="020F0502020204030204" pitchFamily="34" charset="0"/>
              </a:rPr>
              <a:t>zövetekben</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makrofággá</a:t>
            </a:r>
            <a:r>
              <a:rPr lang="hu-HU" sz="2000" dirty="0">
                <a:solidFill>
                  <a:schemeClr val="accent2"/>
                </a:solidFill>
                <a:latin typeface="Calibri" panose="020F0502020204030204" pitchFamily="34" charset="0"/>
              </a:rPr>
              <a:t> differenciálódik</a:t>
            </a:r>
          </a:p>
          <a:p>
            <a:pPr eaLnBrk="0" hangingPunct="0">
              <a:lnSpc>
                <a:spcPct val="80000"/>
              </a:lnSpc>
              <a:spcBef>
                <a:spcPct val="50000"/>
              </a:spcBef>
            </a:pPr>
            <a:r>
              <a:rPr lang="hu-HU" sz="2000" b="1" dirty="0">
                <a:solidFill>
                  <a:schemeClr val="accent2"/>
                </a:solidFill>
                <a:latin typeface="Calibri" panose="020F0502020204030204" pitchFamily="34" charset="0"/>
              </a:rPr>
              <a:t>Gyakoriság:</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a fehér vérsejtek 2-6 %-át teszik ki.</a:t>
            </a:r>
          </a:p>
          <a:p>
            <a:pPr eaLnBrk="0" hangingPunct="0">
              <a:lnSpc>
                <a:spcPct val="80000"/>
              </a:lnSpc>
              <a:spcBef>
                <a:spcPct val="50000"/>
              </a:spcBef>
            </a:pPr>
            <a:r>
              <a:rPr lang="hu-HU" sz="2000" b="1" dirty="0">
                <a:solidFill>
                  <a:schemeClr val="accent2"/>
                </a:solidFill>
                <a:latin typeface="Calibri" panose="020F0502020204030204" pitchFamily="34" charset="0"/>
              </a:rPr>
              <a:t>Szerepük:</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kötőszövetben </a:t>
            </a:r>
            <a:r>
              <a:rPr lang="hu-HU" sz="2000" dirty="0" err="1">
                <a:solidFill>
                  <a:schemeClr val="accent2"/>
                </a:solidFill>
                <a:latin typeface="Calibri" panose="020F0502020204030204" pitchFamily="34" charset="0"/>
              </a:rPr>
              <a:t>makrophaggá</a:t>
            </a:r>
            <a:r>
              <a:rPr lang="hu-HU" sz="2000" dirty="0">
                <a:solidFill>
                  <a:schemeClr val="accent2"/>
                </a:solidFill>
                <a:latin typeface="Calibri" panose="020F0502020204030204" pitchFamily="34" charset="0"/>
              </a:rPr>
              <a:t> alakulnak</a:t>
            </a:r>
          </a:p>
        </p:txBody>
      </p:sp>
      <p:pic>
        <p:nvPicPr>
          <p:cNvPr id="41990" name="Picture 6"/>
          <p:cNvPicPr>
            <a:picLocks noChangeAspect="1" noChangeArrowheads="1"/>
          </p:cNvPicPr>
          <p:nvPr/>
        </p:nvPicPr>
        <p:blipFill>
          <a:blip r:embed="rId5" cstate="print"/>
          <a:srcRect/>
          <a:stretch>
            <a:fillRect/>
          </a:stretch>
        </p:blipFill>
        <p:spPr bwMode="auto">
          <a:xfrm>
            <a:off x="6642100" y="4267200"/>
            <a:ext cx="2087563" cy="2324100"/>
          </a:xfrm>
          <a:prstGeom prst="rect">
            <a:avLst/>
          </a:prstGeom>
          <a:noFill/>
          <a:ln w="127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 calcmode="lin" valueType="num">
                                      <p:cBhvr additive="base">
                                        <p:cTn id="7" dur="500" fill="hold"/>
                                        <p:tgtEl>
                                          <p:spTgt spid="41990"/>
                                        </p:tgtEl>
                                        <p:attrNameLst>
                                          <p:attrName>ppt_x</p:attrName>
                                        </p:attrNameLst>
                                      </p:cBhvr>
                                      <p:tavLst>
                                        <p:tav tm="0">
                                          <p:val>
                                            <p:strVal val="1+#ppt_w/2"/>
                                          </p:val>
                                        </p:tav>
                                        <p:tav tm="100000">
                                          <p:val>
                                            <p:strVal val="#ppt_x"/>
                                          </p:val>
                                        </p:tav>
                                      </p:tavLst>
                                    </p:anim>
                                    <p:anim calcmode="lin" valueType="num">
                                      <p:cBhvr additive="base">
                                        <p:cTn id="8" dur="500" fill="hold"/>
                                        <p:tgtEl>
                                          <p:spTgt spid="419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M45278-006-f008"/>
          <p:cNvPicPr>
            <a:picLocks noChangeAspect="1" noChangeArrowheads="1"/>
          </p:cNvPicPr>
          <p:nvPr/>
        </p:nvPicPr>
        <p:blipFill>
          <a:blip r:embed="rId3" cstate="print"/>
          <a:srcRect/>
          <a:stretch>
            <a:fillRect/>
          </a:stretch>
        </p:blipFill>
        <p:spPr bwMode="auto">
          <a:xfrm>
            <a:off x="1619250" y="1412875"/>
            <a:ext cx="5762625" cy="4762500"/>
          </a:xfrm>
          <a:prstGeom prst="rect">
            <a:avLst/>
          </a:prstGeom>
          <a:noFill/>
          <a:ln w="9525">
            <a:solidFill>
              <a:schemeClr val="tx1"/>
            </a:solidFill>
            <a:miter lim="800000"/>
            <a:headEnd/>
            <a:tailEnd/>
          </a:ln>
        </p:spPr>
      </p:pic>
      <p:sp>
        <p:nvSpPr>
          <p:cNvPr id="43011" name="Text Box 3"/>
          <p:cNvSpPr txBox="1">
            <a:spLocks noChangeArrowheads="1"/>
          </p:cNvSpPr>
          <p:nvPr/>
        </p:nvSpPr>
        <p:spPr bwMode="auto">
          <a:xfrm>
            <a:off x="647700" y="6237288"/>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6-8 Monocyte</a:t>
            </a:r>
          </a:p>
        </p:txBody>
      </p:sp>
      <p:sp>
        <p:nvSpPr>
          <p:cNvPr id="43012"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28 November 2010 05:02 PM)</a:t>
            </a:r>
          </a:p>
        </p:txBody>
      </p:sp>
      <p:sp>
        <p:nvSpPr>
          <p:cNvPr id="43013"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2667000" y="3895725"/>
            <a:ext cx="3810000" cy="2962275"/>
          </a:xfrm>
          <a:prstGeom prst="rect">
            <a:avLst/>
          </a:prstGeom>
          <a:noFill/>
          <a:ln w="12700">
            <a:noFill/>
            <a:miter lim="800000"/>
            <a:headEnd/>
            <a:tailEnd/>
          </a:ln>
        </p:spPr>
      </p:pic>
      <p:sp>
        <p:nvSpPr>
          <p:cNvPr id="44035" name="Rectangle 3"/>
          <p:cNvSpPr>
            <a:spLocks noGrp="1" noChangeArrowheads="1"/>
          </p:cNvSpPr>
          <p:nvPr>
            <p:ph type="title"/>
          </p:nvPr>
        </p:nvSpPr>
        <p:spPr>
          <a:xfrm>
            <a:off x="685800" y="152400"/>
            <a:ext cx="7772400" cy="685800"/>
          </a:xfrm>
          <a:solidFill>
            <a:schemeClr val="accent1"/>
          </a:solidFill>
        </p:spPr>
        <p:txBody>
          <a:bodyPr/>
          <a:lstStyle/>
          <a:p>
            <a:pPr eaLnBrk="1" hangingPunct="1"/>
            <a:r>
              <a:rPr lang="hu-HU" altLang="en-US" sz="2800" b="1">
                <a:solidFill>
                  <a:schemeClr val="accent2"/>
                </a:solidFill>
                <a:latin typeface="Calibri" panose="020F0502020204030204" pitchFamily="34" charset="0"/>
              </a:rPr>
              <a:t>L</a:t>
            </a:r>
            <a:r>
              <a:rPr lang="en-US" altLang="en-US" sz="2800" b="1">
                <a:solidFill>
                  <a:schemeClr val="accent2"/>
                </a:solidFill>
                <a:latin typeface="Calibri" panose="020F0502020204030204" pitchFamily="34" charset="0"/>
              </a:rPr>
              <a:t>y</a:t>
            </a:r>
            <a:r>
              <a:rPr lang="hu-HU" altLang="en-US" sz="2800" b="1">
                <a:solidFill>
                  <a:schemeClr val="accent2"/>
                </a:solidFill>
                <a:latin typeface="Calibri" panose="020F0502020204030204" pitchFamily="34" charset="0"/>
              </a:rPr>
              <a:t>m</a:t>
            </a:r>
            <a:r>
              <a:rPr lang="en-US" altLang="en-US" sz="2800" b="1">
                <a:solidFill>
                  <a:schemeClr val="accent2"/>
                </a:solidFill>
                <a:latin typeface="Calibri" panose="020F0502020204030204" pitchFamily="34" charset="0"/>
              </a:rPr>
              <a:t>p</a:t>
            </a:r>
            <a:r>
              <a:rPr lang="hu-HU" altLang="en-US" sz="2800" b="1">
                <a:solidFill>
                  <a:schemeClr val="accent2"/>
                </a:solidFill>
                <a:latin typeface="Calibri" panose="020F0502020204030204" pitchFamily="34" charset="0"/>
              </a:rPr>
              <a:t>hoc</a:t>
            </a:r>
            <a:r>
              <a:rPr lang="en-US" altLang="en-US" sz="2800" b="1">
                <a:solidFill>
                  <a:schemeClr val="accent2"/>
                </a:solidFill>
                <a:latin typeface="Calibri" panose="020F0502020204030204" pitchFamily="34" charset="0"/>
              </a:rPr>
              <a:t>y</a:t>
            </a:r>
            <a:r>
              <a:rPr lang="hu-HU" altLang="en-US" sz="2800" b="1">
                <a:solidFill>
                  <a:schemeClr val="accent2"/>
                </a:solidFill>
                <a:latin typeface="Calibri" panose="020F0502020204030204" pitchFamily="34" charset="0"/>
              </a:rPr>
              <a:t>ták</a:t>
            </a:r>
            <a:endParaRPr lang="hu-HU" sz="2800">
              <a:solidFill>
                <a:schemeClr val="accent2"/>
              </a:solidFill>
              <a:latin typeface="Calibri" panose="020F0502020204030204" pitchFamily="34" charset="0"/>
            </a:endParaRPr>
          </a:p>
        </p:txBody>
      </p:sp>
      <p:sp>
        <p:nvSpPr>
          <p:cNvPr id="44036" name="Text Box 4"/>
          <p:cNvSpPr txBox="1">
            <a:spLocks noChangeArrowheads="1"/>
          </p:cNvSpPr>
          <p:nvPr/>
        </p:nvSpPr>
        <p:spPr bwMode="auto">
          <a:xfrm>
            <a:off x="152400" y="914400"/>
            <a:ext cx="2819400" cy="5499967"/>
          </a:xfrm>
          <a:prstGeom prst="rect">
            <a:avLst/>
          </a:prstGeom>
          <a:solidFill>
            <a:schemeClr val="accent1"/>
          </a:solidFill>
          <a:ln w="9525">
            <a:noFill/>
            <a:miter lim="800000"/>
            <a:headEnd/>
            <a:tailEnd/>
          </a:ln>
        </p:spPr>
        <p:txBody>
          <a:bodyPr>
            <a:spAutoFit/>
          </a:bodyPr>
          <a:lstStyle/>
          <a:p>
            <a:pPr eaLnBrk="0" hangingPunct="0">
              <a:lnSpc>
                <a:spcPct val="80000"/>
              </a:lnSpc>
              <a:spcBef>
                <a:spcPct val="50000"/>
              </a:spcBef>
            </a:pPr>
            <a:r>
              <a:rPr lang="hu-HU" sz="2000" b="1" dirty="0">
                <a:solidFill>
                  <a:schemeClr val="accent2"/>
                </a:solidFill>
                <a:latin typeface="Calibri" panose="020F0502020204030204" pitchFamily="34" charset="0"/>
              </a:rPr>
              <a:t>Jellegzetességei:</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méretük 8-10 </a:t>
            </a:r>
            <a:r>
              <a:rPr lang="hu-HU" altLang="en-US" sz="2000" dirty="0">
                <a:solidFill>
                  <a:schemeClr val="accent2"/>
                </a:solidFill>
                <a:latin typeface="Symbol" panose="05050102010706020507" pitchFamily="18" charset="2"/>
              </a:rPr>
              <a:t>m</a:t>
            </a:r>
            <a:r>
              <a:rPr lang="hu-HU" altLang="en-US" sz="2000" dirty="0">
                <a:solidFill>
                  <a:schemeClr val="accent2"/>
                </a:solidFill>
                <a:latin typeface="Calibri" panose="020F0502020204030204" pitchFamily="34" charset="0"/>
              </a:rPr>
              <a:t>m;</a:t>
            </a:r>
          </a:p>
          <a:p>
            <a:pPr eaLnBrk="0" hangingPunct="0">
              <a:lnSpc>
                <a:spcPct val="80000"/>
              </a:lnSpc>
              <a:spcBef>
                <a:spcPct val="50000"/>
              </a:spcBef>
              <a:buFontTx/>
              <a:buChar char="•"/>
            </a:pPr>
            <a:r>
              <a:rPr lang="hu-HU" altLang="en-US" sz="2000" dirty="0">
                <a:solidFill>
                  <a:schemeClr val="accent2"/>
                </a:solidFill>
                <a:latin typeface="Calibri" panose="020F0502020204030204" pitchFamily="34" charset="0"/>
              </a:rPr>
              <a:t>kerek sejtmag, kevés citoplazma;</a:t>
            </a:r>
            <a:endParaRPr lang="hu-HU" sz="2000" dirty="0">
              <a:solidFill>
                <a:schemeClr val="accent2"/>
              </a:solidFill>
              <a:latin typeface="Calibri" panose="020F0502020204030204" pitchFamily="34" charset="0"/>
            </a:endParaRPr>
          </a:p>
          <a:p>
            <a:pPr eaLnBrk="0" hangingPunct="0">
              <a:lnSpc>
                <a:spcPct val="80000"/>
              </a:lnSpc>
              <a:spcBef>
                <a:spcPct val="50000"/>
              </a:spcBef>
            </a:pPr>
            <a:r>
              <a:rPr lang="hu-HU" sz="2000" b="1" dirty="0">
                <a:solidFill>
                  <a:schemeClr val="accent2"/>
                </a:solidFill>
                <a:latin typeface="Calibri" panose="020F0502020204030204" pitchFamily="34" charset="0"/>
              </a:rPr>
              <a:t>Gyakoriság:</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a fehér vérsejtek 20-40 %-át teszik ki.</a:t>
            </a:r>
          </a:p>
          <a:p>
            <a:pPr eaLnBrk="0" hangingPunct="0">
              <a:lnSpc>
                <a:spcPct val="80000"/>
              </a:lnSpc>
              <a:spcBef>
                <a:spcPct val="50000"/>
              </a:spcBef>
            </a:pPr>
            <a:r>
              <a:rPr lang="hu-HU" sz="2000" b="1" dirty="0">
                <a:solidFill>
                  <a:schemeClr val="accent2"/>
                </a:solidFill>
                <a:latin typeface="Calibri" panose="020F0502020204030204" pitchFamily="34" charset="0"/>
              </a:rPr>
              <a:t>Szerepük:</a:t>
            </a:r>
            <a:endParaRPr lang="hu-HU" sz="2000" dirty="0">
              <a:solidFill>
                <a:schemeClr val="accent2"/>
              </a:solidFill>
              <a:latin typeface="Calibri" panose="020F0502020204030204" pitchFamily="34" charset="0"/>
            </a:endParaRPr>
          </a:p>
          <a:p>
            <a:pPr eaLnBrk="0" hangingPunct="0">
              <a:lnSpc>
                <a:spcPct val="80000"/>
              </a:lnSpc>
              <a:spcBef>
                <a:spcPct val="50000"/>
              </a:spcBef>
              <a:buFontTx/>
              <a:buChar char="•"/>
            </a:pPr>
            <a:r>
              <a:rPr lang="hu-HU" sz="2000" dirty="0">
                <a:solidFill>
                  <a:schemeClr val="accent2"/>
                </a:solidFill>
                <a:latin typeface="Calibri" panose="020F0502020204030204" pitchFamily="34" charset="0"/>
              </a:rPr>
              <a:t> celluláris és </a:t>
            </a:r>
            <a:r>
              <a:rPr lang="hu-HU" sz="2000" dirty="0" err="1">
                <a:solidFill>
                  <a:schemeClr val="accent2"/>
                </a:solidFill>
                <a:latin typeface="Calibri" panose="020F0502020204030204" pitchFamily="34" charset="0"/>
              </a:rPr>
              <a:t>humorális</a:t>
            </a:r>
            <a:r>
              <a:rPr lang="hu-HU" sz="2000" dirty="0">
                <a:solidFill>
                  <a:schemeClr val="accent2"/>
                </a:solidFill>
                <a:latin typeface="Calibri" panose="020F0502020204030204" pitchFamily="34" charset="0"/>
              </a:rPr>
              <a:t> immunválasz.</a:t>
            </a:r>
          </a:p>
          <a:p>
            <a:pPr eaLnBrk="0" hangingPunct="0">
              <a:lnSpc>
                <a:spcPct val="80000"/>
              </a:lnSpc>
              <a:spcBef>
                <a:spcPct val="50000"/>
              </a:spcBef>
            </a:pPr>
            <a:r>
              <a:rPr lang="hu-HU" dirty="0">
                <a:solidFill>
                  <a:schemeClr val="accent2"/>
                </a:solidFill>
                <a:latin typeface="Calibri" panose="020F0502020204030204" pitchFamily="34" charset="0"/>
              </a:rPr>
              <a:t>Típusok: </a:t>
            </a:r>
          </a:p>
          <a:p>
            <a:pPr eaLnBrk="0" hangingPunct="0">
              <a:lnSpc>
                <a:spcPct val="80000"/>
              </a:lnSpc>
              <a:spcBef>
                <a:spcPct val="50000"/>
              </a:spcBef>
              <a:buFontTx/>
              <a:buChar char="•"/>
            </a:pPr>
            <a:r>
              <a:rPr lang="hu-HU" dirty="0">
                <a:solidFill>
                  <a:schemeClr val="accent2"/>
                </a:solidFill>
                <a:latin typeface="Calibri" panose="020F0502020204030204" pitchFamily="34" charset="0"/>
              </a:rPr>
              <a:t> B- és </a:t>
            </a:r>
            <a:r>
              <a:rPr lang="hu-HU" dirty="0" err="1">
                <a:solidFill>
                  <a:schemeClr val="accent2"/>
                </a:solidFill>
                <a:latin typeface="Calibri" panose="020F0502020204030204" pitchFamily="34" charset="0"/>
              </a:rPr>
              <a:t>T-limfocita</a:t>
            </a:r>
            <a:r>
              <a:rPr lang="hu-HU" dirty="0">
                <a:solidFill>
                  <a:schemeClr val="accent2"/>
                </a:solidFill>
                <a:latin typeface="Calibri" panose="020F0502020204030204" pitchFamily="34" charset="0"/>
              </a:rPr>
              <a:t>;</a:t>
            </a:r>
          </a:p>
          <a:p>
            <a:pPr eaLnBrk="0" hangingPunct="0">
              <a:lnSpc>
                <a:spcPct val="80000"/>
              </a:lnSpc>
              <a:spcBef>
                <a:spcPct val="50000"/>
              </a:spcBef>
            </a:pPr>
            <a:r>
              <a:rPr lang="hu-HU" dirty="0" err="1">
                <a:solidFill>
                  <a:schemeClr val="accent2"/>
                </a:solidFill>
                <a:latin typeface="Calibri" panose="020F0502020204030204" pitchFamily="34" charset="0"/>
              </a:rPr>
              <a:t>NK-sejtek</a:t>
            </a:r>
            <a:endParaRPr lang="hu-HU" dirty="0">
              <a:solidFill>
                <a:schemeClr val="accent2"/>
              </a:solidFill>
              <a:latin typeface="Calibri" panose="020F0502020204030204" pitchFamily="34" charset="0"/>
            </a:endParaRPr>
          </a:p>
          <a:p>
            <a:pPr eaLnBrk="0" hangingPunct="0">
              <a:lnSpc>
                <a:spcPct val="80000"/>
              </a:lnSpc>
              <a:spcBef>
                <a:spcPct val="50000"/>
              </a:spcBef>
            </a:pPr>
            <a:r>
              <a:rPr lang="hu-HU" dirty="0">
                <a:solidFill>
                  <a:schemeClr val="accent2"/>
                </a:solidFill>
                <a:latin typeface="Calibri" panose="020F0502020204030204" pitchFamily="34" charset="0"/>
              </a:rPr>
              <a:t>(pl.: </a:t>
            </a:r>
            <a:r>
              <a:rPr lang="hu-HU" dirty="0" err="1">
                <a:solidFill>
                  <a:schemeClr val="accent2"/>
                </a:solidFill>
                <a:latin typeface="Calibri" panose="020F0502020204030204" pitchFamily="34" charset="0"/>
              </a:rPr>
              <a:t>tumorsejtek</a:t>
            </a:r>
            <a:r>
              <a:rPr lang="hu-HU" dirty="0">
                <a:solidFill>
                  <a:schemeClr val="accent2"/>
                </a:solidFill>
                <a:latin typeface="Calibri" panose="020F0502020204030204" pitchFamily="34" charset="0"/>
              </a:rPr>
              <a:t> ellen) </a:t>
            </a:r>
          </a:p>
          <a:p>
            <a:pPr eaLnBrk="0" hangingPunct="0">
              <a:lnSpc>
                <a:spcPct val="80000"/>
              </a:lnSpc>
              <a:spcBef>
                <a:spcPct val="50000"/>
              </a:spcBef>
            </a:pPr>
            <a:r>
              <a:rPr lang="hu-HU" dirty="0">
                <a:solidFill>
                  <a:schemeClr val="accent2"/>
                </a:solidFill>
                <a:latin typeface="Calibri" panose="020F0502020204030204" pitchFamily="34" charset="0"/>
              </a:rPr>
              <a:t>Az </a:t>
            </a:r>
            <a:r>
              <a:rPr lang="hu-HU" dirty="0" err="1">
                <a:solidFill>
                  <a:schemeClr val="accent2"/>
                </a:solidFill>
                <a:latin typeface="Calibri" panose="020F0502020204030204" pitchFamily="34" charset="0"/>
              </a:rPr>
              <a:t>akivált</a:t>
            </a:r>
            <a:r>
              <a:rPr lang="hu-HU" dirty="0">
                <a:solidFill>
                  <a:schemeClr val="accent2"/>
                </a:solidFill>
                <a:latin typeface="Calibri" panose="020F0502020204030204" pitchFamily="34" charset="0"/>
              </a:rPr>
              <a:t> </a:t>
            </a:r>
            <a:r>
              <a:rPr lang="hu-HU" dirty="0" err="1">
                <a:solidFill>
                  <a:schemeClr val="accent2"/>
                </a:solidFill>
                <a:latin typeface="Calibri" panose="020F0502020204030204" pitchFamily="34" charset="0"/>
              </a:rPr>
              <a:t>lymphocytában</a:t>
            </a:r>
            <a:r>
              <a:rPr lang="hu-HU" dirty="0">
                <a:solidFill>
                  <a:schemeClr val="accent2"/>
                </a:solidFill>
                <a:latin typeface="Calibri" panose="020F0502020204030204" pitchFamily="34" charset="0"/>
              </a:rPr>
              <a:t> megnő a </a:t>
            </a:r>
            <a:r>
              <a:rPr lang="hu-HU" dirty="0" err="1">
                <a:solidFill>
                  <a:schemeClr val="accent2"/>
                </a:solidFill>
                <a:latin typeface="Calibri" panose="020F0502020204030204" pitchFamily="34" charset="0"/>
              </a:rPr>
              <a:t>dER</a:t>
            </a:r>
            <a:r>
              <a:rPr lang="hu-HU" dirty="0">
                <a:solidFill>
                  <a:schemeClr val="accent2"/>
                </a:solidFill>
                <a:latin typeface="Calibri" panose="020F0502020204030204" pitchFamily="34" charset="0"/>
              </a:rPr>
              <a:t> mennyisége</a:t>
            </a:r>
          </a:p>
        </p:txBody>
      </p:sp>
      <p:pic>
        <p:nvPicPr>
          <p:cNvPr id="44037" name="Picture 5"/>
          <p:cNvPicPr>
            <a:picLocks noChangeAspect="1" noChangeArrowheads="1"/>
          </p:cNvPicPr>
          <p:nvPr/>
        </p:nvPicPr>
        <p:blipFill>
          <a:blip r:embed="rId4" cstate="print"/>
          <a:srcRect/>
          <a:stretch>
            <a:fillRect/>
          </a:stretch>
        </p:blipFill>
        <p:spPr bwMode="auto">
          <a:xfrm>
            <a:off x="4572000" y="1143000"/>
            <a:ext cx="4133850" cy="2895600"/>
          </a:xfrm>
          <a:prstGeom prst="rect">
            <a:avLst/>
          </a:prstGeom>
          <a:noFill/>
          <a:ln w="12700">
            <a:noFill/>
            <a:miter lim="800000"/>
            <a:headEnd/>
            <a:tailEnd/>
          </a:ln>
        </p:spPr>
      </p:pic>
      <p:pic>
        <p:nvPicPr>
          <p:cNvPr id="44038" name="Picture 6"/>
          <p:cNvPicPr>
            <a:picLocks noChangeAspect="1" noChangeArrowheads="1"/>
          </p:cNvPicPr>
          <p:nvPr/>
        </p:nvPicPr>
        <p:blipFill>
          <a:blip r:embed="rId5" cstate="print"/>
          <a:srcRect/>
          <a:stretch>
            <a:fillRect/>
          </a:stretch>
        </p:blipFill>
        <p:spPr bwMode="auto">
          <a:xfrm>
            <a:off x="6019800" y="4254500"/>
            <a:ext cx="3124200" cy="2603500"/>
          </a:xfrm>
          <a:prstGeom prst="rect">
            <a:avLst/>
          </a:prstGeom>
          <a:noFill/>
          <a:ln w="12700">
            <a:noFill/>
            <a:miter lim="800000"/>
            <a:headEnd/>
            <a:tailEnd/>
          </a:ln>
        </p:spPr>
      </p:pic>
      <p:pic>
        <p:nvPicPr>
          <p:cNvPr id="44039" name="Picture 7"/>
          <p:cNvPicPr>
            <a:picLocks noChangeAspect="1" noChangeArrowheads="1"/>
          </p:cNvPicPr>
          <p:nvPr/>
        </p:nvPicPr>
        <p:blipFill>
          <a:blip r:embed="rId6" cstate="print"/>
          <a:srcRect/>
          <a:stretch>
            <a:fillRect/>
          </a:stretch>
        </p:blipFill>
        <p:spPr bwMode="auto">
          <a:xfrm>
            <a:off x="3048000" y="1676400"/>
            <a:ext cx="2201863" cy="2114550"/>
          </a:xfrm>
          <a:prstGeom prst="rect">
            <a:avLst/>
          </a:prstGeom>
          <a:noFill/>
          <a:ln w="127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4039"/>
                                        </p:tgtEl>
                                        <p:attrNameLst>
                                          <p:attrName>style.visibility</p:attrName>
                                        </p:attrNameLst>
                                      </p:cBhvr>
                                      <p:to>
                                        <p:strVal val="visible"/>
                                      </p:to>
                                    </p:set>
                                    <p:anim calcmode="lin" valueType="num">
                                      <p:cBhvr additive="base">
                                        <p:cTn id="7" dur="500" fill="hold"/>
                                        <p:tgtEl>
                                          <p:spTgt spid="44039"/>
                                        </p:tgtEl>
                                        <p:attrNameLst>
                                          <p:attrName>ppt_x</p:attrName>
                                        </p:attrNameLst>
                                      </p:cBhvr>
                                      <p:tavLst>
                                        <p:tav tm="0">
                                          <p:val>
                                            <p:strVal val="#ppt_x"/>
                                          </p:val>
                                        </p:tav>
                                        <p:tav tm="100000">
                                          <p:val>
                                            <p:strVal val="#ppt_x"/>
                                          </p:val>
                                        </p:tav>
                                      </p:tavLst>
                                    </p:anim>
                                    <p:anim calcmode="lin" valueType="num">
                                      <p:cBhvr additive="base">
                                        <p:cTn id="8" dur="500" fill="hold"/>
                                        <p:tgtEl>
                                          <p:spTgt spid="440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M45278-006-f007"/>
          <p:cNvPicPr>
            <a:picLocks noChangeAspect="1" noChangeArrowheads="1"/>
          </p:cNvPicPr>
          <p:nvPr/>
        </p:nvPicPr>
        <p:blipFill>
          <a:blip r:embed="rId3" cstate="print"/>
          <a:srcRect/>
          <a:stretch>
            <a:fillRect/>
          </a:stretch>
        </p:blipFill>
        <p:spPr bwMode="auto">
          <a:xfrm>
            <a:off x="971550" y="1341438"/>
            <a:ext cx="7215188" cy="4941887"/>
          </a:xfrm>
          <a:prstGeom prst="rect">
            <a:avLst/>
          </a:prstGeom>
          <a:noFill/>
          <a:ln w="9525">
            <a:solidFill>
              <a:schemeClr val="tx1"/>
            </a:solidFill>
            <a:miter lim="800000"/>
            <a:headEnd/>
            <a:tailEnd/>
          </a:ln>
        </p:spPr>
      </p:pic>
      <p:sp>
        <p:nvSpPr>
          <p:cNvPr id="45059" name="Text Box 3"/>
          <p:cNvSpPr txBox="1">
            <a:spLocks noChangeArrowheads="1"/>
          </p:cNvSpPr>
          <p:nvPr/>
        </p:nvSpPr>
        <p:spPr bwMode="auto">
          <a:xfrm>
            <a:off x="647700" y="6381750"/>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6-7 Lymphocyte</a:t>
            </a:r>
          </a:p>
        </p:txBody>
      </p:sp>
      <p:sp>
        <p:nvSpPr>
          <p:cNvPr id="45060"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28 November 2010 05:02 PM)</a:t>
            </a:r>
          </a:p>
        </p:txBody>
      </p:sp>
      <p:sp>
        <p:nvSpPr>
          <p:cNvPr id="45061"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435600" y="1700213"/>
            <a:ext cx="2819400" cy="4616648"/>
          </a:xfrm>
          <a:prstGeom prst="rect">
            <a:avLst/>
          </a:prstGeom>
          <a:noFill/>
          <a:ln w="9525">
            <a:noFill/>
            <a:miter lim="800000"/>
            <a:headEnd/>
            <a:tailEnd/>
          </a:ln>
        </p:spPr>
        <p:txBody>
          <a:bodyPr>
            <a:spAutoFit/>
          </a:bodyPr>
          <a:lstStyle/>
          <a:p>
            <a:pPr eaLnBrk="0" hangingPunct="0">
              <a:spcBef>
                <a:spcPct val="50000"/>
              </a:spcBef>
            </a:pPr>
            <a:r>
              <a:rPr lang="hu-HU" sz="2000" dirty="0">
                <a:solidFill>
                  <a:srgbClr val="002060"/>
                </a:solidFill>
                <a:latin typeface="Calibri" panose="020F0502020204030204" pitchFamily="34" charset="0"/>
              </a:rPr>
              <a:t>Egér nyirokcsomó kettős </a:t>
            </a:r>
            <a:r>
              <a:rPr lang="hu-HU" sz="2000" dirty="0" err="1">
                <a:solidFill>
                  <a:srgbClr val="002060"/>
                </a:solidFill>
                <a:latin typeface="Calibri" panose="020F0502020204030204" pitchFamily="34" charset="0"/>
              </a:rPr>
              <a:t>immunhisztokémiai</a:t>
            </a:r>
            <a:r>
              <a:rPr lang="hu-HU" sz="2000" dirty="0">
                <a:solidFill>
                  <a:srgbClr val="002060"/>
                </a:solidFill>
                <a:latin typeface="Calibri" panose="020F0502020204030204" pitchFamily="34" charset="0"/>
              </a:rPr>
              <a:t> festései.</a:t>
            </a:r>
          </a:p>
          <a:p>
            <a:pPr eaLnBrk="0" hangingPunct="0">
              <a:spcBef>
                <a:spcPct val="50000"/>
              </a:spcBef>
            </a:pPr>
            <a:r>
              <a:rPr lang="hu-HU" dirty="0">
                <a:latin typeface="Calibri" panose="020F0502020204030204" pitchFamily="34" charset="0"/>
              </a:rPr>
              <a:t>A: </a:t>
            </a:r>
            <a:r>
              <a:rPr lang="hu-HU" dirty="0">
                <a:solidFill>
                  <a:srgbClr val="000099"/>
                </a:solidFill>
                <a:latin typeface="Calibri" panose="020F0502020204030204" pitchFamily="34" charset="0"/>
              </a:rPr>
              <a:t>minden B sejt (B220, kék</a:t>
            </a:r>
            <a:r>
              <a:rPr lang="hu-HU" dirty="0">
                <a:latin typeface="Calibri" panose="020F0502020204030204" pitchFamily="34" charset="0"/>
              </a:rPr>
              <a:t>) és </a:t>
            </a:r>
            <a:r>
              <a:rPr lang="hu-HU" dirty="0">
                <a:solidFill>
                  <a:srgbClr val="FF0000"/>
                </a:solidFill>
                <a:latin typeface="Calibri" panose="020F0502020204030204" pitchFamily="34" charset="0"/>
              </a:rPr>
              <a:t>aktivált B sejtes (GL-7; piros)</a:t>
            </a:r>
            <a:r>
              <a:rPr lang="hu-HU" dirty="0">
                <a:latin typeface="Calibri" panose="020F0502020204030204" pitchFamily="34" charset="0"/>
              </a:rPr>
              <a:t> festés</a:t>
            </a:r>
          </a:p>
          <a:p>
            <a:pPr eaLnBrk="0" hangingPunct="0">
              <a:spcBef>
                <a:spcPct val="50000"/>
              </a:spcBef>
            </a:pPr>
            <a:r>
              <a:rPr lang="hu-HU" dirty="0">
                <a:latin typeface="Calibri" panose="020F0502020204030204" pitchFamily="34" charset="0"/>
              </a:rPr>
              <a:t>B: </a:t>
            </a:r>
            <a:r>
              <a:rPr lang="hu-HU" dirty="0">
                <a:solidFill>
                  <a:srgbClr val="000099"/>
                </a:solidFill>
                <a:latin typeface="Calibri" panose="020F0502020204030204" pitchFamily="34" charset="0"/>
              </a:rPr>
              <a:t>aktivált B sejtes (GL-7; kék)</a:t>
            </a:r>
            <a:r>
              <a:rPr lang="hu-HU" dirty="0">
                <a:latin typeface="Calibri" panose="020F0502020204030204" pitchFamily="34" charset="0"/>
              </a:rPr>
              <a:t> és </a:t>
            </a:r>
            <a:r>
              <a:rPr lang="hu-HU" dirty="0">
                <a:solidFill>
                  <a:srgbClr val="FF0000"/>
                </a:solidFill>
                <a:latin typeface="Calibri" panose="020F0502020204030204" pitchFamily="34" charset="0"/>
              </a:rPr>
              <a:t>nyugvó B sejtes (</a:t>
            </a:r>
            <a:r>
              <a:rPr lang="hu-HU" dirty="0" err="1">
                <a:solidFill>
                  <a:srgbClr val="FF0000"/>
                </a:solidFill>
                <a:latin typeface="Calibri" panose="020F0502020204030204" pitchFamily="34" charset="0"/>
              </a:rPr>
              <a:t>anti-IgD</a:t>
            </a:r>
            <a:r>
              <a:rPr lang="hu-HU" dirty="0">
                <a:solidFill>
                  <a:srgbClr val="FF0000"/>
                </a:solidFill>
                <a:latin typeface="Calibri" panose="020F0502020204030204" pitchFamily="34" charset="0"/>
              </a:rPr>
              <a:t>, piros)</a:t>
            </a:r>
            <a:r>
              <a:rPr lang="hu-HU" dirty="0">
                <a:latin typeface="Calibri" panose="020F0502020204030204" pitchFamily="34" charset="0"/>
              </a:rPr>
              <a:t> festés </a:t>
            </a:r>
          </a:p>
          <a:p>
            <a:pPr eaLnBrk="0" hangingPunct="0">
              <a:spcBef>
                <a:spcPct val="50000"/>
              </a:spcBef>
            </a:pPr>
            <a:r>
              <a:rPr lang="hu-HU" dirty="0">
                <a:latin typeface="Calibri" panose="020F0502020204030204" pitchFamily="34" charset="0"/>
              </a:rPr>
              <a:t>C: </a:t>
            </a:r>
            <a:r>
              <a:rPr lang="hu-HU" dirty="0">
                <a:solidFill>
                  <a:srgbClr val="FF0000"/>
                </a:solidFill>
                <a:latin typeface="Calibri" panose="020F0502020204030204" pitchFamily="34" charset="0"/>
              </a:rPr>
              <a:t>minden T sejtes (anti-Thy1; piros)</a:t>
            </a:r>
            <a:r>
              <a:rPr lang="hu-HU" dirty="0">
                <a:latin typeface="Calibri" panose="020F0502020204030204" pitchFamily="34" charset="0"/>
              </a:rPr>
              <a:t> és </a:t>
            </a:r>
            <a:r>
              <a:rPr lang="hu-HU" dirty="0">
                <a:solidFill>
                  <a:srgbClr val="000099"/>
                </a:solidFill>
                <a:latin typeface="Calibri" panose="020F0502020204030204" pitchFamily="34" charset="0"/>
              </a:rPr>
              <a:t>aktivált B sejtes (GL-7; kék)</a:t>
            </a:r>
            <a:r>
              <a:rPr lang="hu-HU" dirty="0">
                <a:latin typeface="Calibri" panose="020F0502020204030204" pitchFamily="34" charset="0"/>
              </a:rPr>
              <a:t> festés</a:t>
            </a:r>
          </a:p>
          <a:p>
            <a:pPr eaLnBrk="0" hangingPunct="0">
              <a:spcBef>
                <a:spcPct val="50000"/>
              </a:spcBef>
            </a:pPr>
            <a:r>
              <a:rPr lang="hu-HU" dirty="0">
                <a:latin typeface="Calibri" panose="020F0502020204030204" pitchFamily="34" charset="0"/>
              </a:rPr>
              <a:t>D: </a:t>
            </a:r>
            <a:r>
              <a:rPr lang="hu-HU" dirty="0">
                <a:solidFill>
                  <a:srgbClr val="FF0000"/>
                </a:solidFill>
                <a:latin typeface="Calibri" panose="020F0502020204030204" pitchFamily="34" charset="0"/>
              </a:rPr>
              <a:t>minden T (Thy1; piros)</a:t>
            </a:r>
            <a:r>
              <a:rPr lang="hu-HU" dirty="0">
                <a:latin typeface="Calibri" panose="020F0502020204030204" pitchFamily="34" charset="0"/>
              </a:rPr>
              <a:t> és </a:t>
            </a:r>
            <a:r>
              <a:rPr lang="hu-HU" dirty="0">
                <a:solidFill>
                  <a:srgbClr val="000099"/>
                </a:solidFill>
                <a:latin typeface="Calibri" panose="020F0502020204030204" pitchFamily="34" charset="0"/>
              </a:rPr>
              <a:t>minden B (B220; kék)</a:t>
            </a:r>
            <a:r>
              <a:rPr lang="hu-HU" dirty="0">
                <a:latin typeface="Calibri" panose="020F0502020204030204" pitchFamily="34" charset="0"/>
              </a:rPr>
              <a:t> festés</a:t>
            </a:r>
          </a:p>
        </p:txBody>
      </p:sp>
      <p:pic>
        <p:nvPicPr>
          <p:cNvPr id="46083" name="Picture 3"/>
          <p:cNvPicPr>
            <a:picLocks noChangeAspect="1" noChangeArrowheads="1"/>
          </p:cNvPicPr>
          <p:nvPr/>
        </p:nvPicPr>
        <p:blipFill>
          <a:blip r:embed="rId2" cstate="print"/>
          <a:srcRect/>
          <a:stretch>
            <a:fillRect/>
          </a:stretch>
        </p:blipFill>
        <p:spPr bwMode="auto">
          <a:xfrm>
            <a:off x="611188" y="1341438"/>
            <a:ext cx="4562475" cy="5248275"/>
          </a:xfrm>
          <a:prstGeom prst="rect">
            <a:avLst/>
          </a:prstGeom>
          <a:noFill/>
          <a:ln w="9525">
            <a:noFill/>
            <a:miter lim="800000"/>
            <a:headEnd/>
            <a:tailEnd/>
          </a:ln>
        </p:spPr>
      </p:pic>
      <p:sp>
        <p:nvSpPr>
          <p:cNvPr id="6" name="Rectangle 2"/>
          <p:cNvSpPr txBox="1">
            <a:spLocks noChangeArrowheads="1"/>
          </p:cNvSpPr>
          <p:nvPr/>
        </p:nvSpPr>
        <p:spPr>
          <a:xfrm>
            <a:off x="685800" y="188913"/>
            <a:ext cx="7772400" cy="838200"/>
          </a:xfrm>
          <a:prstGeom prst="rect">
            <a:avLst/>
          </a:prstGeom>
          <a:noFill/>
        </p:spPr>
        <p:txBody>
          <a:bodyPr/>
          <a:lstStyle/>
          <a:p>
            <a:pPr algn="ctr">
              <a:defRPr/>
            </a:pPr>
            <a:r>
              <a:rPr lang="hu-HU" altLang="en-US" sz="2000" kern="0" dirty="0">
                <a:solidFill>
                  <a:schemeClr val="accent2"/>
                </a:solidFill>
                <a:latin typeface="Calibri" panose="020F0502020204030204" pitchFamily="34" charset="0"/>
                <a:ea typeface="+mj-ea"/>
                <a:cs typeface="+mj-cs"/>
              </a:rPr>
              <a:t>A morfológiailag azonos </a:t>
            </a:r>
            <a:r>
              <a:rPr lang="hu-HU" altLang="en-US" sz="2000" kern="0" dirty="0" err="1">
                <a:solidFill>
                  <a:schemeClr val="accent2"/>
                </a:solidFill>
                <a:latin typeface="Calibri" panose="020F0502020204030204" pitchFamily="34" charset="0"/>
                <a:ea typeface="+mj-ea"/>
                <a:cs typeface="+mj-cs"/>
              </a:rPr>
              <a:t>limfocitákat</a:t>
            </a:r>
            <a:r>
              <a:rPr lang="hu-HU" altLang="en-US" sz="2000" kern="0" dirty="0">
                <a:solidFill>
                  <a:schemeClr val="accent2"/>
                </a:solidFill>
                <a:latin typeface="Calibri" panose="020F0502020204030204" pitchFamily="34" charset="0"/>
                <a:ea typeface="+mj-ea"/>
                <a:cs typeface="+mj-cs"/>
              </a:rPr>
              <a:t> sejtfelszíni molekuláik alapján különíthetjük el egymástól (T, B, NK sejtek) </a:t>
            </a:r>
            <a:r>
              <a:rPr lang="hu-HU" altLang="en-US" sz="2000" kern="0" dirty="0" err="1">
                <a:solidFill>
                  <a:schemeClr val="accent2"/>
                </a:solidFill>
                <a:latin typeface="Calibri" panose="020F0502020204030204" pitchFamily="34" charset="0"/>
                <a:ea typeface="+mj-ea"/>
                <a:cs typeface="+mj-cs"/>
              </a:rPr>
              <a:t>immunhisztokémiai</a:t>
            </a:r>
            <a:r>
              <a:rPr lang="hu-HU" altLang="en-US" sz="2000" kern="0" dirty="0">
                <a:solidFill>
                  <a:schemeClr val="accent2"/>
                </a:solidFill>
                <a:latin typeface="Calibri" panose="020F0502020204030204" pitchFamily="34" charset="0"/>
                <a:ea typeface="+mj-ea"/>
                <a:cs typeface="+mj-cs"/>
              </a:rPr>
              <a:t> módszerekkel</a:t>
            </a:r>
            <a:endParaRPr lang="hu-HU" sz="2000" kern="0" dirty="0">
              <a:solidFill>
                <a:schemeClr val="accent2"/>
              </a:solidFill>
              <a:latin typeface="Calibri" panose="020F0502020204030204" pitchFamily="34" charset="0"/>
              <a:ea typeface="+mj-ea"/>
              <a:cs typeface="+mj-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1252538" y="1071563"/>
            <a:ext cx="6638925" cy="5786437"/>
          </a:xfrm>
          <a:prstGeom prst="rect">
            <a:avLst/>
          </a:prstGeom>
          <a:noFill/>
          <a:ln w="9525">
            <a:noFill/>
            <a:miter lim="800000"/>
            <a:headEnd/>
            <a:tailEnd/>
          </a:ln>
        </p:spPr>
      </p:pic>
      <p:sp>
        <p:nvSpPr>
          <p:cNvPr id="47107" name="Text Box 3"/>
          <p:cNvSpPr txBox="1">
            <a:spLocks noChangeArrowheads="1"/>
          </p:cNvSpPr>
          <p:nvPr/>
        </p:nvSpPr>
        <p:spPr bwMode="auto">
          <a:xfrm>
            <a:off x="1165225" y="333375"/>
            <a:ext cx="5949770" cy="400110"/>
          </a:xfrm>
          <a:prstGeom prst="rect">
            <a:avLst/>
          </a:prstGeom>
          <a:noFill/>
          <a:ln w="9525">
            <a:noFill/>
            <a:miter lim="800000"/>
            <a:headEnd/>
            <a:tailEnd/>
          </a:ln>
        </p:spPr>
        <p:txBody>
          <a:bodyPr wrap="none">
            <a:spAutoFit/>
          </a:bodyPr>
          <a:lstStyle/>
          <a:p>
            <a:r>
              <a:rPr lang="hu-HU" sz="2000" dirty="0">
                <a:solidFill>
                  <a:schemeClr val="accent2"/>
                </a:solidFill>
                <a:latin typeface="Calibri" panose="020F0502020204030204" pitchFamily="34" charset="0"/>
              </a:rPr>
              <a:t>Fehérvérsejtek összehasonlítása elektronmikroszkóppal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2" cstate="print"/>
          <a:srcRect/>
          <a:stretch>
            <a:fillRect/>
          </a:stretch>
        </p:blipFill>
        <p:spPr bwMode="auto">
          <a:xfrm>
            <a:off x="1901825" y="1052513"/>
            <a:ext cx="5338763" cy="5619750"/>
          </a:xfrm>
          <a:prstGeom prst="rect">
            <a:avLst/>
          </a:prstGeom>
          <a:noFill/>
          <a:ln w="9525">
            <a:noFill/>
            <a:miter lim="800000"/>
            <a:headEnd/>
            <a:tailEnd/>
          </a:ln>
        </p:spPr>
      </p:pic>
      <p:sp>
        <p:nvSpPr>
          <p:cNvPr id="48131" name="Text Box 5"/>
          <p:cNvSpPr txBox="1">
            <a:spLocks noChangeArrowheads="1"/>
          </p:cNvSpPr>
          <p:nvPr/>
        </p:nvSpPr>
        <p:spPr bwMode="auto">
          <a:xfrm>
            <a:off x="2109788" y="404813"/>
            <a:ext cx="4206280" cy="400110"/>
          </a:xfrm>
          <a:prstGeom prst="rect">
            <a:avLst/>
          </a:prstGeom>
          <a:noFill/>
          <a:ln w="9525">
            <a:noFill/>
            <a:miter lim="800000"/>
            <a:headEnd/>
            <a:tailEnd/>
          </a:ln>
        </p:spPr>
        <p:txBody>
          <a:bodyPr wrap="none">
            <a:spAutoFit/>
          </a:bodyPr>
          <a:lstStyle/>
          <a:p>
            <a:r>
              <a:rPr lang="hu-HU" sz="2000" dirty="0">
                <a:solidFill>
                  <a:schemeClr val="accent2"/>
                </a:solidFill>
                <a:latin typeface="Calibri" panose="020F0502020204030204" pitchFamily="34" charset="0"/>
              </a:rPr>
              <a:t>A vérsejtek feladatainak összefoglalása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vérkepzes  -1-Ross"/>
          <p:cNvPicPr>
            <a:picLocks noChangeAspect="1" noChangeArrowheads="1"/>
          </p:cNvPicPr>
          <p:nvPr/>
        </p:nvPicPr>
        <p:blipFill>
          <a:blip r:embed="rId2" cstate="print"/>
          <a:srcRect/>
          <a:stretch>
            <a:fillRect/>
          </a:stretch>
        </p:blipFill>
        <p:spPr bwMode="auto">
          <a:xfrm>
            <a:off x="685800" y="95250"/>
            <a:ext cx="7318375" cy="6762750"/>
          </a:xfrm>
          <a:prstGeom prst="rect">
            <a:avLst/>
          </a:prstGeom>
          <a:noFill/>
          <a:ln w="9525">
            <a:noFill/>
            <a:miter lim="800000"/>
            <a:headEnd/>
            <a:tailEnd/>
          </a:ln>
        </p:spPr>
      </p:pic>
      <p:sp>
        <p:nvSpPr>
          <p:cNvPr id="49155" name="Text Box 3"/>
          <p:cNvSpPr txBox="1">
            <a:spLocks noChangeArrowheads="1"/>
          </p:cNvSpPr>
          <p:nvPr/>
        </p:nvSpPr>
        <p:spPr bwMode="auto">
          <a:xfrm>
            <a:off x="2286000" y="0"/>
            <a:ext cx="5751513" cy="396875"/>
          </a:xfrm>
          <a:prstGeom prst="rect">
            <a:avLst/>
          </a:prstGeom>
          <a:noFill/>
          <a:ln w="9525">
            <a:noFill/>
            <a:miter lim="800000"/>
            <a:headEnd/>
            <a:tailEnd/>
          </a:ln>
        </p:spPr>
        <p:txBody>
          <a:bodyPr wrap="none">
            <a:spAutoFit/>
          </a:bodyPr>
          <a:lstStyle/>
          <a:p>
            <a:r>
              <a:rPr lang="hu-HU" sz="2000" b="1">
                <a:latin typeface="Calibri" panose="020F0502020204030204" pitchFamily="34" charset="0"/>
              </a:rPr>
              <a:t>  promyelocyta			   proerythroblast</a:t>
            </a:r>
          </a:p>
        </p:txBody>
      </p:sp>
      <p:sp>
        <p:nvSpPr>
          <p:cNvPr id="49156" name="Text Box 4"/>
          <p:cNvSpPr txBox="1">
            <a:spLocks noChangeArrowheads="1"/>
          </p:cNvSpPr>
          <p:nvPr/>
        </p:nvSpPr>
        <p:spPr bwMode="auto">
          <a:xfrm>
            <a:off x="533400" y="1600200"/>
            <a:ext cx="8382000" cy="531813"/>
          </a:xfrm>
          <a:prstGeom prst="rect">
            <a:avLst/>
          </a:prstGeom>
          <a:noFill/>
          <a:ln w="9525">
            <a:noFill/>
            <a:miter lim="800000"/>
            <a:headEnd/>
            <a:tailEnd/>
          </a:ln>
        </p:spPr>
        <p:txBody>
          <a:bodyPr>
            <a:spAutoFit/>
          </a:bodyPr>
          <a:lstStyle/>
          <a:p>
            <a:pPr>
              <a:lnSpc>
                <a:spcPct val="80000"/>
              </a:lnSpc>
            </a:pPr>
            <a:r>
              <a:rPr lang="hu-HU" sz="1600" b="1">
                <a:latin typeface="Calibri" panose="020F0502020204030204" pitchFamily="34" charset="0"/>
              </a:rPr>
              <a:t> neutrophil 	eosinophyl	       basophil 	               basophil</a:t>
            </a:r>
          </a:p>
          <a:p>
            <a:pPr>
              <a:lnSpc>
                <a:spcPct val="80000"/>
              </a:lnSpc>
            </a:pPr>
            <a:r>
              <a:rPr lang="hu-HU" sz="1600" b="1">
                <a:latin typeface="Calibri" panose="020F0502020204030204" pitchFamily="34" charset="0"/>
              </a:rPr>
              <a:t> myelocyta         </a:t>
            </a:r>
            <a:r>
              <a:rPr lang="hu-HU" sz="2000">
                <a:latin typeface="Calibri" panose="020F0502020204030204" pitchFamily="34" charset="0"/>
              </a:rPr>
              <a:t>	</a:t>
            </a:r>
            <a:r>
              <a:rPr lang="hu-HU" sz="1600" b="1">
                <a:latin typeface="Calibri" panose="020F0502020204030204" pitchFamily="34" charset="0"/>
              </a:rPr>
              <a:t>myelocyta		       myelocyta	               erythroblast</a:t>
            </a:r>
          </a:p>
        </p:txBody>
      </p:sp>
      <p:sp>
        <p:nvSpPr>
          <p:cNvPr id="49157" name="Text Box 5"/>
          <p:cNvSpPr txBox="1">
            <a:spLocks noChangeArrowheads="1"/>
          </p:cNvSpPr>
          <p:nvPr/>
        </p:nvSpPr>
        <p:spPr bwMode="auto">
          <a:xfrm>
            <a:off x="533400" y="2971800"/>
            <a:ext cx="7981950" cy="482600"/>
          </a:xfrm>
          <a:prstGeom prst="rect">
            <a:avLst/>
          </a:prstGeom>
          <a:noFill/>
          <a:ln w="9525">
            <a:noFill/>
            <a:miter lim="800000"/>
            <a:headEnd/>
            <a:tailEnd/>
          </a:ln>
        </p:spPr>
        <p:txBody>
          <a:bodyPr wrap="none">
            <a:spAutoFit/>
          </a:bodyPr>
          <a:lstStyle/>
          <a:p>
            <a:pPr>
              <a:lnSpc>
                <a:spcPct val="80000"/>
              </a:lnSpc>
            </a:pPr>
            <a:r>
              <a:rPr lang="hu-HU" sz="1600" b="1">
                <a:latin typeface="Calibri" panose="020F0502020204030204" pitchFamily="34" charset="0"/>
              </a:rPr>
              <a:t>neutrophil 	eosinophyl	       basophil 	               polychromatophil</a:t>
            </a:r>
          </a:p>
          <a:p>
            <a:pPr>
              <a:lnSpc>
                <a:spcPct val="80000"/>
              </a:lnSpc>
            </a:pPr>
            <a:r>
              <a:rPr lang="hu-HU" sz="1600" b="1">
                <a:latin typeface="Calibri" panose="020F0502020204030204" pitchFamily="34" charset="0"/>
              </a:rPr>
              <a:t>metamyelocyta          metamyelocyta	       metamyelocyta	               erythroblast</a:t>
            </a:r>
          </a:p>
        </p:txBody>
      </p:sp>
      <p:sp>
        <p:nvSpPr>
          <p:cNvPr id="49158" name="Text Box 6"/>
          <p:cNvSpPr txBox="1">
            <a:spLocks noChangeArrowheads="1"/>
          </p:cNvSpPr>
          <p:nvPr/>
        </p:nvSpPr>
        <p:spPr bwMode="auto">
          <a:xfrm>
            <a:off x="381000" y="3886200"/>
            <a:ext cx="8763000" cy="825500"/>
          </a:xfrm>
          <a:prstGeom prst="rect">
            <a:avLst/>
          </a:prstGeom>
          <a:noFill/>
          <a:ln w="9525">
            <a:noFill/>
            <a:miter lim="800000"/>
            <a:headEnd/>
            <a:tailEnd/>
          </a:ln>
        </p:spPr>
        <p:txBody>
          <a:bodyPr>
            <a:spAutoFit/>
          </a:bodyPr>
          <a:lstStyle/>
          <a:p>
            <a:r>
              <a:rPr lang="hu-HU" sz="1600" b="1">
                <a:latin typeface="Calibri" panose="020F0502020204030204" pitchFamily="34" charset="0"/>
              </a:rPr>
              <a:t>							eosinophil	 erythroblast/</a:t>
            </a:r>
          </a:p>
          <a:p>
            <a:r>
              <a:rPr lang="hu-HU" sz="1600" b="1">
                <a:latin typeface="Calibri" panose="020F0502020204030204" pitchFamily="34" charset="0"/>
              </a:rPr>
              <a:t>     fiatal neutrophil 						normoblast						</a:t>
            </a:r>
          </a:p>
        </p:txBody>
      </p:sp>
      <p:sp>
        <p:nvSpPr>
          <p:cNvPr id="49159" name="Text Box 7"/>
          <p:cNvSpPr txBox="1">
            <a:spLocks noChangeArrowheads="1"/>
          </p:cNvSpPr>
          <p:nvPr/>
        </p:nvSpPr>
        <p:spPr bwMode="auto">
          <a:xfrm>
            <a:off x="6781800" y="5029200"/>
            <a:ext cx="1214438" cy="336550"/>
          </a:xfrm>
          <a:prstGeom prst="rect">
            <a:avLst/>
          </a:prstGeom>
          <a:noFill/>
          <a:ln w="9525">
            <a:noFill/>
            <a:miter lim="800000"/>
            <a:headEnd/>
            <a:tailEnd/>
          </a:ln>
        </p:spPr>
        <p:txBody>
          <a:bodyPr wrap="none">
            <a:spAutoFit/>
          </a:bodyPr>
          <a:lstStyle/>
          <a:p>
            <a:r>
              <a:rPr lang="hu-HU" sz="1600" b="1">
                <a:latin typeface="Calibri" panose="020F0502020204030204" pitchFamily="34" charset="0"/>
              </a:rPr>
              <a:t>reticulocyta</a:t>
            </a:r>
          </a:p>
        </p:txBody>
      </p:sp>
      <p:sp>
        <p:nvSpPr>
          <p:cNvPr id="49160" name="Text Box 8"/>
          <p:cNvSpPr txBox="1">
            <a:spLocks noChangeArrowheads="1"/>
          </p:cNvSpPr>
          <p:nvPr/>
        </p:nvSpPr>
        <p:spPr bwMode="auto">
          <a:xfrm>
            <a:off x="0" y="5638800"/>
            <a:ext cx="6396038" cy="336550"/>
          </a:xfrm>
          <a:prstGeom prst="rect">
            <a:avLst/>
          </a:prstGeom>
          <a:noFill/>
          <a:ln w="9525">
            <a:noFill/>
            <a:miter lim="800000"/>
            <a:headEnd/>
            <a:tailEnd/>
          </a:ln>
        </p:spPr>
        <p:txBody>
          <a:bodyPr wrap="none">
            <a:spAutoFit/>
          </a:bodyPr>
          <a:lstStyle/>
          <a:p>
            <a:r>
              <a:rPr lang="hu-HU" sz="1600" b="1">
                <a:latin typeface="Calibri" panose="020F0502020204030204" pitchFamily="34" charset="0"/>
              </a:rPr>
              <a:t>neutrophil granulocyta      eosinophil granulocyta  basophil granulocyta</a:t>
            </a:r>
          </a:p>
        </p:txBody>
      </p:sp>
      <p:sp>
        <p:nvSpPr>
          <p:cNvPr id="49161" name="Text Box 9"/>
          <p:cNvSpPr txBox="1">
            <a:spLocks noChangeArrowheads="1"/>
          </p:cNvSpPr>
          <p:nvPr/>
        </p:nvSpPr>
        <p:spPr bwMode="auto">
          <a:xfrm>
            <a:off x="6781800" y="5943600"/>
            <a:ext cx="1201738" cy="336550"/>
          </a:xfrm>
          <a:prstGeom prst="rect">
            <a:avLst/>
          </a:prstGeom>
          <a:noFill/>
          <a:ln w="9525">
            <a:noFill/>
            <a:miter lim="800000"/>
            <a:headEnd/>
            <a:tailEnd/>
          </a:ln>
        </p:spPr>
        <p:txBody>
          <a:bodyPr wrap="none">
            <a:spAutoFit/>
          </a:bodyPr>
          <a:lstStyle/>
          <a:p>
            <a:r>
              <a:rPr lang="hu-HU" sz="1600" b="1">
                <a:latin typeface="Calibri" panose="020F0502020204030204" pitchFamily="34" charset="0"/>
              </a:rPr>
              <a:t>erythrocyta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M45278-006-f016"/>
          <p:cNvPicPr>
            <a:picLocks noChangeAspect="1" noChangeArrowheads="1"/>
          </p:cNvPicPr>
          <p:nvPr/>
        </p:nvPicPr>
        <p:blipFill>
          <a:blip r:embed="rId3" cstate="print"/>
          <a:srcRect/>
          <a:stretch>
            <a:fillRect/>
          </a:stretch>
        </p:blipFill>
        <p:spPr bwMode="auto">
          <a:xfrm>
            <a:off x="1308100" y="476250"/>
            <a:ext cx="6743700" cy="5918200"/>
          </a:xfrm>
          <a:prstGeom prst="rect">
            <a:avLst/>
          </a:prstGeom>
          <a:noFill/>
          <a:ln w="9525">
            <a:solidFill>
              <a:schemeClr val="tx1"/>
            </a:solidFill>
            <a:miter lim="800000"/>
            <a:headEnd/>
            <a:tailEnd/>
          </a:ln>
        </p:spPr>
      </p:pic>
      <p:sp>
        <p:nvSpPr>
          <p:cNvPr id="50179" name="Text Box 3"/>
          <p:cNvSpPr txBox="1">
            <a:spLocks noChangeArrowheads="1"/>
          </p:cNvSpPr>
          <p:nvPr/>
        </p:nvSpPr>
        <p:spPr bwMode="auto">
          <a:xfrm>
            <a:off x="755650" y="112713"/>
            <a:ext cx="7848600" cy="368300"/>
          </a:xfrm>
          <a:prstGeom prst="rect">
            <a:avLst/>
          </a:prstGeom>
          <a:noFill/>
          <a:ln w="12700">
            <a:noFill/>
            <a:miter lim="800000"/>
            <a:headEnd/>
            <a:tailEnd/>
          </a:ln>
        </p:spPr>
        <p:txBody>
          <a:bodyPr anchor="ctr">
            <a:spAutoFit/>
          </a:bodyPr>
          <a:lstStyle/>
          <a:p>
            <a:pPr algn="ctr" eaLnBrk="0" hangingPunct="0"/>
            <a:r>
              <a:rPr lang="hu-HU" b="1" dirty="0">
                <a:solidFill>
                  <a:srgbClr val="002060"/>
                </a:solidFill>
                <a:latin typeface="Calibri" panose="020F0502020204030204" pitchFamily="34" charset="0"/>
              </a:rPr>
              <a:t>Összefoglalás</a:t>
            </a:r>
            <a:endParaRPr lang="en-US" b="1" dirty="0">
              <a:solidFill>
                <a:srgbClr val="002060"/>
              </a:solidFill>
              <a:latin typeface="Calibri" panose="020F0502020204030204" pitchFamily="34" charset="0"/>
            </a:endParaRPr>
          </a:p>
        </p:txBody>
      </p:sp>
      <p:sp>
        <p:nvSpPr>
          <p:cNvPr id="50180"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4 March 2010 09:40 AM)</a:t>
            </a:r>
          </a:p>
        </p:txBody>
      </p:sp>
      <p:sp>
        <p:nvSpPr>
          <p:cNvPr id="50181"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4"/>
          <p:cNvSpPr txBox="1">
            <a:spLocks noChangeArrowheads="1"/>
          </p:cNvSpPr>
          <p:nvPr/>
        </p:nvSpPr>
        <p:spPr bwMode="auto">
          <a:xfrm>
            <a:off x="3913188" y="908050"/>
            <a:ext cx="1153714" cy="400110"/>
          </a:xfrm>
          <a:prstGeom prst="rect">
            <a:avLst/>
          </a:prstGeom>
          <a:noFill/>
          <a:ln w="9525">
            <a:noFill/>
            <a:miter lim="800000"/>
            <a:headEnd/>
            <a:tailEnd/>
          </a:ln>
        </p:spPr>
        <p:txBody>
          <a:bodyPr wrap="none">
            <a:spAutoFit/>
          </a:bodyPr>
          <a:lstStyle/>
          <a:p>
            <a:r>
              <a:rPr lang="hu-HU" sz="2000" dirty="0">
                <a:solidFill>
                  <a:schemeClr val="accent2"/>
                </a:solidFill>
                <a:latin typeface="Calibri" panose="020F0502020204030204" pitchFamily="34" charset="0"/>
              </a:rPr>
              <a:t>Források:</a:t>
            </a:r>
          </a:p>
        </p:txBody>
      </p:sp>
      <p:sp>
        <p:nvSpPr>
          <p:cNvPr id="51203" name="Text Box 5"/>
          <p:cNvSpPr txBox="1">
            <a:spLocks noChangeArrowheads="1"/>
          </p:cNvSpPr>
          <p:nvPr/>
        </p:nvSpPr>
        <p:spPr bwMode="auto">
          <a:xfrm>
            <a:off x="338138" y="2060575"/>
            <a:ext cx="7191712" cy="3477875"/>
          </a:xfrm>
          <a:prstGeom prst="rect">
            <a:avLst/>
          </a:prstGeom>
          <a:noFill/>
          <a:ln w="9525">
            <a:noFill/>
            <a:miter lim="800000"/>
            <a:headEnd/>
            <a:tailEnd/>
          </a:ln>
        </p:spPr>
        <p:txBody>
          <a:bodyPr wrap="none">
            <a:spAutoFit/>
          </a:bodyPr>
          <a:lstStyle/>
          <a:p>
            <a:r>
              <a:rPr lang="hu-HU" sz="2000" dirty="0" err="1">
                <a:solidFill>
                  <a:schemeClr val="accent2"/>
                </a:solidFill>
                <a:latin typeface="Calibri" panose="020F0502020204030204" pitchFamily="34" charset="0"/>
              </a:rPr>
              <a:t>Röhlich</a:t>
            </a:r>
            <a:r>
              <a:rPr lang="hu-HU" sz="2000" dirty="0">
                <a:solidFill>
                  <a:schemeClr val="accent2"/>
                </a:solidFill>
                <a:latin typeface="Calibri" panose="020F0502020204030204" pitchFamily="34" charset="0"/>
              </a:rPr>
              <a:t> Pál </a:t>
            </a:r>
            <a:r>
              <a:rPr lang="hu-HU" sz="2000" dirty="0" err="1">
                <a:solidFill>
                  <a:schemeClr val="accent2"/>
                </a:solidFill>
                <a:latin typeface="Calibri" panose="020F0502020204030204" pitchFamily="34" charset="0"/>
              </a:rPr>
              <a:t>szerkeszette</a:t>
            </a:r>
            <a:r>
              <a:rPr lang="hu-HU" sz="2000" dirty="0">
                <a:solidFill>
                  <a:schemeClr val="accent2"/>
                </a:solidFill>
                <a:latin typeface="Calibri" panose="020F0502020204030204" pitchFamily="34" charset="0"/>
              </a:rPr>
              <a:t> Szövettan (SE)</a:t>
            </a:r>
          </a:p>
          <a:p>
            <a:endParaRPr lang="hu-HU" sz="2000" dirty="0">
              <a:solidFill>
                <a:schemeClr val="accent2"/>
              </a:solidFill>
              <a:latin typeface="Calibri" panose="020F0502020204030204" pitchFamily="34" charset="0"/>
            </a:endParaRPr>
          </a:p>
          <a:p>
            <a:r>
              <a:rPr lang="hu-HU" sz="2000" dirty="0">
                <a:solidFill>
                  <a:schemeClr val="accent2"/>
                </a:solidFill>
                <a:latin typeface="Calibri" panose="020F0502020204030204" pitchFamily="34" charset="0"/>
              </a:rPr>
              <a:t>Gergely János és Erdei Anna által szerkesztett Immunbiológia (ELTE)</a:t>
            </a:r>
          </a:p>
          <a:p>
            <a:endParaRPr lang="hu-HU" sz="2000" dirty="0">
              <a:solidFill>
                <a:schemeClr val="accent2"/>
              </a:solidFill>
              <a:latin typeface="Calibri" panose="020F0502020204030204" pitchFamily="34" charset="0"/>
            </a:endParaRPr>
          </a:p>
          <a:p>
            <a:r>
              <a:rPr lang="hu-HU" sz="2000" dirty="0" err="1">
                <a:solidFill>
                  <a:schemeClr val="accent2"/>
                </a:solidFill>
                <a:latin typeface="Calibri" panose="020F0502020204030204" pitchFamily="34" charset="0"/>
              </a:rPr>
              <a:t>Zboray</a:t>
            </a:r>
            <a:r>
              <a:rPr lang="hu-HU" sz="2000" dirty="0">
                <a:solidFill>
                  <a:schemeClr val="accent2"/>
                </a:solidFill>
                <a:latin typeface="Calibri" panose="020F0502020204030204" pitchFamily="34" charset="0"/>
              </a:rPr>
              <a:t> Géza: A keringési szervek (ELTE jegyzet)</a:t>
            </a:r>
          </a:p>
          <a:p>
            <a:endParaRPr lang="hu-HU" sz="2000" dirty="0">
              <a:solidFill>
                <a:schemeClr val="accent2"/>
              </a:solidFill>
              <a:latin typeface="Calibri" panose="020F0502020204030204" pitchFamily="34" charset="0"/>
            </a:endParaRPr>
          </a:p>
          <a:p>
            <a:r>
              <a:rPr lang="hu-HU" sz="2000" dirty="0" err="1">
                <a:solidFill>
                  <a:schemeClr val="accent2"/>
                </a:solidFill>
                <a:latin typeface="Calibri" panose="020F0502020204030204" pitchFamily="34" charset="0"/>
              </a:rPr>
              <a:t>Molecular</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biology</a:t>
            </a:r>
            <a:r>
              <a:rPr lang="hu-HU" sz="2000" dirty="0">
                <a:solidFill>
                  <a:schemeClr val="accent2"/>
                </a:solidFill>
                <a:latin typeface="Calibri" panose="020F0502020204030204" pitchFamily="34" charset="0"/>
              </a:rPr>
              <a:t> of </a:t>
            </a:r>
            <a:r>
              <a:rPr lang="hu-HU" sz="2000" dirty="0" err="1">
                <a:solidFill>
                  <a:schemeClr val="accent2"/>
                </a:solidFill>
                <a:latin typeface="Calibri" panose="020F0502020204030204" pitchFamily="34" charset="0"/>
              </a:rPr>
              <a:t>the</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cell</a:t>
            </a:r>
            <a:r>
              <a:rPr lang="hu-HU" sz="2000" dirty="0">
                <a:solidFill>
                  <a:schemeClr val="accent2"/>
                </a:solidFill>
                <a:latin typeface="Calibri" panose="020F0502020204030204" pitchFamily="34" charset="0"/>
              </a:rPr>
              <a:t>, 5. kiadás </a:t>
            </a:r>
            <a:r>
              <a:rPr lang="hu-HU" sz="2000" dirty="0" err="1">
                <a:solidFill>
                  <a:schemeClr val="accent2"/>
                </a:solidFill>
                <a:latin typeface="Calibri" panose="020F0502020204030204" pitchFamily="34" charset="0"/>
              </a:rPr>
              <a:t>Alberts</a:t>
            </a:r>
            <a:r>
              <a:rPr lang="hu-HU" sz="2000" dirty="0">
                <a:solidFill>
                  <a:schemeClr val="accent2"/>
                </a:solidFill>
                <a:latin typeface="Calibri" panose="020F0502020204030204" pitchFamily="34" charset="0"/>
              </a:rPr>
              <a:t> et </a:t>
            </a:r>
            <a:r>
              <a:rPr lang="hu-HU" sz="2000" dirty="0" err="1">
                <a:solidFill>
                  <a:schemeClr val="accent2"/>
                </a:solidFill>
                <a:latin typeface="Calibri" panose="020F0502020204030204" pitchFamily="34" charset="0"/>
              </a:rPr>
              <a:t>al</a:t>
            </a:r>
            <a:r>
              <a:rPr lang="hu-HU" sz="2000" dirty="0">
                <a:solidFill>
                  <a:schemeClr val="accent2"/>
                </a:solidFill>
                <a:latin typeface="Calibri" panose="020F0502020204030204" pitchFamily="34" charset="0"/>
              </a:rPr>
              <a:t>.</a:t>
            </a:r>
          </a:p>
          <a:p>
            <a:endParaRPr lang="hu-HU" sz="2000" dirty="0">
              <a:solidFill>
                <a:schemeClr val="accent2"/>
              </a:solidFill>
              <a:latin typeface="Calibri" panose="020F0502020204030204" pitchFamily="34" charset="0"/>
            </a:endParaRPr>
          </a:p>
          <a:p>
            <a:r>
              <a:rPr lang="hu-HU" sz="2000" dirty="0" err="1">
                <a:solidFill>
                  <a:schemeClr val="accent2"/>
                </a:solidFill>
                <a:latin typeface="Calibri" panose="020F0502020204030204" pitchFamily="34" charset="0"/>
              </a:rPr>
              <a:t>Molecular</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cell</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biology</a:t>
            </a:r>
            <a:r>
              <a:rPr lang="hu-HU" sz="2000" dirty="0">
                <a:solidFill>
                  <a:schemeClr val="accent2"/>
                </a:solidFill>
                <a:latin typeface="Calibri" panose="020F0502020204030204" pitchFamily="34" charset="0"/>
              </a:rPr>
              <a:t>, </a:t>
            </a:r>
            <a:r>
              <a:rPr lang="hu-HU" sz="2000" dirty="0" err="1">
                <a:solidFill>
                  <a:schemeClr val="accent2"/>
                </a:solidFill>
                <a:latin typeface="Calibri" panose="020F0502020204030204" pitchFamily="34" charset="0"/>
              </a:rPr>
              <a:t>Lodish</a:t>
            </a:r>
            <a:r>
              <a:rPr lang="hu-HU" sz="2000" dirty="0">
                <a:solidFill>
                  <a:schemeClr val="accent2"/>
                </a:solidFill>
                <a:latin typeface="Calibri" panose="020F0502020204030204" pitchFamily="34" charset="0"/>
              </a:rPr>
              <a:t> et </a:t>
            </a:r>
            <a:r>
              <a:rPr lang="hu-HU" sz="2000" dirty="0" err="1">
                <a:solidFill>
                  <a:schemeClr val="accent2"/>
                </a:solidFill>
                <a:latin typeface="Calibri" panose="020F0502020204030204" pitchFamily="34" charset="0"/>
              </a:rPr>
              <a:t>al</a:t>
            </a:r>
            <a:r>
              <a:rPr lang="hu-HU" sz="2000" dirty="0">
                <a:solidFill>
                  <a:schemeClr val="accent2"/>
                </a:solidFill>
                <a:latin typeface="Calibri" panose="020F0502020204030204" pitchFamily="34" charset="0"/>
              </a:rPr>
              <a:t>.</a:t>
            </a:r>
          </a:p>
          <a:p>
            <a:endParaRPr lang="hu-HU" sz="2000" dirty="0">
              <a:solidFill>
                <a:schemeClr val="accent2"/>
              </a:solidFill>
              <a:latin typeface="Calibri" panose="020F0502020204030204" pitchFamily="34" charset="0"/>
            </a:endParaRPr>
          </a:p>
          <a:p>
            <a:r>
              <a:rPr lang="hu-HU" sz="2000" dirty="0">
                <a:solidFill>
                  <a:schemeClr val="accent2"/>
                </a:solidFill>
                <a:latin typeface="Calibri" panose="020F0502020204030204" pitchFamily="34" charset="0"/>
              </a:rPr>
              <a:t>Humánmorfológiai és Fejlődésbiológiai Int. előadásai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79388" y="0"/>
            <a:ext cx="8229600" cy="1143000"/>
          </a:xfrm>
        </p:spPr>
        <p:txBody>
          <a:bodyPr/>
          <a:lstStyle/>
          <a:p>
            <a:pPr algn="l">
              <a:defRPr/>
            </a:pPr>
            <a:r>
              <a:rPr lang="hu-HU" sz="2800" b="1" dirty="0">
                <a:solidFill>
                  <a:srgbClr val="CC0000"/>
                </a:solidFill>
                <a:latin typeface="Calibri" panose="020F0502020204030204" pitchFamily="34" charset="0"/>
              </a:rPr>
              <a:t>Az érrendszer fejlődése</a:t>
            </a:r>
          </a:p>
        </p:txBody>
      </p:sp>
      <p:pic>
        <p:nvPicPr>
          <p:cNvPr id="6147" name="Picture 3" descr="embriokeringés"/>
          <p:cNvPicPr>
            <a:picLocks noChangeAspect="1" noChangeArrowheads="1"/>
          </p:cNvPicPr>
          <p:nvPr/>
        </p:nvPicPr>
        <p:blipFill>
          <a:blip r:embed="rId2" cstate="print"/>
          <a:srcRect/>
          <a:stretch>
            <a:fillRect/>
          </a:stretch>
        </p:blipFill>
        <p:spPr bwMode="auto">
          <a:xfrm>
            <a:off x="107950" y="1446213"/>
            <a:ext cx="6335713" cy="5295900"/>
          </a:xfrm>
          <a:prstGeom prst="rect">
            <a:avLst/>
          </a:prstGeom>
          <a:noFill/>
          <a:ln w="9525">
            <a:noFill/>
            <a:miter lim="800000"/>
            <a:headEnd/>
            <a:tailEnd/>
          </a:ln>
        </p:spPr>
      </p:pic>
      <p:pic>
        <p:nvPicPr>
          <p:cNvPr id="6148" name="Picture 4" descr="20020418embrio"/>
          <p:cNvPicPr>
            <a:picLocks noGrp="1" noChangeAspect="1" noChangeArrowheads="1"/>
          </p:cNvPicPr>
          <p:nvPr>
            <p:ph idx="1"/>
          </p:nvPr>
        </p:nvPicPr>
        <p:blipFill>
          <a:blip r:embed="rId3" cstate="print"/>
          <a:srcRect/>
          <a:stretch>
            <a:fillRect/>
          </a:stretch>
        </p:blipFill>
        <p:spPr>
          <a:xfrm>
            <a:off x="5867400" y="169863"/>
            <a:ext cx="3168650" cy="2322512"/>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9780443068119-013-f001"/>
          <p:cNvPicPr>
            <a:picLocks noChangeAspect="1" noChangeArrowheads="1"/>
          </p:cNvPicPr>
          <p:nvPr/>
        </p:nvPicPr>
        <p:blipFill>
          <a:blip r:embed="rId3" cstate="print"/>
          <a:srcRect/>
          <a:stretch>
            <a:fillRect/>
          </a:stretch>
        </p:blipFill>
        <p:spPr bwMode="auto">
          <a:xfrm>
            <a:off x="1450975" y="1055688"/>
            <a:ext cx="6254750" cy="4762500"/>
          </a:xfrm>
          <a:prstGeom prst="rect">
            <a:avLst/>
          </a:prstGeom>
          <a:noFill/>
          <a:ln w="9525">
            <a:solidFill>
              <a:schemeClr val="tx1"/>
            </a:solidFill>
            <a:miter lim="800000"/>
            <a:headEnd/>
            <a:tailEnd/>
          </a:ln>
        </p:spPr>
      </p:pic>
      <p:sp>
        <p:nvSpPr>
          <p:cNvPr id="7171" name="Text Box 3"/>
          <p:cNvSpPr txBox="1">
            <a:spLocks noChangeArrowheads="1"/>
          </p:cNvSpPr>
          <p:nvPr/>
        </p:nvSpPr>
        <p:spPr bwMode="auto">
          <a:xfrm>
            <a:off x="647700" y="5910263"/>
            <a:ext cx="7848600" cy="581025"/>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13-1 A, Drawing illustrating the formation of hemangioblastic aggregates and their differentiation into hematopoietic stem cells and endothelial precursor cells within blood islands. Blood islands subsequently form both endothelial cells and primitive erythrocytes. B, Expression of Vegfr2 mRNA, an early marker for hemangioblastic aggregates, within the yolk sac wall of a 15-somite avian embryo. As the blood islands develop, endothelial cells retain Vegfr2 expression, whereas hematopoietic stem cells progressively lose it.</a:t>
            </a:r>
          </a:p>
        </p:txBody>
      </p:sp>
      <p:sp>
        <p:nvSpPr>
          <p:cNvPr id="7172"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19 February 2011 07:13 PM)</a:t>
            </a:r>
          </a:p>
        </p:txBody>
      </p:sp>
      <p:sp>
        <p:nvSpPr>
          <p:cNvPr id="7173"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7174" name="Text Box 9"/>
          <p:cNvSpPr txBox="1">
            <a:spLocks noChangeArrowheads="1"/>
          </p:cNvSpPr>
          <p:nvPr/>
        </p:nvSpPr>
        <p:spPr bwMode="auto">
          <a:xfrm>
            <a:off x="127000" y="333375"/>
            <a:ext cx="8890000" cy="701675"/>
          </a:xfrm>
          <a:prstGeom prst="rect">
            <a:avLst/>
          </a:prstGeom>
          <a:noFill/>
          <a:ln w="9525">
            <a:noFill/>
            <a:miter lim="800000"/>
            <a:headEnd/>
            <a:tailEnd/>
          </a:ln>
        </p:spPr>
        <p:txBody>
          <a:bodyPr wrap="none">
            <a:spAutoFit/>
          </a:bodyPr>
          <a:lstStyle/>
          <a:p>
            <a:pPr algn="ctr"/>
            <a:r>
              <a:rPr lang="hu-HU" sz="2000" dirty="0">
                <a:solidFill>
                  <a:srgbClr val="002060"/>
                </a:solidFill>
              </a:rPr>
              <a:t>A vér és érrendszer fejlődése már a korai embrió szikhólyagjában elkezdődik </a:t>
            </a:r>
          </a:p>
          <a:p>
            <a:pPr algn="ctr"/>
            <a:r>
              <a:rPr lang="hu-HU" sz="2000" dirty="0">
                <a:solidFill>
                  <a:srgbClr val="002060"/>
                </a:solidFill>
              </a:rPr>
              <a:t>a vérszigetekben</a:t>
            </a:r>
            <a:endParaRPr lang="en-US" sz="2000" dirty="0">
              <a:solidFill>
                <a:srgbClr val="00206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9780443068119-013-f003"/>
          <p:cNvPicPr>
            <a:picLocks noChangeAspect="1" noChangeArrowheads="1"/>
          </p:cNvPicPr>
          <p:nvPr/>
        </p:nvPicPr>
        <p:blipFill>
          <a:blip r:embed="rId3" cstate="print"/>
          <a:srcRect/>
          <a:stretch>
            <a:fillRect/>
          </a:stretch>
        </p:blipFill>
        <p:spPr bwMode="auto">
          <a:xfrm>
            <a:off x="395288" y="1741488"/>
            <a:ext cx="8296275" cy="3163887"/>
          </a:xfrm>
          <a:prstGeom prst="rect">
            <a:avLst/>
          </a:prstGeom>
          <a:noFill/>
          <a:ln w="9525">
            <a:solidFill>
              <a:schemeClr val="tx1"/>
            </a:solidFill>
            <a:miter lim="800000"/>
            <a:headEnd/>
            <a:tailEnd/>
          </a:ln>
        </p:spPr>
      </p:pic>
      <p:sp>
        <p:nvSpPr>
          <p:cNvPr id="8195" name="Text Box 3"/>
          <p:cNvSpPr txBox="1">
            <a:spLocks noChangeArrowheads="1"/>
          </p:cNvSpPr>
          <p:nvPr/>
        </p:nvSpPr>
        <p:spPr bwMode="auto">
          <a:xfrm>
            <a:off x="647700" y="5265738"/>
            <a:ext cx="7848600" cy="1006475"/>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1000"/>
              <a:t>Figure 13-3 A second source of hematopoietic stem cells arises within the splanchnic mesoderm surrounding the aortic, gonad, and mesonephric region (AGM). These cells temporarily reside in the ventral floor of the dorsal aortic of this region. A, In humans at about day 27, a small number of hematopoietic stem cells (in red) reside and adhere to the dorsal aorta near the origin of the vitelline artery in the umbilical region. B, By day 30, the number of hematopoietic stem cells expands to several thousand. C, By day 36, hematopoietic stem cells expand to reside in the ventral floor of the dorsal aorta along almost the entire length of the AGM, and extending into the vitelline artery. By day 40, hematopoietic stem cells are no longer detected in the dorsal aorta.</a:t>
            </a:r>
          </a:p>
        </p:txBody>
      </p:sp>
      <p:sp>
        <p:nvSpPr>
          <p:cNvPr id="8196"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19 February 2011 07:13 PM)</a:t>
            </a:r>
          </a:p>
        </p:txBody>
      </p:sp>
      <p:sp>
        <p:nvSpPr>
          <p:cNvPr id="8197"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96263" name="Text Box 7"/>
          <p:cNvSpPr txBox="1">
            <a:spLocks noChangeArrowheads="1"/>
          </p:cNvSpPr>
          <p:nvPr/>
        </p:nvSpPr>
        <p:spPr bwMode="auto">
          <a:xfrm>
            <a:off x="503238" y="404813"/>
            <a:ext cx="8137525" cy="830262"/>
          </a:xfrm>
          <a:prstGeom prst="rect">
            <a:avLst/>
          </a:prstGeom>
          <a:noFill/>
          <a:ln w="9525">
            <a:noFill/>
            <a:miter lim="800000"/>
            <a:headEnd/>
            <a:tailEnd/>
          </a:ln>
          <a:effectLst/>
        </p:spPr>
        <p:txBody>
          <a:bodyPr>
            <a:spAutoFit/>
          </a:bodyPr>
          <a:lstStyle/>
          <a:p>
            <a:pPr algn="ctr">
              <a:defRPr/>
            </a:pPr>
            <a:r>
              <a:rPr lang="hu-HU" sz="2400" dirty="0">
                <a:solidFill>
                  <a:srgbClr val="002060"/>
                </a:solidFill>
                <a:latin typeface="Calibri" panose="020F0502020204030204" pitchFamily="34" charset="0"/>
              </a:rPr>
              <a:t>Későbbi stádiumokban a vérsejtek keletkezése megjelenik az embrió belsejében is</a:t>
            </a:r>
            <a:endParaRPr lang="en-US" sz="2400" dirty="0">
              <a:solidFill>
                <a:srgbClr val="002060"/>
              </a:solidFill>
              <a:latin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9780443068119-013-f002"/>
          <p:cNvPicPr>
            <a:picLocks noChangeAspect="1" noChangeArrowheads="1"/>
          </p:cNvPicPr>
          <p:nvPr/>
        </p:nvPicPr>
        <p:blipFill>
          <a:blip r:embed="rId3" cstate="print"/>
          <a:srcRect/>
          <a:stretch>
            <a:fillRect/>
          </a:stretch>
        </p:blipFill>
        <p:spPr bwMode="auto">
          <a:xfrm>
            <a:off x="900113" y="1700213"/>
            <a:ext cx="7143750" cy="3911600"/>
          </a:xfrm>
          <a:prstGeom prst="rect">
            <a:avLst/>
          </a:prstGeom>
          <a:noFill/>
          <a:ln w="9525">
            <a:solidFill>
              <a:schemeClr val="tx1"/>
            </a:solidFill>
            <a:miter lim="800000"/>
            <a:headEnd/>
            <a:tailEnd/>
          </a:ln>
        </p:spPr>
      </p:pic>
      <p:sp>
        <p:nvSpPr>
          <p:cNvPr id="9219" name="Text Box 3"/>
          <p:cNvSpPr txBox="1">
            <a:spLocks noChangeArrowheads="1"/>
          </p:cNvSpPr>
          <p:nvPr/>
        </p:nvSpPr>
        <p:spPr bwMode="auto">
          <a:xfrm>
            <a:off x="611188" y="5862638"/>
            <a:ext cx="7848600" cy="244475"/>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1000"/>
              <a:t>Figure 13-2 Timeline of the appearance of hematopoietic stem cells during human development.</a:t>
            </a:r>
          </a:p>
        </p:txBody>
      </p:sp>
      <p:sp>
        <p:nvSpPr>
          <p:cNvPr id="9220"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19 February 2011 07:13 PM)</a:t>
            </a:r>
          </a:p>
        </p:txBody>
      </p:sp>
      <p:sp>
        <p:nvSpPr>
          <p:cNvPr id="9221"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94215" name="Text Box 7"/>
          <p:cNvSpPr txBox="1">
            <a:spLocks noChangeArrowheads="1"/>
          </p:cNvSpPr>
          <p:nvPr/>
        </p:nvSpPr>
        <p:spPr bwMode="auto">
          <a:xfrm>
            <a:off x="395288" y="333375"/>
            <a:ext cx="8137525" cy="830997"/>
          </a:xfrm>
          <a:prstGeom prst="rect">
            <a:avLst/>
          </a:prstGeom>
          <a:noFill/>
          <a:ln w="9525">
            <a:noFill/>
            <a:miter lim="800000"/>
            <a:headEnd/>
            <a:tailEnd/>
          </a:ln>
          <a:effectLst/>
        </p:spPr>
        <p:txBody>
          <a:bodyPr>
            <a:spAutoFit/>
          </a:bodyPr>
          <a:lstStyle/>
          <a:p>
            <a:pPr algn="ctr">
              <a:defRPr/>
            </a:pPr>
            <a:r>
              <a:rPr lang="hu-HU" sz="2400" dirty="0">
                <a:solidFill>
                  <a:schemeClr val="accent2"/>
                </a:solidFill>
                <a:latin typeface="Calibri" panose="020F0502020204030204" pitchFamily="34" charset="0"/>
              </a:rPr>
              <a:t>Jelenlegi elképzelés az emlős/humán embrió vérképző szerveinek benépesüléséről</a:t>
            </a:r>
            <a:endParaRPr lang="en-US" sz="2400" dirty="0">
              <a:solidFill>
                <a:schemeClr val="accent2"/>
              </a:solidFill>
              <a:latin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33400" y="1703388"/>
            <a:ext cx="6912405" cy="4154984"/>
          </a:xfrm>
          <a:prstGeom prst="rect">
            <a:avLst/>
          </a:prstGeom>
          <a:noFill/>
          <a:ln w="9525">
            <a:noFill/>
            <a:miter lim="800000"/>
            <a:headEnd/>
            <a:tailEnd/>
          </a:ln>
        </p:spPr>
        <p:txBody>
          <a:bodyPr wrap="none">
            <a:spAutoFit/>
          </a:bodyPr>
          <a:lstStyle/>
          <a:p>
            <a:r>
              <a:rPr lang="hu-HU" sz="2400" u="sng" dirty="0">
                <a:solidFill>
                  <a:schemeClr val="accent2"/>
                </a:solidFill>
                <a:latin typeface="Calibri" panose="020F0502020204030204" pitchFamily="34" charset="0"/>
              </a:rPr>
              <a:t>A vérfejlődés kezdete:</a:t>
            </a:r>
          </a:p>
          <a:p>
            <a:endParaRPr lang="hu-HU" sz="2400" u="sng" dirty="0">
              <a:solidFill>
                <a:schemeClr val="accent2"/>
              </a:solidFill>
              <a:latin typeface="Calibri" panose="020F0502020204030204" pitchFamily="34" charset="0"/>
            </a:endParaRPr>
          </a:p>
          <a:p>
            <a:r>
              <a:rPr lang="hu-HU" sz="2400" dirty="0" err="1">
                <a:solidFill>
                  <a:schemeClr val="accent2"/>
                </a:solidFill>
                <a:latin typeface="Calibri" panose="020F0502020204030204" pitchFamily="34" charset="0"/>
              </a:rPr>
              <a:t>Erythropoesis</a:t>
            </a:r>
            <a:r>
              <a:rPr lang="hu-HU" sz="2400" dirty="0">
                <a:solidFill>
                  <a:schemeClr val="accent2"/>
                </a:solidFill>
                <a:latin typeface="Calibri" panose="020F0502020204030204" pitchFamily="34" charset="0"/>
              </a:rPr>
              <a:t>:		2. </a:t>
            </a:r>
            <a:r>
              <a:rPr lang="hu-HU" sz="2400" dirty="0" err="1">
                <a:solidFill>
                  <a:schemeClr val="accent2"/>
                </a:solidFill>
                <a:latin typeface="Calibri" panose="020F0502020204030204" pitchFamily="34" charset="0"/>
              </a:rPr>
              <a:t>embryonális</a:t>
            </a:r>
            <a:r>
              <a:rPr lang="hu-HU" sz="2400" dirty="0">
                <a:solidFill>
                  <a:schemeClr val="accent2"/>
                </a:solidFill>
                <a:latin typeface="Calibri" panose="020F0502020204030204" pitchFamily="34" charset="0"/>
              </a:rPr>
              <a:t> héttől</a:t>
            </a:r>
          </a:p>
          <a:p>
            <a:endParaRPr lang="hu-HU" sz="2400" dirty="0">
              <a:solidFill>
                <a:schemeClr val="accent2"/>
              </a:solidFill>
              <a:latin typeface="Calibri" panose="020F0502020204030204" pitchFamily="34" charset="0"/>
            </a:endParaRPr>
          </a:p>
          <a:p>
            <a:r>
              <a:rPr lang="hu-HU" sz="2400" dirty="0" err="1">
                <a:solidFill>
                  <a:schemeClr val="accent2"/>
                </a:solidFill>
                <a:latin typeface="Calibri" panose="020F0502020204030204" pitchFamily="34" charset="0"/>
              </a:rPr>
              <a:t>Granulopoesis</a:t>
            </a:r>
            <a:r>
              <a:rPr lang="hu-HU" sz="2400" dirty="0">
                <a:solidFill>
                  <a:schemeClr val="accent2"/>
                </a:solidFill>
                <a:latin typeface="Calibri" panose="020F0502020204030204" pitchFamily="34" charset="0"/>
              </a:rPr>
              <a:t>:		3. </a:t>
            </a:r>
            <a:r>
              <a:rPr lang="hu-HU" sz="2400" dirty="0" err="1">
                <a:solidFill>
                  <a:schemeClr val="accent2"/>
                </a:solidFill>
                <a:latin typeface="Calibri" panose="020F0502020204030204" pitchFamily="34" charset="0"/>
              </a:rPr>
              <a:t>embryonális</a:t>
            </a:r>
            <a:r>
              <a:rPr lang="hu-HU" sz="2400" dirty="0">
                <a:solidFill>
                  <a:schemeClr val="accent2"/>
                </a:solidFill>
                <a:latin typeface="Calibri" panose="020F0502020204030204" pitchFamily="34" charset="0"/>
              </a:rPr>
              <a:t> hónaptól</a:t>
            </a:r>
          </a:p>
          <a:p>
            <a:endParaRPr lang="hu-HU" sz="2400" dirty="0">
              <a:solidFill>
                <a:schemeClr val="accent2"/>
              </a:solidFill>
              <a:latin typeface="Calibri" panose="020F0502020204030204" pitchFamily="34" charset="0"/>
            </a:endParaRPr>
          </a:p>
          <a:p>
            <a:r>
              <a:rPr lang="hu-HU" sz="2400" dirty="0" err="1">
                <a:solidFill>
                  <a:schemeClr val="accent2"/>
                </a:solidFill>
                <a:latin typeface="Calibri" panose="020F0502020204030204" pitchFamily="34" charset="0"/>
              </a:rPr>
              <a:t>Megakaryopoesis</a:t>
            </a:r>
            <a:r>
              <a:rPr lang="hu-HU" sz="2400" dirty="0">
                <a:solidFill>
                  <a:schemeClr val="accent2"/>
                </a:solidFill>
                <a:latin typeface="Calibri" panose="020F0502020204030204" pitchFamily="34" charset="0"/>
              </a:rPr>
              <a:t>:		3.		„</a:t>
            </a:r>
          </a:p>
          <a:p>
            <a:endParaRPr lang="hu-HU" sz="2400" dirty="0">
              <a:solidFill>
                <a:schemeClr val="accent2"/>
              </a:solidFill>
              <a:latin typeface="Calibri" panose="020F0502020204030204" pitchFamily="34" charset="0"/>
            </a:endParaRPr>
          </a:p>
          <a:p>
            <a:r>
              <a:rPr lang="hu-HU" sz="2400" dirty="0" err="1">
                <a:solidFill>
                  <a:schemeClr val="accent2"/>
                </a:solidFill>
                <a:latin typeface="Calibri" panose="020F0502020204030204" pitchFamily="34" charset="0"/>
              </a:rPr>
              <a:t>Lymphopoesis</a:t>
            </a:r>
            <a:r>
              <a:rPr lang="hu-HU" sz="2400" dirty="0">
                <a:solidFill>
                  <a:schemeClr val="accent2"/>
                </a:solidFill>
                <a:latin typeface="Calibri" panose="020F0502020204030204" pitchFamily="34" charset="0"/>
              </a:rPr>
              <a:t>:		4.		„</a:t>
            </a:r>
          </a:p>
          <a:p>
            <a:endParaRPr lang="hu-HU" sz="2400" dirty="0">
              <a:solidFill>
                <a:schemeClr val="accent2"/>
              </a:solidFill>
              <a:latin typeface="Calibri" panose="020F0502020204030204" pitchFamily="34" charset="0"/>
            </a:endParaRPr>
          </a:p>
          <a:p>
            <a:r>
              <a:rPr lang="hu-HU" sz="2400" dirty="0" err="1">
                <a:solidFill>
                  <a:schemeClr val="accent2"/>
                </a:solidFill>
                <a:latin typeface="Calibri" panose="020F0502020204030204" pitchFamily="34" charset="0"/>
              </a:rPr>
              <a:t>Monocytopoesis</a:t>
            </a:r>
            <a:r>
              <a:rPr lang="hu-HU" sz="2400" dirty="0">
                <a:solidFill>
                  <a:schemeClr val="accent2"/>
                </a:solidFill>
                <a:latin typeface="Calibri" panose="020F0502020204030204" pitchFamily="34" charset="0"/>
              </a:rPr>
              <a:t>:		5. 		„ </a:t>
            </a:r>
          </a:p>
        </p:txBody>
      </p:sp>
      <p:sp>
        <p:nvSpPr>
          <p:cNvPr id="10243" name="Text Box 3"/>
          <p:cNvSpPr txBox="1">
            <a:spLocks noChangeArrowheads="1"/>
          </p:cNvSpPr>
          <p:nvPr/>
        </p:nvSpPr>
        <p:spPr bwMode="auto">
          <a:xfrm>
            <a:off x="2514600" y="1855788"/>
            <a:ext cx="184150" cy="457200"/>
          </a:xfrm>
          <a:prstGeom prst="rect">
            <a:avLst/>
          </a:prstGeom>
          <a:noFill/>
          <a:ln w="9525">
            <a:noFill/>
            <a:miter lim="800000"/>
            <a:headEnd/>
            <a:tailEnd/>
          </a:ln>
        </p:spPr>
        <p:txBody>
          <a:bodyPr wrap="none">
            <a:spAutoFit/>
          </a:bodyPr>
          <a:lstStyle/>
          <a:p>
            <a:endParaRPr lang="en-US" sz="2400" b="1">
              <a:solidFill>
                <a:schemeClr val="accent2"/>
              </a:solidFill>
              <a:latin typeface="Comic Sans MS" pitchFamily="66" charset="0"/>
            </a:endParaRPr>
          </a:p>
        </p:txBody>
      </p:sp>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1507</TotalTime>
  <Words>1551</Words>
  <Application>Microsoft Office PowerPoint</Application>
  <PresentationFormat>Diavetítés a képernyőre (4:3 oldalarány)</PresentationFormat>
  <Paragraphs>274</Paragraphs>
  <Slides>49</Slides>
  <Notes>31</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49</vt:i4>
      </vt:variant>
    </vt:vector>
  </HeadingPairs>
  <TitlesOfParts>
    <vt:vector size="54" baseType="lpstr">
      <vt:lpstr>Arial</vt:lpstr>
      <vt:lpstr>Calibri</vt:lpstr>
      <vt:lpstr>Comic Sans MS</vt:lpstr>
      <vt:lpstr>Symbol</vt:lpstr>
      <vt:lpstr>Alapértelmezett terv</vt:lpstr>
      <vt:lpstr>Vér, vérfejlődés</vt:lpstr>
      <vt:lpstr>PowerPoint bemutató</vt:lpstr>
      <vt:lpstr>PowerPoint bemutató</vt:lpstr>
      <vt:lpstr>A vér funkciói</vt:lpstr>
      <vt:lpstr>Az érrendszer fejlődése</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A vér alakos elemei </vt:lpstr>
      <vt:lpstr>PowerPoint bemutató</vt:lpstr>
      <vt:lpstr>PowerPoint bemutató</vt:lpstr>
      <vt:lpstr>PowerPoint bemutató</vt:lpstr>
      <vt:lpstr>Vörösvértestek (erythrocyták)</vt:lpstr>
      <vt:lpstr>PowerPoint bemutató</vt:lpstr>
      <vt:lpstr>PowerPoint bemutató</vt:lpstr>
      <vt:lpstr>Vérlemezkék (thrombocyták)</vt:lpstr>
      <vt:lpstr>PowerPoint bemutató</vt:lpstr>
      <vt:lpstr>PowerPoint bemutató</vt:lpstr>
      <vt:lpstr>PowerPoint bemutató</vt:lpstr>
      <vt:lpstr>PowerPoint bemutató</vt:lpstr>
      <vt:lpstr>PowerPoint bemutató</vt:lpstr>
      <vt:lpstr>Neutrofil granulocita</vt:lpstr>
      <vt:lpstr>PowerPoint bemutató</vt:lpstr>
      <vt:lpstr>PowerPoint bemutató</vt:lpstr>
      <vt:lpstr>PowerPoint bemutató</vt:lpstr>
      <vt:lpstr>Eozinofil granulocita</vt:lpstr>
      <vt:lpstr>PowerPoint bemutató</vt:lpstr>
      <vt:lpstr>PowerPoint bemutató</vt:lpstr>
      <vt:lpstr>Bazofil granulocita</vt:lpstr>
      <vt:lpstr>PowerPoint bemutató</vt:lpstr>
      <vt:lpstr>PowerPoint bemutató</vt:lpstr>
      <vt:lpstr>PowerPoint bemutató</vt:lpstr>
      <vt:lpstr>Monociták</vt:lpstr>
      <vt:lpstr>PowerPoint bemutató</vt:lpstr>
      <vt:lpstr>Lymphocyták</vt:lpstr>
      <vt:lpstr>PowerPoint bemutató</vt:lpstr>
      <vt:lpstr>PowerPoint bemutató</vt:lpstr>
      <vt:lpstr>PowerPoint bemutató</vt:lpstr>
      <vt:lpstr>PowerPoint bemutató</vt:lpstr>
      <vt:lpstr>PowerPoint bemutató</vt:lpstr>
      <vt:lpstr>PowerPoint bemutató</vt:lpstr>
      <vt:lpstr>PowerPoint bemutató</vt:lpstr>
    </vt:vector>
  </TitlesOfParts>
  <Company>Humánmorfológiai Intézet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tanar</dc:creator>
  <cp:lastModifiedBy>H.-Minkó Krisztina</cp:lastModifiedBy>
  <cp:revision>50</cp:revision>
  <dcterms:created xsi:type="dcterms:W3CDTF">2009-11-26T11:50:16Z</dcterms:created>
  <dcterms:modified xsi:type="dcterms:W3CDTF">2018-04-10T13:07:26Z</dcterms:modified>
</cp:coreProperties>
</file>